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313" r:id="rId2"/>
    <p:sldId id="316" r:id="rId3"/>
    <p:sldId id="317" r:id="rId4"/>
    <p:sldId id="283" r:id="rId5"/>
    <p:sldId id="287" r:id="rId6"/>
    <p:sldId id="284" r:id="rId7"/>
    <p:sldId id="308" r:id="rId8"/>
    <p:sldId id="309" r:id="rId9"/>
    <p:sldId id="288" r:id="rId10"/>
    <p:sldId id="311" r:id="rId11"/>
    <p:sldId id="312" r:id="rId12"/>
    <p:sldId id="260" r:id="rId1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8AE"/>
    <a:srgbClr val="0F6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B2B154-FBDC-42CE-9E61-800ABC5BB709}" type="datetimeFigureOut">
              <a:rPr lang="es-GT" smtClean="0"/>
              <a:pPr/>
              <a:t>08/06/2016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23ABB-0A0A-4261-B859-BF01F3A79CAA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1480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157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9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58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75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127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716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88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42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67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00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386A-54C1-B849-B590-FF0FCA9C41A4}" type="datetimeFigureOut">
              <a:rPr lang="es-ES" smtClean="0"/>
              <a:pPr/>
              <a:t>08/06/2016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F2F7-E5AD-A444-821C-5B106C4FBAC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4"/>
          <a:srcRect b="1455"/>
          <a:stretch/>
        </p:blipFill>
        <p:spPr>
          <a:xfrm>
            <a:off x="-207818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48" r="648" b="1045"/>
          <a:stretch/>
        </p:blipFill>
        <p:spPr>
          <a:xfrm>
            <a:off x="-202020" y="-48702"/>
            <a:ext cx="9346019" cy="69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71131"/>
              </p:ext>
            </p:extLst>
          </p:nvPr>
        </p:nvGraphicFramePr>
        <p:xfrm>
          <a:off x="584790" y="2056209"/>
          <a:ext cx="7963786" cy="289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893"/>
                <a:gridCol w="3981893"/>
              </a:tblGrid>
              <a:tr h="392686">
                <a:tc gridSpan="2">
                  <a:txBody>
                    <a:bodyPr/>
                    <a:lstStyle/>
                    <a:p>
                      <a:pPr algn="ctr"/>
                      <a:r>
                        <a:rPr lang="es-GT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Recursos Financieros</a:t>
                      </a:r>
                      <a:endParaRPr lang="es-GT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LOGROS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DESAFÍOS</a:t>
                      </a:r>
                      <a:endParaRPr lang="es-GT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68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Asignación presupuestaria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el m</a:t>
                      </a:r>
                      <a:r>
                        <a:rPr lang="es-GT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antenimiento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y reparación educativa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Q.5,126,239.15 * </a:t>
                      </a:r>
                    </a:p>
                    <a:p>
                      <a:pPr marL="0" algn="l" defTabSz="457200" rtl="0" eaLnBrk="1" latinLnBrk="0" hangingPunct="1"/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GT" sz="120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s-GT" sz="12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*(Monto</a:t>
                      </a:r>
                      <a:r>
                        <a:rPr lang="es-G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que contribuye únicamente a la r</a:t>
                      </a:r>
                      <a:r>
                        <a:rPr lang="es-GT" sz="12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educción del riesgo y reconstrucción con </a:t>
                      </a:r>
                      <a:r>
                        <a:rPr lang="es-GT" sz="12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resiliencia</a:t>
                      </a:r>
                      <a:r>
                        <a:rPr lang="es-GT" sz="12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 la gestión del riesgo)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457200" rtl="0" eaLnBrk="1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Falta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asignación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presupuestaria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los otros ámbitos de la gestión del riesgo como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identificación del riesgo”, “preparativos para la respuesta” o “protección financiera” por parte del </a:t>
                      </a:r>
                      <a:r>
                        <a:rPr lang="es-GT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Mineduc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GT" sz="18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ángulo 1"/>
          <p:cNvSpPr/>
          <p:nvPr/>
        </p:nvSpPr>
        <p:spPr>
          <a:xfrm>
            <a:off x="-212651" y="743673"/>
            <a:ext cx="4254933" cy="276748"/>
          </a:xfrm>
          <a:prstGeom prst="rect">
            <a:avLst/>
          </a:prstGeom>
          <a:solidFill>
            <a:srgbClr val="0F68A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400"/>
          </a:p>
        </p:txBody>
      </p:sp>
      <p:sp>
        <p:nvSpPr>
          <p:cNvPr id="9" name="16 Rectángulo"/>
          <p:cNvSpPr/>
          <p:nvPr/>
        </p:nvSpPr>
        <p:spPr>
          <a:xfrm>
            <a:off x="272954" y="740552"/>
            <a:ext cx="3769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IV.  RECURSOS HUMANOS Y FINANCIEROS </a:t>
            </a:r>
            <a:endParaRPr lang="es-GT" sz="12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0949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74281" y="2098234"/>
            <a:ext cx="44869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GT" dirty="0">
                <a:solidFill>
                  <a:schemeClr val="dk1"/>
                </a:solidFill>
                <a:latin typeface="Century Gothic" pitchFamily="34" charset="0"/>
              </a:rPr>
              <a:t>Trabajo en conjunto con cooperación nacional e </a:t>
            </a:r>
            <a:r>
              <a:rPr lang="es-GT" dirty="0" smtClean="0">
                <a:solidFill>
                  <a:schemeClr val="dk1"/>
                </a:solidFill>
                <a:latin typeface="Century Gothic" pitchFamily="34" charset="0"/>
              </a:rPr>
              <a:t>internacional</a:t>
            </a:r>
            <a:r>
              <a:rPr lang="es-ES_tradnl" dirty="0" smtClean="0">
                <a:solidFill>
                  <a:schemeClr val="dk1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GT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dk1"/>
                </a:solidFill>
                <a:latin typeface="Century Gothic" pitchFamily="34" charset="0"/>
              </a:rPr>
              <a:t>Implementación</a:t>
            </a:r>
            <a:r>
              <a:rPr lang="en-US" dirty="0" smtClean="0">
                <a:solidFill>
                  <a:schemeClr val="dk1"/>
                </a:solidFill>
                <a:latin typeface="Century Gothic" pitchFamily="34" charset="0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Sistema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Gobernanza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de la Gestión de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Riesgo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Desastres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para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Seguridad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entury Gothic" pitchFamily="34" charset="0"/>
              </a:rPr>
              <a:t>Escolar.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dk1"/>
                </a:solidFill>
                <a:latin typeface="Century Gothic" pitchFamily="34" charset="0"/>
              </a:rPr>
              <a:t>Realización</a:t>
            </a:r>
            <a:r>
              <a:rPr lang="en-US" dirty="0" smtClean="0">
                <a:solidFill>
                  <a:schemeClr val="dk1"/>
                </a:solidFill>
                <a:latin typeface="Century Gothic" pitchFamily="34" charset="0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capacitaciones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talleres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foros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, ferias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educativas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, con la </a:t>
            </a:r>
            <a:r>
              <a:rPr lang="en-US" dirty="0" err="1">
                <a:solidFill>
                  <a:schemeClr val="dk1"/>
                </a:solidFill>
                <a:latin typeface="Century Gothic" pitchFamily="34" charset="0"/>
              </a:rPr>
              <a:t>participación</a:t>
            </a:r>
            <a:r>
              <a:rPr lang="en-US" dirty="0">
                <a:solidFill>
                  <a:schemeClr val="dk1"/>
                </a:solidFill>
                <a:latin typeface="Century Gothic" pitchFamily="34" charset="0"/>
              </a:rPr>
              <a:t> de </a:t>
            </a:r>
            <a:r>
              <a:rPr lang="en-US" dirty="0" err="1" smtClean="0">
                <a:solidFill>
                  <a:schemeClr val="dk1"/>
                </a:solidFill>
                <a:latin typeface="Century Gothic" pitchFamily="34" charset="0"/>
              </a:rPr>
              <a:t>estudiantes</a:t>
            </a:r>
            <a:r>
              <a:rPr lang="en-US" dirty="0" smtClean="0">
                <a:solidFill>
                  <a:schemeClr val="dk1"/>
                </a:solidFill>
                <a:latin typeface="Century Gothic" pitchFamily="34" charset="0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Century Gothic" pitchFamily="34" charset="0"/>
              </a:rPr>
              <a:t>docentes</a:t>
            </a:r>
            <a:r>
              <a:rPr lang="en-US" dirty="0" smtClean="0">
                <a:solidFill>
                  <a:schemeClr val="dk1"/>
                </a:solidFill>
                <a:latin typeface="Century Gothic" pitchFamily="34" charset="0"/>
              </a:rPr>
              <a:t> y </a:t>
            </a:r>
            <a:r>
              <a:rPr lang="en-US" dirty="0" err="1" smtClean="0">
                <a:solidFill>
                  <a:schemeClr val="dk1"/>
                </a:solidFill>
                <a:latin typeface="Century Gothic" pitchFamily="34" charset="0"/>
              </a:rPr>
              <a:t>comunicadores</a:t>
            </a:r>
            <a:r>
              <a:rPr lang="en-US" dirty="0" smtClean="0">
                <a:solidFill>
                  <a:schemeClr val="dk1"/>
                </a:solidFill>
                <a:latin typeface="Century Gothic" pitchFamily="34" charset="0"/>
              </a:rPr>
              <a:t>.</a:t>
            </a:r>
            <a:endParaRPr lang="es-ES_tradnl" dirty="0">
              <a:solidFill>
                <a:schemeClr val="dk1"/>
              </a:solidFill>
              <a:latin typeface="Century Gothic" pitchFamily="34" charset="0"/>
            </a:endParaRPr>
          </a:p>
        </p:txBody>
      </p:sp>
      <p:pic>
        <p:nvPicPr>
          <p:cNvPr id="1032" name="Picture 8" descr="http://educacionygestiondelriesgo.cridlac.org/sites/default/files/actividades_dipecho-guatemala-img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98" y="3530018"/>
            <a:ext cx="2218286" cy="1576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educacionygestiondelriesgo.cridlac.org/sites/default/files/actividades_dipecho-guatemala-img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05916" y="2191770"/>
            <a:ext cx="2375875" cy="157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ctángulo 1"/>
          <p:cNvSpPr/>
          <p:nvPr/>
        </p:nvSpPr>
        <p:spPr>
          <a:xfrm>
            <a:off x="-202018" y="752991"/>
            <a:ext cx="4965404" cy="938447"/>
          </a:xfrm>
          <a:prstGeom prst="rect">
            <a:avLst/>
          </a:prstGeom>
          <a:solidFill>
            <a:srgbClr val="0F68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16 Rectángulo"/>
          <p:cNvSpPr/>
          <p:nvPr/>
        </p:nvSpPr>
        <p:spPr>
          <a:xfrm>
            <a:off x="272953" y="866834"/>
            <a:ext cx="4490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V. MECANISMOS Y ESTRUCTURAS    </a:t>
            </a:r>
          </a:p>
          <a:p>
            <a:pPr marL="265113" indent="-265113"/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	 INSTITUCIONALES</a:t>
            </a:r>
            <a:endParaRPr lang="es-GT" sz="20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  <p:pic>
        <p:nvPicPr>
          <p:cNvPr id="2" name="Imagen 1" descr="IMG_212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42360" r="18209" b="11806"/>
          <a:stretch/>
        </p:blipFill>
        <p:spPr>
          <a:xfrm rot="21034268">
            <a:off x="293610" y="4864806"/>
            <a:ext cx="2079679" cy="1439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25983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29338" y="5625445"/>
            <a:ext cx="26853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pple Garamond"/>
                <a:cs typeface="Apple Garamond"/>
              </a:rPr>
              <a:t>www.mineduc.gob.gt</a:t>
            </a:r>
            <a:endParaRPr lang="es-ES_tradnl" sz="2400" b="1" cap="none" spc="0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Apple Garamond"/>
              <a:cs typeface="Apple Garamond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212651" y="0"/>
            <a:ext cx="9356651" cy="9994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" name="Imagen 1" descr="LOGO MINEDUC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15" y="218962"/>
            <a:ext cx="4732366" cy="27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658679" y="3551274"/>
            <a:ext cx="615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pple Garamond"/>
                <a:cs typeface="Apple Garamond"/>
              </a:rPr>
              <a:t>Muchas gracias por la atención</a:t>
            </a:r>
            <a:endParaRPr lang="es-GT" sz="2400" b="1" dirty="0" smtClean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Apple Garamond"/>
              <a:cs typeface="Apple Garamon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885" y="4012939"/>
            <a:ext cx="663958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8161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Panel 4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GT" sz="6000" dirty="0"/>
          </a:p>
          <a:p>
            <a:pPr marL="0" indent="0">
              <a:buNone/>
            </a:pPr>
            <a:r>
              <a:rPr lang="es-GT" sz="6000" dirty="0" smtClean="0"/>
              <a:t>Reducción de desastres en escuelas oficiales.</a:t>
            </a:r>
          </a:p>
          <a:p>
            <a:pPr marL="0" indent="0">
              <a:buNone/>
            </a:pPr>
            <a:endParaRPr lang="es-GT" sz="6000" dirty="0"/>
          </a:p>
          <a:p>
            <a:pPr marL="0" indent="0">
              <a:buNone/>
            </a:pPr>
            <a:r>
              <a:rPr lang="es-GT" sz="3400" dirty="0" smtClean="0"/>
              <a:t>								Oscar Hugo López Rivas</a:t>
            </a:r>
          </a:p>
          <a:p>
            <a:pPr marL="0" indent="0">
              <a:buNone/>
            </a:pPr>
            <a:r>
              <a:rPr lang="es-GT" sz="3400" dirty="0" smtClean="0"/>
              <a:t>				Ministro de Educación de Guatemala</a:t>
            </a:r>
          </a:p>
        </p:txBody>
      </p:sp>
    </p:spTree>
    <p:extLst>
      <p:ext uri="{BB962C8B-B14F-4D97-AF65-F5344CB8AC3E}">
        <p14:creationId xmlns:p14="http://schemas.microsoft.com/office/powerpoint/2010/main" val="276046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La educación y la reducción de riesgos.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dirty="0"/>
          </a:p>
          <a:p>
            <a:endParaRPr lang="es-GT" dirty="0" smtClean="0"/>
          </a:p>
          <a:p>
            <a:r>
              <a:rPr lang="es-GT" dirty="0" smtClean="0"/>
              <a:t>La educación es clave para los procesos de reducción de los riesgos de desastres.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9318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46698" y="1623202"/>
            <a:ext cx="43787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_tradnl" sz="2000" dirty="0" smtClean="0">
                <a:latin typeface="Century Gothic" pitchFamily="34" charset="0"/>
              </a:rPr>
              <a:t>La </a:t>
            </a:r>
            <a:r>
              <a:rPr lang="es-ES_tradnl" sz="2000" dirty="0">
                <a:latin typeface="Century Gothic" pitchFamily="34" charset="0"/>
              </a:rPr>
              <a:t>integración de la reducción de riesgo de desastres ha permitido establecer parámetros para</a:t>
            </a:r>
            <a:r>
              <a:rPr lang="es-ES_tradnl" sz="2000" dirty="0" smtClean="0">
                <a:latin typeface="Century Gothic" pitchFamily="34" charset="0"/>
              </a:rPr>
              <a:t>:</a:t>
            </a:r>
          </a:p>
          <a:p>
            <a:endParaRPr lang="es-GT" sz="2000" dirty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000" dirty="0">
                <a:latin typeface="Century Gothic" pitchFamily="34" charset="0"/>
              </a:rPr>
              <a:t>Realizar análisis de costo </a:t>
            </a:r>
            <a:r>
              <a:rPr lang="es-ES_tradnl" sz="2000" dirty="0" smtClean="0">
                <a:latin typeface="Century Gothic" pitchFamily="34" charset="0"/>
              </a:rPr>
              <a:t>beneficio para abordar los diferentes riesgos que se pueden reducir.</a:t>
            </a:r>
            <a:endParaRPr lang="es-ES_tradnl" sz="20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sz="2000" dirty="0" smtClean="0">
                <a:latin typeface="Century Gothic" pitchFamily="34" charset="0"/>
              </a:rPr>
              <a:t>Desarrollar </a:t>
            </a:r>
            <a:r>
              <a:rPr lang="es-GT" sz="2000" dirty="0">
                <a:latin typeface="Century Gothic" pitchFamily="34" charset="0"/>
              </a:rPr>
              <a:t>el Sistema de Gestión de </a:t>
            </a:r>
            <a:r>
              <a:rPr lang="es-GT" sz="2000" dirty="0" smtClean="0">
                <a:latin typeface="Century Gothic" pitchFamily="34" charset="0"/>
              </a:rPr>
              <a:t>Riesgo.</a:t>
            </a:r>
          </a:p>
          <a:p>
            <a:pPr marL="457200" indent="-457200">
              <a:buFont typeface="+mj-lt"/>
              <a:buAutoNum type="arabicPeriod"/>
            </a:pPr>
            <a:r>
              <a:rPr lang="es-GT" sz="2000" dirty="0" smtClean="0">
                <a:latin typeface="Century Gothic" pitchFamily="34" charset="0"/>
              </a:rPr>
              <a:t>Crear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s-GT" sz="2000" dirty="0" smtClean="0">
                <a:latin typeface="Century Gothic" pitchFamily="34" charset="0"/>
              </a:rPr>
              <a:t>una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cultura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para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anticipar</a:t>
            </a:r>
            <a:r>
              <a:rPr lang="en-US" sz="2000" dirty="0">
                <a:latin typeface="Century Gothic" pitchFamily="34" charset="0"/>
              </a:rPr>
              <a:t> y </a:t>
            </a:r>
            <a:r>
              <a:rPr lang="en-US" sz="2000" dirty="0" err="1">
                <a:latin typeface="Century Gothic" pitchFamily="34" charset="0"/>
              </a:rPr>
              <a:t>combatir</a:t>
            </a:r>
            <a:r>
              <a:rPr lang="en-US" sz="2000" dirty="0">
                <a:latin typeface="Century Gothic" pitchFamily="34" charset="0"/>
              </a:rPr>
              <a:t> los </a:t>
            </a:r>
            <a:r>
              <a:rPr lang="en-US" sz="2000" dirty="0" err="1">
                <a:latin typeface="Century Gothic" pitchFamily="34" charset="0"/>
              </a:rPr>
              <a:t>riesgos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que</a:t>
            </a:r>
            <a:r>
              <a:rPr lang="en-US" sz="2000" dirty="0">
                <a:latin typeface="Century Gothic" pitchFamily="34" charset="0"/>
              </a:rPr>
              <a:t> no </a:t>
            </a:r>
            <a:r>
              <a:rPr lang="en-US" sz="2000" dirty="0" err="1" smtClean="0">
                <a:latin typeface="Century Gothic" pitchFamily="34" charset="0"/>
              </a:rPr>
              <a:t>puedan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reducirse</a:t>
            </a:r>
            <a:r>
              <a:rPr lang="en-US" sz="2000" dirty="0" smtClean="0">
                <a:latin typeface="Century Gothic" pitchFamily="34" charset="0"/>
              </a:rPr>
              <a:t>. </a:t>
            </a:r>
            <a:r>
              <a:rPr lang="es-ES_tradnl" sz="2000" dirty="0">
                <a:latin typeface="Century Gothic" pitchFamily="34" charset="0"/>
              </a:rPr>
              <a:t> 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84566" y="752991"/>
            <a:ext cx="434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Aharoni" pitchFamily="2" charset="-79"/>
              </a:rPr>
              <a:t>REDUCCIÓN DE RIESGO DE DESASTRES </a:t>
            </a:r>
            <a:endParaRPr lang="es-GT" sz="1600" dirty="0">
              <a:latin typeface="Franklin Gothic Demi Cond" panose="020B0706030402020204" pitchFamily="34" charset="0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02018" y="752991"/>
            <a:ext cx="3900562" cy="938447"/>
          </a:xfrm>
          <a:prstGeom prst="rect">
            <a:avLst/>
          </a:prstGeom>
          <a:solidFill>
            <a:srgbClr val="0F68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16 Rectángulo"/>
          <p:cNvSpPr/>
          <p:nvPr/>
        </p:nvSpPr>
        <p:spPr>
          <a:xfrm>
            <a:off x="272955" y="866834"/>
            <a:ext cx="3317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AutoNum type="romanUcPeriod"/>
            </a:pPr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TOMA DE DECISIÓN  E INVERSIÓN PÚBLICA</a:t>
            </a:r>
            <a:endParaRPr lang="es-GT" sz="20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  <p:pic>
        <p:nvPicPr>
          <p:cNvPr id="2050" name="Picture 2" descr="http://d34nnaerbmnfhr.cloudfront.net/wp-content/uploads/2015/02/1422995398_estudiantes_participan_en_simulacro_de_sismo_en_varios_establecimientos_de_mixco._foto_debomberos_municipales_de_mixco._07-08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12400" r="14795" b="32433"/>
          <a:stretch/>
        </p:blipFill>
        <p:spPr bwMode="auto">
          <a:xfrm>
            <a:off x="560033" y="4648858"/>
            <a:ext cx="2578476" cy="1559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r="2418" b="7800"/>
          <a:stretch/>
        </p:blipFill>
        <p:spPr bwMode="auto">
          <a:xfrm rot="20949000">
            <a:off x="330165" y="2252595"/>
            <a:ext cx="2135169" cy="158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39" y="3342000"/>
            <a:ext cx="2249590" cy="168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88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42042"/>
              </p:ext>
            </p:extLst>
          </p:nvPr>
        </p:nvGraphicFramePr>
        <p:xfrm>
          <a:off x="584792" y="2279502"/>
          <a:ext cx="7931886" cy="363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962"/>
                <a:gridCol w="2643962"/>
                <a:gridCol w="2643962"/>
              </a:tblGrid>
              <a:tr h="392686">
                <a:tc gridSpan="3">
                  <a:txBody>
                    <a:bodyPr/>
                    <a:lstStyle/>
                    <a:p>
                      <a:pPr algn="ctr"/>
                      <a:r>
                        <a:rPr lang="es-GT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Sistemas de Respuesta a Nivel Educativo </a:t>
                      </a:r>
                      <a:endParaRPr lang="es-GT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677786">
                <a:tc>
                  <a:txBody>
                    <a:bodyPr/>
                    <a:lstStyle/>
                    <a:p>
                      <a:pPr algn="ctr"/>
                      <a:endParaRPr lang="es-GT" dirty="0" smtClean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686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Activar y fortalecer</a:t>
                      </a:r>
                      <a:r>
                        <a:rPr lang="es-ES_tradn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las acciones encaminadas a facilitar la coordinación entre entes ejecutores de centros educativos, para aplicar las normativas de diseño.</a:t>
                      </a:r>
                      <a:endParaRPr lang="es-GT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Institucionalizar las herramientas de trabajo para la Gestión de Riesgos.</a:t>
                      </a:r>
                      <a:endParaRPr lang="es-GT" sz="18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Fortalecer la seguridad integral de las escuelas.</a:t>
                      </a:r>
                      <a:endParaRPr lang="es-GT" sz="180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81" y="2789053"/>
            <a:ext cx="5143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789053"/>
            <a:ext cx="5143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9" y="2789053"/>
            <a:ext cx="5143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184566" y="752991"/>
            <a:ext cx="434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Aharoni" pitchFamily="2" charset="-79"/>
              </a:rPr>
              <a:t>REDUCCIÓN DE RIESGO DE DESASTRES </a:t>
            </a:r>
            <a:endParaRPr lang="es-GT" sz="1600" dirty="0">
              <a:latin typeface="Franklin Gothic Demi Cond" panose="020B0706030402020204" pitchFamily="34" charset="0"/>
              <a:cs typeface="Aharoni" pitchFamily="2" charset="-79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202018" y="752991"/>
            <a:ext cx="3900562" cy="938447"/>
          </a:xfrm>
          <a:prstGeom prst="rect">
            <a:avLst/>
          </a:prstGeom>
          <a:solidFill>
            <a:srgbClr val="0F68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1" name="16 Rectángulo"/>
          <p:cNvSpPr/>
          <p:nvPr/>
        </p:nvSpPr>
        <p:spPr>
          <a:xfrm>
            <a:off x="272955" y="866834"/>
            <a:ext cx="3317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II</a:t>
            </a:r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. </a:t>
            </a:r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 INCREMENTO </a:t>
            </a:r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DE </a:t>
            </a:r>
            <a:endParaRPr lang="es-GT" sz="20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ea typeface="Tahoma" panose="020B0604030504040204" pitchFamily="34" charset="0"/>
              <a:cs typeface="Aharoni" pitchFamily="2" charset="-79"/>
            </a:endParaRPr>
          </a:p>
          <a:p>
            <a:pPr marL="361950"/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LA </a:t>
            </a:r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RESILIENCIA</a:t>
            </a:r>
            <a:endParaRPr lang="es-GT" sz="20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2605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3938" y="1298481"/>
            <a:ext cx="78488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ES_tradnl" sz="2000" dirty="0" smtClean="0">
                <a:latin typeface="Century Gothic" pitchFamily="34" charset="0"/>
              </a:rPr>
              <a:t>El Ministerio de Educación (Mineduc) de Guatemala, trabaja constantemente en:</a:t>
            </a:r>
          </a:p>
          <a:p>
            <a:pPr lvl="0" algn="just"/>
            <a:endParaRPr lang="es-ES_tradnl" sz="2000" b="1" dirty="0">
              <a:latin typeface="Century Gothic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_tradnl" sz="2000" b="1" dirty="0" smtClean="0">
                <a:latin typeface="Century Gothic" pitchFamily="34" charset="0"/>
              </a:rPr>
              <a:t>Las cuatro líneas temáticas del </a:t>
            </a:r>
            <a:r>
              <a:rPr lang="es-ES_tradnl" sz="2000" b="1" dirty="0">
                <a:latin typeface="Century Gothic" pitchFamily="34" charset="0"/>
              </a:rPr>
              <a:t>Plan Estratégico de la Mesa de Gestión de </a:t>
            </a:r>
            <a:r>
              <a:rPr lang="es-ES_tradnl" sz="2000" b="1" dirty="0" smtClean="0">
                <a:latin typeface="Century Gothic" pitchFamily="34" charset="0"/>
              </a:rPr>
              <a:t>Riesgo</a:t>
            </a:r>
            <a:r>
              <a:rPr lang="es-ES_tradnl" sz="2000" dirty="0" smtClean="0">
                <a:latin typeface="Century Gothic" pitchFamily="34" charset="0"/>
              </a:rPr>
              <a:t>: incidencia </a:t>
            </a:r>
            <a:r>
              <a:rPr lang="es-ES_tradnl" sz="2000" dirty="0">
                <a:latin typeface="Century Gothic" pitchFamily="34" charset="0"/>
              </a:rPr>
              <a:t>curricular y atención a los estudiantes</a:t>
            </a:r>
            <a:r>
              <a:rPr lang="es-ES_tradnl" sz="2000" dirty="0" smtClean="0">
                <a:latin typeface="Century Gothic" pitchFamily="34" charset="0"/>
              </a:rPr>
              <a:t>; (DIGECUR) </a:t>
            </a:r>
            <a:r>
              <a:rPr lang="es-ES_tradnl" sz="2000" dirty="0" smtClean="0">
                <a:latin typeface="Century Gothic" pitchFamily="34" charset="0"/>
              </a:rPr>
              <a:t>plan </a:t>
            </a:r>
            <a:r>
              <a:rPr lang="es-ES_tradnl" sz="2000" dirty="0">
                <a:latin typeface="Century Gothic" pitchFamily="34" charset="0"/>
              </a:rPr>
              <a:t>institucional de </a:t>
            </a:r>
            <a:r>
              <a:rPr lang="es-ES_tradnl" sz="2000" dirty="0" smtClean="0">
                <a:latin typeface="Century Gothic" pitchFamily="34" charset="0"/>
              </a:rPr>
              <a:t>respuesta (DISERSA); infraestructura (DIPLAN);  </a:t>
            </a:r>
            <a:r>
              <a:rPr lang="es-ES_tradnl" sz="2000" dirty="0" smtClean="0">
                <a:latin typeface="Century Gothic" pitchFamily="34" charset="0"/>
              </a:rPr>
              <a:t>monitoreo</a:t>
            </a:r>
            <a:r>
              <a:rPr lang="es-ES_tradnl" sz="2000" dirty="0">
                <a:latin typeface="Century Gothic" pitchFamily="34" charset="0"/>
              </a:rPr>
              <a:t>, análisis y sistematización de la </a:t>
            </a:r>
            <a:r>
              <a:rPr lang="es-ES_tradnl" sz="2000" dirty="0" smtClean="0">
                <a:latin typeface="Century Gothic" pitchFamily="34" charset="0"/>
              </a:rPr>
              <a:t>información (DOCOMS).</a:t>
            </a:r>
            <a:endParaRPr lang="es-ES_tradnl" sz="2000" dirty="0" smtClean="0">
              <a:latin typeface="Century Gothic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GT" sz="200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b="1" dirty="0" smtClean="0">
                <a:latin typeface="Century Gothic" pitchFamily="34" charset="0"/>
              </a:rPr>
              <a:t>Acompañamiento </a:t>
            </a:r>
            <a:r>
              <a:rPr lang="es-ES_tradnl" sz="2000" b="1" dirty="0">
                <a:latin typeface="Century Gothic" pitchFamily="34" charset="0"/>
              </a:rPr>
              <a:t>al diseño y aprobación de </a:t>
            </a:r>
            <a:r>
              <a:rPr lang="es-ES_tradnl" sz="2000" b="1" dirty="0" smtClean="0">
                <a:latin typeface="Century Gothic" pitchFamily="34" charset="0"/>
              </a:rPr>
              <a:t>la </a:t>
            </a:r>
            <a:r>
              <a:rPr lang="es-ES_tradnl" sz="2000" b="1" i="1" dirty="0" smtClean="0">
                <a:latin typeface="Century Gothic" pitchFamily="34" charset="0"/>
              </a:rPr>
              <a:t>Guía </a:t>
            </a:r>
            <a:r>
              <a:rPr lang="es-ES_tradnl" sz="2000" b="1" i="1" dirty="0">
                <a:latin typeface="Century Gothic" pitchFamily="34" charset="0"/>
              </a:rPr>
              <a:t>Modelo de Orientación Pedagógica</a:t>
            </a:r>
            <a:r>
              <a:rPr lang="es-ES_tradnl" sz="2000" i="1" dirty="0">
                <a:latin typeface="Century Gothic" pitchFamily="34" charset="0"/>
              </a:rPr>
              <a:t> </a:t>
            </a:r>
            <a:r>
              <a:rPr lang="es-ES_tradnl" sz="2000" dirty="0">
                <a:latin typeface="Century Gothic" pitchFamily="34" charset="0"/>
              </a:rPr>
              <a:t>para la implementación de la </a:t>
            </a:r>
            <a:r>
              <a:rPr lang="es-ES_tradnl" sz="2000" i="1" dirty="0">
                <a:latin typeface="Century Gothic" pitchFamily="34" charset="0"/>
              </a:rPr>
              <a:t>Guía del Comité Escolar para la Reducción de Riesgo a Desastres</a:t>
            </a:r>
            <a:r>
              <a:rPr lang="es-ES_tradnl" sz="2000" dirty="0">
                <a:latin typeface="Century Gothic" pitchFamily="34" charset="0"/>
              </a:rPr>
              <a:t>. </a:t>
            </a:r>
            <a:endParaRPr lang="es-ES_tradnl" sz="200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_tradnl" sz="200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b="1" dirty="0" smtClean="0">
                <a:latin typeface="Century Gothic" pitchFamily="34" charset="0"/>
              </a:rPr>
              <a:t>Capacitación </a:t>
            </a:r>
            <a:r>
              <a:rPr lang="es-ES_tradnl" sz="2000" b="1" dirty="0">
                <a:latin typeface="Century Gothic" pitchFamily="34" charset="0"/>
              </a:rPr>
              <a:t>a docentes </a:t>
            </a:r>
            <a:r>
              <a:rPr lang="es-ES_tradnl" sz="2000" dirty="0">
                <a:latin typeface="Century Gothic" pitchFamily="34" charset="0"/>
              </a:rPr>
              <a:t>en la conformación </a:t>
            </a:r>
            <a:r>
              <a:rPr lang="es-ES_tradnl" sz="2000" dirty="0" smtClean="0">
                <a:latin typeface="Century Gothic" pitchFamily="34" charset="0"/>
              </a:rPr>
              <a:t>de comités escolares y </a:t>
            </a:r>
            <a:r>
              <a:rPr lang="es-ES_tradnl" sz="2000" dirty="0">
                <a:latin typeface="Century Gothic" pitchFamily="34" charset="0"/>
              </a:rPr>
              <a:t>elaboración de planes</a:t>
            </a:r>
            <a:r>
              <a:rPr lang="es-ES_tradnl" sz="2000" dirty="0" smtClean="0">
                <a:latin typeface="Century Gothic" pitchFamily="34" charset="0"/>
              </a:rPr>
              <a:t>.</a:t>
            </a:r>
            <a:endParaRPr lang="es-GT" sz="2000" dirty="0">
              <a:latin typeface="Century Gothic" pitchFamily="34" charset="0"/>
            </a:endParaRPr>
          </a:p>
        </p:txBody>
      </p:sp>
      <p:sp>
        <p:nvSpPr>
          <p:cNvPr id="4" name="Rectángulo 1"/>
          <p:cNvSpPr/>
          <p:nvPr/>
        </p:nvSpPr>
        <p:spPr>
          <a:xfrm>
            <a:off x="-212651" y="743673"/>
            <a:ext cx="4254933" cy="276748"/>
          </a:xfrm>
          <a:prstGeom prst="rect">
            <a:avLst/>
          </a:prstGeom>
          <a:solidFill>
            <a:srgbClr val="0F68A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400" dirty="0"/>
          </a:p>
        </p:txBody>
      </p:sp>
      <p:sp>
        <p:nvSpPr>
          <p:cNvPr id="5" name="16 Rectángulo"/>
          <p:cNvSpPr/>
          <p:nvPr/>
        </p:nvSpPr>
        <p:spPr>
          <a:xfrm>
            <a:off x="272954" y="740552"/>
            <a:ext cx="3769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AutoNum type="romanUcPeriod"/>
            </a:pPr>
            <a:r>
              <a:rPr lang="es-GT" sz="12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TOMA DE DECISIÓN E INVERSIÓN PÚBLICA</a:t>
            </a:r>
            <a:endParaRPr lang="es-GT" sz="12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8316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3938" y="969440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2000" b="1" dirty="0" smtClean="0">
                <a:latin typeface="Century Gothic" pitchFamily="34" charset="0"/>
              </a:rPr>
              <a:t>LOGROS:</a:t>
            </a:r>
          </a:p>
          <a:p>
            <a:pPr algn="just"/>
            <a:endParaRPr lang="es-GT" sz="2000" dirty="0" smtClean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Conformación del </a:t>
            </a:r>
            <a:r>
              <a:rPr lang="es-ES_tradnl" sz="2000" dirty="0">
                <a:latin typeface="Century Gothic" pitchFamily="34" charset="0"/>
              </a:rPr>
              <a:t>equipo de </a:t>
            </a:r>
            <a:r>
              <a:rPr lang="es-ES_tradnl" sz="2000" dirty="0" smtClean="0">
                <a:latin typeface="Century Gothic" pitchFamily="34" charset="0"/>
              </a:rPr>
              <a:t>Gobernanza </a:t>
            </a:r>
            <a:r>
              <a:rPr lang="es-ES_tradnl" sz="2000" dirty="0">
                <a:latin typeface="Century Gothic" pitchFamily="34" charset="0"/>
              </a:rPr>
              <a:t>de Reducción de </a:t>
            </a:r>
            <a:r>
              <a:rPr lang="es-ES_tradnl" sz="2000" dirty="0" smtClean="0">
                <a:latin typeface="Century Gothic" pitchFamily="34" charset="0"/>
              </a:rPr>
              <a:t>Riesgos.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GT" sz="2000" dirty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Actualización del </a:t>
            </a:r>
            <a:r>
              <a:rPr lang="es-ES_tradnl" sz="2000" dirty="0">
                <a:latin typeface="Century Gothic" pitchFamily="34" charset="0"/>
              </a:rPr>
              <a:t>Plan </a:t>
            </a:r>
            <a:r>
              <a:rPr lang="es-ES_tradnl" sz="2000" dirty="0" smtClean="0">
                <a:latin typeface="Century Gothic" pitchFamily="34" charset="0"/>
              </a:rPr>
              <a:t>Estratégico para la reducción de riesgos de desastres.</a:t>
            </a:r>
            <a:endParaRPr lang="es-ES_tradnl" sz="2000" dirty="0" smtClean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_tradnl" sz="2000" dirty="0" smtClean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Elaboración del Plan </a:t>
            </a:r>
            <a:r>
              <a:rPr lang="es-ES_tradnl" sz="2000" dirty="0">
                <a:latin typeface="Century Gothic" pitchFamily="34" charset="0"/>
              </a:rPr>
              <a:t>de Acción de Gestión de Reducción de Riesgo de Desastres (GRRD</a:t>
            </a:r>
            <a:r>
              <a:rPr lang="es-ES_tradnl" sz="2000" dirty="0" smtClean="0">
                <a:latin typeface="Century Gothic" pitchFamily="34" charset="0"/>
              </a:rPr>
              <a:t>), para diferentes periodos.</a:t>
            </a:r>
            <a:endParaRPr lang="es-ES_tradnl" sz="2000" dirty="0" smtClean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_tradnl" sz="2000" dirty="0" smtClean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Fortalecimiento de las capacidades del </a:t>
            </a:r>
            <a:r>
              <a:rPr lang="es-ES_tradnl" sz="2000" dirty="0">
                <a:latin typeface="Century Gothic" pitchFamily="34" charset="0"/>
              </a:rPr>
              <a:t>personal </a:t>
            </a:r>
            <a:r>
              <a:rPr lang="es-ES_tradnl" sz="2000" dirty="0" smtClean="0">
                <a:latin typeface="Century Gothic" pitchFamily="34" charset="0"/>
              </a:rPr>
              <a:t>administrativo en la temática de gestión de reducción de riesgos de desastres.</a:t>
            </a:r>
            <a:endParaRPr lang="es-ES_tradnl" sz="2000" dirty="0" smtClean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GT" sz="2000" dirty="0"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sz="2000" dirty="0" smtClean="0">
                <a:latin typeface="Century Gothic" pitchFamily="34" charset="0"/>
              </a:rPr>
              <a:t>Construcción de la </a:t>
            </a:r>
            <a:r>
              <a:rPr lang="es-ES_tradnl" sz="2000" dirty="0">
                <a:latin typeface="Century Gothic" pitchFamily="34" charset="0"/>
              </a:rPr>
              <a:t>base de datos, sobre la capacitación del recurso </a:t>
            </a:r>
            <a:r>
              <a:rPr lang="es-ES_tradnl" sz="2000" dirty="0" smtClean="0">
                <a:latin typeface="Century Gothic" pitchFamily="34" charset="0"/>
              </a:rPr>
              <a:t>humano para conformar comités  y planes escolares.  </a:t>
            </a:r>
            <a:endParaRPr lang="es-GT" sz="2000" dirty="0">
              <a:latin typeface="Century Gothic" pitchFamily="34" charset="0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-212651" y="743673"/>
            <a:ext cx="4254933" cy="276748"/>
          </a:xfrm>
          <a:prstGeom prst="rect">
            <a:avLst/>
          </a:prstGeom>
          <a:solidFill>
            <a:srgbClr val="0F68A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400" dirty="0"/>
          </a:p>
        </p:txBody>
      </p:sp>
      <p:sp>
        <p:nvSpPr>
          <p:cNvPr id="7" name="16 Rectángulo"/>
          <p:cNvSpPr/>
          <p:nvPr/>
        </p:nvSpPr>
        <p:spPr>
          <a:xfrm>
            <a:off x="272954" y="740552"/>
            <a:ext cx="3769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II.  INCREMENTO DE LA </a:t>
            </a:r>
            <a:r>
              <a:rPr lang="es-GT" sz="12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RESILIENCIA</a:t>
            </a:r>
            <a:endParaRPr lang="es-GT" sz="12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3483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10296"/>
              </p:ext>
            </p:extLst>
          </p:nvPr>
        </p:nvGraphicFramePr>
        <p:xfrm>
          <a:off x="584792" y="2428358"/>
          <a:ext cx="7848018" cy="346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009"/>
                <a:gridCol w="3924009"/>
              </a:tblGrid>
              <a:tr h="251497"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LOGROS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DESAFÍOS</a:t>
                      </a:r>
                      <a:endParaRPr lang="es-GT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632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GT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Política Nacional para la Reducción de Riesgo a los Desastres en Guatemala </a:t>
                      </a:r>
                    </a:p>
                    <a:p>
                      <a:pPr marL="0" algn="l" defTabSz="457200" rtl="0" eaLnBrk="1" latinLnBrk="0" hangingPunct="1"/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(Acuerdo 06-2011 del Consejo Nacional de la </a:t>
                      </a:r>
                      <a:r>
                        <a:rPr lang="es-GT" sz="1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Conred</a:t>
                      </a:r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)</a:t>
                      </a:r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Falta de compromiso en las</a:t>
                      </a:r>
                      <a:r>
                        <a:rPr lang="es-ES_tradn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obligaciones,</a:t>
                      </a:r>
                      <a:r>
                        <a:rPr lang="es-ES_tradn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por parte </a:t>
                      </a: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los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actores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involucrados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en la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recuperación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GT" sz="18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30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Sistema de Gobernanza de la Gestión de Riesgo y Desastres para la Seguridad Escolar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(Acuerdo Ministerial 247-2014)</a:t>
                      </a:r>
                    </a:p>
                    <a:p>
                      <a:pPr marL="0" algn="l" defTabSz="457200" rtl="0" eaLnBrk="1" latinLnBrk="0" hangingPunct="1"/>
                      <a:endParaRPr lang="es-GT" sz="14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La pobreza, el desarrollo económico y urbano no equilibrado, el cambio climático, una gobernanza débil y capacidades endógenas limitadas.</a:t>
                      </a:r>
                      <a:endParaRPr lang="es-GT" sz="18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1"/>
          <p:cNvSpPr/>
          <p:nvPr/>
        </p:nvSpPr>
        <p:spPr>
          <a:xfrm>
            <a:off x="-202018" y="752991"/>
            <a:ext cx="5645888" cy="938447"/>
          </a:xfrm>
          <a:prstGeom prst="rect">
            <a:avLst/>
          </a:prstGeom>
          <a:solidFill>
            <a:srgbClr val="0F68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16 Rectángulo"/>
          <p:cNvSpPr/>
          <p:nvPr/>
        </p:nvSpPr>
        <p:spPr>
          <a:xfrm>
            <a:off x="272953" y="866834"/>
            <a:ext cx="5266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III. </a:t>
            </a:r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MARCOS JURÍDICOS, POLÍTICAS E INSTRUMENTOS </a:t>
            </a:r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DE PLANIFICACIÓN</a:t>
            </a:r>
            <a:endParaRPr lang="es-GT" sz="20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1806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20447"/>
              </p:ext>
            </p:extLst>
          </p:nvPr>
        </p:nvGraphicFramePr>
        <p:xfrm>
          <a:off x="584790" y="2492162"/>
          <a:ext cx="7963786" cy="249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893"/>
                <a:gridCol w="3981893"/>
              </a:tblGrid>
              <a:tr h="392686">
                <a:tc gridSpan="2">
                  <a:txBody>
                    <a:bodyPr/>
                    <a:lstStyle/>
                    <a:p>
                      <a:pPr algn="ctr"/>
                      <a:r>
                        <a:rPr lang="es-GT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Recursos Humanos</a:t>
                      </a:r>
                      <a:endParaRPr lang="es-GT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347459"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LOGROS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DESAFÍOS</a:t>
                      </a:r>
                      <a:endParaRPr lang="es-GT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68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Capacitación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docentes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monitores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comunicadores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sociales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en la GRRD, 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para conforma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r los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comités escolares </a:t>
                      </a:r>
                    </a:p>
                    <a:p>
                      <a:pPr marL="0" algn="l" defTabSz="457200" rtl="0" eaLnBrk="1" latinLnBrk="0" hangingPunct="1"/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los p</a:t>
                      </a:r>
                      <a:r>
                        <a:rPr lang="es-GT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lanes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 respuesta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escuelas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 </a:t>
                      </a:r>
                      <a:endParaRPr lang="es-GT" sz="18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Cambio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actitud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compromiso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replicar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que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permita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conformación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 los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comités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escolares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todas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escuelas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país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GT" sz="1800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1"/>
          <p:cNvSpPr/>
          <p:nvPr/>
        </p:nvSpPr>
        <p:spPr>
          <a:xfrm>
            <a:off x="-202018" y="752991"/>
            <a:ext cx="3900562" cy="938447"/>
          </a:xfrm>
          <a:prstGeom prst="rect">
            <a:avLst/>
          </a:prstGeom>
          <a:solidFill>
            <a:srgbClr val="0F68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16 Rectángulo"/>
          <p:cNvSpPr/>
          <p:nvPr/>
        </p:nvSpPr>
        <p:spPr>
          <a:xfrm>
            <a:off x="272955" y="866834"/>
            <a:ext cx="3425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IV. RECURSOS HUMANOS </a:t>
            </a:r>
            <a:endParaRPr lang="es-GT" sz="20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ea typeface="Tahoma" panose="020B0604030504040204" pitchFamily="34" charset="0"/>
              <a:cs typeface="Aharoni" pitchFamily="2" charset="-79"/>
            </a:endParaRPr>
          </a:p>
          <a:p>
            <a:pPr marL="361950" indent="-361950"/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	</a:t>
            </a:r>
            <a:r>
              <a:rPr lang="es-GT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Y </a:t>
            </a:r>
            <a:r>
              <a:rPr lang="es-GT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Aharoni" pitchFamily="2" charset="-79"/>
              </a:rPr>
              <a:t>FINANCIEROS</a:t>
            </a:r>
            <a:endParaRPr lang="es-GT" sz="2000" dirty="0">
              <a:solidFill>
                <a:schemeClr val="bg1"/>
              </a:solidFill>
              <a:latin typeface="Arial Rounded MT Bold" panose="020F0704030504030204" pitchFamily="34" charset="0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184566" y="752991"/>
            <a:ext cx="434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Tahoma" panose="020B0604030504040204" pitchFamily="34" charset="0"/>
                <a:cs typeface="Aharoni" pitchFamily="2" charset="-79"/>
              </a:rPr>
              <a:t>REDUCCIÓN DE RIESGO DE DESASTRES </a:t>
            </a:r>
            <a:endParaRPr lang="es-GT" sz="1600" dirty="0">
              <a:latin typeface="Franklin Gothic Demi Cond" panose="020B07060304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2715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647</Words>
  <Application>Microsoft Office PowerPoint</Application>
  <PresentationFormat>Presentación en pantalla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Aharoni</vt:lpstr>
      <vt:lpstr>Apple Garamond</vt:lpstr>
      <vt:lpstr>Arial</vt:lpstr>
      <vt:lpstr>Arial Rounded MT Bold</vt:lpstr>
      <vt:lpstr>Calibri</vt:lpstr>
      <vt:lpstr>Century Gothic</vt:lpstr>
      <vt:lpstr>Franklin Gothic Demi Cond</vt:lpstr>
      <vt:lpstr>Tahoma</vt:lpstr>
      <vt:lpstr>Tema de Office</vt:lpstr>
      <vt:lpstr>Presentación de PowerPoint</vt:lpstr>
      <vt:lpstr> Panel 4</vt:lpstr>
      <vt:lpstr>La educación y la reducción de riesgos.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SCSPR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.. ..</cp:lastModifiedBy>
  <cp:revision>98</cp:revision>
  <cp:lastPrinted>2016-05-30T21:25:07Z</cp:lastPrinted>
  <dcterms:created xsi:type="dcterms:W3CDTF">2016-03-01T21:52:50Z</dcterms:created>
  <dcterms:modified xsi:type="dcterms:W3CDTF">2016-06-08T19:39:33Z</dcterms:modified>
</cp:coreProperties>
</file>