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3" r:id="rId5"/>
    <p:sldId id="259" r:id="rId6"/>
    <p:sldId id="265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A26B8-1561-4CA1-A883-8ED02758313B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93656-35FA-4E17-9995-BC94C802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6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3656-35FA-4E17-9995-BC94C8020E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12800" eaLnBrk="1" hangingPunct="1">
              <a:lnSpc>
                <a:spcPct val="50000"/>
              </a:lnSpc>
              <a:spcBef>
                <a:spcPts val="500"/>
              </a:spcBef>
              <a:buFont typeface="Arial" pitchFamily="34" charset="0"/>
              <a:buNone/>
            </a:pPr>
            <a:r>
              <a:rPr lang="en-GB" altLang="ja-JP" sz="1200" b="1" dirty="0" smtClean="0">
                <a:sym typeface="Calibri" pitchFamily="34" charset="0"/>
              </a:rPr>
              <a:t>PROVISIONS INCLUDE:</a:t>
            </a:r>
          </a:p>
          <a:p>
            <a:pPr marL="0" indent="0" defTabSz="812800" eaLnBrk="1" hangingPunct="1">
              <a:lnSpc>
                <a:spcPct val="50000"/>
              </a:lnSpc>
              <a:spcBef>
                <a:spcPts val="600"/>
              </a:spcBef>
              <a:buFont typeface="Arial" pitchFamily="34" charset="0"/>
              <a:buNone/>
            </a:pPr>
            <a:endParaRPr lang="ja-JP" altLang="ja-JP" sz="1100" b="1" dirty="0" smtClean="0">
              <a:sym typeface="Calibri" pitchFamily="34" charset="0"/>
            </a:endParaRPr>
          </a:p>
          <a:p>
            <a:pPr marL="0" indent="0" defTabSz="812800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 </a:t>
            </a:r>
            <a:r>
              <a:rPr lang="ja-JP" altLang="ja-JP" sz="1200" dirty="0" smtClean="0">
                <a:sym typeface="Calibri" pitchFamily="34" charset="0"/>
              </a:rPr>
              <a:t>Online publication </a:t>
            </a:r>
            <a:r>
              <a:rPr lang="en-GB" altLang="ja-JP" sz="1200" dirty="0" smtClean="0">
                <a:sym typeface="Calibri" pitchFamily="34" charset="0"/>
              </a:rPr>
              <a:t>/ </a:t>
            </a:r>
            <a:r>
              <a:rPr lang="ja-JP" altLang="ja-JP" sz="1200" dirty="0" smtClean="0">
                <a:sym typeface="Calibri" pitchFamily="34" charset="0"/>
              </a:rPr>
              <a:t>Enquiry points</a:t>
            </a:r>
            <a:endParaRPr lang="en-GB" altLang="ja-JP" sz="1200" dirty="0" smtClean="0">
              <a:sym typeface="Calibri" pitchFamily="34" charset="0"/>
            </a:endParaRPr>
          </a:p>
          <a:p>
            <a:pPr marL="0" indent="0" defTabSz="812800" eaLnBrk="1" hangingPunct="1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 Single window </a:t>
            </a:r>
          </a:p>
          <a:p>
            <a:pPr marL="0" indent="0" defTabSz="812800" eaLnBrk="1" hangingPunct="1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 Expedite clearance for perishable products</a:t>
            </a:r>
            <a:r>
              <a:rPr lang="en-GB" altLang="ja-JP" sz="1050" dirty="0" smtClean="0">
                <a:sym typeface="Calibri" pitchFamily="34" charset="0"/>
              </a:rPr>
              <a:t>   </a:t>
            </a:r>
          </a:p>
          <a:p>
            <a:pPr marL="0" indent="0" defTabSz="812800" eaLnBrk="1" hangingPunct="1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 </a:t>
            </a:r>
            <a:r>
              <a:rPr lang="ja-JP" altLang="ja-JP" sz="1200" dirty="0" smtClean="0">
                <a:sym typeface="Calibri" pitchFamily="34" charset="0"/>
              </a:rPr>
              <a:t>Advance rulings</a:t>
            </a:r>
          </a:p>
          <a:p>
            <a:pPr marL="0" indent="0" defTabSz="812800" eaLnBrk="1" hangingPunct="1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 </a:t>
            </a:r>
            <a:r>
              <a:rPr lang="ja-JP" altLang="ja-JP" sz="1200" dirty="0" smtClean="0">
                <a:sym typeface="Calibri" pitchFamily="34" charset="0"/>
              </a:rPr>
              <a:t>Release and Clearance of Goods</a:t>
            </a:r>
          </a:p>
          <a:p>
            <a:pPr marL="0" indent="0" defTabSz="812800" eaLnBrk="1" hangingPunct="1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</a:t>
            </a:r>
            <a:r>
              <a:rPr lang="ja-JP" altLang="ja-JP" sz="1200" dirty="0" smtClean="0">
                <a:sym typeface="Calibri" pitchFamily="34" charset="0"/>
              </a:rPr>
              <a:t>Trade Facilitation for Authorized Operators </a:t>
            </a:r>
          </a:p>
          <a:p>
            <a:pPr marL="0" indent="0" defTabSz="812800" eaLnBrk="1" hangingPunct="1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</a:t>
            </a:r>
            <a:r>
              <a:rPr lang="ja-JP" altLang="ja-JP" sz="1200" dirty="0" smtClean="0">
                <a:sym typeface="Calibri" pitchFamily="34" charset="0"/>
              </a:rPr>
              <a:t>Border Agency Cooperation </a:t>
            </a:r>
            <a:endParaRPr lang="en-GB" altLang="ja-JP" sz="1200" dirty="0" smtClean="0">
              <a:sym typeface="Calibri" pitchFamily="34" charset="0"/>
            </a:endParaRPr>
          </a:p>
          <a:p>
            <a:pPr marL="0" indent="0" defTabSz="812800" eaLnBrk="1" hangingPunct="1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 </a:t>
            </a:r>
            <a:r>
              <a:rPr lang="ja-JP" altLang="ja-JP" sz="1200" dirty="0" smtClean="0">
                <a:sym typeface="Calibri" pitchFamily="34" charset="0"/>
              </a:rPr>
              <a:t>Freedom</a:t>
            </a:r>
            <a:r>
              <a:rPr lang="en-GB" altLang="ja-JP" sz="1200" dirty="0" smtClean="0">
                <a:sym typeface="Calibri" pitchFamily="34" charset="0"/>
              </a:rPr>
              <a:t> </a:t>
            </a:r>
            <a:r>
              <a:rPr lang="ja-JP" altLang="ja-JP" sz="1200" dirty="0" smtClean="0">
                <a:sym typeface="Calibri" pitchFamily="34" charset="0"/>
              </a:rPr>
              <a:t>of Transit</a:t>
            </a:r>
          </a:p>
          <a:p>
            <a:pPr marL="0" indent="0" defTabSz="812800" eaLnBrk="1" hangingPunct="1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en-GB" altLang="ja-JP" sz="1200" dirty="0" smtClean="0">
                <a:sym typeface="Calibri" pitchFamily="34" charset="0"/>
              </a:rPr>
              <a:t>   </a:t>
            </a:r>
            <a:r>
              <a:rPr lang="ja-JP" altLang="ja-JP" sz="1200" dirty="0" smtClean="0">
                <a:sym typeface="Calibri" pitchFamily="34" charset="0"/>
              </a:rPr>
              <a:t>Acceptance of copies of original declarations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Transmission</a:t>
            </a:r>
            <a:r>
              <a:rPr lang="en-GB" baseline="0" dirty="0" smtClean="0"/>
              <a:t> of shocks through global supply chains. (goods and services).  Thai floods and Japanese earthquake.  Tourism shocks.  Less studied perhaps.  Hugely relevant for many small economies and LDCs.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0000"/>
                </a:solidFill>
              </a:rPr>
              <a:t>Reduce direct economic losses in relation to global GDP by 2030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Multi-hazard early warning systems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0000"/>
              </a:solidFill>
            </a:endParaRP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dirty="0" smtClean="0"/>
              <a:t>Trade as a percentage of GDP over</a:t>
            </a:r>
            <a:r>
              <a:rPr lang="en-GB" baseline="0" dirty="0" smtClean="0"/>
              <a:t> 100% in many countries.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3656-35FA-4E17-9995-BC94C8020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6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BE0D-2A36-46FB-AA39-FCE0EB415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092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6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5EA0-7A2E-4AD9-8F0E-73AA7898B978}" type="datetimeFigureOut">
              <a:rPr lang="en-US" smtClean="0"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3B29-B2FD-4BE0-A4D9-5404C11C2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NaturalDisastersCountries" TargetMode="External"/><Relationship Id="rId2" Type="http://schemas.openxmlformats.org/officeDocument/2006/relationships/hyperlink" Target="https://www.surveymonkey.com/r/NaturalDisasters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"</a:t>
            </a:r>
            <a:r>
              <a:rPr lang="en-US" b="1" dirty="0">
                <a:solidFill>
                  <a:srgbClr val="0070C0"/>
                </a:solidFill>
              </a:rPr>
              <a:t>Exploring the role of trade in disaster risk reduction"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859" y="3573016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Michael Roberts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Head, Aid for Trade Unit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World Trade Organization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538788"/>
            <a:ext cx="10445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64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00" y="188640"/>
            <a:ext cx="8229600" cy="1143000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72418"/>
            <a:ext cx="8229600" cy="4525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Overview </a:t>
            </a:r>
            <a:r>
              <a:rPr lang="en-GB" sz="3600" dirty="0"/>
              <a:t>of WTO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Examples </a:t>
            </a:r>
            <a:r>
              <a:rPr lang="en-GB" sz="3600" dirty="0"/>
              <a:t>of trade </a:t>
            </a:r>
            <a:r>
              <a:rPr lang="en-GB" sz="3600" dirty="0" smtClean="0"/>
              <a:t>issues</a:t>
            </a:r>
          </a:p>
          <a:p>
            <a:pPr marL="742950" indent="-742950">
              <a:buFont typeface="+mj-lt"/>
              <a:buAutoNum type="arabicPeriod"/>
            </a:pPr>
            <a:endParaRPr lang="en-GB" sz="9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Sendai targets, services and resilience</a:t>
            </a:r>
            <a:endParaRPr lang="en-GB" sz="9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Feedback </a:t>
            </a:r>
            <a:r>
              <a:rPr lang="en-GB" sz="3600" dirty="0"/>
              <a:t>on trade issues</a:t>
            </a:r>
            <a:endParaRPr 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538788"/>
            <a:ext cx="10445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54245"/>
            <a:ext cx="6480720" cy="1040606"/>
          </a:xfrm>
        </p:spPr>
        <p:txBody>
          <a:bodyPr/>
          <a:lstStyle/>
          <a:p>
            <a:r>
              <a:rPr lang="en-GB" dirty="0" smtClean="0"/>
              <a:t>WTO: in one slide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0122" r="56927" b="16478"/>
          <a:stretch>
            <a:fillRect/>
          </a:stretch>
        </p:blipFill>
        <p:spPr bwMode="auto">
          <a:xfrm>
            <a:off x="46959" y="1227138"/>
            <a:ext cx="5850504" cy="50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499" y="5805264"/>
            <a:ext cx="866767" cy="92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85362" y="1214417"/>
            <a:ext cx="280185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Framework of </a:t>
            </a:r>
            <a:r>
              <a:rPr lang="en-GB" sz="2400" dirty="0" smtClean="0">
                <a:solidFill>
                  <a:schemeClr val="tx2"/>
                </a:solidFill>
              </a:rPr>
              <a:t>multilaterally agreed rules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Non-discrimination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MFN principle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Reducing </a:t>
            </a:r>
            <a:r>
              <a:rPr lang="en-GB" sz="2400" dirty="0" smtClean="0">
                <a:solidFill>
                  <a:schemeClr val="tx2"/>
                </a:solidFill>
              </a:rPr>
              <a:t>cost, promoting productivity, increasing predictability 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40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4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fld id="{AFFB644D-E2F1-441C-80CB-0BD3F880952C}" type="slidenum">
              <a:rPr lang="en-US" altLang="en-US" sz="1200" smtClean="0">
                <a:solidFill>
                  <a:srgbClr val="898989"/>
                </a:solidFill>
              </a:rPr>
              <a:pPr eaLnBrk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5603" name="Shape 142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8699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defTabSz="709613" eaLnBrk="1" hangingPunct="1">
              <a:defRPr/>
            </a:pPr>
            <a:r>
              <a:rPr lang="en-US" altLang="en-US" sz="3200" b="1" dirty="0" smtClean="0">
                <a:solidFill>
                  <a:srgbClr val="FFFFFF"/>
                </a:solidFill>
              </a:rPr>
              <a:t>TYPICAL BORDER CLEARNACE ISSUES</a:t>
            </a:r>
          </a:p>
        </p:txBody>
      </p:sp>
      <p:pic>
        <p:nvPicPr>
          <p:cNvPr id="26629" name="Screen Clipping.png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33" y="1628800"/>
            <a:ext cx="33845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Shape 95"/>
          <p:cNvSpPr txBox="1">
            <a:spLocks/>
          </p:cNvSpPr>
          <p:nvPr/>
        </p:nvSpPr>
        <p:spPr>
          <a:xfrm>
            <a:off x="107504" y="1700808"/>
            <a:ext cx="8424862" cy="4763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1850">
              <a:spcBef>
                <a:spcPts val="600"/>
              </a:spcBef>
              <a:defRPr/>
            </a:pPr>
            <a:r>
              <a:rPr lang="en-US" altLang="en-US" sz="2900" b="1" dirty="0" smtClean="0">
                <a:solidFill>
                  <a:schemeClr val="tx2"/>
                </a:solidFill>
              </a:rPr>
              <a:t>Excessive documentation</a:t>
            </a:r>
          </a:p>
          <a:p>
            <a:pPr defTabSz="831850">
              <a:spcBef>
                <a:spcPts val="600"/>
              </a:spcBef>
              <a:defRPr/>
            </a:pPr>
            <a:r>
              <a:rPr lang="en-US" altLang="en-US" sz="2900" b="1" dirty="0" smtClean="0">
                <a:solidFill>
                  <a:schemeClr val="tx2"/>
                </a:solidFill>
              </a:rPr>
              <a:t>Limited advance information </a:t>
            </a:r>
          </a:p>
          <a:p>
            <a:pPr defTabSz="831850">
              <a:spcBef>
                <a:spcPts val="600"/>
              </a:spcBef>
              <a:defRPr/>
            </a:pPr>
            <a:r>
              <a:rPr lang="en-US" altLang="en-US" sz="2900" b="1" dirty="0" smtClean="0">
                <a:solidFill>
                  <a:schemeClr val="tx2"/>
                </a:solidFill>
              </a:rPr>
              <a:t>on requirements, forms and fees</a:t>
            </a:r>
          </a:p>
          <a:p>
            <a:pPr defTabSz="831850">
              <a:spcBef>
                <a:spcPts val="600"/>
              </a:spcBef>
              <a:defRPr/>
            </a:pPr>
            <a:r>
              <a:rPr lang="en-US" altLang="en-US" sz="2900" b="1" dirty="0" smtClean="0">
                <a:solidFill>
                  <a:schemeClr val="tx2"/>
                </a:solidFill>
              </a:rPr>
              <a:t>Multiple inspections </a:t>
            </a:r>
          </a:p>
          <a:p>
            <a:pPr marL="0" indent="0" defTabSz="831850">
              <a:spcBef>
                <a:spcPts val="600"/>
              </a:spcBef>
              <a:buFont typeface="Arial" charset="0"/>
              <a:buNone/>
              <a:defRPr/>
            </a:pPr>
            <a:r>
              <a:rPr lang="en-US" altLang="en-US" sz="2900" b="1" dirty="0" smtClean="0">
                <a:solidFill>
                  <a:schemeClr val="tx2"/>
                </a:solidFill>
              </a:rPr>
              <a:t>    by different services</a:t>
            </a:r>
          </a:p>
          <a:p>
            <a:pPr defTabSz="831850">
              <a:spcBef>
                <a:spcPts val="600"/>
              </a:spcBef>
              <a:defRPr/>
            </a:pPr>
            <a:r>
              <a:rPr lang="en-US" altLang="en-US" sz="2900" b="1" dirty="0" smtClean="0">
                <a:solidFill>
                  <a:schemeClr val="tx2"/>
                </a:solidFill>
              </a:rPr>
              <a:t>Arbitrary and unpredictable </a:t>
            </a:r>
          </a:p>
          <a:p>
            <a:pPr marL="0" indent="0" defTabSz="831850">
              <a:spcBef>
                <a:spcPts val="600"/>
              </a:spcBef>
              <a:buFont typeface="Arial" charset="0"/>
              <a:buNone/>
              <a:defRPr/>
            </a:pPr>
            <a:r>
              <a:rPr lang="en-US" altLang="en-US" sz="2900" b="1" dirty="0" smtClean="0">
                <a:solidFill>
                  <a:schemeClr val="tx2"/>
                </a:solidFill>
              </a:rPr>
              <a:t>    treatment</a:t>
            </a:r>
          </a:p>
          <a:p>
            <a:pPr defTabSz="831850">
              <a:spcBef>
                <a:spcPts val="600"/>
              </a:spcBef>
              <a:defRPr/>
            </a:pPr>
            <a:r>
              <a:rPr lang="en-US" altLang="en-US" sz="2900" b="1" dirty="0" smtClean="0">
                <a:solidFill>
                  <a:schemeClr val="tx2"/>
                </a:solidFill>
              </a:rPr>
              <a:t>Time to issue approvals</a:t>
            </a:r>
          </a:p>
          <a:p>
            <a:pPr defTabSz="831850">
              <a:spcBef>
                <a:spcPts val="600"/>
              </a:spcBef>
              <a:defRPr/>
            </a:pPr>
            <a:endParaRPr lang="en-US" altLang="en-US" sz="2900" b="1" dirty="0" smtClean="0">
              <a:solidFill>
                <a:schemeClr val="tx2"/>
              </a:solidFill>
            </a:endParaRPr>
          </a:p>
          <a:p>
            <a:pPr defTabSz="831850">
              <a:spcBef>
                <a:spcPts val="600"/>
              </a:spcBef>
              <a:defRPr/>
            </a:pPr>
            <a:r>
              <a:rPr lang="en-GB" altLang="en-US" sz="2900" b="1" dirty="0" smtClean="0">
                <a:solidFill>
                  <a:schemeClr val="tx2"/>
                </a:solidFill>
              </a:rPr>
              <a:t>Similar issues affect services</a:t>
            </a:r>
            <a:endParaRPr lang="en-US" altLang="en-US" sz="29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41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3"/>
          <p:cNvSpPr txBox="1">
            <a:spLocks/>
          </p:cNvSpPr>
          <p:nvPr/>
        </p:nvSpPr>
        <p:spPr>
          <a:xfrm>
            <a:off x="157370" y="332656"/>
            <a:ext cx="87129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2800">
              <a:lnSpc>
                <a:spcPct val="5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ja-JP" sz="2200" b="1" dirty="0" smtClean="0">
              <a:sym typeface="Calibri" pitchFamily="34" charset="0"/>
            </a:endParaRPr>
          </a:p>
          <a:p>
            <a:pPr marL="0" indent="0" algn="ctr" defTabSz="812800">
              <a:lnSpc>
                <a:spcPct val="50000"/>
              </a:lnSpc>
              <a:spcBef>
                <a:spcPts val="500"/>
              </a:spcBef>
              <a:buNone/>
            </a:pPr>
            <a:r>
              <a:rPr lang="en-GB" altLang="ja-JP" sz="2800" b="1" dirty="0" smtClean="0">
                <a:sym typeface="Calibri" pitchFamily="34" charset="0"/>
              </a:rPr>
              <a:t>TRADE MEASURES CAN BOTH HELP AND HINDER</a:t>
            </a:r>
          </a:p>
          <a:p>
            <a:pPr defTabSz="812800">
              <a:lnSpc>
                <a:spcPct val="50000"/>
              </a:lnSpc>
              <a:spcBef>
                <a:spcPts val="500"/>
              </a:spcBef>
            </a:pPr>
            <a:endParaRPr lang="en-GB" altLang="ja-JP" sz="2200" b="1" dirty="0">
              <a:solidFill>
                <a:schemeClr val="tx2"/>
              </a:solidFill>
              <a:sym typeface="Calibri" pitchFamily="34" charset="0"/>
            </a:endParaRPr>
          </a:p>
          <a:p>
            <a:pPr marL="0" indent="0" defTabSz="812800">
              <a:lnSpc>
                <a:spcPct val="5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GB" altLang="ja-JP" sz="2200" b="1" dirty="0" smtClean="0">
              <a:sym typeface="Calibri" pitchFamily="34" charset="0"/>
            </a:endParaRPr>
          </a:p>
          <a:p>
            <a:pPr marL="0" indent="0" defTabSz="8128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ja-JP" altLang="ja-JP" sz="1900" b="1" dirty="0" smtClean="0">
              <a:sym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8804" r="23414" b="4103"/>
          <a:stretch/>
        </p:blipFill>
        <p:spPr bwMode="auto">
          <a:xfrm>
            <a:off x="251521" y="1700808"/>
            <a:ext cx="49285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t="17350" r="21930" b="6040"/>
          <a:stretch/>
        </p:blipFill>
        <p:spPr bwMode="auto">
          <a:xfrm>
            <a:off x="5490062" y="4005064"/>
            <a:ext cx="3370514" cy="25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RobertsM\AppData\Local\Microsoft\Windows\Temporary Internet Files\Content.Outlook\H5XLJ1QZ\1067b-TL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168352" cy="28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2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SENDAI TARGETS – </a:t>
            </a:r>
            <a:br>
              <a:rPr lang="en-GB" dirty="0" smtClean="0"/>
            </a:br>
            <a:r>
              <a:rPr lang="en-GB" dirty="0" smtClean="0"/>
              <a:t> TRADE DIMENSION?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288188"/>
            <a:ext cx="4680521" cy="4525963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Understanding disaster risk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Strengthening risk governance to manage disaster risk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Investing in disaster risk reduction for resilience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Enhancing preparedness for effective response and “Build Back Better” in recovery, rehabilitation and reconstruction</a:t>
            </a:r>
          </a:p>
          <a:p>
            <a:endParaRPr lang="en-GB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805264"/>
            <a:ext cx="84813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https://iconnect.wto.org/owa/service.svc/s/,DanaInfo=.ambkoD1zvHx1r,SSL+GetFileAttachment?id=AAMkADM3OWI2OGM0LTNhNGItNDA0Ny04YjFmLTc3MmRmNmIxMmI2NABGAAAAAABOXeIK6p3VEYD1ANC3kRMqBwCU7L2zDE3VEYD0ANC3kRMqAAAAlEmxAABflm0wSaNyQIYWhQ52hmceAAL6I%2B4fAAABEgAQAK4kkys%2BgkdNnfW05yGDC%2Fw%3D&amp;isImagePreview=True&amp;X-OWA-CANARY=EBwSHvdG6U-f4nI9KGeX14O71n7R1dUISfi5oKnb9667OSsEtj91fcWJzb7mjRimuUVeXxkXQIY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28800"/>
            <a:ext cx="3468577" cy="381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4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43"/>
          <p:cNvSpPr txBox="1">
            <a:spLocks/>
          </p:cNvSpPr>
          <p:nvPr/>
        </p:nvSpPr>
        <p:spPr>
          <a:xfrm>
            <a:off x="107504" y="231554"/>
            <a:ext cx="8784976" cy="64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2800">
              <a:lnSpc>
                <a:spcPct val="50000"/>
              </a:lnSpc>
              <a:spcBef>
                <a:spcPts val="500"/>
              </a:spcBef>
              <a:buNone/>
            </a:pPr>
            <a:endParaRPr lang="en-GB" altLang="ja-JP" sz="2400" b="1" u="sng" dirty="0">
              <a:sym typeface="Calibri" pitchFamily="34" charset="0"/>
            </a:endParaRPr>
          </a:p>
          <a:p>
            <a:pPr marL="0" indent="0" algn="ctr" defTabSz="812800">
              <a:lnSpc>
                <a:spcPct val="50000"/>
              </a:lnSpc>
              <a:spcBef>
                <a:spcPts val="500"/>
              </a:spcBef>
              <a:buNone/>
            </a:pPr>
            <a:r>
              <a:rPr lang="en-GB" altLang="ja-JP" sz="2800" b="1" u="sng" dirty="0" smtClean="0">
                <a:sym typeface="Calibri" pitchFamily="34" charset="0"/>
              </a:rPr>
              <a:t>TRADE ISSUES AND RESILIENCE – SOME IDEAS</a:t>
            </a:r>
          </a:p>
          <a:p>
            <a:pPr marL="0" indent="0" defTabSz="812800">
              <a:lnSpc>
                <a:spcPct val="50000"/>
              </a:lnSpc>
              <a:spcBef>
                <a:spcPts val="500"/>
              </a:spcBef>
              <a:buNone/>
            </a:pPr>
            <a:endParaRPr lang="en-GB" altLang="ja-JP" sz="2800" b="1" dirty="0" smtClean="0">
              <a:sym typeface="Calibri" pitchFamily="34" charset="0"/>
            </a:endParaRPr>
          </a:p>
          <a:p>
            <a:pPr marL="0" indent="0" defTabSz="812800">
              <a:lnSpc>
                <a:spcPct val="50000"/>
              </a:lnSpc>
              <a:spcBef>
                <a:spcPts val="500"/>
              </a:spcBef>
              <a:buNone/>
            </a:pPr>
            <a:endParaRPr lang="en-GB" altLang="ja-JP" sz="900" b="1" dirty="0" smtClean="0">
              <a:sym typeface="Calibri" pitchFamily="34" charset="0"/>
            </a:endParaRPr>
          </a:p>
          <a:p>
            <a:pPr defTabSz="812800">
              <a:lnSpc>
                <a:spcPct val="50000"/>
              </a:lnSpc>
              <a:spcBef>
                <a:spcPts val="500"/>
              </a:spcBef>
            </a:pPr>
            <a:endParaRPr lang="en-GB" altLang="ja-JP" sz="2400" b="1" dirty="0">
              <a:solidFill>
                <a:schemeClr val="tx2"/>
              </a:solidFill>
              <a:sym typeface="Calibri" pitchFamily="34" charset="0"/>
            </a:endParaRPr>
          </a:p>
          <a:p>
            <a:pPr defTabSz="812800">
              <a:lnSpc>
                <a:spcPct val="50000"/>
              </a:lnSpc>
              <a:spcBef>
                <a:spcPts val="500"/>
              </a:spcBef>
            </a:pPr>
            <a:r>
              <a:rPr lang="en-GB" altLang="ja-JP" sz="2800" b="1" dirty="0">
                <a:solidFill>
                  <a:schemeClr val="tx2"/>
                </a:solidFill>
                <a:sym typeface="Calibri" pitchFamily="34" charset="0"/>
              </a:rPr>
              <a:t>Specific provisions in agreements (e.g. Agriculture</a:t>
            </a:r>
            <a:r>
              <a:rPr lang="en-GB" altLang="ja-JP" sz="2800" b="1" dirty="0" smtClean="0">
                <a:solidFill>
                  <a:schemeClr val="tx2"/>
                </a:solidFill>
                <a:sym typeface="Calibri" pitchFamily="34" charset="0"/>
              </a:rPr>
              <a:t>)</a:t>
            </a:r>
          </a:p>
          <a:p>
            <a:pPr defTabSz="812800">
              <a:lnSpc>
                <a:spcPct val="50000"/>
              </a:lnSpc>
              <a:spcBef>
                <a:spcPts val="500"/>
              </a:spcBef>
            </a:pPr>
            <a:endParaRPr lang="en-GB" altLang="ja-JP" sz="2800" b="1" dirty="0">
              <a:solidFill>
                <a:schemeClr val="tx2"/>
              </a:solidFill>
              <a:sym typeface="Calibri" pitchFamily="34" charset="0"/>
            </a:endParaRPr>
          </a:p>
          <a:p>
            <a:pPr defTabSz="812800">
              <a:lnSpc>
                <a:spcPct val="50000"/>
              </a:lnSpc>
              <a:spcBef>
                <a:spcPts val="500"/>
              </a:spcBef>
            </a:pPr>
            <a:endParaRPr lang="en-GB" altLang="ja-JP" sz="2800" b="1" dirty="0">
              <a:solidFill>
                <a:schemeClr val="tx2"/>
              </a:solidFill>
              <a:sym typeface="Calibri" pitchFamily="34" charset="0"/>
            </a:endParaRPr>
          </a:p>
          <a:p>
            <a:pPr defTabSz="812800">
              <a:lnSpc>
                <a:spcPct val="50000"/>
              </a:lnSpc>
              <a:spcBef>
                <a:spcPts val="500"/>
              </a:spcBef>
            </a:pPr>
            <a:r>
              <a:rPr lang="en-US" altLang="en-US" sz="2800" b="1" dirty="0">
                <a:solidFill>
                  <a:schemeClr val="tx2"/>
                </a:solidFill>
              </a:rPr>
              <a:t>Waivers for Exceptional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Circumstances (e.g. Art. XIII)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defTabSz="812800">
              <a:lnSpc>
                <a:spcPct val="50000"/>
              </a:lnSpc>
              <a:spcBef>
                <a:spcPts val="500"/>
              </a:spcBef>
            </a:pPr>
            <a:endParaRPr lang="en-US" altLang="en-US" sz="2800" b="1" dirty="0">
              <a:solidFill>
                <a:schemeClr val="tx2"/>
              </a:solidFill>
            </a:endParaRPr>
          </a:p>
          <a:p>
            <a:pPr defTabSz="812800">
              <a:lnSpc>
                <a:spcPct val="160000"/>
              </a:lnSpc>
              <a:spcBef>
                <a:spcPts val="500"/>
              </a:spcBef>
            </a:pPr>
            <a:r>
              <a:rPr lang="en-GB" altLang="ja-JP" sz="2800" b="1" dirty="0">
                <a:solidFill>
                  <a:schemeClr val="tx2"/>
                </a:solidFill>
                <a:sym typeface="Calibri" pitchFamily="34" charset="0"/>
              </a:rPr>
              <a:t>Voluntary standards and mandatory regulations  (</a:t>
            </a:r>
            <a:r>
              <a:rPr lang="en-GB" altLang="ja-JP" sz="2800" b="1" dirty="0" smtClean="0">
                <a:solidFill>
                  <a:schemeClr val="tx2"/>
                </a:solidFill>
                <a:sym typeface="Calibri" pitchFamily="34" charset="0"/>
              </a:rPr>
              <a:t>TBT)</a:t>
            </a:r>
            <a:endParaRPr lang="en-GB" altLang="ja-JP" sz="2800" b="1" dirty="0">
              <a:solidFill>
                <a:schemeClr val="tx2"/>
              </a:solidFill>
              <a:sym typeface="Calibri" pitchFamily="34" charset="0"/>
            </a:endParaRPr>
          </a:p>
          <a:p>
            <a:pPr defTabSz="812800">
              <a:lnSpc>
                <a:spcPct val="160000"/>
              </a:lnSpc>
              <a:spcBef>
                <a:spcPts val="500"/>
              </a:spcBef>
            </a:pPr>
            <a:r>
              <a:rPr lang="en-US" altLang="en-US" sz="2800" b="1" dirty="0">
                <a:solidFill>
                  <a:schemeClr val="tx2"/>
                </a:solidFill>
              </a:rPr>
              <a:t>Provision of services related to resilience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(</a:t>
            </a:r>
            <a:r>
              <a:rPr lang="en-GB" altLang="en-US" sz="2800" b="1" dirty="0" smtClean="0">
                <a:solidFill>
                  <a:schemeClr val="tx2"/>
                </a:solidFill>
              </a:rPr>
              <a:t>GATS)</a:t>
            </a:r>
            <a:endParaRPr lang="en-GB" altLang="en-US" sz="2800" b="1" dirty="0">
              <a:solidFill>
                <a:schemeClr val="tx2"/>
              </a:solidFill>
            </a:endParaRPr>
          </a:p>
          <a:p>
            <a:pPr defTabSz="812800">
              <a:lnSpc>
                <a:spcPct val="160000"/>
              </a:lnSpc>
              <a:spcBef>
                <a:spcPts val="500"/>
              </a:spcBef>
            </a:pPr>
            <a:r>
              <a:rPr lang="en-GB" altLang="en-US" sz="2800" b="1" dirty="0">
                <a:solidFill>
                  <a:schemeClr val="tx2"/>
                </a:solidFill>
              </a:rPr>
              <a:t>Environmental goods </a:t>
            </a:r>
            <a:r>
              <a:rPr lang="en-GB" altLang="en-US" sz="2800" b="1" dirty="0" smtClean="0">
                <a:solidFill>
                  <a:schemeClr val="tx2"/>
                </a:solidFill>
              </a:rPr>
              <a:t>(e.g. on-going EGA)</a:t>
            </a:r>
          </a:p>
          <a:p>
            <a:pPr defTabSz="812800">
              <a:lnSpc>
                <a:spcPct val="160000"/>
              </a:lnSpc>
              <a:spcBef>
                <a:spcPts val="500"/>
              </a:spcBef>
            </a:pPr>
            <a:r>
              <a:rPr lang="en-GB" altLang="ja-JP" sz="2800" b="1" dirty="0" smtClean="0">
                <a:solidFill>
                  <a:schemeClr val="tx2"/>
                </a:solidFill>
                <a:sym typeface="Calibri" pitchFamily="34" charset="0"/>
              </a:rPr>
              <a:t>Government procurement (</a:t>
            </a:r>
            <a:r>
              <a:rPr lang="en-GB" altLang="ja-JP" sz="2800" b="1" dirty="0" err="1" smtClean="0">
                <a:solidFill>
                  <a:schemeClr val="tx2"/>
                </a:solidFill>
                <a:sym typeface="Calibri" pitchFamily="34" charset="0"/>
              </a:rPr>
              <a:t>plurilateral</a:t>
            </a:r>
            <a:r>
              <a:rPr lang="en-GB" altLang="ja-JP" sz="2800" b="1" dirty="0" smtClean="0">
                <a:solidFill>
                  <a:schemeClr val="tx2"/>
                </a:solidFill>
                <a:sym typeface="Calibri" pitchFamily="34" charset="0"/>
              </a:rPr>
              <a:t>)</a:t>
            </a:r>
            <a:endParaRPr lang="en-GB" altLang="ja-JP" sz="2800" b="1" dirty="0" smtClean="0">
              <a:sym typeface="Calibri" pitchFamily="34" charset="0"/>
            </a:endParaRPr>
          </a:p>
          <a:p>
            <a:pPr marL="0" indent="0" algn="ctr" defTabSz="8128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ja-JP" sz="2800" b="1" dirty="0" smtClean="0">
              <a:sym typeface="Calibri" pitchFamily="34" charset="0"/>
            </a:endParaRPr>
          </a:p>
          <a:p>
            <a:pPr marL="0" indent="0" algn="ctr" defTabSz="812800">
              <a:lnSpc>
                <a:spcPct val="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ja-JP" sz="2800" b="1" dirty="0" smtClean="0">
                <a:sym typeface="Calibri" pitchFamily="34" charset="0"/>
              </a:rPr>
              <a:t>Ex ante approaches, ex post solutions</a:t>
            </a:r>
            <a:endParaRPr lang="ja-JP" altLang="ja-JP" sz="2800" b="1" dirty="0">
              <a:sym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805264"/>
            <a:ext cx="84813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8986" y="404664"/>
            <a:ext cx="5107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We want to hear from you</a:t>
            </a:r>
            <a:endParaRPr lang="en-US" sz="3600" u="sng" dirty="0"/>
          </a:p>
        </p:txBody>
      </p:sp>
      <p:sp>
        <p:nvSpPr>
          <p:cNvPr id="2" name="Rectangle 1"/>
          <p:cNvSpPr/>
          <p:nvPr/>
        </p:nvSpPr>
        <p:spPr>
          <a:xfrm>
            <a:off x="150912" y="1772816"/>
            <a:ext cx="892899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 smtClean="0"/>
              <a:t>Questionnaires:</a:t>
            </a:r>
          </a:p>
          <a:p>
            <a:pPr lvl="0" algn="ctr"/>
            <a:endParaRPr lang="en-GB" sz="2800" dirty="0" smtClean="0"/>
          </a:p>
          <a:p>
            <a:pPr lvl="0"/>
            <a:r>
              <a:rPr lang="en-GB" sz="2800" dirty="0" smtClean="0"/>
              <a:t>Organisations </a:t>
            </a:r>
            <a:r>
              <a:rPr lang="en-GB" sz="2800" dirty="0" smtClean="0"/>
              <a:t>involved in response, recovery and resilience</a:t>
            </a:r>
            <a:r>
              <a:rPr lang="en-GB" dirty="0" smtClean="0"/>
              <a:t>: </a:t>
            </a:r>
          </a:p>
          <a:p>
            <a:pPr lvl="0"/>
            <a:r>
              <a:rPr lang="en-GB" sz="2400" u="sng" dirty="0" smtClean="0">
                <a:hlinkClick r:id="rId2"/>
              </a:rPr>
              <a:t>https</a:t>
            </a:r>
            <a:r>
              <a:rPr lang="en-GB" sz="2400" u="sng" dirty="0">
                <a:hlinkClick r:id="rId2"/>
              </a:rPr>
              <a:t>://www.surveymonkey.com/r/NaturalDisastersOrg</a:t>
            </a:r>
            <a:endParaRPr lang="en-US" sz="2400" dirty="0"/>
          </a:p>
          <a:p>
            <a:r>
              <a:rPr lang="en-GB" dirty="0"/>
              <a:t> </a:t>
            </a:r>
            <a:endParaRPr lang="en-US" dirty="0"/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Disaster-affected governments: </a:t>
            </a:r>
            <a:r>
              <a:rPr lang="en-GB" sz="2400" u="sng" dirty="0">
                <a:hlinkClick r:id="rId3"/>
              </a:rPr>
              <a:t>https://</a:t>
            </a:r>
            <a:r>
              <a:rPr lang="en-GB" sz="2400" u="sng" dirty="0" smtClean="0">
                <a:hlinkClick r:id="rId3"/>
              </a:rPr>
              <a:t>www.surveymonkey.com/r/NaturalDisastersCountries</a:t>
            </a:r>
            <a:endParaRPr lang="en-GB" sz="2400" u="sng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/>
              <a:t>Or email me:</a:t>
            </a:r>
            <a:endParaRPr lang="en-GB" sz="2400" dirty="0"/>
          </a:p>
          <a:p>
            <a:pPr lvl="0" algn="ctr"/>
            <a:r>
              <a:rPr lang="en-GB" sz="2400" u="sng" dirty="0" smtClean="0"/>
              <a:t>michael.roberts@wto.org</a:t>
            </a:r>
            <a:endParaRPr lang="en-GB" sz="2400" u="sn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805264"/>
            <a:ext cx="84813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2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337</Words>
  <Application>Microsoft Office PowerPoint</Application>
  <PresentationFormat>On-screen Show (4:3)</PresentationFormat>
  <Paragraphs>89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"Exploring the role of trade in disaster risk reduction"</vt:lpstr>
      <vt:lpstr>Overview</vt:lpstr>
      <vt:lpstr>WTO: in one slide</vt:lpstr>
      <vt:lpstr>TYPICAL BORDER CLEARNACE ISSUES</vt:lpstr>
      <vt:lpstr>PowerPoint Presentation</vt:lpstr>
      <vt:lpstr>SENDAI TARGETS –   TRADE DIMENSION?</vt:lpstr>
      <vt:lpstr>PowerPoint Presentation</vt:lpstr>
      <vt:lpstr>PowerPoint Presentation</vt:lpstr>
    </vt:vector>
  </TitlesOfParts>
  <Company>WTO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"Exploring the role of trade in disaster risk reduction"</dc:title>
  <dc:creator>Roberts, Michael</dc:creator>
  <cp:lastModifiedBy>Roberts, Michael</cp:lastModifiedBy>
  <cp:revision>28</cp:revision>
  <dcterms:created xsi:type="dcterms:W3CDTF">2018-06-17T06:45:07Z</dcterms:created>
  <dcterms:modified xsi:type="dcterms:W3CDTF">2018-06-20T16:48:21Z</dcterms:modified>
</cp:coreProperties>
</file>