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7" r:id="rId6"/>
    <p:sldId id="259" r:id="rId7"/>
    <p:sldId id="260" r:id="rId8"/>
    <p:sldId id="261" r:id="rId9"/>
    <p:sldId id="266" r:id="rId10"/>
    <p:sldId id="262" r:id="rId11"/>
    <p:sldId id="270" r:id="rId12"/>
    <p:sldId id="271" r:id="rId13"/>
    <p:sldId id="263" r:id="rId14"/>
    <p:sldId id="264" r:id="rId15"/>
    <p:sldId id="269" r:id="rId16"/>
    <p:sldId id="265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28E96-6905-43F7-84D0-1BA72F76EAE5}" type="doc">
      <dgm:prSet loTypeId="urn:microsoft.com/office/officeart/2005/8/layout/process1" loCatId="process" qsTypeId="urn:microsoft.com/office/officeart/2005/8/quickstyle/simple1" qsCatId="simple" csTypeId="urn:microsoft.com/office/officeart/2005/8/colors/colorful1#2" csCatId="colorful" phldr="1"/>
      <dgm:spPr/>
    </dgm:pt>
    <dgm:pt modelId="{6B767337-C33F-4740-AAFD-6A1ECE8259DF}">
      <dgm:prSet phldrT="[Texto]"/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Adesão à </a:t>
          </a:r>
          <a:r>
            <a:rPr lang="pt-BR" b="1" dirty="0" err="1" smtClean="0">
              <a:latin typeface="Arial" pitchFamily="34" charset="0"/>
              <a:cs typeface="Arial" pitchFamily="34" charset="0"/>
            </a:rPr>
            <a:t>campaña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18DC76F5-3275-4548-9C03-463AFDBB07C9}" type="parTrans" cxnId="{30F37642-3164-459B-BB4C-2D415802B2EA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27CB27AA-E485-4079-A840-827CBF4C73D2}" type="sibTrans" cxnId="{30F37642-3164-459B-BB4C-2D415802B2EA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61661219-89FB-419B-B5F8-D9A8A58EB2A1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Comitê de </a:t>
          </a:r>
          <a:r>
            <a:rPr lang="pt-BR" b="1" dirty="0" err="1" smtClean="0">
              <a:latin typeface="Arial" pitchFamily="34" charset="0"/>
              <a:cs typeface="Arial" pitchFamily="34" charset="0"/>
            </a:rPr>
            <a:t>resiliência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ACFAC5BE-1CD4-4778-AA42-458AD49F9D44}" type="parTrans" cxnId="{F4590A0C-594B-4DB7-BE9F-8AA23E157C62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A17883CC-4290-4FC5-B213-17BD29EDABD4}" type="sibTrans" cxnId="{F4590A0C-594B-4DB7-BE9F-8AA23E157C62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22BDE2DF-0C8E-4CF2-83E7-51647F1EF228}">
      <dgm:prSet phldrT="[Texto]"/>
      <dgm:spPr>
        <a:solidFill>
          <a:srgbClr val="008000"/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Perfil no </a:t>
          </a:r>
          <a:r>
            <a:rPr lang="pt-BR" b="1" dirty="0" err="1" smtClean="0">
              <a:latin typeface="Arial" pitchFamily="34" charset="0"/>
              <a:cs typeface="Arial" pitchFamily="34" charset="0"/>
            </a:rPr>
            <a:t>Preventionweb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20993AD9-70DE-492F-B740-6F12E7ED8E7E}" type="parTrans" cxnId="{23AFD05F-28BC-46CA-A63E-E84804A6E008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68C4029F-5A5B-4BC8-A34C-363C853DB5BD}" type="sibTrans" cxnId="{23AFD05F-28BC-46CA-A63E-E84804A6E008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35A739FD-3BA0-4581-A44F-A8A2AFB7A757}">
      <dgm:prSet/>
      <dgm:spPr>
        <a:solidFill>
          <a:srgbClr val="002060"/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Auto avaliação</a:t>
          </a:r>
        </a:p>
      </dgm:t>
    </dgm:pt>
    <dgm:pt modelId="{AF58868D-DEE0-40C9-93EC-E2AB5F04F331}" type="parTrans" cxnId="{0C21F22A-CDB3-4CFF-BA42-3FEE23528A07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3A4A0325-FCFD-4EFE-8DE2-5C250A6CE95D}" type="sibTrans" cxnId="{0C21F22A-CDB3-4CFF-BA42-3FEE23528A07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617EC6B-ECAD-45BC-AE85-2FE15D002342}">
      <dgm:prSet/>
      <dgm:spPr>
        <a:solidFill>
          <a:srgbClr val="FF6600"/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Plano Municipal de </a:t>
          </a:r>
          <a:r>
            <a:rPr lang="pt-BR" b="1" dirty="0" err="1" smtClean="0">
              <a:latin typeface="Arial" pitchFamily="34" charset="0"/>
              <a:cs typeface="Arial" pitchFamily="34" charset="0"/>
            </a:rPr>
            <a:t>Resiliência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951390B2-4360-4ACF-83E2-911AD334C9CB}" type="parTrans" cxnId="{56EAB7D8-9056-4757-A3BB-9CDC5DAA135B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D44108D1-908A-43ED-98BB-D4C7B77C1938}" type="sibTrans" cxnId="{56EAB7D8-9056-4757-A3BB-9CDC5DAA135B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E13EFE58-85AC-402A-94D4-F5EB9084B897}" type="pres">
      <dgm:prSet presAssocID="{86928E96-6905-43F7-84D0-1BA72F76EAE5}" presName="Name0" presStyleCnt="0">
        <dgm:presLayoutVars>
          <dgm:dir/>
          <dgm:resizeHandles val="exact"/>
        </dgm:presLayoutVars>
      </dgm:prSet>
      <dgm:spPr/>
    </dgm:pt>
    <dgm:pt modelId="{AE3D4A69-2613-48E0-BF59-37543171AA1D}" type="pres">
      <dgm:prSet presAssocID="{6B767337-C33F-4740-AAFD-6A1ECE8259DF}" presName="node" presStyleLbl="node1" presStyleIdx="0" presStyleCnt="5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D7A19E-CB1F-4D01-AB56-48379B32FB61}" type="pres">
      <dgm:prSet presAssocID="{27CB27AA-E485-4079-A840-827CBF4C73D2}" presName="sibTrans" presStyleLbl="sibTrans2D1" presStyleIdx="0" presStyleCnt="4"/>
      <dgm:spPr/>
      <dgm:t>
        <a:bodyPr/>
        <a:lstStyle/>
        <a:p>
          <a:endParaRPr lang="pt-BR"/>
        </a:p>
      </dgm:t>
    </dgm:pt>
    <dgm:pt modelId="{E20AA43E-B8AC-46B1-AD39-3926A7202F3A}" type="pres">
      <dgm:prSet presAssocID="{27CB27AA-E485-4079-A840-827CBF4C73D2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6DAC03B6-902B-4E65-9690-FD308EAEE8D3}" type="pres">
      <dgm:prSet presAssocID="{61661219-89FB-419B-B5F8-D9A8A58EB2A1}" presName="node" presStyleLbl="node1" presStyleIdx="1" presStyleCnt="5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9AD899-01EE-41B3-BC19-B0C7BD64ADAD}" type="pres">
      <dgm:prSet presAssocID="{A17883CC-4290-4FC5-B213-17BD29EDABD4}" presName="sibTrans" presStyleLbl="sibTrans2D1" presStyleIdx="1" presStyleCnt="4"/>
      <dgm:spPr/>
      <dgm:t>
        <a:bodyPr/>
        <a:lstStyle/>
        <a:p>
          <a:endParaRPr lang="pt-BR"/>
        </a:p>
      </dgm:t>
    </dgm:pt>
    <dgm:pt modelId="{146D946C-906F-4FF4-998D-42A74107CD2A}" type="pres">
      <dgm:prSet presAssocID="{A17883CC-4290-4FC5-B213-17BD29EDABD4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807F1DA6-F76C-4B4D-B2C0-275F5916374B}" type="pres">
      <dgm:prSet presAssocID="{22BDE2DF-0C8E-4CF2-83E7-51647F1EF228}" presName="node" presStyleLbl="node1" presStyleIdx="2" presStyleCnt="5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7E9EE4-9031-46B9-879F-51397DB85725}" type="pres">
      <dgm:prSet presAssocID="{68C4029F-5A5B-4BC8-A34C-363C853DB5BD}" presName="sibTrans" presStyleLbl="sibTrans2D1" presStyleIdx="2" presStyleCnt="4"/>
      <dgm:spPr/>
      <dgm:t>
        <a:bodyPr/>
        <a:lstStyle/>
        <a:p>
          <a:endParaRPr lang="pt-BR"/>
        </a:p>
      </dgm:t>
    </dgm:pt>
    <dgm:pt modelId="{8AA5AAC4-D733-4DD7-9630-A3DE28A97092}" type="pres">
      <dgm:prSet presAssocID="{68C4029F-5A5B-4BC8-A34C-363C853DB5BD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FBDBD1B2-D797-46B2-A14B-09FABB2CFC4E}" type="pres">
      <dgm:prSet presAssocID="{35A739FD-3BA0-4581-A44F-A8A2AFB7A757}" presName="node" presStyleLbl="node1" presStyleIdx="3" presStyleCnt="5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0627D9-41EA-47D9-BFE5-71445C8DA4A8}" type="pres">
      <dgm:prSet presAssocID="{3A4A0325-FCFD-4EFE-8DE2-5C250A6CE95D}" presName="sibTrans" presStyleLbl="sibTrans2D1" presStyleIdx="3" presStyleCnt="4"/>
      <dgm:spPr/>
      <dgm:t>
        <a:bodyPr/>
        <a:lstStyle/>
        <a:p>
          <a:endParaRPr lang="pt-BR"/>
        </a:p>
      </dgm:t>
    </dgm:pt>
    <dgm:pt modelId="{C119F99D-9A7E-48D2-8A63-BC285276390D}" type="pres">
      <dgm:prSet presAssocID="{3A4A0325-FCFD-4EFE-8DE2-5C250A6CE95D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E8D2A59D-179C-4568-9508-39481D708CD1}" type="pres">
      <dgm:prSet presAssocID="{9617EC6B-ECAD-45BC-AE85-2FE15D002342}" presName="node" presStyleLbl="node1" presStyleIdx="4" presStyleCnt="5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F6E159-B921-4038-8B2A-A782F072E096}" type="presOf" srcId="{3A4A0325-FCFD-4EFE-8DE2-5C250A6CE95D}" destId="{0D0627D9-41EA-47D9-BFE5-71445C8DA4A8}" srcOrd="0" destOrd="0" presId="urn:microsoft.com/office/officeart/2005/8/layout/process1"/>
    <dgm:cxn modelId="{D222035C-4F46-4A0A-A5BE-D89CF746CAD8}" type="presOf" srcId="{35A739FD-3BA0-4581-A44F-A8A2AFB7A757}" destId="{FBDBD1B2-D797-46B2-A14B-09FABB2CFC4E}" srcOrd="0" destOrd="0" presId="urn:microsoft.com/office/officeart/2005/8/layout/process1"/>
    <dgm:cxn modelId="{B68FC6FD-506C-4025-869D-2DF25C8DCF4A}" type="presOf" srcId="{68C4029F-5A5B-4BC8-A34C-363C853DB5BD}" destId="{8AA5AAC4-D733-4DD7-9630-A3DE28A97092}" srcOrd="1" destOrd="0" presId="urn:microsoft.com/office/officeart/2005/8/layout/process1"/>
    <dgm:cxn modelId="{B7C10B78-1116-4456-B875-F3E9D422A8E5}" type="presOf" srcId="{27CB27AA-E485-4079-A840-827CBF4C73D2}" destId="{E20AA43E-B8AC-46B1-AD39-3926A7202F3A}" srcOrd="1" destOrd="0" presId="urn:microsoft.com/office/officeart/2005/8/layout/process1"/>
    <dgm:cxn modelId="{1297DAF5-B0ED-490A-BDC7-50181ED4E924}" type="presOf" srcId="{A17883CC-4290-4FC5-B213-17BD29EDABD4}" destId="{099AD899-01EE-41B3-BC19-B0C7BD64ADAD}" srcOrd="0" destOrd="0" presId="urn:microsoft.com/office/officeart/2005/8/layout/process1"/>
    <dgm:cxn modelId="{56EAB7D8-9056-4757-A3BB-9CDC5DAA135B}" srcId="{86928E96-6905-43F7-84D0-1BA72F76EAE5}" destId="{9617EC6B-ECAD-45BC-AE85-2FE15D002342}" srcOrd="4" destOrd="0" parTransId="{951390B2-4360-4ACF-83E2-911AD334C9CB}" sibTransId="{D44108D1-908A-43ED-98BB-D4C7B77C1938}"/>
    <dgm:cxn modelId="{23AFD05F-28BC-46CA-A63E-E84804A6E008}" srcId="{86928E96-6905-43F7-84D0-1BA72F76EAE5}" destId="{22BDE2DF-0C8E-4CF2-83E7-51647F1EF228}" srcOrd="2" destOrd="0" parTransId="{20993AD9-70DE-492F-B740-6F12E7ED8E7E}" sibTransId="{68C4029F-5A5B-4BC8-A34C-363C853DB5BD}"/>
    <dgm:cxn modelId="{C4B4E879-82BF-492F-AC0F-E6360DDEDC7A}" type="presOf" srcId="{61661219-89FB-419B-B5F8-D9A8A58EB2A1}" destId="{6DAC03B6-902B-4E65-9690-FD308EAEE8D3}" srcOrd="0" destOrd="0" presId="urn:microsoft.com/office/officeart/2005/8/layout/process1"/>
    <dgm:cxn modelId="{0C21F22A-CDB3-4CFF-BA42-3FEE23528A07}" srcId="{86928E96-6905-43F7-84D0-1BA72F76EAE5}" destId="{35A739FD-3BA0-4581-A44F-A8A2AFB7A757}" srcOrd="3" destOrd="0" parTransId="{AF58868D-DEE0-40C9-93EC-E2AB5F04F331}" sibTransId="{3A4A0325-FCFD-4EFE-8DE2-5C250A6CE95D}"/>
    <dgm:cxn modelId="{C574FB5B-DDE5-4FB1-8F69-5B86232DD818}" type="presOf" srcId="{6B767337-C33F-4740-AAFD-6A1ECE8259DF}" destId="{AE3D4A69-2613-48E0-BF59-37543171AA1D}" srcOrd="0" destOrd="0" presId="urn:microsoft.com/office/officeart/2005/8/layout/process1"/>
    <dgm:cxn modelId="{481B006E-05C8-476A-9C57-6C9B64279316}" type="presOf" srcId="{68C4029F-5A5B-4BC8-A34C-363C853DB5BD}" destId="{907E9EE4-9031-46B9-879F-51397DB85725}" srcOrd="0" destOrd="0" presId="urn:microsoft.com/office/officeart/2005/8/layout/process1"/>
    <dgm:cxn modelId="{E49485C3-AB79-40A5-955D-2069A88BC4D9}" type="presOf" srcId="{86928E96-6905-43F7-84D0-1BA72F76EAE5}" destId="{E13EFE58-85AC-402A-94D4-F5EB9084B897}" srcOrd="0" destOrd="0" presId="urn:microsoft.com/office/officeart/2005/8/layout/process1"/>
    <dgm:cxn modelId="{F4590A0C-594B-4DB7-BE9F-8AA23E157C62}" srcId="{86928E96-6905-43F7-84D0-1BA72F76EAE5}" destId="{61661219-89FB-419B-B5F8-D9A8A58EB2A1}" srcOrd="1" destOrd="0" parTransId="{ACFAC5BE-1CD4-4778-AA42-458AD49F9D44}" sibTransId="{A17883CC-4290-4FC5-B213-17BD29EDABD4}"/>
    <dgm:cxn modelId="{30F37642-3164-459B-BB4C-2D415802B2EA}" srcId="{86928E96-6905-43F7-84D0-1BA72F76EAE5}" destId="{6B767337-C33F-4740-AAFD-6A1ECE8259DF}" srcOrd="0" destOrd="0" parTransId="{18DC76F5-3275-4548-9C03-463AFDBB07C9}" sibTransId="{27CB27AA-E485-4079-A840-827CBF4C73D2}"/>
    <dgm:cxn modelId="{B59BB66E-12F3-46A7-BE59-555C6D81B0D1}" type="presOf" srcId="{27CB27AA-E485-4079-A840-827CBF4C73D2}" destId="{E8D7A19E-CB1F-4D01-AB56-48379B32FB61}" srcOrd="0" destOrd="0" presId="urn:microsoft.com/office/officeart/2005/8/layout/process1"/>
    <dgm:cxn modelId="{8C823E4A-B8FD-455D-BBEA-ED3CC1BD109B}" type="presOf" srcId="{9617EC6B-ECAD-45BC-AE85-2FE15D002342}" destId="{E8D2A59D-179C-4568-9508-39481D708CD1}" srcOrd="0" destOrd="0" presId="urn:microsoft.com/office/officeart/2005/8/layout/process1"/>
    <dgm:cxn modelId="{598FF8F6-6191-4432-BB19-DF36A0E04170}" type="presOf" srcId="{22BDE2DF-0C8E-4CF2-83E7-51647F1EF228}" destId="{807F1DA6-F76C-4B4D-B2C0-275F5916374B}" srcOrd="0" destOrd="0" presId="urn:microsoft.com/office/officeart/2005/8/layout/process1"/>
    <dgm:cxn modelId="{A150A65F-44C5-4956-B7D8-DBF99B8F0BE0}" type="presOf" srcId="{3A4A0325-FCFD-4EFE-8DE2-5C250A6CE95D}" destId="{C119F99D-9A7E-48D2-8A63-BC285276390D}" srcOrd="1" destOrd="0" presId="urn:microsoft.com/office/officeart/2005/8/layout/process1"/>
    <dgm:cxn modelId="{1FB538C2-850A-4E69-8012-B14CB26B769C}" type="presOf" srcId="{A17883CC-4290-4FC5-B213-17BD29EDABD4}" destId="{146D946C-906F-4FF4-998D-42A74107CD2A}" srcOrd="1" destOrd="0" presId="urn:microsoft.com/office/officeart/2005/8/layout/process1"/>
    <dgm:cxn modelId="{0275E6C8-3203-4246-A82D-9E5CE4BD6233}" type="presParOf" srcId="{E13EFE58-85AC-402A-94D4-F5EB9084B897}" destId="{AE3D4A69-2613-48E0-BF59-37543171AA1D}" srcOrd="0" destOrd="0" presId="urn:microsoft.com/office/officeart/2005/8/layout/process1"/>
    <dgm:cxn modelId="{6CEB5825-D880-4CD5-A185-06FFC096602E}" type="presParOf" srcId="{E13EFE58-85AC-402A-94D4-F5EB9084B897}" destId="{E8D7A19E-CB1F-4D01-AB56-48379B32FB61}" srcOrd="1" destOrd="0" presId="urn:microsoft.com/office/officeart/2005/8/layout/process1"/>
    <dgm:cxn modelId="{1CE3D383-7479-47F8-B1FE-AD32E137AFEA}" type="presParOf" srcId="{E8D7A19E-CB1F-4D01-AB56-48379B32FB61}" destId="{E20AA43E-B8AC-46B1-AD39-3926A7202F3A}" srcOrd="0" destOrd="0" presId="urn:microsoft.com/office/officeart/2005/8/layout/process1"/>
    <dgm:cxn modelId="{43288D32-6BAF-45B1-B033-0F51D51B5CB5}" type="presParOf" srcId="{E13EFE58-85AC-402A-94D4-F5EB9084B897}" destId="{6DAC03B6-902B-4E65-9690-FD308EAEE8D3}" srcOrd="2" destOrd="0" presId="urn:microsoft.com/office/officeart/2005/8/layout/process1"/>
    <dgm:cxn modelId="{EFE602A5-0226-4FE9-85AB-DD4AEF0C0031}" type="presParOf" srcId="{E13EFE58-85AC-402A-94D4-F5EB9084B897}" destId="{099AD899-01EE-41B3-BC19-B0C7BD64ADAD}" srcOrd="3" destOrd="0" presId="urn:microsoft.com/office/officeart/2005/8/layout/process1"/>
    <dgm:cxn modelId="{5FC1F457-7033-4444-8AD2-2245CDF657BC}" type="presParOf" srcId="{099AD899-01EE-41B3-BC19-B0C7BD64ADAD}" destId="{146D946C-906F-4FF4-998D-42A74107CD2A}" srcOrd="0" destOrd="0" presId="urn:microsoft.com/office/officeart/2005/8/layout/process1"/>
    <dgm:cxn modelId="{DFF4B579-8015-490D-B29A-4D1F8AD2D6B6}" type="presParOf" srcId="{E13EFE58-85AC-402A-94D4-F5EB9084B897}" destId="{807F1DA6-F76C-4B4D-B2C0-275F5916374B}" srcOrd="4" destOrd="0" presId="urn:microsoft.com/office/officeart/2005/8/layout/process1"/>
    <dgm:cxn modelId="{27020215-5ECD-4EEF-89CA-44DCD528B483}" type="presParOf" srcId="{E13EFE58-85AC-402A-94D4-F5EB9084B897}" destId="{907E9EE4-9031-46B9-879F-51397DB85725}" srcOrd="5" destOrd="0" presId="urn:microsoft.com/office/officeart/2005/8/layout/process1"/>
    <dgm:cxn modelId="{042438F0-2340-487F-8267-AF3F44AF74EF}" type="presParOf" srcId="{907E9EE4-9031-46B9-879F-51397DB85725}" destId="{8AA5AAC4-D733-4DD7-9630-A3DE28A97092}" srcOrd="0" destOrd="0" presId="urn:microsoft.com/office/officeart/2005/8/layout/process1"/>
    <dgm:cxn modelId="{53E03A0C-0B8A-47EC-B19B-D6E038B05560}" type="presParOf" srcId="{E13EFE58-85AC-402A-94D4-F5EB9084B897}" destId="{FBDBD1B2-D797-46B2-A14B-09FABB2CFC4E}" srcOrd="6" destOrd="0" presId="urn:microsoft.com/office/officeart/2005/8/layout/process1"/>
    <dgm:cxn modelId="{7707D86E-4401-4199-8A7F-4E933F83BDCF}" type="presParOf" srcId="{E13EFE58-85AC-402A-94D4-F5EB9084B897}" destId="{0D0627D9-41EA-47D9-BFE5-71445C8DA4A8}" srcOrd="7" destOrd="0" presId="urn:microsoft.com/office/officeart/2005/8/layout/process1"/>
    <dgm:cxn modelId="{D956BEBC-E07D-4BDC-ABA9-8E8B2836CD8B}" type="presParOf" srcId="{0D0627D9-41EA-47D9-BFE5-71445C8DA4A8}" destId="{C119F99D-9A7E-48D2-8A63-BC285276390D}" srcOrd="0" destOrd="0" presId="urn:microsoft.com/office/officeart/2005/8/layout/process1"/>
    <dgm:cxn modelId="{6818470C-F6B2-4724-8930-3FB41E96D37C}" type="presParOf" srcId="{E13EFE58-85AC-402A-94D4-F5EB9084B897}" destId="{E8D2A59D-179C-4568-9508-39481D708CD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4A69-2613-48E0-BF59-37543171AA1D}">
      <dsp:nvSpPr>
        <dsp:cNvPr id="0" name=""/>
        <dsp:cNvSpPr/>
      </dsp:nvSpPr>
      <dsp:spPr>
        <a:xfrm>
          <a:off x="272" y="1301220"/>
          <a:ext cx="1757711" cy="10546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Adesão à </a:t>
          </a:r>
          <a:r>
            <a:rPr lang="pt-BR" sz="1600" b="1" kern="1200" dirty="0" err="1" smtClean="0">
              <a:latin typeface="Arial" pitchFamily="34" charset="0"/>
              <a:cs typeface="Arial" pitchFamily="34" charset="0"/>
            </a:rPr>
            <a:t>campaña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</dsp:txBody>
      <dsp:txXfrm>
        <a:off x="31161" y="1332109"/>
        <a:ext cx="1695933" cy="992848"/>
      </dsp:txXfrm>
    </dsp:sp>
    <dsp:sp modelId="{E8D7A19E-CB1F-4D01-AB56-48379B32FB61}">
      <dsp:nvSpPr>
        <dsp:cNvPr id="0" name=""/>
        <dsp:cNvSpPr/>
      </dsp:nvSpPr>
      <dsp:spPr>
        <a:xfrm>
          <a:off x="1766772" y="1817636"/>
          <a:ext cx="18631" cy="21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latin typeface="Arial" pitchFamily="34" charset="0"/>
            <a:cs typeface="Arial" pitchFamily="34" charset="0"/>
          </a:endParaRPr>
        </a:p>
      </dsp:txBody>
      <dsp:txXfrm>
        <a:off x="1766772" y="1821995"/>
        <a:ext cx="13042" cy="13077"/>
      </dsp:txXfrm>
    </dsp:sp>
    <dsp:sp modelId="{6DAC03B6-902B-4E65-9690-FD308EAEE8D3}">
      <dsp:nvSpPr>
        <dsp:cNvPr id="0" name=""/>
        <dsp:cNvSpPr/>
      </dsp:nvSpPr>
      <dsp:spPr>
        <a:xfrm>
          <a:off x="1793137" y="1301220"/>
          <a:ext cx="1757711" cy="1054626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Comitê de </a:t>
          </a:r>
          <a:r>
            <a:rPr lang="pt-BR" sz="1600" b="1" kern="1200" dirty="0" err="1" smtClean="0">
              <a:latin typeface="Arial" pitchFamily="34" charset="0"/>
              <a:cs typeface="Arial" pitchFamily="34" charset="0"/>
            </a:rPr>
            <a:t>resiliência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</dsp:txBody>
      <dsp:txXfrm>
        <a:off x="1824026" y="1332109"/>
        <a:ext cx="1695933" cy="992848"/>
      </dsp:txXfrm>
    </dsp:sp>
    <dsp:sp modelId="{099AD899-01EE-41B3-BC19-B0C7BD64ADAD}">
      <dsp:nvSpPr>
        <dsp:cNvPr id="0" name=""/>
        <dsp:cNvSpPr/>
      </dsp:nvSpPr>
      <dsp:spPr>
        <a:xfrm>
          <a:off x="3559637" y="1817636"/>
          <a:ext cx="18631" cy="21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latin typeface="Arial" pitchFamily="34" charset="0"/>
            <a:cs typeface="Arial" pitchFamily="34" charset="0"/>
          </a:endParaRPr>
        </a:p>
      </dsp:txBody>
      <dsp:txXfrm>
        <a:off x="3559637" y="1821995"/>
        <a:ext cx="13042" cy="13077"/>
      </dsp:txXfrm>
    </dsp:sp>
    <dsp:sp modelId="{807F1DA6-F76C-4B4D-B2C0-275F5916374B}">
      <dsp:nvSpPr>
        <dsp:cNvPr id="0" name=""/>
        <dsp:cNvSpPr/>
      </dsp:nvSpPr>
      <dsp:spPr>
        <a:xfrm>
          <a:off x="3586003" y="1301220"/>
          <a:ext cx="1757711" cy="1054626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Perfil no </a:t>
          </a:r>
          <a:r>
            <a:rPr lang="pt-BR" sz="1600" b="1" kern="1200" dirty="0" err="1" smtClean="0">
              <a:latin typeface="Arial" pitchFamily="34" charset="0"/>
              <a:cs typeface="Arial" pitchFamily="34" charset="0"/>
            </a:rPr>
            <a:t>Preventionweb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</dsp:txBody>
      <dsp:txXfrm>
        <a:off x="3616892" y="1332109"/>
        <a:ext cx="1695933" cy="992848"/>
      </dsp:txXfrm>
    </dsp:sp>
    <dsp:sp modelId="{907E9EE4-9031-46B9-879F-51397DB85725}">
      <dsp:nvSpPr>
        <dsp:cNvPr id="0" name=""/>
        <dsp:cNvSpPr/>
      </dsp:nvSpPr>
      <dsp:spPr>
        <a:xfrm>
          <a:off x="5352503" y="1817636"/>
          <a:ext cx="18631" cy="21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latin typeface="Arial" pitchFamily="34" charset="0"/>
            <a:cs typeface="Arial" pitchFamily="34" charset="0"/>
          </a:endParaRPr>
        </a:p>
      </dsp:txBody>
      <dsp:txXfrm>
        <a:off x="5352503" y="1821995"/>
        <a:ext cx="13042" cy="13077"/>
      </dsp:txXfrm>
    </dsp:sp>
    <dsp:sp modelId="{FBDBD1B2-D797-46B2-A14B-09FABB2CFC4E}">
      <dsp:nvSpPr>
        <dsp:cNvPr id="0" name=""/>
        <dsp:cNvSpPr/>
      </dsp:nvSpPr>
      <dsp:spPr>
        <a:xfrm>
          <a:off x="5378868" y="1301220"/>
          <a:ext cx="1757711" cy="105462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Auto avaliação</a:t>
          </a:r>
        </a:p>
      </dsp:txBody>
      <dsp:txXfrm>
        <a:off x="5409757" y="1332109"/>
        <a:ext cx="1695933" cy="992848"/>
      </dsp:txXfrm>
    </dsp:sp>
    <dsp:sp modelId="{0D0627D9-41EA-47D9-BFE5-71445C8DA4A8}">
      <dsp:nvSpPr>
        <dsp:cNvPr id="0" name=""/>
        <dsp:cNvSpPr/>
      </dsp:nvSpPr>
      <dsp:spPr>
        <a:xfrm>
          <a:off x="7145368" y="1817636"/>
          <a:ext cx="18631" cy="21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latin typeface="Arial" pitchFamily="34" charset="0"/>
            <a:cs typeface="Arial" pitchFamily="34" charset="0"/>
          </a:endParaRPr>
        </a:p>
      </dsp:txBody>
      <dsp:txXfrm>
        <a:off x="7145368" y="1821995"/>
        <a:ext cx="13042" cy="13077"/>
      </dsp:txXfrm>
    </dsp:sp>
    <dsp:sp modelId="{E8D2A59D-179C-4568-9508-39481D708CD1}">
      <dsp:nvSpPr>
        <dsp:cNvPr id="0" name=""/>
        <dsp:cNvSpPr/>
      </dsp:nvSpPr>
      <dsp:spPr>
        <a:xfrm>
          <a:off x="7171734" y="1301220"/>
          <a:ext cx="1757711" cy="1054626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Plano Municipal de </a:t>
          </a:r>
          <a:r>
            <a:rPr lang="pt-BR" sz="1600" b="1" kern="1200" dirty="0" err="1" smtClean="0">
              <a:latin typeface="Arial" pitchFamily="34" charset="0"/>
              <a:cs typeface="Arial" pitchFamily="34" charset="0"/>
            </a:rPr>
            <a:t>Resiliência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</dsp:txBody>
      <dsp:txXfrm>
        <a:off x="7202623" y="1332109"/>
        <a:ext cx="1695933" cy="992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5292080" y="1410345"/>
            <a:ext cx="3672408" cy="425090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424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179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60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02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835696" y="202630"/>
            <a:ext cx="6851104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D309-B2BE-4940-A696-E5DF4AFD07DD}" type="datetimeFigureOut">
              <a:rPr lang="es-CO" smtClean="0"/>
              <a:pPr/>
              <a:t>18/06/2018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77B9-F039-4794-9B13-7712F9740DF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94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txStyles>
    <p:titleStyle>
      <a:lvl1pPr algn="r" defTabSz="914400" rtl="0" eaLnBrk="1" latinLnBrk="0" hangingPunct="1"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ceped.pr.gov.b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36096" y="1410345"/>
            <a:ext cx="3672408" cy="4250903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Estrategia de capacitación para la </a:t>
            </a:r>
            <a:r>
              <a:rPr lang="es-CO" dirty="0" err="1" smtClean="0"/>
              <a:t>campanha</a:t>
            </a:r>
            <a:r>
              <a:rPr lang="es-CO" dirty="0" smtClean="0"/>
              <a:t> global </a:t>
            </a:r>
            <a:r>
              <a:rPr lang="es-CO" dirty="0" err="1" smtClean="0"/>
              <a:t>Contruyendo</a:t>
            </a:r>
            <a:r>
              <a:rPr lang="es-CO" dirty="0" smtClean="0"/>
              <a:t> Ciudades Resilientes en Brasil </a:t>
            </a:r>
            <a:endParaRPr lang="es-CO" dirty="0"/>
          </a:p>
        </p:txBody>
      </p:sp>
      <p:sp>
        <p:nvSpPr>
          <p:cNvPr id="3" name="CaixaDeTexto 2"/>
          <p:cNvSpPr txBox="1"/>
          <p:nvPr/>
        </p:nvSpPr>
        <p:spPr>
          <a:xfrm>
            <a:off x="4423547" y="5949280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Eduardo Gomes Pinheiro, PhD</a:t>
            </a:r>
          </a:p>
          <a:p>
            <a:r>
              <a:rPr lang="pt-BR" sz="1400" dirty="0" err="1" smtClean="0">
                <a:solidFill>
                  <a:schemeClr val="bg1"/>
                </a:solidFill>
              </a:rPr>
              <a:t>Director</a:t>
            </a:r>
            <a:r>
              <a:rPr lang="pt-BR" sz="1400" dirty="0" smtClean="0">
                <a:solidFill>
                  <a:schemeClr val="bg1"/>
                </a:solidFill>
              </a:rPr>
              <a:t> </a:t>
            </a:r>
            <a:r>
              <a:rPr lang="pt-BR" sz="1400" dirty="0" err="1" smtClean="0">
                <a:solidFill>
                  <a:schemeClr val="bg1"/>
                </a:solidFill>
              </a:rPr>
              <a:t>del</a:t>
            </a:r>
            <a:r>
              <a:rPr lang="pt-BR" sz="1400" dirty="0" smtClean="0">
                <a:solidFill>
                  <a:schemeClr val="bg1"/>
                </a:solidFill>
              </a:rPr>
              <a:t> Centro </a:t>
            </a:r>
            <a:r>
              <a:rPr lang="pt-BR" sz="1400" dirty="0" err="1" smtClean="0">
                <a:solidFill>
                  <a:schemeClr val="bg1"/>
                </a:solidFill>
              </a:rPr>
              <a:t>Universitario</a:t>
            </a:r>
            <a:r>
              <a:rPr lang="pt-BR" sz="1400" dirty="0" smtClean="0">
                <a:solidFill>
                  <a:schemeClr val="bg1"/>
                </a:solidFill>
              </a:rPr>
              <a:t> de </a:t>
            </a:r>
            <a:r>
              <a:rPr lang="pt-BR" sz="1400" dirty="0" err="1" smtClean="0">
                <a:solidFill>
                  <a:schemeClr val="bg1"/>
                </a:solidFill>
              </a:rPr>
              <a:t>Estudios</a:t>
            </a:r>
            <a:r>
              <a:rPr lang="pt-BR" sz="1400" dirty="0" smtClean="0">
                <a:solidFill>
                  <a:schemeClr val="bg1"/>
                </a:solidFill>
              </a:rPr>
              <a:t> y </a:t>
            </a:r>
            <a:r>
              <a:rPr lang="pt-BR" sz="1400" dirty="0" err="1" smtClean="0">
                <a:solidFill>
                  <a:schemeClr val="bg1"/>
                </a:solidFill>
              </a:rPr>
              <a:t>Investigaciones</a:t>
            </a:r>
            <a:r>
              <a:rPr lang="pt-BR" sz="1400" dirty="0" smtClean="0">
                <a:solidFill>
                  <a:schemeClr val="bg1"/>
                </a:solidFill>
              </a:rPr>
              <a:t> sobre Desastres – CEPED/PR 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Desarrollo del programa de </a:t>
            </a:r>
            <a:r>
              <a:rPr lang="es-CO" dirty="0" err="1" smtClean="0"/>
              <a:t>capacitacíon</a:t>
            </a:r>
            <a:endParaRPr lang="es-CO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4392" t="3906" r="4465" b="5273"/>
          <a:stretch>
            <a:fillRect/>
          </a:stretch>
        </p:blipFill>
        <p:spPr bwMode="auto">
          <a:xfrm>
            <a:off x="274966" y="1285860"/>
            <a:ext cx="4725662" cy="2647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b="6778"/>
          <a:stretch>
            <a:fillRect/>
          </a:stretch>
        </p:blipFill>
        <p:spPr bwMode="auto">
          <a:xfrm>
            <a:off x="4286248" y="4143380"/>
            <a:ext cx="464347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5357818" y="1571612"/>
            <a:ext cx="3786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Para </a:t>
            </a:r>
            <a:r>
              <a:rPr lang="pt-BR" sz="2400" dirty="0" err="1" smtClean="0"/>
              <a:t>tenermos</a:t>
            </a:r>
            <a:r>
              <a:rPr lang="pt-BR" sz="2400" dirty="0" smtClean="0"/>
              <a:t> </a:t>
            </a:r>
            <a:r>
              <a:rPr lang="pt-BR" sz="2400" dirty="0" err="1" smtClean="0"/>
              <a:t>un</a:t>
            </a:r>
            <a:r>
              <a:rPr lang="pt-BR" sz="2400" dirty="0" smtClean="0"/>
              <a:t> curso inovador </a:t>
            </a:r>
            <a:r>
              <a:rPr lang="pt-BR" sz="2400" dirty="0" err="1" smtClean="0"/>
              <a:t>creamos</a:t>
            </a:r>
            <a:r>
              <a:rPr lang="pt-BR" sz="2400" dirty="0" smtClean="0"/>
              <a:t> una </a:t>
            </a:r>
            <a:r>
              <a:rPr lang="pt-BR" sz="2400" dirty="0" err="1" smtClean="0"/>
              <a:t>Webserie</a:t>
            </a:r>
            <a:r>
              <a:rPr lang="pt-BR" sz="2400" dirty="0" smtClean="0"/>
              <a:t> </a:t>
            </a:r>
            <a:r>
              <a:rPr lang="pt-BR" sz="2400" dirty="0" err="1" smtClean="0"/>
              <a:t>llamada</a:t>
            </a:r>
            <a:r>
              <a:rPr lang="pt-BR" sz="2400" dirty="0" smtClean="0"/>
              <a:t> </a:t>
            </a:r>
            <a:r>
              <a:rPr lang="pt-BR" sz="2400" b="1" dirty="0" err="1" smtClean="0"/>
              <a:t>Resiliencia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en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la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realidad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4282" y="4214818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Son</a:t>
            </a:r>
            <a:r>
              <a:rPr lang="pt-BR" sz="2400" dirty="0" smtClean="0"/>
              <a:t> 16 </a:t>
            </a:r>
            <a:r>
              <a:rPr lang="pt-BR" sz="2400" dirty="0" err="1" smtClean="0"/>
              <a:t>episodios</a:t>
            </a:r>
            <a:r>
              <a:rPr lang="pt-BR" sz="2400" dirty="0" smtClean="0"/>
              <a:t> </a:t>
            </a:r>
            <a:r>
              <a:rPr lang="pt-BR" sz="2400" dirty="0" err="1" smtClean="0"/>
              <a:t>grabados</a:t>
            </a:r>
            <a:r>
              <a:rPr lang="pt-BR" sz="2400" dirty="0" smtClean="0"/>
              <a:t> </a:t>
            </a:r>
            <a:r>
              <a:rPr lang="pt-BR" sz="2400" dirty="0" err="1" smtClean="0"/>
              <a:t>en</a:t>
            </a:r>
            <a:r>
              <a:rPr lang="pt-BR" sz="2400" dirty="0" smtClean="0"/>
              <a:t> </a:t>
            </a:r>
            <a:r>
              <a:rPr lang="pt-BR" sz="2400" dirty="0" err="1" smtClean="0"/>
              <a:t>cooperación</a:t>
            </a:r>
            <a:r>
              <a:rPr lang="pt-BR" sz="2400" dirty="0" smtClean="0"/>
              <a:t> </a:t>
            </a:r>
            <a:r>
              <a:rPr lang="pt-BR" sz="2400" dirty="0" err="1" smtClean="0"/>
              <a:t>con</a:t>
            </a:r>
            <a:r>
              <a:rPr lang="pt-BR" sz="2400" dirty="0" smtClean="0"/>
              <a:t> </a:t>
            </a:r>
            <a:r>
              <a:rPr lang="pt-BR" sz="2400" dirty="0" err="1" smtClean="0"/>
              <a:t>el</a:t>
            </a:r>
            <a:r>
              <a:rPr lang="pt-BR" sz="2400" dirty="0" smtClean="0"/>
              <a:t> curso de cine de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universidad</a:t>
            </a:r>
            <a:r>
              <a:rPr lang="pt-BR" sz="2400" dirty="0" smtClean="0"/>
              <a:t> y </a:t>
            </a:r>
            <a:r>
              <a:rPr lang="pt-BR" sz="2400" dirty="0" err="1" smtClean="0"/>
              <a:t>teniendo</a:t>
            </a:r>
            <a:r>
              <a:rPr lang="pt-BR" sz="2400" dirty="0" smtClean="0"/>
              <a:t> como </a:t>
            </a:r>
            <a:r>
              <a:rPr lang="pt-BR" sz="2400" dirty="0" err="1" smtClean="0"/>
              <a:t>actores</a:t>
            </a:r>
            <a:r>
              <a:rPr lang="pt-BR" sz="2400" dirty="0" smtClean="0"/>
              <a:t> membros de </a:t>
            </a:r>
            <a:r>
              <a:rPr lang="pt-BR" sz="2400" dirty="0" err="1" smtClean="0"/>
              <a:t>nuestro</a:t>
            </a:r>
            <a:r>
              <a:rPr lang="pt-BR" sz="2400" dirty="0" smtClean="0"/>
              <a:t> </a:t>
            </a:r>
            <a:r>
              <a:rPr lang="pt-BR" sz="2400" dirty="0" err="1" smtClean="0"/>
              <a:t>propio</a:t>
            </a:r>
            <a:r>
              <a:rPr lang="pt-BR" sz="2400" dirty="0" smtClean="0"/>
              <a:t> equipo.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967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Messajes</a:t>
            </a:r>
            <a:r>
              <a:rPr lang="pt-BR" dirty="0" smtClean="0"/>
              <a:t> de UNISDR y Promotor Brasil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0383" t="24407" r="48453" b="55381"/>
          <a:stretch/>
        </p:blipFill>
        <p:spPr>
          <a:xfrm>
            <a:off x="899592" y="3832486"/>
            <a:ext cx="3096344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574358" cy="206392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1177671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Por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primera</a:t>
            </a:r>
            <a:r>
              <a:rPr lang="pt-BR" sz="2400" dirty="0" smtClean="0"/>
              <a:t> vez </a:t>
            </a:r>
            <a:r>
              <a:rPr lang="pt-BR" sz="2400" dirty="0" err="1" smtClean="0"/>
              <a:t>tendremos</a:t>
            </a:r>
            <a:r>
              <a:rPr lang="pt-BR" sz="2400" dirty="0" smtClean="0"/>
              <a:t> </a:t>
            </a:r>
            <a:r>
              <a:rPr lang="pt-BR" sz="2400" dirty="0" err="1" smtClean="0"/>
              <a:t>un</a:t>
            </a:r>
            <a:r>
              <a:rPr lang="pt-BR" sz="2400" dirty="0" smtClean="0"/>
              <a:t> </a:t>
            </a:r>
            <a:r>
              <a:rPr lang="pt-BR" sz="2400" dirty="0" err="1" smtClean="0"/>
              <a:t>mensaje</a:t>
            </a:r>
            <a:r>
              <a:rPr lang="pt-BR" sz="2400" dirty="0" smtClean="0"/>
              <a:t> </a:t>
            </a:r>
            <a:r>
              <a:rPr lang="pt-BR" sz="2400" dirty="0" err="1" smtClean="0"/>
              <a:t>del</a:t>
            </a:r>
            <a:r>
              <a:rPr lang="pt-BR" sz="2400" dirty="0" smtClean="0"/>
              <a:t> </a:t>
            </a:r>
            <a:r>
              <a:rPr lang="pt-BR" sz="2400" dirty="0" err="1" smtClean="0"/>
              <a:t>Jefe</a:t>
            </a:r>
            <a:r>
              <a:rPr lang="pt-BR" sz="2400" dirty="0" smtClean="0"/>
              <a:t> de </a:t>
            </a:r>
            <a:r>
              <a:rPr lang="pt-BR" sz="2400" dirty="0" err="1" smtClean="0"/>
              <a:t>la</a:t>
            </a:r>
            <a:r>
              <a:rPr lang="pt-BR" sz="2400" dirty="0" smtClean="0"/>
              <a:t> Oficina UNISDR – Américas </a:t>
            </a:r>
            <a:r>
              <a:rPr lang="pt-BR" sz="2400" dirty="0" err="1" smtClean="0"/>
              <a:t>directamente</a:t>
            </a:r>
            <a:r>
              <a:rPr lang="pt-BR" sz="2400" dirty="0" smtClean="0"/>
              <a:t> a </a:t>
            </a:r>
            <a:r>
              <a:rPr lang="pt-BR" sz="2400" dirty="0" err="1" smtClean="0"/>
              <a:t>las</a:t>
            </a:r>
            <a:r>
              <a:rPr lang="pt-BR" sz="2400" dirty="0" smtClean="0"/>
              <a:t> </a:t>
            </a:r>
            <a:r>
              <a:rPr lang="pt-BR" sz="2400" dirty="0" err="1" smtClean="0"/>
              <a:t>ciudades</a:t>
            </a:r>
            <a:r>
              <a:rPr lang="pt-BR" sz="2400" dirty="0" smtClean="0"/>
              <a:t> </a:t>
            </a:r>
            <a:r>
              <a:rPr lang="pt-BR" sz="2400" dirty="0" err="1" smtClean="0"/>
              <a:t>brasileñas</a:t>
            </a:r>
            <a:r>
              <a:rPr lang="pt-BR" sz="2400" dirty="0" smtClean="0"/>
              <a:t>. 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44008" y="394775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El curso </a:t>
            </a:r>
            <a:r>
              <a:rPr lang="pt-BR" sz="2400" dirty="0" err="1" smtClean="0"/>
              <a:t>también</a:t>
            </a:r>
            <a:r>
              <a:rPr lang="pt-BR" sz="2400" dirty="0" smtClean="0"/>
              <a:t> </a:t>
            </a:r>
            <a:r>
              <a:rPr lang="pt-BR" sz="2400" dirty="0" err="1" smtClean="0"/>
              <a:t>trae</a:t>
            </a:r>
            <a:r>
              <a:rPr lang="pt-BR" sz="2400" dirty="0" smtClean="0"/>
              <a:t> </a:t>
            </a:r>
            <a:r>
              <a:rPr lang="pt-BR" sz="2400" dirty="0" err="1" smtClean="0"/>
              <a:t>el</a:t>
            </a:r>
            <a:r>
              <a:rPr lang="pt-BR" sz="2400" dirty="0" smtClean="0"/>
              <a:t> </a:t>
            </a:r>
            <a:r>
              <a:rPr lang="pt-BR" sz="2400" dirty="0" err="1" smtClean="0"/>
              <a:t>mensaje</a:t>
            </a:r>
            <a:r>
              <a:rPr lang="pt-BR" sz="2400" dirty="0" smtClean="0"/>
              <a:t> </a:t>
            </a:r>
            <a:r>
              <a:rPr lang="pt-BR" sz="2400" dirty="0" err="1" smtClean="0"/>
              <a:t>del</a:t>
            </a:r>
            <a:r>
              <a:rPr lang="pt-BR" sz="2400" dirty="0" smtClean="0"/>
              <a:t> Promotor de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Campaña</a:t>
            </a:r>
            <a:r>
              <a:rPr lang="pt-BR" sz="2400" dirty="0" smtClean="0"/>
              <a:t> em Brasil, </a:t>
            </a:r>
            <a:r>
              <a:rPr lang="pt-BR" sz="2400" dirty="0" err="1" smtClean="0"/>
              <a:t>Señor</a:t>
            </a:r>
            <a:r>
              <a:rPr lang="pt-BR" sz="2400" dirty="0" smtClean="0"/>
              <a:t> Sidnei Furtado.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5340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Certificación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4968552" cy="384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2123728" y="5516649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Certificado </a:t>
            </a:r>
            <a:r>
              <a:rPr lang="pt-BR" sz="2400" dirty="0" err="1" smtClean="0"/>
              <a:t>en</a:t>
            </a:r>
            <a:r>
              <a:rPr lang="pt-BR" sz="2400" dirty="0" smtClean="0"/>
              <a:t> conjunto emitido por UNISDR y </a:t>
            </a:r>
            <a:r>
              <a:rPr lang="pt-BR" sz="2400" dirty="0" err="1" smtClean="0"/>
              <a:t>Ceped</a:t>
            </a:r>
            <a:r>
              <a:rPr lang="pt-BR" sz="2400" dirty="0" smtClean="0"/>
              <a:t>/PR (y Secretaria Nacional de Defensa Civil)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7550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Asociación con la Defensa Civil Nacional </a:t>
            </a:r>
            <a:endParaRPr lang="es-CO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r="24913"/>
          <a:stretch/>
        </p:blipFill>
        <p:spPr>
          <a:xfrm>
            <a:off x="4283969" y="2192123"/>
            <a:ext cx="2160240" cy="21549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204864"/>
            <a:ext cx="2114550" cy="21621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51720" y="4797152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Acuerdo</a:t>
            </a:r>
            <a:r>
              <a:rPr lang="pt-BR" sz="2800" dirty="0" smtClean="0"/>
              <a:t> de </a:t>
            </a:r>
            <a:r>
              <a:rPr lang="pt-BR" sz="2800" dirty="0" err="1" smtClean="0"/>
              <a:t>cooperación</a:t>
            </a:r>
            <a:r>
              <a:rPr lang="pt-BR" sz="2800" dirty="0" smtClean="0"/>
              <a:t> com </a:t>
            </a:r>
            <a:r>
              <a:rPr lang="pt-BR" sz="2800" dirty="0" err="1" smtClean="0"/>
              <a:t>Ceped</a:t>
            </a:r>
            <a:r>
              <a:rPr lang="pt-BR" sz="2800" dirty="0" smtClean="0"/>
              <a:t>/PR para </a:t>
            </a:r>
            <a:r>
              <a:rPr lang="pt-BR" sz="2800" dirty="0" err="1" smtClean="0"/>
              <a:t>extender</a:t>
            </a:r>
            <a:r>
              <a:rPr lang="pt-BR" sz="2800" dirty="0" smtClean="0"/>
              <a:t> </a:t>
            </a:r>
            <a:r>
              <a:rPr lang="pt-BR" sz="2800" dirty="0" err="1" smtClean="0"/>
              <a:t>el</a:t>
            </a:r>
            <a:r>
              <a:rPr lang="pt-BR" sz="2800" dirty="0" smtClean="0"/>
              <a:t> curso a todo </a:t>
            </a:r>
            <a:r>
              <a:rPr lang="pt-BR" sz="2800" dirty="0" err="1" smtClean="0"/>
              <a:t>el</a:t>
            </a:r>
            <a:r>
              <a:rPr lang="pt-BR" sz="2800" dirty="0" smtClean="0"/>
              <a:t> pais.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4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Cobertura Nacional</a:t>
            </a:r>
            <a:endParaRPr lang="es-CO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84984"/>
            <a:ext cx="3333750" cy="32480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-22963" y="1268760"/>
            <a:ext cx="4871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Así</a:t>
            </a:r>
            <a:r>
              <a:rPr lang="pt-BR" sz="2400" dirty="0" smtClean="0"/>
              <a:t>, todas </a:t>
            </a:r>
            <a:r>
              <a:rPr lang="pt-BR" sz="2400" dirty="0" err="1" smtClean="0"/>
              <a:t>las</a:t>
            </a:r>
            <a:r>
              <a:rPr lang="pt-BR" sz="2400" dirty="0" smtClean="0"/>
              <a:t> </a:t>
            </a:r>
            <a:r>
              <a:rPr lang="pt-BR" sz="2400" dirty="0" err="1" smtClean="0"/>
              <a:t>ciudades</a:t>
            </a:r>
            <a:r>
              <a:rPr lang="pt-BR" sz="2400" dirty="0" smtClean="0"/>
              <a:t> que </a:t>
            </a:r>
            <a:r>
              <a:rPr lang="pt-BR" sz="2400" dirty="0" err="1" smtClean="0"/>
              <a:t>firmaron</a:t>
            </a:r>
            <a:r>
              <a:rPr lang="pt-BR" sz="2400" dirty="0" smtClean="0"/>
              <a:t> </a:t>
            </a:r>
            <a:r>
              <a:rPr lang="pt-BR" sz="2400" dirty="0" err="1" smtClean="0"/>
              <a:t>el</a:t>
            </a:r>
            <a:r>
              <a:rPr lang="pt-BR" sz="2400" dirty="0" smtClean="0"/>
              <a:t> </a:t>
            </a:r>
            <a:r>
              <a:rPr lang="pt-BR" sz="2400" dirty="0" err="1" smtClean="0"/>
              <a:t>compromiso</a:t>
            </a:r>
            <a:r>
              <a:rPr lang="pt-BR" sz="2400" dirty="0" smtClean="0"/>
              <a:t> </a:t>
            </a:r>
            <a:r>
              <a:rPr lang="pt-BR" sz="2400" dirty="0" err="1" smtClean="0"/>
              <a:t>con</a:t>
            </a:r>
            <a:r>
              <a:rPr lang="pt-BR" sz="2400" dirty="0" smtClean="0"/>
              <a:t>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campaña</a:t>
            </a:r>
            <a:r>
              <a:rPr lang="pt-BR" sz="2400" dirty="0" smtClean="0"/>
              <a:t>  </a:t>
            </a:r>
            <a:r>
              <a:rPr lang="pt-BR" sz="2400" dirty="0" err="1" smtClean="0"/>
              <a:t>tendrán</a:t>
            </a:r>
            <a:r>
              <a:rPr lang="pt-BR" sz="2400" dirty="0" smtClean="0"/>
              <a:t>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oportunidad</a:t>
            </a:r>
            <a:r>
              <a:rPr lang="pt-BR" sz="2400" dirty="0" smtClean="0"/>
              <a:t> de iniciar </a:t>
            </a:r>
            <a:r>
              <a:rPr lang="pt-BR" sz="2400" dirty="0" err="1" smtClean="0"/>
              <a:t>el</a:t>
            </a:r>
            <a:r>
              <a:rPr lang="pt-BR" sz="2400" dirty="0" smtClean="0"/>
              <a:t> </a:t>
            </a:r>
            <a:r>
              <a:rPr lang="pt-BR" sz="2400" dirty="0" err="1" smtClean="0"/>
              <a:t>desarrollo</a:t>
            </a:r>
            <a:r>
              <a:rPr lang="pt-BR" sz="2400" dirty="0" smtClean="0"/>
              <a:t> de </a:t>
            </a:r>
            <a:r>
              <a:rPr lang="pt-BR" sz="2400" dirty="0" err="1" smtClean="0"/>
              <a:t>capacidad</a:t>
            </a:r>
            <a:r>
              <a:rPr lang="pt-BR" sz="2400" dirty="0" smtClean="0"/>
              <a:t> para </a:t>
            </a:r>
            <a:r>
              <a:rPr lang="pt-BR" sz="2400" dirty="0" err="1" smtClean="0"/>
              <a:t>hacer</a:t>
            </a:r>
            <a:r>
              <a:rPr lang="pt-BR" sz="2400" dirty="0" smtClean="0"/>
              <a:t> sus </a:t>
            </a:r>
            <a:r>
              <a:rPr lang="pt-BR" sz="2400" dirty="0" err="1" smtClean="0"/>
              <a:t>ciudades</a:t>
            </a:r>
            <a:r>
              <a:rPr lang="pt-BR" sz="2400" dirty="0" smtClean="0"/>
              <a:t> más resilientes. </a:t>
            </a:r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365104"/>
            <a:ext cx="3751680" cy="184482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987824" y="6071344"/>
            <a:ext cx="51529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Brasil más resiliente</a:t>
            </a:r>
            <a:endParaRPr lang="pt-BR" sz="4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9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campanha cidades resilien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22741" t="28314" r="19865" b="19413"/>
          <a:stretch>
            <a:fillRect/>
          </a:stretch>
        </p:blipFill>
        <p:spPr bwMode="auto">
          <a:xfrm>
            <a:off x="3214678" y="3000372"/>
            <a:ext cx="5929354" cy="30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tângulo 5"/>
          <p:cNvSpPr/>
          <p:nvPr/>
        </p:nvSpPr>
        <p:spPr>
          <a:xfrm>
            <a:off x="0" y="3000372"/>
            <a:ext cx="3214678" cy="3071834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068960"/>
            <a:ext cx="6851104" cy="274042"/>
          </a:xfrm>
        </p:spPr>
        <p:txBody>
          <a:bodyPr/>
          <a:lstStyle/>
          <a:p>
            <a:pPr algn="ctr"/>
            <a:r>
              <a:rPr lang="es-CO" sz="3600" dirty="0" smtClean="0"/>
              <a:t>¡Muchas gracias!</a:t>
            </a:r>
            <a:endParaRPr lang="es-CO" sz="3600" dirty="0"/>
          </a:p>
        </p:txBody>
      </p:sp>
      <p:sp>
        <p:nvSpPr>
          <p:cNvPr id="7" name="3 Marcador de contenido"/>
          <p:cNvSpPr>
            <a:spLocks noGrp="1"/>
          </p:cNvSpPr>
          <p:nvPr>
            <p:ph idx="1"/>
          </p:nvPr>
        </p:nvSpPr>
        <p:spPr>
          <a:xfrm>
            <a:off x="1547664" y="3933056"/>
            <a:ext cx="6131024" cy="13290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PA" sz="2000" dirty="0" smtClean="0">
                <a:latin typeface="Franklin Gothic Book" panose="020B0503020102020204" pitchFamily="34" charset="0"/>
              </a:rPr>
              <a:t>eduardogomes@ceped.pr.gov.br</a:t>
            </a:r>
          </a:p>
          <a:p>
            <a:pPr marL="0" indent="0" algn="ctr">
              <a:buNone/>
            </a:pPr>
            <a:r>
              <a:rPr lang="es-PA" sz="2000" b="1" dirty="0" smtClean="0">
                <a:latin typeface="Franklin Gothic Book" panose="020B0503020102020204" pitchFamily="34" charset="0"/>
              </a:rPr>
              <a:t>+55 41 3350-2608</a:t>
            </a:r>
            <a:endParaRPr lang="es-PA" sz="2000" b="1" dirty="0" smtClean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s-PA" sz="2000" dirty="0">
                <a:latin typeface="Franklin Gothic Book" panose="020B0503020102020204" pitchFamily="34" charset="0"/>
              </a:rPr>
              <a:t>v</a:t>
            </a:r>
            <a:r>
              <a:rPr lang="es-PA" sz="2000" dirty="0" smtClean="0">
                <a:latin typeface="Franklin Gothic Book" panose="020B0503020102020204" pitchFamily="34" charset="0"/>
              </a:rPr>
              <a:t>isita </a:t>
            </a:r>
            <a:r>
              <a:rPr lang="es-PA" sz="2000" dirty="0" smtClean="0">
                <a:latin typeface="Franklin Gothic Book" panose="020B0503020102020204" pitchFamily="34" charset="0"/>
                <a:hlinkClick r:id="rId2"/>
              </a:rPr>
              <a:t>www.ceped.pr.gov.br</a:t>
            </a:r>
            <a:endParaRPr lang="es-PA" sz="2000" dirty="0" smtClean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s-PA" sz="2000" dirty="0">
                <a:latin typeface="Franklin Gothic Book" panose="020B0503020102020204" pitchFamily="34" charset="0"/>
              </a:rPr>
              <a:t>f</a:t>
            </a:r>
            <a:r>
              <a:rPr lang="es-PA" sz="2000" dirty="0" smtClean="0">
                <a:latin typeface="Franklin Gothic Book" panose="020B0503020102020204" pitchFamily="34" charset="0"/>
              </a:rPr>
              <a:t>acebook.com/</a:t>
            </a:r>
            <a:r>
              <a:rPr lang="es-PA" sz="2000" dirty="0" err="1" smtClean="0">
                <a:latin typeface="Franklin Gothic Book" panose="020B0503020102020204" pitchFamily="34" charset="0"/>
              </a:rPr>
              <a:t>cepedpr</a:t>
            </a:r>
            <a:endParaRPr lang="es-PA" sz="2000" dirty="0">
              <a:latin typeface="Franklin Gothic Book" panose="020B05030201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95" y="1689694"/>
            <a:ext cx="1163761" cy="81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Brasil en la campaña CCR</a:t>
            </a:r>
            <a:endParaRPr lang="es-CO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5750" t="16799" r="31882" b="18101"/>
          <a:stretch/>
        </p:blipFill>
        <p:spPr>
          <a:xfrm>
            <a:off x="611560" y="1196752"/>
            <a:ext cx="7848872" cy="548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Paraná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campaña</a:t>
            </a:r>
            <a:r>
              <a:rPr lang="pt-BR" dirty="0" smtClean="0"/>
              <a:t> CCR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3920836" y="1214422"/>
            <a:ext cx="5223164" cy="4585855"/>
            <a:chOff x="6788727" y="2008909"/>
            <a:chExt cx="5223164" cy="458585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31519" t="28977" r="8958" b="16288"/>
            <a:stretch>
              <a:fillRect/>
            </a:stretch>
          </p:blipFill>
          <p:spPr bwMode="auto">
            <a:xfrm>
              <a:off x="7135090" y="2201038"/>
              <a:ext cx="4746836" cy="2454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tângulo 5"/>
            <p:cNvSpPr/>
            <p:nvPr/>
          </p:nvSpPr>
          <p:spPr>
            <a:xfrm>
              <a:off x="6788727" y="2008909"/>
              <a:ext cx="5223164" cy="4585855"/>
            </a:xfrm>
            <a:prstGeom prst="rect">
              <a:avLst/>
            </a:prstGeom>
            <a:noFill/>
            <a:ln w="127000">
              <a:solidFill>
                <a:srgbClr val="0000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10252364" y="2175165"/>
              <a:ext cx="1662545" cy="318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Título 1"/>
          <p:cNvSpPr txBox="1">
            <a:spLocks/>
          </p:cNvSpPr>
          <p:nvPr/>
        </p:nvSpPr>
        <p:spPr>
          <a:xfrm>
            <a:off x="3976342" y="4193293"/>
            <a:ext cx="5089928" cy="872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Paraná: 80,2%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del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ciudades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major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del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Brasil, proporcionalmente.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4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410" name="Picture 2" descr="Resultado de imagem para mapa do brasil regiões brasileir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3088483" cy="3071834"/>
          </a:xfrm>
          <a:prstGeom prst="rect">
            <a:avLst/>
          </a:prstGeom>
          <a:noFill/>
        </p:spPr>
      </p:pic>
      <p:cxnSp>
        <p:nvCxnSpPr>
          <p:cNvPr id="11" name="Conector reto 10"/>
          <p:cNvCxnSpPr/>
          <p:nvPr/>
        </p:nvCxnSpPr>
        <p:spPr>
          <a:xfrm rot="5400000" flipH="1" flipV="1">
            <a:off x="1035819" y="1964521"/>
            <a:ext cx="3643338" cy="2143140"/>
          </a:xfrm>
          <a:prstGeom prst="line">
            <a:avLst/>
          </a:prstGeom>
          <a:ln w="38100">
            <a:solidFill>
              <a:srgbClr val="000D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785918" y="5013176"/>
            <a:ext cx="2071702" cy="773278"/>
          </a:xfrm>
          <a:prstGeom prst="line">
            <a:avLst/>
          </a:prstGeom>
          <a:ln w="38100">
            <a:solidFill>
              <a:srgbClr val="000D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Ceped</a:t>
            </a:r>
            <a:r>
              <a:rPr lang="es-CO" dirty="0" smtClean="0"/>
              <a:t>/PR</a:t>
            </a:r>
            <a:endParaRPr lang="es-CO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1285860"/>
            <a:ext cx="4105462" cy="122413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2928934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Hace</a:t>
            </a:r>
            <a:r>
              <a:rPr lang="pt-BR" sz="2800" dirty="0" smtClean="0"/>
              <a:t> parte </a:t>
            </a:r>
            <a:r>
              <a:rPr lang="pt-BR" sz="2800" dirty="0" err="1" smtClean="0"/>
              <a:t>del</a:t>
            </a:r>
            <a:r>
              <a:rPr lang="pt-BR" sz="2800" dirty="0" smtClean="0"/>
              <a:t> Defensa Civil y </a:t>
            </a:r>
            <a:r>
              <a:rPr lang="pt-BR" sz="2800" dirty="0" err="1" smtClean="0"/>
              <a:t>tiene</a:t>
            </a:r>
            <a:r>
              <a:rPr lang="pt-BR" sz="2800" dirty="0" smtClean="0"/>
              <a:t> relaciones académicas com </a:t>
            </a:r>
            <a:r>
              <a:rPr lang="pt-BR" sz="2800" dirty="0" err="1" smtClean="0"/>
              <a:t>la</a:t>
            </a:r>
            <a:r>
              <a:rPr lang="pt-BR" sz="2800" dirty="0" smtClean="0"/>
              <a:t> </a:t>
            </a:r>
            <a:r>
              <a:rPr lang="pt-BR" sz="2800" dirty="0" err="1" smtClean="0"/>
              <a:t>universidad</a:t>
            </a:r>
            <a:r>
              <a:rPr lang="pt-BR" sz="2800" dirty="0"/>
              <a:t> </a:t>
            </a:r>
            <a:r>
              <a:rPr lang="pt-BR" sz="2800" dirty="0" err="1" smtClean="0"/>
              <a:t>del</a:t>
            </a:r>
            <a:r>
              <a:rPr lang="pt-BR" sz="2800" dirty="0" smtClean="0"/>
              <a:t> Estado </a:t>
            </a:r>
            <a:r>
              <a:rPr lang="pt-BR" sz="2800" dirty="0" err="1" smtClean="0"/>
              <a:t>del</a:t>
            </a:r>
            <a:r>
              <a:rPr lang="pt-BR" sz="2800" dirty="0" smtClean="0"/>
              <a:t> Paraná.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4500570"/>
            <a:ext cx="914400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>
                <a:solidFill>
                  <a:schemeClr val="bg1"/>
                </a:solidFill>
              </a:rPr>
              <a:t>Hay</a:t>
            </a:r>
            <a:r>
              <a:rPr lang="pt-BR" sz="2800" dirty="0" smtClean="0">
                <a:solidFill>
                  <a:schemeClr val="bg1"/>
                </a:solidFill>
              </a:rPr>
              <a:t> una </a:t>
            </a:r>
            <a:r>
              <a:rPr lang="pt-BR" sz="2800" dirty="0" err="1" smtClean="0">
                <a:solidFill>
                  <a:schemeClr val="bg1"/>
                </a:solidFill>
              </a:rPr>
              <a:t>red</a:t>
            </a:r>
            <a:r>
              <a:rPr lang="pt-BR" sz="2800" dirty="0" smtClean="0">
                <a:solidFill>
                  <a:schemeClr val="bg1"/>
                </a:solidFill>
              </a:rPr>
              <a:t> de </a:t>
            </a:r>
            <a:r>
              <a:rPr lang="pt-BR" sz="2800" dirty="0" err="1" smtClean="0">
                <a:solidFill>
                  <a:schemeClr val="bg1"/>
                </a:solidFill>
              </a:rPr>
              <a:t>instituiciones</a:t>
            </a:r>
            <a:r>
              <a:rPr lang="pt-BR" sz="2800" dirty="0" smtClean="0">
                <a:solidFill>
                  <a:schemeClr val="bg1"/>
                </a:solidFill>
              </a:rPr>
              <a:t> de </a:t>
            </a:r>
            <a:r>
              <a:rPr lang="pt-BR" sz="2800" dirty="0" err="1" smtClean="0">
                <a:solidFill>
                  <a:schemeClr val="bg1"/>
                </a:solidFill>
              </a:rPr>
              <a:t>investigación</a:t>
            </a:r>
            <a:r>
              <a:rPr lang="pt-BR" sz="2800" dirty="0" smtClean="0">
                <a:solidFill>
                  <a:schemeClr val="bg1"/>
                </a:solidFill>
              </a:rPr>
              <a:t> y universidades cooperadas formando </a:t>
            </a:r>
            <a:r>
              <a:rPr lang="pt-BR" sz="2800" dirty="0" err="1" smtClean="0">
                <a:solidFill>
                  <a:schemeClr val="bg1"/>
                </a:solidFill>
              </a:rPr>
              <a:t>la</a:t>
            </a:r>
            <a:r>
              <a:rPr lang="pt-BR" sz="2800" dirty="0" smtClean="0">
                <a:solidFill>
                  <a:schemeClr val="bg1"/>
                </a:solidFill>
              </a:rPr>
              <a:t> Redesastre – única </a:t>
            </a:r>
            <a:r>
              <a:rPr lang="pt-BR" sz="2800" dirty="0" err="1" smtClean="0">
                <a:solidFill>
                  <a:schemeClr val="bg1"/>
                </a:solidFill>
              </a:rPr>
              <a:t>red</a:t>
            </a:r>
            <a:r>
              <a:rPr lang="pt-BR" sz="2800" dirty="0" smtClean="0">
                <a:solidFill>
                  <a:schemeClr val="bg1"/>
                </a:solidFill>
              </a:rPr>
              <a:t> em Brasil com esta </a:t>
            </a:r>
            <a:r>
              <a:rPr lang="pt-BR" sz="2800" dirty="0" err="1" smtClean="0">
                <a:solidFill>
                  <a:schemeClr val="bg1"/>
                </a:solidFill>
              </a:rPr>
              <a:t>organización</a:t>
            </a:r>
            <a:r>
              <a:rPr lang="pt-BR" sz="2800" dirty="0" smtClean="0">
                <a:solidFill>
                  <a:schemeClr val="bg1"/>
                </a:solidFill>
              </a:rPr>
              <a:t> inovadora – </a:t>
            </a:r>
            <a:r>
              <a:rPr lang="pt-BR" sz="2800" dirty="0" err="1" smtClean="0">
                <a:solidFill>
                  <a:schemeClr val="bg1"/>
                </a:solidFill>
              </a:rPr>
              <a:t>instituida</a:t>
            </a:r>
            <a:r>
              <a:rPr lang="pt-BR" sz="2800" dirty="0" smtClean="0">
                <a:solidFill>
                  <a:schemeClr val="bg1"/>
                </a:solidFill>
              </a:rPr>
              <a:t> por una </a:t>
            </a:r>
            <a:r>
              <a:rPr lang="pt-BR" sz="2800" dirty="0" err="1" smtClean="0">
                <a:solidFill>
                  <a:schemeClr val="bg1"/>
                </a:solidFill>
              </a:rPr>
              <a:t>ley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Redesastre</a:t>
            </a:r>
            <a:r>
              <a:rPr lang="pt-BR" dirty="0" smtClean="0"/>
              <a:t> - Paraná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785926"/>
            <a:ext cx="3535791" cy="25717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lum bright="30000"/>
          </a:blip>
          <a:srcRect l="194" t="12767" b="50000"/>
          <a:stretch/>
        </p:blipFill>
        <p:spPr>
          <a:xfrm>
            <a:off x="-2879" y="5086638"/>
            <a:ext cx="9146879" cy="18428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429124" y="2000240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Esta </a:t>
            </a:r>
            <a:r>
              <a:rPr lang="pt-BR" sz="2800" dirty="0" err="1" smtClean="0"/>
              <a:t>red</a:t>
            </a:r>
            <a:r>
              <a:rPr lang="pt-BR" sz="2800" dirty="0" smtClean="0"/>
              <a:t> </a:t>
            </a:r>
            <a:r>
              <a:rPr lang="pt-BR" sz="2800" dirty="0" err="1" smtClean="0"/>
              <a:t>tiene</a:t>
            </a:r>
            <a:r>
              <a:rPr lang="pt-BR" sz="2800" dirty="0" smtClean="0"/>
              <a:t> </a:t>
            </a:r>
            <a:r>
              <a:rPr lang="pt-BR" sz="2800" dirty="0" err="1" smtClean="0"/>
              <a:t>hoy</a:t>
            </a:r>
            <a:r>
              <a:rPr lang="pt-BR" sz="2800" dirty="0" smtClean="0"/>
              <a:t> 25 </a:t>
            </a:r>
            <a:r>
              <a:rPr lang="pt-BR" sz="2800" dirty="0" err="1" smtClean="0"/>
              <a:t>instituiciones</a:t>
            </a:r>
            <a:r>
              <a:rPr lang="pt-BR" sz="2800" dirty="0" smtClean="0"/>
              <a:t> </a:t>
            </a:r>
            <a:r>
              <a:rPr lang="pt-BR" sz="2800" dirty="0" err="1" smtClean="0"/>
              <a:t>trabajando</a:t>
            </a:r>
            <a:r>
              <a:rPr lang="pt-BR" sz="2800" dirty="0" smtClean="0"/>
              <a:t> em regime de </a:t>
            </a:r>
            <a:r>
              <a:rPr lang="pt-BR" sz="2800" dirty="0" err="1" smtClean="0"/>
              <a:t>cooperación</a:t>
            </a:r>
            <a:r>
              <a:rPr lang="pt-BR" sz="2800" dirty="0" smtClean="0"/>
              <a:t> </a:t>
            </a:r>
            <a:r>
              <a:rPr lang="pt-BR" sz="2800" dirty="0" err="1" smtClean="0"/>
              <a:t>en</a:t>
            </a:r>
            <a:r>
              <a:rPr lang="pt-BR" sz="2800" dirty="0" smtClean="0"/>
              <a:t> más de 20 </a:t>
            </a:r>
            <a:r>
              <a:rPr lang="pt-BR" sz="2800" dirty="0" err="1" smtClean="0"/>
              <a:t>proyectos</a:t>
            </a:r>
            <a:r>
              <a:rPr lang="pt-BR" sz="2800" dirty="0" smtClean="0"/>
              <a:t> para RRD.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Ceped</a:t>
            </a:r>
            <a:r>
              <a:rPr lang="es-CO" dirty="0" smtClean="0"/>
              <a:t>/PR en la campaña CCR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sz="2800" dirty="0" smtClean="0"/>
              <a:t>Trabajo del </a:t>
            </a:r>
            <a:r>
              <a:rPr lang="es-PA" sz="2800" dirty="0" err="1" smtClean="0"/>
              <a:t>Ceped</a:t>
            </a:r>
            <a:r>
              <a:rPr lang="es-PA" sz="2800" dirty="0" smtClean="0"/>
              <a:t>/PR comienza después de que los municipios firmen el compromiso.</a:t>
            </a:r>
            <a:endParaRPr lang="es-PA" sz="2800" dirty="0"/>
          </a:p>
        </p:txBody>
      </p:sp>
      <p:pic>
        <p:nvPicPr>
          <p:cNvPr id="5" name="Imagem 4"/>
          <p:cNvPicPr/>
          <p:nvPr/>
        </p:nvPicPr>
        <p:blipFill rotWithShape="1">
          <a:blip r:embed="rId2"/>
          <a:srcRect l="5962" t="18264" r="13844" b="38155"/>
          <a:stretch/>
        </p:blipFill>
        <p:spPr bwMode="auto">
          <a:xfrm>
            <a:off x="500034" y="2214554"/>
            <a:ext cx="8143932" cy="27146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Diagrama 8"/>
          <p:cNvGraphicFramePr/>
          <p:nvPr/>
        </p:nvGraphicFramePr>
        <p:xfrm>
          <a:off x="71438" y="3929066"/>
          <a:ext cx="8929718" cy="365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Conector de seta reta 12"/>
          <p:cNvCxnSpPr/>
          <p:nvPr/>
        </p:nvCxnSpPr>
        <p:spPr>
          <a:xfrm>
            <a:off x="785818" y="6572272"/>
            <a:ext cx="7286644" cy="1588"/>
          </a:xfrm>
          <a:prstGeom prst="straightConnector1">
            <a:avLst/>
          </a:prstGeom>
          <a:ln w="63500">
            <a:solidFill>
              <a:srgbClr val="000D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5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Cooperación con la Oficina de la UNISDR</a:t>
            </a:r>
            <a:endParaRPr lang="es-CO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06280" y="1440135"/>
            <a:ext cx="8223372" cy="3214994"/>
          </a:xfrm>
        </p:spPr>
        <p:txBody>
          <a:bodyPr>
            <a:noAutofit/>
          </a:bodyPr>
          <a:lstStyle/>
          <a:p>
            <a:r>
              <a:rPr lang="pt-BR" dirty="0" smtClean="0">
                <a:cs typeface="Arial" pitchFamily="34" charset="0"/>
              </a:rPr>
              <a:t>Curso: </a:t>
            </a:r>
            <a:r>
              <a:rPr lang="pt-BR" dirty="0" err="1" smtClean="0">
                <a:cs typeface="Arial" pitchFamily="34" charset="0"/>
              </a:rPr>
              <a:t>Construyendo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err="1" smtClean="0">
                <a:cs typeface="Arial" pitchFamily="34" charset="0"/>
              </a:rPr>
              <a:t>Ciudades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err="1" smtClean="0">
                <a:cs typeface="Arial" pitchFamily="34" charset="0"/>
              </a:rPr>
              <a:t>Resilientes</a:t>
            </a:r>
            <a:r>
              <a:rPr lang="pt-BR" dirty="0" smtClean="0">
                <a:cs typeface="Arial" pitchFamily="34" charset="0"/>
              </a:rPr>
              <a:t>; </a:t>
            </a:r>
          </a:p>
          <a:p>
            <a:r>
              <a:rPr lang="pt-BR" dirty="0" err="1" smtClean="0">
                <a:cs typeface="Arial" pitchFamily="34" charset="0"/>
              </a:rPr>
              <a:t>Traducción</a:t>
            </a:r>
            <a:r>
              <a:rPr lang="pt-BR" dirty="0" smtClean="0">
                <a:cs typeface="Arial" pitchFamily="34" charset="0"/>
              </a:rPr>
              <a:t> a </a:t>
            </a:r>
            <a:r>
              <a:rPr lang="pt-BR" dirty="0" err="1" smtClean="0">
                <a:cs typeface="Arial" pitchFamily="34" charset="0"/>
              </a:rPr>
              <a:t>la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err="1" smtClean="0">
                <a:cs typeface="Arial" pitchFamily="34" charset="0"/>
              </a:rPr>
              <a:t>lengua</a:t>
            </a:r>
            <a:r>
              <a:rPr lang="pt-BR" dirty="0" smtClean="0">
                <a:cs typeface="Arial" pitchFamily="34" charset="0"/>
              </a:rPr>
              <a:t> portuguesa </a:t>
            </a:r>
            <a:r>
              <a:rPr lang="pt-BR" dirty="0" err="1" smtClean="0">
                <a:cs typeface="Arial" pitchFamily="34" charset="0"/>
              </a:rPr>
              <a:t>del</a:t>
            </a:r>
            <a:r>
              <a:rPr lang="pt-BR" dirty="0" smtClean="0">
                <a:cs typeface="Arial" pitchFamily="34" charset="0"/>
              </a:rPr>
              <a:t> Guia da </a:t>
            </a:r>
            <a:r>
              <a:rPr lang="pt-BR" dirty="0" err="1" smtClean="0">
                <a:cs typeface="Arial" pitchFamily="34" charset="0"/>
              </a:rPr>
              <a:t>Campaña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err="1" smtClean="0">
                <a:cs typeface="Arial" pitchFamily="34" charset="0"/>
              </a:rPr>
              <a:t>Construyendo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err="1" smtClean="0">
                <a:cs typeface="Arial" pitchFamily="34" charset="0"/>
              </a:rPr>
              <a:t>Ciudades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err="1" smtClean="0">
                <a:cs typeface="Arial" pitchFamily="34" charset="0"/>
              </a:rPr>
              <a:t>Resilientes</a:t>
            </a:r>
            <a:endParaRPr lang="pt-BR" dirty="0" smtClean="0">
              <a:cs typeface="Arial" pitchFamily="34" charset="0"/>
            </a:endParaRPr>
          </a:p>
          <a:p>
            <a:r>
              <a:rPr lang="pt-BR" dirty="0" err="1" smtClean="0">
                <a:cs typeface="Arial" pitchFamily="34" charset="0"/>
              </a:rPr>
              <a:t>Traducción</a:t>
            </a:r>
            <a:r>
              <a:rPr lang="pt-BR" dirty="0" smtClean="0">
                <a:cs typeface="Arial" pitchFamily="34" charset="0"/>
              </a:rPr>
              <a:t> a </a:t>
            </a:r>
            <a:r>
              <a:rPr lang="pt-BR" dirty="0" err="1" smtClean="0">
                <a:cs typeface="Arial" pitchFamily="34" charset="0"/>
              </a:rPr>
              <a:t>la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err="1" smtClean="0">
                <a:cs typeface="Arial" pitchFamily="34" charset="0"/>
              </a:rPr>
              <a:t>lengua</a:t>
            </a:r>
            <a:r>
              <a:rPr lang="pt-BR" dirty="0" smtClean="0">
                <a:cs typeface="Arial" pitchFamily="34" charset="0"/>
              </a:rPr>
              <a:t> portuguesa </a:t>
            </a:r>
            <a:r>
              <a:rPr lang="pt-BR" dirty="0" err="1" smtClean="0">
                <a:cs typeface="Arial" pitchFamily="34" charset="0"/>
              </a:rPr>
              <a:t>del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err="1" smtClean="0">
                <a:cs typeface="Arial" pitchFamily="34" charset="0"/>
              </a:rPr>
              <a:t>herramienta</a:t>
            </a:r>
            <a:r>
              <a:rPr lang="pt-BR" dirty="0" smtClean="0">
                <a:cs typeface="Arial" pitchFamily="34" charset="0"/>
              </a:rPr>
              <a:t> de </a:t>
            </a:r>
            <a:r>
              <a:rPr lang="pt-BR" dirty="0" err="1" smtClean="0">
                <a:cs typeface="Arial" pitchFamily="34" charset="0"/>
              </a:rPr>
              <a:t>autoevaluación</a:t>
            </a:r>
            <a:r>
              <a:rPr lang="pt-BR" dirty="0" smtClean="0">
                <a:cs typeface="Arial" pitchFamily="34" charset="0"/>
              </a:rPr>
              <a:t> de </a:t>
            </a:r>
            <a:r>
              <a:rPr lang="pt-BR" dirty="0" err="1" smtClean="0">
                <a:cs typeface="Arial" pitchFamily="34" charset="0"/>
              </a:rPr>
              <a:t>la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err="1" smtClean="0">
                <a:cs typeface="Arial" pitchFamily="34" charset="0"/>
              </a:rPr>
              <a:t>campaña</a:t>
            </a:r>
            <a:endParaRPr lang="pt-BR" dirty="0" smtClean="0">
              <a:cs typeface="Arial" pitchFamily="34" charset="0"/>
            </a:endParaRPr>
          </a:p>
          <a:p>
            <a:r>
              <a:rPr lang="pt-BR" dirty="0" err="1" smtClean="0">
                <a:cs typeface="Arial" pitchFamily="34" charset="0"/>
              </a:rPr>
              <a:t>Apoyo</a:t>
            </a:r>
            <a:r>
              <a:rPr lang="pt-BR" dirty="0" smtClean="0">
                <a:cs typeface="Arial" pitchFamily="34" charset="0"/>
              </a:rPr>
              <a:t> a </a:t>
            </a:r>
            <a:r>
              <a:rPr lang="pt-BR" dirty="0" err="1" smtClean="0">
                <a:cs typeface="Arial" pitchFamily="34" charset="0"/>
              </a:rPr>
              <a:t>los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err="1" smtClean="0">
                <a:cs typeface="Arial" pitchFamily="34" charset="0"/>
              </a:rPr>
              <a:t>municipios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err="1" smtClean="0">
                <a:cs typeface="Arial" pitchFamily="34" charset="0"/>
              </a:rPr>
              <a:t>del</a:t>
            </a:r>
            <a:r>
              <a:rPr lang="pt-BR" dirty="0" smtClean="0">
                <a:cs typeface="Arial" pitchFamily="34" charset="0"/>
              </a:rPr>
              <a:t> estado </a:t>
            </a:r>
            <a:r>
              <a:rPr lang="pt-BR" dirty="0" err="1" smtClean="0">
                <a:cs typeface="Arial" pitchFamily="34" charset="0"/>
              </a:rPr>
              <a:t>del</a:t>
            </a:r>
            <a:r>
              <a:rPr lang="pt-BR" dirty="0" smtClean="0">
                <a:cs typeface="Arial" pitchFamily="34" charset="0"/>
              </a:rPr>
              <a:t> Paraná </a:t>
            </a:r>
            <a:r>
              <a:rPr lang="pt-BR" dirty="0" err="1" smtClean="0">
                <a:cs typeface="Arial" pitchFamily="34" charset="0"/>
              </a:rPr>
              <a:t>en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err="1" smtClean="0">
                <a:cs typeface="Arial" pitchFamily="34" charset="0"/>
              </a:rPr>
              <a:t>la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err="1" smtClean="0">
                <a:cs typeface="Arial" pitchFamily="34" charset="0"/>
              </a:rPr>
              <a:t>implementación</a:t>
            </a:r>
            <a:r>
              <a:rPr lang="pt-BR" dirty="0" smtClean="0">
                <a:cs typeface="Arial" pitchFamily="34" charset="0"/>
              </a:rPr>
              <a:t> de </a:t>
            </a:r>
            <a:r>
              <a:rPr lang="pt-BR" dirty="0" err="1" smtClean="0">
                <a:cs typeface="Arial" pitchFamily="34" charset="0"/>
              </a:rPr>
              <a:t>la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err="1" smtClean="0">
                <a:cs typeface="Arial" pitchFamily="34" charset="0"/>
              </a:rPr>
              <a:t>campaña</a:t>
            </a:r>
            <a:endParaRPr lang="pt-BR" dirty="0" smtClean="0"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8523" y="5503718"/>
            <a:ext cx="2552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6709" y="5494011"/>
            <a:ext cx="2886802" cy="866040"/>
          </a:xfrm>
          <a:prstGeom prst="rect">
            <a:avLst/>
          </a:prstGeom>
        </p:spPr>
      </p:pic>
      <p:sp>
        <p:nvSpPr>
          <p:cNvPr id="8" name="Mais 7"/>
          <p:cNvSpPr/>
          <p:nvPr/>
        </p:nvSpPr>
        <p:spPr>
          <a:xfrm>
            <a:off x="4391889" y="5472545"/>
            <a:ext cx="928255" cy="817419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1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Actividades de preparación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-108520" y="3789040"/>
            <a:ext cx="4000496" cy="2143140"/>
          </a:xfrm>
        </p:spPr>
        <p:txBody>
          <a:bodyPr>
            <a:normAutofit fontScale="92500"/>
          </a:bodyPr>
          <a:lstStyle/>
          <a:p>
            <a:pPr indent="17463">
              <a:buNone/>
            </a:pPr>
            <a:r>
              <a:rPr lang="es-PA" dirty="0" smtClean="0"/>
              <a:t>- Conocimiento sobre el modelo de capacitación </a:t>
            </a:r>
            <a:r>
              <a:rPr lang="es-PA" dirty="0" smtClean="0"/>
              <a:t>adoptado por UNISDR</a:t>
            </a:r>
            <a:endParaRPr lang="es-PA" dirty="0"/>
          </a:p>
        </p:txBody>
      </p:sp>
      <p:pic>
        <p:nvPicPr>
          <p:cNvPr id="5122" name="Picture 2" descr="http://www.aen.pr.gov.br/modules/galeria/uploads/42472/DSC_0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21966"/>
            <a:ext cx="5004048" cy="333603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85720" y="1142984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000" dirty="0" smtClean="0"/>
              <a:t>- Taller realizado en Curitiba – año 2015</a:t>
            </a:r>
          </a:p>
          <a:p>
            <a:endParaRPr lang="es-PA" sz="3000" dirty="0" smtClean="0"/>
          </a:p>
          <a:p>
            <a:r>
              <a:rPr lang="es-PA" sz="3000" dirty="0" smtClean="0"/>
              <a:t>- 40 participantes</a:t>
            </a:r>
          </a:p>
          <a:p>
            <a:endParaRPr lang="es-PA" sz="3000" dirty="0" smtClean="0"/>
          </a:p>
          <a:p>
            <a:r>
              <a:rPr lang="es-PA" sz="3000" dirty="0" smtClean="0"/>
              <a:t>- Hecho por la Oficina del Asia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123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1988840"/>
            <a:ext cx="4741222" cy="4608512"/>
          </a:xfrm>
          <a:prstGeom prst="rect">
            <a:avLst/>
          </a:prstGeom>
          <a:solidFill>
            <a:srgbClr val="00206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1799"/>
            <a:ext cx="8507288" cy="4785395"/>
          </a:xfrm>
        </p:spPr>
        <p:txBody>
          <a:bodyPr>
            <a:normAutofit/>
          </a:bodyPr>
          <a:lstStyle/>
          <a:p>
            <a:r>
              <a:rPr lang="pt-BR" sz="2400" dirty="0" err="1" smtClean="0"/>
              <a:t>Adaptación</a:t>
            </a:r>
            <a:r>
              <a:rPr lang="pt-BR" sz="2400" dirty="0" smtClean="0"/>
              <a:t> </a:t>
            </a:r>
            <a:r>
              <a:rPr lang="pt-BR" sz="2400" dirty="0" err="1" smtClean="0"/>
              <a:t>del</a:t>
            </a:r>
            <a:r>
              <a:rPr lang="pt-BR" sz="2400" dirty="0" smtClean="0"/>
              <a:t> material </a:t>
            </a:r>
            <a:r>
              <a:rPr lang="pt-BR" sz="2400" dirty="0" err="1" smtClean="0"/>
              <a:t>del</a:t>
            </a:r>
            <a:r>
              <a:rPr lang="pt-BR" sz="2400" dirty="0" smtClean="0"/>
              <a:t> curso presencial para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educación</a:t>
            </a:r>
            <a:r>
              <a:rPr lang="pt-BR" sz="2400" dirty="0" smtClean="0"/>
              <a:t> </a:t>
            </a:r>
            <a:r>
              <a:rPr lang="pt-BR" sz="2400" dirty="0"/>
              <a:t>a</a:t>
            </a:r>
            <a:r>
              <a:rPr lang="pt-BR" sz="2400" dirty="0" smtClean="0"/>
              <a:t> distancia</a:t>
            </a:r>
            <a:endParaRPr lang="pt-BR" sz="24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835696" y="202630"/>
            <a:ext cx="6851104" cy="274042"/>
          </a:xfrm>
        </p:spPr>
        <p:txBody>
          <a:bodyPr/>
          <a:lstStyle/>
          <a:p>
            <a:r>
              <a:rPr lang="es-CO" dirty="0" smtClean="0"/>
              <a:t>Desarrollo del programa de </a:t>
            </a:r>
            <a:r>
              <a:rPr lang="es-CO" dirty="0" smtClean="0"/>
              <a:t>capacitación</a:t>
            </a:r>
            <a:endParaRPr lang="es-C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3060" t="16601" r="45644" b="6250"/>
          <a:stretch>
            <a:fillRect/>
          </a:stretch>
        </p:blipFill>
        <p:spPr bwMode="auto">
          <a:xfrm rot="20557474">
            <a:off x="462659" y="2287860"/>
            <a:ext cx="1928826" cy="26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0318" t="24500" r="46394" b="16750"/>
          <a:stretch/>
        </p:blipFill>
        <p:spPr>
          <a:xfrm rot="1440704">
            <a:off x="2374205" y="2550261"/>
            <a:ext cx="1900516" cy="26969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t="7000" r="776" b="4102"/>
          <a:stretch/>
        </p:blipFill>
        <p:spPr>
          <a:xfrm>
            <a:off x="5004048" y="2420888"/>
            <a:ext cx="39604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30062" r="30307" b="305"/>
          <a:stretch/>
        </p:blipFill>
        <p:spPr>
          <a:xfrm rot="559997">
            <a:off x="1791820" y="2204471"/>
            <a:ext cx="1945267" cy="275253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 l="23096" t="16797" r="45608" b="6054"/>
          <a:stretch>
            <a:fillRect/>
          </a:stretch>
        </p:blipFill>
        <p:spPr bwMode="auto">
          <a:xfrm>
            <a:off x="1185914" y="2060848"/>
            <a:ext cx="1945926" cy="269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448327" y="5606507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Encartes para cada modulo (4 módulos, 16 lecciones, 40 horas de </a:t>
            </a:r>
            <a:r>
              <a:rPr lang="pt-BR" dirty="0" err="1" smtClean="0">
                <a:solidFill>
                  <a:schemeClr val="bg1"/>
                </a:solidFill>
              </a:rPr>
              <a:t>actividades</a:t>
            </a:r>
            <a:r>
              <a:rPr lang="pt-BR" dirty="0" smtClean="0">
                <a:solidFill>
                  <a:schemeClr val="bg1"/>
                </a:solidFill>
              </a:rPr>
              <a:t>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97273" y="4788647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16 lecciones de </a:t>
            </a:r>
            <a:r>
              <a:rPr lang="pt-BR" sz="2400" dirty="0" err="1" smtClean="0"/>
              <a:t>video</a:t>
            </a:r>
            <a:r>
              <a:rPr lang="pt-BR" sz="2400" dirty="0" smtClean="0"/>
              <a:t>, </a:t>
            </a:r>
            <a:r>
              <a:rPr lang="pt-BR" sz="2400" dirty="0" err="1" smtClean="0"/>
              <a:t>actividades</a:t>
            </a:r>
            <a:r>
              <a:rPr lang="pt-BR" sz="2400" dirty="0" smtClean="0"/>
              <a:t> de </a:t>
            </a:r>
            <a:r>
              <a:rPr lang="pt-BR" sz="2400" dirty="0" err="1" smtClean="0"/>
              <a:t>evaluación</a:t>
            </a:r>
            <a:r>
              <a:rPr lang="pt-BR" sz="2400" dirty="0" smtClean="0"/>
              <a:t>, </a:t>
            </a:r>
            <a:r>
              <a:rPr lang="pt-BR" sz="2400" dirty="0" err="1" smtClean="0"/>
              <a:t>espacio</a:t>
            </a:r>
            <a:r>
              <a:rPr lang="pt-BR" sz="2400" dirty="0" smtClean="0"/>
              <a:t> para </a:t>
            </a:r>
            <a:r>
              <a:rPr lang="pt-BR" sz="2400" dirty="0" err="1" smtClean="0"/>
              <a:t>dudas</a:t>
            </a:r>
            <a:r>
              <a:rPr lang="pt-BR" sz="2400" dirty="0" smtClean="0"/>
              <a:t> y </a:t>
            </a:r>
            <a:r>
              <a:rPr lang="pt-BR" sz="2400" dirty="0" err="1" smtClean="0"/>
              <a:t>participación</a:t>
            </a:r>
            <a:r>
              <a:rPr lang="pt-BR" sz="2400" dirty="0" smtClean="0"/>
              <a:t> com tutoria y colegas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_PR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Presentacion_PR18</Template>
  <TotalTime>1615</TotalTime>
  <Words>450</Words>
  <Application>Microsoft Office PowerPoint</Application>
  <PresentationFormat>Apresentação na tela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Franklin Gothic Book</vt:lpstr>
      <vt:lpstr>Presentacion_PR18</vt:lpstr>
      <vt:lpstr>Estrategia de capacitación para la campanha global Contruyendo Ciudades Resilientes en Brasil </vt:lpstr>
      <vt:lpstr>Brasil en la campaña CCR</vt:lpstr>
      <vt:lpstr>Paraná en la campaña CCR</vt:lpstr>
      <vt:lpstr>Ceped/PR</vt:lpstr>
      <vt:lpstr>Redesastre - Paraná</vt:lpstr>
      <vt:lpstr>Ceped/PR en la campaña CCR</vt:lpstr>
      <vt:lpstr>Cooperación con la Oficina de la UNISDR</vt:lpstr>
      <vt:lpstr>Actividades de preparación</vt:lpstr>
      <vt:lpstr>Desarrollo del programa de capacitación</vt:lpstr>
      <vt:lpstr>Desarrollo del programa de capacitacíon</vt:lpstr>
      <vt:lpstr>Messajes de UNISDR y Promotor Brasil </vt:lpstr>
      <vt:lpstr>Certificación</vt:lpstr>
      <vt:lpstr>Asociación con la Defensa Civil Nacional </vt:lpstr>
      <vt:lpstr>Cobertura Nacional</vt:lpstr>
      <vt:lpstr>Apresentação do PowerPoint</vt:lpstr>
      <vt:lpstr>¡Muchas gracias!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Giraldo</dc:creator>
  <cp:lastModifiedBy>Eduardo Pinheiro</cp:lastModifiedBy>
  <cp:revision>49</cp:revision>
  <dcterms:created xsi:type="dcterms:W3CDTF">2018-01-17T17:13:09Z</dcterms:created>
  <dcterms:modified xsi:type="dcterms:W3CDTF">2018-06-18T18:32:32Z</dcterms:modified>
</cp:coreProperties>
</file>