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68" r:id="rId5"/>
    <p:sldId id="272" r:id="rId6"/>
    <p:sldId id="266" r:id="rId7"/>
    <p:sldId id="267" r:id="rId8"/>
    <p:sldId id="265" r:id="rId9"/>
    <p:sldId id="273" r:id="rId10"/>
    <p:sldId id="260"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4" d="100"/>
          <a:sy n="114" d="100"/>
        </p:scale>
        <p:origin x="152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D7E47-1BC7-49B6-9D76-03351C06E67C}" type="doc">
      <dgm:prSet loTypeId="urn:microsoft.com/office/officeart/2005/8/layout/default" loCatId="list" qsTypeId="urn:microsoft.com/office/officeart/2005/8/quickstyle/3d3" qsCatId="3D" csTypeId="urn:microsoft.com/office/officeart/2005/8/colors/accent0_1" csCatId="mainScheme" phldr="1"/>
      <dgm:spPr/>
      <dgm:t>
        <a:bodyPr/>
        <a:lstStyle/>
        <a:p>
          <a:endParaRPr lang="es-CO"/>
        </a:p>
      </dgm:t>
    </dgm:pt>
    <dgm:pt modelId="{FFE1F58F-446E-448F-9676-44CE399B69A1}">
      <dgm:prSet phldrT="[Texto]">
        <dgm:style>
          <a:lnRef idx="0">
            <a:schemeClr val="accent3"/>
          </a:lnRef>
          <a:fillRef idx="3">
            <a:schemeClr val="accent3"/>
          </a:fillRef>
          <a:effectRef idx="3">
            <a:schemeClr val="accent3"/>
          </a:effectRef>
          <a:fontRef idx="minor">
            <a:schemeClr val="lt1"/>
          </a:fontRef>
        </dgm:style>
      </dgm:prSet>
      <dgm:spPr/>
      <dgm:t>
        <a:bodyPr/>
        <a:lstStyle/>
        <a:p>
          <a:r>
            <a:rPr lang="es-CO" b="1" dirty="0">
              <a:solidFill>
                <a:schemeClr val="tx1"/>
              </a:solidFill>
            </a:rPr>
            <a:t>Actores Comunitarios</a:t>
          </a:r>
        </a:p>
      </dgm:t>
    </dgm:pt>
    <dgm:pt modelId="{DA247D96-E39B-4A1B-993D-7BE33B48B802}" type="parTrans" cxnId="{51CE9B4C-D190-4B63-B771-48C5FF2C7507}">
      <dgm:prSet/>
      <dgm:spPr/>
      <dgm:t>
        <a:bodyPr/>
        <a:lstStyle/>
        <a:p>
          <a:endParaRPr lang="es-CO">
            <a:solidFill>
              <a:schemeClr val="tx1"/>
            </a:solidFill>
          </a:endParaRPr>
        </a:p>
      </dgm:t>
    </dgm:pt>
    <dgm:pt modelId="{0EBA07B7-48F0-478A-9017-72A91F490E35}" type="sibTrans" cxnId="{51CE9B4C-D190-4B63-B771-48C5FF2C7507}">
      <dgm:prSet/>
      <dgm:spPr/>
      <dgm:t>
        <a:bodyPr/>
        <a:lstStyle/>
        <a:p>
          <a:endParaRPr lang="es-CO">
            <a:solidFill>
              <a:schemeClr val="tx1"/>
            </a:solidFill>
          </a:endParaRPr>
        </a:p>
      </dgm:t>
    </dgm:pt>
    <dgm:pt modelId="{848766FB-6AEE-4BA2-927A-FD7A3412CC39}">
      <dgm:prSet phldrT="[Texto]">
        <dgm:style>
          <a:lnRef idx="0">
            <a:schemeClr val="accent3"/>
          </a:lnRef>
          <a:fillRef idx="3">
            <a:schemeClr val="accent3"/>
          </a:fillRef>
          <a:effectRef idx="3">
            <a:schemeClr val="accent3"/>
          </a:effectRef>
          <a:fontRef idx="minor">
            <a:schemeClr val="lt1"/>
          </a:fontRef>
        </dgm:style>
      </dgm:prSet>
      <dgm:spPr/>
      <dgm:t>
        <a:bodyPr/>
        <a:lstStyle/>
        <a:p>
          <a:r>
            <a:rPr lang="es-CO" b="1">
              <a:solidFill>
                <a:schemeClr val="tx1"/>
              </a:solidFill>
            </a:rPr>
            <a:t>Actores Institucionales</a:t>
          </a:r>
          <a:endParaRPr lang="es-CO" b="1" dirty="0">
            <a:solidFill>
              <a:schemeClr val="tx1"/>
            </a:solidFill>
          </a:endParaRPr>
        </a:p>
      </dgm:t>
    </dgm:pt>
    <dgm:pt modelId="{32AA4A12-419A-4827-A7F6-2FD078A776B3}" type="parTrans" cxnId="{A3990E6A-DA4E-4041-8ED9-5FB6E3A4F7CD}">
      <dgm:prSet/>
      <dgm:spPr/>
      <dgm:t>
        <a:bodyPr/>
        <a:lstStyle/>
        <a:p>
          <a:endParaRPr lang="es-CO">
            <a:solidFill>
              <a:schemeClr val="tx1"/>
            </a:solidFill>
          </a:endParaRPr>
        </a:p>
      </dgm:t>
    </dgm:pt>
    <dgm:pt modelId="{ECDC41CE-E617-452C-88A3-9B18C6D8B732}" type="sibTrans" cxnId="{A3990E6A-DA4E-4041-8ED9-5FB6E3A4F7CD}">
      <dgm:prSet/>
      <dgm:spPr/>
      <dgm:t>
        <a:bodyPr/>
        <a:lstStyle/>
        <a:p>
          <a:endParaRPr lang="es-CO">
            <a:solidFill>
              <a:schemeClr val="tx1"/>
            </a:solidFill>
          </a:endParaRPr>
        </a:p>
      </dgm:t>
    </dgm:pt>
    <dgm:pt modelId="{2C941812-0C45-4D49-A3D8-E2204CF65B42}">
      <dgm:prSet phldrT="[Texto]">
        <dgm:style>
          <a:lnRef idx="0">
            <a:schemeClr val="accent3"/>
          </a:lnRef>
          <a:fillRef idx="3">
            <a:schemeClr val="accent3"/>
          </a:fillRef>
          <a:effectRef idx="3">
            <a:schemeClr val="accent3"/>
          </a:effectRef>
          <a:fontRef idx="minor">
            <a:schemeClr val="lt1"/>
          </a:fontRef>
        </dgm:style>
      </dgm:prSet>
      <dgm:spPr/>
      <dgm:t>
        <a:bodyPr/>
        <a:lstStyle/>
        <a:p>
          <a:r>
            <a:rPr lang="es-CO" b="1" dirty="0">
              <a:solidFill>
                <a:schemeClr val="tx1"/>
              </a:solidFill>
            </a:rPr>
            <a:t>Actores Empresariales</a:t>
          </a:r>
        </a:p>
      </dgm:t>
    </dgm:pt>
    <dgm:pt modelId="{7B7EF9A7-E71E-4620-9AAD-2B946EDE8E97}" type="parTrans" cxnId="{9C033B72-4F9B-44EA-AE7A-6E3ADB9FF9E7}">
      <dgm:prSet/>
      <dgm:spPr/>
      <dgm:t>
        <a:bodyPr/>
        <a:lstStyle/>
        <a:p>
          <a:endParaRPr lang="es-CO">
            <a:solidFill>
              <a:schemeClr val="tx1"/>
            </a:solidFill>
          </a:endParaRPr>
        </a:p>
      </dgm:t>
    </dgm:pt>
    <dgm:pt modelId="{9A92CBDB-25D1-4377-B14A-1304F4E8270F}" type="sibTrans" cxnId="{9C033B72-4F9B-44EA-AE7A-6E3ADB9FF9E7}">
      <dgm:prSet/>
      <dgm:spPr/>
      <dgm:t>
        <a:bodyPr/>
        <a:lstStyle/>
        <a:p>
          <a:endParaRPr lang="es-CO">
            <a:solidFill>
              <a:schemeClr val="tx1"/>
            </a:solidFill>
          </a:endParaRPr>
        </a:p>
      </dgm:t>
    </dgm:pt>
    <dgm:pt modelId="{EBF083C5-790A-4122-9837-00365E9A872F}">
      <dgm:prSet phldrT="[Texto]">
        <dgm:style>
          <a:lnRef idx="0">
            <a:schemeClr val="accent3"/>
          </a:lnRef>
          <a:fillRef idx="3">
            <a:schemeClr val="accent3"/>
          </a:fillRef>
          <a:effectRef idx="3">
            <a:schemeClr val="accent3"/>
          </a:effectRef>
          <a:fontRef idx="minor">
            <a:schemeClr val="lt1"/>
          </a:fontRef>
        </dgm:style>
      </dgm:prSet>
      <dgm:spPr/>
      <dgm:t>
        <a:bodyPr/>
        <a:lstStyle/>
        <a:p>
          <a:r>
            <a:rPr lang="es-CO" b="1">
              <a:solidFill>
                <a:schemeClr val="tx1"/>
              </a:solidFill>
            </a:rPr>
            <a:t>Actores Académicos</a:t>
          </a:r>
          <a:endParaRPr lang="es-CO" b="1" dirty="0">
            <a:solidFill>
              <a:schemeClr val="tx1"/>
            </a:solidFill>
          </a:endParaRPr>
        </a:p>
      </dgm:t>
    </dgm:pt>
    <dgm:pt modelId="{7B4ED521-2640-48A6-B1E3-5B891DF6BC7F}" type="parTrans" cxnId="{E1FD54C0-21A6-4E83-8A71-B8149BFC5AD1}">
      <dgm:prSet/>
      <dgm:spPr/>
      <dgm:t>
        <a:bodyPr/>
        <a:lstStyle/>
        <a:p>
          <a:endParaRPr lang="es-CO">
            <a:solidFill>
              <a:schemeClr val="tx1"/>
            </a:solidFill>
          </a:endParaRPr>
        </a:p>
      </dgm:t>
    </dgm:pt>
    <dgm:pt modelId="{208E818D-C4B5-4F92-93FC-C69CDC5DD2E8}" type="sibTrans" cxnId="{E1FD54C0-21A6-4E83-8A71-B8149BFC5AD1}">
      <dgm:prSet/>
      <dgm:spPr/>
      <dgm:t>
        <a:bodyPr/>
        <a:lstStyle/>
        <a:p>
          <a:endParaRPr lang="es-CO">
            <a:solidFill>
              <a:schemeClr val="tx1"/>
            </a:solidFill>
          </a:endParaRPr>
        </a:p>
      </dgm:t>
    </dgm:pt>
    <dgm:pt modelId="{44C86116-1522-4E49-AB7E-FE3AB53309CA}" type="pres">
      <dgm:prSet presAssocID="{DD5D7E47-1BC7-49B6-9D76-03351C06E67C}" presName="diagram" presStyleCnt="0">
        <dgm:presLayoutVars>
          <dgm:dir/>
          <dgm:resizeHandles val="exact"/>
        </dgm:presLayoutVars>
      </dgm:prSet>
      <dgm:spPr/>
    </dgm:pt>
    <dgm:pt modelId="{F7C113E6-E702-41AC-B80A-9D34BAB763D6}" type="pres">
      <dgm:prSet presAssocID="{FFE1F58F-446E-448F-9676-44CE399B69A1}" presName="node" presStyleLbl="node1" presStyleIdx="0" presStyleCnt="4">
        <dgm:presLayoutVars>
          <dgm:bulletEnabled val="1"/>
        </dgm:presLayoutVars>
      </dgm:prSet>
      <dgm:spPr>
        <a:prstGeom prst="ellipse">
          <a:avLst/>
        </a:prstGeom>
      </dgm:spPr>
    </dgm:pt>
    <dgm:pt modelId="{AD8D3805-CDA7-45B2-BF02-1EE660E96078}" type="pres">
      <dgm:prSet presAssocID="{0EBA07B7-48F0-478A-9017-72A91F490E35}" presName="sibTrans" presStyleCnt="0"/>
      <dgm:spPr/>
    </dgm:pt>
    <dgm:pt modelId="{3B14E1E8-068E-4CA1-B422-FB4BE7F567EF}" type="pres">
      <dgm:prSet presAssocID="{848766FB-6AEE-4BA2-927A-FD7A3412CC39}" presName="node" presStyleLbl="node1" presStyleIdx="1" presStyleCnt="4">
        <dgm:presLayoutVars>
          <dgm:bulletEnabled val="1"/>
        </dgm:presLayoutVars>
      </dgm:prSet>
      <dgm:spPr>
        <a:prstGeom prst="ellipse">
          <a:avLst/>
        </a:prstGeom>
      </dgm:spPr>
    </dgm:pt>
    <dgm:pt modelId="{92069393-F0EB-45EA-B3D8-9D88260373ED}" type="pres">
      <dgm:prSet presAssocID="{ECDC41CE-E617-452C-88A3-9B18C6D8B732}" presName="sibTrans" presStyleCnt="0"/>
      <dgm:spPr/>
    </dgm:pt>
    <dgm:pt modelId="{9E25349F-E3E7-4B94-BB40-CDFEDB9E0A5C}" type="pres">
      <dgm:prSet presAssocID="{2C941812-0C45-4D49-A3D8-E2204CF65B42}" presName="node" presStyleLbl="node1" presStyleIdx="2" presStyleCnt="4">
        <dgm:presLayoutVars>
          <dgm:bulletEnabled val="1"/>
        </dgm:presLayoutVars>
      </dgm:prSet>
      <dgm:spPr>
        <a:prstGeom prst="ellipse">
          <a:avLst/>
        </a:prstGeom>
      </dgm:spPr>
    </dgm:pt>
    <dgm:pt modelId="{8243A465-D327-402F-8C3C-605681E23B56}" type="pres">
      <dgm:prSet presAssocID="{9A92CBDB-25D1-4377-B14A-1304F4E8270F}" presName="sibTrans" presStyleCnt="0"/>
      <dgm:spPr/>
    </dgm:pt>
    <dgm:pt modelId="{990E098E-7CF1-4A6C-9AB2-495F9ACDAFCC}" type="pres">
      <dgm:prSet presAssocID="{EBF083C5-790A-4122-9837-00365E9A872F}" presName="node" presStyleLbl="node1" presStyleIdx="3" presStyleCnt="4">
        <dgm:presLayoutVars>
          <dgm:bulletEnabled val="1"/>
        </dgm:presLayoutVars>
      </dgm:prSet>
      <dgm:spPr>
        <a:prstGeom prst="ellipse">
          <a:avLst/>
        </a:prstGeom>
      </dgm:spPr>
    </dgm:pt>
  </dgm:ptLst>
  <dgm:cxnLst>
    <dgm:cxn modelId="{60F14826-CE61-48C0-9D0B-BAA3668240B5}" type="presOf" srcId="{FFE1F58F-446E-448F-9676-44CE399B69A1}" destId="{F7C113E6-E702-41AC-B80A-9D34BAB763D6}" srcOrd="0" destOrd="0" presId="urn:microsoft.com/office/officeart/2005/8/layout/default"/>
    <dgm:cxn modelId="{B12DC15D-E282-464F-9D8A-B799D2FDAF73}" type="presOf" srcId="{DD5D7E47-1BC7-49B6-9D76-03351C06E67C}" destId="{44C86116-1522-4E49-AB7E-FE3AB53309CA}" srcOrd="0" destOrd="0" presId="urn:microsoft.com/office/officeart/2005/8/layout/default"/>
    <dgm:cxn modelId="{A3990E6A-DA4E-4041-8ED9-5FB6E3A4F7CD}" srcId="{DD5D7E47-1BC7-49B6-9D76-03351C06E67C}" destId="{848766FB-6AEE-4BA2-927A-FD7A3412CC39}" srcOrd="1" destOrd="0" parTransId="{32AA4A12-419A-4827-A7F6-2FD078A776B3}" sibTransId="{ECDC41CE-E617-452C-88A3-9B18C6D8B732}"/>
    <dgm:cxn modelId="{51CE9B4C-D190-4B63-B771-48C5FF2C7507}" srcId="{DD5D7E47-1BC7-49B6-9D76-03351C06E67C}" destId="{FFE1F58F-446E-448F-9676-44CE399B69A1}" srcOrd="0" destOrd="0" parTransId="{DA247D96-E39B-4A1B-993D-7BE33B48B802}" sibTransId="{0EBA07B7-48F0-478A-9017-72A91F490E35}"/>
    <dgm:cxn modelId="{9C033B72-4F9B-44EA-AE7A-6E3ADB9FF9E7}" srcId="{DD5D7E47-1BC7-49B6-9D76-03351C06E67C}" destId="{2C941812-0C45-4D49-A3D8-E2204CF65B42}" srcOrd="2" destOrd="0" parTransId="{7B7EF9A7-E71E-4620-9AAD-2B946EDE8E97}" sibTransId="{9A92CBDB-25D1-4377-B14A-1304F4E8270F}"/>
    <dgm:cxn modelId="{69E3D681-C1A2-447E-9CF4-FDB5314F154C}" type="presOf" srcId="{848766FB-6AEE-4BA2-927A-FD7A3412CC39}" destId="{3B14E1E8-068E-4CA1-B422-FB4BE7F567EF}" srcOrd="0" destOrd="0" presId="urn:microsoft.com/office/officeart/2005/8/layout/default"/>
    <dgm:cxn modelId="{E1FD54C0-21A6-4E83-8A71-B8149BFC5AD1}" srcId="{DD5D7E47-1BC7-49B6-9D76-03351C06E67C}" destId="{EBF083C5-790A-4122-9837-00365E9A872F}" srcOrd="3" destOrd="0" parTransId="{7B4ED521-2640-48A6-B1E3-5B891DF6BC7F}" sibTransId="{208E818D-C4B5-4F92-93FC-C69CDC5DD2E8}"/>
    <dgm:cxn modelId="{EF8C68DC-3FB5-43DB-B518-E316C098C52B}" type="presOf" srcId="{2C941812-0C45-4D49-A3D8-E2204CF65B42}" destId="{9E25349F-E3E7-4B94-BB40-CDFEDB9E0A5C}" srcOrd="0" destOrd="0" presId="urn:microsoft.com/office/officeart/2005/8/layout/default"/>
    <dgm:cxn modelId="{D9D1EDE5-6B13-45CE-9B4C-B0F3A3D66923}" type="presOf" srcId="{EBF083C5-790A-4122-9837-00365E9A872F}" destId="{990E098E-7CF1-4A6C-9AB2-495F9ACDAFCC}" srcOrd="0" destOrd="0" presId="urn:microsoft.com/office/officeart/2005/8/layout/default"/>
    <dgm:cxn modelId="{B031D1AC-FCEF-44FB-8737-7C25A97BA95F}" type="presParOf" srcId="{44C86116-1522-4E49-AB7E-FE3AB53309CA}" destId="{F7C113E6-E702-41AC-B80A-9D34BAB763D6}" srcOrd="0" destOrd="0" presId="urn:microsoft.com/office/officeart/2005/8/layout/default"/>
    <dgm:cxn modelId="{5BB3EC59-CDBC-4440-9A06-652A01EF4110}" type="presParOf" srcId="{44C86116-1522-4E49-AB7E-FE3AB53309CA}" destId="{AD8D3805-CDA7-45B2-BF02-1EE660E96078}" srcOrd="1" destOrd="0" presId="urn:microsoft.com/office/officeart/2005/8/layout/default"/>
    <dgm:cxn modelId="{A7077EAB-CE61-4826-BEE6-0E14655B9887}" type="presParOf" srcId="{44C86116-1522-4E49-AB7E-FE3AB53309CA}" destId="{3B14E1E8-068E-4CA1-B422-FB4BE7F567EF}" srcOrd="2" destOrd="0" presId="urn:microsoft.com/office/officeart/2005/8/layout/default"/>
    <dgm:cxn modelId="{FFA4A745-AEEC-4692-8DA2-5A8E273AB8A8}" type="presParOf" srcId="{44C86116-1522-4E49-AB7E-FE3AB53309CA}" destId="{92069393-F0EB-45EA-B3D8-9D88260373ED}" srcOrd="3" destOrd="0" presId="urn:microsoft.com/office/officeart/2005/8/layout/default"/>
    <dgm:cxn modelId="{7850623F-AC97-4D31-AFBF-870F55E63B1E}" type="presParOf" srcId="{44C86116-1522-4E49-AB7E-FE3AB53309CA}" destId="{9E25349F-E3E7-4B94-BB40-CDFEDB9E0A5C}" srcOrd="4" destOrd="0" presId="urn:microsoft.com/office/officeart/2005/8/layout/default"/>
    <dgm:cxn modelId="{6C5C854F-BC5D-4BB2-A6DC-0B8E47F29BA8}" type="presParOf" srcId="{44C86116-1522-4E49-AB7E-FE3AB53309CA}" destId="{8243A465-D327-402F-8C3C-605681E23B56}" srcOrd="5" destOrd="0" presId="urn:microsoft.com/office/officeart/2005/8/layout/default"/>
    <dgm:cxn modelId="{4BF4F4DA-9B08-45D7-BD29-9162CB03FDF6}" type="presParOf" srcId="{44C86116-1522-4E49-AB7E-FE3AB53309CA}" destId="{990E098E-7CF1-4A6C-9AB2-495F9ACDAFCC}"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113E6-E702-41AC-B80A-9D34BAB763D6}">
      <dsp:nvSpPr>
        <dsp:cNvPr id="0" name=""/>
        <dsp:cNvSpPr/>
      </dsp:nvSpPr>
      <dsp:spPr>
        <a:xfrm>
          <a:off x="416" y="321428"/>
          <a:ext cx="1622479" cy="97348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b="1" kern="1200" dirty="0">
              <a:solidFill>
                <a:schemeClr val="tx1"/>
              </a:solidFill>
            </a:rPr>
            <a:t>Actores Comunitarios</a:t>
          </a:r>
        </a:p>
      </dsp:txBody>
      <dsp:txXfrm>
        <a:off x="238023" y="463992"/>
        <a:ext cx="1147265" cy="688359"/>
      </dsp:txXfrm>
    </dsp:sp>
    <dsp:sp modelId="{3B14E1E8-068E-4CA1-B422-FB4BE7F567EF}">
      <dsp:nvSpPr>
        <dsp:cNvPr id="0" name=""/>
        <dsp:cNvSpPr/>
      </dsp:nvSpPr>
      <dsp:spPr>
        <a:xfrm>
          <a:off x="1785143" y="321428"/>
          <a:ext cx="1622479" cy="97348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b="1" kern="1200">
              <a:solidFill>
                <a:schemeClr val="tx1"/>
              </a:solidFill>
            </a:rPr>
            <a:t>Actores Institucionales</a:t>
          </a:r>
          <a:endParaRPr lang="es-CO" sz="1300" b="1" kern="1200" dirty="0">
            <a:solidFill>
              <a:schemeClr val="tx1"/>
            </a:solidFill>
          </a:endParaRPr>
        </a:p>
      </dsp:txBody>
      <dsp:txXfrm>
        <a:off x="2022750" y="463992"/>
        <a:ext cx="1147265" cy="688359"/>
      </dsp:txXfrm>
    </dsp:sp>
    <dsp:sp modelId="{9E25349F-E3E7-4B94-BB40-CDFEDB9E0A5C}">
      <dsp:nvSpPr>
        <dsp:cNvPr id="0" name=""/>
        <dsp:cNvSpPr/>
      </dsp:nvSpPr>
      <dsp:spPr>
        <a:xfrm>
          <a:off x="416" y="1457163"/>
          <a:ext cx="1622479" cy="97348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b="1" kern="1200" dirty="0">
              <a:solidFill>
                <a:schemeClr val="tx1"/>
              </a:solidFill>
            </a:rPr>
            <a:t>Actores Empresariales</a:t>
          </a:r>
        </a:p>
      </dsp:txBody>
      <dsp:txXfrm>
        <a:off x="238023" y="1599727"/>
        <a:ext cx="1147265" cy="688359"/>
      </dsp:txXfrm>
    </dsp:sp>
    <dsp:sp modelId="{990E098E-7CF1-4A6C-9AB2-495F9ACDAFCC}">
      <dsp:nvSpPr>
        <dsp:cNvPr id="0" name=""/>
        <dsp:cNvSpPr/>
      </dsp:nvSpPr>
      <dsp:spPr>
        <a:xfrm>
          <a:off x="1785143" y="1457163"/>
          <a:ext cx="1622479" cy="973487"/>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b="1" kern="1200">
              <a:solidFill>
                <a:schemeClr val="tx1"/>
              </a:solidFill>
            </a:rPr>
            <a:t>Actores Académicos</a:t>
          </a:r>
          <a:endParaRPr lang="es-CO" sz="1300" b="1" kern="1200" dirty="0">
            <a:solidFill>
              <a:schemeClr val="tx1"/>
            </a:solidFill>
          </a:endParaRPr>
        </a:p>
      </dsp:txBody>
      <dsp:txXfrm>
        <a:off x="2022750" y="1599727"/>
        <a:ext cx="1147265" cy="68835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8" name="1 Título"/>
          <p:cNvSpPr>
            <a:spLocks noGrp="1"/>
          </p:cNvSpPr>
          <p:nvPr>
            <p:ph type="ctrTitle"/>
          </p:nvPr>
        </p:nvSpPr>
        <p:spPr>
          <a:xfrm>
            <a:off x="5292080" y="1410345"/>
            <a:ext cx="3672408" cy="4250903"/>
          </a:xfrm>
        </p:spPr>
        <p:txBody>
          <a:bodyPr>
            <a:normAutofit/>
          </a:bodyPr>
          <a:lstStyle>
            <a:lvl1pPr algn="ctr">
              <a:defRPr sz="3600" b="1">
                <a:solidFill>
                  <a:schemeClr val="bg1"/>
                </a:solidFill>
              </a:defRPr>
            </a:lvl1pPr>
          </a:lstStyle>
          <a:p>
            <a:r>
              <a:rPr lang="es-ES"/>
              <a:t>Haga clic para modificar el estilo de título del patrón</a:t>
            </a:r>
            <a:endParaRPr lang="es-CO" dirty="0"/>
          </a:p>
        </p:txBody>
      </p:sp>
    </p:spTree>
    <p:extLst>
      <p:ext uri="{BB962C8B-B14F-4D97-AF65-F5344CB8AC3E}">
        <p14:creationId xmlns:p14="http://schemas.microsoft.com/office/powerpoint/2010/main" val="15142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3179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846019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28102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B192B49-6008-4E4D-AA82-545B072835A5}" type="datetimeFigureOut">
              <a:rPr lang="es-CO" smtClean="0"/>
              <a:t>15/06/2018</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663C0B27-9576-43BE-9877-E813E4B2B493}" type="slidenum">
              <a:rPr lang="es-CO" smtClean="0"/>
              <a:t>‹Nº›</a:t>
            </a:fld>
            <a:endParaRPr lang="es-CO"/>
          </a:p>
        </p:txBody>
      </p:sp>
    </p:spTree>
    <p:extLst>
      <p:ext uri="{BB962C8B-B14F-4D97-AF65-F5344CB8AC3E}">
        <p14:creationId xmlns:p14="http://schemas.microsoft.com/office/powerpoint/2010/main" val="1518160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1 Marcador de título"/>
          <p:cNvSpPr>
            <a:spLocks noGrp="1"/>
          </p:cNvSpPr>
          <p:nvPr>
            <p:ph type="title"/>
          </p:nvPr>
        </p:nvSpPr>
        <p:spPr>
          <a:xfrm>
            <a:off x="1835696" y="202630"/>
            <a:ext cx="6851104" cy="274042"/>
          </a:xfrm>
          <a:prstGeom prst="rect">
            <a:avLst/>
          </a:prstGeom>
        </p:spPr>
        <p:txBody>
          <a:bodyPr vert="horz" lIns="91440" tIns="45720" rIns="91440" bIns="45720" rtlCol="0" anchor="ctr">
            <a:noAutofit/>
          </a:bodyPr>
          <a:lstStyle/>
          <a:p>
            <a:r>
              <a:rPr lang="es-ES" dirty="0"/>
              <a:t>Haga clic para modificar el estilo de título del patrón</a:t>
            </a:r>
            <a:endParaRPr lang="es-CO" dirty="0"/>
          </a:p>
        </p:txBody>
      </p:sp>
      <p:sp>
        <p:nvSpPr>
          <p:cNvPr id="3" name="2 Marcador de texto"/>
          <p:cNvSpPr>
            <a:spLocks noGrp="1"/>
          </p:cNvSpPr>
          <p:nvPr>
            <p:ph type="body" idx="1"/>
          </p:nvPr>
        </p:nvSpPr>
        <p:spPr>
          <a:xfrm>
            <a:off x="457200" y="1340768"/>
            <a:ext cx="8229600" cy="478539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9D309-B2BE-4940-A696-E5DF4AFD07DD}" type="datetimeFigureOut">
              <a:rPr lang="es-CO" smtClean="0"/>
              <a:pPr/>
              <a:t>15/06/2018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677B9-F039-4794-9B13-7712F9740DF1}" type="slidenum">
              <a:rPr lang="es-CO" smtClean="0"/>
              <a:pPr/>
              <a:t>‹Nº›</a:t>
            </a:fld>
            <a:endParaRPr lang="es-CO"/>
          </a:p>
        </p:txBody>
      </p:sp>
    </p:spTree>
    <p:extLst>
      <p:ext uri="{BB962C8B-B14F-4D97-AF65-F5344CB8AC3E}">
        <p14:creationId xmlns:p14="http://schemas.microsoft.com/office/powerpoint/2010/main" val="1679414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20.jpeg"/><Relationship Id="rId4" Type="http://schemas.openxmlformats.org/officeDocument/2006/relationships/image" Target="../media/image15.jpe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3" Type="http://schemas.openxmlformats.org/officeDocument/2006/relationships/image" Target="../media/image16.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5.jpeg"/><Relationship Id="rId5" Type="http://schemas.openxmlformats.org/officeDocument/2006/relationships/image" Target="../media/image4.png"/><Relationship Id="rId10" Type="http://schemas.openxmlformats.org/officeDocument/2006/relationships/image" Target="../media/image24.jpeg"/><Relationship Id="rId4" Type="http://schemas.openxmlformats.org/officeDocument/2006/relationships/image" Target="../media/image5.jpe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4.jpeg"/><Relationship Id="rId4" Type="http://schemas.openxmlformats.org/officeDocument/2006/relationships/image" Target="../media/image27.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7.jpeg"/><Relationship Id="rId4" Type="http://schemas.openxmlformats.org/officeDocument/2006/relationships/image" Target="../media/image33.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436096" y="2058417"/>
            <a:ext cx="3672408" cy="4250903"/>
          </a:xfrm>
        </p:spPr>
        <p:txBody>
          <a:bodyPr>
            <a:noAutofit/>
          </a:bodyPr>
          <a:lstStyle/>
          <a:p>
            <a:r>
              <a:rPr lang="es-CO" sz="2400" dirty="0"/>
              <a:t>UNA APUESTA POR EL DIALOGO DE SABERES COMUNITARIOS, INSTITUCIONALES Y ACADÉMICOS PARA LA GOBERNANZA DEL RIESGO</a:t>
            </a:r>
            <a:br>
              <a:rPr lang="es-CO" sz="2400" dirty="0"/>
            </a:br>
            <a:br>
              <a:rPr lang="es-CO" sz="2400" dirty="0"/>
            </a:br>
            <a:br>
              <a:rPr lang="es-CO" sz="2400" dirty="0"/>
            </a:br>
            <a:r>
              <a:rPr lang="es-CO" sz="2400" b="0" dirty="0"/>
              <a:t>Observatorio Psicosocial para la Gestión del Riesgo de Desastres </a:t>
            </a:r>
            <a:br>
              <a:rPr lang="es-CO" sz="2400" b="0" dirty="0"/>
            </a:br>
            <a:br>
              <a:rPr lang="es-CO" sz="2400" b="0" dirty="0"/>
            </a:br>
            <a:r>
              <a:rPr lang="es-CO" sz="2400" b="0" dirty="0"/>
              <a:t>Universidad de Manizales</a:t>
            </a:r>
          </a:p>
        </p:txBody>
      </p:sp>
      <p:pic>
        <p:nvPicPr>
          <p:cNvPr id="2050" name="Picture 2" descr="http://eird.org/pr18/images/logo-english.png"/>
          <p:cNvPicPr>
            <a:picLocks noChangeAspect="1" noChangeArrowheads="1"/>
          </p:cNvPicPr>
          <p:nvPr/>
        </p:nvPicPr>
        <p:blipFill>
          <a:blip r:embed="rId2" cstate="print"/>
          <a:srcRect l="81303" t="20641" r="2299" b="12276"/>
          <a:stretch>
            <a:fillRect/>
          </a:stretch>
        </p:blipFill>
        <p:spPr bwMode="auto">
          <a:xfrm>
            <a:off x="3059832" y="4869160"/>
            <a:ext cx="1296144" cy="673995"/>
          </a:xfrm>
          <a:prstGeom prst="rect">
            <a:avLst/>
          </a:prstGeom>
          <a:noFill/>
        </p:spPr>
      </p:pic>
      <p:pic>
        <p:nvPicPr>
          <p:cNvPr id="4" name="Picture 2" descr="http://eird.org/pr18/images/logo-english.png"/>
          <p:cNvPicPr>
            <a:picLocks noChangeAspect="1" noChangeArrowheads="1"/>
          </p:cNvPicPr>
          <p:nvPr/>
        </p:nvPicPr>
        <p:blipFill>
          <a:blip r:embed="rId2" cstate="print"/>
          <a:srcRect l="16333" t="13680" r="48888"/>
          <a:stretch>
            <a:fillRect/>
          </a:stretch>
        </p:blipFill>
        <p:spPr bwMode="auto">
          <a:xfrm>
            <a:off x="323528" y="2996952"/>
            <a:ext cx="2880320" cy="908748"/>
          </a:xfrm>
          <a:prstGeom prst="rect">
            <a:avLst/>
          </a:prstGeom>
          <a:noFill/>
        </p:spPr>
      </p:pic>
      <p:pic>
        <p:nvPicPr>
          <p:cNvPr id="5" name="Picture 2" descr="C:\Users\fcsh_docente10-1\Desktop\Escritorio 2017-II\logo vigilado acreditación umanizal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1579" y="188640"/>
            <a:ext cx="1766905"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3841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292080" y="2132856"/>
            <a:ext cx="3672408" cy="4250903"/>
          </a:xfrm>
        </p:spPr>
        <p:txBody>
          <a:bodyPr>
            <a:noAutofit/>
          </a:bodyPr>
          <a:lstStyle/>
          <a:p>
            <a:r>
              <a:rPr lang="es-CO" sz="7200" dirty="0"/>
              <a:t>Gracias</a:t>
            </a:r>
            <a:br>
              <a:rPr lang="es-CO" sz="2400" dirty="0"/>
            </a:br>
            <a:br>
              <a:rPr lang="es-CO" sz="2400" dirty="0"/>
            </a:br>
            <a:r>
              <a:rPr lang="es-CO" sz="1800" b="0" dirty="0"/>
              <a:t>Lina Andrea Zambrano Hernández</a:t>
            </a:r>
            <a:br>
              <a:rPr lang="es-CO" sz="1800" dirty="0"/>
            </a:br>
            <a:r>
              <a:rPr lang="es-CO" sz="1800" b="0" dirty="0"/>
              <a:t>lzambrano@umanizales.edu.co</a:t>
            </a:r>
            <a:br>
              <a:rPr lang="es-CO" sz="1800" dirty="0"/>
            </a:br>
            <a:br>
              <a:rPr lang="es-CO" sz="1800" dirty="0"/>
            </a:br>
            <a:r>
              <a:rPr lang="es-CO" sz="1800" b="0" dirty="0"/>
              <a:t>William Oswaldo Gaviria Gutiérrez</a:t>
            </a:r>
            <a:br>
              <a:rPr lang="es-CO" sz="1800" b="0" dirty="0"/>
            </a:br>
            <a:r>
              <a:rPr lang="es-CO" sz="1800" b="0" dirty="0"/>
              <a:t>wgaviria@umanizales.edu.co</a:t>
            </a:r>
          </a:p>
        </p:txBody>
      </p:sp>
      <p:pic>
        <p:nvPicPr>
          <p:cNvPr id="2050" name="Picture 2" descr="http://eird.org/pr18/images/logo-english.png"/>
          <p:cNvPicPr>
            <a:picLocks noChangeAspect="1" noChangeArrowheads="1"/>
          </p:cNvPicPr>
          <p:nvPr/>
        </p:nvPicPr>
        <p:blipFill>
          <a:blip r:embed="rId2" cstate="print"/>
          <a:srcRect l="81303" t="20641" r="2299" b="12276"/>
          <a:stretch>
            <a:fillRect/>
          </a:stretch>
        </p:blipFill>
        <p:spPr bwMode="auto">
          <a:xfrm>
            <a:off x="3059832" y="4869160"/>
            <a:ext cx="1296144" cy="673995"/>
          </a:xfrm>
          <a:prstGeom prst="rect">
            <a:avLst/>
          </a:prstGeom>
          <a:noFill/>
        </p:spPr>
      </p:pic>
      <p:pic>
        <p:nvPicPr>
          <p:cNvPr id="4" name="Picture 2" descr="http://eird.org/pr18/images/logo-english.png"/>
          <p:cNvPicPr>
            <a:picLocks noChangeAspect="1" noChangeArrowheads="1"/>
          </p:cNvPicPr>
          <p:nvPr/>
        </p:nvPicPr>
        <p:blipFill>
          <a:blip r:embed="rId2" cstate="print"/>
          <a:srcRect l="16333" t="13680" r="48888"/>
          <a:stretch>
            <a:fillRect/>
          </a:stretch>
        </p:blipFill>
        <p:spPr bwMode="auto">
          <a:xfrm>
            <a:off x="323528" y="2996952"/>
            <a:ext cx="2880320" cy="908748"/>
          </a:xfrm>
          <a:prstGeom prst="rect">
            <a:avLst/>
          </a:prstGeom>
          <a:noFill/>
        </p:spPr>
      </p:pic>
      <p:pic>
        <p:nvPicPr>
          <p:cNvPr id="5" name="Picture 2" descr="C:\Users\fcsh_docente10-1\Desktop\Escritorio 2017-II\logo vigilado acreditación umanizal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60648"/>
            <a:ext cx="1766905"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30701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412776"/>
            <a:ext cx="3600400" cy="1833067"/>
          </a:xfrm>
        </p:spPr>
        <p:txBody>
          <a:bodyPr/>
          <a:lstStyle/>
          <a:p>
            <a:pPr algn="ctr"/>
            <a:r>
              <a:rPr lang="es-CO" sz="2000" i="1" dirty="0"/>
              <a:t>“UNA APUESTA POR EL DIALOGO DE SABERES COMUNITARIOS, INSTITUCIONALES Y ACADÉMICOS PARA LA GOBERNANZA DEL RIESGO”</a:t>
            </a:r>
          </a:p>
        </p:txBody>
      </p:sp>
      <p:pic>
        <p:nvPicPr>
          <p:cNvPr id="5" name="4 Marcador de contenido" descr="plat eng logo.jpg"/>
          <p:cNvPicPr>
            <a:picLocks noGrp="1" noChangeAspect="1"/>
          </p:cNvPicPr>
          <p:nvPr>
            <p:ph idx="1"/>
          </p:nvPr>
        </p:nvPicPr>
        <p:blipFill>
          <a:blip r:embed="rId2" cstate="print"/>
          <a:stretch>
            <a:fillRect/>
          </a:stretch>
        </p:blipFill>
        <p:spPr>
          <a:xfrm>
            <a:off x="323528" y="116632"/>
            <a:ext cx="1295124" cy="1040979"/>
          </a:xfrm>
        </p:spPr>
      </p:pic>
      <p:pic>
        <p:nvPicPr>
          <p:cNvPr id="1026" name="Picture 2" descr="C:\Users\fcsh_docente10-1\Desktop\Escritorio 2017-II\logo vigilado acreditación umanizal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567" y="158878"/>
            <a:ext cx="1766905"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31540" y="3816910"/>
            <a:ext cx="8280920" cy="2708434"/>
          </a:xfrm>
          <a:prstGeom prst="rect">
            <a:avLst/>
          </a:prstGeom>
        </p:spPr>
        <p:txBody>
          <a:bodyPr wrap="square">
            <a:spAutoFit/>
          </a:bodyPr>
          <a:lstStyle/>
          <a:p>
            <a:pPr algn="just"/>
            <a:r>
              <a:rPr lang="es-CO" sz="1700" dirty="0"/>
              <a:t>Desde el año 1985 la Universidad de Manizales ha dispuesto su capacidad técnica, científica y administrativa para desarrollar procesos de investigación – acción en conocimiento y reducción del riesgo, así como en la atención de emergencias y desastres.</a:t>
            </a:r>
          </a:p>
          <a:p>
            <a:pPr algn="just"/>
            <a:endParaRPr lang="es-CO" sz="1700" dirty="0"/>
          </a:p>
          <a:p>
            <a:pPr algn="just"/>
            <a:r>
              <a:rPr lang="es-CO" sz="1700" dirty="0"/>
              <a:t>Centra sus acciones en potenciar estrategias y prácticas que ayuden a prevenir la construcción social del riesgo, reducir el mismo, y de ser necesario participar en los ejercicios de manejo de desastres, reconociendo y promoviendo que la interacción entre los actores territoriales es la única vía para evitar la configuración de nuevos riesgos, así como la intervención en los existentes. Todo ello se dispone desde una lectura psicosocial de la realidad. </a:t>
            </a:r>
          </a:p>
        </p:txBody>
      </p:sp>
      <p:pic>
        <p:nvPicPr>
          <p:cNvPr id="9" name="Imagen 8">
            <a:extLst>
              <a:ext uri="{FF2B5EF4-FFF2-40B4-BE49-F238E27FC236}">
                <a16:creationId xmlns:a16="http://schemas.microsoft.com/office/drawing/2014/main" id="{2387850F-9A85-42EF-936A-DC487E5AE25C}"/>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04048" y="1384765"/>
            <a:ext cx="2749600" cy="1833067"/>
          </a:xfrm>
          <a:prstGeom prst="rect">
            <a:avLst/>
          </a:prstGeom>
          <a:ln>
            <a:noFill/>
          </a:ln>
          <a:effectLst>
            <a:outerShdw blurRad="190500" algn="tl" rotWithShape="0">
              <a:srgbClr val="000000">
                <a:alpha val="70000"/>
              </a:srgbClr>
            </a:outerShdw>
          </a:effectLst>
        </p:spPr>
      </p:pic>
      <p:sp>
        <p:nvSpPr>
          <p:cNvPr id="11" name="2 Rectángulo">
            <a:extLst>
              <a:ext uri="{FF2B5EF4-FFF2-40B4-BE49-F238E27FC236}">
                <a16:creationId xmlns:a16="http://schemas.microsoft.com/office/drawing/2014/main" id="{94F5F8D7-4BE2-4819-A61F-D4AC6F1FC64C}"/>
              </a:ext>
            </a:extLst>
          </p:cNvPr>
          <p:cNvSpPr/>
          <p:nvPr/>
        </p:nvSpPr>
        <p:spPr>
          <a:xfrm>
            <a:off x="5121890" y="3244334"/>
            <a:ext cx="2513916" cy="369332"/>
          </a:xfrm>
          <a:prstGeom prst="rect">
            <a:avLst/>
          </a:prstGeom>
        </p:spPr>
        <p:txBody>
          <a:bodyPr wrap="square">
            <a:spAutoFit/>
          </a:bodyPr>
          <a:lstStyle/>
          <a:p>
            <a:pPr algn="ctr"/>
            <a:r>
              <a:rPr lang="es-CO" sz="900" b="1" dirty="0"/>
              <a:t>Fuente: </a:t>
            </a:r>
            <a:r>
              <a:rPr lang="es-CO" sz="900" dirty="0"/>
              <a:t>Proyecto Identificarte – Universidad de East </a:t>
            </a:r>
            <a:r>
              <a:rPr lang="es-CO" sz="900" dirty="0" err="1"/>
              <a:t>Anglia</a:t>
            </a:r>
            <a:r>
              <a:rPr lang="es-CO" sz="900" dirty="0"/>
              <a:t> –Universidad de Manizales</a:t>
            </a:r>
          </a:p>
        </p:txBody>
      </p:sp>
    </p:spTree>
    <p:extLst>
      <p:ext uri="{BB962C8B-B14F-4D97-AF65-F5344CB8AC3E}">
        <p14:creationId xmlns:p14="http://schemas.microsoft.com/office/powerpoint/2010/main" val="6920364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 Imagen" descr="23614_1347732605605_999998119_31010846_7219327_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86116">
            <a:off x="1021173" y="1098997"/>
            <a:ext cx="2514600" cy="1885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11 Imagen" descr="31765_411706544728_680129728_3956308_6336064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63085">
            <a:off x="5604801" y="1170448"/>
            <a:ext cx="2324067" cy="17430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7864" y="4598577"/>
            <a:ext cx="2307428" cy="1730571"/>
          </a:xfrm>
          <a:prstGeom prst="rect">
            <a:avLst/>
          </a:prstGeom>
          <a:ln>
            <a:noFill/>
          </a:ln>
          <a:effectLst>
            <a:softEdge rad="112500"/>
          </a:effectLst>
        </p:spPr>
      </p:pic>
      <p:pic>
        <p:nvPicPr>
          <p:cNvPr id="15" name="18 Imagen" descr="0921_11271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4818" y="2780928"/>
            <a:ext cx="1941277" cy="14564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19 Imagen" descr="0921_1111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331" y="3933056"/>
            <a:ext cx="2594737" cy="19453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2 Rectángulo">
            <a:extLst>
              <a:ext uri="{FF2B5EF4-FFF2-40B4-BE49-F238E27FC236}">
                <a16:creationId xmlns:a16="http://schemas.microsoft.com/office/drawing/2014/main" id="{8D09B550-6B85-4D7F-A2B3-756099FA3ABF}"/>
              </a:ext>
            </a:extLst>
          </p:cNvPr>
          <p:cNvSpPr/>
          <p:nvPr/>
        </p:nvSpPr>
        <p:spPr>
          <a:xfrm>
            <a:off x="539552" y="5773522"/>
            <a:ext cx="1949811" cy="507831"/>
          </a:xfrm>
          <a:prstGeom prst="rect">
            <a:avLst/>
          </a:prstGeom>
        </p:spPr>
        <p:txBody>
          <a:bodyPr wrap="square">
            <a:spAutoFit/>
          </a:bodyPr>
          <a:lstStyle/>
          <a:p>
            <a:pPr algn="ctr"/>
            <a:r>
              <a:rPr lang="es-CO" sz="900" b="1" dirty="0"/>
              <a:t>Fuente: </a:t>
            </a:r>
            <a:r>
              <a:rPr lang="es-CO" sz="900" dirty="0"/>
              <a:t>Proyecto Comunitario Barrio 20 de Julio - Universidad de Manizales</a:t>
            </a:r>
          </a:p>
        </p:txBody>
      </p:sp>
      <p:sp>
        <p:nvSpPr>
          <p:cNvPr id="11" name="2 Rectángulo">
            <a:extLst>
              <a:ext uri="{FF2B5EF4-FFF2-40B4-BE49-F238E27FC236}">
                <a16:creationId xmlns:a16="http://schemas.microsoft.com/office/drawing/2014/main" id="{59CA439D-CFC4-4439-8A4B-E33A371A4627}"/>
              </a:ext>
            </a:extLst>
          </p:cNvPr>
          <p:cNvSpPr/>
          <p:nvPr/>
        </p:nvSpPr>
        <p:spPr>
          <a:xfrm>
            <a:off x="3490550" y="4149080"/>
            <a:ext cx="1949811" cy="507831"/>
          </a:xfrm>
          <a:prstGeom prst="rect">
            <a:avLst/>
          </a:prstGeom>
        </p:spPr>
        <p:txBody>
          <a:bodyPr wrap="square">
            <a:spAutoFit/>
          </a:bodyPr>
          <a:lstStyle/>
          <a:p>
            <a:pPr algn="ctr"/>
            <a:r>
              <a:rPr lang="es-CO" sz="900" b="1" dirty="0"/>
              <a:t>Fuente: </a:t>
            </a:r>
            <a:r>
              <a:rPr lang="es-CO" sz="900" dirty="0"/>
              <a:t>Proyecto Comunitario Barrio 20 de Julio - Universidad de Manizales</a:t>
            </a:r>
          </a:p>
        </p:txBody>
      </p:sp>
      <p:sp>
        <p:nvSpPr>
          <p:cNvPr id="18" name="2 Rectángulo">
            <a:extLst>
              <a:ext uri="{FF2B5EF4-FFF2-40B4-BE49-F238E27FC236}">
                <a16:creationId xmlns:a16="http://schemas.microsoft.com/office/drawing/2014/main" id="{DB86CF46-8527-41DD-9D8C-9F5B4CA4C667}"/>
              </a:ext>
            </a:extLst>
          </p:cNvPr>
          <p:cNvSpPr/>
          <p:nvPr/>
        </p:nvSpPr>
        <p:spPr>
          <a:xfrm>
            <a:off x="3208497" y="6295682"/>
            <a:ext cx="2513916" cy="369332"/>
          </a:xfrm>
          <a:prstGeom prst="rect">
            <a:avLst/>
          </a:prstGeom>
        </p:spPr>
        <p:txBody>
          <a:bodyPr wrap="square">
            <a:spAutoFit/>
          </a:bodyPr>
          <a:lstStyle/>
          <a:p>
            <a:pPr algn="ctr"/>
            <a:r>
              <a:rPr lang="es-CO" sz="900" b="1" dirty="0"/>
              <a:t>Fuente: </a:t>
            </a:r>
            <a:r>
              <a:rPr lang="es-CO" sz="900" dirty="0"/>
              <a:t>Atención Psicosocial emergencia  2017 Manizales -Universidad de Manizales</a:t>
            </a:r>
          </a:p>
        </p:txBody>
      </p:sp>
      <p:pic>
        <p:nvPicPr>
          <p:cNvPr id="19" name="Picture 2" descr="C:\Users\fcsh_docente10-1\Desktop\Escritorio 2017-II\logo vigilado acreditación umanizales.png">
            <a:extLst>
              <a:ext uri="{FF2B5EF4-FFF2-40B4-BE49-F238E27FC236}">
                <a16:creationId xmlns:a16="http://schemas.microsoft.com/office/drawing/2014/main" id="{59EEA6D4-182D-4E85-BEF6-067F2A901ED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3567" y="158878"/>
            <a:ext cx="1766905" cy="1008112"/>
          </a:xfrm>
          <a:prstGeom prst="rect">
            <a:avLst/>
          </a:prstGeom>
          <a:noFill/>
          <a:extLst>
            <a:ext uri="{909E8E84-426E-40DD-AFC4-6F175D3DCCD1}">
              <a14:hiddenFill xmlns:a14="http://schemas.microsoft.com/office/drawing/2010/main">
                <a:solidFill>
                  <a:srgbClr val="FFFFFF"/>
                </a:solidFill>
              </a14:hiddenFill>
            </a:ext>
          </a:extLst>
        </p:spPr>
      </p:pic>
      <p:sp>
        <p:nvSpPr>
          <p:cNvPr id="20" name="2 Rectángulo">
            <a:extLst>
              <a:ext uri="{FF2B5EF4-FFF2-40B4-BE49-F238E27FC236}">
                <a16:creationId xmlns:a16="http://schemas.microsoft.com/office/drawing/2014/main" id="{816F60F7-AF71-45A1-BB36-4E01F3137045}"/>
              </a:ext>
            </a:extLst>
          </p:cNvPr>
          <p:cNvSpPr/>
          <p:nvPr/>
        </p:nvSpPr>
        <p:spPr>
          <a:xfrm rot="20849443">
            <a:off x="1514456" y="2924897"/>
            <a:ext cx="1949811" cy="369332"/>
          </a:xfrm>
          <a:prstGeom prst="rect">
            <a:avLst/>
          </a:prstGeom>
        </p:spPr>
        <p:txBody>
          <a:bodyPr wrap="square">
            <a:spAutoFit/>
          </a:bodyPr>
          <a:lstStyle/>
          <a:p>
            <a:pPr algn="ctr"/>
            <a:r>
              <a:rPr lang="es-CO" sz="900" b="1" dirty="0"/>
              <a:t>Fuente: </a:t>
            </a:r>
            <a:r>
              <a:rPr lang="es-CO" sz="900" dirty="0"/>
              <a:t>Equipo Psicosocial- Universidad de Manizales</a:t>
            </a:r>
          </a:p>
        </p:txBody>
      </p:sp>
      <p:sp>
        <p:nvSpPr>
          <p:cNvPr id="21" name="2 Rectángulo">
            <a:extLst>
              <a:ext uri="{FF2B5EF4-FFF2-40B4-BE49-F238E27FC236}">
                <a16:creationId xmlns:a16="http://schemas.microsoft.com/office/drawing/2014/main" id="{FE262357-1316-4608-8DDA-593370A75DBF}"/>
              </a:ext>
            </a:extLst>
          </p:cNvPr>
          <p:cNvSpPr/>
          <p:nvPr/>
        </p:nvSpPr>
        <p:spPr>
          <a:xfrm rot="898739">
            <a:off x="5509568" y="2866482"/>
            <a:ext cx="1949811" cy="369332"/>
          </a:xfrm>
          <a:prstGeom prst="rect">
            <a:avLst/>
          </a:prstGeom>
        </p:spPr>
        <p:txBody>
          <a:bodyPr wrap="square">
            <a:spAutoFit/>
          </a:bodyPr>
          <a:lstStyle/>
          <a:p>
            <a:pPr algn="ctr"/>
            <a:r>
              <a:rPr lang="es-CO" sz="900" b="1" dirty="0"/>
              <a:t>Fuente: </a:t>
            </a:r>
            <a:r>
              <a:rPr lang="es-CO" sz="900" dirty="0"/>
              <a:t>Equipo Psicosocial- Universidad de Manizales</a:t>
            </a:r>
          </a:p>
        </p:txBody>
      </p:sp>
      <p:pic>
        <p:nvPicPr>
          <p:cNvPr id="22" name="Imagen 21">
            <a:extLst>
              <a:ext uri="{FF2B5EF4-FFF2-40B4-BE49-F238E27FC236}">
                <a16:creationId xmlns:a16="http://schemas.microsoft.com/office/drawing/2014/main" id="{3D960F1D-65C2-40FA-889A-827BEB63E2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6483" y="3925067"/>
            <a:ext cx="2367965" cy="1775974"/>
          </a:xfrm>
          <a:prstGeom prst="rect">
            <a:avLst/>
          </a:prstGeom>
          <a:ln>
            <a:noFill/>
          </a:ln>
          <a:effectLst>
            <a:outerShdw blurRad="190500" algn="tl" rotWithShape="0">
              <a:srgbClr val="000000">
                <a:alpha val="70000"/>
              </a:srgbClr>
            </a:outerShdw>
          </a:effectLst>
        </p:spPr>
      </p:pic>
      <p:sp>
        <p:nvSpPr>
          <p:cNvPr id="23" name="2 Rectángulo">
            <a:extLst>
              <a:ext uri="{FF2B5EF4-FFF2-40B4-BE49-F238E27FC236}">
                <a16:creationId xmlns:a16="http://schemas.microsoft.com/office/drawing/2014/main" id="{C9ED347E-1E72-49B9-B17E-569D84FBBF0F}"/>
              </a:ext>
            </a:extLst>
          </p:cNvPr>
          <p:cNvSpPr/>
          <p:nvPr/>
        </p:nvSpPr>
        <p:spPr>
          <a:xfrm>
            <a:off x="6163507" y="5707455"/>
            <a:ext cx="2513916" cy="369332"/>
          </a:xfrm>
          <a:prstGeom prst="rect">
            <a:avLst/>
          </a:prstGeom>
        </p:spPr>
        <p:txBody>
          <a:bodyPr wrap="square">
            <a:spAutoFit/>
          </a:bodyPr>
          <a:lstStyle/>
          <a:p>
            <a:pPr algn="ctr"/>
            <a:r>
              <a:rPr lang="es-CO" sz="900" b="1" dirty="0"/>
              <a:t>Fuente: </a:t>
            </a:r>
            <a:r>
              <a:rPr lang="es-CO" sz="900" dirty="0"/>
              <a:t>Atención Psicosocial emergencia  2017 Manizales -Universidad de Manizales</a:t>
            </a:r>
          </a:p>
        </p:txBody>
      </p:sp>
    </p:spTree>
    <p:extLst>
      <p:ext uri="{BB962C8B-B14F-4D97-AF65-F5344CB8AC3E}">
        <p14:creationId xmlns:p14="http://schemas.microsoft.com/office/powerpoint/2010/main" val="9456892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Elipse"/>
          <p:cNvSpPr/>
          <p:nvPr/>
        </p:nvSpPr>
        <p:spPr>
          <a:xfrm>
            <a:off x="827584" y="1151431"/>
            <a:ext cx="7397467" cy="5400600"/>
          </a:xfrm>
          <a:prstGeom prst="ellipse">
            <a:avLst/>
          </a:prstGeom>
          <a:ln w="57150">
            <a:solidFill>
              <a:srgbClr val="92D050"/>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CO">
              <a:solidFill>
                <a:schemeClr val="tx1"/>
              </a:solidFill>
            </a:endParaRPr>
          </a:p>
        </p:txBody>
      </p:sp>
      <p:pic>
        <p:nvPicPr>
          <p:cNvPr id="5" name="4 Marcador de contenido" descr="plat eng logo.jpg"/>
          <p:cNvPicPr>
            <a:picLocks noGrp="1" noChangeAspect="1"/>
          </p:cNvPicPr>
          <p:nvPr>
            <p:ph idx="1"/>
          </p:nvPr>
        </p:nvPicPr>
        <p:blipFill>
          <a:blip r:embed="rId2" cstate="print"/>
          <a:stretch>
            <a:fillRect/>
          </a:stretch>
        </p:blipFill>
        <p:spPr>
          <a:xfrm>
            <a:off x="323528" y="116632"/>
            <a:ext cx="1295124" cy="1040979"/>
          </a:xfrm>
        </p:spPr>
      </p:pic>
      <p:pic>
        <p:nvPicPr>
          <p:cNvPr id="1026" name="Picture 2" descr="C:\Users\fcsh_docente10-1\Desktop\Escritorio 2017-II\logo vigilado acreditación umanizal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249" y="273123"/>
            <a:ext cx="1766905" cy="10081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2 Diagrama"/>
          <p:cNvGraphicFramePr/>
          <p:nvPr>
            <p:extLst>
              <p:ext uri="{D42A27DB-BD31-4B8C-83A1-F6EECF244321}">
                <p14:modId xmlns:p14="http://schemas.microsoft.com/office/powerpoint/2010/main" val="1939957287"/>
              </p:ext>
            </p:extLst>
          </p:nvPr>
        </p:nvGraphicFramePr>
        <p:xfrm>
          <a:off x="2824451" y="2519583"/>
          <a:ext cx="3408040" cy="2752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17 Elipse"/>
          <p:cNvSpPr/>
          <p:nvPr/>
        </p:nvSpPr>
        <p:spPr>
          <a:xfrm>
            <a:off x="2032363" y="2015527"/>
            <a:ext cx="5001847" cy="3815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solidFill>
                  <a:schemeClr val="tx1"/>
                </a:solidFill>
              </a:ln>
              <a:solidFill>
                <a:schemeClr val="tx1"/>
              </a:solidFill>
            </a:endParaRPr>
          </a:p>
        </p:txBody>
      </p:sp>
      <p:sp>
        <p:nvSpPr>
          <p:cNvPr id="20" name="19 Rectángulo redondeado"/>
          <p:cNvSpPr/>
          <p:nvPr/>
        </p:nvSpPr>
        <p:spPr>
          <a:xfrm>
            <a:off x="2464411" y="2215891"/>
            <a:ext cx="1008112" cy="3600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solidFill>
                  <a:schemeClr val="tx1"/>
                </a:solidFill>
              </a:rPr>
              <a:t>Ético</a:t>
            </a:r>
          </a:p>
        </p:txBody>
      </p:sp>
      <p:sp>
        <p:nvSpPr>
          <p:cNvPr id="22" name="21 Rectángulo redondeado"/>
          <p:cNvSpPr/>
          <p:nvPr/>
        </p:nvSpPr>
        <p:spPr>
          <a:xfrm>
            <a:off x="3669190" y="1835507"/>
            <a:ext cx="1728192" cy="3600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solidFill>
                  <a:schemeClr val="tx1"/>
                </a:solidFill>
              </a:rPr>
              <a:t>Temporalidades</a:t>
            </a:r>
          </a:p>
        </p:txBody>
      </p:sp>
      <p:sp>
        <p:nvSpPr>
          <p:cNvPr id="23" name="22 Rectángulo redondeado"/>
          <p:cNvSpPr/>
          <p:nvPr/>
        </p:nvSpPr>
        <p:spPr>
          <a:xfrm>
            <a:off x="5704771" y="2215891"/>
            <a:ext cx="1080120" cy="3600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solidFill>
                  <a:schemeClr val="tx1"/>
                </a:solidFill>
              </a:rPr>
              <a:t>Político</a:t>
            </a:r>
          </a:p>
        </p:txBody>
      </p:sp>
      <p:sp>
        <p:nvSpPr>
          <p:cNvPr id="25" name="24 Rectángulo redondeado"/>
          <p:cNvSpPr/>
          <p:nvPr/>
        </p:nvSpPr>
        <p:spPr>
          <a:xfrm>
            <a:off x="2464411" y="5235543"/>
            <a:ext cx="1008477" cy="3600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solidFill>
                  <a:schemeClr val="tx1"/>
                </a:solidFill>
              </a:rPr>
              <a:t>Estético</a:t>
            </a:r>
          </a:p>
        </p:txBody>
      </p:sp>
      <p:sp>
        <p:nvSpPr>
          <p:cNvPr id="26" name="25 Rectángulo redondeado"/>
          <p:cNvSpPr/>
          <p:nvPr/>
        </p:nvSpPr>
        <p:spPr>
          <a:xfrm>
            <a:off x="3669190" y="5595583"/>
            <a:ext cx="1728192" cy="3600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solidFill>
                  <a:schemeClr val="tx1"/>
                </a:solidFill>
              </a:rPr>
              <a:t>Espacio</a:t>
            </a:r>
          </a:p>
        </p:txBody>
      </p:sp>
      <p:sp>
        <p:nvSpPr>
          <p:cNvPr id="27" name="26 Rectángulo redondeado"/>
          <p:cNvSpPr/>
          <p:nvPr/>
        </p:nvSpPr>
        <p:spPr>
          <a:xfrm>
            <a:off x="5704771" y="5235543"/>
            <a:ext cx="1080120" cy="36004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solidFill>
                  <a:schemeClr val="tx1"/>
                </a:solidFill>
              </a:rPr>
              <a:t>Histórico</a:t>
            </a:r>
          </a:p>
        </p:txBody>
      </p:sp>
      <p:sp>
        <p:nvSpPr>
          <p:cNvPr id="28" name="27 Rectángulo redondeado"/>
          <p:cNvSpPr/>
          <p:nvPr/>
        </p:nvSpPr>
        <p:spPr>
          <a:xfrm>
            <a:off x="1456300" y="3491301"/>
            <a:ext cx="1080302" cy="8643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solidFill>
                  <a:schemeClr val="tx1"/>
                </a:solidFill>
              </a:rPr>
              <a:t>Lecturas de Realidad</a:t>
            </a:r>
          </a:p>
        </p:txBody>
      </p:sp>
      <p:sp>
        <p:nvSpPr>
          <p:cNvPr id="29" name="28 Rectángulo redondeado"/>
          <p:cNvSpPr/>
          <p:nvPr/>
        </p:nvSpPr>
        <p:spPr>
          <a:xfrm>
            <a:off x="6568867" y="3491301"/>
            <a:ext cx="1080302" cy="864356"/>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s-CO" dirty="0">
                <a:solidFill>
                  <a:schemeClr val="tx1"/>
                </a:solidFill>
              </a:rPr>
              <a:t>Espíritu de Época</a:t>
            </a:r>
          </a:p>
        </p:txBody>
      </p:sp>
      <p:sp>
        <p:nvSpPr>
          <p:cNvPr id="30" name="29 CuadroTexto"/>
          <p:cNvSpPr txBox="1"/>
          <p:nvPr/>
        </p:nvSpPr>
        <p:spPr>
          <a:xfrm>
            <a:off x="3544531" y="1295447"/>
            <a:ext cx="1944216" cy="369332"/>
          </a:xfrm>
          <a:prstGeom prst="rect">
            <a:avLst/>
          </a:prstGeom>
          <a:noFill/>
        </p:spPr>
        <p:txBody>
          <a:bodyPr wrap="square" rtlCol="0">
            <a:spAutoFit/>
          </a:bodyPr>
          <a:lstStyle/>
          <a:p>
            <a:pPr algn="ctr"/>
            <a:r>
              <a:rPr lang="es-CO" b="1" dirty="0"/>
              <a:t>TERRITORIO</a:t>
            </a:r>
          </a:p>
        </p:txBody>
      </p:sp>
      <p:sp>
        <p:nvSpPr>
          <p:cNvPr id="31" name="30 Rectángulo"/>
          <p:cNvSpPr/>
          <p:nvPr/>
        </p:nvSpPr>
        <p:spPr>
          <a:xfrm>
            <a:off x="4245254" y="3599703"/>
            <a:ext cx="576064" cy="576064"/>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CO" sz="1600" b="1" dirty="0">
                <a:solidFill>
                  <a:schemeClr val="tx1"/>
                </a:solidFill>
              </a:rPr>
              <a:t>GRD</a:t>
            </a:r>
          </a:p>
        </p:txBody>
      </p:sp>
      <p:sp>
        <p:nvSpPr>
          <p:cNvPr id="24" name="1 Título">
            <a:extLst>
              <a:ext uri="{FF2B5EF4-FFF2-40B4-BE49-F238E27FC236}">
                <a16:creationId xmlns:a16="http://schemas.microsoft.com/office/drawing/2014/main" id="{66879644-4159-4A60-86B3-023D61C5BDF6}"/>
              </a:ext>
            </a:extLst>
          </p:cNvPr>
          <p:cNvSpPr txBox="1">
            <a:spLocks/>
          </p:cNvSpPr>
          <p:nvPr/>
        </p:nvSpPr>
        <p:spPr>
          <a:xfrm>
            <a:off x="1603277" y="198827"/>
            <a:ext cx="5546656"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pPr algn="ctr"/>
            <a:r>
              <a:rPr lang="es-CO" sz="1400" dirty="0"/>
              <a:t>UNA APUESTA POR EL DIALOGO DE SABERES COMUNITARIOS, INSTITUCIONALES Y ACADÉMICOS PARA LA GOBERNANZA DEL RIESGO</a:t>
            </a:r>
          </a:p>
        </p:txBody>
      </p:sp>
    </p:spTree>
    <p:extLst>
      <p:ext uri="{BB962C8B-B14F-4D97-AF65-F5344CB8AC3E}">
        <p14:creationId xmlns:p14="http://schemas.microsoft.com/office/powerpoint/2010/main" val="29985850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8">
            <a:extLst>
              <a:ext uri="{FF2B5EF4-FFF2-40B4-BE49-F238E27FC236}">
                <a16:creationId xmlns:a16="http://schemas.microsoft.com/office/drawing/2014/main" id="{F7F49125-91DA-4E44-AFC3-CFF77B12F3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210" y="6093297"/>
            <a:ext cx="203096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Marcador de contenido" descr="plat eng logo.jpg"/>
          <p:cNvPicPr>
            <a:picLocks noGrp="1" noChangeAspect="1"/>
          </p:cNvPicPr>
          <p:nvPr>
            <p:ph idx="1"/>
          </p:nvPr>
        </p:nvPicPr>
        <p:blipFill>
          <a:blip r:embed="rId3" cstate="print"/>
          <a:stretch>
            <a:fillRect/>
          </a:stretch>
        </p:blipFill>
        <p:spPr>
          <a:xfrm>
            <a:off x="323528" y="116632"/>
            <a:ext cx="1295124" cy="1040979"/>
          </a:xfrm>
        </p:spPr>
      </p:pic>
      <p:pic>
        <p:nvPicPr>
          <p:cNvPr id="1026" name="Picture 2" descr="C:\Users\fcsh_docente10-1\Desktop\Escritorio 2017-II\logo vigilado acreditación umanizal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933" y="198827"/>
            <a:ext cx="1766905"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31540" y="1570590"/>
            <a:ext cx="8280920" cy="4431983"/>
          </a:xfrm>
          <a:prstGeom prst="rect">
            <a:avLst/>
          </a:prstGeom>
        </p:spPr>
        <p:txBody>
          <a:bodyPr wrap="square">
            <a:spAutoFit/>
          </a:bodyPr>
          <a:lstStyle/>
          <a:p>
            <a:pPr algn="just"/>
            <a:r>
              <a:rPr lang="es-CO" b="1" dirty="0"/>
              <a:t>Docencia</a:t>
            </a:r>
          </a:p>
          <a:p>
            <a:pPr algn="just"/>
            <a:endParaRPr lang="es-CO" dirty="0"/>
          </a:p>
          <a:p>
            <a:pPr algn="just"/>
            <a:r>
              <a:rPr lang="es-CO" dirty="0"/>
              <a:t>Modernización permanente de los currículos, en sus diversos componentes de diseño, desarrollo y evaluación.</a:t>
            </a:r>
          </a:p>
          <a:p>
            <a:pPr algn="just"/>
            <a:endParaRPr lang="es-CO" dirty="0"/>
          </a:p>
          <a:p>
            <a:pPr marL="285750" indent="-285750" algn="just">
              <a:buFontTx/>
              <a:buChar char="-"/>
            </a:pPr>
            <a:r>
              <a:rPr lang="es-CO" sz="1600" b="1" dirty="0"/>
              <a:t>Catedra:</a:t>
            </a:r>
            <a:r>
              <a:rPr lang="es-CO" sz="1600" dirty="0"/>
              <a:t> Psicología en emergencias y desastres. Programa de Psicología Universidad de Manizales.</a:t>
            </a:r>
          </a:p>
          <a:p>
            <a:pPr marL="285750" indent="-285750" algn="just">
              <a:buFontTx/>
              <a:buChar char="-"/>
            </a:pPr>
            <a:r>
              <a:rPr lang="es-ES" sz="1600" b="1" dirty="0"/>
              <a:t>Simposio interdisciplinario e intersectorial </a:t>
            </a:r>
            <a:r>
              <a:rPr lang="es-ES" sz="1600" dirty="0"/>
              <a:t>sobre actuación psicosocial en la gestión del riesgo de desastres</a:t>
            </a:r>
          </a:p>
          <a:p>
            <a:pPr marL="285750" indent="-285750" algn="just">
              <a:buFontTx/>
              <a:buChar char="-"/>
            </a:pPr>
            <a:r>
              <a:rPr lang="es-CO" sz="1600" b="1" dirty="0"/>
              <a:t>Modulo: </a:t>
            </a:r>
            <a:r>
              <a:rPr lang="es-CO" sz="1600" dirty="0"/>
              <a:t>Gestión del riesgo de desastres en el ámbito empresarial. Especialización en Gerencia de la seguridad y salud en el trabajo. Universidad de Manizales. </a:t>
            </a:r>
          </a:p>
          <a:p>
            <a:pPr marL="285750" indent="-285750" algn="just">
              <a:buFontTx/>
              <a:buChar char="-"/>
            </a:pPr>
            <a:r>
              <a:rPr lang="es-CO" sz="1600" b="1" dirty="0"/>
              <a:t>Prácticas estudiantiles </a:t>
            </a:r>
            <a:r>
              <a:rPr lang="es-CO" sz="1600" dirty="0"/>
              <a:t>en gestión del riesgo de desastres (Comunidad, Empresa, Estado).</a:t>
            </a:r>
          </a:p>
          <a:p>
            <a:pPr marL="285750" indent="-285750" algn="just">
              <a:buFontTx/>
              <a:buChar char="-"/>
            </a:pPr>
            <a:r>
              <a:rPr lang="es-CO" sz="1600" b="1" dirty="0"/>
              <a:t>Diplomados</a:t>
            </a:r>
            <a:r>
              <a:rPr lang="es-CO" sz="1600" dirty="0"/>
              <a:t> en Gestión del riesgo y procesos psicosociales.</a:t>
            </a:r>
          </a:p>
          <a:p>
            <a:pPr marL="285750" indent="-285750" algn="just">
              <a:buFontTx/>
              <a:buChar char="-"/>
            </a:pPr>
            <a:r>
              <a:rPr lang="es-CO" sz="1600" b="1" dirty="0"/>
              <a:t>Seminario taller </a:t>
            </a:r>
            <a:r>
              <a:rPr lang="es-CO" sz="1600" dirty="0"/>
              <a:t>en primeros auxilios psicológicos.</a:t>
            </a:r>
          </a:p>
          <a:p>
            <a:pPr marL="285750" indent="-285750" algn="just">
              <a:buFontTx/>
              <a:buChar char="-"/>
            </a:pPr>
            <a:r>
              <a:rPr lang="es-CO" sz="1600" b="1" dirty="0"/>
              <a:t>Formación básica </a:t>
            </a:r>
            <a:r>
              <a:rPr lang="es-CO" sz="1600" dirty="0"/>
              <a:t>de estudiantes y docentes voluntarios en Gestión del Riesgo de Desastres.</a:t>
            </a:r>
          </a:p>
          <a:p>
            <a:pPr marL="285750" indent="-285750" algn="just">
              <a:buFontTx/>
              <a:buChar char="-"/>
            </a:pPr>
            <a:r>
              <a:rPr lang="es-CO" sz="1600" b="1" dirty="0"/>
              <a:t>Formación avanzada </a:t>
            </a:r>
            <a:r>
              <a:rPr lang="es-CO" sz="1600" dirty="0"/>
              <a:t>de estudiantes y docentes voluntarios en Gestión del Riesgo de Desastres.</a:t>
            </a:r>
            <a:endParaRPr lang="es-CO" dirty="0"/>
          </a:p>
        </p:txBody>
      </p:sp>
      <p:pic>
        <p:nvPicPr>
          <p:cNvPr id="6" name="Picture 15">
            <a:extLst>
              <a:ext uri="{FF2B5EF4-FFF2-40B4-BE49-F238E27FC236}">
                <a16:creationId xmlns:a16="http://schemas.microsoft.com/office/drawing/2014/main" id="{83B6877E-A9D6-461A-B660-6038C58BE6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4176" y="5922408"/>
            <a:ext cx="1210434" cy="73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 Título">
            <a:extLst>
              <a:ext uri="{FF2B5EF4-FFF2-40B4-BE49-F238E27FC236}">
                <a16:creationId xmlns:a16="http://schemas.microsoft.com/office/drawing/2014/main" id="{65B3FF0C-0251-4340-B6B8-2C8E48F3CF36}"/>
              </a:ext>
            </a:extLst>
          </p:cNvPr>
          <p:cNvSpPr txBox="1">
            <a:spLocks/>
          </p:cNvSpPr>
          <p:nvPr/>
        </p:nvSpPr>
        <p:spPr>
          <a:xfrm>
            <a:off x="1603277" y="198827"/>
            <a:ext cx="5546656"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pPr algn="ctr"/>
            <a:r>
              <a:rPr lang="es-CO" sz="1400" dirty="0"/>
              <a:t>UNA APUESTA POR EL DIALOGO DE SABERES COMUNITARIOS, INSTITUCIONALES Y ACADÉMICOS PARA LA GOBERNANZA DEL RIESGO</a:t>
            </a:r>
          </a:p>
        </p:txBody>
      </p:sp>
    </p:spTree>
    <p:extLst>
      <p:ext uri="{BB962C8B-B14F-4D97-AF65-F5344CB8AC3E}">
        <p14:creationId xmlns:p14="http://schemas.microsoft.com/office/powerpoint/2010/main" val="162736758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plat eng logo.jpg"/>
          <p:cNvPicPr>
            <a:picLocks noGrp="1" noChangeAspect="1"/>
          </p:cNvPicPr>
          <p:nvPr>
            <p:ph idx="1"/>
          </p:nvPr>
        </p:nvPicPr>
        <p:blipFill>
          <a:blip r:embed="rId2" cstate="print"/>
          <a:stretch>
            <a:fillRect/>
          </a:stretch>
        </p:blipFill>
        <p:spPr>
          <a:xfrm>
            <a:off x="323528" y="116632"/>
            <a:ext cx="1295124" cy="1040979"/>
          </a:xfrm>
        </p:spPr>
      </p:pic>
      <p:pic>
        <p:nvPicPr>
          <p:cNvPr id="1026" name="Picture 2" descr="C:\Users\fcsh_docente10-1\Desktop\Escritorio 2017-II\logo vigilado acreditación umanizal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5970" y="237683"/>
            <a:ext cx="1766905"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31540" y="1628800"/>
            <a:ext cx="8280920" cy="4278094"/>
          </a:xfrm>
          <a:prstGeom prst="rect">
            <a:avLst/>
          </a:prstGeom>
        </p:spPr>
        <p:txBody>
          <a:bodyPr wrap="square">
            <a:spAutoFit/>
          </a:bodyPr>
          <a:lstStyle/>
          <a:p>
            <a:pPr algn="just"/>
            <a:r>
              <a:rPr lang="es-CO" sz="1600" b="1" dirty="0"/>
              <a:t>Proyección Social (I)</a:t>
            </a:r>
          </a:p>
          <a:p>
            <a:pPr algn="just"/>
            <a:endParaRPr lang="es-CO" sz="1600" dirty="0"/>
          </a:p>
          <a:p>
            <a:pPr algn="just"/>
            <a:r>
              <a:rPr lang="es-CO" sz="1600" dirty="0"/>
              <a:t>La Universidad de Manizales busca (1) permanente articulación con la sociedad civil, (2) contribuir a dar respuesta a las problemáticas y expectativas de la sociedad,  (3) presentar a la región soluciones claras, eficientes y oportunas, sustentadas en la realidad.</a:t>
            </a:r>
          </a:p>
          <a:p>
            <a:pPr algn="just"/>
            <a:endParaRPr lang="es-CO" sz="1600" dirty="0"/>
          </a:p>
          <a:p>
            <a:pPr marL="285750" indent="-285750" algn="just">
              <a:buFontTx/>
              <a:buChar char="-"/>
            </a:pPr>
            <a:r>
              <a:rPr lang="es-CO" sz="1600" dirty="0"/>
              <a:t>Acompañamiento psicosocial en la fase de atención de emergencias y desastres en Caldas y Tolima. </a:t>
            </a:r>
            <a:r>
              <a:rPr lang="es-CO" sz="1600" b="1" dirty="0"/>
              <a:t>1985-Actualmente.</a:t>
            </a:r>
          </a:p>
          <a:p>
            <a:pPr marL="285750" indent="-285750" algn="just">
              <a:buFontTx/>
              <a:buChar char="-"/>
            </a:pPr>
            <a:r>
              <a:rPr lang="es-CO" sz="1600" dirty="0"/>
              <a:t>Programa ambiental y comunitario para la gestión del riesgo de desastres. Barrio 20 de Julio. Manizales -Caldas- (Colombia). </a:t>
            </a:r>
            <a:r>
              <a:rPr lang="es-CO" sz="1600" b="1" dirty="0"/>
              <a:t>2010-2016. </a:t>
            </a:r>
          </a:p>
          <a:p>
            <a:pPr marL="285750" indent="-285750" algn="just">
              <a:buFontTx/>
              <a:buChar char="-"/>
            </a:pPr>
            <a:r>
              <a:rPr lang="es-CO" sz="1600" dirty="0"/>
              <a:t>Voluntariado estudiantil y docente en acompañamiento psicosocial en emergencias y desastres. </a:t>
            </a:r>
            <a:r>
              <a:rPr lang="es-CO" sz="1600" b="1" dirty="0"/>
              <a:t>1985-2014</a:t>
            </a:r>
          </a:p>
          <a:p>
            <a:pPr marL="285750" indent="-285750" algn="just">
              <a:buFontTx/>
              <a:buChar char="-"/>
            </a:pPr>
            <a:r>
              <a:rPr lang="es-CO" sz="1600" dirty="0"/>
              <a:t>Asesorías y consultorías. </a:t>
            </a:r>
            <a:r>
              <a:rPr lang="es-CO" sz="1600" b="1" dirty="0"/>
              <a:t>2005-Actualmente</a:t>
            </a:r>
            <a:r>
              <a:rPr lang="es-CO" sz="1600" dirty="0"/>
              <a:t>  (Alcaldía de Manizales, Alcaldía de Barranquilla, Gobernación de Caldas, Colegio Colombiano de Psicólogos -Colombia-  Ministerio de Salud y Protección Social de la República de Colombia, UNGRD, RET-Panamá, Organización Panamericana de la Salud y Comisión Europea).</a:t>
            </a:r>
          </a:p>
          <a:p>
            <a:pPr algn="just"/>
            <a:endParaRPr lang="es-CO" sz="1600" dirty="0"/>
          </a:p>
        </p:txBody>
      </p:sp>
      <p:pic>
        <p:nvPicPr>
          <p:cNvPr id="7" name="Picture 2" descr="Resultado de imagen para unidad nacional para la gestión del riesgo de desastres">
            <a:extLst>
              <a:ext uri="{FF2B5EF4-FFF2-40B4-BE49-F238E27FC236}">
                <a16:creationId xmlns:a16="http://schemas.microsoft.com/office/drawing/2014/main" id="{724314CE-DFC2-4F0C-B27F-3D51F229C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6472" y="5981877"/>
            <a:ext cx="1161896" cy="5519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5">
            <a:extLst>
              <a:ext uri="{FF2B5EF4-FFF2-40B4-BE49-F238E27FC236}">
                <a16:creationId xmlns:a16="http://schemas.microsoft.com/office/drawing/2014/main" id="{2B0BD49E-0CC9-41E7-9FF3-CD369C5D4A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5423" y="5904700"/>
            <a:ext cx="1046977" cy="633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5">
            <a:extLst>
              <a:ext uri="{FF2B5EF4-FFF2-40B4-BE49-F238E27FC236}">
                <a16:creationId xmlns:a16="http://schemas.microsoft.com/office/drawing/2014/main" id="{FCE685DF-DAD7-4F64-BD39-1CEAA2DDC9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5984" y="5674100"/>
            <a:ext cx="906715" cy="117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4">
            <a:extLst>
              <a:ext uri="{FF2B5EF4-FFF2-40B4-BE49-F238E27FC236}">
                <a16:creationId xmlns:a16="http://schemas.microsoft.com/office/drawing/2014/main" id="{9C6554CD-D1EB-4632-BA21-6A64C842DE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9045" y="5903191"/>
            <a:ext cx="686939" cy="68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ret">
            <a:extLst>
              <a:ext uri="{FF2B5EF4-FFF2-40B4-BE49-F238E27FC236}">
                <a16:creationId xmlns:a16="http://schemas.microsoft.com/office/drawing/2014/main" id="{17CD6599-9FED-4F32-B996-57A8F9B103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69402" y="5981877"/>
            <a:ext cx="906715" cy="5505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ops logo">
            <a:extLst>
              <a:ext uri="{FF2B5EF4-FFF2-40B4-BE49-F238E27FC236}">
                <a16:creationId xmlns:a16="http://schemas.microsoft.com/office/drawing/2014/main" id="{14E8775E-02D6-4CAA-A198-0700D0F178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5531" y="5730378"/>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8E9FE93B-4F39-4FBE-8BE2-9CCC97B151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0556" y="6029220"/>
            <a:ext cx="686940" cy="483940"/>
          </a:xfrm>
          <a:prstGeom prst="rect">
            <a:avLst/>
          </a:prstGeom>
        </p:spPr>
      </p:pic>
      <p:sp>
        <p:nvSpPr>
          <p:cNvPr id="18" name="1 Título">
            <a:extLst>
              <a:ext uri="{FF2B5EF4-FFF2-40B4-BE49-F238E27FC236}">
                <a16:creationId xmlns:a16="http://schemas.microsoft.com/office/drawing/2014/main" id="{09D1E26C-B591-466C-AACC-2A56B549CF02}"/>
              </a:ext>
            </a:extLst>
          </p:cNvPr>
          <p:cNvSpPr txBox="1">
            <a:spLocks/>
          </p:cNvSpPr>
          <p:nvPr/>
        </p:nvSpPr>
        <p:spPr>
          <a:xfrm>
            <a:off x="1603277" y="198827"/>
            <a:ext cx="5546656"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pPr algn="ctr"/>
            <a:r>
              <a:rPr lang="es-CO" sz="1400" dirty="0"/>
              <a:t>UNA APUESTA POR EL DIALOGO DE SABERES COMUNITARIOS, INSTITUCIONALES Y ACADÉMICOS PARA LA GOBERNANZA DEL RIESGO</a:t>
            </a:r>
          </a:p>
        </p:txBody>
      </p:sp>
    </p:spTree>
    <p:extLst>
      <p:ext uri="{BB962C8B-B14F-4D97-AF65-F5344CB8AC3E}">
        <p14:creationId xmlns:p14="http://schemas.microsoft.com/office/powerpoint/2010/main" val="425540067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8">
            <a:extLst>
              <a:ext uri="{FF2B5EF4-FFF2-40B4-BE49-F238E27FC236}">
                <a16:creationId xmlns:a16="http://schemas.microsoft.com/office/drawing/2014/main" id="{E48B9AF3-B33D-4D75-9304-31078069D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752" y="6225413"/>
            <a:ext cx="1878400" cy="599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5">
            <a:extLst>
              <a:ext uri="{FF2B5EF4-FFF2-40B4-BE49-F238E27FC236}">
                <a16:creationId xmlns:a16="http://schemas.microsoft.com/office/drawing/2014/main" id="{DD38E0DD-F79C-4265-A693-2597604B51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0320" y="5964174"/>
            <a:ext cx="711680" cy="92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Marcador de contenido" descr="plat eng logo.jpg"/>
          <p:cNvPicPr>
            <a:picLocks noGrp="1" noChangeAspect="1"/>
          </p:cNvPicPr>
          <p:nvPr>
            <p:ph idx="1"/>
          </p:nvPr>
        </p:nvPicPr>
        <p:blipFill>
          <a:blip r:embed="rId4" cstate="print"/>
          <a:stretch>
            <a:fillRect/>
          </a:stretch>
        </p:blipFill>
        <p:spPr>
          <a:xfrm>
            <a:off x="323528" y="116632"/>
            <a:ext cx="1295124" cy="1040979"/>
          </a:xfrm>
        </p:spPr>
      </p:pic>
      <p:pic>
        <p:nvPicPr>
          <p:cNvPr id="1026" name="Picture 2" descr="C:\Users\fcsh_docente10-1\Desktop\Escritorio 2017-II\logo vigilado acreditación umanizale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4303" y="214892"/>
            <a:ext cx="1766905"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431540" y="1424384"/>
            <a:ext cx="8280920" cy="4308872"/>
          </a:xfrm>
          <a:prstGeom prst="rect">
            <a:avLst/>
          </a:prstGeom>
        </p:spPr>
        <p:txBody>
          <a:bodyPr wrap="square">
            <a:spAutoFit/>
          </a:bodyPr>
          <a:lstStyle/>
          <a:p>
            <a:pPr algn="just"/>
            <a:r>
              <a:rPr lang="es-CO" sz="1600" b="1" dirty="0"/>
              <a:t>Proyección Social (II)</a:t>
            </a:r>
          </a:p>
          <a:p>
            <a:pPr algn="just"/>
            <a:endParaRPr lang="es-CO" sz="1600" dirty="0"/>
          </a:p>
          <a:p>
            <a:pPr algn="just"/>
            <a:r>
              <a:rPr lang="es-CO" sz="1600" b="1" dirty="0"/>
              <a:t>Alianzas</a:t>
            </a:r>
          </a:p>
          <a:p>
            <a:pPr algn="just"/>
            <a:endParaRPr lang="es-CO" sz="1600" dirty="0"/>
          </a:p>
          <a:p>
            <a:pPr marL="285750" indent="-285750" algn="just">
              <a:buFontTx/>
              <a:buChar char="-"/>
            </a:pPr>
            <a:r>
              <a:rPr lang="es-CO" sz="1400" dirty="0"/>
              <a:t>Secretaria de Salud Pública (Alcaldía de Manizales). </a:t>
            </a:r>
            <a:r>
              <a:rPr lang="es-CO" sz="1400" b="1" dirty="0"/>
              <a:t>2006-Actualmente.</a:t>
            </a:r>
            <a:r>
              <a:rPr lang="es-CO" sz="1400" dirty="0"/>
              <a:t> </a:t>
            </a:r>
          </a:p>
          <a:p>
            <a:pPr marL="285750" indent="-285750" algn="just">
              <a:buFontTx/>
              <a:buChar char="-"/>
            </a:pPr>
            <a:r>
              <a:rPr lang="es-CO" sz="1400" dirty="0"/>
              <a:t>Organismos de socorro y grupos de apoyo Manizales (Cuerpo Oficial de Bomberos, Defensa Civil, Cruz Roja, Grupo Especial de Rescate -GER-, Fundación Búsqueda y Rescate -BYR-, Unidad Táctica Colombiana -UTAC-). </a:t>
            </a:r>
            <a:r>
              <a:rPr lang="es-CO" sz="1400" b="1" dirty="0"/>
              <a:t>2003-Actualmente</a:t>
            </a:r>
          </a:p>
          <a:p>
            <a:pPr marL="285750" indent="-285750" algn="just">
              <a:buFontTx/>
              <a:buChar char="-"/>
            </a:pPr>
            <a:r>
              <a:rPr lang="es-CO" sz="1400" dirty="0"/>
              <a:t>Comité para la Gestión del Riesgo de Desastres – Sistema Universitario de Manizales. </a:t>
            </a:r>
            <a:r>
              <a:rPr lang="es-CO" sz="1400" b="1" dirty="0"/>
              <a:t>2017-Actualmente</a:t>
            </a:r>
          </a:p>
          <a:p>
            <a:pPr marL="285750" indent="-285750" algn="just">
              <a:buFontTx/>
              <a:buChar char="-"/>
            </a:pPr>
            <a:r>
              <a:rPr lang="es-CO" sz="1400" dirty="0"/>
              <a:t>Dirección Territorial de Salud de Caldas (Gobernación de Caldas). </a:t>
            </a:r>
            <a:r>
              <a:rPr lang="es-CO" sz="1400" b="1" dirty="0"/>
              <a:t>2006-Actualmente.</a:t>
            </a:r>
          </a:p>
          <a:p>
            <a:pPr marL="285750" indent="-285750" algn="just">
              <a:buFontTx/>
              <a:buChar char="-"/>
            </a:pPr>
            <a:r>
              <a:rPr lang="es-CO" sz="1400" dirty="0"/>
              <a:t>Ministerio de Salud y Protección Social del Gobierno de Colombia. </a:t>
            </a:r>
            <a:r>
              <a:rPr lang="es-CO" sz="1400" b="1" dirty="0"/>
              <a:t>2011</a:t>
            </a:r>
            <a:r>
              <a:rPr lang="es-CO" sz="1400" dirty="0"/>
              <a:t> </a:t>
            </a:r>
          </a:p>
          <a:p>
            <a:pPr marL="285750" indent="-285750" algn="just">
              <a:buFontTx/>
              <a:buChar char="-"/>
            </a:pPr>
            <a:r>
              <a:rPr lang="es-CO" sz="1400" dirty="0"/>
              <a:t>Convenio marco de cooperación Unidad Nacional para la Gestión del Riesgo de Desastres (UNGRD) -Presidencia de la República de Colombia- . </a:t>
            </a:r>
            <a:r>
              <a:rPr lang="es-CO" sz="1400" b="1" dirty="0"/>
              <a:t>2014-Actualmente. </a:t>
            </a:r>
          </a:p>
          <a:p>
            <a:pPr marL="285750" indent="-285750" algn="just">
              <a:buFontTx/>
              <a:buChar char="-"/>
            </a:pPr>
            <a:r>
              <a:rPr lang="es-CO" sz="1400" dirty="0"/>
              <a:t>Miembro Comisión Nacional Asesora para la Investigación en Gestión del Riesgo de Desastres (UNGRD). </a:t>
            </a:r>
            <a:r>
              <a:rPr lang="es-CO" sz="1400" b="1" dirty="0"/>
              <a:t>2014-Actualmente.</a:t>
            </a:r>
          </a:p>
          <a:p>
            <a:pPr marL="285750" indent="-285750" algn="just">
              <a:buFontTx/>
              <a:buChar char="-"/>
            </a:pPr>
            <a:r>
              <a:rPr lang="en-US" sz="1400" dirty="0" err="1"/>
              <a:t>Integrante</a:t>
            </a:r>
            <a:r>
              <a:rPr lang="en-US" sz="1400" dirty="0"/>
              <a:t> Red </a:t>
            </a:r>
            <a:r>
              <a:rPr lang="en-US" sz="1400" dirty="0" err="1"/>
              <a:t>Universitaria</a:t>
            </a:r>
            <a:r>
              <a:rPr lang="en-US" sz="1400" dirty="0"/>
              <a:t> de </a:t>
            </a:r>
            <a:r>
              <a:rPr lang="en-US" sz="1400" dirty="0" err="1"/>
              <a:t>Latinoamérica</a:t>
            </a:r>
            <a:r>
              <a:rPr lang="en-US" sz="1400" dirty="0"/>
              <a:t> y el Caribe para la </a:t>
            </a:r>
            <a:r>
              <a:rPr lang="en-US" sz="1400" dirty="0" err="1"/>
              <a:t>Reducción</a:t>
            </a:r>
            <a:r>
              <a:rPr lang="en-US" sz="1400" dirty="0"/>
              <a:t> del </a:t>
            </a:r>
            <a:r>
              <a:rPr lang="en-US" sz="1400" dirty="0" err="1"/>
              <a:t>Riesgo</a:t>
            </a:r>
            <a:r>
              <a:rPr lang="en-US" sz="1400" dirty="0"/>
              <a:t> de </a:t>
            </a:r>
            <a:r>
              <a:rPr lang="en-US" sz="1400" dirty="0" err="1"/>
              <a:t>Desastres</a:t>
            </a:r>
            <a:r>
              <a:rPr lang="en-US" sz="1400" dirty="0"/>
              <a:t> -REDULAC/RRD-. </a:t>
            </a:r>
            <a:r>
              <a:rPr lang="en-US" sz="1400" b="1" dirty="0"/>
              <a:t>2014-Actualmente. </a:t>
            </a:r>
          </a:p>
          <a:p>
            <a:pPr marL="285750" indent="-285750" algn="just">
              <a:buFontTx/>
              <a:buChar char="-"/>
            </a:pPr>
            <a:r>
              <a:rPr lang="en-US" sz="1400" dirty="0" err="1"/>
              <a:t>Alianza</a:t>
            </a:r>
            <a:r>
              <a:rPr lang="en-US" sz="1400" dirty="0"/>
              <a:t> University of East Anglia (UK). </a:t>
            </a:r>
            <a:r>
              <a:rPr lang="en-US" sz="1400" b="1" dirty="0"/>
              <a:t>2014-Actualmente.</a:t>
            </a:r>
          </a:p>
          <a:p>
            <a:pPr marL="285750" indent="-285750" algn="just">
              <a:buFontTx/>
              <a:buChar char="-"/>
            </a:pPr>
            <a:r>
              <a:rPr lang="en-US" sz="1400" dirty="0" err="1"/>
              <a:t>Convenio</a:t>
            </a:r>
            <a:r>
              <a:rPr lang="en-US" sz="1400" dirty="0"/>
              <a:t> </a:t>
            </a:r>
            <a:r>
              <a:rPr lang="en-US" sz="1400" dirty="0" err="1"/>
              <a:t>específico</a:t>
            </a:r>
            <a:r>
              <a:rPr lang="en-US" sz="1400" dirty="0"/>
              <a:t> Save the Children International. </a:t>
            </a:r>
            <a:r>
              <a:rPr lang="en-US" sz="1400" b="1" dirty="0"/>
              <a:t>2012-2014.</a:t>
            </a:r>
            <a:endParaRPr lang="es-CO" sz="1400" dirty="0"/>
          </a:p>
        </p:txBody>
      </p:sp>
      <p:pic>
        <p:nvPicPr>
          <p:cNvPr id="6" name="Picture 15">
            <a:extLst>
              <a:ext uri="{FF2B5EF4-FFF2-40B4-BE49-F238E27FC236}">
                <a16:creationId xmlns:a16="http://schemas.microsoft.com/office/drawing/2014/main" id="{4C86FFE9-2A9D-4A3B-80F0-4D8687173F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2075" y="6139614"/>
            <a:ext cx="968328" cy="58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1">
            <a:extLst>
              <a:ext uri="{FF2B5EF4-FFF2-40B4-BE49-F238E27FC236}">
                <a16:creationId xmlns:a16="http://schemas.microsoft.com/office/drawing/2014/main" id="{6870018B-0642-4F3A-B310-281D2347214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08294" y="6232803"/>
            <a:ext cx="472018" cy="52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2">
            <a:extLst>
              <a:ext uri="{FF2B5EF4-FFF2-40B4-BE49-F238E27FC236}">
                <a16:creationId xmlns:a16="http://schemas.microsoft.com/office/drawing/2014/main" id="{CC5B14D9-A83C-48B5-B077-C7D0E999F8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52320" y="6203753"/>
            <a:ext cx="492222" cy="48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3">
            <a:extLst>
              <a:ext uri="{FF2B5EF4-FFF2-40B4-BE49-F238E27FC236}">
                <a16:creationId xmlns:a16="http://schemas.microsoft.com/office/drawing/2014/main" id="{1E2960CD-087B-4BDE-AEEE-9E2150A2AB43}"/>
              </a:ext>
            </a:extLst>
          </p:cNvPr>
          <p:cNvPicPr>
            <a:picLocks noChangeAspect="1"/>
          </p:cNvPicPr>
          <p:nvPr/>
        </p:nvPicPr>
        <p:blipFill>
          <a:blip r:embed="rId9"/>
          <a:stretch>
            <a:fillRect/>
          </a:stretch>
        </p:blipFill>
        <p:spPr>
          <a:xfrm>
            <a:off x="5363920" y="6336473"/>
            <a:ext cx="1512336" cy="343042"/>
          </a:xfrm>
          <a:prstGeom prst="rect">
            <a:avLst/>
          </a:prstGeom>
        </p:spPr>
      </p:pic>
      <p:pic>
        <p:nvPicPr>
          <p:cNvPr id="12" name="Picture 2" descr="Resultado de imagen para unidad nacional para la gestión del riesgo de desastres">
            <a:extLst>
              <a:ext uri="{FF2B5EF4-FFF2-40B4-BE49-F238E27FC236}">
                <a16:creationId xmlns:a16="http://schemas.microsoft.com/office/drawing/2014/main" id="{3DA435A5-D51F-41EC-B631-9B7FE0D75FE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29835" y="6194023"/>
            <a:ext cx="1022085" cy="48549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redulac colombia logo">
            <a:extLst>
              <a:ext uri="{FF2B5EF4-FFF2-40B4-BE49-F238E27FC236}">
                <a16:creationId xmlns:a16="http://schemas.microsoft.com/office/drawing/2014/main" id="{F8D98161-F01A-4236-AEBC-1DAF7127462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0378" y="6258340"/>
            <a:ext cx="1321422" cy="3876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F122A846-7F4B-47AC-8685-072AB846AA0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0984" y="6165304"/>
            <a:ext cx="542664" cy="419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a:extLst>
              <a:ext uri="{FF2B5EF4-FFF2-40B4-BE49-F238E27FC236}">
                <a16:creationId xmlns:a16="http://schemas.microsoft.com/office/drawing/2014/main" id="{C270B912-E125-40BB-BB78-87C51E84A16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017" y="6232803"/>
            <a:ext cx="606014" cy="36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1 Título">
            <a:extLst>
              <a:ext uri="{FF2B5EF4-FFF2-40B4-BE49-F238E27FC236}">
                <a16:creationId xmlns:a16="http://schemas.microsoft.com/office/drawing/2014/main" id="{F4C820CC-AADA-4131-889A-8BF43124C8C8}"/>
              </a:ext>
            </a:extLst>
          </p:cNvPr>
          <p:cNvSpPr txBox="1">
            <a:spLocks/>
          </p:cNvSpPr>
          <p:nvPr/>
        </p:nvSpPr>
        <p:spPr>
          <a:xfrm>
            <a:off x="1603277" y="198827"/>
            <a:ext cx="5546656"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pPr algn="ctr"/>
            <a:r>
              <a:rPr lang="es-CO" sz="1400" dirty="0"/>
              <a:t>UNA APUESTA POR EL DIALOGO DE SABERES COMUNITARIOS, INSTITUCIONALES Y ACADÉMICOS PARA LA GOBERNANZA DEL RIESGO</a:t>
            </a:r>
          </a:p>
        </p:txBody>
      </p:sp>
    </p:spTree>
    <p:extLst>
      <p:ext uri="{BB962C8B-B14F-4D97-AF65-F5344CB8AC3E}">
        <p14:creationId xmlns:p14="http://schemas.microsoft.com/office/powerpoint/2010/main" val="364451229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plat eng logo.jpg"/>
          <p:cNvPicPr>
            <a:picLocks noGrp="1" noChangeAspect="1"/>
          </p:cNvPicPr>
          <p:nvPr>
            <p:ph idx="1"/>
          </p:nvPr>
        </p:nvPicPr>
        <p:blipFill>
          <a:blip r:embed="rId2" cstate="print"/>
          <a:stretch>
            <a:fillRect/>
          </a:stretch>
        </p:blipFill>
        <p:spPr>
          <a:xfrm>
            <a:off x="323528" y="116632"/>
            <a:ext cx="1295124" cy="1040979"/>
          </a:xfrm>
        </p:spPr>
      </p:pic>
      <p:pic>
        <p:nvPicPr>
          <p:cNvPr id="1026" name="Picture 2" descr="C:\Users\fcsh_docente10-1\Desktop\Escritorio 2017-II\logo vigilado acreditación umanizale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9933" y="224402"/>
            <a:ext cx="1766905" cy="1008112"/>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539552" y="1340768"/>
            <a:ext cx="8280920" cy="1477328"/>
          </a:xfrm>
          <a:prstGeom prst="rect">
            <a:avLst/>
          </a:prstGeom>
        </p:spPr>
        <p:txBody>
          <a:bodyPr wrap="square">
            <a:spAutoFit/>
          </a:bodyPr>
          <a:lstStyle/>
          <a:p>
            <a:pPr algn="just"/>
            <a:r>
              <a:rPr lang="es-CO" b="1" dirty="0"/>
              <a:t>Investigación</a:t>
            </a:r>
          </a:p>
          <a:p>
            <a:pPr algn="just"/>
            <a:endParaRPr lang="es-CO" dirty="0"/>
          </a:p>
          <a:p>
            <a:pPr algn="just"/>
            <a:r>
              <a:rPr lang="es-CO" dirty="0"/>
              <a:t>Promover conocimiento científico a favor del desarrollo tecnológico, social, cultural y académico de la región y el país, en el marco de lo global, contextuado en las necesidades del Estado, la sociedad civil y el sector productivo.</a:t>
            </a:r>
          </a:p>
        </p:txBody>
      </p:sp>
      <p:sp>
        <p:nvSpPr>
          <p:cNvPr id="4" name="3 Rectángulo"/>
          <p:cNvSpPr/>
          <p:nvPr/>
        </p:nvSpPr>
        <p:spPr>
          <a:xfrm rot="16200000">
            <a:off x="-826067" y="4014734"/>
            <a:ext cx="2945522" cy="646331"/>
          </a:xfrm>
          <a:prstGeom prst="rect">
            <a:avLst/>
          </a:prstGeom>
        </p:spPr>
        <p:txBody>
          <a:bodyPr wrap="square">
            <a:spAutoFit/>
          </a:bodyPr>
          <a:lstStyle/>
          <a:p>
            <a:pPr algn="ctr"/>
            <a:r>
              <a:rPr lang="es-CO" sz="1200" b="1" dirty="0"/>
              <a:t>Línea y Semillero de investigación en: Actuación Psicosocial y Gestión del Riesgo de Desastres</a:t>
            </a:r>
          </a:p>
        </p:txBody>
      </p:sp>
      <p:sp>
        <p:nvSpPr>
          <p:cNvPr id="6" name="5 Rectángulo"/>
          <p:cNvSpPr/>
          <p:nvPr/>
        </p:nvSpPr>
        <p:spPr>
          <a:xfrm>
            <a:off x="897852" y="2891349"/>
            <a:ext cx="7886616" cy="2893100"/>
          </a:xfrm>
          <a:prstGeom prst="rect">
            <a:avLst/>
          </a:prstGeom>
        </p:spPr>
        <p:txBody>
          <a:bodyPr wrap="square">
            <a:spAutoFit/>
          </a:bodyPr>
          <a:lstStyle/>
          <a:p>
            <a:pPr marL="285750" indent="-285750" algn="just">
              <a:buFontTx/>
              <a:buChar char="-"/>
            </a:pPr>
            <a:r>
              <a:rPr lang="en-US" sz="1300" dirty="0"/>
              <a:t>Moving with Risk: forced displacement and vulnerability to hazards in Colombia. Universidad de Manizales – University of East Anglia. </a:t>
            </a:r>
            <a:r>
              <a:rPr lang="en-US" sz="1300" b="1" dirty="0"/>
              <a:t>2017-Actualmente.</a:t>
            </a:r>
          </a:p>
          <a:p>
            <a:pPr marL="285750" indent="-285750" algn="just">
              <a:buFontTx/>
              <a:buChar char="-"/>
            </a:pPr>
            <a:r>
              <a:rPr lang="en-US" sz="1300" dirty="0" err="1"/>
              <a:t>Principios</a:t>
            </a:r>
            <a:r>
              <a:rPr lang="en-US" sz="1300" dirty="0"/>
              <a:t> </a:t>
            </a:r>
            <a:r>
              <a:rPr lang="en-US" sz="1300" dirty="0" err="1"/>
              <a:t>ontológicos</a:t>
            </a:r>
            <a:r>
              <a:rPr lang="en-US" sz="1300" dirty="0"/>
              <a:t> y </a:t>
            </a:r>
            <a:r>
              <a:rPr lang="en-US" sz="1300" dirty="0" err="1"/>
              <a:t>orientaciones</a:t>
            </a:r>
            <a:r>
              <a:rPr lang="en-US" sz="1300" dirty="0"/>
              <a:t> </a:t>
            </a:r>
            <a:r>
              <a:rPr lang="en-US" sz="1300" dirty="0" err="1"/>
              <a:t>metodológicas</a:t>
            </a:r>
            <a:r>
              <a:rPr lang="en-US" sz="1300" dirty="0"/>
              <a:t> para la </a:t>
            </a:r>
            <a:r>
              <a:rPr lang="en-US" sz="1300" dirty="0" err="1"/>
              <a:t>actuación</a:t>
            </a:r>
            <a:r>
              <a:rPr lang="en-US" sz="1300" dirty="0"/>
              <a:t> </a:t>
            </a:r>
            <a:r>
              <a:rPr lang="en-US" sz="1300" dirty="0" err="1"/>
              <a:t>psicosocial</a:t>
            </a:r>
            <a:r>
              <a:rPr lang="en-US" sz="1300" dirty="0"/>
              <a:t> </a:t>
            </a:r>
            <a:r>
              <a:rPr lang="en-US" sz="1300" dirty="0" err="1"/>
              <a:t>en</a:t>
            </a:r>
            <a:r>
              <a:rPr lang="en-US" sz="1300" dirty="0"/>
              <a:t> </a:t>
            </a:r>
            <a:r>
              <a:rPr lang="en-US" sz="1300" dirty="0" err="1"/>
              <a:t>emergencias</a:t>
            </a:r>
            <a:r>
              <a:rPr lang="en-US" sz="1300" dirty="0"/>
              <a:t> y </a:t>
            </a:r>
            <a:r>
              <a:rPr lang="en-US" sz="1300" dirty="0" err="1"/>
              <a:t>desastres</a:t>
            </a:r>
            <a:r>
              <a:rPr lang="en-US" sz="1300" dirty="0"/>
              <a:t>. Universidad de Manizales. </a:t>
            </a:r>
            <a:r>
              <a:rPr lang="en-US" sz="1300" b="1" dirty="0"/>
              <a:t>2017-Actualmente.</a:t>
            </a:r>
            <a:endParaRPr lang="es-CO" sz="1300" b="1" dirty="0"/>
          </a:p>
          <a:p>
            <a:pPr marL="285750" indent="-285750" algn="just">
              <a:buFontTx/>
              <a:buChar char="-"/>
            </a:pPr>
            <a:r>
              <a:rPr lang="es-CO" sz="1300" dirty="0"/>
              <a:t>Actuación psicosocial en gestión del riesgo de desastres: un aporte desde el análisis de contenido. Universidad de Manizales. </a:t>
            </a:r>
            <a:r>
              <a:rPr lang="es-CO" sz="1300" b="1" dirty="0"/>
              <a:t>2016-Actualmente</a:t>
            </a:r>
          </a:p>
          <a:p>
            <a:pPr marL="285750" indent="-285750" algn="just">
              <a:buFontTx/>
              <a:buChar char="-"/>
            </a:pPr>
            <a:r>
              <a:rPr lang="en-US" sz="1300" dirty="0"/>
              <a:t>Strengthening Resilience in Volcanic Areas. Universidad de Manizales-University of East Anglia. </a:t>
            </a:r>
            <a:r>
              <a:rPr lang="en-US" sz="1300" b="1" dirty="0"/>
              <a:t>2014-2016</a:t>
            </a:r>
            <a:endParaRPr lang="es-CO" sz="1300" b="1" dirty="0"/>
          </a:p>
          <a:p>
            <a:pPr marL="285750" indent="-285750" algn="just">
              <a:buFontTx/>
              <a:buChar char="-"/>
            </a:pPr>
            <a:r>
              <a:rPr lang="es-CO" sz="1300" dirty="0"/>
              <a:t>Participación social y comunitaria en las instancias territoriales de gestión del riesgo de desastres. Universidad de Manizales-UNGRD. </a:t>
            </a:r>
            <a:r>
              <a:rPr lang="es-CO" sz="1300" b="1" dirty="0"/>
              <a:t>2015-2016</a:t>
            </a:r>
          </a:p>
          <a:p>
            <a:pPr marL="285750" indent="-285750" algn="just">
              <a:buFontTx/>
              <a:buChar char="-"/>
            </a:pPr>
            <a:r>
              <a:rPr lang="es-CO" sz="1300" dirty="0"/>
              <a:t>Variables sociales para procesos de reasentamiento por riesgo de desastres. </a:t>
            </a:r>
            <a:r>
              <a:rPr lang="es-CO" sz="1300" b="1" dirty="0"/>
              <a:t>2015-2016</a:t>
            </a:r>
          </a:p>
          <a:p>
            <a:pPr marL="285750" indent="-285750" algn="just">
              <a:buFontTx/>
              <a:buChar char="-"/>
            </a:pPr>
            <a:r>
              <a:rPr lang="es-CO" sz="1300" dirty="0"/>
              <a:t>Prácticas culturales y sentidos de la Gestión del Riesgo Sísmico en el barrio 20 de julio de la ciudad de Manizales. </a:t>
            </a:r>
            <a:r>
              <a:rPr lang="es-CO" sz="1300" b="1" dirty="0"/>
              <a:t>2012-2014</a:t>
            </a:r>
          </a:p>
          <a:p>
            <a:pPr marL="285750" indent="-285750" algn="just">
              <a:buFontTx/>
              <a:buChar char="-"/>
            </a:pPr>
            <a:r>
              <a:rPr lang="es-CO" sz="1300" dirty="0"/>
              <a:t>Procesos Psicosociales frente a situaciones de riesgo por deslizamiento en la ciudad de Manizales. Universidad de Manizales. </a:t>
            </a:r>
            <a:r>
              <a:rPr lang="es-CO" sz="1300" b="1" dirty="0"/>
              <a:t>2011-2013</a:t>
            </a:r>
          </a:p>
        </p:txBody>
      </p:sp>
      <p:pic>
        <p:nvPicPr>
          <p:cNvPr id="8" name="Picture 14">
            <a:extLst>
              <a:ext uri="{FF2B5EF4-FFF2-40B4-BE49-F238E27FC236}">
                <a16:creationId xmlns:a16="http://schemas.microsoft.com/office/drawing/2014/main" id="{791548B5-CB01-459D-89D3-FE4C20828D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270" y="6295626"/>
            <a:ext cx="606014" cy="36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Resultado de imagen para unidad nacional para la gestión del riesgo de desastres">
            <a:extLst>
              <a:ext uri="{FF2B5EF4-FFF2-40B4-BE49-F238E27FC236}">
                <a16:creationId xmlns:a16="http://schemas.microsoft.com/office/drawing/2014/main" id="{281C7019-CD85-4367-84E7-23812E9B28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65562" y="6170411"/>
            <a:ext cx="1022085" cy="4854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00E4FF55-7948-4715-8B13-C639809B74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8052" y="6087118"/>
            <a:ext cx="486860" cy="56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id="{4445602A-029F-428B-9742-C3423F9D82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7166" y="6178053"/>
            <a:ext cx="1113555" cy="56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a:extLst>
              <a:ext uri="{FF2B5EF4-FFF2-40B4-BE49-F238E27FC236}">
                <a16:creationId xmlns:a16="http://schemas.microsoft.com/office/drawing/2014/main" id="{4F863BA8-3930-4BA3-ABC4-394ECE88857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8203" y="6069544"/>
            <a:ext cx="968328" cy="58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 Título">
            <a:extLst>
              <a:ext uri="{FF2B5EF4-FFF2-40B4-BE49-F238E27FC236}">
                <a16:creationId xmlns:a16="http://schemas.microsoft.com/office/drawing/2014/main" id="{6B2FA80F-C995-4EF2-8D09-71F52CD4C6CE}"/>
              </a:ext>
            </a:extLst>
          </p:cNvPr>
          <p:cNvSpPr txBox="1">
            <a:spLocks/>
          </p:cNvSpPr>
          <p:nvPr/>
        </p:nvSpPr>
        <p:spPr>
          <a:xfrm>
            <a:off x="1603277" y="198827"/>
            <a:ext cx="5546656"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pPr algn="ctr"/>
            <a:r>
              <a:rPr lang="es-CO" sz="1400" dirty="0"/>
              <a:t>UNA APUESTA POR EL DIALOGO DE SABERES COMUNITARIOS, INSTITUCIONALES Y ACADÉMICOS PARA LA GOBERNANZA DEL RIESGO</a:t>
            </a:r>
          </a:p>
        </p:txBody>
      </p:sp>
      <p:pic>
        <p:nvPicPr>
          <p:cNvPr id="17" name="Picture 23">
            <a:extLst>
              <a:ext uri="{FF2B5EF4-FFF2-40B4-BE49-F238E27FC236}">
                <a16:creationId xmlns:a16="http://schemas.microsoft.com/office/drawing/2014/main" id="{1EA99607-92D5-4EC9-AC44-2370205C645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0341" y="6021288"/>
            <a:ext cx="1415167" cy="68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6982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 descr="Imágenes integradas 1"/>
          <p:cNvSpPr>
            <a:spLocks noChangeAspect="1" noChangeArrowheads="1"/>
          </p:cNvSpPr>
          <p:nvPr/>
        </p:nvSpPr>
        <p:spPr bwMode="auto">
          <a:xfrm>
            <a:off x="0" y="0"/>
            <a:ext cx="2085975"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266" y="1211675"/>
            <a:ext cx="1911105" cy="1431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237062" y="2706718"/>
            <a:ext cx="3336305" cy="230832"/>
          </a:xfrm>
          <a:prstGeom prst="rect">
            <a:avLst/>
          </a:prstGeom>
        </p:spPr>
        <p:txBody>
          <a:bodyPr wrap="square">
            <a:spAutoFit/>
          </a:bodyPr>
          <a:lstStyle/>
          <a:p>
            <a:pPr algn="ctr"/>
            <a:r>
              <a:rPr lang="es-CO" sz="900" dirty="0"/>
              <a:t>​</a:t>
            </a:r>
            <a:r>
              <a:rPr lang="es-CO" sz="900" b="1" dirty="0"/>
              <a:t>Fuente: </a:t>
            </a:r>
            <a:r>
              <a:rPr lang="es-CO" sz="900" dirty="0"/>
              <a:t>Convenio SAVE THE CHILDREN – Universidad de Manizales</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518" y="1775959"/>
            <a:ext cx="2085975" cy="1562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3841518" y="3429000"/>
            <a:ext cx="2085975" cy="507831"/>
          </a:xfrm>
          <a:prstGeom prst="rect">
            <a:avLst/>
          </a:prstGeom>
        </p:spPr>
        <p:txBody>
          <a:bodyPr wrap="square">
            <a:spAutoFit/>
          </a:bodyPr>
          <a:lstStyle/>
          <a:p>
            <a:pPr algn="ctr"/>
            <a:r>
              <a:rPr lang="es-AR" sz="900" b="1" dirty="0"/>
              <a:t>Fuente: </a:t>
            </a:r>
            <a:r>
              <a:rPr lang="es-AR" sz="900" dirty="0"/>
              <a:t>Apoyo psicosocial emergencia Barrio Cervantes- Universidad de Manizales – Fundación </a:t>
            </a:r>
            <a:r>
              <a:rPr lang="es-AR" sz="900" dirty="0" err="1"/>
              <a:t>ConTACTO</a:t>
            </a:r>
            <a:endParaRPr lang="es-AR" sz="900"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482" y="1578574"/>
            <a:ext cx="2143125" cy="1552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6398744" y="3166338"/>
            <a:ext cx="2161863" cy="861774"/>
          </a:xfrm>
          <a:prstGeom prst="rect">
            <a:avLst/>
          </a:prstGeom>
        </p:spPr>
        <p:txBody>
          <a:bodyPr wrap="square">
            <a:spAutoFit/>
          </a:bodyPr>
          <a:lstStyle/>
          <a:p>
            <a:pPr algn="ctr"/>
            <a:r>
              <a:rPr lang="es-AR" sz="1000" b="1" dirty="0"/>
              <a:t>Fuente: </a:t>
            </a:r>
            <a:r>
              <a:rPr lang="es-AR" sz="1000" dirty="0"/>
              <a:t>Apoyo psicosocial emergencia colapso mina Supía (Caldas) – Cruz Roja Colombiana Seccional Caldas –Dirección Territorial de Salud- Universidad de Manizales </a:t>
            </a: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723" y="3055866"/>
            <a:ext cx="2962275"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381047" y="4357065"/>
            <a:ext cx="2962275" cy="369332"/>
          </a:xfrm>
          <a:prstGeom prst="rect">
            <a:avLst/>
          </a:prstGeom>
        </p:spPr>
        <p:txBody>
          <a:bodyPr wrap="square">
            <a:spAutoFit/>
          </a:bodyPr>
          <a:lstStyle/>
          <a:p>
            <a:pPr algn="ctr"/>
            <a:r>
              <a:rPr lang="es-CO" sz="900" b="1" dirty="0"/>
              <a:t>Fuente: </a:t>
            </a:r>
            <a:r>
              <a:rPr lang="es-CO" sz="900" dirty="0"/>
              <a:t>Convenio Unidad Nacional para la Gestión del Riesgo de Desastres (UNGRD) - Universidad de Manizales</a:t>
            </a:r>
          </a:p>
        </p:txBody>
      </p:sp>
      <p:sp>
        <p:nvSpPr>
          <p:cNvPr id="10" name="AutoShape 8" descr="Imágenes integradas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1" name="10 Rectángulo"/>
          <p:cNvSpPr/>
          <p:nvPr/>
        </p:nvSpPr>
        <p:spPr>
          <a:xfrm>
            <a:off x="6283354" y="6084004"/>
            <a:ext cx="2600567" cy="369332"/>
          </a:xfrm>
          <a:prstGeom prst="rect">
            <a:avLst/>
          </a:prstGeom>
        </p:spPr>
        <p:txBody>
          <a:bodyPr wrap="square">
            <a:spAutoFit/>
          </a:bodyPr>
          <a:lstStyle/>
          <a:p>
            <a:pPr algn="ctr"/>
            <a:r>
              <a:rPr lang="es-CO" sz="900" b="1" dirty="0"/>
              <a:t>Fuente: </a:t>
            </a:r>
            <a:r>
              <a:rPr lang="es-CO" sz="900" dirty="0"/>
              <a:t>Proyecto </a:t>
            </a:r>
            <a:r>
              <a:rPr lang="es-CO" sz="900" dirty="0" err="1"/>
              <a:t>Moving</a:t>
            </a:r>
            <a:r>
              <a:rPr lang="es-CO" sz="900" dirty="0"/>
              <a:t> </a:t>
            </a:r>
            <a:r>
              <a:rPr lang="es-CO" sz="900" dirty="0" err="1"/>
              <a:t>With</a:t>
            </a:r>
            <a:r>
              <a:rPr lang="es-CO" sz="900" dirty="0"/>
              <a:t> </a:t>
            </a:r>
            <a:r>
              <a:rPr lang="es-CO" sz="900" dirty="0" err="1"/>
              <a:t>Risk</a:t>
            </a:r>
            <a:r>
              <a:rPr lang="es-CO" sz="900" dirty="0"/>
              <a:t>​ Universidad East </a:t>
            </a:r>
            <a:r>
              <a:rPr lang="es-CO" sz="900" dirty="0" err="1"/>
              <a:t>Anglia</a:t>
            </a:r>
            <a:r>
              <a:rPr lang="es-CO" sz="900" dirty="0"/>
              <a:t>-Universidad de Manizales</a:t>
            </a: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701" y="4854189"/>
            <a:ext cx="2880320" cy="1521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444211" y="6402889"/>
            <a:ext cx="2880320" cy="369332"/>
          </a:xfrm>
          <a:prstGeom prst="rect">
            <a:avLst/>
          </a:prstGeom>
        </p:spPr>
        <p:txBody>
          <a:bodyPr wrap="square">
            <a:spAutoFit/>
          </a:bodyPr>
          <a:lstStyle/>
          <a:p>
            <a:pPr algn="ctr"/>
            <a:r>
              <a:rPr lang="es-CO" sz="900" b="1" dirty="0"/>
              <a:t>Fuente: </a:t>
            </a:r>
            <a:r>
              <a:rPr lang="es-CO" sz="900" dirty="0"/>
              <a:t>Proyecto STREVA Universidad East </a:t>
            </a:r>
            <a:r>
              <a:rPr lang="es-CO" sz="900" dirty="0" err="1"/>
              <a:t>Anglia</a:t>
            </a:r>
            <a:r>
              <a:rPr lang="es-CO" sz="900" dirty="0"/>
              <a:t>-SGC-UNGRD-Universidad de Manizales</a:t>
            </a:r>
          </a:p>
        </p:txBody>
      </p:sp>
      <p:sp>
        <p:nvSpPr>
          <p:cNvPr id="3" name="2 Rectángulo"/>
          <p:cNvSpPr/>
          <p:nvPr/>
        </p:nvSpPr>
        <p:spPr>
          <a:xfrm>
            <a:off x="3876803" y="5877272"/>
            <a:ext cx="1949811" cy="507831"/>
          </a:xfrm>
          <a:prstGeom prst="rect">
            <a:avLst/>
          </a:prstGeom>
        </p:spPr>
        <p:txBody>
          <a:bodyPr wrap="square">
            <a:spAutoFit/>
          </a:bodyPr>
          <a:lstStyle/>
          <a:p>
            <a:pPr algn="ctr"/>
            <a:r>
              <a:rPr lang="es-CO" sz="900" b="1" dirty="0"/>
              <a:t>Fuente: </a:t>
            </a:r>
            <a:r>
              <a:rPr lang="es-CO" sz="900" dirty="0"/>
              <a:t>Proyecto Comunitario Barrio 20 de Julio - Universidad de Manizales</a:t>
            </a:r>
          </a:p>
        </p:txBody>
      </p:sp>
      <p:sp>
        <p:nvSpPr>
          <p:cNvPr id="21" name="1 Título">
            <a:extLst>
              <a:ext uri="{FF2B5EF4-FFF2-40B4-BE49-F238E27FC236}">
                <a16:creationId xmlns:a16="http://schemas.microsoft.com/office/drawing/2014/main" id="{55F74B4D-46EE-4700-B445-E88042B36788}"/>
              </a:ext>
            </a:extLst>
          </p:cNvPr>
          <p:cNvSpPr txBox="1">
            <a:spLocks/>
          </p:cNvSpPr>
          <p:nvPr/>
        </p:nvSpPr>
        <p:spPr>
          <a:xfrm>
            <a:off x="1603277" y="198827"/>
            <a:ext cx="5546656" cy="274042"/>
          </a:xfrm>
          <a:prstGeom prst="rect">
            <a:avLst/>
          </a:prstGeom>
        </p:spPr>
        <p:txBody>
          <a:bodyPr vert="horz" lIns="91440" tIns="45720" rIns="91440" bIns="45720" rtlCol="0" anchor="ctr">
            <a:noAutofit/>
          </a:bodyPr>
          <a:lstStyle>
            <a:lvl1pPr algn="r" defTabSz="914400" rtl="0" eaLnBrk="1" latinLnBrk="0" hangingPunct="1">
              <a:spcBef>
                <a:spcPct val="0"/>
              </a:spcBef>
              <a:buNone/>
              <a:defRPr sz="2400" b="1" kern="1200">
                <a:solidFill>
                  <a:schemeClr val="accent1">
                    <a:lumMod val="75000"/>
                  </a:schemeClr>
                </a:solidFill>
                <a:latin typeface="+mj-lt"/>
                <a:ea typeface="+mj-ea"/>
                <a:cs typeface="+mj-cs"/>
              </a:defRPr>
            </a:lvl1pPr>
          </a:lstStyle>
          <a:p>
            <a:pPr algn="ctr"/>
            <a:r>
              <a:rPr lang="es-CO" sz="1400" dirty="0"/>
              <a:t>UNA APUESTA POR EL DIALOGO DE SABERES COMUNITARIOS, INSTITUCIONALES Y ACADÉMICOS PARA LA GOBERNANZA DEL RIESGO</a:t>
            </a:r>
          </a:p>
        </p:txBody>
      </p:sp>
      <p:pic>
        <p:nvPicPr>
          <p:cNvPr id="22" name="Picture 2" descr="C:\Users\fcsh_docente10-1\Desktop\Escritorio 2017-II\logo vigilado acreditación umanizales.png">
            <a:extLst>
              <a:ext uri="{FF2B5EF4-FFF2-40B4-BE49-F238E27FC236}">
                <a16:creationId xmlns:a16="http://schemas.microsoft.com/office/drawing/2014/main" id="{D24CDA4B-8F39-4569-BD99-1F52F41FD1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3249" y="273123"/>
            <a:ext cx="1766905" cy="10081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F:\LINA ZAMBRANO\fotos\IMAGENES LINA ZAMBRANO\fotos 20 de julio\P1010115.JPG">
            <a:extLst>
              <a:ext uri="{FF2B5EF4-FFF2-40B4-BE49-F238E27FC236}">
                <a16:creationId xmlns:a16="http://schemas.microsoft.com/office/drawing/2014/main" id="{80CF0E72-D39B-4FF3-BCF8-007F5482521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70335" y="4450429"/>
            <a:ext cx="1852646" cy="14115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8A5251C9-C5E1-4701-8231-1F9907951B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6768" y="4524169"/>
            <a:ext cx="2339752" cy="15598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64451956"/>
      </p:ext>
    </p:extLst>
  </p:cSld>
  <p:clrMapOvr>
    <a:masterClrMapping/>
  </p:clrMapOvr>
</p:sld>
</file>

<file path=ppt/theme/theme1.xml><?xml version="1.0" encoding="utf-8"?>
<a:theme xmlns:a="http://schemas.openxmlformats.org/drawingml/2006/main" name="Presentacion_PR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Presentacion_PR18</Template>
  <TotalTime>807</TotalTime>
  <Words>999</Words>
  <Application>Microsoft Office PowerPoint</Application>
  <PresentationFormat>Presentación en pantalla (4:3)</PresentationFormat>
  <Paragraphs>86</Paragraphs>
  <Slides>10</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10</vt:i4>
      </vt:variant>
    </vt:vector>
  </HeadingPairs>
  <TitlesOfParts>
    <vt:vector size="13" baseType="lpstr">
      <vt:lpstr>Arial</vt:lpstr>
      <vt:lpstr>Calibri</vt:lpstr>
      <vt:lpstr>Presentacion_PR18</vt:lpstr>
      <vt:lpstr>UNA APUESTA POR EL DIALOGO DE SABERES COMUNITARIOS, INSTITUCIONALES Y ACADÉMICOS PARA LA GOBERNANZA DEL RIESGO   Observatorio Psicosocial para la Gestión del Riesgo de Desastres   Universidad de Manizales</vt:lpstr>
      <vt:lpstr>“UNA APUESTA POR EL DIALOGO DE SABERES COMUNITARIOS, INSTITUCIONALES Y ACADÉMICOS PARA LA GOBERNANZA DEL RIESGO”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Lina Andrea Zambrano Hernández lzambrano@umanizales.edu.co  William Oswaldo Gaviria Gutiérrez wgaviria@umanizales.edu.co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Giraldo</dc:creator>
  <cp:lastModifiedBy>Lina</cp:lastModifiedBy>
  <cp:revision>108</cp:revision>
  <dcterms:created xsi:type="dcterms:W3CDTF">2018-01-17T17:13:09Z</dcterms:created>
  <dcterms:modified xsi:type="dcterms:W3CDTF">2018-06-16T03:06:12Z</dcterms:modified>
</cp:coreProperties>
</file>