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432" r:id="rId2"/>
    <p:sldId id="423" r:id="rId3"/>
    <p:sldId id="424" r:id="rId4"/>
    <p:sldId id="426" r:id="rId5"/>
    <p:sldId id="428" r:id="rId6"/>
    <p:sldId id="404" r:id="rId7"/>
    <p:sldId id="407" r:id="rId8"/>
    <p:sldId id="409" r:id="rId9"/>
    <p:sldId id="414" r:id="rId10"/>
    <p:sldId id="416" r:id="rId11"/>
    <p:sldId id="390" r:id="rId12"/>
    <p:sldId id="391" r:id="rId13"/>
    <p:sldId id="392" r:id="rId14"/>
    <p:sldId id="401" r:id="rId15"/>
    <p:sldId id="393" r:id="rId16"/>
    <p:sldId id="396" r:id="rId17"/>
    <p:sldId id="323" r:id="rId18"/>
    <p:sldId id="324" r:id="rId19"/>
    <p:sldId id="320" r:id="rId20"/>
    <p:sldId id="372" r:id="rId21"/>
    <p:sldId id="321" r:id="rId22"/>
    <p:sldId id="346" r:id="rId23"/>
    <p:sldId id="326" r:id="rId24"/>
    <p:sldId id="327" r:id="rId25"/>
    <p:sldId id="402" r:id="rId26"/>
    <p:sldId id="417" r:id="rId27"/>
    <p:sldId id="418" r:id="rId28"/>
    <p:sldId id="419" r:id="rId29"/>
    <p:sldId id="420" r:id="rId30"/>
    <p:sldId id="400" r:id="rId31"/>
    <p:sldId id="403" r:id="rId32"/>
    <p:sldId id="329" r:id="rId33"/>
    <p:sldId id="433" r:id="rId34"/>
    <p:sldId id="434" r:id="rId35"/>
    <p:sldId id="290" r:id="rId36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20"/>
    <a:srgbClr val="008F40"/>
    <a:srgbClr val="35A05D"/>
    <a:srgbClr val="4EB27C"/>
    <a:srgbClr val="E9F2D1"/>
    <a:srgbClr val="5BB27B"/>
    <a:srgbClr val="319F5D"/>
    <a:srgbClr val="CAE2CD"/>
    <a:srgbClr val="52B37F"/>
    <a:srgbClr val="4D7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30" autoAdjust="0"/>
  </p:normalViewPr>
  <p:slideViewPr>
    <p:cSldViewPr snapToGrid="0">
      <p:cViewPr>
        <p:scale>
          <a:sx n="60" d="100"/>
          <a:sy n="60" d="100"/>
        </p:scale>
        <p:origin x="3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CA5C7-8D5E-4F84-8EFF-575994D4A3EA}" type="doc">
      <dgm:prSet loTypeId="urn:microsoft.com/office/officeart/2005/8/layout/vList4#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539E1D7F-B2B4-4C3E-98AE-73CE5DB8C9D5}">
      <dgm:prSet phldrT="[Texto]" custT="1"/>
      <dgm:spPr/>
      <dgm:t>
        <a:bodyPr/>
        <a:lstStyle/>
        <a:p>
          <a:pPr algn="ctr"/>
          <a:r>
            <a:rPr lang="es-CO" sz="1800" b="1" i="0" u="none" strike="noStrike" dirty="0" smtClean="0">
              <a:solidFill>
                <a:schemeClr val="tx2"/>
              </a:solidFill>
              <a:latin typeface="+mj-lt"/>
            </a:rPr>
            <a:t>POLÍTICA Y PLANIFICACIÓN EN                       GESTIÓN DE RIESGOS</a:t>
          </a:r>
        </a:p>
        <a:p>
          <a:pPr algn="ctr"/>
          <a:r>
            <a:rPr lang="es-ES" sz="1800" b="0" i="0" u="none" strike="noStrike" dirty="0" smtClean="0">
              <a:latin typeface="+mj-lt"/>
            </a:rPr>
            <a:t>Fortalecer la capacidad de planificación y preparación de las organizaciones comunitarias en gestión del riesgo de desastres y fomentar las Asociaciones Público Privadas (APP).</a:t>
          </a:r>
          <a:endParaRPr lang="es-CO" sz="1800" b="0" dirty="0">
            <a:latin typeface="+mj-lt"/>
          </a:endParaRPr>
        </a:p>
      </dgm:t>
    </dgm:pt>
    <dgm:pt modelId="{A7CBC52C-0798-40C8-BA82-BCA0996EDB01}" type="parTrans" cxnId="{928B1759-C4AD-42DF-96F8-1458A46C85FA}">
      <dgm:prSet/>
      <dgm:spPr/>
      <dgm:t>
        <a:bodyPr/>
        <a:lstStyle/>
        <a:p>
          <a:endParaRPr lang="es-CO" sz="1800" b="0">
            <a:latin typeface="+mj-lt"/>
          </a:endParaRPr>
        </a:p>
      </dgm:t>
    </dgm:pt>
    <dgm:pt modelId="{A9427000-7AB3-4B95-A8D7-74FD229316B7}" type="sibTrans" cxnId="{928B1759-C4AD-42DF-96F8-1458A46C85FA}">
      <dgm:prSet/>
      <dgm:spPr/>
      <dgm:t>
        <a:bodyPr/>
        <a:lstStyle/>
        <a:p>
          <a:endParaRPr lang="es-CO" sz="1800" b="0">
            <a:latin typeface="+mj-lt"/>
          </a:endParaRPr>
        </a:p>
      </dgm:t>
    </dgm:pt>
    <dgm:pt modelId="{0017E95D-7A94-4776-A3B3-C4620EA59FDD}">
      <dgm:prSet phldrT="[Texto]" custT="1"/>
      <dgm:spPr/>
      <dgm:t>
        <a:bodyPr/>
        <a:lstStyle/>
        <a:p>
          <a:pPr algn="ctr"/>
          <a:r>
            <a:rPr lang="es-CO" sz="1800" b="1" i="0" u="none" strike="noStrike" dirty="0" smtClean="0">
              <a:solidFill>
                <a:schemeClr val="tx2"/>
              </a:solidFill>
              <a:latin typeface="+mj-lt"/>
            </a:rPr>
            <a:t>VIVIENDA: MI CASA COMO ZONA                    SEGURA Y ASENTAMIENTOS</a:t>
          </a:r>
        </a:p>
        <a:p>
          <a:pPr algn="ctr"/>
          <a:r>
            <a:rPr lang="es-CO" sz="1800" b="0" i="0" u="none" strike="noStrike" dirty="0" smtClean="0">
              <a:latin typeface="+mj-lt"/>
            </a:rPr>
            <a:t>Reducir la vulnerabilidad de espacios vecinales propensos a desastres.</a:t>
          </a:r>
          <a:endParaRPr lang="es-CO" sz="1800" b="0" dirty="0">
            <a:latin typeface="+mj-lt"/>
          </a:endParaRPr>
        </a:p>
      </dgm:t>
    </dgm:pt>
    <dgm:pt modelId="{E96071E6-E717-441C-84B4-4D46938DFF30}" type="parTrans" cxnId="{60EC97A1-0612-4182-A18F-C61F40FFC00F}">
      <dgm:prSet/>
      <dgm:spPr/>
      <dgm:t>
        <a:bodyPr/>
        <a:lstStyle/>
        <a:p>
          <a:endParaRPr lang="es-CO" sz="1800" b="0">
            <a:latin typeface="+mj-lt"/>
          </a:endParaRPr>
        </a:p>
      </dgm:t>
    </dgm:pt>
    <dgm:pt modelId="{5B1E5EFD-D2CA-4024-A55B-05254798FB0D}" type="sibTrans" cxnId="{60EC97A1-0612-4182-A18F-C61F40FFC00F}">
      <dgm:prSet/>
      <dgm:spPr/>
      <dgm:t>
        <a:bodyPr/>
        <a:lstStyle/>
        <a:p>
          <a:endParaRPr lang="es-CO" sz="1800" b="0">
            <a:latin typeface="+mj-lt"/>
          </a:endParaRPr>
        </a:p>
      </dgm:t>
    </dgm:pt>
    <dgm:pt modelId="{B5A98955-CB1D-4C8C-AA95-7AB6636F5B8D}">
      <dgm:prSet phldrT="[Texto]" custT="1"/>
      <dgm:spPr/>
      <dgm:t>
        <a:bodyPr/>
        <a:lstStyle/>
        <a:p>
          <a:pPr algn="ctr"/>
          <a:r>
            <a:rPr lang="es-CO" sz="1800" b="1" i="0" u="none" strike="noStrike" dirty="0" smtClean="0">
              <a:solidFill>
                <a:schemeClr val="tx2"/>
              </a:solidFill>
              <a:latin typeface="+mj-lt"/>
            </a:rPr>
            <a:t>RECUPERACIÓN ECONÓMICA                                        Y SISTEMAS DE MERCADO</a:t>
          </a:r>
        </a:p>
        <a:p>
          <a:pPr algn="ctr"/>
          <a:r>
            <a:rPr lang="es-CO" sz="1800" b="0" i="0" u="none" strike="noStrike" dirty="0" smtClean="0">
              <a:latin typeface="+mj-lt"/>
            </a:rPr>
            <a:t>Aumentar la capacidad de recuperación y resiliencia de los sistemas de mercado y fomento de las Asociaciones Público Privadas.</a:t>
          </a:r>
          <a:endParaRPr lang="es-CO" sz="1800" b="0" dirty="0">
            <a:latin typeface="+mj-lt"/>
          </a:endParaRPr>
        </a:p>
      </dgm:t>
    </dgm:pt>
    <dgm:pt modelId="{04CCCC1E-21FC-4484-9889-0723C230FE85}" type="parTrans" cxnId="{9EA8790C-7554-445A-B191-D1D38A8E4879}">
      <dgm:prSet/>
      <dgm:spPr/>
      <dgm:t>
        <a:bodyPr/>
        <a:lstStyle/>
        <a:p>
          <a:endParaRPr lang="es-CO" sz="1800" b="0">
            <a:latin typeface="+mj-lt"/>
          </a:endParaRPr>
        </a:p>
      </dgm:t>
    </dgm:pt>
    <dgm:pt modelId="{26D9A2D5-8E43-481C-A051-1A1DC01B037C}" type="sibTrans" cxnId="{9EA8790C-7554-445A-B191-D1D38A8E4879}">
      <dgm:prSet/>
      <dgm:spPr/>
      <dgm:t>
        <a:bodyPr/>
        <a:lstStyle/>
        <a:p>
          <a:endParaRPr lang="es-CO" sz="1800" b="0">
            <a:latin typeface="+mj-lt"/>
          </a:endParaRPr>
        </a:p>
      </dgm:t>
    </dgm:pt>
    <dgm:pt modelId="{0FF5DF93-FF53-4E0A-ACFD-CCD44AA45A24}" type="pres">
      <dgm:prSet presAssocID="{DFBCA5C7-8D5E-4F84-8EFF-575994D4A3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D03D4B3-5F82-4F68-9F80-DECD892EFBA3}" type="pres">
      <dgm:prSet presAssocID="{539E1D7F-B2B4-4C3E-98AE-73CE5DB8C9D5}" presName="comp" presStyleCnt="0"/>
      <dgm:spPr/>
    </dgm:pt>
    <dgm:pt modelId="{F5325EDB-2C97-4688-87A4-0B71C9F8C8A5}" type="pres">
      <dgm:prSet presAssocID="{539E1D7F-B2B4-4C3E-98AE-73CE5DB8C9D5}" presName="box" presStyleLbl="node1" presStyleIdx="0" presStyleCnt="3" custScaleY="86232" custLinFactNeighborX="-249" custLinFactNeighborY="4065"/>
      <dgm:spPr/>
      <dgm:t>
        <a:bodyPr/>
        <a:lstStyle/>
        <a:p>
          <a:endParaRPr lang="es-CO"/>
        </a:p>
      </dgm:t>
    </dgm:pt>
    <dgm:pt modelId="{B28BCA4B-E87A-43EB-942A-0497EB47FCC1}" type="pres">
      <dgm:prSet presAssocID="{539E1D7F-B2B4-4C3E-98AE-73CE5DB8C9D5}" presName="img" presStyleLbl="fgImgPlace1" presStyleIdx="0" presStyleCnt="3" custScaleX="101823" custScaleY="106586" custLinFactNeighborX="-13497" custLinFactNeighborY="46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B66180C-9ECB-42CF-A048-153790E87C2B}" type="pres">
      <dgm:prSet presAssocID="{539E1D7F-B2B4-4C3E-98AE-73CE5DB8C9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A233A1-EBA0-4D74-AD83-C38A949E91B5}" type="pres">
      <dgm:prSet presAssocID="{A9427000-7AB3-4B95-A8D7-74FD229316B7}" presName="spacer" presStyleCnt="0"/>
      <dgm:spPr/>
    </dgm:pt>
    <dgm:pt modelId="{2263EF3C-FC93-4F2A-BA7E-511B223862DB}" type="pres">
      <dgm:prSet presAssocID="{0017E95D-7A94-4776-A3B3-C4620EA59FDD}" presName="comp" presStyleCnt="0"/>
      <dgm:spPr/>
    </dgm:pt>
    <dgm:pt modelId="{D8FD5F02-0463-4149-A4F0-A1B7968F84EC}" type="pres">
      <dgm:prSet presAssocID="{0017E95D-7A94-4776-A3B3-C4620EA59FDD}" presName="box" presStyleLbl="node1" presStyleIdx="1" presStyleCnt="3" custScaleY="69940"/>
      <dgm:spPr/>
      <dgm:t>
        <a:bodyPr/>
        <a:lstStyle/>
        <a:p>
          <a:endParaRPr lang="es-CO"/>
        </a:p>
      </dgm:t>
    </dgm:pt>
    <dgm:pt modelId="{5E34D77A-B9DE-45F2-810D-F85D8CD6521F}" type="pres">
      <dgm:prSet presAssocID="{0017E95D-7A94-4776-A3B3-C4620EA59FDD}" presName="img" presStyleLbl="fgImgPlace1" presStyleIdx="1" presStyleCnt="3" custScaleX="103177" custScaleY="85375" custLinFactNeighborX="-11739" custLinFactNeighborY="-18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C8D8B65-CF4B-4EA6-B7C9-CB574C947092}" type="pres">
      <dgm:prSet presAssocID="{0017E95D-7A94-4776-A3B3-C4620EA59FD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A3278B-A4B2-4E8E-ACA9-4831F6893F87}" type="pres">
      <dgm:prSet presAssocID="{5B1E5EFD-D2CA-4024-A55B-05254798FB0D}" presName="spacer" presStyleCnt="0"/>
      <dgm:spPr/>
    </dgm:pt>
    <dgm:pt modelId="{D1C64AD7-A742-4B05-8CBC-6013630C8B6B}" type="pres">
      <dgm:prSet presAssocID="{B5A98955-CB1D-4C8C-AA95-7AB6636F5B8D}" presName="comp" presStyleCnt="0"/>
      <dgm:spPr/>
    </dgm:pt>
    <dgm:pt modelId="{C2266750-6DE4-4E53-9482-E4E0B47D6BFF}" type="pres">
      <dgm:prSet presAssocID="{B5A98955-CB1D-4C8C-AA95-7AB6636F5B8D}" presName="box" presStyleLbl="node1" presStyleIdx="2" presStyleCnt="3" custScaleY="69142" custLinFactNeighborY="-5952"/>
      <dgm:spPr/>
      <dgm:t>
        <a:bodyPr/>
        <a:lstStyle/>
        <a:p>
          <a:endParaRPr lang="es-CO"/>
        </a:p>
      </dgm:t>
    </dgm:pt>
    <dgm:pt modelId="{017F8B2A-9AD1-4535-9149-8FE6F20AEC73}" type="pres">
      <dgm:prSet presAssocID="{B5A98955-CB1D-4C8C-AA95-7AB6636F5B8D}" presName="img" presStyleLbl="fgImgPlace1" presStyleIdx="2" presStyleCnt="3" custScaleX="105770" custScaleY="87346" custLinFactNeighborX="-10949" custLinFactNeighborY="-83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3B09032-2283-4932-8C29-220A04DBEE83}" type="pres">
      <dgm:prSet presAssocID="{B5A98955-CB1D-4C8C-AA95-7AB6636F5B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CCCB51C-C0A8-4284-9176-A2A9607D2C08}" type="presOf" srcId="{B5A98955-CB1D-4C8C-AA95-7AB6636F5B8D}" destId="{C2266750-6DE4-4E53-9482-E4E0B47D6BFF}" srcOrd="0" destOrd="0" presId="urn:microsoft.com/office/officeart/2005/8/layout/vList4#2"/>
    <dgm:cxn modelId="{60EC97A1-0612-4182-A18F-C61F40FFC00F}" srcId="{DFBCA5C7-8D5E-4F84-8EFF-575994D4A3EA}" destId="{0017E95D-7A94-4776-A3B3-C4620EA59FDD}" srcOrd="1" destOrd="0" parTransId="{E96071E6-E717-441C-84B4-4D46938DFF30}" sibTransId="{5B1E5EFD-D2CA-4024-A55B-05254798FB0D}"/>
    <dgm:cxn modelId="{EA23B9FA-8637-4EDC-B24D-4D396CE218D8}" type="presOf" srcId="{0017E95D-7A94-4776-A3B3-C4620EA59FDD}" destId="{AC8D8B65-CF4B-4EA6-B7C9-CB574C947092}" srcOrd="1" destOrd="0" presId="urn:microsoft.com/office/officeart/2005/8/layout/vList4#2"/>
    <dgm:cxn modelId="{3A2FADBF-E883-4568-8AEF-F1CAC695FCF9}" type="presOf" srcId="{539E1D7F-B2B4-4C3E-98AE-73CE5DB8C9D5}" destId="{9B66180C-9ECB-42CF-A048-153790E87C2B}" srcOrd="1" destOrd="0" presId="urn:microsoft.com/office/officeart/2005/8/layout/vList4#2"/>
    <dgm:cxn modelId="{9EA8790C-7554-445A-B191-D1D38A8E4879}" srcId="{DFBCA5C7-8D5E-4F84-8EFF-575994D4A3EA}" destId="{B5A98955-CB1D-4C8C-AA95-7AB6636F5B8D}" srcOrd="2" destOrd="0" parTransId="{04CCCC1E-21FC-4484-9889-0723C230FE85}" sibTransId="{26D9A2D5-8E43-481C-A051-1A1DC01B037C}"/>
    <dgm:cxn modelId="{A9C6C2BE-2F30-4BE7-8266-1E72C72C8D84}" type="presOf" srcId="{539E1D7F-B2B4-4C3E-98AE-73CE5DB8C9D5}" destId="{F5325EDB-2C97-4688-87A4-0B71C9F8C8A5}" srcOrd="0" destOrd="0" presId="urn:microsoft.com/office/officeart/2005/8/layout/vList4#2"/>
    <dgm:cxn modelId="{5ECEA925-C49E-4D80-983E-6D0AC5372AAE}" type="presOf" srcId="{0017E95D-7A94-4776-A3B3-C4620EA59FDD}" destId="{D8FD5F02-0463-4149-A4F0-A1B7968F84EC}" srcOrd="0" destOrd="0" presId="urn:microsoft.com/office/officeart/2005/8/layout/vList4#2"/>
    <dgm:cxn modelId="{928B1759-C4AD-42DF-96F8-1458A46C85FA}" srcId="{DFBCA5C7-8D5E-4F84-8EFF-575994D4A3EA}" destId="{539E1D7F-B2B4-4C3E-98AE-73CE5DB8C9D5}" srcOrd="0" destOrd="0" parTransId="{A7CBC52C-0798-40C8-BA82-BCA0996EDB01}" sibTransId="{A9427000-7AB3-4B95-A8D7-74FD229316B7}"/>
    <dgm:cxn modelId="{6C3D8947-9890-417D-B986-9520328ECA58}" type="presOf" srcId="{DFBCA5C7-8D5E-4F84-8EFF-575994D4A3EA}" destId="{0FF5DF93-FF53-4E0A-ACFD-CCD44AA45A24}" srcOrd="0" destOrd="0" presId="urn:microsoft.com/office/officeart/2005/8/layout/vList4#2"/>
    <dgm:cxn modelId="{EE6F7C47-1E79-4B1B-ADD0-A06260CE40AE}" type="presOf" srcId="{B5A98955-CB1D-4C8C-AA95-7AB6636F5B8D}" destId="{D3B09032-2283-4932-8C29-220A04DBEE83}" srcOrd="1" destOrd="0" presId="urn:microsoft.com/office/officeart/2005/8/layout/vList4#2"/>
    <dgm:cxn modelId="{0A2BDF52-9942-4418-A09F-22F4370C1CF2}" type="presParOf" srcId="{0FF5DF93-FF53-4E0A-ACFD-CCD44AA45A24}" destId="{1D03D4B3-5F82-4F68-9F80-DECD892EFBA3}" srcOrd="0" destOrd="0" presId="urn:microsoft.com/office/officeart/2005/8/layout/vList4#2"/>
    <dgm:cxn modelId="{B7B83D5A-0688-4576-93D6-36817C880F25}" type="presParOf" srcId="{1D03D4B3-5F82-4F68-9F80-DECD892EFBA3}" destId="{F5325EDB-2C97-4688-87A4-0B71C9F8C8A5}" srcOrd="0" destOrd="0" presId="urn:microsoft.com/office/officeart/2005/8/layout/vList4#2"/>
    <dgm:cxn modelId="{73B3FF45-0685-4F43-AC71-8945CEF4AF67}" type="presParOf" srcId="{1D03D4B3-5F82-4F68-9F80-DECD892EFBA3}" destId="{B28BCA4B-E87A-43EB-942A-0497EB47FCC1}" srcOrd="1" destOrd="0" presId="urn:microsoft.com/office/officeart/2005/8/layout/vList4#2"/>
    <dgm:cxn modelId="{9BF81CFF-5663-4432-AA39-CDD0F555B1F4}" type="presParOf" srcId="{1D03D4B3-5F82-4F68-9F80-DECD892EFBA3}" destId="{9B66180C-9ECB-42CF-A048-153790E87C2B}" srcOrd="2" destOrd="0" presId="urn:microsoft.com/office/officeart/2005/8/layout/vList4#2"/>
    <dgm:cxn modelId="{D57F9CA9-3245-4208-BA5D-B3545DAD7A08}" type="presParOf" srcId="{0FF5DF93-FF53-4E0A-ACFD-CCD44AA45A24}" destId="{7CA233A1-EBA0-4D74-AD83-C38A949E91B5}" srcOrd="1" destOrd="0" presId="urn:microsoft.com/office/officeart/2005/8/layout/vList4#2"/>
    <dgm:cxn modelId="{FFAB9E4B-4998-4A0C-BA84-20AF74F81DB9}" type="presParOf" srcId="{0FF5DF93-FF53-4E0A-ACFD-CCD44AA45A24}" destId="{2263EF3C-FC93-4F2A-BA7E-511B223862DB}" srcOrd="2" destOrd="0" presId="urn:microsoft.com/office/officeart/2005/8/layout/vList4#2"/>
    <dgm:cxn modelId="{2AF6CD00-10E1-43EB-AE31-39AAD063A6EE}" type="presParOf" srcId="{2263EF3C-FC93-4F2A-BA7E-511B223862DB}" destId="{D8FD5F02-0463-4149-A4F0-A1B7968F84EC}" srcOrd="0" destOrd="0" presId="urn:microsoft.com/office/officeart/2005/8/layout/vList4#2"/>
    <dgm:cxn modelId="{D5A79ECF-E3FA-43A4-8E2C-39DDDA8D8EEE}" type="presParOf" srcId="{2263EF3C-FC93-4F2A-BA7E-511B223862DB}" destId="{5E34D77A-B9DE-45F2-810D-F85D8CD6521F}" srcOrd="1" destOrd="0" presId="urn:microsoft.com/office/officeart/2005/8/layout/vList4#2"/>
    <dgm:cxn modelId="{6F17BD7A-3B31-4967-9497-BE8BD6440B5E}" type="presParOf" srcId="{2263EF3C-FC93-4F2A-BA7E-511B223862DB}" destId="{AC8D8B65-CF4B-4EA6-B7C9-CB574C947092}" srcOrd="2" destOrd="0" presId="urn:microsoft.com/office/officeart/2005/8/layout/vList4#2"/>
    <dgm:cxn modelId="{C8884D4E-9C35-415D-9666-FBFBA4067CBE}" type="presParOf" srcId="{0FF5DF93-FF53-4E0A-ACFD-CCD44AA45A24}" destId="{ACA3278B-A4B2-4E8E-ACA9-4831F6893F87}" srcOrd="3" destOrd="0" presId="urn:microsoft.com/office/officeart/2005/8/layout/vList4#2"/>
    <dgm:cxn modelId="{6D5C0304-3D50-4B19-8102-010BC7CA4173}" type="presParOf" srcId="{0FF5DF93-FF53-4E0A-ACFD-CCD44AA45A24}" destId="{D1C64AD7-A742-4B05-8CBC-6013630C8B6B}" srcOrd="4" destOrd="0" presId="urn:microsoft.com/office/officeart/2005/8/layout/vList4#2"/>
    <dgm:cxn modelId="{F6CEFD44-432B-4D86-B25D-87E7A5830EBD}" type="presParOf" srcId="{D1C64AD7-A742-4B05-8CBC-6013630C8B6B}" destId="{C2266750-6DE4-4E53-9482-E4E0B47D6BFF}" srcOrd="0" destOrd="0" presId="urn:microsoft.com/office/officeart/2005/8/layout/vList4#2"/>
    <dgm:cxn modelId="{F0A3B9B1-A1C7-4572-85EB-60D43F7AC180}" type="presParOf" srcId="{D1C64AD7-A742-4B05-8CBC-6013630C8B6B}" destId="{017F8B2A-9AD1-4535-9149-8FE6F20AEC73}" srcOrd="1" destOrd="0" presId="urn:microsoft.com/office/officeart/2005/8/layout/vList4#2"/>
    <dgm:cxn modelId="{EDFAAD88-409B-4F1E-A529-F9D12FE2D45F}" type="presParOf" srcId="{D1C64AD7-A742-4B05-8CBC-6013630C8B6B}" destId="{D3B09032-2283-4932-8C29-220A04DBEE8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89C83-BEA2-45FD-9878-665F959A464F}" type="doc">
      <dgm:prSet loTypeId="urn:microsoft.com/office/officeart/2005/8/layout/cycle7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C10444E5-AE55-472D-92CE-9A576D20D61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Fenalco Antioquia</a:t>
          </a:r>
          <a:endParaRPr lang="es-CO" sz="2000" b="1" dirty="0">
            <a:solidFill>
              <a:schemeClr val="tx1"/>
            </a:solidFill>
          </a:endParaRPr>
        </a:p>
      </dgm:t>
    </dgm:pt>
    <dgm:pt modelId="{A10A5119-C6FE-4E3B-A725-1D47B2437365}" type="parTrans" cxnId="{B2CF108C-C682-4D4A-9736-76D2530096C1}">
      <dgm:prSet/>
      <dgm:spPr/>
      <dgm:t>
        <a:bodyPr/>
        <a:lstStyle/>
        <a:p>
          <a:endParaRPr lang="es-CO"/>
        </a:p>
      </dgm:t>
    </dgm:pt>
    <dgm:pt modelId="{512B484B-2F16-4722-A460-D70264A1326B}" type="sibTrans" cxnId="{B2CF108C-C682-4D4A-9736-76D2530096C1}">
      <dgm:prSet/>
      <dgm:spPr/>
      <dgm:t>
        <a:bodyPr/>
        <a:lstStyle/>
        <a:p>
          <a:endParaRPr lang="es-CO"/>
        </a:p>
      </dgm:t>
    </dgm:pt>
    <dgm:pt modelId="{D32CE6BB-4D98-4A14-B8E3-F44B8E435956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APP</a:t>
          </a:r>
          <a:endParaRPr lang="es-CO" sz="2000" b="1" dirty="0">
            <a:solidFill>
              <a:schemeClr val="tx1"/>
            </a:solidFill>
          </a:endParaRPr>
        </a:p>
      </dgm:t>
    </dgm:pt>
    <dgm:pt modelId="{F81ED48F-7564-4DC8-A42F-469AD17B308F}" type="parTrans" cxnId="{0FBEEBC3-C351-4898-906A-9D1FC2EFEEF4}">
      <dgm:prSet/>
      <dgm:spPr/>
      <dgm:t>
        <a:bodyPr/>
        <a:lstStyle/>
        <a:p>
          <a:endParaRPr lang="es-CO"/>
        </a:p>
      </dgm:t>
    </dgm:pt>
    <dgm:pt modelId="{AC866976-5312-4829-A82D-B0A36A300955}" type="sibTrans" cxnId="{0FBEEBC3-C351-4898-906A-9D1FC2EFEEF4}">
      <dgm:prSet/>
      <dgm:spPr/>
      <dgm:t>
        <a:bodyPr/>
        <a:lstStyle/>
        <a:p>
          <a:endParaRPr lang="es-CO"/>
        </a:p>
      </dgm:t>
    </dgm:pt>
    <dgm:pt modelId="{3E32B9CB-D02F-47E6-B089-9830EC7FA682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Empresarios</a:t>
          </a:r>
          <a:endParaRPr lang="es-CO" sz="2000" b="1" dirty="0">
            <a:solidFill>
              <a:schemeClr val="tx1"/>
            </a:solidFill>
          </a:endParaRPr>
        </a:p>
      </dgm:t>
    </dgm:pt>
    <dgm:pt modelId="{D656B12C-020C-459D-9134-C9D318143C39}" type="parTrans" cxnId="{68CB673E-E58E-4769-90DE-F6740FE1C13F}">
      <dgm:prSet/>
      <dgm:spPr/>
      <dgm:t>
        <a:bodyPr/>
        <a:lstStyle/>
        <a:p>
          <a:endParaRPr lang="es-CO"/>
        </a:p>
      </dgm:t>
    </dgm:pt>
    <dgm:pt modelId="{5BE82D39-77B3-41D9-AC6B-03C4C8FC0369}" type="sibTrans" cxnId="{68CB673E-E58E-4769-90DE-F6740FE1C13F}">
      <dgm:prSet/>
      <dgm:spPr/>
      <dgm:t>
        <a:bodyPr/>
        <a:lstStyle/>
        <a:p>
          <a:endParaRPr lang="es-CO"/>
        </a:p>
      </dgm:t>
    </dgm:pt>
    <dgm:pt modelId="{11271A73-BCAA-41B0-A29D-A87EBC3757ED}" type="pres">
      <dgm:prSet presAssocID="{78389C83-BEA2-45FD-9878-665F959A46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043CD40-7D65-493F-9437-EC984831CA88}" type="pres">
      <dgm:prSet presAssocID="{C10444E5-AE55-472D-92CE-9A576D20D6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4425E7-BBA8-4DF0-A45C-B6BB03CBA3CC}" type="pres">
      <dgm:prSet presAssocID="{512B484B-2F16-4722-A460-D70264A1326B}" presName="sibTrans" presStyleLbl="sibTrans2D1" presStyleIdx="0" presStyleCnt="3" custLinFactNeighborX="29748" custLinFactNeighborY="-2023"/>
      <dgm:spPr/>
      <dgm:t>
        <a:bodyPr/>
        <a:lstStyle/>
        <a:p>
          <a:endParaRPr lang="es-CO"/>
        </a:p>
      </dgm:t>
    </dgm:pt>
    <dgm:pt modelId="{43DF6E12-516A-44F6-ADFE-D2EC3CCC30EA}" type="pres">
      <dgm:prSet presAssocID="{512B484B-2F16-4722-A460-D70264A1326B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70555405-D2F3-4266-808D-C515C4833A94}" type="pres">
      <dgm:prSet presAssocID="{D32CE6BB-4D98-4A14-B8E3-F44B8E4359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94E568-4C3A-448A-9122-F7FB5EA6FF79}" type="pres">
      <dgm:prSet presAssocID="{AC866976-5312-4829-A82D-B0A36A300955}" presName="sibTrans" presStyleLbl="sibTrans2D1" presStyleIdx="1" presStyleCnt="3"/>
      <dgm:spPr/>
      <dgm:t>
        <a:bodyPr/>
        <a:lstStyle/>
        <a:p>
          <a:endParaRPr lang="es-CO"/>
        </a:p>
      </dgm:t>
    </dgm:pt>
    <dgm:pt modelId="{9598A112-59B5-4EC8-9FCA-74B79366B3ED}" type="pres">
      <dgm:prSet presAssocID="{AC866976-5312-4829-A82D-B0A36A300955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CD853067-2F30-4380-AA13-A693DFF6E18C}" type="pres">
      <dgm:prSet presAssocID="{3E32B9CB-D02F-47E6-B089-9830EC7FA6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86FA7C-9E39-4615-A905-AA08DA6F5C14}" type="pres">
      <dgm:prSet presAssocID="{5BE82D39-77B3-41D9-AC6B-03C4C8FC0369}" presName="sibTrans" presStyleLbl="sibTrans2D1" presStyleIdx="2" presStyleCnt="3" custLinFactNeighborX="-55416" custLinFactNeighborY="-2023"/>
      <dgm:spPr/>
      <dgm:t>
        <a:bodyPr/>
        <a:lstStyle/>
        <a:p>
          <a:endParaRPr lang="es-CO"/>
        </a:p>
      </dgm:t>
    </dgm:pt>
    <dgm:pt modelId="{34DE934C-B9A4-4161-BAC7-99C9B5458E61}" type="pres">
      <dgm:prSet presAssocID="{5BE82D39-77B3-41D9-AC6B-03C4C8FC0369}" presName="connectorText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6627DA42-4D99-4590-8935-AF3A632B492A}" type="presOf" srcId="{5BE82D39-77B3-41D9-AC6B-03C4C8FC0369}" destId="{2F86FA7C-9E39-4615-A905-AA08DA6F5C14}" srcOrd="0" destOrd="0" presId="urn:microsoft.com/office/officeart/2005/8/layout/cycle7"/>
    <dgm:cxn modelId="{68CB673E-E58E-4769-90DE-F6740FE1C13F}" srcId="{78389C83-BEA2-45FD-9878-665F959A464F}" destId="{3E32B9CB-D02F-47E6-B089-9830EC7FA682}" srcOrd="2" destOrd="0" parTransId="{D656B12C-020C-459D-9134-C9D318143C39}" sibTransId="{5BE82D39-77B3-41D9-AC6B-03C4C8FC0369}"/>
    <dgm:cxn modelId="{6C1D7ABF-7C84-46A5-B58E-718463F502A9}" type="presOf" srcId="{AC866976-5312-4829-A82D-B0A36A300955}" destId="{9598A112-59B5-4EC8-9FCA-74B79366B3ED}" srcOrd="1" destOrd="0" presId="urn:microsoft.com/office/officeart/2005/8/layout/cycle7"/>
    <dgm:cxn modelId="{85E17BA9-1735-496B-AB43-B68763C3E4D3}" type="presOf" srcId="{5BE82D39-77B3-41D9-AC6B-03C4C8FC0369}" destId="{34DE934C-B9A4-4161-BAC7-99C9B5458E61}" srcOrd="1" destOrd="0" presId="urn:microsoft.com/office/officeart/2005/8/layout/cycle7"/>
    <dgm:cxn modelId="{4200F485-67BE-480F-87EC-AB827EFF0D13}" type="presOf" srcId="{3E32B9CB-D02F-47E6-B089-9830EC7FA682}" destId="{CD853067-2F30-4380-AA13-A693DFF6E18C}" srcOrd="0" destOrd="0" presId="urn:microsoft.com/office/officeart/2005/8/layout/cycle7"/>
    <dgm:cxn modelId="{0FBEEBC3-C351-4898-906A-9D1FC2EFEEF4}" srcId="{78389C83-BEA2-45FD-9878-665F959A464F}" destId="{D32CE6BB-4D98-4A14-B8E3-F44B8E435956}" srcOrd="1" destOrd="0" parTransId="{F81ED48F-7564-4DC8-A42F-469AD17B308F}" sibTransId="{AC866976-5312-4829-A82D-B0A36A300955}"/>
    <dgm:cxn modelId="{BEC4B934-C555-4C1A-BA7C-C68DED94B14D}" type="presOf" srcId="{C10444E5-AE55-472D-92CE-9A576D20D610}" destId="{1043CD40-7D65-493F-9437-EC984831CA88}" srcOrd="0" destOrd="0" presId="urn:microsoft.com/office/officeart/2005/8/layout/cycle7"/>
    <dgm:cxn modelId="{F3922553-03D0-4B01-A5B2-B9B465EFB8CD}" type="presOf" srcId="{AC866976-5312-4829-A82D-B0A36A300955}" destId="{EA94E568-4C3A-448A-9122-F7FB5EA6FF79}" srcOrd="0" destOrd="0" presId="urn:microsoft.com/office/officeart/2005/8/layout/cycle7"/>
    <dgm:cxn modelId="{B2CF108C-C682-4D4A-9736-76D2530096C1}" srcId="{78389C83-BEA2-45FD-9878-665F959A464F}" destId="{C10444E5-AE55-472D-92CE-9A576D20D610}" srcOrd="0" destOrd="0" parTransId="{A10A5119-C6FE-4E3B-A725-1D47B2437365}" sibTransId="{512B484B-2F16-4722-A460-D70264A1326B}"/>
    <dgm:cxn modelId="{910BAE20-A598-4CE4-8A03-65629960A45E}" type="presOf" srcId="{78389C83-BEA2-45FD-9878-665F959A464F}" destId="{11271A73-BCAA-41B0-A29D-A87EBC3757ED}" srcOrd="0" destOrd="0" presId="urn:microsoft.com/office/officeart/2005/8/layout/cycle7"/>
    <dgm:cxn modelId="{349389B5-72D6-42F2-BE32-10DAD1664D21}" type="presOf" srcId="{D32CE6BB-4D98-4A14-B8E3-F44B8E435956}" destId="{70555405-D2F3-4266-808D-C515C4833A94}" srcOrd="0" destOrd="0" presId="urn:microsoft.com/office/officeart/2005/8/layout/cycle7"/>
    <dgm:cxn modelId="{28710A60-CF8F-4600-8549-0A46C709BD79}" type="presOf" srcId="{512B484B-2F16-4722-A460-D70264A1326B}" destId="{43DF6E12-516A-44F6-ADFE-D2EC3CCC30EA}" srcOrd="1" destOrd="0" presId="urn:microsoft.com/office/officeart/2005/8/layout/cycle7"/>
    <dgm:cxn modelId="{DB6B0CB4-487E-4A54-A0BA-5FA8AD5D9656}" type="presOf" srcId="{512B484B-2F16-4722-A460-D70264A1326B}" destId="{C64425E7-BBA8-4DF0-A45C-B6BB03CBA3CC}" srcOrd="0" destOrd="0" presId="urn:microsoft.com/office/officeart/2005/8/layout/cycle7"/>
    <dgm:cxn modelId="{4D22E42E-6D80-4FF3-9404-93AA195110F2}" type="presParOf" srcId="{11271A73-BCAA-41B0-A29D-A87EBC3757ED}" destId="{1043CD40-7D65-493F-9437-EC984831CA88}" srcOrd="0" destOrd="0" presId="urn:microsoft.com/office/officeart/2005/8/layout/cycle7"/>
    <dgm:cxn modelId="{2E59455F-B533-4E4B-8709-F12A292AC08B}" type="presParOf" srcId="{11271A73-BCAA-41B0-A29D-A87EBC3757ED}" destId="{C64425E7-BBA8-4DF0-A45C-B6BB03CBA3CC}" srcOrd="1" destOrd="0" presId="urn:microsoft.com/office/officeart/2005/8/layout/cycle7"/>
    <dgm:cxn modelId="{B39EBFBB-2EBC-4DCE-8678-F85D8E2153AA}" type="presParOf" srcId="{C64425E7-BBA8-4DF0-A45C-B6BB03CBA3CC}" destId="{43DF6E12-516A-44F6-ADFE-D2EC3CCC30EA}" srcOrd="0" destOrd="0" presId="urn:microsoft.com/office/officeart/2005/8/layout/cycle7"/>
    <dgm:cxn modelId="{F708228E-91D2-4881-B2CA-E0EDBED6A054}" type="presParOf" srcId="{11271A73-BCAA-41B0-A29D-A87EBC3757ED}" destId="{70555405-D2F3-4266-808D-C515C4833A94}" srcOrd="2" destOrd="0" presId="urn:microsoft.com/office/officeart/2005/8/layout/cycle7"/>
    <dgm:cxn modelId="{3FADE29D-DEB5-4CB3-9E0B-72DE9C19DA2A}" type="presParOf" srcId="{11271A73-BCAA-41B0-A29D-A87EBC3757ED}" destId="{EA94E568-4C3A-448A-9122-F7FB5EA6FF79}" srcOrd="3" destOrd="0" presId="urn:microsoft.com/office/officeart/2005/8/layout/cycle7"/>
    <dgm:cxn modelId="{8AB27952-4F3B-4A7A-996E-3896691BE6A6}" type="presParOf" srcId="{EA94E568-4C3A-448A-9122-F7FB5EA6FF79}" destId="{9598A112-59B5-4EC8-9FCA-74B79366B3ED}" srcOrd="0" destOrd="0" presId="urn:microsoft.com/office/officeart/2005/8/layout/cycle7"/>
    <dgm:cxn modelId="{B9AEF8AD-1B8A-411B-BF07-7B76662B063E}" type="presParOf" srcId="{11271A73-BCAA-41B0-A29D-A87EBC3757ED}" destId="{CD853067-2F30-4380-AA13-A693DFF6E18C}" srcOrd="4" destOrd="0" presId="urn:microsoft.com/office/officeart/2005/8/layout/cycle7"/>
    <dgm:cxn modelId="{36EC5DE7-E3EB-4835-A438-BBC8256F38C4}" type="presParOf" srcId="{11271A73-BCAA-41B0-A29D-A87EBC3757ED}" destId="{2F86FA7C-9E39-4615-A905-AA08DA6F5C14}" srcOrd="5" destOrd="0" presId="urn:microsoft.com/office/officeart/2005/8/layout/cycle7"/>
    <dgm:cxn modelId="{FD595B52-CD78-4BE7-AC2C-3A36CB04868C}" type="presParOf" srcId="{2F86FA7C-9E39-4615-A905-AA08DA6F5C14}" destId="{34DE934C-B9A4-4161-BAC7-99C9B5458E6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25EDB-2C97-4688-87A4-0B71C9F8C8A5}">
      <dsp:nvSpPr>
        <dsp:cNvPr id="0" name=""/>
        <dsp:cNvSpPr/>
      </dsp:nvSpPr>
      <dsp:spPr>
        <a:xfrm>
          <a:off x="0" y="83443"/>
          <a:ext cx="6540974" cy="17701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u="none" strike="noStrike" kern="1200" dirty="0" smtClean="0">
              <a:solidFill>
                <a:schemeClr val="tx2"/>
              </a:solidFill>
              <a:latin typeface="+mj-lt"/>
            </a:rPr>
            <a:t>POLÍTICA Y PLANIFICACIÓN EN                       GESTIÓN DE RIESGOS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strike="noStrike" kern="1200" dirty="0" smtClean="0">
              <a:latin typeface="+mj-lt"/>
            </a:rPr>
            <a:t>Fortalecer la capacidad de planificación y preparación de las organizaciones comunitarias en gestión del riesgo de desastres y fomentar las Asociaciones Público Privadas (APP).</a:t>
          </a:r>
          <a:endParaRPr lang="es-CO" sz="1800" b="0" kern="1200" dirty="0">
            <a:latin typeface="+mj-lt"/>
          </a:endParaRPr>
        </a:p>
      </dsp:txBody>
      <dsp:txXfrm>
        <a:off x="1513466" y="83443"/>
        <a:ext cx="5027507" cy="1770100"/>
      </dsp:txXfrm>
    </dsp:sp>
    <dsp:sp modelId="{B28BCA4B-E87A-43EB-942A-0497EB47FCC1}">
      <dsp:nvSpPr>
        <dsp:cNvPr id="0" name=""/>
        <dsp:cNvSpPr/>
      </dsp:nvSpPr>
      <dsp:spPr>
        <a:xfrm>
          <a:off x="16780" y="86197"/>
          <a:ext cx="1332043" cy="17503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5F02-0463-4149-A4F0-A1B7968F84EC}">
      <dsp:nvSpPr>
        <dsp:cNvPr id="0" name=""/>
        <dsp:cNvSpPr/>
      </dsp:nvSpPr>
      <dsp:spPr>
        <a:xfrm>
          <a:off x="0" y="1975372"/>
          <a:ext cx="6540974" cy="1435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u="none" strike="noStrike" kern="1200" dirty="0" smtClean="0">
              <a:solidFill>
                <a:schemeClr val="tx2"/>
              </a:solidFill>
              <a:latin typeface="+mj-lt"/>
            </a:rPr>
            <a:t>VIVIENDA: MI CASA COMO ZONA                    SEGURA Y ASENTAMIENTOS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u="none" strike="noStrike" kern="1200" dirty="0" smtClean="0">
              <a:latin typeface="+mj-lt"/>
            </a:rPr>
            <a:t>Reducir la vulnerabilidad de espacios vecinales propensos a desastres.</a:t>
          </a:r>
          <a:endParaRPr lang="es-CO" sz="1800" b="0" kern="1200" dirty="0">
            <a:latin typeface="+mj-lt"/>
          </a:endParaRPr>
        </a:p>
      </dsp:txBody>
      <dsp:txXfrm>
        <a:off x="1513466" y="1975372"/>
        <a:ext cx="5027507" cy="1435671"/>
      </dsp:txXfrm>
    </dsp:sp>
    <dsp:sp modelId="{5E34D77A-B9DE-45F2-810D-F85D8CD6521F}">
      <dsp:nvSpPr>
        <dsp:cNvPr id="0" name=""/>
        <dsp:cNvSpPr/>
      </dsp:nvSpPr>
      <dsp:spPr>
        <a:xfrm>
          <a:off x="30922" y="1961660"/>
          <a:ext cx="1349756" cy="14020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66750-6DE4-4E53-9482-E4E0B47D6BFF}">
      <dsp:nvSpPr>
        <dsp:cNvPr id="0" name=""/>
        <dsp:cNvSpPr/>
      </dsp:nvSpPr>
      <dsp:spPr>
        <a:xfrm>
          <a:off x="0" y="3501679"/>
          <a:ext cx="6540974" cy="14192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u="none" strike="noStrike" kern="1200" dirty="0" smtClean="0">
              <a:solidFill>
                <a:schemeClr val="tx2"/>
              </a:solidFill>
              <a:latin typeface="+mj-lt"/>
            </a:rPr>
            <a:t>RECUPERACIÓN ECONÓMICA                                        Y SISTEMAS DE MERCADO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u="none" strike="noStrike" kern="1200" dirty="0" smtClean="0">
              <a:latin typeface="+mj-lt"/>
            </a:rPr>
            <a:t>Aumentar la capacidad de recuperación y resiliencia de los sistemas de mercado y fomento de las Asociaciones Público Privadas.</a:t>
          </a:r>
          <a:endParaRPr lang="es-CO" sz="1800" b="0" kern="1200" dirty="0">
            <a:latin typeface="+mj-lt"/>
          </a:endParaRPr>
        </a:p>
      </dsp:txBody>
      <dsp:txXfrm>
        <a:off x="1513466" y="3501679"/>
        <a:ext cx="5027507" cy="1419290"/>
      </dsp:txXfrm>
    </dsp:sp>
    <dsp:sp modelId="{017F8B2A-9AD1-4535-9149-8FE6F20AEC73}">
      <dsp:nvSpPr>
        <dsp:cNvPr id="0" name=""/>
        <dsp:cNvSpPr/>
      </dsp:nvSpPr>
      <dsp:spPr>
        <a:xfrm>
          <a:off x="24296" y="3478865"/>
          <a:ext cx="1383677" cy="1434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3CD40-7D65-493F-9437-EC984831CA88}">
      <dsp:nvSpPr>
        <dsp:cNvPr id="0" name=""/>
        <dsp:cNvSpPr/>
      </dsp:nvSpPr>
      <dsp:spPr>
        <a:xfrm>
          <a:off x="1522183" y="341262"/>
          <a:ext cx="1841889" cy="9209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Fenalco Antioquia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1549157" y="368236"/>
        <a:ext cx="1787941" cy="866996"/>
      </dsp:txXfrm>
    </dsp:sp>
    <dsp:sp modelId="{C64425E7-BBA8-4DF0-A45C-B6BB03CBA3CC}">
      <dsp:nvSpPr>
        <dsp:cNvPr id="0" name=""/>
        <dsp:cNvSpPr/>
      </dsp:nvSpPr>
      <dsp:spPr>
        <a:xfrm rot="3600000">
          <a:off x="3009272" y="1951673"/>
          <a:ext cx="960827" cy="3223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3105971" y="2016139"/>
        <a:ext cx="767429" cy="193398"/>
      </dsp:txXfrm>
    </dsp:sp>
    <dsp:sp modelId="{70555405-D2F3-4266-808D-C515C4833A94}">
      <dsp:nvSpPr>
        <dsp:cNvPr id="0" name=""/>
        <dsp:cNvSpPr/>
      </dsp:nvSpPr>
      <dsp:spPr>
        <a:xfrm>
          <a:off x="3043645" y="2976511"/>
          <a:ext cx="1841889" cy="9209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APP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070619" y="3003485"/>
        <a:ext cx="1787941" cy="866996"/>
      </dsp:txXfrm>
    </dsp:sp>
    <dsp:sp modelId="{EA94E568-4C3A-448A-9122-F7FB5EA6FF79}">
      <dsp:nvSpPr>
        <dsp:cNvPr id="0" name=""/>
        <dsp:cNvSpPr/>
      </dsp:nvSpPr>
      <dsp:spPr>
        <a:xfrm rot="10800000">
          <a:off x="1962714" y="3275818"/>
          <a:ext cx="960827" cy="3223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10800000">
        <a:off x="2059413" y="3340284"/>
        <a:ext cx="767429" cy="193398"/>
      </dsp:txXfrm>
    </dsp:sp>
    <dsp:sp modelId="{CD853067-2F30-4380-AA13-A693DFF6E18C}">
      <dsp:nvSpPr>
        <dsp:cNvPr id="0" name=""/>
        <dsp:cNvSpPr/>
      </dsp:nvSpPr>
      <dsp:spPr>
        <a:xfrm>
          <a:off x="721" y="2976511"/>
          <a:ext cx="1841889" cy="9209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Empresarios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27695" y="3003485"/>
        <a:ext cx="1787941" cy="866996"/>
      </dsp:txXfrm>
    </dsp:sp>
    <dsp:sp modelId="{2F86FA7C-9E39-4615-A905-AA08DA6F5C14}">
      <dsp:nvSpPr>
        <dsp:cNvPr id="0" name=""/>
        <dsp:cNvSpPr/>
      </dsp:nvSpPr>
      <dsp:spPr>
        <a:xfrm rot="18000000">
          <a:off x="669532" y="1951673"/>
          <a:ext cx="960827" cy="3223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766231" y="2016139"/>
        <a:ext cx="767429" cy="19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A66DA-1E21-431E-AD4D-4413786C3571}" type="datetimeFigureOut">
              <a:rPr lang="es-CO" smtClean="0"/>
              <a:pPr/>
              <a:t>14/06/2018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06E6-5526-47A4-A0F0-E70DEE28254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7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687D-635F-4259-94DC-B610F6A2A7F8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E7D4-8DB4-4968-9CBA-D1F7ADADBE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9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1-6DBC-459D-B033-47AB38F47B4B}" type="slidenum">
              <a:rPr lang="es-CO" smtClean="0"/>
              <a:pPr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658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42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Rectángulo"/>
          <p:cNvSpPr/>
          <p:nvPr userDrawn="1"/>
        </p:nvSpPr>
        <p:spPr>
          <a:xfrm>
            <a:off x="7206916" y="5859379"/>
            <a:ext cx="1744579" cy="907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97" y="5400218"/>
            <a:ext cx="1070119" cy="1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Rectángulo"/>
          <p:cNvSpPr/>
          <p:nvPr userDrawn="1"/>
        </p:nvSpPr>
        <p:spPr>
          <a:xfrm>
            <a:off x="7206916" y="5859379"/>
            <a:ext cx="1744579" cy="907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97" y="5400218"/>
            <a:ext cx="1070119" cy="1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02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F883-2C62-4E51-A795-CBEB0F2F99EF}" type="datetimeFigureOut">
              <a:rPr lang="es-CO"/>
              <a:pPr>
                <a:defRPr/>
              </a:pPr>
              <a:t>14/06/2018</a:t>
            </a:fld>
            <a:endParaRPr 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FB56-D38D-4786-AA1E-47A01749BF6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5" name="4 Rectángulo"/>
          <p:cNvSpPr/>
          <p:nvPr userDrawn="1"/>
        </p:nvSpPr>
        <p:spPr>
          <a:xfrm>
            <a:off x="7206916" y="5859379"/>
            <a:ext cx="1744579" cy="907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97" y="5400218"/>
            <a:ext cx="1070119" cy="1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393-4887-4B1A-B8BE-594D89D3242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4" name="3 Rectángulo"/>
          <p:cNvSpPr/>
          <p:nvPr userDrawn="1"/>
        </p:nvSpPr>
        <p:spPr>
          <a:xfrm>
            <a:off x="7206916" y="5859379"/>
            <a:ext cx="1744579" cy="907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97" y="5400218"/>
            <a:ext cx="1070119" cy="1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393-4887-4B1A-B8BE-594D89D3242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4" name="3 Rectángulo"/>
          <p:cNvSpPr/>
          <p:nvPr userDrawn="1"/>
        </p:nvSpPr>
        <p:spPr>
          <a:xfrm>
            <a:off x="7206916" y="5859379"/>
            <a:ext cx="1744579" cy="907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97" y="5400218"/>
            <a:ext cx="1070119" cy="1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393-4887-4B1A-B8BE-594D89D3242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4" name="3 Rectángulo"/>
          <p:cNvSpPr/>
          <p:nvPr userDrawn="1"/>
        </p:nvSpPr>
        <p:spPr>
          <a:xfrm>
            <a:off x="7206916" y="5859379"/>
            <a:ext cx="1744579" cy="907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97" y="5400218"/>
            <a:ext cx="1070119" cy="1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C265-6F48-4299-8AAD-9CA85C7D9ACD}" type="datetimeFigureOut">
              <a:rPr lang="es-CO"/>
              <a:pPr>
                <a:defRPr/>
              </a:pPr>
              <a:t>14/06/2018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70E9-BCEF-4097-9F49-465D6217FF8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7" name="6 Rectángulo"/>
          <p:cNvSpPr/>
          <p:nvPr userDrawn="1"/>
        </p:nvSpPr>
        <p:spPr>
          <a:xfrm>
            <a:off x="7206916" y="5859379"/>
            <a:ext cx="1744579" cy="907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97" y="5400218"/>
            <a:ext cx="1070119" cy="1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0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2575FD-86B5-4B96-AF92-5D10CF208E86}" type="datetimeFigureOut">
              <a:rPr lang="es-CO" smtClean="0"/>
              <a:pPr>
                <a:defRPr/>
              </a:pPr>
              <a:t>14/06/2018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6F5CB2-E4F2-4174-BCB9-69516CC19B60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4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8" r:id="rId8"/>
    <p:sldLayoutId id="2147483663" r:id="rId9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Experiencia de Fenalco Antioquia en el marco del Programa de Conocimiento y Reducción del Riesgo de Desastres</a:t>
            </a:r>
          </a:p>
        </p:txBody>
      </p:sp>
      <p:pic>
        <p:nvPicPr>
          <p:cNvPr id="2050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2" cstate="print"/>
          <a:srcRect l="81303" t="20641" r="2299" b="12276"/>
          <a:stretch>
            <a:fillRect/>
          </a:stretch>
        </p:blipFill>
        <p:spPr bwMode="auto">
          <a:xfrm>
            <a:off x="3059832" y="4869160"/>
            <a:ext cx="1296144" cy="673995"/>
          </a:xfrm>
          <a:prstGeom prst="rect">
            <a:avLst/>
          </a:prstGeom>
          <a:noFill/>
        </p:spPr>
      </p:pic>
      <p:pic>
        <p:nvPicPr>
          <p:cNvPr id="4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2" cstate="print"/>
          <a:srcRect l="16333" t="13680" r="48888"/>
          <a:stretch>
            <a:fillRect/>
          </a:stretch>
        </p:blipFill>
        <p:spPr bwMode="auto">
          <a:xfrm>
            <a:off x="323528" y="2996952"/>
            <a:ext cx="2880320" cy="908748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6202065"/>
            <a:ext cx="3709620" cy="57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 smtClean="0">
                <a:solidFill>
                  <a:srgbClr val="002060"/>
                </a:solidFill>
              </a:rPr>
              <a:t>Jueves 21 Junio de 2018 – IGNITE STAGE 12:20 m</a:t>
            </a:r>
            <a:endParaRPr lang="es-CO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3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6365" y="1312469"/>
            <a:ext cx="8757633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O" sz="3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CO" sz="3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contabilidad y conceptos </a:t>
            </a:r>
            <a:r>
              <a:rPr lang="es-CO" sz="3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administrativos</a:t>
            </a:r>
          </a:p>
          <a:p>
            <a:r>
              <a:rPr lang="es-CO" sz="3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O" sz="3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 mi negocio</a:t>
            </a:r>
          </a:p>
          <a:p>
            <a:endParaRPr lang="es-CO" dirty="0"/>
          </a:p>
        </p:txBody>
      </p:sp>
      <p:sp>
        <p:nvSpPr>
          <p:cNvPr id="3" name="25 Marcador de contenido"/>
          <p:cNvSpPr txBox="1">
            <a:spLocks/>
          </p:cNvSpPr>
          <p:nvPr/>
        </p:nvSpPr>
        <p:spPr>
          <a:xfrm>
            <a:off x="914400" y="2479260"/>
            <a:ext cx="8075054" cy="3690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La importancia de llevar las cuentas del </a:t>
            </a:r>
            <a:r>
              <a:rPr lang="es-CO" sz="2000" dirty="0" smtClean="0"/>
              <a:t>negocio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Qué </a:t>
            </a:r>
            <a:r>
              <a:rPr lang="es-CO" sz="2000" dirty="0"/>
              <a:t>es un registro contable, para </a:t>
            </a:r>
            <a:r>
              <a:rPr lang="es-CO" sz="2000" dirty="0" smtClean="0"/>
              <a:t>qué </a:t>
            </a:r>
            <a:r>
              <a:rPr lang="es-CO" sz="2000" dirty="0"/>
              <a:t>sirve y </a:t>
            </a:r>
            <a:r>
              <a:rPr lang="es-CO" sz="2000" dirty="0" smtClean="0"/>
              <a:t>qu</a:t>
            </a:r>
            <a:r>
              <a:rPr lang="es-CO" sz="2000" dirty="0"/>
              <a:t>é</a:t>
            </a:r>
            <a:r>
              <a:rPr lang="es-CO" sz="2000" dirty="0" smtClean="0"/>
              <a:t> información </a:t>
            </a:r>
            <a:r>
              <a:rPr lang="es-CO" sz="2000" dirty="0"/>
              <a:t>debo </a:t>
            </a:r>
            <a:r>
              <a:rPr lang="es-CO" sz="2000" dirty="0" smtClean="0"/>
              <a:t>llevar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Conceptos claves para llevar un registro contable </a:t>
            </a:r>
            <a:r>
              <a:rPr lang="es-CO" sz="2000" dirty="0" smtClean="0"/>
              <a:t>básico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Conceptos </a:t>
            </a:r>
            <a:r>
              <a:rPr lang="es-CO" sz="2000" dirty="0" smtClean="0"/>
              <a:t>administrativos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Qué es una planeación </a:t>
            </a:r>
            <a:r>
              <a:rPr lang="es-CO" sz="2000" dirty="0" smtClean="0"/>
              <a:t>estratégica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Contratación de personal y su </a:t>
            </a:r>
            <a:r>
              <a:rPr lang="es-CO" sz="2000" dirty="0" smtClean="0"/>
              <a:t>importancia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La organización del </a:t>
            </a:r>
            <a:r>
              <a:rPr lang="es-CO" sz="2000" dirty="0" smtClean="0"/>
              <a:t>negocio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Profundización: legalización del </a:t>
            </a:r>
            <a:r>
              <a:rPr lang="es-CO" sz="2000" dirty="0" smtClean="0"/>
              <a:t>negocio    </a:t>
            </a:r>
            <a:endParaRPr lang="es-CO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es-CO" sz="24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23475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94165" y="2627868"/>
            <a:ext cx="7418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/>
                </a:solidFill>
                <a:latin typeface="+mn-lt"/>
              </a:rPr>
              <a:t>Rehabilitación Económica y </a:t>
            </a:r>
            <a:r>
              <a:rPr lang="es-CO" sz="4000" b="1" dirty="0">
                <a:solidFill>
                  <a:schemeClr val="tx2"/>
                </a:solidFill>
                <a:latin typeface="+mn-lt"/>
              </a:rPr>
              <a:t>S</a:t>
            </a:r>
            <a:r>
              <a:rPr lang="es-CO" sz="4000" b="1" dirty="0" smtClean="0">
                <a:solidFill>
                  <a:schemeClr val="tx2"/>
                </a:solidFill>
                <a:latin typeface="+mn-lt"/>
              </a:rPr>
              <a:t>istemas </a:t>
            </a:r>
            <a:r>
              <a:rPr lang="es-CO" sz="4000" b="1" dirty="0">
                <a:solidFill>
                  <a:schemeClr val="tx2"/>
                </a:solidFill>
                <a:latin typeface="+mn-lt"/>
              </a:rPr>
              <a:t>de </a:t>
            </a:r>
            <a:r>
              <a:rPr lang="es-CO" sz="4000" b="1" dirty="0" smtClean="0">
                <a:solidFill>
                  <a:schemeClr val="tx2"/>
                </a:solidFill>
                <a:latin typeface="+mn-lt"/>
              </a:rPr>
              <a:t>Mercado</a:t>
            </a:r>
            <a:endParaRPr lang="es-CO" sz="4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7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37451" y="993378"/>
            <a:ext cx="5260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chemeClr val="tx2"/>
                </a:solidFill>
              </a:rPr>
              <a:t>Aplicación de e</a:t>
            </a:r>
            <a:r>
              <a:rPr lang="es-CO" sz="4000" b="1" dirty="0" smtClean="0">
                <a:solidFill>
                  <a:schemeClr val="tx2"/>
                </a:solidFill>
              </a:rPr>
              <a:t>ncuestas</a:t>
            </a:r>
            <a:endParaRPr lang="es-CO" sz="4000" b="1" dirty="0">
              <a:solidFill>
                <a:schemeClr val="tx2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215944" y="1708132"/>
            <a:ext cx="3786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/>
              <a:t>Identificación de los negocios en los barrios objeto de interés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487637" y="2947667"/>
            <a:ext cx="335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Se encontraron </a:t>
            </a:r>
            <a:r>
              <a:rPr lang="es-CO" sz="2000" b="1" dirty="0"/>
              <a:t>402</a:t>
            </a:r>
            <a:r>
              <a:rPr lang="es-CO" sz="2000" dirty="0"/>
              <a:t> negocios (Pequeñas empresas)</a:t>
            </a:r>
          </a:p>
        </p:txBody>
      </p:sp>
      <p:sp>
        <p:nvSpPr>
          <p:cNvPr id="16" name="Flecha abajo 15"/>
          <p:cNvSpPr/>
          <p:nvPr/>
        </p:nvSpPr>
        <p:spPr>
          <a:xfrm>
            <a:off x="6925221" y="2399811"/>
            <a:ext cx="484632" cy="518984"/>
          </a:xfrm>
          <a:prstGeom prst="downArrow">
            <a:avLst/>
          </a:prstGeom>
          <a:solidFill>
            <a:srgbClr val="94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Rectángulo 22"/>
          <p:cNvSpPr/>
          <p:nvPr/>
        </p:nvSpPr>
        <p:spPr>
          <a:xfrm>
            <a:off x="5487637" y="3864036"/>
            <a:ext cx="3359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/>
              <a:t>Negocios efectivamente contactados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487637" y="5074699"/>
            <a:ext cx="335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latin typeface="+mn-lt"/>
              </a:rPr>
              <a:t>Se realizaron </a:t>
            </a:r>
            <a:r>
              <a:rPr lang="es-CO" sz="2000" b="1" dirty="0">
                <a:latin typeface="+mn-lt"/>
              </a:rPr>
              <a:t>324</a:t>
            </a:r>
            <a:r>
              <a:rPr lang="es-CO" sz="2000" dirty="0">
                <a:latin typeface="+mn-lt"/>
              </a:rPr>
              <a:t> encuestas </a:t>
            </a:r>
          </a:p>
        </p:txBody>
      </p:sp>
      <p:sp>
        <p:nvSpPr>
          <p:cNvPr id="25" name="Flecha abajo 24"/>
          <p:cNvSpPr/>
          <p:nvPr/>
        </p:nvSpPr>
        <p:spPr>
          <a:xfrm>
            <a:off x="6925221" y="4555715"/>
            <a:ext cx="484632" cy="518984"/>
          </a:xfrm>
          <a:prstGeom prst="downArrow">
            <a:avLst/>
          </a:prstGeom>
          <a:solidFill>
            <a:srgbClr val="94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7" name="Conector recto 26"/>
          <p:cNvCxnSpPr/>
          <p:nvPr/>
        </p:nvCxnSpPr>
        <p:spPr>
          <a:xfrm>
            <a:off x="5487637" y="3610234"/>
            <a:ext cx="3359800" cy="0"/>
          </a:xfrm>
          <a:prstGeom prst="line">
            <a:avLst/>
          </a:prstGeom>
          <a:ln>
            <a:solidFill>
              <a:srgbClr val="5BB2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2281789"/>
            <a:ext cx="5069322" cy="29451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76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0" y="1259647"/>
            <a:ext cx="3641289" cy="486930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45734" y="1539101"/>
            <a:ext cx="88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35A05D"/>
                </a:solidFill>
              </a:rPr>
              <a:t>Género</a:t>
            </a:r>
            <a:endParaRPr lang="es-CO" dirty="0">
              <a:solidFill>
                <a:srgbClr val="35A05D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8429" y="2179648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94C120"/>
                </a:solidFill>
              </a:rPr>
              <a:t>Grupos poblacionales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56495" y="2856001"/>
            <a:ext cx="2109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35A05D"/>
                </a:solidFill>
              </a:rPr>
              <a:t>Nivel de escolaridad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16811" y="3352970"/>
            <a:ext cx="1855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94C120"/>
                </a:solidFill>
              </a:rPr>
              <a:t>Conocimiento en </a:t>
            </a:r>
            <a:endParaRPr lang="es-CO" b="1" dirty="0" smtClean="0">
              <a:solidFill>
                <a:srgbClr val="94C120"/>
              </a:solidFill>
            </a:endParaRPr>
          </a:p>
          <a:p>
            <a:pPr lvl="0"/>
            <a:r>
              <a:rPr lang="es-CO" b="1" dirty="0" smtClean="0">
                <a:solidFill>
                  <a:srgbClr val="94C120"/>
                </a:solidFill>
              </a:rPr>
              <a:t>temas </a:t>
            </a:r>
            <a:r>
              <a:rPr lang="es-CO" b="1" dirty="0">
                <a:solidFill>
                  <a:srgbClr val="94C120"/>
                </a:solidFill>
              </a:rPr>
              <a:t>de RRD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47475" y="4021085"/>
            <a:ext cx="2306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35A05D"/>
                </a:solidFill>
              </a:rPr>
              <a:t>Nivel de </a:t>
            </a:r>
            <a:r>
              <a:rPr lang="es-CO" b="1" dirty="0" smtClean="0">
                <a:solidFill>
                  <a:srgbClr val="35A05D"/>
                </a:solidFill>
              </a:rPr>
              <a:t>formalización</a:t>
            </a:r>
          </a:p>
          <a:p>
            <a:pPr lvl="0"/>
            <a:r>
              <a:rPr lang="es-CO" b="1" dirty="0" smtClean="0">
                <a:solidFill>
                  <a:srgbClr val="35A05D"/>
                </a:solidFill>
              </a:rPr>
              <a:t>empresarial</a:t>
            </a:r>
            <a:endParaRPr lang="es-CO" b="1" dirty="0">
              <a:solidFill>
                <a:srgbClr val="35A05D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74944" y="4602149"/>
            <a:ext cx="1806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94C120"/>
                </a:solidFill>
              </a:rPr>
              <a:t>Cercanos a </a:t>
            </a:r>
            <a:r>
              <a:rPr lang="es-CO" b="1" dirty="0" smtClean="0">
                <a:solidFill>
                  <a:srgbClr val="94C120"/>
                </a:solidFill>
              </a:rPr>
              <a:t>zonas</a:t>
            </a:r>
          </a:p>
          <a:p>
            <a:pPr lvl="0"/>
            <a:r>
              <a:rPr lang="es-CO" b="1" dirty="0" smtClean="0">
                <a:solidFill>
                  <a:srgbClr val="94C120"/>
                </a:solidFill>
              </a:rPr>
              <a:t>de </a:t>
            </a:r>
            <a:r>
              <a:rPr lang="es-CO" b="1" dirty="0">
                <a:solidFill>
                  <a:srgbClr val="94C120"/>
                </a:solidFill>
              </a:rPr>
              <a:t>alto riesgo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23905" y="5248853"/>
            <a:ext cx="2639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35A05D"/>
                </a:solidFill>
              </a:rPr>
              <a:t>Afectación por </a:t>
            </a:r>
            <a:r>
              <a:rPr lang="es-CO" b="1" dirty="0" smtClean="0">
                <a:solidFill>
                  <a:srgbClr val="35A05D"/>
                </a:solidFill>
              </a:rPr>
              <a:t>ocurrencia</a:t>
            </a:r>
          </a:p>
          <a:p>
            <a:pPr lvl="0"/>
            <a:r>
              <a:rPr lang="es-CO" b="1" dirty="0" smtClean="0">
                <a:solidFill>
                  <a:srgbClr val="35A05D"/>
                </a:solidFill>
              </a:rPr>
              <a:t>de </a:t>
            </a:r>
            <a:r>
              <a:rPr lang="es-CO" b="1" dirty="0">
                <a:solidFill>
                  <a:srgbClr val="35A05D"/>
                </a:solidFill>
              </a:rPr>
              <a:t>desastres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30" y="2179649"/>
            <a:ext cx="4323817" cy="27245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15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1213" y="1417048"/>
            <a:ext cx="5998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chemeClr val="tx2"/>
                </a:solidFill>
              </a:rPr>
              <a:t>Diagnóstico a comerciantes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85245" y="2456067"/>
            <a:ext cx="62945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 smtClean="0"/>
              <a:t>Falta </a:t>
            </a:r>
            <a:r>
              <a:rPr lang="es-CO" sz="2000" dirty="0"/>
              <a:t>de requisitos mínimos para </a:t>
            </a:r>
            <a:r>
              <a:rPr lang="es-CO" sz="2000" dirty="0" smtClean="0"/>
              <a:t>funcionar (</a:t>
            </a:r>
            <a:r>
              <a:rPr lang="es-CO" sz="2000" dirty="0"/>
              <a:t>extintor, botiquín,  </a:t>
            </a:r>
            <a:r>
              <a:rPr lang="es-CO" sz="2000" dirty="0" smtClean="0"/>
              <a:t>Registro </a:t>
            </a:r>
            <a:r>
              <a:rPr lang="es-CO" sz="2000" dirty="0"/>
              <a:t>Único Tributario</a:t>
            </a:r>
            <a:r>
              <a:rPr lang="es-CO" sz="2000" dirty="0" smtClean="0"/>
              <a:t>).</a:t>
            </a: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es-CO" sz="2000" dirty="0"/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 smtClean="0"/>
              <a:t>Predisposición </a:t>
            </a:r>
            <a:r>
              <a:rPr lang="es-CO" sz="2000" dirty="0"/>
              <a:t>a sufrir daños en el negocio </a:t>
            </a:r>
            <a:endParaRPr lang="es-CO" sz="2000" dirty="0" smtClean="0"/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es-CO" sz="2000" dirty="0"/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 smtClean="0"/>
              <a:t>Estrategias </a:t>
            </a:r>
            <a:r>
              <a:rPr lang="es-CO" sz="2000" dirty="0"/>
              <a:t>para prevenir nuevos </a:t>
            </a:r>
            <a:r>
              <a:rPr lang="es-CO" sz="2000" dirty="0" smtClean="0"/>
              <a:t>daños</a:t>
            </a: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es-CO" sz="2000" dirty="0"/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 smtClean="0"/>
              <a:t>Falta </a:t>
            </a:r>
            <a:r>
              <a:rPr lang="es-CO" sz="2000" dirty="0"/>
              <a:t>de formalidad en la contratación laboral </a:t>
            </a:r>
            <a:endParaRPr lang="es-CO" sz="2000" dirty="0" smtClean="0"/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es-CO" sz="2000" dirty="0"/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 smtClean="0"/>
              <a:t>Acceso </a:t>
            </a:r>
            <a:r>
              <a:rPr lang="es-CO" sz="2000" dirty="0"/>
              <a:t>a una bodega de almacenamiento (propia o de terceros</a:t>
            </a:r>
            <a:r>
              <a:rPr lang="es-CO" sz="2000" dirty="0" smtClean="0"/>
              <a:t>).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8338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61570" y="1179761"/>
            <a:ext cx="7820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chemeClr val="tx2"/>
                </a:solidFill>
                <a:latin typeface="+mn-lt"/>
              </a:rPr>
              <a:t>Selección de </a:t>
            </a:r>
            <a:r>
              <a:rPr lang="es-CO" sz="4000" b="1" dirty="0" smtClean="0">
                <a:solidFill>
                  <a:schemeClr val="tx2"/>
                </a:solidFill>
                <a:latin typeface="+mn-lt"/>
              </a:rPr>
              <a:t>Sectores </a:t>
            </a:r>
            <a:r>
              <a:rPr lang="es-CO" sz="4000" b="1" dirty="0">
                <a:solidFill>
                  <a:schemeClr val="tx2"/>
                </a:solidFill>
                <a:latin typeface="+mn-lt"/>
              </a:rPr>
              <a:t>E</a:t>
            </a:r>
            <a:r>
              <a:rPr lang="es-CO" sz="4000" b="1" dirty="0" smtClean="0">
                <a:solidFill>
                  <a:schemeClr val="tx2"/>
                </a:solidFill>
                <a:latin typeface="+mn-lt"/>
              </a:rPr>
              <a:t>mpresariales</a:t>
            </a:r>
            <a:endParaRPr lang="es-CO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1570" y="2017764"/>
            <a:ext cx="7820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35A05D"/>
                </a:solidFill>
              </a:rPr>
              <a:t>Clasificación de negocios en los barrios: </a:t>
            </a:r>
            <a:r>
              <a:rPr lang="es-CO" sz="2000" dirty="0"/>
              <a:t>E</a:t>
            </a:r>
            <a:r>
              <a:rPr lang="es-CO" sz="2000" dirty="0" smtClean="0"/>
              <a:t>l </a:t>
            </a:r>
            <a:r>
              <a:rPr lang="es-CO" sz="2000" dirty="0"/>
              <a:t>Compromiso, Santo Domingo, </a:t>
            </a:r>
            <a:r>
              <a:rPr lang="es-CO" sz="2000" dirty="0" err="1"/>
              <a:t>Llanaditas</a:t>
            </a:r>
            <a:r>
              <a:rPr lang="es-CO" sz="2000" dirty="0"/>
              <a:t> y </a:t>
            </a:r>
            <a:r>
              <a:rPr lang="es-CO" sz="2000" dirty="0" smtClean="0"/>
              <a:t>El </a:t>
            </a:r>
            <a:r>
              <a:rPr lang="es-CO" sz="2000" dirty="0"/>
              <a:t>Pinal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67570" y="3260199"/>
            <a:ext cx="1753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b="1" dirty="0" err="1">
                <a:solidFill>
                  <a:schemeClr val="tx2"/>
                </a:solidFill>
              </a:rPr>
              <a:t>Macrosectores</a:t>
            </a:r>
            <a:endParaRPr lang="es-CO" sz="2000" b="1" dirty="0">
              <a:solidFill>
                <a:schemeClr val="tx2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278134" y="3290977"/>
            <a:ext cx="1318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>
                <a:solidFill>
                  <a:schemeClr val="tx2"/>
                </a:solidFill>
              </a:rPr>
              <a:t>Sectores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19427" y="3781433"/>
            <a:ext cx="3105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dirty="0"/>
              <a:t>Abarrotes, </a:t>
            </a:r>
            <a:r>
              <a:rPr lang="es-CO" sz="2000" dirty="0" smtClean="0"/>
              <a:t>Víveres </a:t>
            </a:r>
            <a:r>
              <a:rPr lang="es-CO" sz="2000" dirty="0"/>
              <a:t>y </a:t>
            </a:r>
            <a:r>
              <a:rPr lang="es-CO" sz="2000" dirty="0" smtClean="0"/>
              <a:t>Rancho</a:t>
            </a:r>
            <a:endParaRPr lang="es-CO" sz="2000" dirty="0"/>
          </a:p>
        </p:txBody>
      </p:sp>
      <p:sp>
        <p:nvSpPr>
          <p:cNvPr id="15" name="Rectángulo 14"/>
          <p:cNvSpPr/>
          <p:nvPr/>
        </p:nvSpPr>
        <p:spPr>
          <a:xfrm>
            <a:off x="311254" y="4197720"/>
            <a:ext cx="3321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dirty="0"/>
              <a:t>Almacenes por </a:t>
            </a:r>
            <a:r>
              <a:rPr lang="es-CO" sz="2000" dirty="0" smtClean="0"/>
              <a:t>Departamento</a:t>
            </a:r>
            <a:endParaRPr lang="es-CO" sz="2000" dirty="0"/>
          </a:p>
        </p:txBody>
      </p:sp>
      <p:sp>
        <p:nvSpPr>
          <p:cNvPr id="16" name="Rectángulo 15"/>
          <p:cNvSpPr/>
          <p:nvPr/>
        </p:nvSpPr>
        <p:spPr>
          <a:xfrm>
            <a:off x="681227" y="4628760"/>
            <a:ext cx="2581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dirty="0"/>
              <a:t>Ferreterías y Depósitos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27504" y="5067378"/>
            <a:ext cx="259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dirty="0"/>
              <a:t>Farmacias y Droguerías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398581" y="3745516"/>
            <a:ext cx="4610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dirty="0">
                <a:latin typeface="+mn-lt"/>
              </a:rPr>
              <a:t>Graneros, Supermercados y </a:t>
            </a:r>
            <a:r>
              <a:rPr lang="es-CO" sz="2000" dirty="0" err="1">
                <a:latin typeface="+mn-lt"/>
              </a:rPr>
              <a:t>M</a:t>
            </a:r>
            <a:r>
              <a:rPr lang="es-CO" sz="2000" dirty="0" err="1" smtClean="0">
                <a:latin typeface="+mn-lt"/>
              </a:rPr>
              <a:t>inimercados</a:t>
            </a:r>
            <a:endParaRPr lang="es-CO" sz="2000" dirty="0">
              <a:latin typeface="+mn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504076" y="4547457"/>
            <a:ext cx="2581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dirty="0">
                <a:latin typeface="+mn-lt"/>
              </a:rPr>
              <a:t>Ferreterías y Depósitos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95901" y="4986075"/>
            <a:ext cx="259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dirty="0"/>
              <a:t>Farmacias y Droguerías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869112" y="4131324"/>
            <a:ext cx="1810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dirty="0">
                <a:latin typeface="+mn-lt"/>
              </a:rPr>
              <a:t>Supermercados</a:t>
            </a:r>
          </a:p>
        </p:txBody>
      </p:sp>
      <p:sp>
        <p:nvSpPr>
          <p:cNvPr id="19" name="Flecha abajo 15"/>
          <p:cNvSpPr/>
          <p:nvPr/>
        </p:nvSpPr>
        <p:spPr>
          <a:xfrm rot="16200000">
            <a:off x="4247841" y="2775675"/>
            <a:ext cx="648317" cy="1291364"/>
          </a:xfrm>
          <a:prstGeom prst="downArrow">
            <a:avLst/>
          </a:prstGeom>
          <a:solidFill>
            <a:srgbClr val="94C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57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plantilla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255" y="1270846"/>
            <a:ext cx="5776956" cy="44640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76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743297" y="2632105"/>
            <a:ext cx="5308656" cy="2503919"/>
          </a:xfrm>
        </p:spPr>
        <p:txBody>
          <a:bodyPr/>
          <a:lstStyle/>
          <a:p>
            <a:pPr marL="0" indent="0" algn="ctr">
              <a:buNone/>
            </a:pPr>
            <a:endParaRPr lang="es-CO" sz="2400" dirty="0"/>
          </a:p>
          <a:p>
            <a:pPr marL="0" indent="0" algn="ctr">
              <a:buNone/>
            </a:pPr>
            <a:r>
              <a:rPr lang="es-CO" sz="2400" b="1" i="1" dirty="0">
                <a:solidFill>
                  <a:schemeClr val="tx2"/>
                </a:solidFill>
              </a:rPr>
              <a:t>Procesos de </a:t>
            </a:r>
            <a:r>
              <a:rPr lang="es-CO" sz="2400" b="1" i="1" dirty="0" smtClean="0">
                <a:solidFill>
                  <a:schemeClr val="tx2"/>
                </a:solidFill>
              </a:rPr>
              <a:t>intervención:</a:t>
            </a:r>
            <a:endParaRPr lang="es-CO" sz="2400" b="1" i="1" dirty="0">
              <a:solidFill>
                <a:schemeClr val="tx2"/>
              </a:solidFill>
            </a:endParaRPr>
          </a:p>
          <a:p>
            <a:pPr algn="ctr"/>
            <a:endParaRPr lang="es-CO" sz="2400" dirty="0"/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arenR"/>
            </a:pPr>
            <a:r>
              <a:rPr lang="es-CO" sz="2400" dirty="0"/>
              <a:t>Contextualización del </a:t>
            </a:r>
            <a:r>
              <a:rPr lang="es-CO" sz="2400" dirty="0" smtClean="0"/>
              <a:t>Riesgo</a:t>
            </a:r>
            <a:endParaRPr lang="es-CO" sz="2400" dirty="0"/>
          </a:p>
          <a:p>
            <a:pPr marL="514350" indent="-514350">
              <a:buClr>
                <a:schemeClr val="tx2">
                  <a:lumMod val="75000"/>
                </a:schemeClr>
              </a:buClr>
              <a:buAutoNum type="arabicParenR"/>
            </a:pPr>
            <a:r>
              <a:rPr lang="es-CO" sz="2400" dirty="0"/>
              <a:t>Mejoramiento del </a:t>
            </a:r>
            <a:r>
              <a:rPr lang="es-CO" sz="2400" dirty="0" smtClean="0"/>
              <a:t>Negocio</a:t>
            </a:r>
            <a:endParaRPr lang="es-CO" sz="2400" dirty="0"/>
          </a:p>
        </p:txBody>
      </p:sp>
      <p:sp>
        <p:nvSpPr>
          <p:cNvPr id="3" name="Rectángulo 2"/>
          <p:cNvSpPr/>
          <p:nvPr/>
        </p:nvSpPr>
        <p:spPr>
          <a:xfrm>
            <a:off x="1250875" y="1169796"/>
            <a:ext cx="61685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chemeClr val="tx2"/>
                </a:solidFill>
                <a:latin typeface="+mn-lt"/>
              </a:rPr>
              <a:t>¿Cómo llegamos al Plan </a:t>
            </a:r>
            <a:endParaRPr lang="es-CO" sz="4000" b="1" dirty="0" smtClean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s-CO" sz="4000" b="1" dirty="0" smtClean="0">
                <a:solidFill>
                  <a:schemeClr val="tx2"/>
                </a:solidFill>
                <a:latin typeface="+mn-lt"/>
              </a:rPr>
              <a:t>de </a:t>
            </a:r>
            <a:r>
              <a:rPr lang="es-CO" sz="4000" b="1" dirty="0">
                <a:solidFill>
                  <a:schemeClr val="tx2"/>
                </a:solidFill>
                <a:latin typeface="+mn-lt"/>
              </a:rPr>
              <a:t>Continuidad de Negocio?</a:t>
            </a:r>
          </a:p>
        </p:txBody>
      </p:sp>
    </p:spTree>
    <p:extLst>
      <p:ext uri="{BB962C8B-B14F-4D97-AF65-F5344CB8AC3E}">
        <p14:creationId xmlns:p14="http://schemas.microsoft.com/office/powerpoint/2010/main" val="39685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562" y="2652343"/>
            <a:ext cx="7886700" cy="3310473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s-CO" sz="2400" dirty="0"/>
              <a:t>Conceptualización de la </a:t>
            </a:r>
            <a:r>
              <a:rPr lang="es-CO" sz="2400" b="1" dirty="0"/>
              <a:t>Ley 1523/2012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CO" sz="2400" dirty="0"/>
              <a:t>Reconocimiento de </a:t>
            </a:r>
            <a:r>
              <a:rPr lang="es-CO" sz="2400" b="1" dirty="0"/>
              <a:t>amenazas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CO" sz="2400" dirty="0"/>
              <a:t>Reconocimiento de las funciones críticas de los </a:t>
            </a:r>
            <a:r>
              <a:rPr lang="es-CO" sz="2400" b="1" dirty="0"/>
              <a:t>negocios y por sector </a:t>
            </a:r>
            <a:r>
              <a:rPr lang="es-CO" sz="2400" b="1" dirty="0" smtClean="0"/>
              <a:t>empresarial.</a:t>
            </a:r>
            <a:endParaRPr lang="es-CO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326831" y="1482041"/>
            <a:ext cx="6247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tx2"/>
                </a:solidFill>
              </a:rPr>
              <a:t>Contextualización del </a:t>
            </a:r>
            <a:r>
              <a:rPr lang="es-CO" sz="4000" b="1" dirty="0" smtClean="0">
                <a:solidFill>
                  <a:schemeClr val="tx2"/>
                </a:solidFill>
              </a:rPr>
              <a:t>Riesgo</a:t>
            </a:r>
            <a:endParaRPr lang="es-CO" sz="4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9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39542" y="2395876"/>
            <a:ext cx="7680949" cy="3379542"/>
            <a:chOff x="572631" y="1623747"/>
            <a:chExt cx="8082418" cy="375574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631" y="1623747"/>
              <a:ext cx="2547078" cy="3755744"/>
            </a:xfrm>
            <a:prstGeom prst="rect">
              <a:avLst/>
            </a:prstGeom>
            <a:ln w="635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5679" y="1623747"/>
              <a:ext cx="2629370" cy="3755743"/>
            </a:xfrm>
            <a:prstGeom prst="rect">
              <a:avLst/>
            </a:prstGeom>
            <a:ln w="635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5753" y="1623747"/>
              <a:ext cx="2573883" cy="3755744"/>
            </a:xfrm>
            <a:prstGeom prst="rect">
              <a:avLst/>
            </a:prstGeom>
            <a:ln w="635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/>
          <p:cNvSpPr txBox="1"/>
          <p:nvPr/>
        </p:nvSpPr>
        <p:spPr>
          <a:xfrm>
            <a:off x="1512606" y="872830"/>
            <a:ext cx="5873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tx2"/>
                </a:solidFill>
              </a:rPr>
              <a:t>Contextualización del </a:t>
            </a:r>
            <a:r>
              <a:rPr lang="es-CO" sz="3600" b="1" dirty="0" smtClean="0">
                <a:solidFill>
                  <a:schemeClr val="tx2"/>
                </a:solidFill>
              </a:rPr>
              <a:t>Riesgo: </a:t>
            </a:r>
          </a:p>
          <a:p>
            <a:pPr algn="ctr"/>
            <a:r>
              <a:rPr lang="es-CO" sz="3600" b="1" dirty="0" smtClean="0">
                <a:solidFill>
                  <a:schemeClr val="tx2"/>
                </a:solidFill>
              </a:rPr>
              <a:t> Plano del Negocio</a:t>
            </a:r>
            <a:endParaRPr lang="es-CO" sz="3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9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58431" y="1291545"/>
            <a:ext cx="8488362" cy="122840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altLang="es-CO" sz="2800" b="1" dirty="0" smtClean="0">
                <a:solidFill>
                  <a:schemeClr val="tx2"/>
                </a:solidFill>
                <a:cs typeface="Arial" pitchFamily="34" charset="0"/>
              </a:rPr>
              <a:t>¿Cuál fue nuestra meta?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altLang="es-CO" sz="2000" dirty="0" smtClean="0">
                <a:cs typeface="Arial" pitchFamily="34" charset="0"/>
              </a:rPr>
              <a:t>Reducir el impacto social y económico de los desastres de las poblaciones urbanas de alta vulnerabilidad en Medellín </a:t>
            </a:r>
          </a:p>
          <a:p>
            <a:pPr marL="0" indent="0">
              <a:lnSpc>
                <a:spcPct val="100000"/>
              </a:lnSpc>
              <a:buNone/>
            </a:pPr>
            <a:endParaRPr lang="es-ES" altLang="es-CO" sz="1400" dirty="0" smtClean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CO" altLang="es-CO" sz="1400" dirty="0" smtClean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s-CO" sz="1400" dirty="0"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32374" y="2907888"/>
            <a:ext cx="3867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altLang="es-CO" sz="2400" b="1" dirty="0" smtClean="0">
                <a:solidFill>
                  <a:schemeClr val="tx2"/>
                </a:solidFill>
                <a:cs typeface="Arial" pitchFamily="34" charset="0"/>
              </a:rPr>
              <a:t>¿Cuándo? </a:t>
            </a:r>
            <a:r>
              <a:rPr lang="es-CO" altLang="es-CO" sz="2000" dirty="0" smtClean="0">
                <a:cs typeface="Arial" pitchFamily="34" charset="0"/>
              </a:rPr>
              <a:t>Noviembre </a:t>
            </a:r>
            <a:r>
              <a:rPr lang="es-CO" altLang="es-CO" sz="2000" dirty="0">
                <a:cs typeface="Arial" pitchFamily="34" charset="0"/>
              </a:rPr>
              <a:t>2014/2016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1345" y="353937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altLang="es-CO" sz="2400" b="1" dirty="0" smtClean="0">
                <a:solidFill>
                  <a:schemeClr val="tx2"/>
                </a:solidFill>
                <a:cs typeface="Arial" pitchFamily="34" charset="0"/>
              </a:rPr>
              <a:t>¿Dónde? </a:t>
            </a:r>
          </a:p>
          <a:p>
            <a:pPr marL="0" indent="0">
              <a:lnSpc>
                <a:spcPct val="100000"/>
              </a:lnSpc>
              <a:buNone/>
            </a:pPr>
            <a:endParaRPr lang="es-ES" altLang="es-CO" sz="2400" b="1" dirty="0" smtClean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altLang="es-CO" sz="2000" b="1" dirty="0" smtClean="0">
                <a:cs typeface="Arial" pitchFamily="34" charset="0"/>
              </a:rPr>
              <a:t>Comuna </a:t>
            </a:r>
            <a:r>
              <a:rPr lang="es-ES" altLang="es-CO" sz="2000" b="1" dirty="0">
                <a:cs typeface="Arial" pitchFamily="34" charset="0"/>
              </a:rPr>
              <a:t>1: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altLang="es-CO" sz="2000" dirty="0">
                <a:cs typeface="Arial" pitchFamily="34" charset="0"/>
              </a:rPr>
              <a:t>Barrio Santo Domingo </a:t>
            </a:r>
            <a:r>
              <a:rPr lang="es-ES" altLang="es-CO" sz="2000" dirty="0" err="1">
                <a:cs typeface="Arial" pitchFamily="34" charset="0"/>
              </a:rPr>
              <a:t>Savio</a:t>
            </a:r>
            <a:r>
              <a:rPr lang="es-ES" altLang="es-CO" sz="2000" dirty="0">
                <a:cs typeface="Arial" pitchFamily="34" charset="0"/>
              </a:rPr>
              <a:t>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altLang="es-CO" sz="2000" dirty="0">
                <a:cs typeface="Arial" pitchFamily="34" charset="0"/>
              </a:rPr>
              <a:t>Barrio El </a:t>
            </a:r>
            <a:r>
              <a:rPr lang="es-ES" altLang="es-CO" sz="2000" dirty="0" smtClean="0">
                <a:cs typeface="Arial" pitchFamily="34" charset="0"/>
              </a:rPr>
              <a:t>compromiso</a:t>
            </a:r>
          </a:p>
          <a:p>
            <a:pPr marL="0" indent="0">
              <a:lnSpc>
                <a:spcPct val="100000"/>
              </a:lnSpc>
              <a:buNone/>
            </a:pPr>
            <a:endParaRPr lang="es-ES" altLang="es-CO" sz="2000" dirty="0" smtClean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 altLang="es-CO" sz="2000" dirty="0" smtClean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altLang="es-CO" sz="2000" i="1" dirty="0" smtClean="0">
                <a:solidFill>
                  <a:schemeClr val="tx2"/>
                </a:solidFill>
                <a:cs typeface="Arial" pitchFamily="34" charset="0"/>
              </a:rPr>
              <a:t>4 </a:t>
            </a:r>
            <a:r>
              <a:rPr lang="es-ES" altLang="es-CO" sz="2000" i="1" dirty="0">
                <a:solidFill>
                  <a:schemeClr val="tx2"/>
                </a:solidFill>
                <a:cs typeface="Arial" pitchFamily="34" charset="0"/>
              </a:rPr>
              <a:t>Barrios - 56.304 personas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457116" y="3539370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s-ES" altLang="es-CO" sz="2400" b="1" dirty="0" smtClean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 altLang="es-CO" sz="2000" dirty="0" smtClean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altLang="es-CO" sz="2000" b="1" dirty="0" smtClean="0">
                <a:cs typeface="Arial" pitchFamily="34" charset="0"/>
              </a:rPr>
              <a:t>Comuna </a:t>
            </a:r>
            <a:r>
              <a:rPr lang="es-ES" altLang="es-CO" sz="2000" b="1" dirty="0">
                <a:cs typeface="Arial" pitchFamily="34" charset="0"/>
              </a:rPr>
              <a:t>8: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altLang="es-CO" sz="2000" dirty="0">
                <a:cs typeface="Arial" pitchFamily="34" charset="0"/>
              </a:rPr>
              <a:t>Barrio </a:t>
            </a:r>
            <a:r>
              <a:rPr lang="es-ES" altLang="es-CO" sz="2000" dirty="0" err="1">
                <a:cs typeface="Arial" pitchFamily="34" charset="0"/>
              </a:rPr>
              <a:t>Llanaditas</a:t>
            </a:r>
            <a:endParaRPr lang="es-ES" altLang="es-CO" sz="2000" dirty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altLang="es-CO" sz="2000" dirty="0">
                <a:cs typeface="Arial" pitchFamily="34" charset="0"/>
              </a:rPr>
              <a:t>Barrio </a:t>
            </a:r>
            <a:r>
              <a:rPr lang="es-ES" altLang="es-CO" sz="2000" dirty="0" smtClean="0">
                <a:cs typeface="Arial" pitchFamily="34" charset="0"/>
              </a:rPr>
              <a:t>El </a:t>
            </a:r>
            <a:r>
              <a:rPr lang="es-ES" altLang="es-CO" sz="2000" dirty="0">
                <a:cs typeface="Arial" pitchFamily="34" charset="0"/>
              </a:rPr>
              <a:t>Pinal</a:t>
            </a:r>
          </a:p>
          <a:p>
            <a:pPr marL="0" indent="0">
              <a:lnSpc>
                <a:spcPct val="100000"/>
              </a:lnSpc>
              <a:buNone/>
            </a:pPr>
            <a:endParaRPr lang="es-ES" altLang="es-CO" sz="20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329450" y="1055620"/>
            <a:ext cx="4832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tx2"/>
                </a:solidFill>
              </a:rPr>
              <a:t>Lista de chequeo </a:t>
            </a:r>
          </a:p>
          <a:p>
            <a:pPr algn="ctr"/>
            <a:r>
              <a:rPr lang="es-CO" sz="3600" b="1" dirty="0" smtClean="0">
                <a:solidFill>
                  <a:schemeClr val="tx2"/>
                </a:solidFill>
              </a:rPr>
              <a:t>de las Funciones </a:t>
            </a:r>
            <a:r>
              <a:rPr lang="es-CO" sz="3600" b="1" dirty="0">
                <a:solidFill>
                  <a:schemeClr val="tx2"/>
                </a:solidFill>
              </a:rPr>
              <a:t>C</a:t>
            </a:r>
            <a:r>
              <a:rPr lang="es-CO" sz="3600" b="1" dirty="0" smtClean="0">
                <a:solidFill>
                  <a:schemeClr val="tx2"/>
                </a:solidFill>
              </a:rPr>
              <a:t>ríticas</a:t>
            </a:r>
            <a:endParaRPr lang="es-CO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0747">
            <a:off x="3909646" y="2340594"/>
            <a:ext cx="3394747" cy="4386252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705562" y="2652343"/>
            <a:ext cx="2532490" cy="2468297"/>
          </a:xfrm>
        </p:spPr>
        <p:txBody>
          <a:bodyPr/>
          <a:lstStyle/>
          <a:p>
            <a:pPr marL="0" indent="0" algn="ctr">
              <a:buNone/>
            </a:pPr>
            <a:r>
              <a:rPr lang="es-CO" sz="2400" dirty="0"/>
              <a:t>La lista de chequeo permite identificar los posibles efectos de las acciones </a:t>
            </a:r>
            <a:r>
              <a:rPr lang="es-CO" sz="2400" dirty="0" smtClean="0"/>
              <a:t>propuestas.</a:t>
            </a:r>
            <a:endParaRPr lang="es-CO" sz="2400" dirty="0"/>
          </a:p>
          <a:p>
            <a:pPr marL="0" indent="0">
              <a:buNone/>
            </a:pP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654288" y="2484677"/>
            <a:ext cx="7886700" cy="210441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r>
              <a:rPr lang="es-CO" sz="2400" dirty="0" err="1" smtClean="0"/>
              <a:t>Tips</a:t>
            </a:r>
            <a:r>
              <a:rPr lang="es-CO" sz="2400" dirty="0" smtClean="0"/>
              <a:t> </a:t>
            </a:r>
            <a:r>
              <a:rPr lang="es-CO" sz="2400" dirty="0"/>
              <a:t>en la parte administrativa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CO" sz="2400" dirty="0" err="1"/>
              <a:t>Tips</a:t>
            </a:r>
            <a:r>
              <a:rPr lang="es-CO" sz="2400" dirty="0"/>
              <a:t> de mercadeo y ventas</a:t>
            </a:r>
            <a:endParaRPr lang="es-CO" dirty="0"/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CO" sz="2400" dirty="0"/>
              <a:t>Importancia de la formalización empresarial</a:t>
            </a: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935765" y="1584683"/>
            <a:ext cx="6755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/>
                </a:solidFill>
              </a:rPr>
              <a:t>Mejoramiento del Negocio</a:t>
            </a:r>
            <a:endParaRPr lang="es-CO" sz="4000" b="1" dirty="0">
              <a:solidFill>
                <a:schemeClr val="tx2"/>
              </a:solidFill>
            </a:endParaRPr>
          </a:p>
        </p:txBody>
      </p:sp>
      <p:sp>
        <p:nvSpPr>
          <p:cNvPr id="2" name="AutoShape 2" descr="blob:https://web.whatsapp.com/358b00c9-33bc-4867-a4dd-57be6e35a3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27" y="4589093"/>
            <a:ext cx="3394222" cy="190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7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7440" y="1490681"/>
            <a:ext cx="8310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/>
                </a:solidFill>
              </a:rPr>
              <a:t>Plan de Continuidad de Negocio</a:t>
            </a:r>
            <a:endParaRPr lang="es-CO" sz="4000" b="1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66830" y="2900736"/>
            <a:ext cx="6952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Modelo</a:t>
            </a:r>
            <a:r>
              <a:rPr lang="en-US" sz="3600" b="1" dirty="0"/>
              <a:t> </a:t>
            </a:r>
            <a:r>
              <a:rPr lang="en-US" sz="3600" b="1" dirty="0" err="1"/>
              <a:t>aplicado</a:t>
            </a:r>
            <a:r>
              <a:rPr lang="en-US" sz="3600" b="1" dirty="0"/>
              <a:t> a los </a:t>
            </a:r>
            <a:r>
              <a:rPr lang="en-US" sz="3600" b="1" dirty="0" err="1"/>
              <a:t>sectores</a:t>
            </a:r>
            <a:r>
              <a:rPr lang="en-US" sz="3600" b="1" dirty="0"/>
              <a:t> </a:t>
            </a:r>
            <a:r>
              <a:rPr lang="en-US" sz="3600" b="1" dirty="0" err="1"/>
              <a:t>establecidos</a:t>
            </a:r>
            <a:r>
              <a:rPr lang="en-US" sz="3600" b="1" dirty="0"/>
              <a:t> </a:t>
            </a:r>
            <a:r>
              <a:rPr lang="en-US" sz="3600" b="1" dirty="0" err="1"/>
              <a:t>como</a:t>
            </a:r>
            <a:r>
              <a:rPr lang="en-US" sz="3600" b="1" dirty="0"/>
              <a:t> </a:t>
            </a:r>
            <a:r>
              <a:rPr lang="en-US" sz="3600" b="1" dirty="0" err="1"/>
              <a:t>críticos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5136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 Grupo"/>
          <p:cNvGrpSpPr>
            <a:grpSpLocks/>
          </p:cNvGrpSpPr>
          <p:nvPr/>
        </p:nvGrpSpPr>
        <p:grpSpPr>
          <a:xfrm>
            <a:off x="612775" y="2174997"/>
            <a:ext cx="3309630" cy="3738693"/>
            <a:chOff x="0" y="0"/>
            <a:chExt cx="6410671" cy="6838049"/>
          </a:xfrm>
        </p:grpSpPr>
        <p:pic>
          <p:nvPicPr>
            <p:cNvPr id="8" name="Picture 9" descr="http://www.medellin.gov.co/irj/go/km/docs/wpccontent/Sites/Subportal%20del%20Ciudadano/Cultura/Secciones/Mapas/Documentos/2010/Mapas%20turísticos/comunas%20y%20barrios%20datos%20generales%20alta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452" t="4579" r="6417" b="2628"/>
            <a:stretch/>
          </p:blipFill>
          <p:spPr bwMode="auto">
            <a:xfrm>
              <a:off x="0" y="0"/>
              <a:ext cx="6410671" cy="6838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7 Elipse"/>
            <p:cNvSpPr/>
            <p:nvPr/>
          </p:nvSpPr>
          <p:spPr>
            <a:xfrm>
              <a:off x="4596645" y="775580"/>
              <a:ext cx="476410" cy="7684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s-CO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10 Elipse"/>
            <p:cNvSpPr/>
            <p:nvPr/>
          </p:nvSpPr>
          <p:spPr>
            <a:xfrm rot="2176129">
              <a:off x="4560786" y="2794151"/>
              <a:ext cx="526308" cy="94920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s-CO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utoShape 2" descr="Resultado de imagen para logo dian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Resultado de imagen para logo dia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380405" y="2752868"/>
            <a:ext cx="4341261" cy="2137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i="1" dirty="0">
                <a:solidFill>
                  <a:schemeClr val="tx2"/>
                </a:solidFill>
              </a:rPr>
              <a:t>Características Generales</a:t>
            </a:r>
          </a:p>
          <a:p>
            <a:pPr lvl="1"/>
            <a:endParaRPr lang="es-CO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dirty="0"/>
              <a:t>Zonas y </a:t>
            </a:r>
            <a:r>
              <a:rPr lang="es-CO" dirty="0" smtClean="0"/>
              <a:t>ubicación</a:t>
            </a:r>
            <a:endParaRPr lang="es-CO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dirty="0"/>
              <a:t>Descripción del sector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dirty="0"/>
              <a:t>Muestra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07288" y="1220649"/>
            <a:ext cx="7600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/>
                </a:solidFill>
              </a:rPr>
              <a:t>Desarrollo del Plan de Continuidad</a:t>
            </a:r>
            <a:endParaRPr lang="es-CO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8653" y="2253531"/>
            <a:ext cx="7536701" cy="3835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2000" b="1" dirty="0">
                <a:solidFill>
                  <a:schemeClr val="tx2"/>
                </a:solidFill>
              </a:rPr>
              <a:t>Análisis del Riesgo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/>
              <a:t>Clasificación de amenazas por sector empresarial definido como crítico: internas y </a:t>
            </a:r>
            <a:r>
              <a:rPr lang="es-CO" sz="2000" dirty="0" smtClean="0"/>
              <a:t>externas.</a:t>
            </a:r>
            <a:endParaRPr lang="es-CO" sz="2000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/>
              <a:t>Priorización de las amenazas </a:t>
            </a:r>
            <a:r>
              <a:rPr lang="es-CO" sz="2000" dirty="0" smtClean="0"/>
              <a:t>internas</a:t>
            </a:r>
          </a:p>
          <a:p>
            <a:pPr marL="0" indent="0">
              <a:buNone/>
            </a:pPr>
            <a:r>
              <a:rPr lang="es-CO" sz="2000" b="1" dirty="0" smtClean="0">
                <a:solidFill>
                  <a:schemeClr val="tx2"/>
                </a:solidFill>
              </a:rPr>
              <a:t>Análisis del Impacto al Negocio 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 smtClean="0"/>
              <a:t>Funciones críticas 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 smtClean="0"/>
              <a:t>Riesgo</a:t>
            </a:r>
            <a:endParaRPr lang="es-CO" sz="2000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/>
              <a:t>Consecuencias</a:t>
            </a:r>
          </a:p>
          <a:p>
            <a:pPr marL="0" indent="0">
              <a:buNone/>
            </a:pPr>
            <a:r>
              <a:rPr lang="es-CO" sz="2000" b="1" dirty="0">
                <a:solidFill>
                  <a:schemeClr val="tx2"/>
                </a:solidFill>
              </a:rPr>
              <a:t>Estrategias de C</a:t>
            </a:r>
            <a:r>
              <a:rPr lang="es-CO" sz="2000" b="1" dirty="0" smtClean="0">
                <a:solidFill>
                  <a:schemeClr val="tx2"/>
                </a:solidFill>
              </a:rPr>
              <a:t>ontinuidad del </a:t>
            </a:r>
            <a:r>
              <a:rPr lang="es-CO" sz="2000" b="1" dirty="0">
                <a:solidFill>
                  <a:schemeClr val="tx2"/>
                </a:solidFill>
              </a:rPr>
              <a:t>N</a:t>
            </a:r>
            <a:r>
              <a:rPr lang="es-CO" sz="2000" b="1" dirty="0" smtClean="0">
                <a:solidFill>
                  <a:schemeClr val="tx2"/>
                </a:solidFill>
              </a:rPr>
              <a:t>egocio</a:t>
            </a:r>
            <a:endParaRPr lang="es-CO" sz="2000" b="1" dirty="0">
              <a:solidFill>
                <a:schemeClr val="tx2"/>
              </a:solidFill>
            </a:endParaRP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/>
              <a:t>Selección de </a:t>
            </a:r>
            <a:r>
              <a:rPr lang="es-CO" sz="2000" dirty="0" smtClean="0"/>
              <a:t>estrategias</a:t>
            </a:r>
            <a:endParaRPr lang="es-CO" sz="2000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/>
              <a:t>Mapas de a</a:t>
            </a:r>
            <a:r>
              <a:rPr lang="es-CO" sz="2000" dirty="0" smtClean="0"/>
              <a:t>bastecimiento</a:t>
            </a:r>
            <a:endParaRPr lang="es-CO" sz="2000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000" dirty="0"/>
              <a:t>Directorio </a:t>
            </a:r>
            <a:r>
              <a:rPr lang="es-CO" sz="2000" dirty="0" smtClean="0"/>
              <a:t>telefónico</a:t>
            </a:r>
            <a:endParaRPr lang="es-CO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44918" y="930092"/>
            <a:ext cx="7600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tx2"/>
                </a:solidFill>
              </a:rPr>
              <a:t>Pasos para crear un Plan de Continuidad de Negocio</a:t>
            </a:r>
            <a:endParaRPr lang="es-CO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2319" y="2216181"/>
            <a:ext cx="4372454" cy="26234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4" y="2429784"/>
            <a:ext cx="3119217" cy="18715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0389" y="2053812"/>
            <a:ext cx="4372456" cy="26234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1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74421" y="2966404"/>
            <a:ext cx="8234448" cy="14880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CO" sz="5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Mapas de Mercado</a:t>
            </a:r>
          </a:p>
        </p:txBody>
      </p:sp>
    </p:spTree>
    <p:extLst>
      <p:ext uri="{BB962C8B-B14F-4D97-AF65-F5344CB8AC3E}">
        <p14:creationId xmlns:p14="http://schemas.microsoft.com/office/powerpoint/2010/main" val="37912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11523"/>
            <a:ext cx="9144000" cy="686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27000" y="187237"/>
            <a:ext cx="19685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El entorno del mercado: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instituciones, normas,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estándares y tendencias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7000" y="2156623"/>
            <a:ext cx="1638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La cadena de mercado: actores de mercados y sus vínculos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" y="5649123"/>
            <a:ext cx="1816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Infraestructura clave, insumos y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servicios de apoyo al mercado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27000" y="2019300"/>
            <a:ext cx="87884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27000" y="5511800"/>
            <a:ext cx="87884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lecha abajo 9"/>
          <p:cNvSpPr/>
          <p:nvPr/>
        </p:nvSpPr>
        <p:spPr>
          <a:xfrm>
            <a:off x="2095500" y="1727200"/>
            <a:ext cx="495300" cy="4294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4813300" y="1727198"/>
            <a:ext cx="495300" cy="4294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7531100" y="1727199"/>
            <a:ext cx="495300" cy="4294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27900" y="6211669"/>
            <a:ext cx="18161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Problema clave o interrupción </a:t>
            </a:r>
            <a:r>
              <a:rPr lang="es-ES" sz="1000" b="1" dirty="0" smtClean="0">
                <a:solidFill>
                  <a:srgbClr val="FF0000"/>
                </a:solidFill>
                <a:latin typeface="Calibri" panose="020F0502020204030204"/>
              </a:rPr>
              <a:t>!</a:t>
            </a:r>
            <a:endParaRPr lang="es-ES" sz="800" b="1" dirty="0" smtClean="0">
              <a:solidFill>
                <a:srgbClr val="FF0000"/>
              </a:solidFill>
              <a:latin typeface="Calibri" panose="020F0502020204030204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Interrupción grave </a:t>
            </a:r>
            <a:r>
              <a:rPr lang="es-ES" sz="1000" b="1" dirty="0" smtClean="0">
                <a:solidFill>
                  <a:srgbClr val="FF0000"/>
                </a:solidFill>
                <a:latin typeface="Calibri" panose="020F0502020204030204"/>
              </a:rPr>
              <a:t>X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>
                <a:solidFill>
                  <a:prstClr val="white"/>
                </a:solidFill>
                <a:latin typeface="Calibri" panose="020F0502020204030204"/>
              </a:rPr>
              <a:t>Grupo </a:t>
            </a: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objetivo </a:t>
            </a:r>
            <a:endParaRPr lang="es-ES" sz="800" dirty="0">
              <a:solidFill>
                <a:prstClr val="white"/>
              </a:solidFill>
              <a:latin typeface="Calibri" panose="020F0502020204030204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>
                <a:solidFill>
                  <a:prstClr val="white"/>
                </a:solidFill>
                <a:latin typeface="Calibri" panose="020F0502020204030204"/>
              </a:rPr>
              <a:t>Agentes claves del </a:t>
            </a: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mercado </a:t>
            </a:r>
            <a:endParaRPr lang="es-E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237551" y="6567777"/>
            <a:ext cx="262393" cy="111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745127" y="6679096"/>
            <a:ext cx="262393" cy="1113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13300" y="3251200"/>
            <a:ext cx="1511300" cy="673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white"/>
                </a:solidFill>
              </a:rPr>
              <a:t>Mini-mercado,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white"/>
                </a:solidFill>
              </a:rPr>
              <a:t>Graneros y supermercados</a:t>
            </a:r>
            <a:endParaRPr lang="es-CO" sz="1400" dirty="0">
              <a:solidFill>
                <a:prstClr val="white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023100" y="3251200"/>
            <a:ext cx="1511300" cy="673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solidFill>
                  <a:prstClr val="white"/>
                </a:solidFill>
              </a:rPr>
              <a:t>Hogar </a:t>
            </a:r>
            <a:r>
              <a:rPr lang="es-CO" sz="1400" dirty="0" smtClean="0">
                <a:solidFill>
                  <a:prstClr val="white"/>
                </a:solidFill>
              </a:rPr>
              <a:t>Urbano</a:t>
            </a:r>
            <a:endParaRPr lang="es-CO" sz="1400" dirty="0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095500" y="2715422"/>
            <a:ext cx="1511300" cy="67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Comercializador / intermediario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082800" y="3924301"/>
            <a:ext cx="1511300" cy="67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Distribuidor: Mayorista - Minorista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77800" y="3285635"/>
            <a:ext cx="1511300" cy="67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Productor: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Importador o local</a:t>
            </a:r>
            <a:endParaRPr lang="es-CO" sz="1400" dirty="0">
              <a:solidFill>
                <a:prstClr val="black"/>
              </a:solidFill>
            </a:endParaRPr>
          </a:p>
        </p:txBody>
      </p:sp>
      <p:cxnSp>
        <p:nvCxnSpPr>
          <p:cNvPr id="7" name="Conector angular 6"/>
          <p:cNvCxnSpPr>
            <a:stCxn id="19" idx="0"/>
            <a:endCxn id="17" idx="1"/>
          </p:cNvCxnSpPr>
          <p:nvPr/>
        </p:nvCxnSpPr>
        <p:spPr>
          <a:xfrm rot="5400000" flipH="1" flipV="1">
            <a:off x="1397644" y="2587779"/>
            <a:ext cx="233663" cy="11620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19" idx="2"/>
            <a:endCxn id="18" idx="1"/>
          </p:cNvCxnSpPr>
          <p:nvPr/>
        </p:nvCxnSpPr>
        <p:spPr>
          <a:xfrm rot="16200000" flipH="1">
            <a:off x="1357067" y="3535118"/>
            <a:ext cx="302116" cy="11493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7" idx="3"/>
            <a:endCxn id="2" idx="1"/>
          </p:cNvCxnSpPr>
          <p:nvPr/>
        </p:nvCxnSpPr>
        <p:spPr>
          <a:xfrm>
            <a:off x="3606800" y="3051972"/>
            <a:ext cx="1206500" cy="535778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8" idx="3"/>
            <a:endCxn id="2" idx="1"/>
          </p:cNvCxnSpPr>
          <p:nvPr/>
        </p:nvCxnSpPr>
        <p:spPr>
          <a:xfrm flipV="1">
            <a:off x="3594100" y="3587750"/>
            <a:ext cx="1219200" cy="673101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2" idx="3"/>
            <a:endCxn id="16" idx="1"/>
          </p:cNvCxnSpPr>
          <p:nvPr/>
        </p:nvCxnSpPr>
        <p:spPr>
          <a:xfrm>
            <a:off x="6324600" y="3587750"/>
            <a:ext cx="698500" cy="12700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3067050" y="6173486"/>
            <a:ext cx="152400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Almacenamiento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686300" y="6138566"/>
            <a:ext cx="107315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Transporte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5910262" y="6133521"/>
            <a:ext cx="61595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Vías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630363" y="5721754"/>
            <a:ext cx="116840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Trabajadores</a:t>
            </a:r>
            <a:endParaRPr lang="es-CO" sz="1400" dirty="0">
              <a:solidFill>
                <a:prstClr val="black"/>
              </a:solidFill>
            </a:endParaRPr>
          </a:p>
        </p:txBody>
      </p:sp>
      <p:cxnSp>
        <p:nvCxnSpPr>
          <p:cNvPr id="37" name="Conector angular 36"/>
          <p:cNvCxnSpPr>
            <a:stCxn id="33" idx="0"/>
            <a:endCxn id="2" idx="2"/>
          </p:cNvCxnSpPr>
          <p:nvPr/>
        </p:nvCxnSpPr>
        <p:spPr>
          <a:xfrm rot="16200000" flipV="1">
            <a:off x="4788984" y="4704267"/>
            <a:ext cx="2209221" cy="6492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stCxn id="32" idx="0"/>
            <a:endCxn id="2" idx="2"/>
          </p:cNvCxnSpPr>
          <p:nvPr/>
        </p:nvCxnSpPr>
        <p:spPr>
          <a:xfrm rot="5400000" flipH="1" flipV="1">
            <a:off x="4288779" y="4858396"/>
            <a:ext cx="2214266" cy="346075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31" idx="0"/>
            <a:endCxn id="2" idx="2"/>
          </p:cNvCxnSpPr>
          <p:nvPr/>
        </p:nvCxnSpPr>
        <p:spPr>
          <a:xfrm rot="5400000" flipH="1" flipV="1">
            <a:off x="3574407" y="4178943"/>
            <a:ext cx="2249186" cy="1739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/>
          <p:cNvCxnSpPr>
            <a:stCxn id="31" idx="0"/>
            <a:endCxn id="18" idx="2"/>
          </p:cNvCxnSpPr>
          <p:nvPr/>
        </p:nvCxnSpPr>
        <p:spPr>
          <a:xfrm rot="16200000" flipV="1">
            <a:off x="2545708" y="4890144"/>
            <a:ext cx="1576085" cy="990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/>
          <p:cNvCxnSpPr>
            <a:stCxn id="34" idx="0"/>
            <a:endCxn id="18" idx="2"/>
          </p:cNvCxnSpPr>
          <p:nvPr/>
        </p:nvCxnSpPr>
        <p:spPr>
          <a:xfrm rot="5400000" flipH="1" flipV="1">
            <a:off x="1964330" y="4847635"/>
            <a:ext cx="1124353" cy="6238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46"/>
          <p:cNvCxnSpPr>
            <a:stCxn id="34" idx="3"/>
            <a:endCxn id="2" idx="2"/>
          </p:cNvCxnSpPr>
          <p:nvPr/>
        </p:nvCxnSpPr>
        <p:spPr>
          <a:xfrm flipV="1">
            <a:off x="2798763" y="3924300"/>
            <a:ext cx="2770187" cy="20424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>
            <a:stCxn id="33" idx="0"/>
            <a:endCxn id="16" idx="2"/>
          </p:cNvCxnSpPr>
          <p:nvPr/>
        </p:nvCxnSpPr>
        <p:spPr>
          <a:xfrm rot="5400000" flipH="1" flipV="1">
            <a:off x="5893883" y="4248655"/>
            <a:ext cx="2209221" cy="1560513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/>
          <p:cNvSpPr/>
          <p:nvPr/>
        </p:nvSpPr>
        <p:spPr>
          <a:xfrm>
            <a:off x="6070600" y="389882"/>
            <a:ext cx="15113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Contrabando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3815862" y="376744"/>
            <a:ext cx="191711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Fronteras invisibles </a:t>
            </a:r>
            <a:r>
              <a:rPr lang="es-CO" sz="2400" dirty="0" smtClean="0">
                <a:solidFill>
                  <a:srgbClr val="FF0000"/>
                </a:solidFill>
              </a:rPr>
              <a:t>!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992903" y="389882"/>
            <a:ext cx="15113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Monopolio de productos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287463" y="1038302"/>
            <a:ext cx="1511300" cy="545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Normas pequeños comercios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5241512" y="1025035"/>
            <a:ext cx="1092200" cy="545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Manejo de residuos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4435522" y="-11523"/>
            <a:ext cx="4688875" cy="397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 smtClean="0">
                <a:solidFill>
                  <a:prstClr val="black"/>
                </a:solidFill>
              </a:rPr>
              <a:t>MERCADO DE ABARROTES, VÍVERES Y  RANCHO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6737350" y="5696271"/>
            <a:ext cx="107315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Servicios Públicos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909342" y="1030360"/>
            <a:ext cx="1092200" cy="545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Hurtos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7058937" y="2378443"/>
            <a:ext cx="10922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Pequeños tenderos</a:t>
            </a:r>
            <a:endParaRPr lang="es-CO" sz="1400" dirty="0">
              <a:solidFill>
                <a:prstClr val="black"/>
              </a:solidFill>
            </a:endParaRPr>
          </a:p>
        </p:txBody>
      </p:sp>
      <p:cxnSp>
        <p:nvCxnSpPr>
          <p:cNvPr id="20" name="Conector recto 19"/>
          <p:cNvCxnSpPr>
            <a:stCxn id="46" idx="1"/>
          </p:cNvCxnSpPr>
          <p:nvPr/>
        </p:nvCxnSpPr>
        <p:spPr>
          <a:xfrm flipH="1" flipV="1">
            <a:off x="5568950" y="2577202"/>
            <a:ext cx="1489987" cy="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568950" y="2577202"/>
            <a:ext cx="0" cy="5705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2879749" y="1035514"/>
            <a:ext cx="2267379" cy="55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400" dirty="0" smtClean="0">
              <a:solidFill>
                <a:prstClr val="black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Grupos al margen de la ley </a:t>
            </a:r>
            <a:r>
              <a:rPr lang="es-CO" sz="2400" dirty="0">
                <a:solidFill>
                  <a:srgbClr val="FF0000"/>
                </a:solidFill>
              </a:rPr>
              <a:t>!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428096" y="1024138"/>
            <a:ext cx="1400260" cy="545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Informalidad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177800" y="1044008"/>
            <a:ext cx="990799" cy="545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Violencia </a:t>
            </a:r>
            <a:r>
              <a:rPr lang="es-CO" sz="2400" dirty="0" smtClean="0">
                <a:solidFill>
                  <a:srgbClr val="FF0000"/>
                </a:solidFill>
              </a:rPr>
              <a:t>!</a:t>
            </a:r>
            <a:endParaRPr lang="es-C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0" y="-11523"/>
            <a:ext cx="9144000" cy="686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27000" y="187237"/>
            <a:ext cx="19685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El entorno del mercado: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instituciones, normas,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estándares y tendencias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7000" y="2156623"/>
            <a:ext cx="1638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La cadena de mercado: actores de mercados y sus vínculos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" y="5649123"/>
            <a:ext cx="1816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Infraestructura clave, insumos y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servicios de apoyo al mercado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27000" y="2019300"/>
            <a:ext cx="87884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27000" y="5511800"/>
            <a:ext cx="87884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lecha abajo 9"/>
          <p:cNvSpPr/>
          <p:nvPr/>
        </p:nvSpPr>
        <p:spPr>
          <a:xfrm>
            <a:off x="2095500" y="1727200"/>
            <a:ext cx="495300" cy="4294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4813300" y="1727198"/>
            <a:ext cx="495300" cy="4294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7531100" y="1727199"/>
            <a:ext cx="495300" cy="4294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27900" y="6211669"/>
            <a:ext cx="18161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Problema clave o interrupción </a:t>
            </a:r>
            <a:r>
              <a:rPr lang="es-ES" sz="1000" b="1" dirty="0" smtClean="0">
                <a:solidFill>
                  <a:srgbClr val="FF0000"/>
                </a:solidFill>
                <a:latin typeface="Calibri" panose="020F0502020204030204"/>
              </a:rPr>
              <a:t>!</a:t>
            </a:r>
            <a:endParaRPr lang="es-ES" sz="800" b="1" dirty="0" smtClean="0">
              <a:solidFill>
                <a:srgbClr val="FF0000"/>
              </a:solidFill>
              <a:latin typeface="Calibri" panose="020F0502020204030204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Interrupción grave </a:t>
            </a:r>
            <a:r>
              <a:rPr lang="es-ES" sz="1000" b="1" dirty="0" smtClean="0">
                <a:solidFill>
                  <a:srgbClr val="FF0000"/>
                </a:solidFill>
                <a:latin typeface="Calibri" panose="020F0502020204030204"/>
              </a:rPr>
              <a:t>X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>
                <a:solidFill>
                  <a:prstClr val="white"/>
                </a:solidFill>
                <a:latin typeface="Calibri" panose="020F0502020204030204"/>
              </a:rPr>
              <a:t>Grupo </a:t>
            </a: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objetivo </a:t>
            </a:r>
            <a:endParaRPr lang="es-ES" sz="800" dirty="0">
              <a:solidFill>
                <a:prstClr val="white"/>
              </a:solidFill>
              <a:latin typeface="Calibri" panose="020F0502020204030204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800" dirty="0">
                <a:solidFill>
                  <a:prstClr val="white"/>
                </a:solidFill>
                <a:latin typeface="Calibri" panose="020F0502020204030204"/>
              </a:rPr>
              <a:t>Agentes claves del </a:t>
            </a:r>
            <a:r>
              <a:rPr lang="es-ES" sz="800" dirty="0" smtClean="0">
                <a:solidFill>
                  <a:prstClr val="white"/>
                </a:solidFill>
                <a:latin typeface="Calibri" panose="020F0502020204030204"/>
              </a:rPr>
              <a:t>mercado </a:t>
            </a:r>
            <a:endParaRPr lang="es-E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237551" y="6567777"/>
            <a:ext cx="262393" cy="111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81607" y="6679096"/>
            <a:ext cx="262393" cy="1113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13300" y="3251200"/>
            <a:ext cx="1511300" cy="673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white"/>
                </a:solidFill>
              </a:rPr>
              <a:t>Farmacia/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white"/>
                </a:solidFill>
              </a:rPr>
              <a:t>Droguería</a:t>
            </a:r>
            <a:endParaRPr lang="es-CO" sz="1400" dirty="0">
              <a:solidFill>
                <a:prstClr val="white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023100" y="3251200"/>
            <a:ext cx="1511300" cy="673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solidFill>
                  <a:prstClr val="white"/>
                </a:solidFill>
              </a:rPr>
              <a:t>Hogar </a:t>
            </a:r>
            <a:r>
              <a:rPr lang="es-CO" sz="1400" dirty="0" smtClean="0">
                <a:solidFill>
                  <a:prstClr val="white"/>
                </a:solidFill>
              </a:rPr>
              <a:t>Urbano</a:t>
            </a:r>
            <a:endParaRPr lang="es-CO" sz="1400" dirty="0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095500" y="2715422"/>
            <a:ext cx="1511300" cy="67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Comercializador / intermediario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082800" y="3789927"/>
            <a:ext cx="1511300" cy="807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Distribuidor Mayorista, Minorista o Cooperativa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77800" y="3251200"/>
            <a:ext cx="1511300" cy="794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Laboratorio Productor: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Importador o local</a:t>
            </a:r>
            <a:endParaRPr lang="es-CO" sz="1400" dirty="0">
              <a:solidFill>
                <a:prstClr val="black"/>
              </a:solidFill>
            </a:endParaRPr>
          </a:p>
        </p:txBody>
      </p:sp>
      <p:cxnSp>
        <p:nvCxnSpPr>
          <p:cNvPr id="7" name="Conector angular 6"/>
          <p:cNvCxnSpPr>
            <a:stCxn id="19" idx="0"/>
            <a:endCxn id="17" idx="1"/>
          </p:cNvCxnSpPr>
          <p:nvPr/>
        </p:nvCxnSpPr>
        <p:spPr>
          <a:xfrm rot="5400000" flipH="1" flipV="1">
            <a:off x="1414861" y="2570561"/>
            <a:ext cx="199228" cy="11620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19" idx="2"/>
            <a:endCxn id="18" idx="1"/>
          </p:cNvCxnSpPr>
          <p:nvPr/>
        </p:nvCxnSpPr>
        <p:spPr>
          <a:xfrm rot="16200000" flipH="1">
            <a:off x="1434178" y="3545041"/>
            <a:ext cx="147895" cy="11493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7" idx="3"/>
            <a:endCxn id="2" idx="1"/>
          </p:cNvCxnSpPr>
          <p:nvPr/>
        </p:nvCxnSpPr>
        <p:spPr>
          <a:xfrm>
            <a:off x="3606800" y="3051972"/>
            <a:ext cx="1206500" cy="535778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8" idx="3"/>
            <a:endCxn id="2" idx="1"/>
          </p:cNvCxnSpPr>
          <p:nvPr/>
        </p:nvCxnSpPr>
        <p:spPr>
          <a:xfrm flipV="1">
            <a:off x="3594100" y="3587750"/>
            <a:ext cx="1219200" cy="605914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2" idx="3"/>
            <a:endCxn id="16" idx="1"/>
          </p:cNvCxnSpPr>
          <p:nvPr/>
        </p:nvCxnSpPr>
        <p:spPr>
          <a:xfrm>
            <a:off x="6324600" y="3587750"/>
            <a:ext cx="698500" cy="12700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3067050" y="6173486"/>
            <a:ext cx="152400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Almacenamiento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686300" y="6138566"/>
            <a:ext cx="107315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Transporte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5910262" y="6133521"/>
            <a:ext cx="61595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Vías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630363" y="5721754"/>
            <a:ext cx="116840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Trabajadores</a:t>
            </a:r>
            <a:endParaRPr lang="es-CO" sz="1400" dirty="0">
              <a:solidFill>
                <a:prstClr val="black"/>
              </a:solidFill>
            </a:endParaRPr>
          </a:p>
        </p:txBody>
      </p:sp>
      <p:cxnSp>
        <p:nvCxnSpPr>
          <p:cNvPr id="37" name="Conector angular 36"/>
          <p:cNvCxnSpPr>
            <a:stCxn id="33" idx="0"/>
            <a:endCxn id="2" idx="2"/>
          </p:cNvCxnSpPr>
          <p:nvPr/>
        </p:nvCxnSpPr>
        <p:spPr>
          <a:xfrm rot="16200000" flipV="1">
            <a:off x="4788984" y="4704267"/>
            <a:ext cx="2209221" cy="6492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stCxn id="32" idx="0"/>
            <a:endCxn id="2" idx="2"/>
          </p:cNvCxnSpPr>
          <p:nvPr/>
        </p:nvCxnSpPr>
        <p:spPr>
          <a:xfrm rot="5400000" flipH="1" flipV="1">
            <a:off x="4288779" y="4858396"/>
            <a:ext cx="2214266" cy="346075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31" idx="0"/>
            <a:endCxn id="2" idx="2"/>
          </p:cNvCxnSpPr>
          <p:nvPr/>
        </p:nvCxnSpPr>
        <p:spPr>
          <a:xfrm rot="5400000" flipH="1" flipV="1">
            <a:off x="3574407" y="4178943"/>
            <a:ext cx="2249186" cy="1739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/>
          <p:cNvCxnSpPr>
            <a:stCxn id="31" idx="0"/>
            <a:endCxn id="18" idx="2"/>
          </p:cNvCxnSpPr>
          <p:nvPr/>
        </p:nvCxnSpPr>
        <p:spPr>
          <a:xfrm rot="16200000" flipV="1">
            <a:off x="2545708" y="4890144"/>
            <a:ext cx="1576085" cy="990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/>
          <p:cNvCxnSpPr>
            <a:stCxn id="34" idx="0"/>
            <a:endCxn id="18" idx="2"/>
          </p:cNvCxnSpPr>
          <p:nvPr/>
        </p:nvCxnSpPr>
        <p:spPr>
          <a:xfrm rot="5400000" flipH="1" flipV="1">
            <a:off x="1964330" y="4847635"/>
            <a:ext cx="1124353" cy="6238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46"/>
          <p:cNvCxnSpPr>
            <a:stCxn id="34" idx="3"/>
            <a:endCxn id="2" idx="2"/>
          </p:cNvCxnSpPr>
          <p:nvPr/>
        </p:nvCxnSpPr>
        <p:spPr>
          <a:xfrm flipV="1">
            <a:off x="2798763" y="3924300"/>
            <a:ext cx="2770187" cy="20424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>
            <a:stCxn id="33" idx="0"/>
            <a:endCxn id="16" idx="2"/>
          </p:cNvCxnSpPr>
          <p:nvPr/>
        </p:nvCxnSpPr>
        <p:spPr>
          <a:xfrm rot="5400000" flipH="1" flipV="1">
            <a:off x="5893883" y="4248655"/>
            <a:ext cx="2209221" cy="1560513"/>
          </a:xfrm>
          <a:prstGeom prst="bentConnector3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/>
          <p:cNvSpPr/>
          <p:nvPr/>
        </p:nvSpPr>
        <p:spPr>
          <a:xfrm>
            <a:off x="5906824" y="389882"/>
            <a:ext cx="15113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Contrabando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2790680" y="212777"/>
            <a:ext cx="15113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Fronteras invisibles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266700" y="925191"/>
            <a:ext cx="15113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Normas pequeños comercios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5434012" y="918917"/>
            <a:ext cx="1092200" cy="676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Manejo de residuos peligrosos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218237" y="-11523"/>
            <a:ext cx="2906160" cy="397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 smtClean="0">
                <a:solidFill>
                  <a:prstClr val="black"/>
                </a:solidFill>
              </a:rPr>
              <a:t>MERCADO DROGUERÍAS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724650" y="973361"/>
            <a:ext cx="15113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Falsificación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823493" y="811735"/>
            <a:ext cx="1511300" cy="397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Normas de cadena de frio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2126455" y="835140"/>
            <a:ext cx="1511300" cy="815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Cadena de custodia medicamentos controlados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48" name="Rectángulo redondeado 47"/>
          <p:cNvSpPr/>
          <p:nvPr/>
        </p:nvSpPr>
        <p:spPr>
          <a:xfrm>
            <a:off x="6737350" y="5696271"/>
            <a:ext cx="1073150" cy="48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>
                <a:solidFill>
                  <a:prstClr val="black"/>
                </a:solidFill>
              </a:rPr>
              <a:t>Servicios Públicos</a:t>
            </a:r>
            <a:endParaRPr lang="es-CO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0" y="-11523"/>
            <a:ext cx="9144000" cy="686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upo 2"/>
          <p:cNvGrpSpPr/>
          <p:nvPr/>
        </p:nvGrpSpPr>
        <p:grpSpPr>
          <a:xfrm>
            <a:off x="166888" y="204092"/>
            <a:ext cx="9101961" cy="6718301"/>
            <a:chOff x="38100" y="139699"/>
            <a:chExt cx="9101961" cy="6718301"/>
          </a:xfrm>
        </p:grpSpPr>
        <p:sp>
          <p:nvSpPr>
            <p:cNvPr id="4" name="Rectángulo 3"/>
            <p:cNvSpPr/>
            <p:nvPr/>
          </p:nvSpPr>
          <p:spPr>
            <a:xfrm>
              <a:off x="127000" y="187237"/>
              <a:ext cx="19685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100" dirty="0">
                  <a:solidFill>
                    <a:prstClr val="black"/>
                  </a:solidFill>
                  <a:latin typeface="Calibri" panose="020F0502020204030204"/>
                </a:rPr>
                <a:t>El entorno del mercado: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100" dirty="0">
                  <a:solidFill>
                    <a:prstClr val="black"/>
                  </a:solidFill>
                  <a:latin typeface="Calibri" panose="020F0502020204030204"/>
                </a:rPr>
                <a:t>instituciones, normas,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100" dirty="0">
                  <a:solidFill>
                    <a:prstClr val="black"/>
                  </a:solidFill>
                  <a:latin typeface="Calibri" panose="020F0502020204030204"/>
                </a:rPr>
                <a:t>estándares y tendencias</a:t>
              </a:r>
              <a:endParaRPr lang="en-US" sz="1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27000" y="2156623"/>
              <a:ext cx="16383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100" dirty="0">
                  <a:solidFill>
                    <a:prstClr val="black"/>
                  </a:solidFill>
                  <a:latin typeface="Calibri" panose="020F0502020204030204"/>
                </a:rPr>
                <a:t>La cadena de mercado: actores de mercados y sus vínculos</a:t>
              </a:r>
              <a:endParaRPr lang="en-US" sz="1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8100" y="5649123"/>
              <a:ext cx="18161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100" dirty="0">
                  <a:solidFill>
                    <a:prstClr val="black"/>
                  </a:solidFill>
                  <a:latin typeface="Calibri" panose="020F0502020204030204"/>
                </a:rPr>
                <a:t>Infraestructura clave, insumos y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100" dirty="0">
                  <a:solidFill>
                    <a:prstClr val="black"/>
                  </a:solidFill>
                  <a:latin typeface="Calibri" panose="020F0502020204030204"/>
                </a:rPr>
                <a:t>servicios de apoyo al mercado</a:t>
              </a:r>
              <a:endParaRPr lang="en-US" sz="1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127000" y="2019300"/>
              <a:ext cx="8788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127000" y="5511800"/>
              <a:ext cx="8788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lecha abajo 9"/>
            <p:cNvSpPr/>
            <p:nvPr/>
          </p:nvSpPr>
          <p:spPr>
            <a:xfrm>
              <a:off x="2095500" y="1727200"/>
              <a:ext cx="495300" cy="4294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Flecha abajo 10"/>
            <p:cNvSpPr/>
            <p:nvPr/>
          </p:nvSpPr>
          <p:spPr>
            <a:xfrm>
              <a:off x="4813300" y="1727198"/>
              <a:ext cx="495300" cy="4294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Flecha abajo 11"/>
            <p:cNvSpPr/>
            <p:nvPr/>
          </p:nvSpPr>
          <p:spPr>
            <a:xfrm>
              <a:off x="7531100" y="1727199"/>
              <a:ext cx="495300" cy="4294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7171757" y="6211669"/>
              <a:ext cx="181610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800" dirty="0" smtClean="0">
                  <a:solidFill>
                    <a:prstClr val="white"/>
                  </a:solidFill>
                  <a:latin typeface="Calibri" panose="020F0502020204030204"/>
                </a:rPr>
                <a:t>Problema clave o interrupción </a:t>
              </a:r>
              <a:r>
                <a:rPr lang="es-ES" sz="1000" b="1" dirty="0" smtClean="0">
                  <a:solidFill>
                    <a:srgbClr val="FF0000"/>
                  </a:solidFill>
                  <a:latin typeface="Calibri" panose="020F0502020204030204"/>
                </a:rPr>
                <a:t>!</a:t>
              </a:r>
              <a:endParaRPr lang="es-ES" sz="800" b="1" dirty="0" smtClean="0">
                <a:solidFill>
                  <a:srgbClr val="FF0000"/>
                </a:solidFill>
                <a:latin typeface="Calibri" panose="020F0502020204030204"/>
              </a:endParaRP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800" dirty="0" smtClean="0">
                  <a:solidFill>
                    <a:prstClr val="white"/>
                  </a:solidFill>
                  <a:latin typeface="Calibri" panose="020F0502020204030204"/>
                </a:rPr>
                <a:t>Interrupción grave </a:t>
              </a:r>
              <a:r>
                <a:rPr lang="es-ES" sz="1000" b="1" dirty="0" smtClean="0">
                  <a:solidFill>
                    <a:srgbClr val="FF0000"/>
                  </a:solidFill>
                  <a:latin typeface="Calibri" panose="020F0502020204030204"/>
                </a:rPr>
                <a:t>X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800" dirty="0">
                  <a:solidFill>
                    <a:prstClr val="white"/>
                  </a:solidFill>
                  <a:latin typeface="Calibri" panose="020F0502020204030204"/>
                </a:rPr>
                <a:t>Grupo </a:t>
              </a:r>
              <a:r>
                <a:rPr lang="es-ES" sz="800" dirty="0" smtClean="0">
                  <a:solidFill>
                    <a:prstClr val="white"/>
                  </a:solidFill>
                  <a:latin typeface="Calibri" panose="020F0502020204030204"/>
                </a:rPr>
                <a:t>objetivo </a:t>
              </a:r>
              <a:endParaRPr lang="es-ES" sz="8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800" dirty="0">
                  <a:solidFill>
                    <a:prstClr val="white"/>
                  </a:solidFill>
                  <a:latin typeface="Calibri" panose="020F0502020204030204"/>
                </a:rPr>
                <a:t>Agentes claves del </a:t>
              </a:r>
              <a:r>
                <a:rPr lang="es-ES" sz="800" dirty="0" smtClean="0">
                  <a:solidFill>
                    <a:prstClr val="white"/>
                  </a:solidFill>
                  <a:latin typeface="Calibri" panose="020F0502020204030204"/>
                </a:rPr>
                <a:t>mercado </a:t>
              </a:r>
              <a:endParaRPr lang="es-ES" sz="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237551" y="6567777"/>
              <a:ext cx="262393" cy="1113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627249" y="6682288"/>
              <a:ext cx="262393" cy="1113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4813300" y="3251200"/>
              <a:ext cx="1511300" cy="6731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smtClean="0">
                  <a:solidFill>
                    <a:prstClr val="white"/>
                  </a:solidFill>
                </a:rPr>
                <a:t>Depósitos y Ferreterías</a:t>
              </a:r>
              <a:endParaRPr lang="es-CO" sz="1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023100" y="3251200"/>
              <a:ext cx="1511300" cy="6731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>
                  <a:solidFill>
                    <a:prstClr val="white"/>
                  </a:solidFill>
                </a:rPr>
                <a:t>Hogar </a:t>
              </a:r>
              <a:r>
                <a:rPr lang="es-CO" sz="1400" dirty="0" smtClean="0">
                  <a:solidFill>
                    <a:prstClr val="white"/>
                  </a:solidFill>
                </a:rPr>
                <a:t>Urbano</a:t>
              </a:r>
              <a:endParaRPr lang="es-CO" sz="1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095500" y="2715422"/>
              <a:ext cx="1511300" cy="673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Comercializador / intermediario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2082800" y="3924301"/>
              <a:ext cx="1511300" cy="673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Distribuidor: Mayorista o Minorista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77800" y="3285635"/>
              <a:ext cx="1511300" cy="673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Productor: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Importador o local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Conector angular 6"/>
            <p:cNvCxnSpPr>
              <a:stCxn id="19" idx="0"/>
              <a:endCxn id="17" idx="1"/>
            </p:cNvCxnSpPr>
            <p:nvPr/>
          </p:nvCxnSpPr>
          <p:spPr>
            <a:xfrm rot="5400000" flipH="1" flipV="1">
              <a:off x="1397644" y="2587779"/>
              <a:ext cx="233663" cy="11620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r 20"/>
            <p:cNvCxnSpPr>
              <a:stCxn id="19" idx="2"/>
              <a:endCxn id="18" idx="1"/>
            </p:cNvCxnSpPr>
            <p:nvPr/>
          </p:nvCxnSpPr>
          <p:spPr>
            <a:xfrm rot="16200000" flipH="1">
              <a:off x="1357067" y="3535118"/>
              <a:ext cx="302116" cy="11493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r 22"/>
            <p:cNvCxnSpPr>
              <a:stCxn id="17" idx="3"/>
              <a:endCxn id="2" idx="1"/>
            </p:cNvCxnSpPr>
            <p:nvPr/>
          </p:nvCxnSpPr>
          <p:spPr>
            <a:xfrm>
              <a:off x="3606800" y="3051972"/>
              <a:ext cx="1206500" cy="535778"/>
            </a:xfrm>
            <a:prstGeom prst="bentConnector3">
              <a:avLst/>
            </a:prstGeom>
            <a:ln w="793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r 24"/>
            <p:cNvCxnSpPr>
              <a:stCxn id="18" idx="3"/>
              <a:endCxn id="2" idx="1"/>
            </p:cNvCxnSpPr>
            <p:nvPr/>
          </p:nvCxnSpPr>
          <p:spPr>
            <a:xfrm flipV="1">
              <a:off x="3594100" y="3587750"/>
              <a:ext cx="1219200" cy="673101"/>
            </a:xfrm>
            <a:prstGeom prst="bentConnector3">
              <a:avLst/>
            </a:prstGeom>
            <a:ln w="793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r 26"/>
            <p:cNvCxnSpPr>
              <a:stCxn id="2" idx="3"/>
              <a:endCxn id="16" idx="1"/>
            </p:cNvCxnSpPr>
            <p:nvPr/>
          </p:nvCxnSpPr>
          <p:spPr>
            <a:xfrm>
              <a:off x="6324600" y="3587750"/>
              <a:ext cx="698500" cy="12700"/>
            </a:xfrm>
            <a:prstGeom prst="bentConnector3">
              <a:avLst/>
            </a:prstGeom>
            <a:ln w="793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ángulo redondeado 30"/>
            <p:cNvSpPr/>
            <p:nvPr/>
          </p:nvSpPr>
          <p:spPr>
            <a:xfrm>
              <a:off x="3067050" y="6173486"/>
              <a:ext cx="1524000" cy="4899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Almacenamiento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4686300" y="6138566"/>
              <a:ext cx="1073150" cy="4899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Transporte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5910262" y="6133521"/>
              <a:ext cx="615950" cy="4899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Vías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1630363" y="5721754"/>
              <a:ext cx="1168400" cy="4899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Trabajadores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7" name="Conector angular 36"/>
            <p:cNvCxnSpPr>
              <a:stCxn id="33" idx="0"/>
              <a:endCxn id="2" idx="2"/>
            </p:cNvCxnSpPr>
            <p:nvPr/>
          </p:nvCxnSpPr>
          <p:spPr>
            <a:xfrm rot="16200000" flipV="1">
              <a:off x="4788984" y="4704267"/>
              <a:ext cx="2209221" cy="6492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angular 38"/>
            <p:cNvCxnSpPr>
              <a:stCxn id="32" idx="0"/>
              <a:endCxn id="2" idx="2"/>
            </p:cNvCxnSpPr>
            <p:nvPr/>
          </p:nvCxnSpPr>
          <p:spPr>
            <a:xfrm rot="5400000" flipH="1" flipV="1">
              <a:off x="4288779" y="4858396"/>
              <a:ext cx="2214266" cy="346075"/>
            </a:xfrm>
            <a:prstGeom prst="bentConnector3">
              <a:avLst/>
            </a:prstGeom>
            <a:ln w="793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angular 40"/>
            <p:cNvCxnSpPr>
              <a:stCxn id="31" idx="0"/>
              <a:endCxn id="2" idx="2"/>
            </p:cNvCxnSpPr>
            <p:nvPr/>
          </p:nvCxnSpPr>
          <p:spPr>
            <a:xfrm rot="5400000" flipH="1" flipV="1">
              <a:off x="3574407" y="4178943"/>
              <a:ext cx="2249186" cy="17399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angular 42"/>
            <p:cNvCxnSpPr>
              <a:stCxn id="31" idx="0"/>
              <a:endCxn id="18" idx="2"/>
            </p:cNvCxnSpPr>
            <p:nvPr/>
          </p:nvCxnSpPr>
          <p:spPr>
            <a:xfrm rot="16200000" flipV="1">
              <a:off x="2545708" y="4890144"/>
              <a:ext cx="1576085" cy="9906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angular 44"/>
            <p:cNvCxnSpPr>
              <a:stCxn id="34" idx="0"/>
              <a:endCxn id="18" idx="2"/>
            </p:cNvCxnSpPr>
            <p:nvPr/>
          </p:nvCxnSpPr>
          <p:spPr>
            <a:xfrm rot="5400000" flipH="1" flipV="1">
              <a:off x="1964330" y="4847635"/>
              <a:ext cx="1124353" cy="6238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angular 46"/>
            <p:cNvCxnSpPr>
              <a:stCxn id="34" idx="3"/>
              <a:endCxn id="2" idx="2"/>
            </p:cNvCxnSpPr>
            <p:nvPr/>
          </p:nvCxnSpPr>
          <p:spPr>
            <a:xfrm flipV="1">
              <a:off x="2798763" y="3924300"/>
              <a:ext cx="2770187" cy="204241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angular 48"/>
            <p:cNvCxnSpPr>
              <a:stCxn id="33" idx="0"/>
              <a:endCxn id="16" idx="2"/>
            </p:cNvCxnSpPr>
            <p:nvPr/>
          </p:nvCxnSpPr>
          <p:spPr>
            <a:xfrm rot="5400000" flipH="1" flipV="1">
              <a:off x="5893883" y="4248655"/>
              <a:ext cx="2209221" cy="1560513"/>
            </a:xfrm>
            <a:prstGeom prst="bentConnector3">
              <a:avLst/>
            </a:prstGeom>
            <a:ln w="793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ángulo 49"/>
            <p:cNvSpPr/>
            <p:nvPr/>
          </p:nvSpPr>
          <p:spPr>
            <a:xfrm>
              <a:off x="6420065" y="1022796"/>
              <a:ext cx="1511300" cy="3975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Contrabando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4671831" y="1034939"/>
              <a:ext cx="1511300" cy="3975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Fronteras invisibles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637126" y="1021123"/>
              <a:ext cx="1511300" cy="3975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Normas pequeños comercios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3391909" y="1017234"/>
              <a:ext cx="1092200" cy="3975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Manejo de residuos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5775114" y="139699"/>
              <a:ext cx="3364947" cy="3975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b="1" dirty="0" smtClean="0">
                  <a:solidFill>
                    <a:prstClr val="black"/>
                  </a:solidFill>
                </a:rPr>
                <a:t>MERCADO DE DEPÓSITOS Y FERRETERÍAS</a:t>
              </a:r>
              <a:endParaRPr lang="es-CO" b="1" dirty="0">
                <a:solidFill>
                  <a:prstClr val="black"/>
                </a:solidFill>
              </a:endParaRP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6737350" y="5696271"/>
              <a:ext cx="1073150" cy="4899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CO" sz="1400" dirty="0" smtClean="0">
                  <a:solidFill>
                    <a:prstClr val="black"/>
                  </a:solidFill>
                </a:rPr>
                <a:t>Servicios Públicos</a:t>
              </a:r>
              <a:endParaRPr lang="es-CO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medellin.gov.co/irj/go/km/docs/wpccontent/Sites/Subportal%20del%20Ciudadano/Cultura/Secciones/Mapas/Documentos/2010/Mapas%20turísticos/comunas%20y%20barrios%20datos%20generales%20alt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52" t="4579" r="6417" b="2628"/>
          <a:stretch/>
        </p:blipFill>
        <p:spPr bwMode="auto">
          <a:xfrm>
            <a:off x="-63065" y="15875"/>
            <a:ext cx="6410671" cy="68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3337500" cy="481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3337500" cy="481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3337500" cy="481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4533580" y="791455"/>
            <a:ext cx="476410" cy="7684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 rot="2176129">
            <a:off x="4497721" y="2810026"/>
            <a:ext cx="526308" cy="949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Llamada con línea 1"/>
          <p:cNvSpPr/>
          <p:nvPr/>
        </p:nvSpPr>
        <p:spPr>
          <a:xfrm>
            <a:off x="6213968" y="114409"/>
            <a:ext cx="2852381" cy="918414"/>
          </a:xfrm>
          <a:prstGeom prst="borderCallout1">
            <a:avLst>
              <a:gd name="adj1" fmla="val 18750"/>
              <a:gd name="adj2" fmla="val -8333"/>
              <a:gd name="adj3" fmla="val 77878"/>
              <a:gd name="adj4" fmla="val -42813"/>
            </a:avLst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latin typeface="+mj-lt"/>
              </a:rPr>
              <a:t>Comuna 1 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  <a:latin typeface="+mj-lt"/>
              </a:rPr>
              <a:t>Santo Domingo </a:t>
            </a:r>
            <a:r>
              <a:rPr lang="es-CO" dirty="0" err="1" smtClean="0">
                <a:solidFill>
                  <a:schemeClr val="tx1"/>
                </a:solidFill>
                <a:latin typeface="+mj-lt"/>
              </a:rPr>
              <a:t>Savio</a:t>
            </a:r>
            <a:r>
              <a:rPr lang="es-CO" dirty="0" smtClean="0">
                <a:solidFill>
                  <a:schemeClr val="tx1"/>
                </a:solidFill>
                <a:latin typeface="+mj-lt"/>
              </a:rPr>
              <a:t> No.1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  <a:latin typeface="+mj-lt"/>
              </a:rPr>
              <a:t>El Compromiso </a:t>
            </a:r>
            <a:endParaRPr lang="es-C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Llamada con línea 1"/>
          <p:cNvSpPr/>
          <p:nvPr/>
        </p:nvSpPr>
        <p:spPr>
          <a:xfrm>
            <a:off x="6182435" y="3689131"/>
            <a:ext cx="2852381" cy="686824"/>
          </a:xfrm>
          <a:prstGeom prst="borderCallout1">
            <a:avLst>
              <a:gd name="adj1" fmla="val 18750"/>
              <a:gd name="adj2" fmla="val -8333"/>
              <a:gd name="adj3" fmla="val -43061"/>
              <a:gd name="adj4" fmla="val -41155"/>
            </a:avLst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latin typeface="+mj-lt"/>
              </a:rPr>
              <a:t>Comuna 8 </a:t>
            </a:r>
          </a:p>
          <a:p>
            <a:pPr algn="ctr"/>
            <a:r>
              <a:rPr lang="es-CO" dirty="0" err="1" smtClean="0">
                <a:solidFill>
                  <a:schemeClr val="tx1"/>
                </a:solidFill>
                <a:latin typeface="+mj-lt"/>
              </a:rPr>
              <a:t>Llanaditas</a:t>
            </a:r>
            <a:r>
              <a:rPr lang="es-CO" dirty="0" smtClean="0">
                <a:solidFill>
                  <a:schemeClr val="tx1"/>
                </a:solidFill>
                <a:latin typeface="+mj-lt"/>
              </a:rPr>
              <a:t> - El Pinal </a:t>
            </a:r>
            <a:endParaRPr lang="es-CO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01" y="1222955"/>
            <a:ext cx="2842548" cy="212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\\koleos\Users\cperez\FOTOS CHF\fotos iPHONE\medellin\enero 2014 8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93" y="4696676"/>
            <a:ext cx="2876331" cy="21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"/>
          <p:cNvSpPr txBox="1">
            <a:spLocks noChangeArrowheads="1"/>
          </p:cNvSpPr>
          <p:nvPr/>
        </p:nvSpPr>
        <p:spPr bwMode="auto">
          <a:xfrm>
            <a:off x="1174090" y="1063756"/>
            <a:ext cx="73489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3600" b="1" dirty="0">
                <a:solidFill>
                  <a:schemeClr val="tx2">
                    <a:lumMod val="75000"/>
                  </a:schemeClr>
                </a:solidFill>
              </a:rPr>
              <a:t>Articulación Triada de Planes de Continuidad de negocios</a:t>
            </a:r>
            <a:endParaRPr lang="es-CO" altLang="es-CO" sz="3600" b="1" dirty="0">
              <a:solidFill>
                <a:schemeClr val="tx2">
                  <a:lumMod val="7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graphicFrame>
        <p:nvGraphicFramePr>
          <p:cNvPr id="9" name="Marcador de contenido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4851107"/>
              </p:ext>
            </p:extLst>
          </p:nvPr>
        </p:nvGraphicFramePr>
        <p:xfrm>
          <a:off x="2025987" y="2264085"/>
          <a:ext cx="4886257" cy="423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3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81431" y="1688999"/>
            <a:ext cx="6211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</a:rPr>
              <a:t>Alianzas Público Privadas</a:t>
            </a:r>
            <a:endParaRPr lang="es-CO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93422" y="2926714"/>
            <a:ext cx="62112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800" dirty="0" smtClean="0"/>
              <a:t>Recuperación económica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800" dirty="0" smtClean="0"/>
              <a:t>Social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800" dirty="0" smtClean="0"/>
              <a:t>Fortalecimiento empresarial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s-CO" sz="2800" dirty="0" smtClean="0"/>
              <a:t>Abastecimiento</a:t>
            </a:r>
          </a:p>
        </p:txBody>
      </p:sp>
    </p:spTree>
    <p:extLst>
      <p:ext uri="{BB962C8B-B14F-4D97-AF65-F5344CB8AC3E}">
        <p14:creationId xmlns:p14="http://schemas.microsoft.com/office/powerpoint/2010/main" val="36689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607" y="2258063"/>
            <a:ext cx="7368999" cy="4129673"/>
          </a:xfrm>
        </p:spPr>
        <p:txBody>
          <a:bodyPr>
            <a:noAutofit/>
          </a:bodyPr>
          <a:lstStyle/>
          <a:p>
            <a:pPr algn="just"/>
            <a:r>
              <a:rPr lang="es-CO" sz="2400" dirty="0"/>
              <a:t>Hacerlos </a:t>
            </a:r>
            <a:r>
              <a:rPr lang="es-CO" sz="2400" dirty="0" smtClean="0"/>
              <a:t>partícipes </a:t>
            </a:r>
            <a:r>
              <a:rPr lang="es-CO" sz="2400" dirty="0"/>
              <a:t>de las actividades de gestión del riesgo del </a:t>
            </a:r>
            <a:r>
              <a:rPr lang="es-CO" sz="2400" dirty="0" smtClean="0"/>
              <a:t>barrio.</a:t>
            </a:r>
          </a:p>
          <a:p>
            <a:pPr marL="0" indent="0" algn="just">
              <a:buNone/>
            </a:pPr>
            <a:endParaRPr lang="es-CO" sz="2400" dirty="0"/>
          </a:p>
          <a:p>
            <a:pPr algn="just"/>
            <a:r>
              <a:rPr lang="es-CO" sz="2400" dirty="0"/>
              <a:t>Articular procesos de gestión del riesgo con los </a:t>
            </a:r>
            <a:r>
              <a:rPr lang="es-CO" sz="2400" dirty="0" smtClean="0"/>
              <a:t>comités </a:t>
            </a:r>
            <a:r>
              <a:rPr lang="es-CO" sz="2400" dirty="0"/>
              <a:t>de emergencia </a:t>
            </a:r>
            <a:r>
              <a:rPr lang="es-CO" sz="2400" dirty="0" smtClean="0"/>
              <a:t>activos.</a:t>
            </a:r>
          </a:p>
          <a:p>
            <a:pPr marL="0" indent="0" algn="just">
              <a:buNone/>
            </a:pPr>
            <a:endParaRPr lang="es-CO" sz="2400" dirty="0"/>
          </a:p>
          <a:p>
            <a:pPr algn="just"/>
            <a:r>
              <a:rPr lang="es-CO" sz="2400" dirty="0"/>
              <a:t>Procurar impulsar actividades para dar continuidad a su negocio.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34365" y="1284662"/>
            <a:ext cx="610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chemeClr val="tx2">
                    <a:lumMod val="75000"/>
                  </a:schemeClr>
                </a:solidFill>
              </a:rPr>
              <a:t>Retos con los </a:t>
            </a:r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</a:rPr>
              <a:t>Comerciantes </a:t>
            </a:r>
            <a:endParaRPr lang="es-CO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575103" cy="517013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9512" y="5229200"/>
            <a:ext cx="1728192" cy="16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5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plat eng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1295124" cy="1040979"/>
          </a:xfrm>
        </p:spPr>
      </p:pic>
      <p:sp>
        <p:nvSpPr>
          <p:cNvPr id="4" name="3 Rectángulo"/>
          <p:cNvSpPr/>
          <p:nvPr/>
        </p:nvSpPr>
        <p:spPr>
          <a:xfrm>
            <a:off x="1331639" y="1340768"/>
            <a:ext cx="70567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urbano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mitigación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fortalecimiento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empresariales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 barrios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bajos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 la ciudad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Medellín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olombia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5076056" y="4475933"/>
            <a:ext cx="30229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charset="0"/>
              </a:rPr>
              <a:t>Duración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en-US" sz="1200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Arial" charset="0"/>
              </a:rPr>
              <a:t>Septiembre</a:t>
            </a:r>
            <a:r>
              <a:rPr lang="en-US" sz="1200" dirty="0">
                <a:solidFill>
                  <a:srgbClr val="002060"/>
                </a:solidFill>
                <a:latin typeface="Arial" charset="0"/>
              </a:rPr>
              <a:t> de 2017 a  </a:t>
            </a:r>
            <a:r>
              <a:rPr lang="en-US" sz="1200" dirty="0" err="1">
                <a:solidFill>
                  <a:srgbClr val="002060"/>
                </a:solidFill>
                <a:latin typeface="Arial" charset="0"/>
              </a:rPr>
              <a:t>septiembre</a:t>
            </a:r>
            <a:r>
              <a:rPr lang="en-US" sz="1200" dirty="0">
                <a:solidFill>
                  <a:srgbClr val="002060"/>
                </a:solidFill>
                <a:latin typeface="Arial" charset="0"/>
              </a:rPr>
              <a:t> de 2020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Arial" charset="0"/>
              </a:rPr>
              <a:t>(3 </a:t>
            </a:r>
            <a:r>
              <a:rPr lang="en-US" sz="1200" dirty="0" err="1">
                <a:solidFill>
                  <a:srgbClr val="002060"/>
                </a:solidFill>
                <a:latin typeface="Arial" charset="0"/>
              </a:rPr>
              <a:t>años</a:t>
            </a:r>
            <a:r>
              <a:rPr lang="en-US" sz="1200" dirty="0">
                <a:solidFill>
                  <a:srgbClr val="002060"/>
                </a:solidFill>
                <a:latin typeface="Arial" charset="0"/>
              </a:rPr>
              <a:t>)</a:t>
            </a:r>
          </a:p>
        </p:txBody>
      </p:sp>
      <p:sp>
        <p:nvSpPr>
          <p:cNvPr id="7" name="Rectángulo 7"/>
          <p:cNvSpPr>
            <a:spLocks noChangeArrowheads="1"/>
          </p:cNvSpPr>
          <p:nvPr/>
        </p:nvSpPr>
        <p:spPr bwMode="auto">
          <a:xfrm>
            <a:off x="1691680" y="4437112"/>
            <a:ext cx="2108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charset="0"/>
              </a:rPr>
              <a:t>Cobertura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en-US" sz="1200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Arial" charset="0"/>
              </a:rPr>
              <a:t>16 </a:t>
            </a:r>
            <a:r>
              <a:rPr lang="en-US" sz="1200" dirty="0" err="1">
                <a:solidFill>
                  <a:srgbClr val="002060"/>
                </a:solidFill>
                <a:latin typeface="Arial" charset="0"/>
              </a:rPr>
              <a:t>comunas</a:t>
            </a:r>
            <a:r>
              <a:rPr lang="en-US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charset="0"/>
              </a:rPr>
              <a:t>urbanas</a:t>
            </a:r>
            <a:endParaRPr lang="en-US" sz="1200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Arial" charset="0"/>
              </a:rPr>
              <a:t>220 barrios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727698" y="21183"/>
            <a:ext cx="541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Objetivo</a:t>
            </a:r>
            <a:endParaRPr lang="es-CO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7485" y="1988588"/>
            <a:ext cx="7271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dirty="0">
                <a:solidFill>
                  <a:schemeClr val="tx2">
                    <a:lumMod val="75000"/>
                  </a:schemeClr>
                </a:solidFill>
              </a:rPr>
              <a:t>¡</a:t>
            </a:r>
            <a:r>
              <a:rPr lang="es-CO" sz="6000" b="1" dirty="0" smtClean="0">
                <a:solidFill>
                  <a:schemeClr val="tx2">
                    <a:lumMod val="75000"/>
                  </a:schemeClr>
                </a:solidFill>
              </a:rPr>
              <a:t>Muchas Gracias!</a:t>
            </a:r>
          </a:p>
        </p:txBody>
      </p:sp>
      <p:sp>
        <p:nvSpPr>
          <p:cNvPr id="4" name="Rectángulo 2"/>
          <p:cNvSpPr/>
          <p:nvPr/>
        </p:nvSpPr>
        <p:spPr>
          <a:xfrm>
            <a:off x="899884" y="3891412"/>
            <a:ext cx="72716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/>
              <a:t>Andrés Hincapié Rodríguez</a:t>
            </a:r>
          </a:p>
          <a:p>
            <a:pPr algn="ctr"/>
            <a:r>
              <a:rPr lang="es-CO" sz="2800" dirty="0" smtClean="0"/>
              <a:t>Gerente de Proyectos</a:t>
            </a:r>
          </a:p>
          <a:p>
            <a:pPr algn="ctr"/>
            <a:r>
              <a:rPr lang="es-CO" sz="2800" b="1" dirty="0" smtClean="0"/>
              <a:t>Fenalco Antioquia</a:t>
            </a:r>
          </a:p>
          <a:p>
            <a:pPr algn="ctr"/>
            <a:r>
              <a:rPr lang="es-CO" sz="2800" dirty="0" smtClean="0"/>
              <a:t>ahincapie@fenalcoantioquia.com</a:t>
            </a:r>
          </a:p>
        </p:txBody>
      </p:sp>
    </p:spTree>
    <p:extLst>
      <p:ext uri="{BB962C8B-B14F-4D97-AF65-F5344CB8AC3E}">
        <p14:creationId xmlns:p14="http://schemas.microsoft.com/office/powerpoint/2010/main" val="18386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155543" y="4934857"/>
            <a:ext cx="1988457" cy="19231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2240631"/>
              </p:ext>
            </p:extLst>
          </p:nvPr>
        </p:nvGraphicFramePr>
        <p:xfrm>
          <a:off x="323850" y="1048921"/>
          <a:ext cx="6540974" cy="505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http://identificacion.upb.edu.co/imagenes/beneficios/Logo_UPB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5" b="15507"/>
          <a:stretch/>
        </p:blipFill>
        <p:spPr bwMode="auto">
          <a:xfrm>
            <a:off x="6986136" y="1824983"/>
            <a:ext cx="1972044" cy="6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89" y="3151647"/>
            <a:ext cx="1657030" cy="114065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1"/>
          <a:stretch/>
        </p:blipFill>
        <p:spPr>
          <a:xfrm>
            <a:off x="7285872" y="4442907"/>
            <a:ext cx="1243464" cy="16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227" y="1103711"/>
            <a:ext cx="5953978" cy="990600"/>
          </a:xfrm>
        </p:spPr>
        <p:txBody>
          <a:bodyPr>
            <a:noAutofit/>
          </a:bodyPr>
          <a:lstStyle/>
          <a:p>
            <a:pPr lvl="0" algn="ctr"/>
            <a:r>
              <a:rPr lang="es-CO" sz="28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Recuperación económica </a:t>
            </a:r>
            <a:br>
              <a:rPr lang="es-CO" sz="28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28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y sistemas de mercado</a:t>
            </a:r>
            <a:endParaRPr lang="es-CO" sz="28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6" name="25 Marcador de contenido"/>
          <p:cNvSpPr>
            <a:spLocks noGrp="1"/>
          </p:cNvSpPr>
          <p:nvPr>
            <p:ph idx="1"/>
          </p:nvPr>
        </p:nvSpPr>
        <p:spPr>
          <a:xfrm>
            <a:off x="337415" y="4858781"/>
            <a:ext cx="6375773" cy="168667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Estudio de base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Formación a asociaciones de comerciantes de barrio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Formación a pequeños </a:t>
            </a:r>
            <a:r>
              <a:rPr lang="es-CO" sz="2000" dirty="0"/>
              <a:t>n</a:t>
            </a:r>
            <a:r>
              <a:rPr lang="es-CO" sz="2000" dirty="0" smtClean="0"/>
              <a:t>egocios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MX" sz="2000" dirty="0" smtClean="0"/>
              <a:t>Planes </a:t>
            </a:r>
            <a:r>
              <a:rPr lang="es-MX" sz="2000" dirty="0"/>
              <a:t>de continuidad y cadenas de suministro</a:t>
            </a:r>
          </a:p>
        </p:txBody>
      </p:sp>
      <p:pic>
        <p:nvPicPr>
          <p:cNvPr id="15" name="Picture 9" descr="\\koleos\Users\cperez\FOTOS CHF\fotos iPHONE\medellin\enero 2014 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4" y="2019005"/>
            <a:ext cx="3901375" cy="26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1 Rectángulo"/>
          <p:cNvSpPr/>
          <p:nvPr/>
        </p:nvSpPr>
        <p:spPr>
          <a:xfrm>
            <a:off x="5646057" y="2695840"/>
            <a:ext cx="3040960" cy="66847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220 empresas participantes</a:t>
            </a:r>
            <a:endParaRPr lang="es-ES" sz="1600" kern="1200" dirty="0"/>
          </a:p>
        </p:txBody>
      </p:sp>
      <p:sp>
        <p:nvSpPr>
          <p:cNvPr id="29" name="19 Rectángulo"/>
          <p:cNvSpPr/>
          <p:nvPr/>
        </p:nvSpPr>
        <p:spPr>
          <a:xfrm>
            <a:off x="5624775" y="3542493"/>
            <a:ext cx="3040961" cy="668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56.304 beneficiarios indirectos</a:t>
            </a:r>
            <a:endParaRPr lang="es-ES" sz="1600" kern="1200" dirty="0"/>
          </a:p>
        </p:txBody>
      </p:sp>
      <p:sp>
        <p:nvSpPr>
          <p:cNvPr id="32" name="17 Rectángulo"/>
          <p:cNvSpPr/>
          <p:nvPr/>
        </p:nvSpPr>
        <p:spPr>
          <a:xfrm>
            <a:off x="5624774" y="4375381"/>
            <a:ext cx="3040961" cy="668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33% de negocios objetivos incorporados</a:t>
            </a:r>
            <a:endParaRPr lang="es-ES" sz="1600" kern="1200" dirty="0"/>
          </a:p>
        </p:txBody>
      </p:sp>
      <p:sp>
        <p:nvSpPr>
          <p:cNvPr id="36" name="23 Rectángulo"/>
          <p:cNvSpPr/>
          <p:nvPr/>
        </p:nvSpPr>
        <p:spPr>
          <a:xfrm>
            <a:off x="6277820" y="1894293"/>
            <a:ext cx="1929003" cy="5869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dirty="0" smtClean="0"/>
              <a:t>METAS</a:t>
            </a:r>
            <a:endParaRPr lang="es-ES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36924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83538" y="2904565"/>
            <a:ext cx="4986294" cy="170035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CO" sz="40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Metodología </a:t>
            </a:r>
            <a:br>
              <a:rPr lang="es-CO" sz="40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40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¡Gestiono el riesgo, crezco mi negocio!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2" y="1600730"/>
            <a:ext cx="3590960" cy="486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5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 rot="1579494">
            <a:off x="7355851" y="3161800"/>
            <a:ext cx="1417458" cy="200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612648" y="1245576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O" sz="40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Módulo </a:t>
            </a:r>
            <a:r>
              <a:rPr lang="es-CO" sz="40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1: Gestión del riesgo</a:t>
            </a:r>
          </a:p>
        </p:txBody>
      </p:sp>
      <p:sp>
        <p:nvSpPr>
          <p:cNvPr id="3" name="25 Marcador de contenido"/>
          <p:cNvSpPr txBox="1">
            <a:spLocks/>
          </p:cNvSpPr>
          <p:nvPr/>
        </p:nvSpPr>
        <p:spPr>
          <a:xfrm>
            <a:off x="746975" y="2236176"/>
            <a:ext cx="7687539" cy="38545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Conceptos: amenaza</a:t>
            </a:r>
            <a:r>
              <a:rPr lang="es-CO" sz="2000" dirty="0"/>
              <a:t>, vulnerabilidad y </a:t>
            </a:r>
            <a:r>
              <a:rPr lang="es-CO" sz="2000" dirty="0" smtClean="0"/>
              <a:t>riesgo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Cómo </a:t>
            </a:r>
            <a:r>
              <a:rPr lang="es-CO" sz="2000" dirty="0"/>
              <a:t>se puede enfrentar el </a:t>
            </a:r>
            <a:r>
              <a:rPr lang="es-CO" sz="2000" dirty="0" smtClean="0"/>
              <a:t>riesgo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La gestión del riesgo en tres </a:t>
            </a:r>
            <a:r>
              <a:rPr lang="es-CO" sz="2000" dirty="0" smtClean="0"/>
              <a:t>pasos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La importancia de la gestión del riesgo y la relación con la </a:t>
            </a:r>
            <a:endParaRPr lang="es-CO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s-CO" sz="2000" dirty="0" smtClean="0"/>
              <a:t>planificación </a:t>
            </a:r>
            <a:r>
              <a:rPr lang="es-CO" sz="2000" dirty="0"/>
              <a:t>del </a:t>
            </a:r>
            <a:r>
              <a:rPr lang="es-CO" sz="2000" dirty="0" smtClean="0"/>
              <a:t>desarrollo.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Tips para proteger el negocio en caso de la ocurrencia de </a:t>
            </a:r>
            <a:endParaRPr lang="es-CO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s-CO" sz="2000" dirty="0" smtClean="0"/>
              <a:t>una </a:t>
            </a:r>
            <a:r>
              <a:rPr lang="es-CO" sz="2000" dirty="0"/>
              <a:t>emergencia o </a:t>
            </a:r>
            <a:r>
              <a:rPr lang="es-CO" sz="2000" dirty="0" smtClean="0"/>
              <a:t>desastre.</a:t>
            </a:r>
            <a:endParaRPr lang="es-CO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es-CO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38212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2648" y="1374531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O" sz="36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Módulo </a:t>
            </a:r>
            <a:r>
              <a:rPr lang="es-CO" sz="36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2: Plan de continuidad </a:t>
            </a:r>
            <a:r>
              <a:rPr lang="es-CO" sz="36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del </a:t>
            </a:r>
            <a:r>
              <a:rPr lang="es-CO" sz="36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negocio</a:t>
            </a:r>
          </a:p>
        </p:txBody>
      </p:sp>
      <p:sp>
        <p:nvSpPr>
          <p:cNvPr id="4" name="25 Marcador de contenido"/>
          <p:cNvSpPr txBox="1">
            <a:spLocks/>
          </p:cNvSpPr>
          <p:nvPr/>
        </p:nvSpPr>
        <p:spPr>
          <a:xfrm>
            <a:off x="888642" y="2365131"/>
            <a:ext cx="7328080" cy="38545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s-CO" sz="2400" dirty="0" smtClean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Qué es un plan de continuidad y la importancia de </a:t>
            </a:r>
            <a:r>
              <a:rPr lang="es-CO" sz="2000" dirty="0" smtClean="0"/>
              <a:t>este </a:t>
            </a:r>
            <a:r>
              <a:rPr lang="es-CO" sz="2000" dirty="0"/>
              <a:t>en cualquier empresa o </a:t>
            </a:r>
            <a:r>
              <a:rPr lang="es-CO" sz="2000" dirty="0" smtClean="0"/>
              <a:t>negocio.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Cómo </a:t>
            </a:r>
            <a:r>
              <a:rPr lang="es-CO" sz="2000" dirty="0"/>
              <a:t>crear un plan de continuidad en 5 </a:t>
            </a:r>
            <a:r>
              <a:rPr lang="es-CO" sz="2000" dirty="0" smtClean="0"/>
              <a:t>pasos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Conceptos básicos sobre cadenas de </a:t>
            </a:r>
            <a:r>
              <a:rPr lang="es-CO" sz="2000" dirty="0" smtClean="0"/>
              <a:t>suministro</a:t>
            </a:r>
            <a:endParaRPr lang="es-CO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es-CO" sz="24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3404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2648" y="1456592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CO" sz="40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Mejoramiento del Negocio</a:t>
            </a:r>
          </a:p>
        </p:txBody>
      </p:sp>
      <p:sp>
        <p:nvSpPr>
          <p:cNvPr id="3" name="25 Marcador de contenido"/>
          <p:cNvSpPr txBox="1">
            <a:spLocks/>
          </p:cNvSpPr>
          <p:nvPr/>
        </p:nvSpPr>
        <p:spPr>
          <a:xfrm>
            <a:off x="990116" y="3311680"/>
            <a:ext cx="7325546" cy="29277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La importancia de </a:t>
            </a:r>
            <a:r>
              <a:rPr lang="es-CO" sz="2000" dirty="0" smtClean="0"/>
              <a:t>conocer el mercado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Identificar la competencia y los </a:t>
            </a:r>
            <a:r>
              <a:rPr lang="es-CO" sz="2000" dirty="0" smtClean="0"/>
              <a:t>clientes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Establecer una cadena de suministros </a:t>
            </a:r>
            <a:r>
              <a:rPr lang="es-CO" sz="2000" dirty="0" smtClean="0"/>
              <a:t>competitiva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 smtClean="0"/>
              <a:t>Cómo </a:t>
            </a:r>
            <a:r>
              <a:rPr lang="es-CO" sz="2000" dirty="0"/>
              <a:t>definir un plan de </a:t>
            </a:r>
            <a:r>
              <a:rPr lang="es-CO" sz="2000" dirty="0" smtClean="0"/>
              <a:t>mercadeo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Realizar estrategias de </a:t>
            </a:r>
            <a:r>
              <a:rPr lang="es-CO" sz="2000" dirty="0" smtClean="0"/>
              <a:t>promoción</a:t>
            </a:r>
            <a:endParaRPr lang="es-CO" sz="2000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CO" sz="2000" dirty="0"/>
              <a:t>Tips para realizar estrategias de mercadeo y </a:t>
            </a:r>
            <a:r>
              <a:rPr lang="es-CO" sz="2000" dirty="0" smtClean="0"/>
              <a:t>ventas</a:t>
            </a:r>
            <a:endParaRPr lang="es-CO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es-CO" sz="24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s-CO" sz="24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2648" y="2447192"/>
            <a:ext cx="8153400" cy="7361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O" sz="3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Mercadeo </a:t>
            </a:r>
            <a:r>
              <a:rPr lang="es-CO" sz="3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y ventas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4" y="2573382"/>
            <a:ext cx="1987449" cy="29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PR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presentacion-pr18-ppt-plantilla</Template>
  <TotalTime>3665</TotalTime>
  <Words>1155</Words>
  <Application>Microsoft Office PowerPoint</Application>
  <PresentationFormat>Presentación en pantalla (4:3)</PresentationFormat>
  <Paragraphs>276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Presentacion_PR18</vt:lpstr>
      <vt:lpstr>Experiencia de Fenalco Antioquia en el marco del Programa de Conocimiento y Reducción del Riesgo de Desastres</vt:lpstr>
      <vt:lpstr>Presentación de PowerPoint</vt:lpstr>
      <vt:lpstr>Presentación de PowerPoint</vt:lpstr>
      <vt:lpstr>Presentación de PowerPoint</vt:lpstr>
      <vt:lpstr>Recuperación económica  y sistemas de mercado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Andrea Hernández Jiménez</dc:creator>
  <cp:lastModifiedBy>Lida Janeth Gonzalez Rojas</cp:lastModifiedBy>
  <cp:revision>155</cp:revision>
  <dcterms:created xsi:type="dcterms:W3CDTF">2015-03-06T18:31:58Z</dcterms:created>
  <dcterms:modified xsi:type="dcterms:W3CDTF">2018-06-15T18:43:58Z</dcterms:modified>
</cp:coreProperties>
</file>