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62" r:id="rId3"/>
    <p:sldId id="263" r:id="rId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A7"/>
    <a:srgbClr val="EC6825"/>
    <a:srgbClr val="A7358C"/>
    <a:srgbClr val="EC6724"/>
    <a:srgbClr val="F6A66C"/>
    <a:srgbClr val="C10E27"/>
    <a:srgbClr val="376092"/>
    <a:srgbClr val="FBE0D3"/>
    <a:srgbClr val="05AEAA"/>
    <a:srgbClr val="EFC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AFE8-81F0-4878-9C59-CE3F681A694F}" type="datetimeFigureOut">
              <a:rPr lang="es-CO" smtClean="0"/>
              <a:t>13/06/2018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8E356-2A83-4D18-9CD0-CC617A2F70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130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8E356-2A83-4D18-9CD0-CC617A2F70FB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979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5292080" y="1410345"/>
            <a:ext cx="3672408" cy="425090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424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179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601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02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835696" y="202630"/>
            <a:ext cx="6851104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D309-B2BE-4940-A696-E5DF4AFD07DD}" type="datetimeFigureOut">
              <a:rPr lang="es-CO" smtClean="0"/>
              <a:pPr/>
              <a:t>13/06/2018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77B9-F039-4794-9B13-7712F9740DF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94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</p:sldLayoutIdLst>
  <p:txStyles>
    <p:titleStyle>
      <a:lvl1pPr algn="r" defTabSz="914400" rtl="0" eaLnBrk="1" latinLnBrk="0" hangingPunct="1"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hyperlink" Target="http://www.idiger.gov.co/normograma" TargetMode="External"/><Relationship Id="rId26" Type="http://schemas.openxmlformats.org/officeDocument/2006/relationships/image" Target="../media/image16.png"/><Relationship Id="rId3" Type="http://schemas.openxmlformats.org/officeDocument/2006/relationships/image" Target="../media/image4.png"/><Relationship Id="rId21" Type="http://schemas.openxmlformats.org/officeDocument/2006/relationships/image" Target="../media/image14.png"/><Relationship Id="rId34" Type="http://schemas.openxmlformats.org/officeDocument/2006/relationships/hyperlink" Target="http://www.idiger.gov.co/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://www.sire.gov.co/web/sab" TargetMode="External"/><Relationship Id="rId17" Type="http://schemas.openxmlformats.org/officeDocument/2006/relationships/image" Target="../media/image12.png"/><Relationship Id="rId25" Type="http://schemas.openxmlformats.org/officeDocument/2006/relationships/hyperlink" Target="http://cam.sire.gov.co/" TargetMode="External"/><Relationship Id="rId3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appx.sire.gov.co:8004/Hemeroteca/" TargetMode="External"/><Relationship Id="rId20" Type="http://schemas.openxmlformats.org/officeDocument/2006/relationships/hyperlink" Target="http://www.idiger.gov.co/sistema-distrital" TargetMode="External"/><Relationship Id="rId29" Type="http://schemas.openxmlformats.org/officeDocument/2006/relationships/hyperlink" Target="http://piee.sire.gov.c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24" Type="http://schemas.openxmlformats.org/officeDocument/2006/relationships/hyperlink" Target="http://www.idiger.gov.co/web/consejos-locales-de-gestion-de-riesgos/inicio" TargetMode="External"/><Relationship Id="rId32" Type="http://schemas.openxmlformats.org/officeDocument/2006/relationships/hyperlink" Target="http://www.idiger.gov.co/rcc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microsoft.com/office/2007/relationships/hdphoto" Target="../media/hdphoto4.wdp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31" Type="http://schemas.microsoft.com/office/2007/relationships/hdphoto" Target="../media/hdphoto5.wdp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hyperlink" Target="http://www.sire.gov.co/" TargetMode="External"/><Relationship Id="rId22" Type="http://schemas.openxmlformats.org/officeDocument/2006/relationships/hyperlink" Target="http://app.gentequeayuda.gov.co/Primer_Respondiente/" TargetMode="External"/><Relationship Id="rId27" Type="http://schemas.openxmlformats.org/officeDocument/2006/relationships/image" Target="../media/image17.png"/><Relationship Id="rId30" Type="http://schemas.openxmlformats.org/officeDocument/2006/relationships/image" Target="../media/image18.png"/><Relationship Id="rId35" Type="http://schemas.openxmlformats.org/officeDocument/2006/relationships/image" Target="../media/image20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diger.gov.c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HERRAMIENTAS VIRTUALES PARA LA GESTIÓN DEL RIESGO</a:t>
            </a:r>
            <a:r>
              <a:rPr lang="es-ES" dirty="0"/>
              <a:t> 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2050" name="Picture 2" descr="http://eird.org/pr18/images/logo-english.png"/>
          <p:cNvPicPr>
            <a:picLocks noChangeAspect="1" noChangeArrowheads="1"/>
          </p:cNvPicPr>
          <p:nvPr/>
        </p:nvPicPr>
        <p:blipFill>
          <a:blip r:embed="rId2" cstate="print"/>
          <a:srcRect l="81303" t="20641" r="2299" b="12276"/>
          <a:stretch>
            <a:fillRect/>
          </a:stretch>
        </p:blipFill>
        <p:spPr bwMode="auto">
          <a:xfrm>
            <a:off x="3059832" y="4869160"/>
            <a:ext cx="1296144" cy="673995"/>
          </a:xfrm>
          <a:prstGeom prst="rect">
            <a:avLst/>
          </a:prstGeom>
          <a:noFill/>
        </p:spPr>
      </p:pic>
      <p:pic>
        <p:nvPicPr>
          <p:cNvPr id="4" name="Picture 2" descr="http://eird.org/pr18/images/logo-english.png"/>
          <p:cNvPicPr>
            <a:picLocks noChangeAspect="1" noChangeArrowheads="1"/>
          </p:cNvPicPr>
          <p:nvPr/>
        </p:nvPicPr>
        <p:blipFill>
          <a:blip r:embed="rId2" cstate="print"/>
          <a:srcRect l="16333" t="13680" r="48888"/>
          <a:stretch>
            <a:fillRect/>
          </a:stretch>
        </p:blipFill>
        <p:spPr bwMode="auto">
          <a:xfrm>
            <a:off x="323528" y="2996952"/>
            <a:ext cx="2880320" cy="908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13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Elipse"/>
          <p:cNvSpPr/>
          <p:nvPr/>
        </p:nvSpPr>
        <p:spPr>
          <a:xfrm>
            <a:off x="2447764" y="2062550"/>
            <a:ext cx="4250036" cy="4187625"/>
          </a:xfrm>
          <a:prstGeom prst="ellipse">
            <a:avLst/>
          </a:prstGeom>
          <a:solidFill>
            <a:schemeClr val="tx2">
              <a:lumMod val="60000"/>
              <a:lumOff val="40000"/>
              <a:alpha val="22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Elipse"/>
          <p:cNvSpPr/>
          <p:nvPr/>
        </p:nvSpPr>
        <p:spPr>
          <a:xfrm>
            <a:off x="3182648" y="2741181"/>
            <a:ext cx="2887081" cy="2818085"/>
          </a:xfrm>
          <a:prstGeom prst="ellipse">
            <a:avLst/>
          </a:prstGeom>
          <a:solidFill>
            <a:schemeClr val="accent5">
              <a:lumMod val="75000"/>
              <a:alpha val="5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Elipse"/>
          <p:cNvSpPr/>
          <p:nvPr/>
        </p:nvSpPr>
        <p:spPr>
          <a:xfrm>
            <a:off x="3862802" y="3425344"/>
            <a:ext cx="1440160" cy="1440160"/>
          </a:xfrm>
          <a:prstGeom prst="ellipse">
            <a:avLst/>
          </a:prstGeom>
          <a:solidFill>
            <a:srgbClr val="00206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39267" y1="49500" x2="39267" y2="49500"/>
                        <a14:foregroundMark x1="61257" y1="38000" x2="61257" y2="38000"/>
                        <a14:foregroundMark x1="39267" y1="36000" x2="39267" y2="360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30" y="5018499"/>
            <a:ext cx="598295" cy="626488"/>
          </a:xfrm>
          <a:prstGeom prst="rect">
            <a:avLst/>
          </a:prstGeom>
        </p:spPr>
      </p:pic>
      <p:grpSp>
        <p:nvGrpSpPr>
          <p:cNvPr id="62" name="Grupo 61"/>
          <p:cNvGrpSpPr/>
          <p:nvPr/>
        </p:nvGrpSpPr>
        <p:grpSpPr>
          <a:xfrm>
            <a:off x="5410565" y="3145343"/>
            <a:ext cx="711775" cy="674294"/>
            <a:chOff x="5332191" y="2952828"/>
            <a:chExt cx="946602" cy="872216"/>
          </a:xfrm>
          <a:solidFill>
            <a:schemeClr val="bg1"/>
          </a:solidFill>
        </p:grpSpPr>
        <p:sp>
          <p:nvSpPr>
            <p:cNvPr id="12" name="Elipse 11"/>
            <p:cNvSpPr/>
            <p:nvPr/>
          </p:nvSpPr>
          <p:spPr>
            <a:xfrm>
              <a:off x="5332191" y="2952828"/>
              <a:ext cx="946602" cy="87221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4" name="Picture 12" descr="Image result for comunicacion ICON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246" y="3103690"/>
              <a:ext cx="570491" cy="570491"/>
            </a:xfrm>
            <a:prstGeom prst="rect">
              <a:avLst/>
            </a:prstGeom>
            <a:grpFill/>
            <a:extLst/>
          </p:spPr>
        </p:pic>
      </p:grpSp>
      <p:sp>
        <p:nvSpPr>
          <p:cNvPr id="35" name="CuadroTexto 34"/>
          <p:cNvSpPr txBox="1"/>
          <p:nvPr/>
        </p:nvSpPr>
        <p:spPr>
          <a:xfrm>
            <a:off x="3870252" y="3716541"/>
            <a:ext cx="1456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  <a:cs typeface="Arial" panose="020B0604020202020204" pitchFamily="34" charset="0"/>
              </a:rPr>
              <a:t>DESARROLLO PLENO DEL POTENCIAL DE LOS BOGOTANOS</a:t>
            </a:r>
            <a:endParaRPr lang="es-CO" sz="1200" b="1" dirty="0">
              <a:solidFill>
                <a:schemeClr val="bg1"/>
              </a:solidFill>
              <a:latin typeface="+mj-lt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11" y="2155615"/>
            <a:ext cx="776054" cy="72755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01" y="2060848"/>
            <a:ext cx="840727" cy="822317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744" l="9690" r="100000">
                        <a14:foregroundMark x1="53488" y1="40000" x2="53488" y2="40000"/>
                        <a14:foregroundMark x1="68992" y1="40000" x2="68992" y2="40000"/>
                        <a14:foregroundMark x1="50775" y1="64103" x2="50775" y2="64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47" y="5431265"/>
            <a:ext cx="941541" cy="71163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92" y="5484411"/>
            <a:ext cx="691230" cy="672548"/>
          </a:xfrm>
          <a:prstGeom prst="rect">
            <a:avLst/>
          </a:prstGeom>
        </p:spPr>
      </p:pic>
      <p:pic>
        <p:nvPicPr>
          <p:cNvPr id="50" name="Imagen 49">
            <a:hlinkClick r:id="rId12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 t="9526" r="13078" b="7452"/>
          <a:stretch/>
        </p:blipFill>
        <p:spPr>
          <a:xfrm>
            <a:off x="7386550" y="5681331"/>
            <a:ext cx="1224136" cy="1116124"/>
          </a:xfrm>
          <a:prstGeom prst="rect">
            <a:avLst/>
          </a:prstGeom>
        </p:spPr>
      </p:pic>
      <p:pic>
        <p:nvPicPr>
          <p:cNvPr id="51" name="Imagen 50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68" y="4427480"/>
            <a:ext cx="1105834" cy="1084482"/>
          </a:xfrm>
          <a:prstGeom prst="rect">
            <a:avLst/>
          </a:prstGeom>
        </p:spPr>
      </p:pic>
      <p:pic>
        <p:nvPicPr>
          <p:cNvPr id="52" name="Imagen 51">
            <a:hlinkClick r:id="rId16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0" y="5860546"/>
            <a:ext cx="2504176" cy="616846"/>
          </a:xfrm>
          <a:prstGeom prst="rect">
            <a:avLst/>
          </a:prstGeom>
        </p:spPr>
      </p:pic>
      <p:pic>
        <p:nvPicPr>
          <p:cNvPr id="53" name="Imagen 52">
            <a:hlinkClick r:id="rId18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59" y="3488955"/>
            <a:ext cx="1888252" cy="797547"/>
          </a:xfrm>
          <a:prstGeom prst="rect">
            <a:avLst/>
          </a:prstGeom>
        </p:spPr>
      </p:pic>
      <p:pic>
        <p:nvPicPr>
          <p:cNvPr id="55" name="Imagen 54">
            <a:hlinkClick r:id="rId20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09" y="2429503"/>
            <a:ext cx="1812302" cy="902634"/>
          </a:xfrm>
          <a:prstGeom prst="rect">
            <a:avLst/>
          </a:prstGeom>
        </p:spPr>
      </p:pic>
      <p:pic>
        <p:nvPicPr>
          <p:cNvPr id="57" name="Imagen 56">
            <a:hlinkClick r:id="rId22"/>
          </p:cNvPr>
          <p:cNvPicPr>
            <a:picLocks noChangeAspect="1"/>
          </p:cNvPicPr>
          <p:nvPr/>
        </p:nvPicPr>
        <p:blipFill rotWithShape="1">
          <a:blip r:embed="rId23"/>
          <a:srcRect l="63717" t="31554" r="7288" b="53986"/>
          <a:stretch/>
        </p:blipFill>
        <p:spPr>
          <a:xfrm>
            <a:off x="124305" y="2504422"/>
            <a:ext cx="1931686" cy="602059"/>
          </a:xfrm>
          <a:prstGeom prst="rect">
            <a:avLst/>
          </a:prstGeom>
        </p:spPr>
      </p:pic>
      <p:pic>
        <p:nvPicPr>
          <p:cNvPr id="58" name="Imagen 57">
            <a:hlinkClick r:id="rId24"/>
          </p:cNvPr>
          <p:cNvPicPr>
            <a:picLocks noChangeAspect="1"/>
          </p:cNvPicPr>
          <p:nvPr/>
        </p:nvPicPr>
        <p:blipFill rotWithShape="1">
          <a:blip r:embed="rId23"/>
          <a:srcRect l="34215" t="30718" r="37032" b="55280"/>
          <a:stretch/>
        </p:blipFill>
        <p:spPr>
          <a:xfrm>
            <a:off x="209460" y="3488955"/>
            <a:ext cx="2018659" cy="614374"/>
          </a:xfrm>
          <a:prstGeom prst="rect">
            <a:avLst/>
          </a:prstGeom>
        </p:spPr>
      </p:pic>
      <p:pic>
        <p:nvPicPr>
          <p:cNvPr id="2" name="Imagen 1">
            <a:hlinkClick r:id="rId25"/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3" y="1266592"/>
            <a:ext cx="1264799" cy="1059269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8667" l="0" r="100000">
                        <a14:foregroundMark x1="48000" y1="51111" x2="48000" y2="51111"/>
                        <a14:foregroundMark x1="49778" y1="25333" x2="49778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84" y="3164998"/>
            <a:ext cx="607842" cy="607842"/>
          </a:xfrm>
          <a:prstGeom prst="rect">
            <a:avLst/>
          </a:prstGeom>
        </p:spPr>
      </p:pic>
      <p:pic>
        <p:nvPicPr>
          <p:cNvPr id="64" name="Imagen 63">
            <a:hlinkClick r:id="rId29"/>
          </p:cNvPr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65" y="4017653"/>
            <a:ext cx="2744706" cy="1892347"/>
          </a:xfrm>
          <a:prstGeom prst="rect">
            <a:avLst/>
          </a:prstGeom>
        </p:spPr>
      </p:pic>
      <p:sp>
        <p:nvSpPr>
          <p:cNvPr id="65" name="1 Título"/>
          <p:cNvSpPr>
            <a:spLocks noGrp="1"/>
          </p:cNvSpPr>
          <p:nvPr>
            <p:ph type="title"/>
          </p:nvPr>
        </p:nvSpPr>
        <p:spPr>
          <a:xfrm>
            <a:off x="1665869" y="209467"/>
            <a:ext cx="7704856" cy="274042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HERRAMIENTAS VIRTUALES PARA LA GESTIÓN DEL RIESGO</a:t>
            </a:r>
            <a:r>
              <a:rPr lang="es-ES" dirty="0"/>
              <a:t> 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3" name="Imagen 2">
            <a:hlinkClick r:id="rId32"/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75" y="1170185"/>
            <a:ext cx="1137511" cy="1112602"/>
          </a:xfrm>
          <a:prstGeom prst="rect">
            <a:avLst/>
          </a:prstGeom>
        </p:spPr>
      </p:pic>
      <p:pic>
        <p:nvPicPr>
          <p:cNvPr id="5" name="Imagen 4">
            <a:hlinkClick r:id="rId34"/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41" y="911346"/>
            <a:ext cx="2635882" cy="109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Título 4"/>
          <p:cNvSpPr txBox="1">
            <a:spLocks/>
          </p:cNvSpPr>
          <p:nvPr/>
        </p:nvSpPr>
        <p:spPr>
          <a:xfrm>
            <a:off x="-180528" y="213285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6600" dirty="0" smtClean="0"/>
              <a:t>Gracias</a:t>
            </a:r>
          </a:p>
          <a:p>
            <a:pPr algn="ctr"/>
            <a:r>
              <a:rPr lang="es-MX" sz="2800" dirty="0" smtClean="0">
                <a:hlinkClick r:id="rId2"/>
              </a:rPr>
              <a:t>www.idiger.gov.co</a:t>
            </a:r>
            <a:endParaRPr lang="es-MX" sz="2800" dirty="0" smtClean="0"/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8618501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on_PR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Presentacion_PR18</Template>
  <TotalTime>372</TotalTime>
  <Words>17</Words>
  <Application>Microsoft Office PowerPoint</Application>
  <PresentationFormat>Presentación en pantalla (4:3)</PresentationFormat>
  <Paragraphs>7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Batang</vt:lpstr>
      <vt:lpstr>Arial</vt:lpstr>
      <vt:lpstr>Calibri</vt:lpstr>
      <vt:lpstr>Presentacion_PR18</vt:lpstr>
      <vt:lpstr>HERRAMIENTAS VIRTUALES PARA LA GESTIÓN DEL RIESGO  </vt:lpstr>
      <vt:lpstr> HERRAMIENTAS VIRTUALES PARA LA GESTIÓN DEL RIESGO  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Giraldo</dc:creator>
  <cp:lastModifiedBy>Lina Maria Hernandez Ortiz</cp:lastModifiedBy>
  <cp:revision>39</cp:revision>
  <dcterms:created xsi:type="dcterms:W3CDTF">2018-01-17T17:13:09Z</dcterms:created>
  <dcterms:modified xsi:type="dcterms:W3CDTF">2018-06-13T13:57:18Z</dcterms:modified>
</cp:coreProperties>
</file>