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9" r:id="rId3"/>
    <p:sldId id="260" r:id="rId4"/>
    <p:sldId id="261" r:id="rId5"/>
    <p:sldId id="265" r:id="rId6"/>
    <p:sldId id="266" r:id="rId7"/>
    <p:sldId id="267" r:id="rId8"/>
    <p:sldId id="268" r:id="rId9"/>
    <p:sldId id="262" r:id="rId10"/>
    <p:sldId id="264" r:id="rId11"/>
    <p:sldId id="269" r:id="rId12"/>
    <p:sldId id="271" r:id="rId13"/>
    <p:sldId id="273" r:id="rId14"/>
    <p:sldId id="274" r:id="rId15"/>
    <p:sldId id="275" r:id="rId16"/>
    <p:sldId id="276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4" r:id="rId28"/>
    <p:sldId id="295" r:id="rId29"/>
    <p:sldId id="296" r:id="rId30"/>
    <p:sldId id="297" r:id="rId31"/>
    <p:sldId id="289" r:id="rId32"/>
    <p:sldId id="290" r:id="rId33"/>
    <p:sldId id="291" r:id="rId34"/>
    <p:sldId id="292" r:id="rId35"/>
    <p:sldId id="298" r:id="rId36"/>
    <p:sldId id="299" r:id="rId37"/>
    <p:sldId id="300" r:id="rId38"/>
    <p:sldId id="301" r:id="rId39"/>
    <p:sldId id="302" r:id="rId40"/>
    <p:sldId id="303" r:id="rId41"/>
    <p:sldId id="293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FB8"/>
    <a:srgbClr val="003B6B"/>
    <a:srgbClr val="085999"/>
    <a:srgbClr val="C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389" y="13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130CD-259A-4875-BE5E-B5DB98266A7A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BEE22D-57FA-4A12-B50F-D4A0941187DD}">
      <dgm:prSet phldrT="[Text]" custT="1"/>
      <dgm:spPr>
        <a:xfrm>
          <a:off x="2308375" y="1019"/>
          <a:ext cx="1196826" cy="644393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Evaluación</a:t>
          </a:r>
          <a:endParaRPr lang="en-US" sz="28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08C65F0-4955-4F20-AA17-3F100214EF23}" type="parTrans" cxnId="{74872EA7-EEB3-4B8C-983E-8BCAAA520164}">
      <dgm:prSet/>
      <dgm:spPr/>
      <dgm:t>
        <a:bodyPr/>
        <a:lstStyle/>
        <a:p>
          <a:endParaRPr lang="en-US"/>
        </a:p>
      </dgm:t>
    </dgm:pt>
    <dgm:pt modelId="{536E862E-1202-47D4-9F1C-0CC2FA6A382F}" type="sibTrans" cxnId="{74872EA7-EEB3-4B8C-983E-8BCAAA520164}">
      <dgm:prSet/>
      <dgm:spPr>
        <a:xfrm>
          <a:off x="1618675" y="323215"/>
          <a:ext cx="2576225" cy="2576225"/>
        </a:xfrm>
        <a:custGeom>
          <a:avLst/>
          <a:gdLst/>
          <a:ahLst/>
          <a:cxnLst/>
          <a:rect l="0" t="0" r="0" b="0"/>
          <a:pathLst>
            <a:path>
              <a:moveTo>
                <a:pt x="1995106" y="211360"/>
              </a:moveTo>
              <a:arcTo wR="1288112" hR="1288112" stAng="18197331" swAng="1026454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n-US"/>
        </a:p>
      </dgm:t>
    </dgm:pt>
    <dgm:pt modelId="{DCD391CB-3850-4E87-B12C-6C59E7EFB6D5}">
      <dgm:prSet phldrT="[Text]" custT="1"/>
      <dgm:spPr>
        <a:xfrm>
          <a:off x="3357772" y="2210267"/>
          <a:ext cx="1298085" cy="644393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Alistamiento</a:t>
          </a:r>
          <a:endParaRPr lang="en-US" sz="18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7B781D6B-DEBF-4B05-B52C-87143CDD506B}" type="parTrans" cxnId="{6E912571-405E-4A8B-AB7D-67CE4511C975}">
      <dgm:prSet/>
      <dgm:spPr/>
      <dgm:t>
        <a:bodyPr/>
        <a:lstStyle/>
        <a:p>
          <a:endParaRPr lang="en-US"/>
        </a:p>
      </dgm:t>
    </dgm:pt>
    <dgm:pt modelId="{C57B7866-2CFD-44A4-9090-CA4058278365}" type="sibTrans" cxnId="{6E912571-405E-4A8B-AB7D-67CE4511C975}">
      <dgm:prSet/>
      <dgm:spPr>
        <a:xfrm>
          <a:off x="1897279" y="354975"/>
          <a:ext cx="2576225" cy="2576225"/>
        </a:xfrm>
        <a:custGeom>
          <a:avLst/>
          <a:gdLst/>
          <a:ahLst/>
          <a:cxnLst/>
          <a:rect l="0" t="0" r="0" b="0"/>
          <a:pathLst>
            <a:path>
              <a:moveTo>
                <a:pt x="1567905" y="2545471"/>
              </a:moveTo>
              <a:arcTo wR="1288112" hR="1288112" stAng="4647281" swAng="1353929"/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n-US"/>
        </a:p>
      </dgm:t>
    </dgm:pt>
    <dgm:pt modelId="{CDDACB41-799E-40A4-9FD7-C44AFB0923C6}">
      <dgm:prSet phldrT="[Text]" custT="1"/>
      <dgm:spPr>
        <a:xfrm>
          <a:off x="1280124" y="2228362"/>
          <a:ext cx="1556189" cy="64439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Actualización</a:t>
          </a:r>
          <a:r>
            <a:rPr lang="en-US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Plan </a:t>
          </a:r>
          <a:r>
            <a:rPr lang="en-US" sz="14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Hospitalario</a:t>
          </a:r>
          <a:r>
            <a:rPr lang="en-US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4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Desastres</a:t>
          </a:r>
          <a:endParaRPr lang="en-US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F81884A-2BC8-4611-AF50-0B1D3E484C0A}" type="parTrans" cxnId="{FA62737F-79EE-48D0-BFFA-F75502ADEDD6}">
      <dgm:prSet/>
      <dgm:spPr/>
      <dgm:t>
        <a:bodyPr/>
        <a:lstStyle/>
        <a:p>
          <a:endParaRPr lang="en-US"/>
        </a:p>
      </dgm:t>
    </dgm:pt>
    <dgm:pt modelId="{17C0F3F5-240C-4A49-85C5-D262ADFF0012}" type="sibTrans" cxnId="{FA62737F-79EE-48D0-BFFA-F75502ADEDD6}">
      <dgm:prSet/>
      <dgm:spPr>
        <a:xfrm>
          <a:off x="1617421" y="276538"/>
          <a:ext cx="2576225" cy="2576225"/>
        </a:xfrm>
        <a:custGeom>
          <a:avLst/>
          <a:gdLst/>
          <a:ahLst/>
          <a:cxnLst/>
          <a:rect l="0" t="0" r="0" b="0"/>
          <a:pathLst>
            <a:path>
              <a:moveTo>
                <a:pt x="124375" y="1840335"/>
              </a:moveTo>
              <a:arcTo wR="1288112" hR="1288112" stAng="9276867" swAng="1030713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n-US"/>
        </a:p>
      </dgm:t>
    </dgm:pt>
    <dgm:pt modelId="{6E9604A4-288E-4B40-A2F3-7E5FC8657F6B}">
      <dgm:prSet phldrT="[Text]" custT="1"/>
      <dgm:spPr>
        <a:xfrm>
          <a:off x="782172" y="803973"/>
          <a:ext cx="1799096" cy="818611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C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Simulaciones Inclusivas</a:t>
          </a:r>
          <a:endParaRPr lang="en-US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3EF3952-23FA-4676-92BA-4D6A3AB63152}" type="parTrans" cxnId="{D80D53D1-2E29-48D0-8CE1-469AED6202AA}">
      <dgm:prSet/>
      <dgm:spPr/>
      <dgm:t>
        <a:bodyPr/>
        <a:lstStyle/>
        <a:p>
          <a:endParaRPr lang="en-US"/>
        </a:p>
      </dgm:t>
    </dgm:pt>
    <dgm:pt modelId="{D65B21FC-917B-47D3-841D-5FFD9E9D2417}" type="sibTrans" cxnId="{D80D53D1-2E29-48D0-8CE1-469AED6202AA}">
      <dgm:prSet/>
      <dgm:spPr>
        <a:xfrm>
          <a:off x="1618675" y="323215"/>
          <a:ext cx="2576225" cy="2576225"/>
        </a:xfrm>
        <a:custGeom>
          <a:avLst/>
          <a:gdLst/>
          <a:ahLst/>
          <a:cxnLst/>
          <a:rect l="0" t="0" r="0" b="0"/>
          <a:pathLst>
            <a:path>
              <a:moveTo>
                <a:pt x="353449" y="401750"/>
              </a:moveTo>
              <a:arcTo wR="1288112" hR="1288112" stAng="13408838" swAng="850143"/>
            </a:path>
          </a:pathLst>
        </a:custGeom>
        <a:noFill/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n-US"/>
        </a:p>
      </dgm:t>
    </dgm:pt>
    <dgm:pt modelId="{B36D1F6F-2CA4-477F-AA3D-E8A5F1B72BC8}">
      <dgm:prSet phldrT="[Text]" custT="1"/>
      <dgm:spPr>
        <a:xfrm>
          <a:off x="3421690" y="891083"/>
          <a:ext cx="1420331" cy="644393"/>
        </a:xfrm>
        <a:prstGeom prst="roundRect">
          <a:avLst/>
        </a:prstGeom>
        <a:solidFill>
          <a:srgbClr val="003B6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800" b="1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Acciones</a:t>
          </a:r>
          <a:r>
            <a:rPr lang="en-US" sz="1800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      5-30</a:t>
          </a:r>
        </a:p>
      </dgm:t>
    </dgm:pt>
    <dgm:pt modelId="{9B15C2E2-E58F-4FFF-A9C3-B4F7D3802DE8}" type="parTrans" cxnId="{CD4B4781-900E-4B01-97EB-173E4AD62D9F}">
      <dgm:prSet/>
      <dgm:spPr/>
      <dgm:t>
        <a:bodyPr/>
        <a:lstStyle/>
        <a:p>
          <a:endParaRPr lang="en-US"/>
        </a:p>
      </dgm:t>
    </dgm:pt>
    <dgm:pt modelId="{ECEF88D6-0DDA-4FAE-8B0F-D936C320E98C}" type="sibTrans" cxnId="{CD4B4781-900E-4B01-97EB-173E4AD62D9F}">
      <dgm:prSet/>
      <dgm:spPr>
        <a:xfrm>
          <a:off x="1670828" y="617712"/>
          <a:ext cx="2576225" cy="2576225"/>
        </a:xfrm>
        <a:custGeom>
          <a:avLst/>
          <a:gdLst/>
          <a:ahLst/>
          <a:cxnLst/>
          <a:rect l="0" t="0" r="0" b="0"/>
          <a:pathLst>
            <a:path>
              <a:moveTo>
                <a:pt x="2553811" y="1048864"/>
              </a:moveTo>
              <a:arcTo wR="1288112" hR="1288112" stAng="20957759" swAng="1102198"/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gm:spPr>
      <dgm:t>
        <a:bodyPr/>
        <a:lstStyle/>
        <a:p>
          <a:endParaRPr lang="en-US">
            <a:ln w="57150">
              <a:solidFill>
                <a:schemeClr val="tx1"/>
              </a:solidFill>
            </a:ln>
          </a:endParaRPr>
        </a:p>
      </dgm:t>
    </dgm:pt>
    <dgm:pt modelId="{A642CB5F-7E61-435B-93FB-D98B17DCBECD}" type="pres">
      <dgm:prSet presAssocID="{870130CD-259A-4875-BE5E-B5DB98266A7A}" presName="cycle" presStyleCnt="0">
        <dgm:presLayoutVars>
          <dgm:dir/>
          <dgm:resizeHandles val="exact"/>
        </dgm:presLayoutVars>
      </dgm:prSet>
      <dgm:spPr/>
    </dgm:pt>
    <dgm:pt modelId="{E0DD7A1F-FA84-4F17-9226-26F06ED95D4C}" type="pres">
      <dgm:prSet presAssocID="{6EBEE22D-57FA-4A12-B50F-D4A0941187DD}" presName="node" presStyleLbl="node1" presStyleIdx="0" presStyleCnt="5" custScaleX="142084">
        <dgm:presLayoutVars>
          <dgm:bulletEnabled val="1"/>
        </dgm:presLayoutVars>
      </dgm:prSet>
      <dgm:spPr/>
    </dgm:pt>
    <dgm:pt modelId="{739C44B9-1DB2-41D1-9D40-6569B57185C3}" type="pres">
      <dgm:prSet presAssocID="{6EBEE22D-57FA-4A12-B50F-D4A0941187DD}" presName="spNode" presStyleCnt="0"/>
      <dgm:spPr/>
    </dgm:pt>
    <dgm:pt modelId="{AC71A7A5-9AE2-4A31-B194-31AABF19F5C6}" type="pres">
      <dgm:prSet presAssocID="{536E862E-1202-47D4-9F1C-0CC2FA6A382F}" presName="sibTrans" presStyleLbl="sibTrans1D1" presStyleIdx="0" presStyleCnt="5"/>
      <dgm:spPr/>
    </dgm:pt>
    <dgm:pt modelId="{114F0362-FEBF-451B-BEDF-595E1EF2778A}" type="pres">
      <dgm:prSet presAssocID="{B36D1F6F-2CA4-477F-AA3D-E8A5F1B72BC8}" presName="node" presStyleLbl="node1" presStyleIdx="1" presStyleCnt="5" custScaleX="148811" custRadScaleRad="99998" custRadScaleInc="4529">
        <dgm:presLayoutVars>
          <dgm:bulletEnabled val="1"/>
        </dgm:presLayoutVars>
      </dgm:prSet>
      <dgm:spPr/>
    </dgm:pt>
    <dgm:pt modelId="{8CBEDDBA-8E0E-4E55-BB10-2AC32302EC82}" type="pres">
      <dgm:prSet presAssocID="{B36D1F6F-2CA4-477F-AA3D-E8A5F1B72BC8}" presName="spNode" presStyleCnt="0"/>
      <dgm:spPr/>
    </dgm:pt>
    <dgm:pt modelId="{597BB793-F8F4-4339-9409-CBA71F246C36}" type="pres">
      <dgm:prSet presAssocID="{ECEF88D6-0DDA-4FAE-8B0F-D936C320E98C}" presName="sibTrans" presStyleLbl="sibTrans1D1" presStyleIdx="1" presStyleCnt="5"/>
      <dgm:spPr/>
    </dgm:pt>
    <dgm:pt modelId="{B25C6884-51F8-4646-A123-DE99EAFD44B4}" type="pres">
      <dgm:prSet presAssocID="{DCD391CB-3850-4E87-B12C-6C59E7EFB6D5}" presName="node" presStyleLbl="node1" presStyleIdx="2" presStyleCnt="5" custScaleX="160139" custRadScaleRad="111385" custRadScaleInc="-58575">
        <dgm:presLayoutVars>
          <dgm:bulletEnabled val="1"/>
        </dgm:presLayoutVars>
      </dgm:prSet>
      <dgm:spPr/>
    </dgm:pt>
    <dgm:pt modelId="{D7E5D80B-0E59-4978-A3CC-D7F4AA6AE8CF}" type="pres">
      <dgm:prSet presAssocID="{DCD391CB-3850-4E87-B12C-6C59E7EFB6D5}" presName="spNode" presStyleCnt="0"/>
      <dgm:spPr/>
    </dgm:pt>
    <dgm:pt modelId="{984E35B4-B4AF-45C9-9452-F473E6CCE01E}" type="pres">
      <dgm:prSet presAssocID="{C57B7866-2CFD-44A4-9090-CA4058278365}" presName="sibTrans" presStyleLbl="sibTrans1D1" presStyleIdx="2" presStyleCnt="5"/>
      <dgm:spPr/>
    </dgm:pt>
    <dgm:pt modelId="{EBDA7B0F-7B08-4260-AD8A-6ED85E4DDBAB}" type="pres">
      <dgm:prSet presAssocID="{CDDACB41-799E-40A4-9FD7-C44AFB0923C6}" presName="node" presStyleLbl="node1" presStyleIdx="3" presStyleCnt="5" custScaleX="156973" custRadScaleRad="98267" custRadScaleInc="25404">
        <dgm:presLayoutVars>
          <dgm:bulletEnabled val="1"/>
        </dgm:presLayoutVars>
      </dgm:prSet>
      <dgm:spPr/>
    </dgm:pt>
    <dgm:pt modelId="{A0F1ED0D-F44D-41B9-884F-BCC85E514862}" type="pres">
      <dgm:prSet presAssocID="{CDDACB41-799E-40A4-9FD7-C44AFB0923C6}" presName="spNode" presStyleCnt="0"/>
      <dgm:spPr/>
    </dgm:pt>
    <dgm:pt modelId="{BED1FC2F-8221-48AB-A659-E1873C1BD879}" type="pres">
      <dgm:prSet presAssocID="{17C0F3F5-240C-4A49-85C5-D262ADFF0012}" presName="sibTrans" presStyleLbl="sibTrans1D1" presStyleIdx="3" presStyleCnt="5"/>
      <dgm:spPr/>
    </dgm:pt>
    <dgm:pt modelId="{03A68543-D9F2-4AF4-8AFB-53DF5072FA6F}" type="pres">
      <dgm:prSet presAssocID="{6E9604A4-288E-4B40-A2F3-7E5FC8657F6B}" presName="node" presStyleLbl="node1" presStyleIdx="4" presStyleCnt="5" custScaleX="140051" custScaleY="120089">
        <dgm:presLayoutVars>
          <dgm:bulletEnabled val="1"/>
        </dgm:presLayoutVars>
      </dgm:prSet>
      <dgm:spPr/>
    </dgm:pt>
    <dgm:pt modelId="{09910609-15B4-495C-A8D9-AA49C0907241}" type="pres">
      <dgm:prSet presAssocID="{6E9604A4-288E-4B40-A2F3-7E5FC8657F6B}" presName="spNode" presStyleCnt="0"/>
      <dgm:spPr/>
    </dgm:pt>
    <dgm:pt modelId="{D634D3B9-9769-414F-9746-A3091F32E571}" type="pres">
      <dgm:prSet presAssocID="{D65B21FC-917B-47D3-841D-5FFD9E9D2417}" presName="sibTrans" presStyleLbl="sibTrans1D1" presStyleIdx="4" presStyleCnt="5"/>
      <dgm:spPr/>
    </dgm:pt>
  </dgm:ptLst>
  <dgm:cxnLst>
    <dgm:cxn modelId="{9505CF25-1CB0-48E5-8EA2-3A45F7565A17}" type="presOf" srcId="{870130CD-259A-4875-BE5E-B5DB98266A7A}" destId="{A642CB5F-7E61-435B-93FB-D98B17DCBECD}" srcOrd="0" destOrd="0" presId="urn:microsoft.com/office/officeart/2005/8/layout/cycle5"/>
    <dgm:cxn modelId="{6E912571-405E-4A8B-AB7D-67CE4511C975}" srcId="{870130CD-259A-4875-BE5E-B5DB98266A7A}" destId="{DCD391CB-3850-4E87-B12C-6C59E7EFB6D5}" srcOrd="2" destOrd="0" parTransId="{7B781D6B-DEBF-4B05-B52C-87143CDD506B}" sibTransId="{C57B7866-2CFD-44A4-9090-CA4058278365}"/>
    <dgm:cxn modelId="{FA62737F-79EE-48D0-BFFA-F75502ADEDD6}" srcId="{870130CD-259A-4875-BE5E-B5DB98266A7A}" destId="{CDDACB41-799E-40A4-9FD7-C44AFB0923C6}" srcOrd="3" destOrd="0" parTransId="{4F81884A-2BC8-4611-AF50-0B1D3E484C0A}" sibTransId="{17C0F3F5-240C-4A49-85C5-D262ADFF0012}"/>
    <dgm:cxn modelId="{CD4B4781-900E-4B01-97EB-173E4AD62D9F}" srcId="{870130CD-259A-4875-BE5E-B5DB98266A7A}" destId="{B36D1F6F-2CA4-477F-AA3D-E8A5F1B72BC8}" srcOrd="1" destOrd="0" parTransId="{9B15C2E2-E58F-4FFF-A9C3-B4F7D3802DE8}" sibTransId="{ECEF88D6-0DDA-4FAE-8B0F-D936C320E98C}"/>
    <dgm:cxn modelId="{74872EA7-EEB3-4B8C-983E-8BCAAA520164}" srcId="{870130CD-259A-4875-BE5E-B5DB98266A7A}" destId="{6EBEE22D-57FA-4A12-B50F-D4A0941187DD}" srcOrd="0" destOrd="0" parTransId="{108C65F0-4955-4F20-AA17-3F100214EF23}" sibTransId="{536E862E-1202-47D4-9F1C-0CC2FA6A382F}"/>
    <dgm:cxn modelId="{DB4539A8-322B-42F7-93F3-C6C7A8DD8EB2}" type="presOf" srcId="{D65B21FC-917B-47D3-841D-5FFD9E9D2417}" destId="{D634D3B9-9769-414F-9746-A3091F32E571}" srcOrd="0" destOrd="0" presId="urn:microsoft.com/office/officeart/2005/8/layout/cycle5"/>
    <dgm:cxn modelId="{870236C4-0F24-4B95-9707-157376FAD14B}" type="presOf" srcId="{6EBEE22D-57FA-4A12-B50F-D4A0941187DD}" destId="{E0DD7A1F-FA84-4F17-9226-26F06ED95D4C}" srcOrd="0" destOrd="0" presId="urn:microsoft.com/office/officeart/2005/8/layout/cycle5"/>
    <dgm:cxn modelId="{B4BBA4C4-D940-41EA-8F62-FD7DCC01673D}" type="presOf" srcId="{B36D1F6F-2CA4-477F-AA3D-E8A5F1B72BC8}" destId="{114F0362-FEBF-451B-BEDF-595E1EF2778A}" srcOrd="0" destOrd="0" presId="urn:microsoft.com/office/officeart/2005/8/layout/cycle5"/>
    <dgm:cxn modelId="{A668FAC4-C597-4048-9D79-4C5D7B91268F}" type="presOf" srcId="{ECEF88D6-0DDA-4FAE-8B0F-D936C320E98C}" destId="{597BB793-F8F4-4339-9409-CBA71F246C36}" srcOrd="0" destOrd="0" presId="urn:microsoft.com/office/officeart/2005/8/layout/cycle5"/>
    <dgm:cxn modelId="{BCDC13C7-2CD3-4A43-BEEC-4976AF03F56D}" type="presOf" srcId="{DCD391CB-3850-4E87-B12C-6C59E7EFB6D5}" destId="{B25C6884-51F8-4646-A123-DE99EAFD44B4}" srcOrd="0" destOrd="0" presId="urn:microsoft.com/office/officeart/2005/8/layout/cycle5"/>
    <dgm:cxn modelId="{4A3FC6CF-C035-4E1A-A5A2-68011CBD5E38}" type="presOf" srcId="{C57B7866-2CFD-44A4-9090-CA4058278365}" destId="{984E35B4-B4AF-45C9-9452-F473E6CCE01E}" srcOrd="0" destOrd="0" presId="urn:microsoft.com/office/officeart/2005/8/layout/cycle5"/>
    <dgm:cxn modelId="{D80D53D1-2E29-48D0-8CE1-469AED6202AA}" srcId="{870130CD-259A-4875-BE5E-B5DB98266A7A}" destId="{6E9604A4-288E-4B40-A2F3-7E5FC8657F6B}" srcOrd="4" destOrd="0" parTransId="{63EF3952-23FA-4676-92BA-4D6A3AB63152}" sibTransId="{D65B21FC-917B-47D3-841D-5FFD9E9D2417}"/>
    <dgm:cxn modelId="{2C9AE6D7-5A8F-4032-8FB2-23F5B80BDF9D}" type="presOf" srcId="{6E9604A4-288E-4B40-A2F3-7E5FC8657F6B}" destId="{03A68543-D9F2-4AF4-8AFB-53DF5072FA6F}" srcOrd="0" destOrd="0" presId="urn:microsoft.com/office/officeart/2005/8/layout/cycle5"/>
    <dgm:cxn modelId="{B4B2EDD9-BD11-4BB1-BA28-7370891A03F4}" type="presOf" srcId="{CDDACB41-799E-40A4-9FD7-C44AFB0923C6}" destId="{EBDA7B0F-7B08-4260-AD8A-6ED85E4DDBAB}" srcOrd="0" destOrd="0" presId="urn:microsoft.com/office/officeart/2005/8/layout/cycle5"/>
    <dgm:cxn modelId="{E3BB8CDE-D9B8-4EBB-BACB-659DA0550E4D}" type="presOf" srcId="{536E862E-1202-47D4-9F1C-0CC2FA6A382F}" destId="{AC71A7A5-9AE2-4A31-B194-31AABF19F5C6}" srcOrd="0" destOrd="0" presId="urn:microsoft.com/office/officeart/2005/8/layout/cycle5"/>
    <dgm:cxn modelId="{A4B3CAFF-1437-44D6-849D-D2E09E761B5A}" type="presOf" srcId="{17C0F3F5-240C-4A49-85C5-D262ADFF0012}" destId="{BED1FC2F-8221-48AB-A659-E1873C1BD879}" srcOrd="0" destOrd="0" presId="urn:microsoft.com/office/officeart/2005/8/layout/cycle5"/>
    <dgm:cxn modelId="{BDA65489-2D2F-4E06-99FF-3A4783863A34}" type="presParOf" srcId="{A642CB5F-7E61-435B-93FB-D98B17DCBECD}" destId="{E0DD7A1F-FA84-4F17-9226-26F06ED95D4C}" srcOrd="0" destOrd="0" presId="urn:microsoft.com/office/officeart/2005/8/layout/cycle5"/>
    <dgm:cxn modelId="{A79B8564-66A1-4E4A-B1E5-59717C0B0AF4}" type="presParOf" srcId="{A642CB5F-7E61-435B-93FB-D98B17DCBECD}" destId="{739C44B9-1DB2-41D1-9D40-6569B57185C3}" srcOrd="1" destOrd="0" presId="urn:microsoft.com/office/officeart/2005/8/layout/cycle5"/>
    <dgm:cxn modelId="{8ABE3880-9F6C-4AC9-9E56-1103D798FF05}" type="presParOf" srcId="{A642CB5F-7E61-435B-93FB-D98B17DCBECD}" destId="{AC71A7A5-9AE2-4A31-B194-31AABF19F5C6}" srcOrd="2" destOrd="0" presId="urn:microsoft.com/office/officeart/2005/8/layout/cycle5"/>
    <dgm:cxn modelId="{FD5BE5AE-1CE2-413C-8D4B-B63149D71DC9}" type="presParOf" srcId="{A642CB5F-7E61-435B-93FB-D98B17DCBECD}" destId="{114F0362-FEBF-451B-BEDF-595E1EF2778A}" srcOrd="3" destOrd="0" presId="urn:microsoft.com/office/officeart/2005/8/layout/cycle5"/>
    <dgm:cxn modelId="{6B07BD22-7794-4EC3-8397-C498376533B0}" type="presParOf" srcId="{A642CB5F-7E61-435B-93FB-D98B17DCBECD}" destId="{8CBEDDBA-8E0E-4E55-BB10-2AC32302EC82}" srcOrd="4" destOrd="0" presId="urn:microsoft.com/office/officeart/2005/8/layout/cycle5"/>
    <dgm:cxn modelId="{544CACBB-399F-4EFF-B361-D95DA3E10EB0}" type="presParOf" srcId="{A642CB5F-7E61-435B-93FB-D98B17DCBECD}" destId="{597BB793-F8F4-4339-9409-CBA71F246C36}" srcOrd="5" destOrd="0" presId="urn:microsoft.com/office/officeart/2005/8/layout/cycle5"/>
    <dgm:cxn modelId="{BC47376F-81EC-48AA-BCCF-E53435327D92}" type="presParOf" srcId="{A642CB5F-7E61-435B-93FB-D98B17DCBECD}" destId="{B25C6884-51F8-4646-A123-DE99EAFD44B4}" srcOrd="6" destOrd="0" presId="urn:microsoft.com/office/officeart/2005/8/layout/cycle5"/>
    <dgm:cxn modelId="{C5DE3F35-1755-4CEC-B3DF-18E09A579D07}" type="presParOf" srcId="{A642CB5F-7E61-435B-93FB-D98B17DCBECD}" destId="{D7E5D80B-0E59-4978-A3CC-D7F4AA6AE8CF}" srcOrd="7" destOrd="0" presId="urn:microsoft.com/office/officeart/2005/8/layout/cycle5"/>
    <dgm:cxn modelId="{7361C55C-47C0-402B-86B8-EC46B2004E13}" type="presParOf" srcId="{A642CB5F-7E61-435B-93FB-D98B17DCBECD}" destId="{984E35B4-B4AF-45C9-9452-F473E6CCE01E}" srcOrd="8" destOrd="0" presId="urn:microsoft.com/office/officeart/2005/8/layout/cycle5"/>
    <dgm:cxn modelId="{B2B797BB-1860-4BE4-9A54-5C0C131185AE}" type="presParOf" srcId="{A642CB5F-7E61-435B-93FB-D98B17DCBECD}" destId="{EBDA7B0F-7B08-4260-AD8A-6ED85E4DDBAB}" srcOrd="9" destOrd="0" presId="urn:microsoft.com/office/officeart/2005/8/layout/cycle5"/>
    <dgm:cxn modelId="{5D360D8E-0567-4E8D-AF20-2F54BA2BC15F}" type="presParOf" srcId="{A642CB5F-7E61-435B-93FB-D98B17DCBECD}" destId="{A0F1ED0D-F44D-41B9-884F-BCC85E514862}" srcOrd="10" destOrd="0" presId="urn:microsoft.com/office/officeart/2005/8/layout/cycle5"/>
    <dgm:cxn modelId="{3766F9C6-666D-4B1A-BBC2-04622F1EE1E1}" type="presParOf" srcId="{A642CB5F-7E61-435B-93FB-D98B17DCBECD}" destId="{BED1FC2F-8221-48AB-A659-E1873C1BD879}" srcOrd="11" destOrd="0" presId="urn:microsoft.com/office/officeart/2005/8/layout/cycle5"/>
    <dgm:cxn modelId="{796268E1-9BFF-431B-BAE4-A9CB5451D3A4}" type="presParOf" srcId="{A642CB5F-7E61-435B-93FB-D98B17DCBECD}" destId="{03A68543-D9F2-4AF4-8AFB-53DF5072FA6F}" srcOrd="12" destOrd="0" presId="urn:microsoft.com/office/officeart/2005/8/layout/cycle5"/>
    <dgm:cxn modelId="{4DEC05C8-2509-4D2E-9712-EEF654DF770E}" type="presParOf" srcId="{A642CB5F-7E61-435B-93FB-D98B17DCBECD}" destId="{09910609-15B4-495C-A8D9-AA49C0907241}" srcOrd="13" destOrd="0" presId="urn:microsoft.com/office/officeart/2005/8/layout/cycle5"/>
    <dgm:cxn modelId="{3122503C-B7DD-4DA1-A975-A2DDF2505005}" type="presParOf" srcId="{A642CB5F-7E61-435B-93FB-D98B17DCBECD}" destId="{D634D3B9-9769-414F-9746-A3091F32E57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D7A1F-FA84-4F17-9226-26F06ED95D4C}">
      <dsp:nvSpPr>
        <dsp:cNvPr id="0" name=""/>
        <dsp:cNvSpPr/>
      </dsp:nvSpPr>
      <dsp:spPr>
        <a:xfrm>
          <a:off x="2086094" y="1019"/>
          <a:ext cx="1408584" cy="644393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Evaluación</a:t>
          </a:r>
          <a:endParaRPr lang="en-US" sz="28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17551" y="32476"/>
        <a:ext cx="1345670" cy="581479"/>
      </dsp:txXfrm>
    </dsp:sp>
    <dsp:sp modelId="{AC71A7A5-9AE2-4A31-B194-31AABF19F5C6}">
      <dsp:nvSpPr>
        <dsp:cNvPr id="0" name=""/>
        <dsp:cNvSpPr/>
      </dsp:nvSpPr>
      <dsp:spPr>
        <a:xfrm>
          <a:off x="1502220" y="323181"/>
          <a:ext cx="2576225" cy="2576225"/>
        </a:xfrm>
        <a:custGeom>
          <a:avLst/>
          <a:gdLst/>
          <a:ahLst/>
          <a:cxnLst/>
          <a:rect l="0" t="0" r="0" b="0"/>
          <a:pathLst>
            <a:path>
              <a:moveTo>
                <a:pt x="1995106" y="211360"/>
              </a:moveTo>
              <a:arcTo wR="1288112" hR="1288112" stAng="18197331" swAng="1026454"/>
            </a:path>
          </a:pathLst>
        </a:custGeom>
        <a:noFill/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0362-FEBF-451B-BEDF-595E1EF2778A}">
      <dsp:nvSpPr>
        <dsp:cNvPr id="0" name=""/>
        <dsp:cNvSpPr/>
      </dsp:nvSpPr>
      <dsp:spPr>
        <a:xfrm>
          <a:off x="3285123" y="914401"/>
          <a:ext cx="1475273" cy="644393"/>
        </a:xfrm>
        <a:prstGeom prst="roundRect">
          <a:avLst/>
        </a:prstGeom>
        <a:solidFill>
          <a:srgbClr val="003B6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Acciones</a:t>
          </a:r>
          <a:r>
            <a:rPr lang="en-US" sz="18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      5-30</a:t>
          </a:r>
        </a:p>
      </dsp:txBody>
      <dsp:txXfrm>
        <a:off x="3316580" y="945858"/>
        <a:ext cx="1412359" cy="581479"/>
      </dsp:txXfrm>
    </dsp:sp>
    <dsp:sp modelId="{597BB793-F8F4-4339-9409-CBA71F246C36}">
      <dsp:nvSpPr>
        <dsp:cNvPr id="0" name=""/>
        <dsp:cNvSpPr/>
      </dsp:nvSpPr>
      <dsp:spPr>
        <a:xfrm>
          <a:off x="1551860" y="628461"/>
          <a:ext cx="2576225" cy="2576225"/>
        </a:xfrm>
        <a:custGeom>
          <a:avLst/>
          <a:gdLst/>
          <a:ahLst/>
          <a:cxnLst/>
          <a:rect l="0" t="0" r="0" b="0"/>
          <a:pathLst>
            <a:path>
              <a:moveTo>
                <a:pt x="2553811" y="1048864"/>
              </a:moveTo>
              <a:arcTo wR="1288112" hR="1288112" stAng="20957759" swAng="1102198"/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C6884-51F8-4646-A123-DE99EAFD44B4}">
      <dsp:nvSpPr>
        <dsp:cNvPr id="0" name=""/>
        <dsp:cNvSpPr/>
      </dsp:nvSpPr>
      <dsp:spPr>
        <a:xfrm>
          <a:off x="3096624" y="2210267"/>
          <a:ext cx="1587576" cy="644393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Alistamiento</a:t>
          </a:r>
          <a:endParaRPr lang="en-US" sz="18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28081" y="2241724"/>
        <a:ext cx="1524662" cy="581479"/>
      </dsp:txXfrm>
    </dsp:sp>
    <dsp:sp modelId="{984E35B4-B4AF-45C9-9452-F473E6CCE01E}">
      <dsp:nvSpPr>
        <dsp:cNvPr id="0" name=""/>
        <dsp:cNvSpPr/>
      </dsp:nvSpPr>
      <dsp:spPr>
        <a:xfrm>
          <a:off x="1780876" y="354975"/>
          <a:ext cx="2576225" cy="2576225"/>
        </a:xfrm>
        <a:custGeom>
          <a:avLst/>
          <a:gdLst/>
          <a:ahLst/>
          <a:cxnLst/>
          <a:rect l="0" t="0" r="0" b="0"/>
          <a:pathLst>
            <a:path>
              <a:moveTo>
                <a:pt x="1567905" y="2545471"/>
              </a:moveTo>
              <a:arcTo wR="1288112" hR="1288112" stAng="4647281" swAng="1353929"/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A7B0F-7B08-4260-AD8A-6ED85E4DDBAB}">
      <dsp:nvSpPr>
        <dsp:cNvPr id="0" name=""/>
        <dsp:cNvSpPr/>
      </dsp:nvSpPr>
      <dsp:spPr>
        <a:xfrm>
          <a:off x="1163722" y="2228362"/>
          <a:ext cx="1556189" cy="644393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Actualización</a:t>
          </a:r>
          <a:r>
            <a:rPr lang="en-US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Plan </a:t>
          </a:r>
          <a:r>
            <a:rPr lang="en-US" sz="14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Hospitalario</a:t>
          </a:r>
          <a:r>
            <a:rPr lang="en-US" sz="1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14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Desastres</a:t>
          </a:r>
          <a:endParaRPr lang="en-US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195179" y="2259819"/>
        <a:ext cx="1493275" cy="581479"/>
      </dsp:txXfrm>
    </dsp:sp>
    <dsp:sp modelId="{BED1FC2F-8221-48AB-A659-E1873C1BD879}">
      <dsp:nvSpPr>
        <dsp:cNvPr id="0" name=""/>
        <dsp:cNvSpPr/>
      </dsp:nvSpPr>
      <dsp:spPr>
        <a:xfrm>
          <a:off x="1501869" y="277954"/>
          <a:ext cx="2576225" cy="2576225"/>
        </a:xfrm>
        <a:custGeom>
          <a:avLst/>
          <a:gdLst/>
          <a:ahLst/>
          <a:cxnLst/>
          <a:rect l="0" t="0" r="0" b="0"/>
          <a:pathLst>
            <a:path>
              <a:moveTo>
                <a:pt x="124375" y="1840335"/>
              </a:moveTo>
              <a:arcTo wR="1288112" hR="1288112" stAng="9276867" swAng="1030713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68543-D9F2-4AF4-8AFB-53DF5072FA6F}">
      <dsp:nvSpPr>
        <dsp:cNvPr id="0" name=""/>
        <dsp:cNvSpPr/>
      </dsp:nvSpPr>
      <dsp:spPr>
        <a:xfrm>
          <a:off x="871103" y="826356"/>
          <a:ext cx="1388429" cy="773845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Simulaciones Inclusivas</a:t>
          </a:r>
          <a:endParaRPr lang="en-US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08879" y="864132"/>
        <a:ext cx="1312877" cy="698293"/>
      </dsp:txXfrm>
    </dsp:sp>
    <dsp:sp modelId="{D634D3B9-9769-414F-9746-A3091F32E571}">
      <dsp:nvSpPr>
        <dsp:cNvPr id="0" name=""/>
        <dsp:cNvSpPr/>
      </dsp:nvSpPr>
      <dsp:spPr>
        <a:xfrm>
          <a:off x="1502273" y="323215"/>
          <a:ext cx="2576225" cy="2576225"/>
        </a:xfrm>
        <a:custGeom>
          <a:avLst/>
          <a:gdLst/>
          <a:ahLst/>
          <a:cxnLst/>
          <a:rect l="0" t="0" r="0" b="0"/>
          <a:pathLst>
            <a:path>
              <a:moveTo>
                <a:pt x="353449" y="401750"/>
              </a:moveTo>
              <a:arcTo wR="1288112" hR="1288112" stAng="13408838" swAng="850143"/>
            </a:path>
          </a:pathLst>
        </a:custGeom>
        <a:noFill/>
        <a:ln w="635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05C68-F6D4-4A4C-A94E-2FB27E458BE9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D17E9-B3A4-4DE7-806F-DEDD2FD28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7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D17E9-B3A4-4DE7-806F-DEDD2FD289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49BD-5446-4415-842D-C3736F129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3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909D9-B261-44E6-B1E0-1037F76322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7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49BD-5446-4415-842D-C3736F1298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7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209550"/>
            <a:ext cx="5410200" cy="1600200"/>
          </a:xfrm>
        </p:spPr>
        <p:txBody>
          <a:bodyPr vert="horz" wrap="square" lIns="9144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>
              <a:defRPr sz="3200" b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28600" y="1809750"/>
            <a:ext cx="4267200" cy="1066800"/>
          </a:xfrm>
        </p:spPr>
        <p:txBody>
          <a:bodyPr lIns="45720" rIns="45720">
            <a:normAutofit/>
          </a:bodyPr>
          <a:lstStyle>
            <a:lvl1pPr marL="0" marR="64008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rgbClr val="0070C0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tx1">
              <a:lumMod val="9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tx1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solidFill>
            <a:srgbClr val="1E7FB8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solidFill>
            <a:srgbClr val="1E7FB8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solidFill>
            <a:srgbClr val="1E7FB8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lvl1pPr>
              <a:buClr>
                <a:srgbClr val="1E7FB8"/>
              </a:buClr>
              <a:defRPr/>
            </a:lvl1pPr>
            <a:lvl2pPr>
              <a:buClr>
                <a:srgbClr val="1E7FB8"/>
              </a:buClr>
              <a:defRPr/>
            </a:lvl2pPr>
            <a:lvl3pPr>
              <a:buClr>
                <a:srgbClr val="1E7FB8"/>
              </a:buClr>
              <a:defRPr/>
            </a:lvl3pPr>
            <a:lvl4pPr>
              <a:buClr>
                <a:srgbClr val="1E7FB8"/>
              </a:buClr>
              <a:defRPr/>
            </a:lvl4pPr>
            <a:lvl5pPr>
              <a:buClr>
                <a:srgbClr val="1E7FB8"/>
              </a:buClr>
              <a:defRPr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lvl1pPr>
              <a:buClr>
                <a:srgbClr val="1E7FB8"/>
              </a:buClr>
              <a:defRPr/>
            </a:lvl1pPr>
            <a:lvl2pPr>
              <a:buClr>
                <a:srgbClr val="1E7FB8"/>
              </a:buClr>
              <a:defRPr/>
            </a:lvl2pPr>
            <a:lvl3pPr>
              <a:buClr>
                <a:srgbClr val="1E7FB8"/>
              </a:buClr>
              <a:defRPr/>
            </a:lvl3pPr>
            <a:lvl4pPr>
              <a:buClr>
                <a:srgbClr val="1E7FB8"/>
              </a:buClr>
              <a:defRPr/>
            </a:lvl4pPr>
            <a:lvl5pPr>
              <a:buClr>
                <a:srgbClr val="1E7FB8"/>
              </a:buClr>
              <a:defRPr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09728" indent="0">
              <a:buClr>
                <a:srgbClr val="1E7FB8"/>
              </a:buClr>
              <a:buNone/>
              <a:defRPr/>
            </a:lvl1pPr>
            <a:lvl2pPr>
              <a:buClr>
                <a:srgbClr val="1E7FB8"/>
              </a:buClr>
              <a:defRPr/>
            </a:lvl2pPr>
            <a:lvl3pPr>
              <a:buClr>
                <a:srgbClr val="1E7FB8"/>
              </a:buClr>
              <a:defRPr/>
            </a:lvl3pPr>
            <a:lvl4pPr>
              <a:buClr>
                <a:srgbClr val="1E7FB8"/>
              </a:buClr>
              <a:defRPr/>
            </a:lvl4pPr>
            <a:lvl5pPr>
              <a:buClr>
                <a:srgbClr val="1E7FB8"/>
              </a:buClr>
              <a:defRPr/>
            </a:lvl5pPr>
            <a:extLst/>
          </a:lstStyle>
          <a:p>
            <a:pPr lvl="0" eaLnBrk="1" latinLnBrk="0" hangingPunct="1"/>
            <a:r>
              <a:rPr kumimoji="0" lang="en-US" dirty="0"/>
              <a:t>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28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42C9A-A979-42C3-8014-1FF5746DC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86419"/>
            <a:ext cx="2286000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E7FB8"/>
              </a:buClr>
              <a:defRPr sz="2400"/>
            </a:lvl1pPr>
            <a:lvl2pPr>
              <a:buClr>
                <a:srgbClr val="1E7FB8"/>
              </a:buClr>
              <a:defRPr/>
            </a:lvl2pPr>
            <a:lvl3pPr>
              <a:buClr>
                <a:srgbClr val="1E7FB8"/>
              </a:buClr>
              <a:defRPr/>
            </a:lvl3pPr>
            <a:lvl4pPr>
              <a:buClr>
                <a:srgbClr val="1E7FB8"/>
              </a:buClr>
              <a:defRPr/>
            </a:lvl4pPr>
            <a:lvl5pPr>
              <a:buClr>
                <a:srgbClr val="1E7FB8"/>
              </a:buClr>
              <a:defRPr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28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433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solidFill>
            <a:srgbClr val="1E7FB8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>
              <a:solidFill>
                <a:srgbClr val="0070C0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solidFill>
            <a:srgbClr val="1E7FB8"/>
          </a:soli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buClr>
                <a:srgbClr val="1E7FB8"/>
              </a:buClr>
              <a:defRPr sz="2800"/>
            </a:lvl1pPr>
            <a:lvl2pPr>
              <a:buClr>
                <a:srgbClr val="1E7FB8"/>
              </a:buClr>
              <a:defRPr sz="2400"/>
            </a:lvl2pPr>
            <a:lvl3pPr>
              <a:buClr>
                <a:srgbClr val="1E7FB8"/>
              </a:buClr>
              <a:defRPr sz="2000"/>
            </a:lvl3pPr>
            <a:lvl4pPr>
              <a:buClr>
                <a:srgbClr val="1E7FB8"/>
              </a:buClr>
              <a:defRPr sz="1800"/>
            </a:lvl4pPr>
            <a:lvl5pPr>
              <a:buClr>
                <a:srgbClr val="1E7FB8"/>
              </a:buCl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buClr>
                <a:srgbClr val="1E7FB8"/>
              </a:buClr>
              <a:defRPr sz="2800"/>
            </a:lvl1pPr>
            <a:lvl2pPr>
              <a:buClr>
                <a:srgbClr val="1E7FB8"/>
              </a:buClr>
              <a:defRPr sz="2400"/>
            </a:lvl2pPr>
            <a:lvl3pPr>
              <a:buClr>
                <a:srgbClr val="1E7FB8"/>
              </a:buClr>
              <a:defRPr sz="2000"/>
            </a:lvl3pPr>
            <a:lvl4pPr>
              <a:buClr>
                <a:srgbClr val="1E7FB8"/>
              </a:buClr>
              <a:defRPr sz="1800"/>
            </a:lvl4pPr>
            <a:lvl5pPr>
              <a:buClr>
                <a:srgbClr val="1E7FB8"/>
              </a:buCl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rgbClr val="1E7FB8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rgbClr val="1E7FB8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buClr>
                <a:srgbClr val="1E7FB8"/>
              </a:buClr>
              <a:defRPr sz="2400"/>
            </a:lvl1pPr>
            <a:lvl2pPr>
              <a:buClr>
                <a:srgbClr val="1E7FB8"/>
              </a:buClr>
              <a:defRPr sz="2000"/>
            </a:lvl2pPr>
            <a:lvl3pPr>
              <a:buClr>
                <a:srgbClr val="1E7FB8"/>
              </a:buClr>
              <a:defRPr sz="1800"/>
            </a:lvl3pPr>
            <a:lvl4pPr>
              <a:buClr>
                <a:srgbClr val="1E7FB8"/>
              </a:buClr>
              <a:defRPr sz="1600"/>
            </a:lvl4pPr>
            <a:lvl5pPr>
              <a:buClr>
                <a:srgbClr val="1E7FB8"/>
              </a:buCl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buClr>
                <a:srgbClr val="1E7FB8"/>
              </a:buClr>
              <a:defRPr sz="2400"/>
            </a:lvl1pPr>
            <a:lvl2pPr>
              <a:buClr>
                <a:srgbClr val="1E7FB8"/>
              </a:buClr>
              <a:defRPr sz="2000"/>
            </a:lvl2pPr>
            <a:lvl3pPr>
              <a:buClr>
                <a:srgbClr val="1E7FB8"/>
              </a:buClr>
              <a:defRPr sz="1800"/>
            </a:lvl3pPr>
            <a:lvl4pPr>
              <a:buClr>
                <a:srgbClr val="1E7FB8"/>
              </a:buClr>
              <a:defRPr sz="1600"/>
            </a:lvl4pPr>
            <a:lvl5pPr>
              <a:buClr>
                <a:srgbClr val="1E7FB8"/>
              </a:buCl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rgbClr val="0070C0"/>
                </a:solidFill>
                <a:effectLst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buClr>
                <a:srgbClr val="1E7FB8"/>
              </a:buClr>
              <a:defRPr sz="2800"/>
            </a:lvl1pPr>
            <a:lvl2pPr>
              <a:buClr>
                <a:srgbClr val="1E7FB8"/>
              </a:buClr>
              <a:defRPr sz="2800"/>
            </a:lvl2pPr>
            <a:lvl3pPr>
              <a:buClr>
                <a:srgbClr val="1E7FB8"/>
              </a:buClr>
              <a:defRPr sz="2400"/>
            </a:lvl3pPr>
            <a:lvl4pPr>
              <a:buClr>
                <a:srgbClr val="1E7FB8"/>
              </a:buClr>
              <a:defRPr sz="2000"/>
            </a:lvl4pPr>
            <a:lvl5pPr>
              <a:buClr>
                <a:srgbClr val="1E7FB8"/>
              </a:buClr>
              <a:defRPr sz="20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CFCDCD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solidFill>
            <a:srgbClr val="1E7FB8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695027" y="4872048"/>
            <a:ext cx="514773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 b="0">
                <a:solidFill>
                  <a:schemeClr val="bg1"/>
                </a:solidFill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586" y="4628372"/>
            <a:ext cx="1377300" cy="521419"/>
            <a:chOff x="174868" y="2967750"/>
            <a:chExt cx="2568032" cy="972209"/>
          </a:xfrm>
        </p:grpSpPr>
        <p:sp>
          <p:nvSpPr>
            <p:cNvPr id="21" name="TextBox 20"/>
            <p:cNvSpPr txBox="1"/>
            <p:nvPr/>
          </p:nvSpPr>
          <p:spPr>
            <a:xfrm>
              <a:off x="188034" y="2967750"/>
              <a:ext cx="1931405" cy="401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>
                  <a:solidFill>
                    <a:schemeClr val="bg1"/>
                  </a:solidFill>
                </a:rPr>
                <a:t>departamento</a:t>
              </a:r>
              <a:r>
                <a:rPr lang="en-US" sz="800" dirty="0">
                  <a:solidFill>
                    <a:schemeClr val="bg1"/>
                  </a:solidFill>
                </a:rPr>
                <a:t> de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4868" y="3178372"/>
              <a:ext cx="2568032" cy="573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EMERGENCIES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81124" y="3538254"/>
              <a:ext cx="1258910" cy="401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>
                  <a:solidFill>
                    <a:schemeClr val="bg1"/>
                  </a:solidFill>
                </a:rPr>
                <a:t>EN SALUD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834564"/>
            <a:ext cx="1295400" cy="2193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1E7FB8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rgbClr val="1E7FB8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rgbClr val="1E7FB8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rgbClr val="1E7FB8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rgbClr val="1E7FB8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802" y="361950"/>
            <a:ext cx="5763798" cy="1600200"/>
          </a:xfrm>
        </p:spPr>
        <p:txBody>
          <a:bodyPr>
            <a:noAutofit/>
          </a:bodyPr>
          <a:lstStyle/>
          <a:p>
            <a:r>
              <a:rPr lang="es-EC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s-EC" sz="3600" dirty="0">
                <a:solidFill>
                  <a:srgbClr val="1E7F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CLUSIÓN EN LA </a:t>
            </a:r>
            <a:r>
              <a:rPr lang="es-EC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s-EC" sz="3600" dirty="0">
                <a:solidFill>
                  <a:srgbClr val="1E7F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ESTIÓN DEL </a:t>
            </a:r>
            <a:r>
              <a:rPr lang="es-EC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s-EC" sz="3600" dirty="0">
                <a:solidFill>
                  <a:srgbClr val="1E7F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ESGO DE </a:t>
            </a:r>
            <a:r>
              <a:rPr lang="es-EC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C" sz="3600" dirty="0">
                <a:solidFill>
                  <a:srgbClr val="1E7F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ESASTRES EN </a:t>
            </a:r>
            <a:r>
              <a:rPr lang="es-EC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EC" sz="3600" dirty="0">
                <a:solidFill>
                  <a:srgbClr val="1E7F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OSPITALES</a:t>
            </a:r>
            <a:endParaRPr lang="en-US" sz="3600" dirty="0">
              <a:solidFill>
                <a:srgbClr val="1E7FB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09750"/>
            <a:ext cx="3200400" cy="1219200"/>
          </a:xfrm>
          <a:effectLst>
            <a:outerShdw blurRad="50800" dist="50800" dir="5400000" algn="ctr" rotWithShape="0">
              <a:srgbClr val="085999">
                <a:alpha val="39000"/>
              </a:srgbClr>
            </a:outerShdw>
          </a:effectLst>
        </p:spPr>
        <p:txBody>
          <a:bodyPr>
            <a:normAutofit fontScale="92500"/>
          </a:bodyPr>
          <a:lstStyle/>
          <a:p>
            <a:r>
              <a:rPr lang="es-EC" sz="60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60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2" y="4468876"/>
            <a:ext cx="2487198" cy="42118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495800" y="4071298"/>
            <a:ext cx="2276585" cy="829192"/>
            <a:chOff x="174868" y="2967750"/>
            <a:chExt cx="2276585" cy="829192"/>
          </a:xfrm>
        </p:grpSpPr>
        <p:sp>
          <p:nvSpPr>
            <p:cNvPr id="6" name="TextBox 5"/>
            <p:cNvSpPr txBox="1"/>
            <p:nvPr/>
          </p:nvSpPr>
          <p:spPr>
            <a:xfrm>
              <a:off x="188033" y="2967750"/>
              <a:ext cx="1696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</a:rPr>
                <a:t>departamento</a:t>
              </a:r>
              <a:r>
                <a:rPr lang="en-US" sz="1400" dirty="0">
                  <a:solidFill>
                    <a:schemeClr val="bg1"/>
                  </a:solidFill>
                </a:rPr>
                <a:t> de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4868" y="3178373"/>
              <a:ext cx="22765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EMERGENCIAS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9142" y="3489165"/>
              <a:ext cx="1047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EN SALUD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49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42950"/>
            <a:ext cx="1981200" cy="461962"/>
          </a:xfrm>
        </p:spPr>
        <p:txBody>
          <a:bodyPr>
            <a:noAutofit/>
          </a:bodyPr>
          <a:lstStyle/>
          <a:p>
            <a:r>
              <a:rPr lang="es-EC" sz="2400" b="1" dirty="0">
                <a:solidFill>
                  <a:schemeClr val="accent3"/>
                </a:solidFill>
              </a:rPr>
              <a:t>Principios</a:t>
            </a:r>
            <a:endParaRPr lang="es-EC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46698"/>
            <a:ext cx="5638800" cy="2603753"/>
          </a:xfrm>
        </p:spPr>
        <p:txBody>
          <a:bodyPr>
            <a:normAutofit lnSpcReduction="10000"/>
          </a:bodyPr>
          <a:lstStyle/>
          <a:p>
            <a:pPr marL="566928" indent="-457200">
              <a:buFont typeface="Wingdings" panose="05000000000000000000" pitchFamily="2" charset="2"/>
              <a:buChar char="§"/>
            </a:pPr>
            <a:r>
              <a:rPr lang="es-EC" sz="3200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</a:t>
            </a:r>
            <a:endParaRPr lang="en-US" sz="3200" dirty="0">
              <a:solidFill>
                <a:srgbClr val="085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6928" lvl="0" indent="-457200">
              <a:buFont typeface="Wingdings" panose="05000000000000000000" pitchFamily="2" charset="2"/>
              <a:buChar char="§"/>
            </a:pPr>
            <a:r>
              <a:rPr lang="es-EC" sz="3200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Accesibilidad Universal</a:t>
            </a:r>
            <a:endParaRPr lang="en-US" sz="3200" dirty="0">
              <a:solidFill>
                <a:srgbClr val="085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6928" lvl="0" indent="-457200">
              <a:buFont typeface="Wingdings" panose="05000000000000000000" pitchFamily="2" charset="2"/>
              <a:buChar char="§"/>
            </a:pPr>
            <a:r>
              <a:rPr lang="es-EC" sz="3200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Igualdad y no discriminación</a:t>
            </a:r>
            <a:endParaRPr lang="en-US" sz="3200" dirty="0">
              <a:solidFill>
                <a:srgbClr val="085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6928" lvl="0" indent="-457200">
              <a:buFont typeface="Wingdings" panose="05000000000000000000" pitchFamily="2" charset="2"/>
              <a:buChar char="§"/>
            </a:pPr>
            <a:r>
              <a:rPr lang="es-EC" sz="3200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Diversidad étnica y cultural</a:t>
            </a:r>
            <a:endParaRPr lang="en-US" sz="3200" dirty="0">
              <a:solidFill>
                <a:srgbClr val="085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6928" lvl="0" indent="-457200">
              <a:buFont typeface="Wingdings" panose="05000000000000000000" pitchFamily="2" charset="2"/>
              <a:buChar char="§"/>
            </a:pPr>
            <a:r>
              <a:rPr lang="es-EC" sz="3200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Enfoque de género</a:t>
            </a:r>
            <a:endParaRPr lang="en-US" sz="3200" dirty="0">
              <a:solidFill>
                <a:srgbClr val="085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297B27F-F14E-415F-A17F-CB599650350B}"/>
              </a:ext>
            </a:extLst>
          </p:cNvPr>
          <p:cNvSpPr txBox="1">
            <a:spLocks/>
          </p:cNvSpPr>
          <p:nvPr/>
        </p:nvSpPr>
        <p:spPr>
          <a:xfrm>
            <a:off x="419100" y="161925"/>
            <a:ext cx="3200400" cy="1219200"/>
          </a:xfrm>
          <a:prstGeom prst="rect">
            <a:avLst/>
          </a:prstGeom>
          <a:effectLst>
            <a:outerShdw blurRad="50800" dist="50800" dir="5400000" algn="ctr" rotWithShape="0">
              <a:srgbClr val="085999">
                <a:alpha val="85000"/>
              </a:srgbClr>
            </a:outerShdw>
          </a:effectLst>
        </p:spPr>
        <p:txBody>
          <a:bodyPr vert="horz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7FB8"/>
              </a:buClr>
              <a:buSzPct val="68000"/>
              <a:buFont typeface="Wingdings 3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1E7FB8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40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40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8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63CEC7-0C32-49DF-AD81-80AFD886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585788"/>
            <a:ext cx="3429000" cy="461962"/>
          </a:xfrm>
        </p:spPr>
        <p:txBody>
          <a:bodyPr>
            <a:noAutofit/>
          </a:bodyPr>
          <a:lstStyle/>
          <a:p>
            <a:r>
              <a:rPr lang="es-EC" sz="2400" b="1" dirty="0">
                <a:solidFill>
                  <a:schemeClr val="accent3"/>
                </a:solidFill>
              </a:rPr>
              <a:t>Ciclo de preparativos</a:t>
            </a:r>
            <a:endParaRPr lang="es-EC" sz="2400" dirty="0">
              <a:solidFill>
                <a:schemeClr val="accent3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800F42F-D6D8-4DFD-BBA3-B6BDC757EBA4}"/>
              </a:ext>
            </a:extLst>
          </p:cNvPr>
          <p:cNvSpPr txBox="1">
            <a:spLocks/>
          </p:cNvSpPr>
          <p:nvPr/>
        </p:nvSpPr>
        <p:spPr>
          <a:xfrm>
            <a:off x="6324600" y="34598"/>
            <a:ext cx="3200400" cy="1219200"/>
          </a:xfrm>
          <a:prstGeom prst="rect">
            <a:avLst/>
          </a:prstGeom>
          <a:effectLst>
            <a:outerShdw blurRad="50800" dist="50800" dir="5400000" algn="ctr" rotWithShape="0">
              <a:srgbClr val="085999">
                <a:alpha val="85000"/>
              </a:srgbClr>
            </a:outerShdw>
          </a:effectLst>
        </p:spPr>
        <p:txBody>
          <a:bodyPr vert="horz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7FB8"/>
              </a:buClr>
              <a:buSzPct val="68000"/>
              <a:buFont typeface="Wingdings 3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1E7FB8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40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40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8753827-7301-4FBE-B073-65A3D1C9D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624970"/>
              </p:ext>
            </p:extLst>
          </p:nvPr>
        </p:nvGraphicFramePr>
        <p:xfrm>
          <a:off x="914400" y="1054670"/>
          <a:ext cx="5624195" cy="301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73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4724400" cy="742950"/>
          </a:xfrm>
          <a:solidFill>
            <a:schemeClr val="accent3">
              <a:lumMod val="40000"/>
              <a:lumOff val="60000"/>
            </a:schemeClr>
          </a:solidFill>
          <a:ln w="19050">
            <a:solidFill>
              <a:srgbClr val="1E7FB8"/>
            </a:solidFill>
          </a:ln>
        </p:spPr>
        <p:txBody>
          <a:bodyPr>
            <a:noAutofit/>
          </a:bodyPr>
          <a:lstStyle/>
          <a:p>
            <a:pPr algn="ctr"/>
            <a:br>
              <a:rPr lang="es-EC" sz="1800" b="1" dirty="0"/>
            </a:br>
            <a:r>
              <a:rPr lang="es-EC" sz="2000" b="1" dirty="0">
                <a:solidFill>
                  <a:srgbClr val="085999"/>
                </a:solidFill>
              </a:rPr>
              <a:t>Índice de Gestión del Riesgo Inclusiva de Desastres en Hospitales</a:t>
            </a:r>
            <a:br>
              <a:rPr lang="en-US" sz="1800" b="1" dirty="0"/>
            </a:br>
            <a:endParaRPr lang="es-EC" sz="1800" dirty="0"/>
          </a:p>
        </p:txBody>
      </p:sp>
      <p:sp>
        <p:nvSpPr>
          <p:cNvPr id="4" name="Rectangle 3"/>
          <p:cNvSpPr/>
          <p:nvPr/>
        </p:nvSpPr>
        <p:spPr>
          <a:xfrm>
            <a:off x="3352800" y="971550"/>
            <a:ext cx="4724400" cy="750975"/>
          </a:xfrm>
          <a:prstGeom prst="rect">
            <a:avLst/>
          </a:prstGeom>
          <a:ln>
            <a:solidFill>
              <a:srgbClr val="08599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C" sz="2000" dirty="0">
                <a:solidFill>
                  <a:srgbClr val="085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Evalúa </a:t>
            </a:r>
            <a:r>
              <a:rPr lang="es-EC" sz="2000" b="1" dirty="0">
                <a:solidFill>
                  <a:srgbClr val="085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requerimientos mínimos</a:t>
            </a:r>
            <a:r>
              <a:rPr lang="es-EC" sz="2000" dirty="0">
                <a:solidFill>
                  <a:srgbClr val="085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contienen </a:t>
            </a:r>
            <a:r>
              <a:rPr lang="es-EC" sz="2000" b="1" dirty="0">
                <a:solidFill>
                  <a:srgbClr val="085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s-EC" sz="2000" b="1" u="sng" dirty="0">
                <a:solidFill>
                  <a:srgbClr val="085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 prioritarias</a:t>
            </a:r>
            <a:r>
              <a:rPr lang="es-EC" sz="2000" dirty="0">
                <a:solidFill>
                  <a:srgbClr val="085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859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80E9A8-3B63-42E8-AFF2-C97529BF7C42}"/>
              </a:ext>
            </a:extLst>
          </p:cNvPr>
          <p:cNvGrpSpPr/>
          <p:nvPr/>
        </p:nvGrpSpPr>
        <p:grpSpPr>
          <a:xfrm>
            <a:off x="152400" y="509140"/>
            <a:ext cx="1981200" cy="810095"/>
            <a:chOff x="2086094" y="1019"/>
            <a:chExt cx="1408584" cy="64439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EFD184-8C18-4FAE-A383-59E44DB02AAD}"/>
                </a:ext>
              </a:extLst>
            </p:cNvPr>
            <p:cNvSpPr/>
            <p:nvPr/>
          </p:nvSpPr>
          <p:spPr>
            <a:xfrm>
              <a:off x="2086094" y="1019"/>
              <a:ext cx="1408584" cy="64439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C4FC5D9F-5F2E-40B2-BE08-03669C65A9C4}"/>
                </a:ext>
              </a:extLst>
            </p:cNvPr>
            <p:cNvSpPr txBox="1"/>
            <p:nvPr/>
          </p:nvSpPr>
          <p:spPr>
            <a:xfrm>
              <a:off x="2117551" y="32476"/>
              <a:ext cx="1345670" cy="581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Evaluación</a:t>
              </a:r>
              <a:endParaRPr lang="en-US" sz="3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EEB1220D-4C82-4FA4-9D0C-5A3E8012AC43}"/>
              </a:ext>
            </a:extLst>
          </p:cNvPr>
          <p:cNvSpPr txBox="1">
            <a:spLocks/>
          </p:cNvSpPr>
          <p:nvPr/>
        </p:nvSpPr>
        <p:spPr>
          <a:xfrm>
            <a:off x="0" y="-19050"/>
            <a:ext cx="2514600" cy="1219200"/>
          </a:xfrm>
          <a:prstGeom prst="rect">
            <a:avLst/>
          </a:prstGeom>
          <a:effectLst>
            <a:outerShdw blurRad="50800" dist="50800" dir="5400000" algn="ctr" rotWithShape="0">
              <a:srgbClr val="085999">
                <a:alpha val="52000"/>
              </a:srgbClr>
            </a:outerShdw>
          </a:effectLst>
        </p:spPr>
        <p:txBody>
          <a:bodyPr vert="horz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7FB8"/>
              </a:buClr>
              <a:buSzPct val="68000"/>
              <a:buFont typeface="Wingdings 3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1E7FB8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28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504464-7FAD-4F91-9F87-52279FB406B4}"/>
              </a:ext>
            </a:extLst>
          </p:cNvPr>
          <p:cNvCxnSpPr>
            <a:cxnSpLocks/>
          </p:cNvCxnSpPr>
          <p:nvPr/>
        </p:nvCxnSpPr>
        <p:spPr>
          <a:xfrm>
            <a:off x="2209800" y="914187"/>
            <a:ext cx="914400" cy="0"/>
          </a:xfrm>
          <a:prstGeom prst="straightConnector1">
            <a:avLst/>
          </a:prstGeom>
          <a:ln w="57150">
            <a:solidFill>
              <a:srgbClr val="003B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FF7086-8893-45EB-98C8-5E3D47386AC5}"/>
              </a:ext>
            </a:extLst>
          </p:cNvPr>
          <p:cNvSpPr/>
          <p:nvPr/>
        </p:nvSpPr>
        <p:spPr>
          <a:xfrm>
            <a:off x="2800350" y="1809750"/>
            <a:ext cx="5803458" cy="41549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EC" sz="2100" b="1" dirty="0" err="1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Visibilización</a:t>
            </a:r>
            <a:r>
              <a:rPr lang="es-EC" sz="2100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las personas con discapacidad</a:t>
            </a:r>
            <a:endParaRPr lang="en-US" sz="2100" dirty="0">
              <a:solidFill>
                <a:srgbClr val="085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8EA12C-0F4A-4EFD-B250-469E33FD0EDF}"/>
              </a:ext>
            </a:extLst>
          </p:cNvPr>
          <p:cNvSpPr/>
          <p:nvPr/>
        </p:nvSpPr>
        <p:spPr>
          <a:xfrm>
            <a:off x="2805817" y="2343150"/>
            <a:ext cx="5804783" cy="73866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EC" sz="2100" b="1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Representación </a:t>
            </a:r>
            <a:r>
              <a:rPr lang="es-EC" sz="2100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personas con discapacidad en el Comité Hospitalario de Desastres</a:t>
            </a:r>
            <a:endParaRPr lang="en-US" sz="2100" dirty="0">
              <a:solidFill>
                <a:srgbClr val="085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202E8B-C3CD-4C98-AD91-F6D712AC591B}"/>
              </a:ext>
            </a:extLst>
          </p:cNvPr>
          <p:cNvSpPr/>
          <p:nvPr/>
        </p:nvSpPr>
        <p:spPr>
          <a:xfrm>
            <a:off x="2819400" y="3181350"/>
            <a:ext cx="5791200" cy="41549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s-EC" sz="2100" b="1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Accesibilidad </a:t>
            </a:r>
            <a:r>
              <a:rPr lang="es-EC" sz="2100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la respuesta a desastres</a:t>
            </a:r>
            <a:endParaRPr lang="en-US" sz="2100" dirty="0">
              <a:solidFill>
                <a:srgbClr val="085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2DB6EC-BE88-4B3F-B45B-9FEEFBF417B3}"/>
              </a:ext>
            </a:extLst>
          </p:cNvPr>
          <p:cNvSpPr/>
          <p:nvPr/>
        </p:nvSpPr>
        <p:spPr>
          <a:xfrm>
            <a:off x="2828842" y="3714750"/>
            <a:ext cx="5781758" cy="41549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EC" sz="2100" b="1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Capacidades</a:t>
            </a:r>
            <a:r>
              <a:rPr lang="es-EC" sz="2100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desarrolladas para la respuesta </a:t>
            </a:r>
            <a:endParaRPr lang="en-US" sz="2100" dirty="0">
              <a:solidFill>
                <a:srgbClr val="085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706545-C2A1-42A7-82E8-EB042EF67FF7}"/>
              </a:ext>
            </a:extLst>
          </p:cNvPr>
          <p:cNvSpPr/>
          <p:nvPr/>
        </p:nvSpPr>
        <p:spPr>
          <a:xfrm>
            <a:off x="6400800" y="4552950"/>
            <a:ext cx="2667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1C8D00-AA67-475E-B614-F0B68993621F}"/>
              </a:ext>
            </a:extLst>
          </p:cNvPr>
          <p:cNvSpPr/>
          <p:nvPr/>
        </p:nvSpPr>
        <p:spPr>
          <a:xfrm>
            <a:off x="2828842" y="4248150"/>
            <a:ext cx="5774966" cy="41549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s-EC" sz="21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EC" sz="2100" b="1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Hospitalario de Desastres </a:t>
            </a:r>
            <a:r>
              <a:rPr lang="es-EC" sz="2100" dirty="0">
                <a:solidFill>
                  <a:srgbClr val="085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actualizado</a:t>
            </a:r>
            <a:endParaRPr lang="en-US" sz="2100" dirty="0">
              <a:solidFill>
                <a:srgbClr val="085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C12958-8E41-4E2B-AEDE-713B08902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" y="4503549"/>
            <a:ext cx="2224004" cy="5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428750"/>
            <a:ext cx="617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100" dirty="0">
                <a:solidFill>
                  <a:srgbClr val="085999"/>
                </a:solidFill>
              </a:rPr>
              <a:t>Por  cada acción prioritaria se </a:t>
            </a:r>
            <a:r>
              <a:rPr lang="es-EC" sz="2100" b="1" dirty="0">
                <a:solidFill>
                  <a:srgbClr val="0397D6"/>
                </a:solidFill>
              </a:rPr>
              <a:t>selecciona uno </a:t>
            </a:r>
            <a:r>
              <a:rPr lang="es-EC" sz="2100" dirty="0">
                <a:solidFill>
                  <a:srgbClr val="085999"/>
                </a:solidFill>
              </a:rPr>
              <a:t>de tres parámetros según corresponda:</a:t>
            </a:r>
            <a:endParaRPr lang="en-US" sz="2100" dirty="0">
              <a:solidFill>
                <a:srgbClr val="0859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95550"/>
            <a:ext cx="3634082" cy="15156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5C283D-0428-4FAD-991B-0546ED9CA3EE}"/>
              </a:ext>
            </a:extLst>
          </p:cNvPr>
          <p:cNvGrpSpPr/>
          <p:nvPr/>
        </p:nvGrpSpPr>
        <p:grpSpPr>
          <a:xfrm>
            <a:off x="152400" y="509140"/>
            <a:ext cx="1981200" cy="810095"/>
            <a:chOff x="2086094" y="1019"/>
            <a:chExt cx="1408584" cy="64439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B33F1AB-F08A-410D-A46F-7BC1C5FA5E26}"/>
                </a:ext>
              </a:extLst>
            </p:cNvPr>
            <p:cNvSpPr/>
            <p:nvPr/>
          </p:nvSpPr>
          <p:spPr>
            <a:xfrm>
              <a:off x="2086094" y="1019"/>
              <a:ext cx="1408584" cy="64439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F2E86E5-9EED-4839-9258-50D82D770885}"/>
                </a:ext>
              </a:extLst>
            </p:cNvPr>
            <p:cNvSpPr txBox="1"/>
            <p:nvPr/>
          </p:nvSpPr>
          <p:spPr>
            <a:xfrm>
              <a:off x="2117551" y="32476"/>
              <a:ext cx="1345670" cy="581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Evaluación</a:t>
              </a:r>
              <a:endParaRPr lang="en-US" sz="3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906FCC49-EB2A-4AB1-A23D-617A72845AD2}"/>
              </a:ext>
            </a:extLst>
          </p:cNvPr>
          <p:cNvSpPr txBox="1">
            <a:spLocks/>
          </p:cNvSpPr>
          <p:nvPr/>
        </p:nvSpPr>
        <p:spPr>
          <a:xfrm>
            <a:off x="0" y="-19050"/>
            <a:ext cx="2514600" cy="1219200"/>
          </a:xfrm>
          <a:prstGeom prst="rect">
            <a:avLst/>
          </a:prstGeom>
          <a:effectLst>
            <a:outerShdw blurRad="50800" dist="50800" dir="5400000" algn="ctr" rotWithShape="0">
              <a:srgbClr val="085999">
                <a:alpha val="52000"/>
              </a:srgbClr>
            </a:outerShdw>
          </a:effectLst>
        </p:spPr>
        <p:txBody>
          <a:bodyPr vert="horz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7FB8"/>
              </a:buClr>
              <a:buSzPct val="68000"/>
              <a:buFont typeface="Wingdings 3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1E7FB8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28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8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9145374" cy="32569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6B0AF3-DD9A-4905-ABD0-F508FCC881F1}"/>
              </a:ext>
            </a:extLst>
          </p:cNvPr>
          <p:cNvGrpSpPr/>
          <p:nvPr/>
        </p:nvGrpSpPr>
        <p:grpSpPr>
          <a:xfrm>
            <a:off x="0" y="-19050"/>
            <a:ext cx="2438400" cy="1219200"/>
            <a:chOff x="0" y="-19050"/>
            <a:chExt cx="2438400" cy="12192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5586DA-E39B-448A-A2A8-17373E3715BC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E2003BB-357C-4506-8143-7BC9C067DDF6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1F813A28-3BC7-4D4A-913A-00ABCAABE3B9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003983C4-5530-4B5C-B622-759121DFCEA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82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6667" r="46479"/>
          <a:stretch/>
        </p:blipFill>
        <p:spPr>
          <a:xfrm>
            <a:off x="152400" y="590550"/>
            <a:ext cx="7283212" cy="4038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28A8FEE-B29F-4AD1-B735-1F6F508A7306}"/>
              </a:ext>
            </a:extLst>
          </p:cNvPr>
          <p:cNvGrpSpPr/>
          <p:nvPr/>
        </p:nvGrpSpPr>
        <p:grpSpPr>
          <a:xfrm>
            <a:off x="7010400" y="-95250"/>
            <a:ext cx="2438400" cy="1219200"/>
            <a:chOff x="0" y="-19050"/>
            <a:chExt cx="2438400" cy="12192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5958D3-040B-4249-B4E2-0C9F2BCE9336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6366824-8149-45CA-9459-3B962ECBAE6D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9FBB3781-B43D-4341-B847-5CC860301F80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E8D98E66-A918-453A-BABE-93C24F1BC0D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8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277840"/>
            <a:ext cx="9083585" cy="19035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2A2BA5F-669D-44A1-8E6C-283C1629C591}"/>
              </a:ext>
            </a:extLst>
          </p:cNvPr>
          <p:cNvGrpSpPr/>
          <p:nvPr/>
        </p:nvGrpSpPr>
        <p:grpSpPr>
          <a:xfrm>
            <a:off x="7162800" y="361950"/>
            <a:ext cx="1600200" cy="457200"/>
            <a:chOff x="2086094" y="1019"/>
            <a:chExt cx="1408584" cy="64439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E434678-C595-434F-8BD3-F37CAD9B5912}"/>
                </a:ext>
              </a:extLst>
            </p:cNvPr>
            <p:cNvSpPr/>
            <p:nvPr/>
          </p:nvSpPr>
          <p:spPr>
            <a:xfrm>
              <a:off x="2086094" y="1019"/>
              <a:ext cx="1408584" cy="644393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70BFE0A4-4A19-4FB2-89BA-F314BF3B40A5}"/>
                </a:ext>
              </a:extLst>
            </p:cNvPr>
            <p:cNvSpPr txBox="1"/>
            <p:nvPr/>
          </p:nvSpPr>
          <p:spPr>
            <a:xfrm>
              <a:off x="2117551" y="32476"/>
              <a:ext cx="1345670" cy="581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Evaluación</a:t>
              </a:r>
              <a:endParaRPr lang="en-US" sz="28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443811AF-99E4-4F2C-A3BE-7D1744D00DBA}"/>
              </a:ext>
            </a:extLst>
          </p:cNvPr>
          <p:cNvSpPr txBox="1">
            <a:spLocks/>
          </p:cNvSpPr>
          <p:nvPr/>
        </p:nvSpPr>
        <p:spPr>
          <a:xfrm>
            <a:off x="7010400" y="-95250"/>
            <a:ext cx="2438400" cy="1219200"/>
          </a:xfrm>
          <a:prstGeom prst="rect">
            <a:avLst/>
          </a:prstGeom>
          <a:effectLst>
            <a:outerShdw blurRad="50800" dist="50800" dir="5400000" algn="ctr" rotWithShape="0">
              <a:srgbClr val="085999">
                <a:alpha val="52000"/>
              </a:srgbClr>
            </a:outerShdw>
          </a:effectLst>
        </p:spPr>
        <p:txBody>
          <a:bodyPr vert="horz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7FB8"/>
              </a:buClr>
              <a:buSzPct val="68000"/>
              <a:buFont typeface="Wingdings 3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1E7FB8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28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3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08768"/>
            <a:ext cx="8936793" cy="3415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0150" y="4761934"/>
            <a:ext cx="10294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350" dirty="0"/>
              <a:t>PRÁCTICA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DA723C-C557-477F-9D09-568F64E46BDB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E9DF04F-D4FD-44D2-A2E0-D4C2611B5E1F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D692DDC-8C3C-4565-A7E0-F8F4BF4ADA81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644D9618-4296-45C6-8D3A-AD9AF98F6C60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0143D237-BC43-4564-B53E-175AEFBEA96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96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3500"/>
            <a:ext cx="8749411" cy="20383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E2BE3B9-1876-4186-81E0-EA2E495E399D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176E9D-74B0-42A5-BA85-96F62C40EE40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BB0C752-8769-497A-882F-68F0F3A4A8D8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BE304782-AAC3-4C4B-A579-776BA0093A8B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AF1C1D64-988C-4895-B744-BD05AD47598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13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3" r="17415" b="19791"/>
          <a:stretch/>
        </p:blipFill>
        <p:spPr>
          <a:xfrm>
            <a:off x="304800" y="1371600"/>
            <a:ext cx="8538012" cy="22669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68FD371-CD65-408F-AAF4-02E3F2EE4D60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6C32F84-8D32-4E83-8052-C5AAEF02A155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6476A5C-A2AF-46EB-B1DD-CE2DE2831512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80950892-3FA1-462F-87AA-C8168ADD3C53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0F93BFBD-2AC8-495C-A789-1CBDF749399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00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42950"/>
          </a:xfrm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chemeClr val="accent4"/>
                </a:solidFill>
              </a:rPr>
              <a:t>…</a:t>
            </a:r>
            <a:r>
              <a:rPr lang="es-EC" sz="2025" dirty="0">
                <a:solidFill>
                  <a:schemeClr val="accent4"/>
                </a:solidFill>
              </a:rPr>
              <a:t>las personas con discapacidad están excluidas de la formulación de políticas y planes de gestión del riesgo de desastres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8992"/>
          <a:stretch/>
        </p:blipFill>
        <p:spPr>
          <a:xfrm>
            <a:off x="2133600" y="590550"/>
            <a:ext cx="468148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3" r="17415" b="21948"/>
          <a:stretch/>
        </p:blipFill>
        <p:spPr>
          <a:xfrm>
            <a:off x="304800" y="1123950"/>
            <a:ext cx="8544426" cy="1981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BBB10-36B7-4C8E-B823-1384ED0D3580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8F479F-042B-4489-940A-A733C7D5D197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DBB0780-5D0C-45D9-BEFE-2405925A5DFD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65B4B958-0BAF-4DDC-867A-F5029F83B352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C954B537-9A77-470B-BB35-3A72AC77E67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85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3" r="17415" b="14889"/>
          <a:stretch/>
        </p:blipFill>
        <p:spPr>
          <a:xfrm>
            <a:off x="533400" y="1200150"/>
            <a:ext cx="8382599" cy="304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43D0082-E35E-47A7-9443-E33834A6C64C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43A3DF-5C96-45A6-8D0A-77CAABBD15F3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F7C4C61-C497-447E-9921-B087D60E979A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144A4CEE-BAB0-4CBF-88C1-398874FD0157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4A59DCD7-E12D-48D2-BA8A-AF48297983C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25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0"/>
            <a:ext cx="8736126" cy="228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FA196C-6687-4C78-A9EB-352B8E2CD132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7392F8F-7258-44C6-B511-9F6783A9EF75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113D632-D370-4118-913F-E6F691DF3819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2EE8CD52-5E36-47AE-8749-EB7605C4AA10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E36029DC-4B39-4A93-936A-03D8EE0EF2F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0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6426"/>
          <a:stretch/>
        </p:blipFill>
        <p:spPr>
          <a:xfrm>
            <a:off x="304800" y="666750"/>
            <a:ext cx="7696200" cy="37590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4AC4D7-A514-4E60-B478-8E4D4E9E86D4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F16A8D-8167-44BD-B973-28E9CD79D2F8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0DBF936-CA19-4B9D-AFCF-3C2FCCE5959C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E54EE4D9-E9BB-4E73-B078-EB1855DA87E0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4C12B86E-D0D4-4315-A3ED-CCD01660833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30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39" y="895350"/>
            <a:ext cx="8628716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150" y="4761934"/>
            <a:ext cx="10294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350" dirty="0"/>
              <a:t>PRÁCTICA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EB312E-390C-496C-B7E9-FC35CA35264C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2E331F-7835-4240-919A-F08BBB4CCE93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7268EAD-8411-4BBC-8AAB-60C270CE4DFE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2" name="Rectangle: Rounded Corners 4">
                <a:extLst>
                  <a:ext uri="{FF2B5EF4-FFF2-40B4-BE49-F238E27FC236}">
                    <a16:creationId xmlns:a16="http://schemas.microsoft.com/office/drawing/2014/main" id="{AA21C632-9413-42A0-86F4-F6810FF06DA4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86934095-C2C6-4764-A258-032BCAF5D44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14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" r="46733"/>
          <a:stretch/>
        </p:blipFill>
        <p:spPr>
          <a:xfrm>
            <a:off x="304800" y="133350"/>
            <a:ext cx="6172200" cy="460465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61EF777-D30C-469D-8A42-0BE723199E2B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CC3E46-6783-43C5-9B1E-D68F1CFB7E14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0545917-8F87-4570-BDED-F983612DECCF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EFBC148D-F62C-4E1F-958F-A9A42D6BBCBE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00BF0F91-6B5C-4130-8C40-4090D143A7F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78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229600" cy="857250"/>
          </a:xfrm>
        </p:spPr>
        <p:txBody>
          <a:bodyPr/>
          <a:lstStyle/>
          <a:p>
            <a:r>
              <a:rPr lang="es-EC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dirty="0">
                <a:solidFill>
                  <a:srgbClr val="085999"/>
                </a:solidFill>
              </a:rPr>
              <a:t>Cada uno de los parámetros aporta con un valor y peso a la puntuación final que establecerá el nivel de inclusión de las personas con discapacidad en la preparación para la respuesta hospitalaria ante desastres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571750"/>
            <a:ext cx="5300665" cy="16573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6CC177A-FB02-42E4-9DA4-3DEA00AA210F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213476-B95B-4D97-97A5-AFC33E0B554E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FF2E5F1-DC5B-4E1A-B5C6-03A5D5CB29C0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28848E75-B308-46B6-B2EF-DF7672E452E2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404E4EF0-4254-4ADC-BF8A-4A1CE4B2880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53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229600" cy="857250"/>
          </a:xfrm>
        </p:spPr>
        <p:txBody>
          <a:bodyPr/>
          <a:lstStyle/>
          <a:p>
            <a:r>
              <a:rPr lang="es-EC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CC177A-FB02-42E4-9DA4-3DEA00AA210F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213476-B95B-4D97-97A5-AFC33E0B554E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FF2E5F1-DC5B-4E1A-B5C6-03A5D5CB29C0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28848E75-B308-46B6-B2EF-DF7672E452E2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404E4EF0-4254-4ADC-BF8A-4A1CE4B2880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B12D18-A719-47EB-88DF-1DE250AB1A70}"/>
              </a:ext>
            </a:extLst>
          </p:cNvPr>
          <p:cNvGrpSpPr/>
          <p:nvPr/>
        </p:nvGrpSpPr>
        <p:grpSpPr>
          <a:xfrm>
            <a:off x="2651340" y="57150"/>
            <a:ext cx="3884632" cy="4876800"/>
            <a:chOff x="3026174" y="-19050"/>
            <a:chExt cx="3144458" cy="40386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F55E22D-5FA9-4FC6-B12E-9DED6B7D6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9259"/>
            <a:stretch/>
          </p:blipFill>
          <p:spPr>
            <a:xfrm>
              <a:off x="3026174" y="-19050"/>
              <a:ext cx="2740965" cy="31242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7D2145-0B00-47A3-9E04-50F9FD4E7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4445"/>
            <a:stretch/>
          </p:blipFill>
          <p:spPr>
            <a:xfrm>
              <a:off x="3038101" y="3105150"/>
              <a:ext cx="3132531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62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229600" cy="857250"/>
          </a:xfrm>
        </p:spPr>
        <p:txBody>
          <a:bodyPr/>
          <a:lstStyle/>
          <a:p>
            <a:r>
              <a:rPr lang="es-EC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CC177A-FB02-42E4-9DA4-3DEA00AA210F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213476-B95B-4D97-97A5-AFC33E0B554E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FF2E5F1-DC5B-4E1A-B5C6-03A5D5CB29C0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28848E75-B308-46B6-B2EF-DF7672E452E2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404E4EF0-4254-4ADC-BF8A-4A1CE4B2880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26564D1-5993-4E7A-ADAE-5C6A5B65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" y="1352550"/>
            <a:ext cx="9135824" cy="26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4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229600" cy="857250"/>
          </a:xfrm>
        </p:spPr>
        <p:txBody>
          <a:bodyPr/>
          <a:lstStyle/>
          <a:p>
            <a:r>
              <a:rPr lang="es-EC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CC177A-FB02-42E4-9DA4-3DEA00AA210F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213476-B95B-4D97-97A5-AFC33E0B554E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FF2E5F1-DC5B-4E1A-B5C6-03A5D5CB29C0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28848E75-B308-46B6-B2EF-DF7672E452E2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404E4EF0-4254-4ADC-BF8A-4A1CE4B2880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DEA6F1A-ED52-42AA-BDDA-80E21C492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6" y="1326775"/>
            <a:ext cx="9098183" cy="2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7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1E7FB8"/>
                </a:solidFill>
              </a:rPr>
              <a:t>Mortalidad población en general </a:t>
            </a:r>
            <a:r>
              <a:rPr lang="es-ES" sz="2400" b="1" dirty="0">
                <a:solidFill>
                  <a:schemeClr val="tx1"/>
                </a:solidFill>
              </a:rPr>
              <a:t>vs. </a:t>
            </a:r>
            <a:r>
              <a:rPr lang="es-ES" sz="2400" b="1" dirty="0">
                <a:solidFill>
                  <a:schemeClr val="accent3"/>
                </a:solidFill>
              </a:rPr>
              <a:t>Mortalidad en Personas con Discapacidad </a:t>
            </a:r>
            <a:r>
              <a:rPr lang="es-ES" sz="1800" b="1" dirty="0">
                <a:solidFill>
                  <a:schemeClr val="tx1"/>
                </a:solidFill>
              </a:rPr>
              <a:t>– Terremoto Sendai 2011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7750"/>
            <a:ext cx="7960770" cy="34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229600" cy="857250"/>
          </a:xfrm>
        </p:spPr>
        <p:txBody>
          <a:bodyPr/>
          <a:lstStyle/>
          <a:p>
            <a:r>
              <a:rPr lang="es-EC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CC177A-FB02-42E4-9DA4-3DEA00AA210F}"/>
              </a:ext>
            </a:extLst>
          </p:cNvPr>
          <p:cNvGrpSpPr/>
          <p:nvPr/>
        </p:nvGrpSpPr>
        <p:grpSpPr>
          <a:xfrm>
            <a:off x="7086600" y="-19050"/>
            <a:ext cx="2438400" cy="1219200"/>
            <a:chOff x="0" y="-19050"/>
            <a:chExt cx="2438400" cy="1219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213476-B95B-4D97-97A5-AFC33E0B554E}"/>
                </a:ext>
              </a:extLst>
            </p:cNvPr>
            <p:cNvGrpSpPr/>
            <p:nvPr/>
          </p:nvGrpSpPr>
          <p:grpSpPr>
            <a:xfrm>
              <a:off x="152400" y="438150"/>
              <a:ext cx="1600200" cy="457200"/>
              <a:chOff x="2086094" y="1019"/>
              <a:chExt cx="1408584" cy="64439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FF2E5F1-DC5B-4E1A-B5C6-03A5D5CB29C0}"/>
                  </a:ext>
                </a:extLst>
              </p:cNvPr>
              <p:cNvSpPr/>
              <p:nvPr/>
            </p:nvSpPr>
            <p:spPr>
              <a:xfrm>
                <a:off x="2086094" y="1019"/>
                <a:ext cx="1408584" cy="644393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28848E75-B308-46B6-B2EF-DF7672E452E2}"/>
                  </a:ext>
                </a:extLst>
              </p:cNvPr>
              <p:cNvSpPr txBox="1"/>
              <p:nvPr/>
            </p:nvSpPr>
            <p:spPr>
              <a:xfrm>
                <a:off x="2117551" y="32476"/>
                <a:ext cx="1345670" cy="581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000" b="1" kern="1200" dirty="0" err="1">
                    <a:solidFill>
                      <a:sysClr val="window" lastClr="FFFFFF"/>
                    </a:solidFill>
                    <a:latin typeface="Calibri" panose="020F0502020204030204"/>
                    <a:ea typeface="+mn-ea"/>
                    <a:cs typeface="+mn-cs"/>
                  </a:rPr>
                  <a:t>Evaluación</a:t>
                </a:r>
                <a:endParaRPr lang="en-US" sz="28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404E4EF0-4254-4ADC-BF8A-4A1CE4B2880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3677104-26BC-4039-9C92-327BD652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52550"/>
            <a:ext cx="900855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0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</p:spPr>
        <p:txBody>
          <a:bodyPr/>
          <a:lstStyle/>
          <a:p>
            <a:pPr marL="0"/>
            <a:r>
              <a:rPr lang="es-EC" dirty="0">
                <a:solidFill>
                  <a:srgbClr val="085999"/>
                </a:solidFill>
              </a:rPr>
              <a:t>Mejorar en el corto plazo- es decir en los siguientes 30 días de evaluado el </a:t>
            </a:r>
            <a:r>
              <a:rPr lang="es-EC" i="1" dirty="0">
                <a:solidFill>
                  <a:srgbClr val="085999"/>
                </a:solidFill>
              </a:rPr>
              <a:t>INGRIDH- </a:t>
            </a:r>
            <a:r>
              <a:rPr lang="es-EC" dirty="0">
                <a:solidFill>
                  <a:srgbClr val="085999"/>
                </a:solidFill>
              </a:rPr>
              <a:t> los siguientes requerimientos:</a:t>
            </a:r>
          </a:p>
          <a:p>
            <a:pPr marL="0"/>
            <a:endParaRPr lang="es-EC" dirty="0">
              <a:solidFill>
                <a:srgbClr val="085999"/>
              </a:solidFill>
            </a:endParaRPr>
          </a:p>
          <a:p>
            <a:pPr marL="0"/>
            <a:r>
              <a:rPr lang="en-US" dirty="0">
                <a:solidFill>
                  <a:schemeClr val="accent3"/>
                </a:solidFill>
              </a:rPr>
              <a:t>1. </a:t>
            </a:r>
            <a:r>
              <a:rPr lang="es-CL" dirty="0">
                <a:solidFill>
                  <a:srgbClr val="085999"/>
                </a:solidFill>
              </a:rPr>
              <a:t>La</a:t>
            </a:r>
            <a:r>
              <a:rPr lang="es-CL" b="1" dirty="0">
                <a:solidFill>
                  <a:srgbClr val="085999"/>
                </a:solidFill>
              </a:rPr>
              <a:t> </a:t>
            </a:r>
            <a:r>
              <a:rPr lang="es-EC" b="1" dirty="0" err="1">
                <a:solidFill>
                  <a:srgbClr val="085999"/>
                </a:solidFill>
              </a:rPr>
              <a:t>visibilización</a:t>
            </a:r>
            <a:r>
              <a:rPr lang="es-EC" b="1" dirty="0">
                <a:solidFill>
                  <a:srgbClr val="085999"/>
                </a:solidFill>
              </a:rPr>
              <a:t> </a:t>
            </a:r>
            <a:r>
              <a:rPr lang="es-EC" dirty="0">
                <a:solidFill>
                  <a:srgbClr val="085999"/>
                </a:solidFill>
              </a:rPr>
              <a:t>de las personas con discapacidad</a:t>
            </a:r>
          </a:p>
          <a:p>
            <a:pPr marL="0"/>
            <a:r>
              <a:rPr lang="es-EC" dirty="0">
                <a:solidFill>
                  <a:schemeClr val="accent3"/>
                </a:solidFill>
              </a:rPr>
              <a:t>2. </a:t>
            </a:r>
            <a:r>
              <a:rPr lang="es-EC" b="1" dirty="0">
                <a:solidFill>
                  <a:srgbClr val="085999"/>
                </a:solidFill>
              </a:rPr>
              <a:t>Representación</a:t>
            </a:r>
            <a:r>
              <a:rPr lang="es-EC" dirty="0">
                <a:solidFill>
                  <a:srgbClr val="085999"/>
                </a:solidFill>
              </a:rPr>
              <a:t> de las personas con discapacidad en el Comité Hospitalario de Desastres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3085EE-C2FE-4877-A41D-F12334CA3783}"/>
              </a:ext>
            </a:extLst>
          </p:cNvPr>
          <p:cNvGrpSpPr/>
          <p:nvPr/>
        </p:nvGrpSpPr>
        <p:grpSpPr>
          <a:xfrm>
            <a:off x="7391400" y="361950"/>
            <a:ext cx="1475273" cy="644393"/>
            <a:chOff x="3285123" y="914401"/>
            <a:chExt cx="1475273" cy="64439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25E62ED-6B14-4338-BC85-EE52CB09DFF7}"/>
                </a:ext>
              </a:extLst>
            </p:cNvPr>
            <p:cNvSpPr/>
            <p:nvPr/>
          </p:nvSpPr>
          <p:spPr>
            <a:xfrm>
              <a:off x="3285123" y="914401"/>
              <a:ext cx="1475273" cy="644393"/>
            </a:xfrm>
            <a:prstGeom prst="roundRect">
              <a:avLst/>
            </a:prstGeom>
            <a:solidFill>
              <a:srgbClr val="003B6B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5318F18D-A66B-40CE-B6FD-B0989B799851}"/>
                </a:ext>
              </a:extLst>
            </p:cNvPr>
            <p:cNvSpPr txBox="1"/>
            <p:nvPr/>
          </p:nvSpPr>
          <p:spPr>
            <a:xfrm>
              <a:off x="3316580" y="945858"/>
              <a:ext cx="1412359" cy="581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 err="1">
                  <a:solidFill>
                    <a:schemeClr val="bg1"/>
                  </a:solidFill>
                  <a:latin typeface="Calibri" panose="020F0502020204030204"/>
                  <a:ea typeface="+mn-ea"/>
                  <a:cs typeface="+mn-cs"/>
                </a:rPr>
                <a:t>Acciones</a:t>
              </a:r>
              <a:r>
                <a:rPr lang="en-US" sz="1800" b="1" kern="1200" dirty="0">
                  <a:solidFill>
                    <a:schemeClr val="bg1"/>
                  </a:solidFill>
                  <a:latin typeface="Calibri" panose="020F0502020204030204"/>
                  <a:ea typeface="+mn-ea"/>
                  <a:cs typeface="+mn-cs"/>
                </a:rPr>
                <a:t>       5-30</a:t>
              </a:r>
            </a:p>
          </p:txBody>
        </p: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F3E44B9B-3801-442A-BF32-A1F5543E4B99}"/>
              </a:ext>
            </a:extLst>
          </p:cNvPr>
          <p:cNvSpPr txBox="1">
            <a:spLocks/>
          </p:cNvSpPr>
          <p:nvPr/>
        </p:nvSpPr>
        <p:spPr>
          <a:xfrm>
            <a:off x="7162800" y="-95250"/>
            <a:ext cx="2438400" cy="1219200"/>
          </a:xfrm>
          <a:prstGeom prst="rect">
            <a:avLst/>
          </a:prstGeom>
          <a:effectLst>
            <a:outerShdw blurRad="50800" dist="50800" dir="5400000" algn="ctr" rotWithShape="0">
              <a:srgbClr val="085999">
                <a:alpha val="52000"/>
              </a:srgbClr>
            </a:outerShdw>
          </a:effectLst>
        </p:spPr>
        <p:txBody>
          <a:bodyPr vert="horz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7FB8"/>
              </a:buClr>
              <a:buSzPct val="68000"/>
              <a:buFont typeface="Wingdings 3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1E7FB8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28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5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424864"/>
            <a:ext cx="7214305" cy="4432886"/>
          </a:xfrm>
        </p:spPr>
        <p:txBody>
          <a:bodyPr>
            <a:normAutofit/>
          </a:bodyPr>
          <a:lstStyle/>
          <a:p>
            <a:pPr lvl="0"/>
            <a:r>
              <a:rPr lang="es-EC" dirty="0">
                <a:solidFill>
                  <a:srgbClr val="085999"/>
                </a:solidFill>
              </a:rPr>
              <a:t>Acciones que pueden concretarse de una manera realista en los siguientes </a:t>
            </a:r>
            <a:r>
              <a:rPr lang="es-EC" b="1" dirty="0">
                <a:solidFill>
                  <a:srgbClr val="085999"/>
                </a:solidFill>
              </a:rPr>
              <a:t>60 días </a:t>
            </a:r>
            <a:r>
              <a:rPr lang="es-EC" dirty="0">
                <a:solidFill>
                  <a:srgbClr val="085999"/>
                </a:solidFill>
              </a:rPr>
              <a:t>de evaluado el INGRIDH. </a:t>
            </a:r>
          </a:p>
          <a:p>
            <a:pPr lvl="0"/>
            <a:endParaRPr lang="es-EC" dirty="0">
              <a:solidFill>
                <a:schemeClr val="accent3"/>
              </a:solidFill>
            </a:endParaRPr>
          </a:p>
          <a:p>
            <a:pPr lvl="0"/>
            <a:r>
              <a:rPr lang="es-EC" dirty="0">
                <a:solidFill>
                  <a:schemeClr val="accent3"/>
                </a:solidFill>
              </a:rPr>
              <a:t>Se deben priorizar 5 acciones</a:t>
            </a:r>
          </a:p>
          <a:p>
            <a:pPr lvl="0"/>
            <a:endParaRPr lang="es-EC" dirty="0">
              <a:solidFill>
                <a:schemeClr val="accent3"/>
              </a:solidFill>
            </a:endParaRPr>
          </a:p>
          <a:p>
            <a:r>
              <a:rPr lang="es-EC" dirty="0">
                <a:solidFill>
                  <a:srgbClr val="1E7FB8"/>
                </a:solidFill>
              </a:rPr>
              <a:t>Garantizar ruta accesible a zona segura</a:t>
            </a:r>
          </a:p>
          <a:p>
            <a:pPr lvl="0"/>
            <a:r>
              <a:rPr lang="es-EC" dirty="0">
                <a:solidFill>
                  <a:srgbClr val="1E7FB8"/>
                </a:solidFill>
              </a:rPr>
              <a:t>Alertas y alarmas</a:t>
            </a:r>
          </a:p>
          <a:p>
            <a:pPr lvl="0"/>
            <a:r>
              <a:rPr lang="es-EC" dirty="0" err="1">
                <a:solidFill>
                  <a:srgbClr val="1E7FB8"/>
                </a:solidFill>
              </a:rPr>
              <a:t>Senalizacion</a:t>
            </a:r>
            <a:r>
              <a:rPr lang="es-EC" dirty="0">
                <a:solidFill>
                  <a:srgbClr val="1E7FB8"/>
                </a:solidFill>
              </a:rPr>
              <a:t> </a:t>
            </a:r>
          </a:p>
          <a:p>
            <a:pPr lvl="0"/>
            <a:r>
              <a:rPr lang="es-EC" dirty="0">
                <a:solidFill>
                  <a:srgbClr val="1E7FB8"/>
                </a:solidFill>
              </a:rPr>
              <a:t>Capacitación</a:t>
            </a:r>
            <a:endParaRPr lang="en-US" dirty="0">
              <a:solidFill>
                <a:srgbClr val="1E7FB8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5A1D11-A742-4A20-ADF7-AA599218856A}"/>
              </a:ext>
            </a:extLst>
          </p:cNvPr>
          <p:cNvGrpSpPr/>
          <p:nvPr/>
        </p:nvGrpSpPr>
        <p:grpSpPr>
          <a:xfrm>
            <a:off x="7162800" y="-95250"/>
            <a:ext cx="2438400" cy="1219200"/>
            <a:chOff x="7162800" y="-95250"/>
            <a:chExt cx="2438400" cy="1219200"/>
          </a:xfrm>
        </p:grpSpPr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C6C2BF72-8B99-4895-A563-FC07AEE4ACB7}"/>
                </a:ext>
              </a:extLst>
            </p:cNvPr>
            <p:cNvSpPr txBox="1"/>
            <p:nvPr/>
          </p:nvSpPr>
          <p:spPr>
            <a:xfrm>
              <a:off x="7422857" y="393407"/>
              <a:ext cx="1412359" cy="581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 err="1">
                  <a:solidFill>
                    <a:schemeClr val="bg1"/>
                  </a:solidFill>
                  <a:latin typeface="Calibri" panose="020F0502020204030204"/>
                  <a:ea typeface="+mn-ea"/>
                  <a:cs typeface="+mn-cs"/>
                </a:rPr>
                <a:t>Acciones</a:t>
              </a:r>
              <a:r>
                <a:rPr lang="en-US" sz="1800" b="1" kern="1200" dirty="0">
                  <a:solidFill>
                    <a:schemeClr val="bg1"/>
                  </a:solidFill>
                  <a:latin typeface="Calibri" panose="020F0502020204030204"/>
                  <a:ea typeface="+mn-ea"/>
                  <a:cs typeface="+mn-cs"/>
                </a:rPr>
                <a:t>       5-30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FFEB40F7-6F6F-4A3E-94F9-7EA2FDF15748}"/>
                </a:ext>
              </a:extLst>
            </p:cNvPr>
            <p:cNvSpPr txBox="1">
              <a:spLocks/>
            </p:cNvSpPr>
            <p:nvPr/>
          </p:nvSpPr>
          <p:spPr>
            <a:xfrm>
              <a:off x="7162800" y="-95250"/>
              <a:ext cx="2438400" cy="1219200"/>
            </a:xfrm>
            <a:prstGeom prst="rect">
              <a:avLst/>
            </a:prstGeom>
            <a:effectLst>
              <a:outerShdw blurRad="50800" dist="50800" dir="5400000" algn="ctr" rotWithShape="0">
                <a:srgbClr val="085999">
                  <a:alpha val="52000"/>
                </a:srgbClr>
              </a:outerShdw>
            </a:effectLst>
          </p:spPr>
          <p:txBody>
            <a:bodyPr vert="horz">
              <a:normAutofit/>
            </a:bodyPr>
            <a:lstStyle>
              <a:lvl1pPr marL="109728" indent="0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rgbClr val="1E7FB8"/>
                </a:buClr>
                <a:buSzPct val="68000"/>
                <a:buFont typeface="Wingdings 3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rgbClr val="1E7FB8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rgbClr val="1E7FB8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s-EC" sz="2800" b="1" spc="3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INGRIDH</a:t>
              </a:r>
              <a:endParaRPr lang="en-US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4931F9-2F85-481B-AF52-E9FE6DD39F27}"/>
              </a:ext>
            </a:extLst>
          </p:cNvPr>
          <p:cNvGrpSpPr/>
          <p:nvPr/>
        </p:nvGrpSpPr>
        <p:grpSpPr>
          <a:xfrm>
            <a:off x="7335248" y="393407"/>
            <a:ext cx="1587576" cy="644393"/>
            <a:chOff x="3096624" y="2210267"/>
            <a:chExt cx="1587576" cy="64439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245C740-7DB3-490B-B0FB-B8DC7245AED3}"/>
                </a:ext>
              </a:extLst>
            </p:cNvPr>
            <p:cNvSpPr/>
            <p:nvPr/>
          </p:nvSpPr>
          <p:spPr>
            <a:xfrm>
              <a:off x="3096624" y="2210267"/>
              <a:ext cx="1587576" cy="644393"/>
            </a:xfrm>
            <a:prstGeom prst="roundRect">
              <a:avLst/>
            </a:pr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A497F45-B8E6-4CEB-B41B-0F5153945458}"/>
                </a:ext>
              </a:extLst>
            </p:cNvPr>
            <p:cNvSpPr txBox="1"/>
            <p:nvPr/>
          </p:nvSpPr>
          <p:spPr>
            <a:xfrm>
              <a:off x="3128081" y="2241724"/>
              <a:ext cx="1524662" cy="581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 err="1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Alistamiento</a:t>
              </a:r>
              <a:endParaRPr lang="en-US" sz="18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86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878"/>
            <a:ext cx="8229600" cy="3394472"/>
          </a:xfrm>
        </p:spPr>
        <p:txBody>
          <a:bodyPr/>
          <a:lstStyle/>
          <a:p>
            <a:pPr marL="452628" indent="-342900">
              <a:buClr>
                <a:schemeClr val="accent3"/>
              </a:buClr>
              <a:buSzPct val="102000"/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1E7FB8"/>
                </a:solidFill>
              </a:rPr>
              <a:t>Revisión del plan que analice principalmente los componentes del INGRIDH</a:t>
            </a:r>
          </a:p>
          <a:p>
            <a:pPr marL="452628" indent="-342900">
              <a:buClr>
                <a:schemeClr val="accent3"/>
              </a:buClr>
              <a:buSzPct val="102000"/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1E7FB8"/>
                </a:solidFill>
              </a:rPr>
              <a:t>Incorporar las soluciones planteadas a manera de un capítulo anexo, principalmente </a:t>
            </a:r>
            <a:r>
              <a:rPr lang="es-EC" dirty="0" err="1">
                <a:solidFill>
                  <a:srgbClr val="1E7FB8"/>
                </a:solidFill>
              </a:rPr>
              <a:t>procedemientos</a:t>
            </a:r>
            <a:endParaRPr lang="es-EC" dirty="0">
              <a:solidFill>
                <a:srgbClr val="1E7FB8"/>
              </a:solidFill>
            </a:endParaRPr>
          </a:p>
          <a:p>
            <a:pPr marL="452628" indent="-342900">
              <a:buClr>
                <a:schemeClr val="accent3"/>
              </a:buClr>
              <a:buSzPct val="102000"/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1E7FB8"/>
                </a:solidFill>
              </a:rPr>
              <a:t>Aprobada y socializada con los actores pertinentes</a:t>
            </a:r>
            <a:endParaRPr lang="en-US" dirty="0">
              <a:solidFill>
                <a:srgbClr val="1E7FB8"/>
              </a:solidFill>
            </a:endParaRPr>
          </a:p>
          <a:p>
            <a:pPr marL="452628" indent="-342900">
              <a:buClr>
                <a:schemeClr val="accent3"/>
              </a:buClr>
              <a:buSzPct val="102000"/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1E7FB8"/>
                </a:solidFill>
              </a:rPr>
              <a:t>Las soluciones o correcciones se establecerán de acuerdo a las brechas identificadas</a:t>
            </a:r>
            <a:endParaRPr lang="en-US" dirty="0">
              <a:solidFill>
                <a:srgbClr val="1E7FB8"/>
              </a:solidFill>
            </a:endParaRPr>
          </a:p>
          <a:p>
            <a:pPr marL="452628" lvl="0" indent="-342900">
              <a:buClr>
                <a:schemeClr val="accent3"/>
              </a:buClr>
              <a:buSzPct val="102000"/>
              <a:buFont typeface="Arial" panose="020B0604020202020204" pitchFamily="34" charset="0"/>
              <a:buChar char="•"/>
            </a:pPr>
            <a:endParaRPr lang="en-US" dirty="0">
              <a:solidFill>
                <a:srgbClr val="1E7FB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B1671ED-74DE-4AF7-959B-B726CFCF4691}"/>
              </a:ext>
            </a:extLst>
          </p:cNvPr>
          <p:cNvSpPr txBox="1">
            <a:spLocks/>
          </p:cNvSpPr>
          <p:nvPr/>
        </p:nvSpPr>
        <p:spPr>
          <a:xfrm>
            <a:off x="7086600" y="-80433"/>
            <a:ext cx="2438400" cy="1219200"/>
          </a:xfrm>
          <a:prstGeom prst="rect">
            <a:avLst/>
          </a:prstGeom>
          <a:effectLst>
            <a:outerShdw blurRad="50800" dist="50800" dir="5400000" algn="ctr" rotWithShape="0">
              <a:srgbClr val="085999">
                <a:alpha val="52000"/>
              </a:srgbClr>
            </a:outerShdw>
          </a:effectLst>
        </p:spPr>
        <p:txBody>
          <a:bodyPr vert="horz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7FB8"/>
              </a:buClr>
              <a:buSzPct val="68000"/>
              <a:buFont typeface="Wingdings 3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1E7FB8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28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E38C96-AB76-4003-AB77-D268E117A1F8}"/>
              </a:ext>
            </a:extLst>
          </p:cNvPr>
          <p:cNvGrpSpPr/>
          <p:nvPr/>
        </p:nvGrpSpPr>
        <p:grpSpPr>
          <a:xfrm>
            <a:off x="5181600" y="434854"/>
            <a:ext cx="3765989" cy="689096"/>
            <a:chOff x="1163722" y="2228362"/>
            <a:chExt cx="1556189" cy="64439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781B283-6009-4D32-A246-9B787CFF2944}"/>
                </a:ext>
              </a:extLst>
            </p:cNvPr>
            <p:cNvSpPr/>
            <p:nvPr/>
          </p:nvSpPr>
          <p:spPr>
            <a:xfrm>
              <a:off x="1163722" y="2228362"/>
              <a:ext cx="1556189" cy="644393"/>
            </a:xfrm>
            <a:prstGeom prst="roundRect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DC7C2587-C49A-4B52-A1D3-A3F059DB809A}"/>
                </a:ext>
              </a:extLst>
            </p:cNvPr>
            <p:cNvSpPr txBox="1"/>
            <p:nvPr/>
          </p:nvSpPr>
          <p:spPr>
            <a:xfrm>
              <a:off x="1195179" y="2259819"/>
              <a:ext cx="1493275" cy="581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Actualización</a:t>
              </a:r>
              <a:r>
                <a:rPr lang="en-US" sz="24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 del Plan </a:t>
              </a:r>
              <a:r>
                <a:rPr lang="en-US" sz="2400" b="1" kern="1200" dirty="0" err="1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Hospitalario</a:t>
              </a:r>
              <a:r>
                <a:rPr lang="en-US" sz="24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 de </a:t>
              </a:r>
              <a:r>
                <a:rPr lang="en-US" sz="2400" b="1" kern="1200" dirty="0" err="1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Desastres</a:t>
              </a:r>
              <a:endParaRPr lang="en-US" sz="24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81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975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es-EC" sz="2800" dirty="0">
                <a:solidFill>
                  <a:srgbClr val="1E7FB8"/>
                </a:solidFill>
              </a:rPr>
              <a:t>En los siguientes 90 días a la evaluación del INGRIDH se realiza una simulación que tenga </a:t>
            </a:r>
            <a:r>
              <a:rPr lang="es-EC" sz="2800" u="sng" dirty="0">
                <a:solidFill>
                  <a:srgbClr val="1E7FB8"/>
                </a:solidFill>
              </a:rPr>
              <a:t>como uno de sus objetivos</a:t>
            </a:r>
            <a:r>
              <a:rPr lang="es-EC" sz="2800" dirty="0">
                <a:solidFill>
                  <a:srgbClr val="1E7FB8"/>
                </a:solidFill>
              </a:rPr>
              <a:t> valorar los procedimientos implementados</a:t>
            </a:r>
            <a:endParaRPr lang="en-US" sz="2800" dirty="0">
              <a:solidFill>
                <a:srgbClr val="1E7FB8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10B13A3-FBCF-4E05-AFE0-A497C2E8F105}"/>
              </a:ext>
            </a:extLst>
          </p:cNvPr>
          <p:cNvSpPr txBox="1">
            <a:spLocks/>
          </p:cNvSpPr>
          <p:nvPr/>
        </p:nvSpPr>
        <p:spPr>
          <a:xfrm>
            <a:off x="7086600" y="-80433"/>
            <a:ext cx="2438400" cy="1219200"/>
          </a:xfrm>
          <a:prstGeom prst="rect">
            <a:avLst/>
          </a:prstGeom>
          <a:effectLst>
            <a:outerShdw blurRad="50800" dist="50800" dir="5400000" algn="ctr" rotWithShape="0">
              <a:srgbClr val="085999">
                <a:alpha val="52000"/>
              </a:srgbClr>
            </a:outerShdw>
          </a:effectLst>
        </p:spPr>
        <p:txBody>
          <a:bodyPr vert="horz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7FB8"/>
              </a:buClr>
              <a:buSzPct val="68000"/>
              <a:buFont typeface="Wingdings 3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1E7FB8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28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0444AC-AA92-496C-B070-479A0E6900F7}"/>
              </a:ext>
            </a:extLst>
          </p:cNvPr>
          <p:cNvGrpSpPr/>
          <p:nvPr/>
        </p:nvGrpSpPr>
        <p:grpSpPr>
          <a:xfrm>
            <a:off x="7294138" y="400905"/>
            <a:ext cx="1545062" cy="773845"/>
            <a:chOff x="871103" y="826356"/>
            <a:chExt cx="1388429" cy="77384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CDEF91-D1C3-4CB6-9E7A-5915E7C02317}"/>
                </a:ext>
              </a:extLst>
            </p:cNvPr>
            <p:cNvSpPr/>
            <p:nvPr/>
          </p:nvSpPr>
          <p:spPr>
            <a:xfrm>
              <a:off x="871103" y="826356"/>
              <a:ext cx="1388429" cy="773845"/>
            </a:xfrm>
            <a:prstGeom prst="roundRect">
              <a:avLst/>
            </a:prstGeom>
            <a:solidFill>
              <a:srgbClr val="70AD47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CD15277B-A43D-41CA-85D7-693A19EADAA6}"/>
                </a:ext>
              </a:extLst>
            </p:cNvPr>
            <p:cNvSpPr txBox="1"/>
            <p:nvPr/>
          </p:nvSpPr>
          <p:spPr>
            <a:xfrm>
              <a:off x="908879" y="864132"/>
              <a:ext cx="1312877" cy="698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Simulaciones Inclusivas</a:t>
              </a:r>
              <a:endParaRPr lang="en-US" sz="1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42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0482" y="303498"/>
            <a:ext cx="4912518" cy="1277652"/>
          </a:xfrm>
        </p:spPr>
        <p:txBody>
          <a:bodyPr>
            <a:normAutofit/>
          </a:bodyPr>
          <a:lstStyle/>
          <a:p>
            <a:pPr algn="r"/>
            <a:r>
              <a:rPr lang="es-EC" dirty="0">
                <a:solidFill>
                  <a:srgbClr val="1E7FB8"/>
                </a:solidFill>
              </a:rPr>
              <a:t>Hospital General Docente Riobamba </a:t>
            </a:r>
            <a:r>
              <a:rPr lang="es-EC" dirty="0">
                <a:solidFill>
                  <a:schemeClr val="accent3"/>
                </a:solidFill>
              </a:rPr>
              <a:t>Ecuador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17730"/>
              </p:ext>
            </p:extLst>
          </p:nvPr>
        </p:nvGraphicFramePr>
        <p:xfrm>
          <a:off x="457200" y="2262531"/>
          <a:ext cx="80010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471">
                <a:tc>
                  <a:txBody>
                    <a:bodyPr/>
                    <a:lstStyle/>
                    <a:p>
                      <a:r>
                        <a:rPr kumimoji="0" lang="es-419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Nivel de Atención</a:t>
                      </a:r>
                      <a:endParaRPr kumimoji="0"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419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Segundo Nivel</a:t>
                      </a:r>
                      <a:endParaRPr kumimoji="0"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r>
                        <a:rPr lang="es-419" sz="1800" dirty="0"/>
                        <a:t>Número</a:t>
                      </a:r>
                      <a:r>
                        <a:rPr lang="es-419" sz="1800" baseline="0" dirty="0"/>
                        <a:t> de camas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419" sz="1800" dirty="0"/>
                        <a:t>220 camas</a:t>
                      </a:r>
                      <a:r>
                        <a:rPr lang="es-419" sz="1800" baseline="0" dirty="0"/>
                        <a:t> sensables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71">
                <a:tc>
                  <a:txBody>
                    <a:bodyPr/>
                    <a:lstStyle/>
                    <a:p>
                      <a:r>
                        <a:rPr lang="es-419" sz="1800" dirty="0"/>
                        <a:t>Provincia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419" sz="1800" dirty="0"/>
                        <a:t>Chimborazo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r>
                        <a:rPr lang="es-419" sz="1800" dirty="0"/>
                        <a:t>Ciudad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419" sz="1800" dirty="0"/>
                        <a:t>Riobamba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r>
                        <a:rPr lang="es-419" sz="1800" dirty="0"/>
                        <a:t>Talento</a:t>
                      </a:r>
                      <a:r>
                        <a:rPr lang="es-419" sz="1800" baseline="0" dirty="0"/>
                        <a:t> Humano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419" sz="1800" dirty="0"/>
                        <a:t>714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419" sz="1800" dirty="0"/>
                        <a:t>Número de personas con discapacidad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419" sz="1800" dirty="0"/>
                        <a:t>13 (</a:t>
                      </a:r>
                      <a:r>
                        <a:rPr lang="es-419" sz="1400" b="1" dirty="0"/>
                        <a:t>1.8%)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AutoShape 4" descr="blob:https://web.whatsapp.com/46124e3a-9d63-4a6e-b39c-46f193775e9c"/>
          <p:cNvSpPr>
            <a:spLocks noChangeAspect="1" noChangeArrowheads="1"/>
          </p:cNvSpPr>
          <p:nvPr/>
        </p:nvSpPr>
        <p:spPr bwMode="auto">
          <a:xfrm>
            <a:off x="1259682" y="-229196"/>
            <a:ext cx="3312319" cy="248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9550"/>
            <a:ext cx="2590800" cy="16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1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856" y="-95250"/>
            <a:ext cx="6819900" cy="864096"/>
          </a:xfrm>
        </p:spPr>
        <p:txBody>
          <a:bodyPr>
            <a:normAutofit/>
          </a:bodyPr>
          <a:lstStyle/>
          <a:p>
            <a:pPr algn="ctr"/>
            <a:r>
              <a:rPr lang="es-419" sz="2400" dirty="0">
                <a:solidFill>
                  <a:srgbClr val="1E7FB8"/>
                </a:solidFill>
              </a:rPr>
              <a:t>RESULTADO DE APLICACIÓN DEL INGRIDH</a:t>
            </a:r>
            <a:endParaRPr lang="en-US" sz="2400" dirty="0">
              <a:solidFill>
                <a:srgbClr val="1E7FB8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081879"/>
              </p:ext>
            </p:extLst>
          </p:nvPr>
        </p:nvGraphicFramePr>
        <p:xfrm>
          <a:off x="533400" y="895350"/>
          <a:ext cx="6906110" cy="3587786"/>
        </p:xfrm>
        <a:graphic>
          <a:graphicData uri="http://schemas.openxmlformats.org/drawingml/2006/table">
            <a:tbl>
              <a:tblPr/>
              <a:tblGrid>
                <a:gridCol w="36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REQUERIMIENTOS MÍNIMOS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Resultado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por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requerimiento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INDICE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Visibilización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las personas con discapacidad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0,365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Representación de las personas con discapacidad: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0,000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Accesibilidad para la respuesta frente a desastres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0,000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Capacidades desarrolladas para la respuesta a desastres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0,000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0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Hospitalario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Desastres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actualizado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71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082954"/>
              </p:ext>
            </p:extLst>
          </p:nvPr>
        </p:nvGraphicFramePr>
        <p:xfrm>
          <a:off x="4233" y="462559"/>
          <a:ext cx="9194800" cy="490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3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295"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solidFill>
                            <a:schemeClr val="bg1"/>
                          </a:solidFill>
                        </a:rPr>
                        <a:t>ASPECTOS PRIORITARIOS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>
                          <a:solidFill>
                            <a:schemeClr val="bg1"/>
                          </a:solidFill>
                        </a:rPr>
                        <a:t>ACCIONES A CORTO Y MEDIANO PLAZO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662">
                <a:tc>
                  <a:txBody>
                    <a:bodyPr/>
                    <a:lstStyle/>
                    <a:p>
                      <a:r>
                        <a:rPr lang="es-419" sz="1600" dirty="0">
                          <a:solidFill>
                            <a:srgbClr val="003B6B"/>
                          </a:solidFill>
                        </a:rPr>
                        <a:t>Visibilización</a:t>
                      </a:r>
                      <a:r>
                        <a:rPr lang="es-419" sz="1600" baseline="0" dirty="0">
                          <a:solidFill>
                            <a:srgbClr val="003B6B"/>
                          </a:solidFill>
                        </a:rPr>
                        <a:t> de las personas con discapacidad</a:t>
                      </a:r>
                      <a:endParaRPr lang="en-US" sz="1600" dirty="0">
                        <a:solidFill>
                          <a:srgbClr val="003B6B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rgbClr val="003B6B"/>
                          </a:solidFill>
                        </a:rPr>
                        <a:t>1. Actualización del listado de personal</a:t>
                      </a:r>
                    </a:p>
                    <a:p>
                      <a:r>
                        <a:rPr lang="es-EC" sz="1400" dirty="0">
                          <a:solidFill>
                            <a:srgbClr val="003B6B"/>
                          </a:solidFill>
                        </a:rPr>
                        <a:t>2. Identificación de los lugares de trabajo de las personas con discapacidad.</a:t>
                      </a:r>
                    </a:p>
                    <a:p>
                      <a:r>
                        <a:rPr lang="es-EC" sz="1400" dirty="0">
                          <a:solidFill>
                            <a:srgbClr val="003B6B"/>
                          </a:solidFill>
                        </a:rPr>
                        <a:t>3. Información sobre el grado de autonomía, necesidad de apoyo y necesidades especiales de las personas con discapacidad.</a:t>
                      </a:r>
                      <a:endParaRPr lang="en-US" sz="1400" dirty="0">
                        <a:solidFill>
                          <a:srgbClr val="003B6B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170">
                <a:tc>
                  <a:txBody>
                    <a:bodyPr/>
                    <a:lstStyle/>
                    <a:p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Representación de las personas con discapacidad en el Comité Hospitalario de Desastres</a:t>
                      </a:r>
                      <a:endParaRPr kumimoji="0" lang="en-US" sz="12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s-EC" sz="1400" kern="1200" baseline="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1. Nombrar </a:t>
                      </a:r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un representante de las personas</a:t>
                      </a:r>
                      <a:r>
                        <a:rPr kumimoji="0" lang="es-EC" sz="1400" kern="1200" baseline="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con discapacidad para el</a:t>
                      </a:r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COEH</a:t>
                      </a:r>
                    </a:p>
                    <a:p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2. Incluir como miembro del COEH al  representante de las personas con discapacidad</a:t>
                      </a:r>
                      <a:endParaRPr kumimoji="0" lang="en-US" sz="11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052">
                <a:tc>
                  <a:txBody>
                    <a:bodyPr/>
                    <a:lstStyle/>
                    <a:p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Accesibilidad para la respuesta ante desastres</a:t>
                      </a:r>
                      <a:endParaRPr kumimoji="0" lang="en-US" sz="12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1. Designar  responsables de apoyar la evacuación de los compañeros con discapacidad que necesiten</a:t>
                      </a:r>
                      <a:r>
                        <a:rPr kumimoji="0" lang="es-EC" sz="1400" kern="1200" baseline="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apoyo</a:t>
                      </a:r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2. Gestionar capacitación para el personal de respuesta</a:t>
                      </a:r>
                    </a:p>
                    <a:p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3. Identificar la necesidad de señalética </a:t>
                      </a:r>
                    </a:p>
                    <a:p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4. Identificar la necesidad de alarmas auditivas y </a:t>
                      </a:r>
                      <a:r>
                        <a:rPr kumimoji="0" lang="es-EC" sz="11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visuales</a:t>
                      </a:r>
                      <a:endParaRPr kumimoji="0" lang="en-US" sz="11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662">
                <a:tc>
                  <a:txBody>
                    <a:bodyPr/>
                    <a:lstStyle/>
                    <a:p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Capacidades desarrolladas para la respuesta a desastres</a:t>
                      </a:r>
                      <a:endParaRPr kumimoji="0" lang="en-US" sz="12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1. Capacitar</a:t>
                      </a:r>
                      <a:r>
                        <a:rPr kumimoji="0" lang="es-EC" sz="1400" kern="1200" baseline="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  las </a:t>
                      </a:r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brigadas de emergencia en técnicas y procedimientos de evacuación para personas con discapacidad.</a:t>
                      </a:r>
                    </a:p>
                    <a:p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2. Identificar la necesidad</a:t>
                      </a:r>
                      <a:r>
                        <a:rPr kumimoji="0" lang="es-EC" sz="1400" kern="1200" baseline="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gestionar la adquisición de dispositivos para evacuación de personas con discapacidad. </a:t>
                      </a:r>
                      <a:endParaRPr kumimoji="0" lang="en-US" sz="14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550">
                <a:tc>
                  <a:txBody>
                    <a:bodyPr/>
                    <a:lstStyle/>
                    <a:p>
                      <a:r>
                        <a:rPr kumimoji="0" lang="en-US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Plan hospitalario de desastres inclusivo actualizado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Inclusión de criterios de discapacidad en el plan de emergencia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s-EC" sz="14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Desarrollo de un</a:t>
                      </a:r>
                      <a:r>
                        <a:rPr kumimoji="0" lang="es-EC" sz="1400" kern="1200" baseline="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ejercicio de simulacro</a:t>
                      </a:r>
                      <a:endParaRPr kumimoji="0" lang="en-US" sz="14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50F6468D-25A2-445A-9829-BD09C4E8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0"/>
            <a:ext cx="2400300" cy="462558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s-419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ACCIÓN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018DDA-02C4-4CA7-AB33-3765C90489BC}"/>
              </a:ext>
            </a:extLst>
          </p:cNvPr>
          <p:cNvSpPr txBox="1">
            <a:spLocks/>
          </p:cNvSpPr>
          <p:nvPr/>
        </p:nvSpPr>
        <p:spPr>
          <a:xfrm>
            <a:off x="5486400" y="-95250"/>
            <a:ext cx="2438400" cy="1219200"/>
          </a:xfrm>
          <a:prstGeom prst="rect">
            <a:avLst/>
          </a:prstGeom>
          <a:effectLst>
            <a:outerShdw blurRad="50800" dist="50800" dir="5400000" algn="ctr" rotWithShape="0">
              <a:srgbClr val="085999">
                <a:alpha val="52000"/>
              </a:srgbClr>
            </a:outerShdw>
          </a:effectLst>
        </p:spPr>
        <p:txBody>
          <a:bodyPr vert="horz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7FB8"/>
              </a:buClr>
              <a:buSzPct val="68000"/>
              <a:buFont typeface="Wingdings 3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1E7FB8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28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4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133350"/>
            <a:ext cx="4267200" cy="1125252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rgbClr val="1E7FB8"/>
                </a:solidFill>
              </a:rPr>
              <a:t>Hospital San Vicente de Paúl - </a:t>
            </a:r>
            <a:r>
              <a:rPr lang="es-EC" dirty="0">
                <a:solidFill>
                  <a:schemeClr val="accent3"/>
                </a:solidFill>
              </a:rPr>
              <a:t>Ecuador</a:t>
            </a:r>
          </a:p>
        </p:txBody>
      </p:sp>
      <p:pic>
        <p:nvPicPr>
          <p:cNvPr id="4" name="Imagen 2" descr="C:\Users\mortega\Desktop\SIVE\2015\Epi 2015\solo acreditacion\Acreditacion San vicente de Paul\REVISION\FOTOS HOSPITAL SAN VICENTE DE PAUL\DSC00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1"/>
            <a:ext cx="2362200" cy="165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16521"/>
              </p:ext>
            </p:extLst>
          </p:nvPr>
        </p:nvGraphicFramePr>
        <p:xfrm>
          <a:off x="1524000" y="2114550"/>
          <a:ext cx="55626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471">
                <a:tc>
                  <a:txBody>
                    <a:bodyPr/>
                    <a:lstStyle/>
                    <a:p>
                      <a:r>
                        <a:rPr kumimoji="0" lang="es-419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Nivel de Atención</a:t>
                      </a:r>
                      <a:endParaRPr kumimoji="0"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419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Segundo Nivel</a:t>
                      </a:r>
                      <a:endParaRPr kumimoji="0"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r>
                        <a:rPr lang="es-419" sz="1800" dirty="0"/>
                        <a:t>Número</a:t>
                      </a:r>
                      <a:r>
                        <a:rPr lang="es-419" sz="1800" baseline="0" dirty="0"/>
                        <a:t> de camas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419" sz="1800" dirty="0"/>
                        <a:t>166 camas</a:t>
                      </a:r>
                      <a:r>
                        <a:rPr lang="es-419" sz="1800" baseline="0" dirty="0"/>
                        <a:t> sensables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71">
                <a:tc>
                  <a:txBody>
                    <a:bodyPr/>
                    <a:lstStyle/>
                    <a:p>
                      <a:r>
                        <a:rPr lang="es-419" sz="1800" dirty="0"/>
                        <a:t>Provincia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419" sz="1800" dirty="0"/>
                        <a:t>Imbabura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r>
                        <a:rPr lang="es-419" sz="1800" dirty="0"/>
                        <a:t>Ciudad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419" sz="1800" dirty="0"/>
                        <a:t>Ibarra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r>
                        <a:rPr lang="es-419" sz="1800" dirty="0"/>
                        <a:t>Talento</a:t>
                      </a:r>
                      <a:r>
                        <a:rPr lang="es-419" sz="1800" baseline="0" dirty="0"/>
                        <a:t> Humano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419" sz="1800" dirty="0"/>
                        <a:t>830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419" sz="1800" dirty="0"/>
                        <a:t>Número de personas con discapacidad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dirty="0"/>
                        <a:t>26 </a:t>
                      </a:r>
                      <a:r>
                        <a:rPr lang="es-419" sz="1800" b="1" dirty="0"/>
                        <a:t>(</a:t>
                      </a:r>
                      <a:r>
                        <a:rPr lang="en-US" sz="1800" b="1" dirty="0"/>
                        <a:t>3.1 %)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84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562718"/>
              </p:ext>
            </p:extLst>
          </p:nvPr>
        </p:nvGraphicFramePr>
        <p:xfrm>
          <a:off x="1371600" y="590550"/>
          <a:ext cx="6426714" cy="3924430"/>
        </p:xfrm>
        <a:graphic>
          <a:graphicData uri="http://schemas.openxmlformats.org/drawingml/2006/table">
            <a:tbl>
              <a:tblPr/>
              <a:tblGrid>
                <a:gridCol w="34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REQUERIMIENTOS MÍNIMOS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Resultado por requerimiento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INDICE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Visibilización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las personas con discapacidad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0,666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Representación de las personas con discapacidad: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0,000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Accesibilidad para la respuesta frente a desastres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0,198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Capacidades desarrolladas para la respuesta a desastres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0,000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Hospitalario de Desastres actualizado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3DBB561D-9CE5-4542-BA4B-33ADC8D7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56" y="-95250"/>
            <a:ext cx="6819900" cy="864096"/>
          </a:xfrm>
        </p:spPr>
        <p:txBody>
          <a:bodyPr>
            <a:normAutofit/>
          </a:bodyPr>
          <a:lstStyle/>
          <a:p>
            <a:pPr algn="ctr"/>
            <a:r>
              <a:rPr lang="es-419" sz="2400" dirty="0">
                <a:solidFill>
                  <a:srgbClr val="1E7FB8"/>
                </a:solidFill>
              </a:rPr>
              <a:t>RESULTADO DE APLICACIÓN DEL INGRIDH</a:t>
            </a:r>
            <a:endParaRPr lang="en-US" sz="2400" dirty="0">
              <a:solidFill>
                <a:srgbClr val="1E7F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1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25"/>
            <a:ext cx="8229600" cy="857250"/>
          </a:xfrm>
        </p:spPr>
        <p:txBody>
          <a:bodyPr/>
          <a:lstStyle/>
          <a:p>
            <a:r>
              <a:rPr lang="es-EC" dirty="0">
                <a:solidFill>
                  <a:schemeClr val="accent3"/>
                </a:solidFill>
              </a:rPr>
              <a:t>La realidad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38150"/>
            <a:ext cx="5924550" cy="4020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095750"/>
            <a:ext cx="22958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/>
              <a:t>Fuente: SETEDIS ECUADOR 2014</a:t>
            </a:r>
          </a:p>
        </p:txBody>
      </p:sp>
    </p:spTree>
    <p:extLst>
      <p:ext uri="{BB962C8B-B14F-4D97-AF65-F5344CB8AC3E}">
        <p14:creationId xmlns:p14="http://schemas.microsoft.com/office/powerpoint/2010/main" val="18891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0"/>
            <a:ext cx="2400300" cy="462558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s-419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ACCIÓN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814882"/>
              </p:ext>
            </p:extLst>
          </p:nvPr>
        </p:nvGraphicFramePr>
        <p:xfrm>
          <a:off x="266700" y="361950"/>
          <a:ext cx="8801100" cy="473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447">
                <a:tc>
                  <a:txBody>
                    <a:bodyPr/>
                    <a:lstStyle/>
                    <a:p>
                      <a:pPr algn="ctr"/>
                      <a:r>
                        <a:rPr lang="es-419" sz="1400" dirty="0">
                          <a:solidFill>
                            <a:schemeClr val="bg1"/>
                          </a:solidFill>
                        </a:rPr>
                        <a:t>REQUERIMIENTOS MÍNIMOS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400" dirty="0">
                          <a:solidFill>
                            <a:schemeClr val="bg1"/>
                          </a:solidFill>
                        </a:rPr>
                        <a:t>ACCIONES A CORTO Y MEDIANO PLAZO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674">
                <a:tc>
                  <a:txBody>
                    <a:bodyPr/>
                    <a:lstStyle/>
                    <a:p>
                      <a:r>
                        <a:rPr lang="es-419" sz="1100" dirty="0">
                          <a:solidFill>
                            <a:srgbClr val="003B6B"/>
                          </a:solidFill>
                        </a:rPr>
                        <a:t>Visibilización</a:t>
                      </a:r>
                      <a:r>
                        <a:rPr lang="es-419" sz="1100" baseline="0" dirty="0">
                          <a:solidFill>
                            <a:srgbClr val="003B6B"/>
                          </a:solidFill>
                        </a:rPr>
                        <a:t> de las personas con discapacidad</a:t>
                      </a:r>
                      <a:endParaRPr lang="en-US" sz="1100" dirty="0">
                        <a:solidFill>
                          <a:srgbClr val="003B6B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C" sz="1200" dirty="0">
                          <a:solidFill>
                            <a:srgbClr val="003B6B"/>
                          </a:solidFill>
                        </a:rPr>
                        <a:t>1. Identificación de los lugares de trabajo de las personas con discapacidad.</a:t>
                      </a:r>
                    </a:p>
                    <a:p>
                      <a:r>
                        <a:rPr lang="es-EC" sz="1200" dirty="0">
                          <a:solidFill>
                            <a:srgbClr val="003B6B"/>
                          </a:solidFill>
                        </a:rPr>
                        <a:t>2. Información sobre el grado de autonomía, necesidad de apoyo y necesidades especiales de las personas con discapacidad.</a:t>
                      </a:r>
                      <a:endParaRPr lang="en-US" sz="1200" dirty="0">
                        <a:solidFill>
                          <a:srgbClr val="003B6B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kumimoji="0" lang="es-EC" sz="11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Representación de las personas con discapacidad en el Comité Hospitalario de Desastres</a:t>
                      </a:r>
                      <a:endParaRPr kumimoji="0" lang="en-US" sz="11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es-EC" sz="1200" kern="1200" baseline="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eunión de todas las personas con discapacidad y</a:t>
                      </a:r>
                      <a:r>
                        <a:rPr kumimoji="0" lang="es-EC" sz="1200" kern="1200" baseline="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nombrar </a:t>
                      </a:r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un representante al COEH</a:t>
                      </a:r>
                    </a:p>
                    <a:p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2. Convocar a una reunión de COEH e integrar al representante de las personas con discapacidad</a:t>
                      </a:r>
                      <a:endParaRPr kumimoji="0" lang="en-US" sz="12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kumimoji="0" lang="es-EC" sz="11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Accesibilidad para la respuesta ante desastres</a:t>
                      </a:r>
                      <a:endParaRPr kumimoji="0" lang="en-US" sz="11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1. Designar  responsables de apoyar la evacuación de los compañeros con discapacidad.</a:t>
                      </a:r>
                    </a:p>
                    <a:p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2. Gestionar capacitación para el personal de respuesta</a:t>
                      </a:r>
                    </a:p>
                    <a:p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3. Identificar la necesidad de señalética de acuerdo a la norma INEN priorizando las rutas de evacuación de personas con discapacidad.</a:t>
                      </a:r>
                    </a:p>
                    <a:p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4. Identificar la necesidad de alarmas auditivas y visuales priorizando las rutas de evacuación de personas con discapacidad</a:t>
                      </a:r>
                      <a:endParaRPr kumimoji="0" lang="en-US" sz="12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0" lang="es-EC" sz="11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Capacidades desarrolladas para la respuesta a desastres</a:t>
                      </a:r>
                      <a:endParaRPr kumimoji="0" lang="en-US" sz="11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1. Capacitar</a:t>
                      </a:r>
                      <a:r>
                        <a:rPr kumimoji="0" lang="es-EC" sz="1200" kern="1200" baseline="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  las </a:t>
                      </a:r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brigadas de emergencia en técnicas y procedimientos de evacuación para personas con discapacidad.</a:t>
                      </a:r>
                    </a:p>
                    <a:p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2. Identificar la necesidad</a:t>
                      </a:r>
                      <a:r>
                        <a:rPr kumimoji="0" lang="es-EC" sz="1200" kern="1200" baseline="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gestionar la adquisición de dispositivos para evacuación de personas con discapacidad. </a:t>
                      </a:r>
                      <a:endParaRPr kumimoji="0" lang="en-US" sz="12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kumimoji="0" lang="en-US" sz="11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Plan hospitalario de desastres inclusivo actualizado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Inclusión de criterios de discapacidad en el plan de emergencias y desastres.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kumimoji="0" lang="es-EC" sz="1200" kern="120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Socialización y desarrollo de un</a:t>
                      </a:r>
                      <a:r>
                        <a:rPr kumimoji="0" lang="es-EC" sz="1200" kern="1200" baseline="0" dirty="0">
                          <a:solidFill>
                            <a:srgbClr val="003B6B"/>
                          </a:solidFill>
                          <a:latin typeface="+mn-lt"/>
                          <a:ea typeface="+mn-ea"/>
                          <a:cs typeface="+mn-cs"/>
                        </a:rPr>
                        <a:t> simulacro</a:t>
                      </a:r>
                      <a:endParaRPr kumimoji="0" lang="en-US" sz="1200" kern="1200" dirty="0">
                        <a:solidFill>
                          <a:srgbClr val="003B6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39DF9052-0F22-477B-A534-ABD1B5C35A4E}"/>
              </a:ext>
            </a:extLst>
          </p:cNvPr>
          <p:cNvSpPr txBox="1">
            <a:spLocks/>
          </p:cNvSpPr>
          <p:nvPr/>
        </p:nvSpPr>
        <p:spPr>
          <a:xfrm>
            <a:off x="5486400" y="-95250"/>
            <a:ext cx="2438400" cy="1219200"/>
          </a:xfrm>
          <a:prstGeom prst="rect">
            <a:avLst/>
          </a:prstGeom>
          <a:effectLst>
            <a:outerShdw blurRad="50800" dist="50800" dir="5400000" algn="ctr" rotWithShape="0">
              <a:srgbClr val="085999">
                <a:alpha val="52000"/>
              </a:srgbClr>
            </a:outerShdw>
          </a:effectLst>
        </p:spPr>
        <p:txBody>
          <a:bodyPr vert="horz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7FB8"/>
              </a:buClr>
              <a:buSzPct val="68000"/>
              <a:buFont typeface="Wingdings 3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1E7FB8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8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28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1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171450"/>
            <a:ext cx="6172200" cy="74295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endParaRPr lang="es-EC" dirty="0"/>
          </a:p>
        </p:txBody>
      </p:sp>
      <p:sp>
        <p:nvSpPr>
          <p:cNvPr id="6" name="TextBox 5"/>
          <p:cNvSpPr txBox="1"/>
          <p:nvPr/>
        </p:nvSpPr>
        <p:spPr>
          <a:xfrm>
            <a:off x="3771900" y="742950"/>
            <a:ext cx="1350050" cy="3404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1525" b="1" dirty="0">
                <a:solidFill>
                  <a:srgbClr val="0397D6"/>
                </a:solidFill>
              </a:rPr>
              <a:t>?</a:t>
            </a:r>
            <a:endParaRPr lang="es-EC" sz="3000" b="1" dirty="0">
              <a:solidFill>
                <a:srgbClr val="039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6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" y="-19050"/>
            <a:ext cx="9142291" cy="52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0000" b="51428"/>
          <a:stretch/>
        </p:blipFill>
        <p:spPr>
          <a:xfrm>
            <a:off x="0" y="-1"/>
            <a:ext cx="9144000" cy="51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3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2814"/>
          <a:stretch/>
        </p:blipFill>
        <p:spPr>
          <a:xfrm>
            <a:off x="-1" y="22637"/>
            <a:ext cx="9184297" cy="1643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8602" r="64167" b="31410"/>
          <a:stretch/>
        </p:blipFill>
        <p:spPr>
          <a:xfrm>
            <a:off x="0" y="1110854"/>
            <a:ext cx="9167894" cy="33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3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667" t="18619" r="33334" b="74242"/>
          <a:stretch/>
        </p:blipFill>
        <p:spPr>
          <a:xfrm>
            <a:off x="17084" y="0"/>
            <a:ext cx="9143975" cy="1016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666" t="68531" r="33333"/>
          <a:stretch/>
        </p:blipFill>
        <p:spPr>
          <a:xfrm>
            <a:off x="17084" y="742950"/>
            <a:ext cx="9126916" cy="43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3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229600" cy="857250"/>
          </a:xfrm>
        </p:spPr>
        <p:txBody>
          <a:bodyPr>
            <a:normAutofit/>
          </a:bodyPr>
          <a:lstStyle/>
          <a:p>
            <a:r>
              <a:rPr lang="es-EC" sz="2400" dirty="0">
                <a:solidFill>
                  <a:schemeClr val="accent3"/>
                </a:solidFill>
              </a:rPr>
              <a:t>Una herramienta de evaluación-acción para mejorar..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581150"/>
            <a:ext cx="731520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C" sz="3200" b="1" dirty="0">
                <a:solidFill>
                  <a:srgbClr val="085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...la inclusión de las Personas con discapacidad en la preparación para la respuesta hospitalaria ante emergencias y desastres</a:t>
            </a:r>
            <a:endParaRPr lang="en-US" sz="1050" dirty="0">
              <a:solidFill>
                <a:srgbClr val="0859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EAD4C0C-EE5B-4E1E-9CB1-1F7704A6C66A}"/>
              </a:ext>
            </a:extLst>
          </p:cNvPr>
          <p:cNvSpPr txBox="1">
            <a:spLocks/>
          </p:cNvSpPr>
          <p:nvPr/>
        </p:nvSpPr>
        <p:spPr>
          <a:xfrm>
            <a:off x="381000" y="285750"/>
            <a:ext cx="3200400" cy="1219200"/>
          </a:xfrm>
          <a:prstGeom prst="rect">
            <a:avLst/>
          </a:prstGeom>
          <a:effectLst>
            <a:outerShdw blurRad="50800" dist="50800" dir="5400000" algn="ctr" rotWithShape="0">
              <a:srgbClr val="085999">
                <a:alpha val="85000"/>
              </a:srgbClr>
            </a:outerShdw>
          </a:effectLst>
        </p:spPr>
        <p:txBody>
          <a:bodyPr vert="horz">
            <a:normAutofit/>
          </a:bodyPr>
          <a:lstStyle>
            <a:lvl1pPr marL="10972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1E7FB8"/>
              </a:buClr>
              <a:buSzPct val="68000"/>
              <a:buFont typeface="Wingdings 3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1E7FB8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1E7FB8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4000" b="1" spc="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INGRIDH</a:t>
            </a:r>
            <a:endParaRPr lang="en-US" sz="40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5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850</TotalTime>
  <Words>1056</Words>
  <Application>Microsoft Office PowerPoint</Application>
  <PresentationFormat>On-screen Show (16:9)</PresentationFormat>
  <Paragraphs>223</Paragraphs>
  <Slides>41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Cambria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INCLUSIÓN EN LA GESTIÓN DEL RIESGO DE DESASTRES EN HOSPITALES</vt:lpstr>
      <vt:lpstr>…las personas con discapacidad están excluidas de la formulación de políticas y planes de gestión del riesgo de desastres</vt:lpstr>
      <vt:lpstr>Mortalidad población en general vs. Mortalidad en Personas con Discapacidad – Terremoto Sendai 2011</vt:lpstr>
      <vt:lpstr>La realidad</vt:lpstr>
      <vt:lpstr>PowerPoint Presentation</vt:lpstr>
      <vt:lpstr>PowerPoint Presentation</vt:lpstr>
      <vt:lpstr>PowerPoint Presentation</vt:lpstr>
      <vt:lpstr>PowerPoint Presentation</vt:lpstr>
      <vt:lpstr>Una herramienta de evaluación-acción para mejorar..</vt:lpstr>
      <vt:lpstr>Principios</vt:lpstr>
      <vt:lpstr>Ciclo de preparativos</vt:lpstr>
      <vt:lpstr> Índice de Gestión del Riesgo Inclusiva de Desastres en Hospitales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RESULTADOS</vt:lpstr>
      <vt:lpstr>RESULTADOS</vt:lpstr>
      <vt:lpstr>RESULTADOS</vt:lpstr>
      <vt:lpstr>RESULTADOS</vt:lpstr>
      <vt:lpstr>RESULTADOS</vt:lpstr>
      <vt:lpstr>PowerPoint Presentation</vt:lpstr>
      <vt:lpstr>PowerPoint Presentation</vt:lpstr>
      <vt:lpstr>PowerPoint Presentation</vt:lpstr>
      <vt:lpstr>PowerPoint Presentation</vt:lpstr>
      <vt:lpstr>Hospital General Docente Riobamba Ecuador</vt:lpstr>
      <vt:lpstr>RESULTADO DE APLICACIÓN DEL INGRIDH</vt:lpstr>
      <vt:lpstr>PLAN DE ACCIÓN</vt:lpstr>
      <vt:lpstr>Hospital San Vicente de Paúl - Ecuador</vt:lpstr>
      <vt:lpstr>RESULTADO DE APLICACIÓN DEL INGRIDH</vt:lpstr>
      <vt:lpstr>PLAN DE ACCIÓN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Ariscain, Mr. Victor (WDC)</dc:creator>
  <cp:lastModifiedBy>Camacho, Dr. Alex (WDC)</cp:lastModifiedBy>
  <cp:revision>50</cp:revision>
  <dcterms:created xsi:type="dcterms:W3CDTF">2018-02-16T12:54:26Z</dcterms:created>
  <dcterms:modified xsi:type="dcterms:W3CDTF">2018-06-20T11:06:47Z</dcterms:modified>
</cp:coreProperties>
</file>