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0" r:id="rId4"/>
  </p:sldMasterIdLst>
  <p:notesMasterIdLst>
    <p:notesMasterId r:id="rId26"/>
  </p:notesMasterIdLst>
  <p:handoutMasterIdLst>
    <p:handoutMasterId r:id="rId27"/>
  </p:handoutMasterIdLst>
  <p:sldIdLst>
    <p:sldId id="271" r:id="rId5"/>
    <p:sldId id="256" r:id="rId6"/>
    <p:sldId id="265" r:id="rId7"/>
    <p:sldId id="268" r:id="rId8"/>
    <p:sldId id="270" r:id="rId9"/>
    <p:sldId id="272" r:id="rId10"/>
    <p:sldId id="301" r:id="rId11"/>
    <p:sldId id="300" r:id="rId12"/>
    <p:sldId id="273" r:id="rId13"/>
    <p:sldId id="274" r:id="rId14"/>
    <p:sldId id="275" r:id="rId15"/>
    <p:sldId id="276" r:id="rId16"/>
    <p:sldId id="277" r:id="rId17"/>
    <p:sldId id="278" r:id="rId18"/>
    <p:sldId id="279" r:id="rId19"/>
    <p:sldId id="285" r:id="rId20"/>
    <p:sldId id="280" r:id="rId21"/>
    <p:sldId id="281" r:id="rId22"/>
    <p:sldId id="282" r:id="rId23"/>
    <p:sldId id="283" r:id="rId24"/>
    <p:sldId id="284"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Gill Sans MT"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Gill Sans MT"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Gill Sans MT"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Gill Sans MT"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Gill Sans MT" pitchFamily="34" charset="0"/>
        <a:ea typeface="MS PGothic" pitchFamily="34" charset="-128"/>
        <a:cs typeface="+mn-cs"/>
      </a:defRPr>
    </a:lvl5pPr>
    <a:lvl6pPr marL="2286000" algn="l" defTabSz="914400" rtl="0" eaLnBrk="1" latinLnBrk="0" hangingPunct="1">
      <a:defRPr sz="2400" kern="1200">
        <a:solidFill>
          <a:schemeClr val="tx1"/>
        </a:solidFill>
        <a:latin typeface="Gill Sans MT" pitchFamily="34" charset="0"/>
        <a:ea typeface="MS PGothic" pitchFamily="34" charset="-128"/>
        <a:cs typeface="+mn-cs"/>
      </a:defRPr>
    </a:lvl6pPr>
    <a:lvl7pPr marL="2743200" algn="l" defTabSz="914400" rtl="0" eaLnBrk="1" latinLnBrk="0" hangingPunct="1">
      <a:defRPr sz="2400" kern="1200">
        <a:solidFill>
          <a:schemeClr val="tx1"/>
        </a:solidFill>
        <a:latin typeface="Gill Sans MT" pitchFamily="34" charset="0"/>
        <a:ea typeface="MS PGothic" pitchFamily="34" charset="-128"/>
        <a:cs typeface="+mn-cs"/>
      </a:defRPr>
    </a:lvl7pPr>
    <a:lvl8pPr marL="3200400" algn="l" defTabSz="914400" rtl="0" eaLnBrk="1" latinLnBrk="0" hangingPunct="1">
      <a:defRPr sz="2400" kern="1200">
        <a:solidFill>
          <a:schemeClr val="tx1"/>
        </a:solidFill>
        <a:latin typeface="Gill Sans MT" pitchFamily="34" charset="0"/>
        <a:ea typeface="MS PGothic" pitchFamily="34" charset="-128"/>
        <a:cs typeface="+mn-cs"/>
      </a:defRPr>
    </a:lvl8pPr>
    <a:lvl9pPr marL="3657600" algn="l" defTabSz="914400" rtl="0" eaLnBrk="1" latinLnBrk="0" hangingPunct="1">
      <a:defRPr sz="2400" kern="1200">
        <a:solidFill>
          <a:schemeClr val="tx1"/>
        </a:solidFill>
        <a:latin typeface="Gill Sans MT"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021"/>
    <a:srgbClr val="718399"/>
    <a:srgbClr val="C80017"/>
    <a:srgbClr val="D50B26"/>
    <a:srgbClr val="EF8231"/>
    <a:srgbClr val="CCCC00"/>
    <a:srgbClr val="1163AA"/>
    <a:srgbClr val="2962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varScale="1">
        <p:scale>
          <a:sx n="97" d="100"/>
          <a:sy n="97" d="100"/>
        </p:scale>
        <p:origin x="984"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30973BA-69DA-4E49-BF93-DE5EE54856F6}" type="datetimeFigureOut">
              <a:rPr lang="en-US" altLang="en-US"/>
              <a:pPr/>
              <a:t>6/13/18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11544E9-829D-4689-A857-5220A81EB27C}" type="slidenum">
              <a:rPr lang="en-US" altLang="en-US"/>
              <a:pPr/>
              <a:t>‹Nr.›</a:t>
            </a:fld>
            <a:endParaRPr lang="en-US" altLang="en-US"/>
          </a:p>
        </p:txBody>
      </p:sp>
    </p:spTree>
    <p:extLst>
      <p:ext uri="{BB962C8B-B14F-4D97-AF65-F5344CB8AC3E}">
        <p14:creationId xmlns:p14="http://schemas.microsoft.com/office/powerpoint/2010/main" val="8391249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extLst/>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fld id="{2D0B4566-3B31-4458-9923-27B79CA8E9B6}" type="datetimeFigureOut">
              <a:rPr lang="en-US" altLang="en-US"/>
              <a:pPr/>
              <a:t>6/13/18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extLst/>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fld id="{95739DE6-9966-474F-8F57-6ACA6D78A686}" type="slidenum">
              <a:rPr lang="en-US" altLang="en-US"/>
              <a:pPr/>
              <a:t>‹Nr.›</a:t>
            </a:fld>
            <a:endParaRPr lang="en-US" altLang="en-US"/>
          </a:p>
        </p:txBody>
      </p:sp>
    </p:spTree>
    <p:extLst>
      <p:ext uri="{BB962C8B-B14F-4D97-AF65-F5344CB8AC3E}">
        <p14:creationId xmlns:p14="http://schemas.microsoft.com/office/powerpoint/2010/main" val="15639991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_tradnl" b="0" dirty="0" smtClean="0"/>
              <a:t>Tener planes, recursos y mecanismos para asegurar que los niños, niñas y familias afectados reciban asistencia oportuna y adecuada.</a:t>
            </a:r>
            <a:endParaRPr lang="es-BO" dirty="0" smtClean="0"/>
          </a:p>
          <a:p>
            <a:pPr lvl="0"/>
            <a:r>
              <a:rPr lang="es-ES_tradnl" b="0" dirty="0" smtClean="0"/>
              <a:t>Establecer una red de coordinación con organizaciones nacionales o locales para realizar acciones conjuntas de respuesta en caso de desastres naturales o emergencias sociales.</a:t>
            </a:r>
            <a:endParaRPr lang="es-BO"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s-CO"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s-CO" baseline="0" dirty="0" smtClean="0"/>
              <a:t>- </a:t>
            </a:r>
            <a:endParaRPr lang="es-BO" dirty="0" smtClean="0"/>
          </a:p>
          <a:p>
            <a:endParaRPr lang="es-BO" dirty="0"/>
          </a:p>
        </p:txBody>
      </p:sp>
      <p:sp>
        <p:nvSpPr>
          <p:cNvPr id="4" name="Marcador de número de diapositiva 3"/>
          <p:cNvSpPr>
            <a:spLocks noGrp="1"/>
          </p:cNvSpPr>
          <p:nvPr>
            <p:ph type="sldNum" sz="quarter" idx="10"/>
          </p:nvPr>
        </p:nvSpPr>
        <p:spPr/>
        <p:txBody>
          <a:bodyPr/>
          <a:lstStyle/>
          <a:p>
            <a:fld id="{95739DE6-9966-474F-8F57-6ACA6D78A686}" type="slidenum">
              <a:rPr lang="en-US" altLang="en-US" smtClean="0"/>
              <a:pPr/>
              <a:t>2</a:t>
            </a:fld>
            <a:endParaRPr lang="en-US" altLang="en-US" dirty="0"/>
          </a:p>
        </p:txBody>
      </p:sp>
    </p:spTree>
    <p:extLst>
      <p:ext uri="{BB962C8B-B14F-4D97-AF65-F5344CB8AC3E}">
        <p14:creationId xmlns:p14="http://schemas.microsoft.com/office/powerpoint/2010/main" val="1917056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Column_Subtitle">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347859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Col_NumberedList">
    <p:spTree>
      <p:nvGrpSpPr>
        <p:cNvPr id="1" name=""/>
        <p:cNvGrpSpPr/>
        <p:nvPr/>
      </p:nvGrpSpPr>
      <p:grpSpPr>
        <a:xfrm>
          <a:off x="0" y="0"/>
          <a:ext cx="0" cy="0"/>
          <a:chOff x="0" y="0"/>
          <a:chExt cx="0" cy="0"/>
        </a:xfrm>
      </p:grpSpPr>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1865376"/>
            <a:ext cx="8064500" cy="3218688"/>
          </a:xfrm>
        </p:spPr>
        <p:txBody>
          <a:bodyPr/>
          <a:lstStyle>
            <a:lvl1pPr>
              <a:spcBef>
                <a:spcPts val="700"/>
              </a:spcBef>
              <a:buSzPct val="60000"/>
              <a:defRPr sz="1800"/>
            </a:lvl1pPr>
            <a:lvl2pPr>
              <a:buSzPct val="100000"/>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a:buClr>
                <a:srgbClr val="718399"/>
              </a:buClr>
              <a:buSzPct val="40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8093470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5300" y="1865376"/>
            <a:ext cx="8064500" cy="3494024"/>
          </a:xfrm>
        </p:spPr>
        <p:txBody>
          <a:bodyPr numCol="2"/>
          <a:lstStyle>
            <a:lvl1pPr marL="320040" indent="-320040" algn="l" rtl="0" eaLnBrk="1" latinLnBrk="0" hangingPunct="1">
              <a:spcBef>
                <a:spcPts val="500"/>
              </a:spcBef>
              <a:buClr>
                <a:schemeClr val="accent2"/>
              </a:buClr>
              <a:buSzPct val="60000"/>
              <a:buFont typeface="Wingdings"/>
              <a:buChar char=""/>
              <a:defRPr/>
            </a:lvl1pPr>
            <a:lvl2pPr marL="640080" indent="-274320" algn="l" rtl="0" eaLnBrk="1" latinLnBrk="0" hangingPunct="1">
              <a:spcBef>
                <a:spcPts val="500"/>
              </a:spcBef>
              <a:buClr>
                <a:srgbClr val="D80021"/>
              </a:buClr>
              <a:buSzPct val="50000"/>
              <a:buFont typeface="Wingdings"/>
              <a:buChar char=""/>
              <a:defRPr lang="en-US" sz="1600" kern="1200" dirty="0" smtClean="0">
                <a:solidFill>
                  <a:schemeClr val="tx1"/>
                </a:solidFill>
                <a:latin typeface="+mn-lt"/>
                <a:ea typeface="+mn-ea"/>
                <a:cs typeface="+mn-cs"/>
              </a:defRPr>
            </a:lvl2pPr>
            <a:lvl3pPr>
              <a:buClr>
                <a:schemeClr val="accent2"/>
              </a:buCl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smtClean="0"/>
              <a:t>Click to edit Master title style</a:t>
            </a:r>
            <a:endParaRPr lang="en-US" dirty="0"/>
          </a:p>
        </p:txBody>
      </p:sp>
    </p:spTree>
    <p:extLst>
      <p:ext uri="{BB962C8B-B14F-4D97-AF65-F5344CB8AC3E}">
        <p14:creationId xmlns:p14="http://schemas.microsoft.com/office/powerpoint/2010/main" val="5680188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olText_R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95300" y="1865376"/>
            <a:ext cx="3657600" cy="3962400"/>
          </a:xfrm>
        </p:spPr>
        <p:txBody>
          <a:bodyPr/>
          <a:lstStyle>
            <a:lvl1pPr marL="320040" indent="-320040">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6" name="Picture Placeholder 5"/>
          <p:cNvSpPr>
            <a:spLocks noGrp="1"/>
          </p:cNvSpPr>
          <p:nvPr>
            <p:ph type="pic" sz="quarter" idx="14"/>
          </p:nvPr>
        </p:nvSpPr>
        <p:spPr>
          <a:xfrm>
            <a:off x="4635500" y="1865376"/>
            <a:ext cx="3924300" cy="3962400"/>
          </a:xfrm>
        </p:spPr>
        <p:txBody>
          <a:bodyPr>
            <a:normAutofit/>
          </a:bodyPr>
          <a:lstStyle>
            <a:lvl1pPr>
              <a:defRPr/>
            </a:lvl1pPr>
            <a:lvl2pPr>
              <a:defRPr/>
            </a:lvl2pPr>
            <a:lvl3pPr>
              <a:defRPr/>
            </a:lvl3pPr>
            <a:lvl4pPr>
              <a:defRPr/>
            </a:lvl4pPr>
          </a:lstStyle>
          <a:p>
            <a:pPr lvl="0"/>
            <a:r>
              <a:rPr lang="en-US" noProof="0" smtClean="0"/>
              <a:t>Click icon to add picture</a:t>
            </a:r>
            <a:endParaRPr lang="en-US" noProof="0" dirty="0"/>
          </a:p>
        </p:txBody>
      </p:sp>
    </p:spTree>
    <p:extLst>
      <p:ext uri="{BB962C8B-B14F-4D97-AF65-F5344CB8AC3E}">
        <p14:creationId xmlns:p14="http://schemas.microsoft.com/office/powerpoint/2010/main" val="3588432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olText_LftPhoto">
    <p:spTree>
      <p:nvGrpSpPr>
        <p:cNvPr id="1" name=""/>
        <p:cNvGrpSpPr/>
        <p:nvPr/>
      </p:nvGrpSpPr>
      <p:grpSpPr>
        <a:xfrm>
          <a:off x="0" y="0"/>
          <a:ext cx="0" cy="0"/>
          <a:chOff x="0" y="0"/>
          <a:chExt cx="0" cy="0"/>
        </a:xfrm>
      </p:grpSpPr>
      <p:sp>
        <p:nvSpPr>
          <p:cNvPr id="7" name="Rectangle 6"/>
          <p:cNvSpPr>
            <a:spLocks noGrp="1"/>
          </p:cNvSpPr>
          <p:nvPr>
            <p:ph sz="quarter" idx="13"/>
          </p:nvPr>
        </p:nvSpPr>
        <p:spPr>
          <a:xfrm>
            <a:off x="4838700" y="1865376"/>
            <a:ext cx="3721100" cy="3962400"/>
          </a:xfrm>
        </p:spPr>
        <p:txBody>
          <a:bodyPr/>
          <a:lstStyle>
            <a:lvl1pPr>
              <a:defRPr sz="1800"/>
            </a:lvl1pPr>
            <a:lvl2pPr>
              <a:buSzPct val="55000"/>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6" name="Picture Placeholder 5"/>
          <p:cNvSpPr>
            <a:spLocks noGrp="1"/>
          </p:cNvSpPr>
          <p:nvPr>
            <p:ph type="pic" sz="quarter" idx="14"/>
          </p:nvPr>
        </p:nvSpPr>
        <p:spPr>
          <a:xfrm>
            <a:off x="491998" y="1865376"/>
            <a:ext cx="3908552" cy="3962400"/>
          </a:xfrm>
        </p:spPr>
        <p:txBody>
          <a:bodyPr>
            <a:normAutofit/>
          </a:bodyPr>
          <a:lstStyle>
            <a:lvl1pPr marL="319088" indent="-319088">
              <a:buSzPct val="70000"/>
              <a:buFont typeface="Wingdings" charset="2"/>
              <a:buChar char=""/>
              <a:defRPr/>
            </a:lvl1pPr>
            <a:lvl2pPr>
              <a:defRPr/>
            </a:lvl2pPr>
            <a:lvl3pPr>
              <a:defRPr/>
            </a:lvl3pPr>
          </a:lstStyle>
          <a:p>
            <a:pPr lvl="0"/>
            <a:r>
              <a:rPr lang="en-US" noProof="0" smtClean="0"/>
              <a:t>Click icon to add picture</a:t>
            </a:r>
            <a:endParaRPr lang="en-US" noProof="0" dirty="0"/>
          </a:p>
        </p:txBody>
      </p:sp>
    </p:spTree>
    <p:extLst>
      <p:ext uri="{BB962C8B-B14F-4D97-AF65-F5344CB8AC3E}">
        <p14:creationId xmlns:p14="http://schemas.microsoft.com/office/powerpoint/2010/main" val="47826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_wSubtitle">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85648" y="2621280"/>
            <a:ext cx="8074152" cy="3218688"/>
          </a:xfrm>
        </p:spPr>
        <p:txBody>
          <a:bodyPr numCol="2"/>
          <a:lstStyle>
            <a:lvl1pPr marL="320040" indent="-320040" algn="l" rtl="0" eaLnBrk="1" latinLnBrk="0" hangingPunct="1">
              <a:spcBef>
                <a:spcPts val="500"/>
              </a:spcBef>
              <a:buClr>
                <a:srgbClr val="8D9EB2"/>
              </a:buClr>
              <a:buSzPct val="75000"/>
              <a:buFont typeface="Wingdings"/>
              <a:buChar char=""/>
              <a:defRPr/>
            </a:lvl1pPr>
            <a:lvl2pPr marL="640080" indent="-228600" algn="l" rtl="0" eaLnBrk="1" latinLnBrk="0" hangingPunct="1">
              <a:spcBef>
                <a:spcPts val="500"/>
              </a:spcBef>
              <a:buClr>
                <a:srgbClr val="D80021"/>
              </a:buClr>
              <a:buSzPct val="60000"/>
              <a:buFont typeface="Wingdings"/>
              <a:buChar char=""/>
              <a:defRPr lang="en-US" sz="1600" kern="1200" dirty="0" smtClean="0">
                <a:solidFill>
                  <a:schemeClr val="tx1"/>
                </a:solidFill>
                <a:latin typeface="+mn-lt"/>
                <a:ea typeface="+mn-ea"/>
                <a:cs typeface="+mn-cs"/>
              </a:defRPr>
            </a:lvl2pPr>
            <a:lvl3pPr>
              <a:buSzPct val="45000"/>
              <a:defRPr lang="en-US" sz="1400" kern="1200" dirty="0" smtClean="0">
                <a:solidFill>
                  <a:schemeClr val="tx1"/>
                </a:solidFill>
                <a:latin typeface="+mn-lt"/>
                <a:ea typeface="+mn-ea"/>
                <a:cs typeface="+mn-cs"/>
              </a:defRPr>
            </a:lvl3pPr>
            <a:lvl4pPr marL="1371600" indent="-228600" algn="l" rtl="0" eaLnBrk="1" latinLnBrk="0" hangingPunct="1">
              <a:spcBef>
                <a:spcPts val="500"/>
              </a:spcBef>
              <a:buClr>
                <a:srgbClr val="D80021"/>
              </a:buClr>
              <a:buSzPct val="40000"/>
              <a:buFont typeface="Wingdings"/>
              <a:buChar char=""/>
              <a:defRPr sz="1200"/>
            </a:lvl4pPr>
            <a:lvl5pPr>
              <a:defRPr lang="en-US" sz="1000" kern="1200" dirty="0" smtClean="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1"/>
          <p:cNvSpPr>
            <a:spLocks noGrp="1"/>
          </p:cNvSpPr>
          <p:nvPr>
            <p:ph type="title"/>
          </p:nvPr>
        </p:nvSpPr>
        <p:spPr>
          <a:xfrm>
            <a:off x="482600" y="373653"/>
            <a:ext cx="8077200" cy="820147"/>
          </a:xfrm>
        </p:spPr>
        <p:txBody>
          <a:bodyPr>
            <a:noAutofit/>
          </a:bodyPr>
          <a:lstStyle>
            <a:lvl1pPr>
              <a:defRPr sz="3200"/>
            </a:lvl1pPr>
            <a:extLst/>
          </a:lstStyle>
          <a:p>
            <a:r>
              <a:rPr lang="en-US" smtClean="0"/>
              <a:t>Click to edit Master title style</a:t>
            </a:r>
            <a:endParaRPr lang="en-US" dirty="0"/>
          </a:p>
        </p:txBody>
      </p:sp>
      <p:sp>
        <p:nvSpPr>
          <p:cNvPr id="7" name="Text Placeholder 6"/>
          <p:cNvSpPr>
            <a:spLocks noGrp="1"/>
          </p:cNvSpPr>
          <p:nvPr>
            <p:ph type="body" sz="quarter" idx="11"/>
          </p:nvPr>
        </p:nvSpPr>
        <p:spPr>
          <a:xfrm>
            <a:off x="498348" y="1865376"/>
            <a:ext cx="8061452" cy="487680"/>
          </a:xfrm>
        </p:spPr>
        <p:txBody>
          <a:bodyPr/>
          <a:lstStyle>
            <a:lvl1pPr>
              <a:buNone/>
              <a:defRPr b="1" baseline="0">
                <a:solidFill>
                  <a:schemeClr val="accent1"/>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303930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2600" y="381000"/>
            <a:ext cx="8153400" cy="819149"/>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32965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1"/>
          <p:cNvSpPr txBox="1">
            <a:spLocks noChangeArrowheads="1"/>
          </p:cNvSpPr>
          <p:nvPr/>
        </p:nvSpPr>
        <p:spPr bwMode="auto">
          <a:xfrm>
            <a:off x="508000" y="6362700"/>
            <a:ext cx="107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fld id="{FED70D59-B8CA-4B1F-9380-BF050C11A1A2}" type="slidenum">
              <a:rPr lang="en-US" altLang="en-US" sz="1100"/>
              <a:pPr eaLnBrk="1" hangingPunct="1"/>
              <a:t>‹Nr.›</a:t>
            </a:fld>
            <a:endParaRPr lang="en-US" altLang="en-US" sz="1100"/>
          </a:p>
        </p:txBody>
      </p:sp>
    </p:spTree>
    <p:extLst>
      <p:ext uri="{BB962C8B-B14F-4D97-AF65-F5344CB8AC3E}">
        <p14:creationId xmlns:p14="http://schemas.microsoft.com/office/powerpoint/2010/main" val="7869839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7480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Column_Subtitle">
    <p:spTree>
      <p:nvGrpSpPr>
        <p:cNvPr id="1" name=""/>
        <p:cNvGrpSpPr/>
        <p:nvPr/>
      </p:nvGrpSpPr>
      <p:grpSpPr>
        <a:xfrm>
          <a:off x="0" y="0"/>
          <a:ext cx="0" cy="0"/>
          <a:chOff x="0" y="0"/>
          <a:chExt cx="0" cy="0"/>
        </a:xfrm>
      </p:grpSpPr>
      <p:sp>
        <p:nvSpPr>
          <p:cNvPr id="5" name="Rectangle 9"/>
          <p:cNvSpPr>
            <a:spLocks noChangeArrowheads="1"/>
          </p:cNvSpPr>
          <p:nvPr/>
        </p:nvSpPr>
        <p:spPr bwMode="auto">
          <a:xfrm>
            <a:off x="774700" y="0"/>
            <a:ext cx="8369300" cy="6858000"/>
          </a:xfrm>
          <a:prstGeom prst="rect">
            <a:avLst/>
          </a:prstGeom>
          <a:solidFill>
            <a:schemeClr val="bg1"/>
          </a:solidFill>
          <a:ln>
            <a:noFill/>
          </a:ln>
          <a:extLst>
            <a:ext uri="{91240B29-F687-4F45-9708-019B960494DF}">
              <a14:hiddenLine xmlns:a14="http://schemas.microsoft.com/office/drawing/2010/main" w="10000">
                <a:solidFill>
                  <a:srgbClr val="000000"/>
                </a:solidFill>
                <a:miter lim="800000"/>
                <a:headEnd/>
                <a:tailEnd/>
              </a14:hiddenLine>
            </a:ext>
          </a:extLst>
        </p:spPr>
        <p:txBody>
          <a:bodyPr anchor="ct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algn="ctr" eaLnBrk="1" hangingPunct="1"/>
            <a:r>
              <a:rPr lang="en-US" altLang="en-US" sz="1800">
                <a:solidFill>
                  <a:srgbClr val="FFFFFF"/>
                </a:solidFill>
              </a:rPr>
              <a:t>av</a:t>
            </a:r>
          </a:p>
        </p:txBody>
      </p:sp>
      <p:sp>
        <p:nvSpPr>
          <p:cNvPr id="6" name="Rectangle 5"/>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18399"/>
              </a:solidFill>
            </a:endParaRPr>
          </a:p>
        </p:txBody>
      </p:sp>
      <p:sp>
        <p:nvSpPr>
          <p:cNvPr id="8" name="Rectangle 7"/>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9" name="Straight Connector 8"/>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a:spLocks noGrp="1"/>
          </p:cNvSpPr>
          <p:nvPr>
            <p:ph type="title"/>
          </p:nvPr>
        </p:nvSpPr>
        <p:spPr>
          <a:xfrm>
            <a:off x="482600" y="373653"/>
            <a:ext cx="8077200" cy="820147"/>
          </a:xfrm>
        </p:spPr>
        <p:txBody>
          <a:bodyPr>
            <a:noAutofit/>
          </a:bodyPr>
          <a:lstStyle>
            <a:lvl1pPr>
              <a:defRPr sz="3200">
                <a:solidFill>
                  <a:schemeClr val="tx1"/>
                </a:solidFill>
              </a:defRPr>
            </a:lvl1pPr>
            <a:extLst/>
          </a:lstStyle>
          <a:p>
            <a:r>
              <a:rPr lang="en-US" smtClean="0"/>
              <a:t>Click to edit Master title style</a:t>
            </a:r>
            <a:endParaRPr lang="en-US" dirty="0"/>
          </a:p>
        </p:txBody>
      </p:sp>
      <p:sp>
        <p:nvSpPr>
          <p:cNvPr id="7" name="Rectangle 6"/>
          <p:cNvSpPr>
            <a:spLocks noGrp="1"/>
          </p:cNvSpPr>
          <p:nvPr>
            <p:ph sz="quarter" idx="13"/>
          </p:nvPr>
        </p:nvSpPr>
        <p:spPr>
          <a:xfrm>
            <a:off x="495300" y="2621280"/>
            <a:ext cx="8064500" cy="3218688"/>
          </a:xfrm>
        </p:spPr>
        <p:txBody>
          <a:bodyPr/>
          <a:lstStyle>
            <a:lvl1pPr>
              <a:defRPr sz="1800"/>
            </a:lvl1pPr>
            <a:lvl2pPr>
              <a:defRPr sz="1600"/>
            </a:lvl2pPr>
            <a:lvl3pPr marL="914400" marR="0" indent="-228600" algn="l" defTabSz="914400" rtl="0" eaLnBrk="1" fontAlgn="auto" latinLnBrk="0" hangingPunct="1">
              <a:lnSpc>
                <a:spcPct val="100000"/>
              </a:lnSpc>
              <a:spcBef>
                <a:spcPts val="500"/>
              </a:spcBef>
              <a:spcAft>
                <a:spcPts val="0"/>
              </a:spcAft>
              <a:buClr>
                <a:srgbClr val="8D9EB2"/>
              </a:buClr>
              <a:buSzPct val="40000"/>
              <a:buFont typeface="Wingdings"/>
              <a:buChar char=""/>
              <a:tabLst/>
              <a:defRPr lang="en-US" sz="1400" kern="1200" dirty="0" smtClean="0">
                <a:solidFill>
                  <a:schemeClr val="tx1"/>
                </a:solidFill>
                <a:latin typeface="+mn-lt"/>
                <a:ea typeface="+mn-ea"/>
                <a:cs typeface="+mn-cs"/>
              </a:defRPr>
            </a:lvl3pPr>
            <a:lvl4pPr>
              <a:buSzPct val="37000"/>
              <a:defRPr sz="1200"/>
            </a:lvl4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6"/>
          <p:cNvSpPr>
            <a:spLocks noGrp="1"/>
          </p:cNvSpPr>
          <p:nvPr>
            <p:ph type="body" sz="quarter" idx="11"/>
          </p:nvPr>
        </p:nvSpPr>
        <p:spPr>
          <a:xfrm>
            <a:off x="495300" y="1865376"/>
            <a:ext cx="8064500" cy="487680"/>
          </a:xfrm>
        </p:spPr>
        <p:txBody>
          <a:bodyPr/>
          <a:lstStyle>
            <a:lvl1pPr>
              <a:buNone/>
              <a:defRPr b="1" baseline="0">
                <a:solidFill>
                  <a:srgbClr val="D50B26"/>
                </a:solidFill>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914262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sian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812344"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3829631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African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790062"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3654182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US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1603598" y="2311400"/>
            <a:ext cx="7135091"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1514470" y="5054600"/>
            <a:ext cx="7135091"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3793274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US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2887049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Indian Asian Child)">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7" name="Picture 13" descr="485&amp;k-[Convert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8775" y="6208713"/>
            <a:ext cx="196215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Grp="1"/>
          </p:cNvSpPr>
          <p:nvPr>
            <p:ph type="title"/>
          </p:nvPr>
        </p:nvSpPr>
        <p:spPr>
          <a:xfrm>
            <a:off x="99060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990600" y="5054600"/>
            <a:ext cx="7848600" cy="711200"/>
          </a:xfrm>
        </p:spPr>
        <p:txBody>
          <a:bodyPr>
            <a:normAutofit/>
          </a:bodyPr>
          <a:lstStyle>
            <a:lvl1pPr algn="r">
              <a:buNone/>
              <a:defRPr sz="1400" b="0" i="1"/>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1811760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Divider Slide">
    <p:spTree>
      <p:nvGrpSpPr>
        <p:cNvPr id="1" name=""/>
        <p:cNvGrpSpPr/>
        <p:nvPr/>
      </p:nvGrpSpPr>
      <p:grpSpPr>
        <a:xfrm>
          <a:off x="0" y="0"/>
          <a:ext cx="0" cy="0"/>
          <a:chOff x="0" y="0"/>
          <a:chExt cx="0" cy="0"/>
        </a:xfrm>
      </p:grpSpPr>
      <p:sp>
        <p:nvSpPr>
          <p:cNvPr id="4" name="Rectangle 3"/>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9525" y="6070600"/>
            <a:ext cx="2295525" cy="696913"/>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2" name="Rectangle 11"/>
          <p:cNvSpPr>
            <a:spLocks noGrp="1"/>
          </p:cNvSpPr>
          <p:nvPr>
            <p:ph type="title"/>
          </p:nvPr>
        </p:nvSpPr>
        <p:spPr>
          <a:xfrm>
            <a:off x="879190" y="2311400"/>
            <a:ext cx="7848600" cy="2717800"/>
          </a:xfrm>
        </p:spPr>
        <p:txBody>
          <a:bodyPr rtlCol="0"/>
          <a:lstStyle>
            <a:lvl1pPr algn="r">
              <a:defRPr sz="3600" b="0" i="0" cap="all" spc="600" baseline="0">
                <a:solidFill>
                  <a:schemeClr val="bg1"/>
                </a:solidFill>
                <a:latin typeface="Gill Sans MT"/>
                <a:cs typeface="Gill Sans MT"/>
              </a:defRPr>
            </a:lvl1pPr>
            <a:extLst/>
          </a:lstStyle>
          <a:p>
            <a:r>
              <a:rPr lang="en-US" smtClean="0"/>
              <a:t>Click to edit Master title style</a:t>
            </a:r>
            <a:endParaRPr lang="en-US" dirty="0"/>
          </a:p>
        </p:txBody>
      </p:sp>
      <p:sp>
        <p:nvSpPr>
          <p:cNvPr id="13"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bg1"/>
                </a:solidFill>
              </a:defRPr>
            </a:lvl1pPr>
            <a:lvl2pPr algn="r">
              <a:buNone/>
              <a:defRPr/>
            </a:lvl2pPr>
            <a:lvl3pPr algn="r">
              <a:buNone/>
              <a:defRPr/>
            </a:lvl3pPr>
            <a:lvl4pPr algn="r">
              <a:buNone/>
              <a:defRPr/>
            </a:lvl4pPr>
            <a:lvl5pPr algn="r">
              <a:buNone/>
              <a:defRPr/>
            </a:lvl5pPr>
          </a:lstStyle>
          <a:p>
            <a:pPr lvl="0"/>
            <a:r>
              <a:rPr lang="en-US" smtClean="0"/>
              <a:t>Click to edit Master text styles</a:t>
            </a:r>
          </a:p>
        </p:txBody>
      </p:sp>
    </p:spTree>
    <p:extLst>
      <p:ext uri="{BB962C8B-B14F-4D97-AF65-F5344CB8AC3E}">
        <p14:creationId xmlns:p14="http://schemas.microsoft.com/office/powerpoint/2010/main" val="30249900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lt_Content Divider Slide">
    <p:spTree>
      <p:nvGrpSpPr>
        <p:cNvPr id="1" name=""/>
        <p:cNvGrpSpPr/>
        <p:nvPr/>
      </p:nvGrpSpPr>
      <p:grpSpPr>
        <a:xfrm>
          <a:off x="0" y="0"/>
          <a:ext cx="0" cy="0"/>
          <a:chOff x="0" y="0"/>
          <a:chExt cx="0" cy="0"/>
        </a:xfrm>
      </p:grpSpPr>
      <p:sp>
        <p:nvSpPr>
          <p:cNvPr id="7" name="Rectangle 6"/>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Rectangle 7"/>
          <p:cNvSpPr/>
          <p:nvPr/>
        </p:nvSpPr>
        <p:spPr>
          <a:xfrm>
            <a:off x="-9525" y="6070600"/>
            <a:ext cx="2295525" cy="696913"/>
          </a:xfrm>
          <a:prstGeom prst="rect">
            <a:avLst/>
          </a:prstGeom>
          <a:solidFill>
            <a:srgbClr val="D8001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9" name="Rectangle 8"/>
          <p:cNvSpPr/>
          <p:nvPr/>
        </p:nvSpPr>
        <p:spPr>
          <a:xfrm>
            <a:off x="2371725" y="6070600"/>
            <a:ext cx="6784975" cy="685800"/>
          </a:xfrm>
          <a:prstGeom prst="rect">
            <a:avLst/>
          </a:prstGeom>
          <a:solidFill>
            <a:srgbClr val="8D9EB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9" name="Rectangle 11"/>
          <p:cNvSpPr>
            <a:spLocks noGrp="1"/>
          </p:cNvSpPr>
          <p:nvPr>
            <p:ph type="title"/>
          </p:nvPr>
        </p:nvSpPr>
        <p:spPr>
          <a:xfrm>
            <a:off x="879190" y="2311400"/>
            <a:ext cx="7848600" cy="2717800"/>
          </a:xfrm>
        </p:spPr>
        <p:txBody>
          <a:bodyPr rtlCol="0"/>
          <a:lstStyle>
            <a:lvl1pPr algn="r">
              <a:defRPr sz="3600" b="0" i="0" cap="all" spc="600" baseline="0">
                <a:latin typeface="Gill Sans MT"/>
                <a:cs typeface="Gill Sans MT"/>
              </a:defRPr>
            </a:lvl1pPr>
            <a:extLst/>
          </a:lstStyle>
          <a:p>
            <a:r>
              <a:rPr lang="en-US" smtClean="0"/>
              <a:t>Click to edit Master title style</a:t>
            </a:r>
            <a:endParaRPr lang="en-US" dirty="0"/>
          </a:p>
        </p:txBody>
      </p:sp>
      <p:sp>
        <p:nvSpPr>
          <p:cNvPr id="20" name="Text Placeholder 19"/>
          <p:cNvSpPr>
            <a:spLocks noGrp="1"/>
          </p:cNvSpPr>
          <p:nvPr>
            <p:ph type="body" sz="quarter" idx="10"/>
          </p:nvPr>
        </p:nvSpPr>
        <p:spPr>
          <a:xfrm>
            <a:off x="801203" y="5054600"/>
            <a:ext cx="7848600" cy="711200"/>
          </a:xfrm>
        </p:spPr>
        <p:txBody>
          <a:bodyPr>
            <a:normAutofit/>
          </a:bodyPr>
          <a:lstStyle>
            <a:lvl1pPr algn="r">
              <a:buNone/>
              <a:defRPr sz="1400" b="0" i="1">
                <a:solidFill>
                  <a:schemeClr val="tx1"/>
                </a:solidFill>
              </a:defRPr>
            </a:lvl1pPr>
            <a:lvl2pPr algn="r">
              <a:buNone/>
              <a:defRPr/>
            </a:lvl2pPr>
            <a:lvl3pPr algn="r">
              <a:buNone/>
              <a:defRPr/>
            </a:lvl3pPr>
            <a:lvl4pPr algn="r">
              <a:buNone/>
              <a:defRPr/>
            </a:lvl4pPr>
            <a:lvl5pPr algn="r">
              <a:buNone/>
              <a:defRPr/>
            </a:lvl5pPr>
          </a:lstStyle>
          <a:p>
            <a:pPr lvl="0"/>
            <a:r>
              <a:rPr lang="en-US" smtClean="0"/>
              <a:t>Click to edit Master text styles</a:t>
            </a:r>
          </a:p>
        </p:txBody>
      </p:sp>
      <p:sp>
        <p:nvSpPr>
          <p:cNvPr id="22" name="Picture Placeholder 21"/>
          <p:cNvSpPr>
            <a:spLocks noGrp="1"/>
          </p:cNvSpPr>
          <p:nvPr>
            <p:ph type="pic" sz="quarter" idx="11"/>
          </p:nvPr>
        </p:nvSpPr>
        <p:spPr>
          <a:xfrm>
            <a:off x="182880" y="279400"/>
            <a:ext cx="2834640" cy="3048000"/>
          </a:xfrm>
        </p:spPr>
        <p:txBody>
          <a:bodyPr>
            <a:normAutofit/>
          </a:bodyPr>
          <a:lstStyle>
            <a:lvl1pPr>
              <a:defRPr/>
            </a:lvl1pPr>
            <a:lvl2pPr>
              <a:defRPr/>
            </a:lvl2pPr>
            <a:lvl3pPr>
              <a:defRPr/>
            </a:lvl3pPr>
            <a:lvl4pPr>
              <a:defRPr/>
            </a:lvl4pPr>
          </a:lstStyle>
          <a:p>
            <a:pPr lvl="0"/>
            <a:r>
              <a:rPr lang="en-US" noProof="0" smtClean="0"/>
              <a:t>Click icon to add picture</a:t>
            </a:r>
            <a:endParaRPr lang="en-US" noProof="0" dirty="0" smtClean="0"/>
          </a:p>
        </p:txBody>
      </p:sp>
      <p:sp>
        <p:nvSpPr>
          <p:cNvPr id="23" name="Picture Placeholder 21"/>
          <p:cNvSpPr>
            <a:spLocks noGrp="1"/>
          </p:cNvSpPr>
          <p:nvPr>
            <p:ph type="pic" sz="quarter" idx="12"/>
          </p:nvPr>
        </p:nvSpPr>
        <p:spPr>
          <a:xfrm>
            <a:off x="3139440" y="279400"/>
            <a:ext cx="2834640" cy="3048000"/>
          </a:xfrm>
        </p:spPr>
        <p:txBody>
          <a:bodyPr>
            <a:normAutofit/>
          </a:bodyPr>
          <a:lstStyle>
            <a:lvl1pPr>
              <a:defRPr/>
            </a:lvl1pPr>
            <a:lvl2pPr marL="366713" indent="0">
              <a:buNone/>
              <a:defRPr/>
            </a:lvl2pPr>
            <a:lvl3pPr marL="685800" indent="0">
              <a:buNone/>
              <a:defRPr/>
            </a:lvl3pPr>
          </a:lstStyle>
          <a:p>
            <a:pPr lvl="0"/>
            <a:r>
              <a:rPr lang="en-US" noProof="0" smtClean="0"/>
              <a:t>Click icon to add picture</a:t>
            </a:r>
            <a:endParaRPr lang="en-US" noProof="0" dirty="0" smtClean="0"/>
          </a:p>
        </p:txBody>
      </p:sp>
      <p:sp>
        <p:nvSpPr>
          <p:cNvPr id="24" name="Picture Placeholder 21"/>
          <p:cNvSpPr>
            <a:spLocks noGrp="1"/>
          </p:cNvSpPr>
          <p:nvPr>
            <p:ph type="pic" sz="quarter" idx="13"/>
          </p:nvPr>
        </p:nvSpPr>
        <p:spPr>
          <a:xfrm>
            <a:off x="6096000" y="279400"/>
            <a:ext cx="2834640" cy="3048000"/>
          </a:xfrm>
        </p:spPr>
        <p:txBody>
          <a:bodyPr>
            <a:normAutofit/>
          </a:bodyPr>
          <a:lstStyle/>
          <a:p>
            <a:pPr lvl="0"/>
            <a:r>
              <a:rPr lang="en-US" noProof="0" smtClean="0"/>
              <a:t>Click icon to add picture</a:t>
            </a:r>
            <a:endParaRPr lang="en-US" noProof="0"/>
          </a:p>
        </p:txBody>
      </p:sp>
    </p:spTree>
    <p:extLst>
      <p:ext uri="{BB962C8B-B14F-4D97-AF65-F5344CB8AC3E}">
        <p14:creationId xmlns:p14="http://schemas.microsoft.com/office/powerpoint/2010/main" val="4102664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Text Placeholder 12"/>
          <p:cNvSpPr>
            <a:spLocks noGrp="1"/>
          </p:cNvSpPr>
          <p:nvPr>
            <p:ph type="body" idx="1"/>
          </p:nvPr>
        </p:nvSpPr>
        <p:spPr bwMode="auto">
          <a:xfrm>
            <a:off x="498475" y="1865313"/>
            <a:ext cx="806132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8" name="Rectangle 7"/>
          <p:cNvSpPr/>
          <p:nvPr/>
        </p:nvSpPr>
        <p:spPr>
          <a:xfrm>
            <a:off x="0" y="1295400"/>
            <a:ext cx="533400" cy="22860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18399"/>
              </a:solidFill>
            </a:endParaRPr>
          </a:p>
        </p:txBody>
      </p:sp>
      <p:sp>
        <p:nvSpPr>
          <p:cNvPr id="9" name="Rectangle 8"/>
          <p:cNvSpPr/>
          <p:nvPr/>
        </p:nvSpPr>
        <p:spPr>
          <a:xfrm>
            <a:off x="603250" y="1295400"/>
            <a:ext cx="8553450" cy="22860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2" name="Title Placeholder 21"/>
          <p:cNvSpPr>
            <a:spLocks noGrp="1"/>
          </p:cNvSpPr>
          <p:nvPr>
            <p:ph type="title"/>
          </p:nvPr>
        </p:nvSpPr>
        <p:spPr>
          <a:xfrm>
            <a:off x="482600" y="363538"/>
            <a:ext cx="8077200" cy="819150"/>
          </a:xfrm>
          <a:prstGeom prst="rect">
            <a:avLst/>
          </a:prstGeom>
        </p:spPr>
        <p:txBody>
          <a:bodyPr vert="horz" anchor="b">
            <a:normAutofit/>
          </a:bodyPr>
          <a:lstStyle/>
          <a:p>
            <a:endParaRPr lang="en-US" dirty="0"/>
          </a:p>
        </p:txBody>
      </p:sp>
      <p:cxnSp>
        <p:nvCxnSpPr>
          <p:cNvPr id="12" name="Straight Connector 11"/>
          <p:cNvCxnSpPr/>
          <p:nvPr/>
        </p:nvCxnSpPr>
        <p:spPr>
          <a:xfrm>
            <a:off x="0" y="6172200"/>
            <a:ext cx="9144000" cy="0"/>
          </a:xfrm>
          <a:prstGeom prst="line">
            <a:avLst/>
          </a:prstGeom>
          <a:ln w="12700" cmpd="sng">
            <a:solidFill>
              <a:srgbClr val="718399"/>
            </a:solidFill>
          </a:ln>
          <a:effectLst/>
        </p:spPr>
        <p:style>
          <a:lnRef idx="2">
            <a:schemeClr val="accent1"/>
          </a:lnRef>
          <a:fillRef idx="0">
            <a:schemeClr val="accent1"/>
          </a:fillRef>
          <a:effectRef idx="1">
            <a:schemeClr val="accent1"/>
          </a:effectRef>
          <a:fontRef idx="minor">
            <a:schemeClr val="tx1"/>
          </a:fontRef>
        </p:style>
      </p:cxnSp>
      <p:sp>
        <p:nvSpPr>
          <p:cNvPr id="1031" name="TextBox 1"/>
          <p:cNvSpPr txBox="1">
            <a:spLocks noChangeArrowheads="1"/>
          </p:cNvSpPr>
          <p:nvPr/>
        </p:nvSpPr>
        <p:spPr bwMode="auto">
          <a:xfrm>
            <a:off x="8915400" y="67691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Gill Sans MT" charset="0"/>
                <a:ea typeface="MS PGothic" charset="0"/>
                <a:cs typeface="MS PGothic" charset="0"/>
              </a:defRPr>
            </a:lvl1pPr>
            <a:lvl2pPr marL="742950" indent="-285750" eaLnBrk="0" hangingPunct="0">
              <a:defRPr sz="2400">
                <a:solidFill>
                  <a:schemeClr val="tx1"/>
                </a:solidFill>
                <a:latin typeface="Gill Sans MT" charset="0"/>
                <a:ea typeface="MS PGothic" charset="0"/>
                <a:cs typeface="MS PGothic" charset="0"/>
              </a:defRPr>
            </a:lvl2pPr>
            <a:lvl3pPr marL="1143000" indent="-228600" eaLnBrk="0" hangingPunct="0">
              <a:defRPr sz="2400">
                <a:solidFill>
                  <a:schemeClr val="tx1"/>
                </a:solidFill>
                <a:latin typeface="Gill Sans MT" charset="0"/>
                <a:ea typeface="MS PGothic" charset="0"/>
                <a:cs typeface="MS PGothic" charset="0"/>
              </a:defRPr>
            </a:lvl3pPr>
            <a:lvl4pPr marL="1600200" indent="-228600" eaLnBrk="0" hangingPunct="0">
              <a:defRPr sz="2400">
                <a:solidFill>
                  <a:schemeClr val="tx1"/>
                </a:solidFill>
                <a:latin typeface="Gill Sans MT" charset="0"/>
                <a:ea typeface="MS PGothic" charset="0"/>
                <a:cs typeface="MS PGothic" charset="0"/>
              </a:defRPr>
            </a:lvl4pPr>
            <a:lvl5pPr marL="2057400" indent="-228600" eaLnBrk="0" hangingPunct="0">
              <a:defRPr sz="2400">
                <a:solidFill>
                  <a:schemeClr val="tx1"/>
                </a:solidFill>
                <a:latin typeface="Gill Sans MT"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Gill Sans MT"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Gill Sans MT"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Gill Sans MT"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Gill Sans MT" charset="0"/>
                <a:ea typeface="MS PGothic" charset="0"/>
                <a:cs typeface="MS PGothic" charset="0"/>
              </a:defRPr>
            </a:lvl9pPr>
          </a:lstStyle>
          <a:p>
            <a:pPr eaLnBrk="1" hangingPunct="1">
              <a:defRPr/>
            </a:pPr>
            <a:endParaRPr lang="en-US" smtClean="0"/>
          </a:p>
        </p:txBody>
      </p:sp>
      <p:sp>
        <p:nvSpPr>
          <p:cNvPr id="1033" name="TextBox 1"/>
          <p:cNvSpPr txBox="1">
            <a:spLocks noChangeArrowheads="1"/>
          </p:cNvSpPr>
          <p:nvPr/>
        </p:nvSpPr>
        <p:spPr bwMode="auto">
          <a:xfrm>
            <a:off x="508000" y="6362700"/>
            <a:ext cx="1079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ill Sans MT" pitchFamily="34" charset="0"/>
                <a:ea typeface="MS PGothic" pitchFamily="34" charset="-128"/>
              </a:defRPr>
            </a:lvl1pPr>
            <a:lvl2pPr marL="742950" indent="-285750" eaLnBrk="0" hangingPunct="0">
              <a:defRPr sz="2400">
                <a:solidFill>
                  <a:schemeClr val="tx1"/>
                </a:solidFill>
                <a:latin typeface="Gill Sans MT" pitchFamily="34" charset="0"/>
                <a:ea typeface="MS PGothic" pitchFamily="34" charset="-128"/>
              </a:defRPr>
            </a:lvl2pPr>
            <a:lvl3pPr marL="1143000" indent="-228600" eaLnBrk="0" hangingPunct="0">
              <a:defRPr sz="2400">
                <a:solidFill>
                  <a:schemeClr val="tx1"/>
                </a:solidFill>
                <a:latin typeface="Gill Sans MT" pitchFamily="34" charset="0"/>
                <a:ea typeface="MS PGothic" pitchFamily="34" charset="-128"/>
              </a:defRPr>
            </a:lvl3pPr>
            <a:lvl4pPr marL="1600200" indent="-228600" eaLnBrk="0" hangingPunct="0">
              <a:defRPr sz="2400">
                <a:solidFill>
                  <a:schemeClr val="tx1"/>
                </a:solidFill>
                <a:latin typeface="Gill Sans MT" pitchFamily="34" charset="0"/>
                <a:ea typeface="MS PGothic" pitchFamily="34" charset="-128"/>
              </a:defRPr>
            </a:lvl4pPr>
            <a:lvl5pPr marL="2057400" indent="-228600" eaLnBrk="0" hangingPunct="0">
              <a:defRPr sz="2400">
                <a:solidFill>
                  <a:schemeClr val="tx1"/>
                </a:solidFill>
                <a:latin typeface="Gill Sans MT"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Gill Sans MT"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Gill Sans MT"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Gill Sans MT"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Gill Sans MT" pitchFamily="34" charset="0"/>
                <a:ea typeface="MS PGothic" pitchFamily="34" charset="-128"/>
              </a:defRPr>
            </a:lvl9pPr>
          </a:lstStyle>
          <a:p>
            <a:pPr eaLnBrk="1" hangingPunct="1"/>
            <a:fld id="{2DCFBF82-F13A-4CFD-AD6C-D07388F2AAB8}" type="slidenum">
              <a:rPr lang="en-US" altLang="en-US" sz="1100"/>
              <a:pPr eaLnBrk="1" hangingPunct="1"/>
              <a:t>‹Nr.›</a:t>
            </a:fld>
            <a:endParaRPr lang="en-US" altLang="en-US" sz="1100"/>
          </a:p>
        </p:txBody>
      </p:sp>
    </p:spTree>
  </p:cSld>
  <p:clrMap bg1="lt1" tx1="dk1" bg2="lt2" tx2="dk2" accent1="accent1" accent2="accent2" accent3="accent3" accent4="accent4" accent5="accent5" accent6="accent6" hlink="hlink" folHlink="folHlink"/>
  <p:sldLayoutIdLst>
    <p:sldLayoutId id="2147484325"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26" r:id="rId10"/>
    <p:sldLayoutId id="2147484327" r:id="rId11"/>
    <p:sldLayoutId id="2147484328" r:id="rId12"/>
    <p:sldLayoutId id="2147484329" r:id="rId13"/>
    <p:sldLayoutId id="2147484330" r:id="rId14"/>
    <p:sldLayoutId id="2147484331" r:id="rId15"/>
    <p:sldLayoutId id="2147484340" r:id="rId16"/>
    <p:sldLayoutId id="2147484341" r:id="rId1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png"/><Relationship Id="rId7" Type="http://schemas.openxmlformats.org/officeDocument/2006/relationships/image" Target="../media/image18.jpeg"/><Relationship Id="rId8"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10.xml"/><Relationship Id="rId2"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jpeg"/><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eg"/><Relationship Id="rId1" Type="http://schemas.openxmlformats.org/officeDocument/2006/relationships/slideLayout" Target="../slideLayouts/slideLayout16.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475" y="2311400"/>
            <a:ext cx="7848600" cy="2717800"/>
          </a:xfrm>
        </p:spPr>
        <p:txBody>
          <a:bodyPr>
            <a:normAutofit/>
          </a:bodyPr>
          <a:lstStyle/>
          <a:p>
            <a:pPr algn="ctr">
              <a:defRPr/>
            </a:pPr>
            <a:r>
              <a:rPr lang="en-US" dirty="0" smtClean="0"/>
              <a:t>CONSORCIO DE AGENCIAS HUMANITARIAS EN BOLIVIA</a:t>
            </a:r>
            <a:br>
              <a:rPr lang="en-US" dirty="0" smtClean="0"/>
            </a:br>
            <a:r>
              <a:rPr lang="en-US" sz="1600" dirty="0" smtClean="0"/>
              <a:t>Una experiencia de trabajo </a:t>
            </a:r>
            <a:r>
              <a:rPr lang="en-US" sz="1600" dirty="0" err="1" smtClean="0"/>
              <a:t>mutuo</a:t>
            </a:r>
            <a:r>
              <a:rPr lang="en-US" sz="1600" dirty="0" smtClean="0"/>
              <a:t> </a:t>
            </a:r>
            <a:endParaRPr lang="en-US" sz="1600" dirty="0"/>
          </a:p>
        </p:txBody>
      </p:sp>
      <p:sp>
        <p:nvSpPr>
          <p:cNvPr id="3" name="Marcador de texto 2"/>
          <p:cNvSpPr>
            <a:spLocks noGrp="1"/>
          </p:cNvSpPr>
          <p:nvPr>
            <p:ph type="body" sz="quarter" idx="10"/>
          </p:nvPr>
        </p:nvSpPr>
        <p:spPr/>
        <p:txBody>
          <a:bodyPr/>
          <a:lstStyle/>
          <a:p>
            <a:r>
              <a:rPr lang="es-BO" i="0" dirty="0" smtClean="0"/>
              <a:t>Junio 20 - 2018</a:t>
            </a:r>
            <a:endParaRPr lang="es-BO" i="0" dirty="0"/>
          </a:p>
        </p:txBody>
      </p:sp>
    </p:spTree>
    <p:extLst>
      <p:ext uri="{BB962C8B-B14F-4D97-AF65-F5344CB8AC3E}">
        <p14:creationId xmlns:p14="http://schemas.microsoft.com/office/powerpoint/2010/main" val="385104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a:t>Incidencia e Interlocución</a:t>
            </a:r>
          </a:p>
        </p:txBody>
      </p:sp>
      <p:sp>
        <p:nvSpPr>
          <p:cNvPr id="7" name="Marcador de contenido 6"/>
          <p:cNvSpPr>
            <a:spLocks noGrp="1"/>
          </p:cNvSpPr>
          <p:nvPr>
            <p:ph sz="quarter" idx="13"/>
          </p:nvPr>
        </p:nvSpPr>
        <p:spPr/>
        <p:txBody>
          <a:bodyPr/>
          <a:lstStyle/>
          <a:p>
            <a:r>
              <a:rPr lang="es-BO" dirty="0">
                <a:latin typeface="+mj-lt"/>
                <a:ea typeface="Arial" charset="0"/>
                <a:cs typeface="Arial" charset="0"/>
              </a:rPr>
              <a:t>Apoyo en la formulación de la Ley de Gestión de </a:t>
            </a:r>
            <a:r>
              <a:rPr lang="es-BO" dirty="0" smtClean="0">
                <a:latin typeface="+mj-lt"/>
                <a:ea typeface="Arial" charset="0"/>
                <a:cs typeface="Arial" charset="0"/>
              </a:rPr>
              <a:t>Riesgos No 602 </a:t>
            </a:r>
            <a:r>
              <a:rPr lang="es-BO" dirty="0">
                <a:latin typeface="+mj-lt"/>
                <a:ea typeface="Arial" charset="0"/>
                <a:cs typeface="Arial" charset="0"/>
              </a:rPr>
              <a:t>(</a:t>
            </a:r>
            <a:r>
              <a:rPr lang="es-BO" dirty="0" smtClean="0">
                <a:latin typeface="+mj-lt"/>
                <a:ea typeface="Arial" charset="0"/>
                <a:cs typeface="Arial" charset="0"/>
              </a:rPr>
              <a:t>noviembre de </a:t>
            </a:r>
            <a:r>
              <a:rPr lang="es-BO" dirty="0">
                <a:latin typeface="+mj-lt"/>
                <a:ea typeface="Arial" charset="0"/>
                <a:cs typeface="Arial" charset="0"/>
              </a:rPr>
              <a:t>2014).</a:t>
            </a:r>
          </a:p>
          <a:p>
            <a:r>
              <a:rPr lang="es-BO" dirty="0">
                <a:latin typeface="+mj-lt"/>
                <a:ea typeface="Arial" charset="0"/>
                <a:cs typeface="Arial" charset="0"/>
              </a:rPr>
              <a:t>Construcción de la normativa específica </a:t>
            </a:r>
            <a:r>
              <a:rPr lang="es-BO" dirty="0" smtClean="0">
                <a:latin typeface="+mj-lt"/>
                <a:ea typeface="Arial" charset="0"/>
                <a:cs typeface="Arial" charset="0"/>
              </a:rPr>
              <a:t>en GRD a </a:t>
            </a:r>
            <a:r>
              <a:rPr lang="es-BO" dirty="0">
                <a:latin typeface="+mj-lt"/>
                <a:ea typeface="Arial" charset="0"/>
                <a:cs typeface="Arial" charset="0"/>
              </a:rPr>
              <a:t>nivel de las Entidades Territoriales Autónomas (</a:t>
            </a:r>
            <a:r>
              <a:rPr lang="es-BO" dirty="0" err="1">
                <a:latin typeface="+mj-lt"/>
                <a:ea typeface="Arial" charset="0"/>
                <a:cs typeface="Arial" charset="0"/>
              </a:rPr>
              <a:t>ETAs</a:t>
            </a:r>
            <a:r>
              <a:rPr lang="es-BO" dirty="0">
                <a:latin typeface="+mj-lt"/>
                <a:ea typeface="Arial" charset="0"/>
                <a:cs typeface="Arial" charset="0"/>
              </a:rPr>
              <a:t>) departamentales y municipales </a:t>
            </a:r>
          </a:p>
          <a:p>
            <a:r>
              <a:rPr lang="es-BO" dirty="0">
                <a:latin typeface="+mj-lt"/>
                <a:ea typeface="Arial" charset="0"/>
                <a:cs typeface="Arial" charset="0"/>
              </a:rPr>
              <a:t>Apoyo en la conformación de </a:t>
            </a:r>
            <a:r>
              <a:rPr lang="es-BO" dirty="0" smtClean="0">
                <a:latin typeface="+mj-lt"/>
                <a:ea typeface="Arial" charset="0"/>
                <a:cs typeface="Arial" charset="0"/>
              </a:rPr>
              <a:t>las Unidades de Gestión de Riesgos - </a:t>
            </a:r>
            <a:r>
              <a:rPr lang="es-BO" dirty="0" err="1" smtClean="0">
                <a:latin typeface="+mj-lt"/>
                <a:ea typeface="Arial" charset="0"/>
                <a:cs typeface="Arial" charset="0"/>
              </a:rPr>
              <a:t>UGRs</a:t>
            </a:r>
            <a:r>
              <a:rPr lang="es-BO" dirty="0" smtClean="0">
                <a:latin typeface="+mj-lt"/>
                <a:ea typeface="Arial" charset="0"/>
                <a:cs typeface="Arial" charset="0"/>
              </a:rPr>
              <a:t>, Comités operativos de Emergencias - </a:t>
            </a:r>
            <a:r>
              <a:rPr lang="es-BO" dirty="0" err="1" smtClean="0">
                <a:latin typeface="+mj-lt"/>
                <a:ea typeface="Arial" charset="0"/>
                <a:cs typeface="Arial" charset="0"/>
              </a:rPr>
              <a:t>COEs</a:t>
            </a:r>
            <a:r>
              <a:rPr lang="es-BO" dirty="0" smtClean="0">
                <a:latin typeface="+mj-lt"/>
                <a:ea typeface="Arial" charset="0"/>
                <a:cs typeface="Arial" charset="0"/>
              </a:rPr>
              <a:t> y Comité Municipal de Reducción de Riesgos y Atención de Desastres - </a:t>
            </a:r>
            <a:r>
              <a:rPr lang="es-BO" dirty="0" err="1" smtClean="0">
                <a:latin typeface="+mj-lt"/>
                <a:ea typeface="Arial" charset="0"/>
                <a:cs typeface="Arial" charset="0"/>
              </a:rPr>
              <a:t>COMURADEs</a:t>
            </a:r>
            <a:endParaRPr lang="es-BO" dirty="0" smtClean="0">
              <a:latin typeface="+mj-lt"/>
              <a:ea typeface="Arial" charset="0"/>
              <a:cs typeface="Arial" charset="0"/>
            </a:endParaRPr>
          </a:p>
          <a:p>
            <a:r>
              <a:rPr lang="es-BO" dirty="0" smtClean="0">
                <a:latin typeface="+mj-lt"/>
                <a:ea typeface="Arial" charset="0"/>
                <a:cs typeface="Arial" charset="0"/>
              </a:rPr>
              <a:t>Elaboración </a:t>
            </a:r>
            <a:r>
              <a:rPr lang="es-BO" dirty="0">
                <a:latin typeface="+mj-lt"/>
                <a:ea typeface="Arial" charset="0"/>
                <a:cs typeface="Arial" charset="0"/>
              </a:rPr>
              <a:t>de los Planes de Emergencia y Planes de Contingencia Municipal</a:t>
            </a:r>
          </a:p>
          <a:p>
            <a:r>
              <a:rPr lang="es-BO" dirty="0">
                <a:latin typeface="+mj-lt"/>
                <a:ea typeface="Arial" charset="0"/>
                <a:cs typeface="Arial" charset="0"/>
              </a:rPr>
              <a:t>Elaboración Planes de Emergencia Escolar</a:t>
            </a:r>
          </a:p>
          <a:p>
            <a:r>
              <a:rPr lang="es-BO" dirty="0">
                <a:latin typeface="+mj-lt"/>
                <a:ea typeface="Arial" charset="0"/>
                <a:cs typeface="Arial" charset="0"/>
              </a:rPr>
              <a:t>Implementación del sistema EDAN</a:t>
            </a:r>
            <a:endParaRPr lang="es-BO" dirty="0">
              <a:latin typeface="+mj-lt"/>
            </a:endParaRPr>
          </a:p>
        </p:txBody>
      </p:sp>
      <p:sp>
        <p:nvSpPr>
          <p:cNvPr id="6" name="Marcador de texto 5"/>
          <p:cNvSpPr>
            <a:spLocks noGrp="1"/>
          </p:cNvSpPr>
          <p:nvPr>
            <p:ph type="body" sz="quarter" idx="11"/>
          </p:nvPr>
        </p:nvSpPr>
        <p:spPr/>
        <p:txBody>
          <a:bodyPr/>
          <a:lstStyle/>
          <a:p>
            <a:r>
              <a:rPr lang="es-BO" dirty="0" smtClean="0"/>
              <a:t>Logros de la línea estratégica 1</a:t>
            </a:r>
            <a:endParaRPr lang="es-BO" dirty="0"/>
          </a:p>
        </p:txBody>
      </p:sp>
    </p:spTree>
    <p:extLst>
      <p:ext uri="{BB962C8B-B14F-4D97-AF65-F5344CB8AC3E}">
        <p14:creationId xmlns:p14="http://schemas.microsoft.com/office/powerpoint/2010/main" val="1177702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a:t>Incidencia e Interlocución</a:t>
            </a:r>
          </a:p>
        </p:txBody>
      </p:sp>
      <p:sp>
        <p:nvSpPr>
          <p:cNvPr id="7" name="Marcador de contenido 6"/>
          <p:cNvSpPr>
            <a:spLocks noGrp="1"/>
          </p:cNvSpPr>
          <p:nvPr>
            <p:ph sz="quarter" idx="13"/>
          </p:nvPr>
        </p:nvSpPr>
        <p:spPr/>
        <p:txBody>
          <a:bodyPr/>
          <a:lstStyle/>
          <a:p>
            <a:r>
              <a:rPr lang="es-BO" dirty="0">
                <a:solidFill>
                  <a:prstClr val="black"/>
                </a:solidFill>
                <a:latin typeface="+mj-lt"/>
                <a:ea typeface="Arial" charset="0"/>
                <a:cs typeface="Arial" charset="0"/>
              </a:rPr>
              <a:t>Construcción </a:t>
            </a:r>
            <a:r>
              <a:rPr lang="es-BO" dirty="0" smtClean="0">
                <a:solidFill>
                  <a:prstClr val="black"/>
                </a:solidFill>
                <a:latin typeface="+mj-lt"/>
                <a:ea typeface="Arial" charset="0"/>
                <a:cs typeface="Arial" charset="0"/>
              </a:rPr>
              <a:t>del contenido curricular y </a:t>
            </a:r>
            <a:r>
              <a:rPr lang="es-BO" dirty="0">
                <a:solidFill>
                  <a:prstClr val="black"/>
                </a:solidFill>
                <a:latin typeface="+mj-lt"/>
                <a:ea typeface="Arial" charset="0"/>
                <a:cs typeface="Arial" charset="0"/>
              </a:rPr>
              <a:t>material para la formación en la temática de Gestión del Riesgo para personal militar de las </a:t>
            </a:r>
            <a:r>
              <a:rPr lang="es-BO" dirty="0" smtClean="0">
                <a:solidFill>
                  <a:prstClr val="black"/>
                </a:solidFill>
                <a:latin typeface="+mj-lt"/>
                <a:ea typeface="Arial" charset="0"/>
                <a:cs typeface="Arial" charset="0"/>
              </a:rPr>
              <a:t>FF.AA</a:t>
            </a:r>
            <a:endParaRPr lang="es-BO" dirty="0">
              <a:solidFill>
                <a:prstClr val="black"/>
              </a:solidFill>
              <a:latin typeface="+mj-lt"/>
              <a:ea typeface="Arial" charset="0"/>
              <a:cs typeface="Arial" charset="0"/>
            </a:endParaRPr>
          </a:p>
          <a:p>
            <a:r>
              <a:rPr lang="es-BO" dirty="0">
                <a:solidFill>
                  <a:prstClr val="black"/>
                </a:solidFill>
                <a:latin typeface="+mj-lt"/>
                <a:ea typeface="Arial" charset="0"/>
                <a:cs typeface="Arial" charset="0"/>
              </a:rPr>
              <a:t>Inclusión de la temática de Gestión del Riesgo en Planes Territoriales de Desarrollo Integral</a:t>
            </a:r>
          </a:p>
          <a:p>
            <a:r>
              <a:rPr lang="es-BO" dirty="0">
                <a:solidFill>
                  <a:prstClr val="black"/>
                </a:solidFill>
                <a:latin typeface="+mj-lt"/>
                <a:ea typeface="Arial" charset="0"/>
                <a:cs typeface="Arial" charset="0"/>
              </a:rPr>
              <a:t>Implementación de acciones de resiliencia con pequeñas obras </a:t>
            </a:r>
            <a:r>
              <a:rPr lang="es-BO" dirty="0" smtClean="0">
                <a:solidFill>
                  <a:prstClr val="black"/>
                </a:solidFill>
                <a:latin typeface="+mj-lt"/>
                <a:ea typeface="Arial" charset="0"/>
                <a:cs typeface="Arial" charset="0"/>
              </a:rPr>
              <a:t>demostrativas</a:t>
            </a:r>
          </a:p>
          <a:p>
            <a:r>
              <a:rPr lang="es-BO" dirty="0">
                <a:latin typeface="+mj-lt"/>
              </a:rPr>
              <a:t>Foro ”El Clima va cambiando y nosotros estamos cambiando</a:t>
            </a:r>
            <a:r>
              <a:rPr lang="es-BO" dirty="0" smtClean="0">
                <a:latin typeface="+mj-lt"/>
              </a:rPr>
              <a:t>”</a:t>
            </a:r>
          </a:p>
          <a:p>
            <a:r>
              <a:rPr lang="es-BO" dirty="0" smtClean="0">
                <a:latin typeface="+mj-lt"/>
              </a:rPr>
              <a:t>Congreso </a:t>
            </a:r>
            <a:r>
              <a:rPr lang="es-BO" dirty="0">
                <a:latin typeface="+mj-lt"/>
              </a:rPr>
              <a:t>Internacional de Aprendizaje e Intercambio Interactivo de Experiencias sobre Gestión de Riesgos y Adaptación al Cambio Climático </a:t>
            </a:r>
            <a:endParaRPr lang="es-BO" dirty="0">
              <a:solidFill>
                <a:prstClr val="black"/>
              </a:solidFill>
              <a:latin typeface="+mj-lt"/>
              <a:ea typeface="Arial" charset="0"/>
              <a:cs typeface="Arial" charset="0"/>
            </a:endParaRPr>
          </a:p>
          <a:p>
            <a:endParaRPr lang="es-BO" dirty="0">
              <a:latin typeface="+mj-lt"/>
            </a:endParaRPr>
          </a:p>
        </p:txBody>
      </p:sp>
      <p:sp>
        <p:nvSpPr>
          <p:cNvPr id="6" name="Marcador de texto 5"/>
          <p:cNvSpPr>
            <a:spLocks noGrp="1"/>
          </p:cNvSpPr>
          <p:nvPr>
            <p:ph type="body" sz="quarter" idx="11"/>
          </p:nvPr>
        </p:nvSpPr>
        <p:spPr/>
        <p:txBody>
          <a:bodyPr/>
          <a:lstStyle/>
          <a:p>
            <a:r>
              <a:rPr lang="es-BO" dirty="0" smtClean="0"/>
              <a:t>Logros de la línea estratégica 1</a:t>
            </a:r>
            <a:endParaRPr lang="es-BO" dirty="0"/>
          </a:p>
        </p:txBody>
      </p:sp>
    </p:spTree>
    <p:extLst>
      <p:ext uri="{BB962C8B-B14F-4D97-AF65-F5344CB8AC3E}">
        <p14:creationId xmlns:p14="http://schemas.microsoft.com/office/powerpoint/2010/main" val="441900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smtClean="0"/>
              <a:t>Gestión del conocimiento y desarrollo de capacidades</a:t>
            </a:r>
            <a:endParaRPr lang="es-BO" dirty="0"/>
          </a:p>
        </p:txBody>
      </p:sp>
      <p:sp>
        <p:nvSpPr>
          <p:cNvPr id="7" name="Marcador de contenido 6"/>
          <p:cNvSpPr>
            <a:spLocks noGrp="1"/>
          </p:cNvSpPr>
          <p:nvPr>
            <p:ph sz="quarter" idx="13"/>
          </p:nvPr>
        </p:nvSpPr>
        <p:spPr/>
        <p:txBody>
          <a:bodyPr/>
          <a:lstStyle/>
          <a:p>
            <a:pPr algn="just">
              <a:lnSpc>
                <a:spcPct val="150000"/>
              </a:lnSpc>
            </a:pPr>
            <a:r>
              <a:rPr lang="es-BO" altLang="es-BO" dirty="0">
                <a:latin typeface="+mj-lt"/>
                <a:ea typeface="Arial" charset="0"/>
                <a:cs typeface="Arial" charset="0"/>
              </a:rPr>
              <a:t>Enfocando a la búsqueda de evidencias a través de la investigación y generación de productos de conocimiento, para impulsar acciones de incidencia y cambios en políticas y prácticas.</a:t>
            </a:r>
          </a:p>
          <a:p>
            <a:pPr algn="just">
              <a:lnSpc>
                <a:spcPct val="150000"/>
              </a:lnSpc>
            </a:pPr>
            <a:r>
              <a:rPr lang="es-BO" altLang="es-BO" dirty="0">
                <a:latin typeface="+mj-lt"/>
                <a:ea typeface="Arial" charset="0"/>
                <a:cs typeface="Arial" charset="0"/>
              </a:rPr>
              <a:t>Rescatando las buenas prácticas, lecciones aprendidas y efectos logrados para contar con insumos para la incidencia y el fortalecimiento de capacidades. </a:t>
            </a:r>
            <a:endParaRPr lang="es-BO" altLang="es-BO" sz="1600" dirty="0">
              <a:latin typeface="+mj-lt"/>
              <a:ea typeface="Arial" charset="0"/>
              <a:cs typeface="Arial" charset="0"/>
            </a:endParaRPr>
          </a:p>
          <a:p>
            <a:endParaRPr lang="es-BO" dirty="0">
              <a:latin typeface="+mj-lt"/>
            </a:endParaRPr>
          </a:p>
        </p:txBody>
      </p:sp>
      <p:sp>
        <p:nvSpPr>
          <p:cNvPr id="6" name="Marcador de texto 5"/>
          <p:cNvSpPr>
            <a:spLocks noGrp="1"/>
          </p:cNvSpPr>
          <p:nvPr>
            <p:ph type="body" sz="quarter" idx="11"/>
          </p:nvPr>
        </p:nvSpPr>
        <p:spPr/>
        <p:txBody>
          <a:bodyPr/>
          <a:lstStyle/>
          <a:p>
            <a:r>
              <a:rPr lang="es-BO" dirty="0" smtClean="0"/>
              <a:t>Línea estratégica 2</a:t>
            </a:r>
            <a:endParaRPr lang="es-BO" dirty="0"/>
          </a:p>
        </p:txBody>
      </p:sp>
    </p:spTree>
    <p:extLst>
      <p:ext uri="{BB962C8B-B14F-4D97-AF65-F5344CB8AC3E}">
        <p14:creationId xmlns:p14="http://schemas.microsoft.com/office/powerpoint/2010/main" val="857715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smtClean="0"/>
              <a:t>Gestión del conocimiento y desarrollo de capacidades</a:t>
            </a:r>
            <a:endParaRPr lang="es-BO" dirty="0"/>
          </a:p>
        </p:txBody>
      </p:sp>
      <p:sp>
        <p:nvSpPr>
          <p:cNvPr id="7" name="Marcador de contenido 6"/>
          <p:cNvSpPr>
            <a:spLocks noGrp="1"/>
          </p:cNvSpPr>
          <p:nvPr>
            <p:ph sz="quarter" idx="13"/>
          </p:nvPr>
        </p:nvSpPr>
        <p:spPr/>
        <p:txBody>
          <a:bodyPr/>
          <a:lstStyle/>
          <a:p>
            <a:pPr marL="171450" indent="-171450">
              <a:buFont typeface="Arial" charset="0"/>
              <a:buChar char="•"/>
            </a:pPr>
            <a:r>
              <a:rPr lang="es-BO" dirty="0">
                <a:latin typeface="+mj-lt"/>
                <a:ea typeface="Arial" charset="0"/>
                <a:cs typeface="Arial" charset="0"/>
              </a:rPr>
              <a:t>Medición de impacto y rendición de cuentas</a:t>
            </a:r>
          </a:p>
          <a:p>
            <a:pPr marL="171450" indent="-171450">
              <a:buFont typeface="Arial" charset="0"/>
              <a:buChar char="•"/>
            </a:pPr>
            <a:r>
              <a:rPr lang="es-BO" dirty="0">
                <a:latin typeface="+mj-lt"/>
                <a:ea typeface="Arial" charset="0"/>
                <a:cs typeface="Arial" charset="0"/>
              </a:rPr>
              <a:t>Hacia la resiliencia</a:t>
            </a:r>
          </a:p>
          <a:p>
            <a:pPr marL="171450" indent="-171450">
              <a:buFont typeface="Arial" charset="0"/>
              <a:buChar char="•"/>
            </a:pPr>
            <a:r>
              <a:rPr lang="es-BO" dirty="0">
                <a:latin typeface="+mj-lt"/>
                <a:ea typeface="Arial" charset="0"/>
                <a:cs typeface="Arial" charset="0"/>
              </a:rPr>
              <a:t>Adaptándonos al Cambio</a:t>
            </a:r>
          </a:p>
          <a:p>
            <a:pPr marL="171450" indent="-171450">
              <a:buFont typeface="Arial" charset="0"/>
              <a:buChar char="•"/>
            </a:pPr>
            <a:r>
              <a:rPr lang="es-BO" dirty="0">
                <a:latin typeface="+mj-lt"/>
                <a:ea typeface="Arial" charset="0"/>
                <a:cs typeface="Arial" charset="0"/>
              </a:rPr>
              <a:t>Cuaderno de registro de mensajes</a:t>
            </a:r>
          </a:p>
          <a:p>
            <a:pPr marL="171450" indent="-171450">
              <a:buFont typeface="Arial" charset="0"/>
              <a:buChar char="•"/>
            </a:pPr>
            <a:r>
              <a:rPr lang="es-BO" dirty="0">
                <a:latin typeface="+mj-lt"/>
                <a:ea typeface="Arial" charset="0"/>
                <a:cs typeface="Arial" charset="0"/>
              </a:rPr>
              <a:t>Construcción de confianza en equipos diversos.</a:t>
            </a:r>
          </a:p>
          <a:p>
            <a:pPr marL="171450" indent="-171450">
              <a:buFont typeface="Arial" charset="0"/>
              <a:buChar char="•"/>
            </a:pPr>
            <a:r>
              <a:rPr lang="es-BO" dirty="0">
                <a:latin typeface="+mj-lt"/>
                <a:ea typeface="Arial" charset="0"/>
                <a:cs typeface="Arial" charset="0"/>
              </a:rPr>
              <a:t>Lineamientos para la conformación e implementación, organización y funcionamiento de la Unidad de Gestión de Riesgos, Comité de Operaciones de </a:t>
            </a:r>
            <a:r>
              <a:rPr lang="es-BO" dirty="0" smtClean="0">
                <a:latin typeface="+mj-lt"/>
                <a:ea typeface="Arial" charset="0"/>
                <a:cs typeface="Arial" charset="0"/>
              </a:rPr>
              <a:t>Emergencia y </a:t>
            </a:r>
            <a:r>
              <a:rPr lang="es-BO" dirty="0">
                <a:ea typeface="Arial" charset="0"/>
                <a:cs typeface="Arial" charset="0"/>
              </a:rPr>
              <a:t>Comité Municipal de Reducción de Riesgos y Atención de Desastres </a:t>
            </a:r>
            <a:r>
              <a:rPr lang="es-BO" dirty="0" err="1" smtClean="0">
                <a:latin typeface="+mj-lt"/>
                <a:ea typeface="Arial" charset="0"/>
                <a:cs typeface="Arial" charset="0"/>
              </a:rPr>
              <a:t>COMURADEs</a:t>
            </a:r>
            <a:endParaRPr lang="es-ES_tradnl" dirty="0">
              <a:latin typeface="+mj-lt"/>
              <a:ea typeface="Arial" charset="0"/>
              <a:cs typeface="Arial" charset="0"/>
            </a:endParaRPr>
          </a:p>
          <a:p>
            <a:endParaRPr lang="es-BO" dirty="0">
              <a:latin typeface="+mj-lt"/>
            </a:endParaRPr>
          </a:p>
        </p:txBody>
      </p:sp>
      <p:sp>
        <p:nvSpPr>
          <p:cNvPr id="6" name="Marcador de texto 5"/>
          <p:cNvSpPr>
            <a:spLocks noGrp="1"/>
          </p:cNvSpPr>
          <p:nvPr>
            <p:ph type="body" sz="quarter" idx="11"/>
          </p:nvPr>
        </p:nvSpPr>
        <p:spPr/>
        <p:txBody>
          <a:bodyPr/>
          <a:lstStyle/>
          <a:p>
            <a:r>
              <a:rPr lang="es-BO" dirty="0" smtClean="0"/>
              <a:t>Logros de la Línea estratégica 2 (Publicaciones)</a:t>
            </a:r>
            <a:endParaRPr lang="es-BO" dirty="0"/>
          </a:p>
        </p:txBody>
      </p:sp>
    </p:spTree>
    <p:extLst>
      <p:ext uri="{BB962C8B-B14F-4D97-AF65-F5344CB8AC3E}">
        <p14:creationId xmlns:p14="http://schemas.microsoft.com/office/powerpoint/2010/main" val="3450859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18905" y="4124132"/>
            <a:ext cx="8825095" cy="19677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5" name="Título 4"/>
          <p:cNvSpPr>
            <a:spLocks noGrp="1"/>
          </p:cNvSpPr>
          <p:nvPr>
            <p:ph type="title"/>
          </p:nvPr>
        </p:nvSpPr>
        <p:spPr/>
        <p:txBody>
          <a:bodyPr/>
          <a:lstStyle/>
          <a:p>
            <a:r>
              <a:rPr lang="es-BO" dirty="0" smtClean="0"/>
              <a:t>Gestión del conocimiento y desarrollo de capacidades</a:t>
            </a:r>
            <a:endParaRPr lang="es-BO" dirty="0"/>
          </a:p>
        </p:txBody>
      </p:sp>
      <p:sp>
        <p:nvSpPr>
          <p:cNvPr id="7" name="Marcador de contenido 6"/>
          <p:cNvSpPr>
            <a:spLocks noGrp="1"/>
          </p:cNvSpPr>
          <p:nvPr>
            <p:ph sz="quarter" idx="13"/>
          </p:nvPr>
        </p:nvSpPr>
        <p:spPr>
          <a:xfrm>
            <a:off x="495300" y="2490651"/>
            <a:ext cx="8064500" cy="1801431"/>
          </a:xfrm>
        </p:spPr>
        <p:txBody>
          <a:bodyPr/>
          <a:lstStyle/>
          <a:p>
            <a:pPr marL="171450" indent="-171450">
              <a:buFont typeface="Arial" charset="0"/>
              <a:buChar char="•"/>
            </a:pPr>
            <a:r>
              <a:rPr lang="es-BO" dirty="0">
                <a:latin typeface="+mj-lt"/>
                <a:ea typeface="Arial" charset="0"/>
                <a:cs typeface="Arial" charset="0"/>
              </a:rPr>
              <a:t>Lineamientos para la elaboración de planes de Contingencia Municipal,</a:t>
            </a:r>
            <a:endParaRPr lang="es-ES_tradnl" dirty="0">
              <a:latin typeface="+mj-lt"/>
              <a:ea typeface="Arial" charset="0"/>
              <a:cs typeface="Arial" charset="0"/>
            </a:endParaRPr>
          </a:p>
          <a:p>
            <a:pPr marL="171450" indent="-171450">
              <a:buFont typeface="Arial" charset="0"/>
              <a:buChar char="•"/>
            </a:pPr>
            <a:r>
              <a:rPr lang="es-BO" dirty="0">
                <a:latin typeface="+mj-lt"/>
                <a:ea typeface="Arial" charset="0"/>
                <a:cs typeface="Arial" charset="0"/>
              </a:rPr>
              <a:t>Procedimientos administrativos municipales para la atención de desastres y/o emergencias; </a:t>
            </a:r>
            <a:endParaRPr lang="es-ES_tradnl" dirty="0">
              <a:latin typeface="+mj-lt"/>
              <a:ea typeface="Arial" charset="0"/>
              <a:cs typeface="Arial" charset="0"/>
            </a:endParaRPr>
          </a:p>
          <a:p>
            <a:pPr marL="171450" indent="-171450">
              <a:buFont typeface="Arial" charset="0"/>
              <a:buChar char="•"/>
            </a:pPr>
            <a:r>
              <a:rPr lang="es-BO" dirty="0">
                <a:latin typeface="+mj-lt"/>
                <a:ea typeface="Arial" charset="0"/>
                <a:cs typeface="Arial" charset="0"/>
              </a:rPr>
              <a:t>Guía operativa de articulación y coordinación para la atención de desastres y/o emergencias</a:t>
            </a:r>
            <a:endParaRPr lang="es-ES_tradnl" dirty="0">
              <a:latin typeface="+mj-lt"/>
              <a:ea typeface="Arial" charset="0"/>
              <a:cs typeface="Arial" charset="0"/>
            </a:endParaRPr>
          </a:p>
          <a:p>
            <a:endParaRPr lang="es-BO" dirty="0">
              <a:latin typeface="+mj-lt"/>
            </a:endParaRPr>
          </a:p>
        </p:txBody>
      </p:sp>
      <p:sp>
        <p:nvSpPr>
          <p:cNvPr id="6" name="Marcador de texto 5"/>
          <p:cNvSpPr>
            <a:spLocks noGrp="1"/>
          </p:cNvSpPr>
          <p:nvPr>
            <p:ph type="body" sz="quarter" idx="11"/>
          </p:nvPr>
        </p:nvSpPr>
        <p:spPr/>
        <p:txBody>
          <a:bodyPr/>
          <a:lstStyle/>
          <a:p>
            <a:r>
              <a:rPr lang="es-BO" dirty="0" smtClean="0"/>
              <a:t>Logros de la Línea estratégica 2 (Publicaciones)</a:t>
            </a:r>
            <a:endParaRPr lang="es-BO"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482" y="4267260"/>
            <a:ext cx="1259421" cy="170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6876" y="4316946"/>
            <a:ext cx="1043608" cy="158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5123" y="4280372"/>
            <a:ext cx="1204454" cy="168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partadaARP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809" y="4374303"/>
            <a:ext cx="107632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4784" y="4441147"/>
            <a:ext cx="1115021" cy="1381387"/>
          </a:xfrm>
          <a:prstGeom prst="rect">
            <a:avLst/>
          </a:prstGeom>
        </p:spPr>
      </p:pic>
      <p:pic>
        <p:nvPicPr>
          <p:cNvPr id="13" name="Imagen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4534" y="4263339"/>
            <a:ext cx="1272800" cy="1799819"/>
          </a:xfrm>
          <a:prstGeom prst="rect">
            <a:avLst/>
          </a:prstGeom>
        </p:spPr>
      </p:pic>
      <p:pic>
        <p:nvPicPr>
          <p:cNvPr id="14" name="Imagen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87441" y="4280372"/>
            <a:ext cx="1315975" cy="169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814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BO" dirty="0"/>
              <a:t>Gestión del conocimiento y desarrollo de capacidades</a:t>
            </a:r>
          </a:p>
        </p:txBody>
      </p:sp>
      <p:sp>
        <p:nvSpPr>
          <p:cNvPr id="9" name="Marcador de contenido 8"/>
          <p:cNvSpPr>
            <a:spLocks noGrp="1"/>
          </p:cNvSpPr>
          <p:nvPr>
            <p:ph sz="quarter" idx="13"/>
          </p:nvPr>
        </p:nvSpPr>
        <p:spPr>
          <a:xfrm>
            <a:off x="495300" y="1566800"/>
            <a:ext cx="3740798" cy="1251048"/>
          </a:xfrm>
        </p:spPr>
        <p:txBody>
          <a:bodyPr/>
          <a:lstStyle/>
          <a:p>
            <a:pPr marL="0" indent="0">
              <a:buFont typeface="Arial" panose="020B0604020202020204" pitchFamily="34" charset="0"/>
              <a:buNone/>
              <a:defRPr/>
            </a:pPr>
            <a:r>
              <a:rPr lang="es-BO" sz="2000" b="1" i="1" dirty="0" err="1">
                <a:latin typeface="+mj-lt"/>
                <a:ea typeface="Arial" charset="0"/>
                <a:cs typeface="Arial" charset="0"/>
              </a:rPr>
              <a:t>ENHance</a:t>
            </a:r>
            <a:endParaRPr lang="es-BO" sz="2000" b="1" i="1" dirty="0">
              <a:latin typeface="+mj-lt"/>
              <a:ea typeface="Arial" charset="0"/>
              <a:cs typeface="Arial" charset="0"/>
            </a:endParaRPr>
          </a:p>
          <a:p>
            <a:pPr>
              <a:defRPr/>
            </a:pPr>
            <a:r>
              <a:rPr lang="es-BO" i="1" dirty="0">
                <a:latin typeface="+mj-lt"/>
                <a:ea typeface="Arial" charset="0"/>
                <a:cs typeface="Arial" charset="0"/>
              </a:rPr>
              <a:t>Desarrollo </a:t>
            </a:r>
            <a:r>
              <a:rPr lang="es-ES_tradnl" altLang="es-BO" dirty="0">
                <a:latin typeface="+mj-lt"/>
                <a:ea typeface="Arial" charset="0"/>
                <a:cs typeface="Arial" charset="0"/>
              </a:rPr>
              <a:t>gerencial y liderazgo</a:t>
            </a:r>
            <a:endParaRPr lang="es-BO" altLang="es-BO" i="1" dirty="0">
              <a:latin typeface="+mj-lt"/>
              <a:ea typeface="Arial" charset="0"/>
              <a:cs typeface="Arial" charset="0"/>
            </a:endParaRPr>
          </a:p>
          <a:p>
            <a:pPr>
              <a:defRPr/>
            </a:pPr>
            <a:r>
              <a:rPr lang="es-ES_tradnl" altLang="es-BO" dirty="0">
                <a:latin typeface="+mj-lt"/>
                <a:ea typeface="Arial" charset="0"/>
                <a:cs typeface="Arial" charset="0"/>
              </a:rPr>
              <a:t>Desarrollo habilidades esenciales</a:t>
            </a:r>
          </a:p>
          <a:p>
            <a:endParaRPr lang="es-BO" dirty="0">
              <a:latin typeface="+mj-lt"/>
            </a:endParaRPr>
          </a:p>
        </p:txBody>
      </p:sp>
      <p:sp>
        <p:nvSpPr>
          <p:cNvPr id="10" name="Marcador de contenido 8"/>
          <p:cNvSpPr txBox="1">
            <a:spLocks/>
          </p:cNvSpPr>
          <p:nvPr/>
        </p:nvSpPr>
        <p:spPr bwMode="auto">
          <a:xfrm>
            <a:off x="495299" y="2780519"/>
            <a:ext cx="6166757" cy="125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1800"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100000"/>
              <a:buFont typeface="Wingdings" pitchFamily="2" charset="2"/>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marL="1371600" indent="-228600" algn="l" rtl="0" eaLnBrk="1" fontAlgn="base" hangingPunct="1">
              <a:spcBef>
                <a:spcPts val="400"/>
              </a:spcBef>
              <a:spcAft>
                <a:spcPct val="0"/>
              </a:spcAft>
              <a:buClr>
                <a:srgbClr val="718399"/>
              </a:buClr>
              <a:buSzPct val="40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buNone/>
            </a:pPr>
            <a:r>
              <a:rPr lang="es-ES_tradnl" sz="2000" b="1" dirty="0">
                <a:ea typeface="Arial" charset="0"/>
                <a:cs typeface="Arial" charset="0"/>
              </a:rPr>
              <a:t>RAMBO </a:t>
            </a:r>
          </a:p>
          <a:p>
            <a:r>
              <a:rPr lang="es-ES_tradnl" sz="2000" dirty="0">
                <a:ea typeface="Arial" charset="0"/>
                <a:cs typeface="Arial" charset="0"/>
              </a:rPr>
              <a:t>(Response </a:t>
            </a:r>
            <a:r>
              <a:rPr lang="es-ES_tradnl" sz="2000" dirty="0" err="1">
                <a:ea typeface="Arial" charset="0"/>
                <a:cs typeface="Arial" charset="0"/>
              </a:rPr>
              <a:t>Assesment</a:t>
            </a:r>
            <a:r>
              <a:rPr lang="es-ES_tradnl" sz="2000" dirty="0">
                <a:ea typeface="Arial" charset="0"/>
                <a:cs typeface="Arial" charset="0"/>
              </a:rPr>
              <a:t> Module </a:t>
            </a:r>
            <a:r>
              <a:rPr lang="es-ES_tradnl" sz="2000" dirty="0" err="1">
                <a:ea typeface="Arial" charset="0"/>
                <a:cs typeface="Arial" charset="0"/>
              </a:rPr>
              <a:t>for</a:t>
            </a:r>
            <a:r>
              <a:rPr lang="es-ES_tradnl" sz="2000" dirty="0">
                <a:ea typeface="Arial" charset="0"/>
                <a:cs typeface="Arial" charset="0"/>
              </a:rPr>
              <a:t> </a:t>
            </a:r>
            <a:r>
              <a:rPr lang="es-ES_tradnl" sz="2000" dirty="0" err="1">
                <a:ea typeface="Arial" charset="0"/>
                <a:cs typeface="Arial" charset="0"/>
              </a:rPr>
              <a:t>Bolivian</a:t>
            </a:r>
            <a:r>
              <a:rPr lang="es-ES_tradnl" sz="2000" dirty="0">
                <a:ea typeface="Arial" charset="0"/>
                <a:cs typeface="Arial" charset="0"/>
              </a:rPr>
              <a:t> </a:t>
            </a:r>
            <a:r>
              <a:rPr lang="es-ES_tradnl" sz="2000" dirty="0" err="1">
                <a:ea typeface="Arial" charset="0"/>
                <a:cs typeface="Arial" charset="0"/>
              </a:rPr>
              <a:t>Officers</a:t>
            </a:r>
            <a:r>
              <a:rPr lang="es-ES_tradnl" sz="2000" dirty="0">
                <a:ea typeface="Arial" charset="0"/>
                <a:cs typeface="Arial" charset="0"/>
              </a:rPr>
              <a:t>)</a:t>
            </a:r>
          </a:p>
          <a:p>
            <a:endParaRPr lang="es-BO" dirty="0">
              <a:latin typeface="+mj-lt"/>
            </a:endParaRP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32859">
            <a:off x="6780334" y="1726416"/>
            <a:ext cx="1700818" cy="135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descr="DSC0496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9653" y="1856553"/>
            <a:ext cx="1568786" cy="11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6210" y="3713362"/>
            <a:ext cx="1678565" cy="125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ttps://cahbolivia.files.wordpress.com/2015/01/r-1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4638"/>
          <a:stretch/>
        </p:blipFill>
        <p:spPr bwMode="auto">
          <a:xfrm>
            <a:off x="1200959" y="3676966"/>
            <a:ext cx="1816312" cy="1241790"/>
          </a:xfrm>
          <a:prstGeom prst="rect">
            <a:avLst/>
          </a:prstGeom>
          <a:noFill/>
          <a:extLst>
            <a:ext uri="{909E8E84-426E-40DD-AFC4-6F175D3DCCD1}">
              <a14:hiddenFill xmlns:a14="http://schemas.microsoft.com/office/drawing/2010/main">
                <a:solidFill>
                  <a:srgbClr val="FFFFFF"/>
                </a:solidFill>
              </a14:hiddenFill>
            </a:ext>
          </a:extLst>
        </p:spPr>
      </p:pic>
      <p:sp>
        <p:nvSpPr>
          <p:cNvPr id="16" name="Marcador de contenido 8"/>
          <p:cNvSpPr txBox="1">
            <a:spLocks/>
          </p:cNvSpPr>
          <p:nvPr/>
        </p:nvSpPr>
        <p:spPr bwMode="auto">
          <a:xfrm>
            <a:off x="482600" y="4971298"/>
            <a:ext cx="8478443" cy="225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1800"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100000"/>
              <a:buFont typeface="Wingdings" pitchFamily="2" charset="2"/>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marL="1371600" indent="-228600" algn="l" rtl="0" eaLnBrk="1" fontAlgn="base" hangingPunct="1">
              <a:spcBef>
                <a:spcPts val="400"/>
              </a:spcBef>
              <a:spcAft>
                <a:spcPct val="0"/>
              </a:spcAft>
              <a:buClr>
                <a:srgbClr val="718399"/>
              </a:buClr>
              <a:buSzPct val="40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buNone/>
            </a:pPr>
            <a:r>
              <a:rPr lang="es-ES_tradnl" sz="2000" b="1" dirty="0">
                <a:ea typeface="Arial" charset="0"/>
                <a:cs typeface="Arial" charset="0"/>
              </a:rPr>
              <a:t>Capacitación a Fuerzas Armadas</a:t>
            </a:r>
          </a:p>
          <a:p>
            <a:r>
              <a:rPr lang="es-BO" sz="1600" dirty="0"/>
              <a:t>Las FF.AA. del Estado tienen un rol participativo en la Gestión de Riesgo de Desastre por lo que es necesario contar con personal capacitado </a:t>
            </a:r>
            <a:r>
              <a:rPr lang="es-BO" sz="1600" dirty="0" smtClean="0"/>
              <a:t>para </a:t>
            </a:r>
            <a:r>
              <a:rPr lang="es-BO" sz="1600" dirty="0"/>
              <a:t>un adecuado desempeño en el cumplimento de la </a:t>
            </a:r>
            <a:r>
              <a:rPr lang="es-BO" sz="1600" dirty="0" smtClean="0"/>
              <a:t>misión.</a:t>
            </a:r>
            <a:endParaRPr lang="es-ES_tradnl" sz="1600" b="1" dirty="0">
              <a:ea typeface="Arial" charset="0"/>
              <a:cs typeface="Arial" charset="0"/>
            </a:endParaRPr>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8439" y="3713362"/>
            <a:ext cx="1725338" cy="1294003"/>
          </a:xfrm>
          <a:prstGeom prst="rect">
            <a:avLst/>
          </a:prstGeom>
        </p:spPr>
      </p:pic>
    </p:spTree>
    <p:extLst>
      <p:ext uri="{BB962C8B-B14F-4D97-AF65-F5344CB8AC3E}">
        <p14:creationId xmlns:p14="http://schemas.microsoft.com/office/powerpoint/2010/main" val="1607014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BO" dirty="0"/>
              <a:t>Gestión del conocimiento y desarrollo de capacidades</a:t>
            </a:r>
          </a:p>
        </p:txBody>
      </p:sp>
      <p:sp>
        <p:nvSpPr>
          <p:cNvPr id="9" name="Marcador de contenido 8"/>
          <p:cNvSpPr>
            <a:spLocks noGrp="1"/>
          </p:cNvSpPr>
          <p:nvPr>
            <p:ph sz="quarter" idx="13"/>
          </p:nvPr>
        </p:nvSpPr>
        <p:spPr>
          <a:xfrm>
            <a:off x="637625" y="1566800"/>
            <a:ext cx="7922175" cy="1251048"/>
          </a:xfrm>
        </p:spPr>
        <p:txBody>
          <a:bodyPr/>
          <a:lstStyle/>
          <a:p>
            <a:pPr marL="0" indent="0">
              <a:buFont typeface="Arial" panose="020B0604020202020204" pitchFamily="34" charset="0"/>
              <a:buNone/>
              <a:defRPr/>
            </a:pPr>
            <a:r>
              <a:rPr lang="es-BO" sz="1600" b="1" i="1" dirty="0" smtClean="0">
                <a:latin typeface="+mj-lt"/>
                <a:ea typeface="Arial" charset="0"/>
                <a:cs typeface="Arial" charset="0"/>
              </a:rPr>
              <a:t>CPC Esfera</a:t>
            </a:r>
            <a:endParaRPr lang="es-BO" sz="1600" b="1" i="1" dirty="0">
              <a:latin typeface="+mj-lt"/>
              <a:ea typeface="Arial" charset="0"/>
              <a:cs typeface="Arial" charset="0"/>
            </a:endParaRPr>
          </a:p>
          <a:p>
            <a:pPr>
              <a:defRPr/>
            </a:pPr>
            <a:r>
              <a:rPr lang="es-BO" sz="1600" dirty="0">
                <a:latin typeface="+mj-lt"/>
              </a:rPr>
              <a:t>Carta Humanitaria y Normas Mínimas de Respuesta Humanitaria en Casos de Desastre</a:t>
            </a:r>
          </a:p>
        </p:txBody>
      </p:sp>
      <p:sp>
        <p:nvSpPr>
          <p:cNvPr id="10" name="Marcador de contenido 8"/>
          <p:cNvSpPr txBox="1">
            <a:spLocks/>
          </p:cNvSpPr>
          <p:nvPr/>
        </p:nvSpPr>
        <p:spPr bwMode="auto">
          <a:xfrm>
            <a:off x="637626" y="2817848"/>
            <a:ext cx="7922174" cy="175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1800"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100000"/>
              <a:buFont typeface="Wingdings" pitchFamily="2" charset="2"/>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marL="1371600" indent="-228600" algn="l" rtl="0" eaLnBrk="1" fontAlgn="base" hangingPunct="1">
              <a:spcBef>
                <a:spcPts val="400"/>
              </a:spcBef>
              <a:spcAft>
                <a:spcPct val="0"/>
              </a:spcAft>
              <a:buClr>
                <a:srgbClr val="718399"/>
              </a:buClr>
              <a:buSzPct val="40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lgn="just">
              <a:buNone/>
            </a:pPr>
            <a:r>
              <a:rPr lang="es-BO" sz="1600" b="1" dirty="0">
                <a:latin typeface="+mj-lt"/>
              </a:rPr>
              <a:t>Curso de Entrenamiento en Sistemas de Información Geográfica (SIG) con enfoque en Gestión de </a:t>
            </a:r>
            <a:r>
              <a:rPr lang="es-BO" sz="1600" b="1" dirty="0" smtClean="0">
                <a:latin typeface="+mj-lt"/>
              </a:rPr>
              <a:t>Riesgos</a:t>
            </a:r>
          </a:p>
          <a:p>
            <a:r>
              <a:rPr lang="es-BO" sz="1600" dirty="0">
                <a:latin typeface="+mj-lt"/>
              </a:rPr>
              <a:t>Fortalecer las capacidades de preparación y respuesta ante los efectos de los fenómenos naturales, mediante la capacitación de los técnicos municipales con herramientas que </a:t>
            </a:r>
            <a:r>
              <a:rPr lang="es-BO" sz="1600" dirty="0" smtClean="0">
                <a:latin typeface="+mj-lt"/>
              </a:rPr>
              <a:t>permitirán </a:t>
            </a:r>
            <a:r>
              <a:rPr lang="es-BO" sz="1600" dirty="0">
                <a:latin typeface="+mj-lt"/>
              </a:rPr>
              <a:t>visualizar datos geográficos</a:t>
            </a:r>
          </a:p>
        </p:txBody>
      </p:sp>
      <p:sp>
        <p:nvSpPr>
          <p:cNvPr id="16" name="Marcador de contenido 8"/>
          <p:cNvSpPr txBox="1">
            <a:spLocks/>
          </p:cNvSpPr>
          <p:nvPr/>
        </p:nvSpPr>
        <p:spPr bwMode="auto">
          <a:xfrm>
            <a:off x="637626" y="4711990"/>
            <a:ext cx="7922174" cy="225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1800"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100000"/>
              <a:buFont typeface="Wingdings" pitchFamily="2" charset="2"/>
              <a:buNone/>
              <a:defRPr lang="en-US" sz="1600" b="1" kern="1200" dirty="0" smtClean="0">
                <a:solidFill>
                  <a:schemeClr val="tx1"/>
                </a:solidFill>
                <a:latin typeface="Gill Sans MT"/>
                <a:ea typeface="+mn-ea"/>
                <a:cs typeface="Gill Sans MT"/>
              </a:defRPr>
            </a:lvl2pPr>
            <a:lvl3pPr marL="914400" marR="0" indent="-228600" algn="l" defTabSz="914400" rtl="0" eaLnBrk="1" fontAlgn="auto" latinLnBrk="0" hangingPunct="1">
              <a:lnSpc>
                <a:spcPct val="100000"/>
              </a:lnSpc>
              <a:spcBef>
                <a:spcPts val="500"/>
              </a:spcBef>
              <a:spcAft>
                <a:spcPts val="0"/>
              </a:spcAft>
              <a:buClr>
                <a:srgbClr val="D80021"/>
              </a:buClr>
              <a:buSzPct val="55000"/>
              <a:buFont typeface="Wingdings"/>
              <a:buChar char=""/>
              <a:tabLst/>
              <a:defRPr lang="en-US" sz="1400" kern="1200" dirty="0" smtClean="0">
                <a:solidFill>
                  <a:schemeClr val="tx1"/>
                </a:solidFill>
                <a:latin typeface="+mn-lt"/>
                <a:ea typeface="+mn-ea"/>
                <a:cs typeface="+mn-cs"/>
              </a:defRPr>
            </a:lvl3pPr>
            <a:lvl4pPr marL="1371600" indent="-228600" algn="l" rtl="0" eaLnBrk="1" fontAlgn="base" hangingPunct="1">
              <a:spcBef>
                <a:spcPts val="400"/>
              </a:spcBef>
              <a:spcAft>
                <a:spcPct val="0"/>
              </a:spcAft>
              <a:buClr>
                <a:srgbClr val="718399"/>
              </a:buClr>
              <a:buSzPct val="40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lgn="just">
              <a:buNone/>
            </a:pPr>
            <a:r>
              <a:rPr lang="es-BO" sz="1600" b="1" dirty="0" smtClean="0">
                <a:latin typeface="+mj-lt"/>
              </a:rPr>
              <a:t>Simulacro </a:t>
            </a:r>
            <a:r>
              <a:rPr lang="es-BO" sz="1600" b="1" dirty="0">
                <a:latin typeface="+mj-lt"/>
              </a:rPr>
              <a:t>de inundación parcial, simple y </a:t>
            </a:r>
            <a:r>
              <a:rPr lang="es-BO" sz="1600" b="1" dirty="0" smtClean="0">
                <a:latin typeface="+mj-lt"/>
              </a:rPr>
              <a:t>anunciada</a:t>
            </a:r>
          </a:p>
          <a:p>
            <a:pPr algn="just"/>
            <a:r>
              <a:rPr lang="es-BO" sz="1600" dirty="0" smtClean="0">
                <a:latin typeface="+mj-lt"/>
              </a:rPr>
              <a:t>Con </a:t>
            </a:r>
            <a:r>
              <a:rPr lang="es-BO" sz="1600" dirty="0">
                <a:latin typeface="+mj-lt"/>
              </a:rPr>
              <a:t>el objetivo de medir las capacidades, herramientas, habilidades y destrezas de los asistentes al curso </a:t>
            </a:r>
            <a:r>
              <a:rPr lang="es-BO" sz="1600" dirty="0" smtClean="0">
                <a:latin typeface="+mj-lt"/>
              </a:rPr>
              <a:t>RAMBO </a:t>
            </a:r>
            <a:r>
              <a:rPr lang="es-BO" sz="1600" dirty="0">
                <a:latin typeface="+mj-lt"/>
              </a:rPr>
              <a:t>en una situación de emergencia.</a:t>
            </a:r>
            <a:endParaRPr lang="es-ES_tradnl" sz="1600" b="1" dirty="0">
              <a:latin typeface="+mj-lt"/>
              <a:ea typeface="Arial" charset="0"/>
              <a:cs typeface="Arial" charset="0"/>
            </a:endParaRPr>
          </a:p>
        </p:txBody>
      </p:sp>
    </p:spTree>
    <p:extLst>
      <p:ext uri="{BB962C8B-B14F-4D97-AF65-F5344CB8AC3E}">
        <p14:creationId xmlns:p14="http://schemas.microsoft.com/office/powerpoint/2010/main" val="37339447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BO" dirty="0" smtClean="0"/>
              <a:t>Respuesta Humanitaria</a:t>
            </a:r>
            <a:endParaRPr lang="es-BO" dirty="0"/>
          </a:p>
        </p:txBody>
      </p:sp>
      <p:sp>
        <p:nvSpPr>
          <p:cNvPr id="6" name="Marcador de contenido 5"/>
          <p:cNvSpPr>
            <a:spLocks noGrp="1"/>
          </p:cNvSpPr>
          <p:nvPr>
            <p:ph sz="quarter" idx="13"/>
          </p:nvPr>
        </p:nvSpPr>
        <p:spPr/>
        <p:txBody>
          <a:bodyPr/>
          <a:lstStyle/>
          <a:p>
            <a:pPr algn="just">
              <a:lnSpc>
                <a:spcPct val="150000"/>
              </a:lnSpc>
            </a:pPr>
            <a:r>
              <a:rPr lang="es-BO" altLang="es-BO" dirty="0">
                <a:latin typeface="+mj-lt"/>
                <a:ea typeface="Arial" charset="0"/>
                <a:cs typeface="Arial" charset="0"/>
              </a:rPr>
              <a:t>Orientada al esfuerzo de concretar acciones en la respuesta a situaciones de desastre, de forma informada, coordinada, compartida y/o conjunta.</a:t>
            </a:r>
          </a:p>
          <a:p>
            <a:pPr algn="just">
              <a:lnSpc>
                <a:spcPct val="150000"/>
              </a:lnSpc>
            </a:pPr>
            <a:r>
              <a:rPr lang="es-BO" altLang="es-BO" dirty="0">
                <a:latin typeface="+mj-lt"/>
                <a:ea typeface="Arial" charset="0"/>
                <a:cs typeface="Arial" charset="0"/>
              </a:rPr>
              <a:t>Implica la promoción e implementación de acciones innovadoras que sumen esfuerzos para el fortalecimiento de las capacidades de resiliencia del Gobierno central, gobiernos locales y las comunidades.</a:t>
            </a:r>
          </a:p>
          <a:p>
            <a:endParaRPr lang="es-BO" dirty="0">
              <a:latin typeface="+mj-lt"/>
            </a:endParaRPr>
          </a:p>
        </p:txBody>
      </p:sp>
      <p:sp>
        <p:nvSpPr>
          <p:cNvPr id="5" name="Marcador de texto 4"/>
          <p:cNvSpPr>
            <a:spLocks noGrp="1"/>
          </p:cNvSpPr>
          <p:nvPr>
            <p:ph type="body" sz="quarter" idx="11"/>
          </p:nvPr>
        </p:nvSpPr>
        <p:spPr/>
        <p:txBody>
          <a:bodyPr/>
          <a:lstStyle/>
          <a:p>
            <a:r>
              <a:rPr lang="es-BO" dirty="0" smtClean="0"/>
              <a:t>Línea Estratégica 3</a:t>
            </a:r>
            <a:endParaRPr lang="es-BO" dirty="0"/>
          </a:p>
        </p:txBody>
      </p:sp>
    </p:spTree>
    <p:extLst>
      <p:ext uri="{BB962C8B-B14F-4D97-AF65-F5344CB8AC3E}">
        <p14:creationId xmlns:p14="http://schemas.microsoft.com/office/powerpoint/2010/main" val="3393316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smtClean="0"/>
              <a:t>Respuesta Humanitaria</a:t>
            </a:r>
            <a:endParaRPr lang="es-BO" dirty="0"/>
          </a:p>
        </p:txBody>
      </p:sp>
      <p:sp>
        <p:nvSpPr>
          <p:cNvPr id="7" name="Marcador de contenido 6"/>
          <p:cNvSpPr>
            <a:spLocks noGrp="1"/>
          </p:cNvSpPr>
          <p:nvPr>
            <p:ph sz="quarter" idx="13"/>
          </p:nvPr>
        </p:nvSpPr>
        <p:spPr>
          <a:xfrm>
            <a:off x="495300" y="2353056"/>
            <a:ext cx="8064500" cy="3218688"/>
          </a:xfrm>
        </p:spPr>
        <p:txBody>
          <a:bodyPr/>
          <a:lstStyle/>
          <a:p>
            <a:pPr algn="just"/>
            <a:r>
              <a:rPr lang="es-BO" dirty="0">
                <a:uFill>
                  <a:solidFill>
                    <a:srgbClr val="FFFFFF"/>
                  </a:solidFill>
                </a:uFill>
                <a:ea typeface="Arial" charset="0"/>
                <a:cs typeface="Arial" charset="0"/>
              </a:rPr>
              <a:t>La </a:t>
            </a:r>
            <a:r>
              <a:rPr lang="es-BO" b="1" dirty="0">
                <a:uFill>
                  <a:solidFill>
                    <a:srgbClr val="FFFFFF"/>
                  </a:solidFill>
                </a:uFill>
                <a:ea typeface="Arial" charset="0"/>
                <a:cs typeface="Arial" charset="0"/>
              </a:rPr>
              <a:t>Acción Humanitaria</a:t>
            </a:r>
            <a:r>
              <a:rPr lang="es-BO" dirty="0">
                <a:uFill>
                  <a:solidFill>
                    <a:srgbClr val="FFFFFF"/>
                  </a:solidFill>
                </a:uFill>
                <a:ea typeface="Arial" charset="0"/>
                <a:cs typeface="Arial" charset="0"/>
              </a:rPr>
              <a:t> eficaz y oportuna a emergencias ocurridas en Bolivia en coordinación con los diferentes actores estatales, </a:t>
            </a:r>
            <a:r>
              <a:rPr lang="es-BO" dirty="0" err="1">
                <a:uFill>
                  <a:solidFill>
                    <a:srgbClr val="FFFFFF"/>
                  </a:solidFill>
                </a:uFill>
                <a:ea typeface="Arial" charset="0"/>
                <a:cs typeface="Arial" charset="0"/>
              </a:rPr>
              <a:t>ONGs</a:t>
            </a:r>
            <a:r>
              <a:rPr lang="es-BO" dirty="0">
                <a:uFill>
                  <a:solidFill>
                    <a:srgbClr val="FFFFFF"/>
                  </a:solidFill>
                </a:uFill>
                <a:ea typeface="Arial" charset="0"/>
                <a:cs typeface="Arial" charset="0"/>
              </a:rPr>
              <a:t> nacionales e internacionales y Sistema de Naciones Unidas</a:t>
            </a:r>
            <a:endParaRPr lang="es-BO" dirty="0"/>
          </a:p>
        </p:txBody>
      </p:sp>
      <p:sp>
        <p:nvSpPr>
          <p:cNvPr id="6" name="Marcador de texto 5"/>
          <p:cNvSpPr>
            <a:spLocks noGrp="1"/>
          </p:cNvSpPr>
          <p:nvPr>
            <p:ph type="body" sz="quarter" idx="11"/>
          </p:nvPr>
        </p:nvSpPr>
        <p:spPr/>
        <p:txBody>
          <a:bodyPr/>
          <a:lstStyle/>
          <a:p>
            <a:r>
              <a:rPr lang="es-BO" dirty="0"/>
              <a:t>Logros de la Línea estratégica </a:t>
            </a:r>
            <a:r>
              <a:rPr lang="es-BO" dirty="0" smtClean="0"/>
              <a:t>3</a:t>
            </a:r>
            <a:endParaRPr lang="es-BO" dirty="0"/>
          </a:p>
          <a:p>
            <a:endParaRPr lang="es-BO" dirty="0"/>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760" y="3698080"/>
            <a:ext cx="1492084" cy="99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4919" y="3720003"/>
            <a:ext cx="1563656" cy="9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2646" y="3751759"/>
            <a:ext cx="1723782" cy="97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sultado de imagen para sequia boliv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081" y="4948961"/>
            <a:ext cx="1723782" cy="11553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esultado de imagen para inundaciones boliv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7874" y="5037679"/>
            <a:ext cx="1406725" cy="1066608"/>
          </a:xfrm>
          <a:prstGeom prst="rect">
            <a:avLst/>
          </a:prstGeom>
          <a:noFill/>
          <a:extLst>
            <a:ext uri="{909E8E84-426E-40DD-AFC4-6F175D3DCCD1}">
              <a14:hiddenFill xmlns:a14="http://schemas.microsoft.com/office/drawing/2010/main">
                <a:solidFill>
                  <a:srgbClr val="FFFFFF"/>
                </a:solidFill>
              </a14:hiddenFill>
            </a:ext>
          </a:extLst>
        </p:spPr>
      </p:pic>
      <p:sp>
        <p:nvSpPr>
          <p:cNvPr id="13" name="Marcador de contenido 3"/>
          <p:cNvSpPr txBox="1">
            <a:spLocks/>
          </p:cNvSpPr>
          <p:nvPr/>
        </p:nvSpPr>
        <p:spPr>
          <a:xfrm>
            <a:off x="2618147" y="3313610"/>
            <a:ext cx="4038600" cy="544605"/>
          </a:xfrm>
          <a:prstGeom prst="rect">
            <a:avLst/>
          </a:prstGeom>
        </p:spPr>
        <p:txBody>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kern="1200">
                <a:solidFill>
                  <a:schemeClr val="tx1"/>
                </a:solidFill>
                <a:latin typeface="Gill Sans MT"/>
                <a:ea typeface="MS PGothic" pitchFamily="34" charset="-128"/>
                <a:cs typeface="Gill Sans MT"/>
              </a:defRPr>
            </a:lvl1pPr>
            <a:lvl2pPr marL="639763" indent="-273050" algn="l" rtl="0" eaLnBrk="1" fontAlgn="base" hangingPunct="1">
              <a:spcBef>
                <a:spcPts val="550"/>
              </a:spcBef>
              <a:spcAft>
                <a:spcPct val="0"/>
              </a:spcAft>
              <a:buClr>
                <a:schemeClr val="accent1"/>
              </a:buClr>
              <a:buSzPct val="50000"/>
              <a:buFont typeface="Wingdings" pitchFamily="2" charset="2"/>
              <a:buChar char=""/>
              <a:defRPr lang="en-US" sz="1600" kern="1200" dirty="0">
                <a:solidFill>
                  <a:schemeClr val="tx1"/>
                </a:solidFill>
                <a:latin typeface="+mn-lt"/>
                <a:ea typeface="MS PGothic" pitchFamily="34" charset="-128"/>
                <a:cs typeface="+mn-cs"/>
              </a:defRPr>
            </a:lvl2pPr>
            <a:lvl3pPr marL="914400" indent="-228600" algn="l" rtl="0" eaLnBrk="1" fontAlgn="base" hangingPunct="1">
              <a:spcBef>
                <a:spcPts val="500"/>
              </a:spcBef>
              <a:spcAft>
                <a:spcPct val="0"/>
              </a:spcAft>
              <a:buClr>
                <a:srgbClr val="8D9EB2"/>
              </a:buClr>
              <a:buSzPct val="40000"/>
              <a:buFont typeface="Wingdings" pitchFamily="2" charset="2"/>
              <a:buChar char=""/>
              <a:defRPr lang="en-US" sz="1400" kern="1200" dirty="0">
                <a:solidFill>
                  <a:schemeClr val="tx1"/>
                </a:solidFill>
                <a:latin typeface="+mn-lt"/>
                <a:ea typeface="MS PGothic" pitchFamily="34" charset="-128"/>
                <a:cs typeface="+mn-cs"/>
              </a:defRPr>
            </a:lvl3pPr>
            <a:lvl4pPr marL="1371600" indent="-228600" algn="l" rtl="0" eaLnBrk="1" fontAlgn="base" hangingPunct="1">
              <a:spcBef>
                <a:spcPts val="400"/>
              </a:spcBef>
              <a:spcAft>
                <a:spcPct val="0"/>
              </a:spcAft>
              <a:buClr>
                <a:srgbClr val="D80021"/>
              </a:buClr>
              <a:buSzPct val="38000"/>
              <a:buFont typeface="Wingdings" pitchFamily="2" charset="2"/>
              <a:buChar char=""/>
              <a:defRPr sz="1200" kern="1200">
                <a:solidFill>
                  <a:schemeClr val="tx1"/>
                </a:solidFill>
                <a:latin typeface="+mn-lt"/>
                <a:ea typeface="MS PGothic" pitchFamily="34" charset="-128"/>
                <a:cs typeface="+mn-cs"/>
              </a:defRPr>
            </a:lvl4pPr>
            <a:lvl5pPr marL="1828800" indent="-228600" algn="l" rtl="0" eaLnBrk="1" fontAlgn="base" hangingPunct="1">
              <a:spcBef>
                <a:spcPts val="400"/>
              </a:spcBef>
              <a:spcAft>
                <a:spcPct val="0"/>
              </a:spcAft>
              <a:buClr>
                <a:srgbClr val="582F87"/>
              </a:buClr>
              <a:buSzPct val="65000"/>
              <a:buFont typeface="Wingdings" pitchFamily="2" charset="2"/>
              <a:defRPr sz="2000" kern="1200">
                <a:solidFill>
                  <a:schemeClr val="tx1"/>
                </a:solidFill>
                <a:latin typeface="+mn-lt"/>
                <a:ea typeface="MS PGothic" pitchFamily="34" charset="-128"/>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a:lstStyle>
          <a:p>
            <a:pPr marL="0" indent="0" algn="ctr">
              <a:buFont typeface="Wingdings" pitchFamily="2" charset="2"/>
              <a:buNone/>
              <a:defRPr/>
            </a:pPr>
            <a:r>
              <a:rPr lang="es-BO" sz="1400" dirty="0" err="1" smtClean="0">
                <a:latin typeface="+mj-lt"/>
                <a:ea typeface="Arial" charset="0"/>
                <a:cs typeface="Arial" charset="0"/>
              </a:rPr>
              <a:t>Megadeslizamiento</a:t>
            </a:r>
            <a:r>
              <a:rPr lang="es-BO" sz="1400" dirty="0" smtClean="0">
                <a:latin typeface="+mj-lt"/>
                <a:ea typeface="Arial" charset="0"/>
                <a:cs typeface="Arial" charset="0"/>
              </a:rPr>
              <a:t> 2011</a:t>
            </a:r>
          </a:p>
          <a:p>
            <a:pPr marL="0" indent="0">
              <a:buFont typeface="Wingdings" pitchFamily="2" charset="2"/>
              <a:buNone/>
              <a:defRPr/>
            </a:pPr>
            <a:endParaRPr lang="es-BO" sz="1400" dirty="0" smtClean="0">
              <a:latin typeface="+mj-lt"/>
              <a:ea typeface="Arial" charset="0"/>
              <a:cs typeface="Arial" charset="0"/>
            </a:endParaRPr>
          </a:p>
          <a:p>
            <a:pPr marL="0" indent="0">
              <a:buFont typeface="Wingdings" pitchFamily="2" charset="2"/>
              <a:buNone/>
              <a:defRPr/>
            </a:pPr>
            <a:endParaRPr lang="es-BO" sz="1400" dirty="0" smtClean="0">
              <a:latin typeface="+mj-lt"/>
              <a:ea typeface="Arial" charset="0"/>
              <a:cs typeface="Arial" charset="0"/>
            </a:endParaRPr>
          </a:p>
          <a:p>
            <a:pPr marL="0" indent="0">
              <a:buFont typeface="Wingdings" pitchFamily="2" charset="2"/>
              <a:buNone/>
              <a:defRPr/>
            </a:pPr>
            <a:endParaRPr lang="es-BO" sz="1400" dirty="0" smtClean="0">
              <a:latin typeface="+mj-lt"/>
              <a:ea typeface="Arial" charset="0"/>
              <a:cs typeface="Arial" charset="0"/>
            </a:endParaRPr>
          </a:p>
          <a:p>
            <a:pPr marL="0" indent="0">
              <a:buFont typeface="Wingdings" pitchFamily="2" charset="2"/>
              <a:buNone/>
              <a:defRPr/>
            </a:pPr>
            <a:endParaRPr lang="es-BO" sz="1400" dirty="0" smtClean="0">
              <a:latin typeface="+mj-lt"/>
              <a:ea typeface="Arial" charset="0"/>
              <a:cs typeface="Arial" charset="0"/>
            </a:endParaRPr>
          </a:p>
          <a:p>
            <a:pPr marL="0" indent="0">
              <a:buFont typeface="Wingdings" pitchFamily="2" charset="2"/>
              <a:buNone/>
              <a:defRPr/>
            </a:pPr>
            <a:endParaRPr lang="es-BO" sz="1400" dirty="0" smtClean="0">
              <a:latin typeface="+mj-lt"/>
              <a:ea typeface="Arial" charset="0"/>
              <a:cs typeface="Arial" charset="0"/>
            </a:endParaRPr>
          </a:p>
        </p:txBody>
      </p:sp>
      <p:sp>
        <p:nvSpPr>
          <p:cNvPr id="14" name="CuadroTexto 1"/>
          <p:cNvSpPr txBox="1">
            <a:spLocks noChangeArrowheads="1"/>
          </p:cNvSpPr>
          <p:nvPr/>
        </p:nvSpPr>
        <p:spPr bwMode="auto">
          <a:xfrm>
            <a:off x="3873840" y="4713169"/>
            <a:ext cx="1870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marL="0" indent="0">
              <a:spcBef>
                <a:spcPct val="0"/>
              </a:spcBef>
              <a:buNone/>
            </a:pPr>
            <a:r>
              <a:rPr lang="es-BO" altLang="es-BO" sz="1400" dirty="0" smtClean="0">
                <a:latin typeface="+mj-lt"/>
                <a:ea typeface="Arial" charset="0"/>
                <a:cs typeface="Arial" charset="0"/>
              </a:rPr>
              <a:t>Sequía </a:t>
            </a:r>
            <a:r>
              <a:rPr lang="es-BO" altLang="es-BO" sz="1400" dirty="0">
                <a:latin typeface="+mj-lt"/>
                <a:ea typeface="Arial" charset="0"/>
                <a:cs typeface="Arial" charset="0"/>
              </a:rPr>
              <a:t>de 2016</a:t>
            </a:r>
          </a:p>
        </p:txBody>
      </p:sp>
      <p:sp>
        <p:nvSpPr>
          <p:cNvPr id="15" name="Rectángulo 14"/>
          <p:cNvSpPr/>
          <p:nvPr/>
        </p:nvSpPr>
        <p:spPr>
          <a:xfrm>
            <a:off x="1506482" y="4724095"/>
            <a:ext cx="1537472" cy="307777"/>
          </a:xfrm>
          <a:prstGeom prst="rect">
            <a:avLst/>
          </a:prstGeom>
        </p:spPr>
        <p:txBody>
          <a:bodyPr wrap="none">
            <a:spAutoFit/>
          </a:bodyPr>
          <a:lstStyle/>
          <a:p>
            <a:pPr marL="0" indent="0">
              <a:buNone/>
              <a:defRPr/>
            </a:pPr>
            <a:r>
              <a:rPr lang="es-BO" sz="1400" dirty="0">
                <a:latin typeface="+mj-lt"/>
                <a:ea typeface="Arial" charset="0"/>
                <a:cs typeface="Arial" charset="0"/>
              </a:rPr>
              <a:t>Inundaciones 2014</a:t>
            </a:r>
          </a:p>
        </p:txBody>
      </p:sp>
      <p:sp>
        <p:nvSpPr>
          <p:cNvPr id="16" name="Rectángulo 15"/>
          <p:cNvSpPr/>
          <p:nvPr/>
        </p:nvSpPr>
        <p:spPr>
          <a:xfrm>
            <a:off x="5800587" y="4707090"/>
            <a:ext cx="1537472" cy="307777"/>
          </a:xfrm>
          <a:prstGeom prst="rect">
            <a:avLst/>
          </a:prstGeom>
        </p:spPr>
        <p:txBody>
          <a:bodyPr wrap="none">
            <a:spAutoFit/>
          </a:bodyPr>
          <a:lstStyle/>
          <a:p>
            <a:pPr marL="0" indent="0">
              <a:buNone/>
              <a:defRPr/>
            </a:pPr>
            <a:r>
              <a:rPr lang="es-BO" sz="1400" dirty="0">
                <a:latin typeface="+mj-lt"/>
                <a:ea typeface="Arial" charset="0"/>
                <a:cs typeface="Arial" charset="0"/>
              </a:rPr>
              <a:t>Inundaciones </a:t>
            </a:r>
            <a:r>
              <a:rPr lang="es-BO" sz="1400" dirty="0" smtClean="0">
                <a:latin typeface="+mj-lt"/>
                <a:ea typeface="Arial" charset="0"/>
                <a:cs typeface="Arial" charset="0"/>
              </a:rPr>
              <a:t>2018</a:t>
            </a:r>
            <a:endParaRPr lang="es-BO" sz="1400" dirty="0">
              <a:latin typeface="+mj-lt"/>
              <a:ea typeface="Arial" charset="0"/>
              <a:cs typeface="Arial" charset="0"/>
            </a:endParaRPr>
          </a:p>
        </p:txBody>
      </p:sp>
      <p:pic>
        <p:nvPicPr>
          <p:cNvPr id="17" name="Imagen 16" descr="Ver las imágenes de origen"/>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81442" y="5005853"/>
            <a:ext cx="1663017" cy="1052684"/>
          </a:xfrm>
          <a:prstGeom prst="rect">
            <a:avLst/>
          </a:prstGeom>
          <a:noFill/>
          <a:ln>
            <a:noFill/>
          </a:ln>
        </p:spPr>
      </p:pic>
    </p:spTree>
    <p:extLst>
      <p:ext uri="{BB962C8B-B14F-4D97-AF65-F5344CB8AC3E}">
        <p14:creationId xmlns:p14="http://schemas.microsoft.com/office/powerpoint/2010/main" val="2699661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smtClean="0"/>
              <a:t>Lecciones Aprendidas</a:t>
            </a:r>
            <a:endParaRPr lang="es-BO" dirty="0"/>
          </a:p>
        </p:txBody>
      </p:sp>
      <p:sp>
        <p:nvSpPr>
          <p:cNvPr id="6" name="Marcador de contenido 5"/>
          <p:cNvSpPr>
            <a:spLocks noGrp="1"/>
          </p:cNvSpPr>
          <p:nvPr>
            <p:ph sz="quarter" idx="13"/>
          </p:nvPr>
        </p:nvSpPr>
        <p:spPr/>
        <p:txBody>
          <a:bodyPr/>
          <a:lstStyle/>
          <a:p>
            <a:pPr algn="just"/>
            <a:r>
              <a:rPr lang="es-BO" dirty="0">
                <a:latin typeface="+mj-lt"/>
                <a:cs typeface="Arial" panose="020B0604020202020204" pitchFamily="34" charset="0"/>
              </a:rPr>
              <a:t>La construcción de confianza como base para la conformación de un </a:t>
            </a:r>
            <a:r>
              <a:rPr lang="es-BO" dirty="0" smtClean="0">
                <a:latin typeface="+mj-lt"/>
                <a:cs typeface="Arial" panose="020B0604020202020204" pitchFamily="34" charset="0"/>
              </a:rPr>
              <a:t>Consorcio donde la prioridad sea el trabajo coordinado y conjunto.</a:t>
            </a:r>
            <a:endParaRPr lang="es-BO" dirty="0">
              <a:latin typeface="+mj-lt"/>
              <a:cs typeface="Arial" panose="020B0604020202020204" pitchFamily="34" charset="0"/>
            </a:endParaRPr>
          </a:p>
          <a:p>
            <a:pPr algn="just"/>
            <a:r>
              <a:rPr lang="es-BO" dirty="0" smtClean="0">
                <a:latin typeface="+mj-lt"/>
                <a:cs typeface="Arial" panose="020B0604020202020204" pitchFamily="34" charset="0"/>
              </a:rPr>
              <a:t>Sobreponer </a:t>
            </a:r>
            <a:r>
              <a:rPr lang="es-BO" dirty="0">
                <a:latin typeface="+mj-lt"/>
                <a:cs typeface="Arial" panose="020B0604020202020204" pitchFamily="34" charset="0"/>
              </a:rPr>
              <a:t>el bien mayor </a:t>
            </a:r>
            <a:r>
              <a:rPr lang="es-BO" dirty="0" smtClean="0">
                <a:latin typeface="+mj-lt"/>
                <a:cs typeface="Arial" panose="020B0604020202020204" pitchFamily="34" charset="0"/>
              </a:rPr>
              <a:t>(Mandato Humanitario) a las diferentes visiones institucionales a la hora de responder a una emergencia.</a:t>
            </a:r>
            <a:endParaRPr lang="es-BO" dirty="0">
              <a:latin typeface="+mj-lt"/>
              <a:cs typeface="Arial" panose="020B0604020202020204" pitchFamily="34" charset="0"/>
            </a:endParaRPr>
          </a:p>
          <a:p>
            <a:pPr algn="just"/>
            <a:r>
              <a:rPr lang="es-BO" dirty="0">
                <a:latin typeface="+mj-lt"/>
                <a:cs typeface="Arial" panose="020B0604020202020204" pitchFamily="34" charset="0"/>
              </a:rPr>
              <a:t>Que todos los miembros tengan claridad sobre el valor agregado de trabajar en Consorcio</a:t>
            </a:r>
            <a:r>
              <a:rPr lang="es-BO" dirty="0" smtClean="0">
                <a:latin typeface="+mj-lt"/>
                <a:cs typeface="Arial" panose="020B0604020202020204" pitchFamily="34" charset="0"/>
              </a:rPr>
              <a:t>.</a:t>
            </a:r>
          </a:p>
          <a:p>
            <a:pPr algn="just"/>
            <a:r>
              <a:rPr lang="es-BO" dirty="0" smtClean="0">
                <a:latin typeface="+mj-lt"/>
                <a:cs typeface="Arial" panose="020B0604020202020204" pitchFamily="34" charset="0"/>
              </a:rPr>
              <a:t>Generar un ambiente de colaboración y confianza con el Gobierno </a:t>
            </a:r>
            <a:endParaRPr lang="es-BO" dirty="0">
              <a:latin typeface="+mj-lt"/>
              <a:cs typeface="Arial" panose="020B0604020202020204" pitchFamily="34" charset="0"/>
            </a:endParaRPr>
          </a:p>
          <a:p>
            <a:pPr algn="just"/>
            <a:r>
              <a:rPr lang="es-BO" dirty="0">
                <a:latin typeface="+mj-lt"/>
                <a:cs typeface="Arial" panose="020B0604020202020204" pitchFamily="34" charset="0"/>
              </a:rPr>
              <a:t>R</a:t>
            </a:r>
            <a:r>
              <a:rPr lang="es-BO" dirty="0" smtClean="0">
                <a:latin typeface="+mj-lt"/>
                <a:cs typeface="Arial" panose="020B0604020202020204" pitchFamily="34" charset="0"/>
              </a:rPr>
              <a:t>espetar </a:t>
            </a:r>
            <a:r>
              <a:rPr lang="es-BO" dirty="0">
                <a:latin typeface="+mj-lt"/>
                <a:cs typeface="Arial" panose="020B0604020202020204" pitchFamily="34" charset="0"/>
              </a:rPr>
              <a:t>la forma de trabajo de cada </a:t>
            </a:r>
            <a:r>
              <a:rPr lang="es-BO" dirty="0" smtClean="0">
                <a:latin typeface="+mj-lt"/>
                <a:cs typeface="Arial" panose="020B0604020202020204" pitchFamily="34" charset="0"/>
              </a:rPr>
              <a:t>socio (Misión y Visión institucional)</a:t>
            </a:r>
            <a:endParaRPr lang="es-BO" dirty="0">
              <a:latin typeface="+mj-lt"/>
              <a:cs typeface="Arial" panose="020B0604020202020204" pitchFamily="34" charset="0"/>
            </a:endParaRPr>
          </a:p>
          <a:p>
            <a:pPr algn="just"/>
            <a:r>
              <a:rPr lang="es-BO" dirty="0">
                <a:latin typeface="+mj-lt"/>
                <a:cs typeface="Arial" panose="020B0604020202020204" pitchFamily="34" charset="0"/>
              </a:rPr>
              <a:t>Transparencia </a:t>
            </a:r>
            <a:r>
              <a:rPr lang="es-BO" dirty="0" smtClean="0">
                <a:latin typeface="+mj-lt"/>
                <a:cs typeface="Arial" panose="020B0604020202020204" pitchFamily="34" charset="0"/>
              </a:rPr>
              <a:t>en la comunicación </a:t>
            </a:r>
            <a:r>
              <a:rPr lang="es-BO" dirty="0">
                <a:latin typeface="+mj-lt"/>
                <a:cs typeface="Arial" panose="020B0604020202020204" pitchFamily="34" charset="0"/>
              </a:rPr>
              <a:t>y en las acciones.</a:t>
            </a:r>
          </a:p>
          <a:p>
            <a:pPr algn="just"/>
            <a:endParaRPr lang="es-BO" dirty="0">
              <a:latin typeface="+mj-lt"/>
            </a:endParaRPr>
          </a:p>
        </p:txBody>
      </p:sp>
    </p:spTree>
    <p:extLst>
      <p:ext uri="{BB962C8B-B14F-4D97-AF65-F5344CB8AC3E}">
        <p14:creationId xmlns:p14="http://schemas.microsoft.com/office/powerpoint/2010/main" val="2725868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BO" dirty="0" smtClean="0"/>
              <a:t>Contenidos</a:t>
            </a:r>
            <a:endParaRPr lang="es-BO" dirty="0"/>
          </a:p>
        </p:txBody>
      </p:sp>
      <p:sp>
        <p:nvSpPr>
          <p:cNvPr id="18434" name="Content Placeholder 2"/>
          <p:cNvSpPr>
            <a:spLocks noGrp="1"/>
          </p:cNvSpPr>
          <p:nvPr>
            <p:ph sz="quarter" idx="13"/>
          </p:nvPr>
        </p:nvSpPr>
        <p:spPr>
          <a:xfrm>
            <a:off x="495300" y="1865376"/>
            <a:ext cx="8064500" cy="3884260"/>
          </a:xfrm>
        </p:spPr>
        <p:txBody>
          <a:bodyPr/>
          <a:lstStyle/>
          <a:p>
            <a:pPr>
              <a:lnSpc>
                <a:spcPct val="150000"/>
              </a:lnSpc>
            </a:pPr>
            <a:r>
              <a:rPr lang="es-BO" sz="2000" dirty="0" smtClean="0">
                <a:latin typeface="+mj-lt"/>
              </a:rPr>
              <a:t>Historia </a:t>
            </a:r>
            <a:r>
              <a:rPr lang="es-BO" sz="2000" dirty="0">
                <a:latin typeface="+mj-lt"/>
              </a:rPr>
              <a:t>del CAHB</a:t>
            </a:r>
          </a:p>
          <a:p>
            <a:pPr>
              <a:lnSpc>
                <a:spcPct val="150000"/>
              </a:lnSpc>
            </a:pPr>
            <a:r>
              <a:rPr lang="es-BO" sz="2000" dirty="0">
                <a:latin typeface="+mj-lt"/>
              </a:rPr>
              <a:t>Hitos </a:t>
            </a:r>
            <a:r>
              <a:rPr lang="es-BO" sz="2000" dirty="0" smtClean="0">
                <a:latin typeface="+mj-lt"/>
              </a:rPr>
              <a:t>Importantes</a:t>
            </a:r>
            <a:endParaRPr lang="es-BO" sz="2000" dirty="0">
              <a:latin typeface="+mj-lt"/>
            </a:endParaRPr>
          </a:p>
          <a:p>
            <a:pPr>
              <a:lnSpc>
                <a:spcPct val="150000"/>
              </a:lnSpc>
            </a:pPr>
            <a:r>
              <a:rPr lang="es-BO" sz="2000" dirty="0">
                <a:latin typeface="+mj-lt"/>
              </a:rPr>
              <a:t>Objetivos</a:t>
            </a:r>
          </a:p>
          <a:p>
            <a:pPr>
              <a:lnSpc>
                <a:spcPct val="150000"/>
              </a:lnSpc>
            </a:pPr>
            <a:r>
              <a:rPr lang="es-BO" sz="2000" dirty="0">
                <a:latin typeface="+mj-lt"/>
              </a:rPr>
              <a:t>Miembros</a:t>
            </a:r>
          </a:p>
          <a:p>
            <a:pPr>
              <a:lnSpc>
                <a:spcPct val="150000"/>
              </a:lnSpc>
            </a:pPr>
            <a:r>
              <a:rPr lang="es-BO" sz="2000" dirty="0">
                <a:latin typeface="+mj-lt"/>
              </a:rPr>
              <a:t>Áreas de </a:t>
            </a:r>
            <a:r>
              <a:rPr lang="es-BO" sz="2000" dirty="0" smtClean="0">
                <a:latin typeface="+mj-lt"/>
              </a:rPr>
              <a:t>Acción </a:t>
            </a:r>
            <a:r>
              <a:rPr lang="es-BO" sz="2000" dirty="0">
                <a:latin typeface="+mj-lt"/>
              </a:rPr>
              <a:t>y </a:t>
            </a:r>
            <a:r>
              <a:rPr lang="es-BO" sz="2000" dirty="0" smtClean="0">
                <a:latin typeface="+mj-lt"/>
              </a:rPr>
              <a:t>Logros</a:t>
            </a:r>
            <a:endParaRPr lang="es-BO" sz="2000" dirty="0">
              <a:latin typeface="+mj-lt"/>
            </a:endParaRPr>
          </a:p>
          <a:p>
            <a:pPr>
              <a:lnSpc>
                <a:spcPct val="150000"/>
              </a:lnSpc>
            </a:pPr>
            <a:r>
              <a:rPr lang="es-BO" sz="2000" dirty="0">
                <a:latin typeface="+mj-lt"/>
              </a:rPr>
              <a:t>Lecciones </a:t>
            </a:r>
            <a:r>
              <a:rPr lang="es-BO" sz="2000" dirty="0" smtClean="0">
                <a:latin typeface="+mj-lt"/>
              </a:rPr>
              <a:t>Aprendidas</a:t>
            </a:r>
            <a:endParaRPr lang="es-BO" sz="2000" dirty="0">
              <a:latin typeface="+mj-lt"/>
            </a:endParaRPr>
          </a:p>
          <a:p>
            <a:pPr>
              <a:lnSpc>
                <a:spcPct val="150000"/>
              </a:lnSpc>
            </a:pPr>
            <a:r>
              <a:rPr lang="es-BO" sz="2000" dirty="0" smtClean="0">
                <a:latin typeface="+mj-lt"/>
              </a:rPr>
              <a:t>Retos </a:t>
            </a:r>
            <a:r>
              <a:rPr lang="es-BO" sz="2000" dirty="0">
                <a:latin typeface="+mj-lt"/>
              </a:rPr>
              <a:t>y </a:t>
            </a:r>
            <a:r>
              <a:rPr lang="es-BO" sz="2000" dirty="0" smtClean="0">
                <a:latin typeface="+mj-lt"/>
              </a:rPr>
              <a:t>Desafíos</a:t>
            </a:r>
            <a:endParaRPr lang="es-BO" sz="20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smtClean="0"/>
              <a:t>Retos y Desafíos</a:t>
            </a:r>
            <a:endParaRPr lang="es-BO" dirty="0"/>
          </a:p>
        </p:txBody>
      </p:sp>
      <p:sp>
        <p:nvSpPr>
          <p:cNvPr id="6" name="Marcador de contenido 5"/>
          <p:cNvSpPr>
            <a:spLocks noGrp="1"/>
          </p:cNvSpPr>
          <p:nvPr>
            <p:ph sz="quarter" idx="13"/>
          </p:nvPr>
        </p:nvSpPr>
        <p:spPr/>
        <p:txBody>
          <a:bodyPr/>
          <a:lstStyle/>
          <a:p>
            <a:pPr algn="just"/>
            <a:r>
              <a:rPr lang="es-BO" dirty="0"/>
              <a:t>Consolidar al </a:t>
            </a:r>
            <a:r>
              <a:rPr lang="es-BO" dirty="0" smtClean="0"/>
              <a:t>Consorcio </a:t>
            </a:r>
            <a:r>
              <a:rPr lang="es-BO" dirty="0"/>
              <a:t>como una plataforma de coordinación y acción conjunta</a:t>
            </a:r>
          </a:p>
          <a:p>
            <a:pPr algn="just"/>
            <a:r>
              <a:rPr lang="es-BO" dirty="0"/>
              <a:t>Construir un modelo de sostenibilidad financiera para la implementación de acciones propias</a:t>
            </a:r>
          </a:p>
          <a:p>
            <a:pPr algn="just"/>
            <a:r>
              <a:rPr lang="es-BO" dirty="0"/>
              <a:t>Trabajar con otros actores del Gobierno, privados y unidades académicas</a:t>
            </a:r>
          </a:p>
          <a:p>
            <a:pPr algn="just"/>
            <a:r>
              <a:rPr lang="es-BO" dirty="0"/>
              <a:t>Construir protocolos previos, claros y vinculantes para la implementación de acciones conjuntas</a:t>
            </a:r>
            <a:r>
              <a:rPr lang="es-BO" dirty="0" smtClean="0"/>
              <a:t>.</a:t>
            </a:r>
          </a:p>
          <a:p>
            <a:pPr algn="just"/>
            <a:r>
              <a:rPr lang="es-BO" dirty="0" smtClean="0"/>
              <a:t>Fortalecer capacidades mutuas y crear un ambiente de confianza y relacionamiento horizontal entre organizaciones.</a:t>
            </a:r>
            <a:endParaRPr lang="es-BO" dirty="0"/>
          </a:p>
          <a:p>
            <a:pPr algn="just"/>
            <a:endParaRPr lang="es-BO" dirty="0"/>
          </a:p>
        </p:txBody>
      </p:sp>
    </p:spTree>
    <p:extLst>
      <p:ext uri="{BB962C8B-B14F-4D97-AF65-F5344CB8AC3E}">
        <p14:creationId xmlns:p14="http://schemas.microsoft.com/office/powerpoint/2010/main" val="105854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11241" y="1583611"/>
            <a:ext cx="7848600" cy="2717800"/>
          </a:xfrm>
          <a:solidFill>
            <a:schemeClr val="bg1"/>
          </a:solidFill>
        </p:spPr>
        <p:txBody>
          <a:bodyPr/>
          <a:lstStyle/>
          <a:p>
            <a:r>
              <a:rPr lang="es-BO" dirty="0" smtClean="0"/>
              <a:t>.</a:t>
            </a:r>
            <a:endParaRPr lang="es-BO" dirty="0"/>
          </a:p>
        </p:txBody>
      </p:sp>
      <p:sp>
        <p:nvSpPr>
          <p:cNvPr id="5" name="Marcador de texto 4"/>
          <p:cNvSpPr>
            <a:spLocks noGrp="1"/>
          </p:cNvSpPr>
          <p:nvPr>
            <p:ph type="body" sz="quarter" idx="10"/>
          </p:nvPr>
        </p:nvSpPr>
        <p:spPr/>
        <p:txBody>
          <a:bodyPr>
            <a:normAutofit/>
          </a:bodyPr>
          <a:lstStyle/>
          <a:p>
            <a:r>
              <a:rPr lang="es-BO" sz="4000" i="0" dirty="0" smtClean="0"/>
              <a:t>GRACIAS</a:t>
            </a:r>
            <a:endParaRPr lang="es-BO" sz="4000" i="0" dirty="0"/>
          </a:p>
        </p:txBody>
      </p:sp>
      <p:pic>
        <p:nvPicPr>
          <p:cNvPr id="6" name="Imagen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18" y="2511677"/>
            <a:ext cx="6225432" cy="1125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8450" y="2766918"/>
            <a:ext cx="901297" cy="6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057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s-BO" sz="3000" dirty="0" smtClean="0"/>
              <a:t>El proceso de conformación del CAHB en Bolivia</a:t>
            </a:r>
            <a:endParaRPr lang="es-BO" sz="3000" dirty="0"/>
          </a:p>
        </p:txBody>
      </p:sp>
      <p:sp>
        <p:nvSpPr>
          <p:cNvPr id="22530" name="Content Placeholder 2"/>
          <p:cNvSpPr>
            <a:spLocks noGrp="1"/>
          </p:cNvSpPr>
          <p:nvPr>
            <p:ph sz="quarter" idx="4294967295"/>
          </p:nvPr>
        </p:nvSpPr>
        <p:spPr>
          <a:xfrm>
            <a:off x="137318" y="1555750"/>
            <a:ext cx="8843963" cy="1154282"/>
          </a:xfrm>
        </p:spPr>
        <p:txBody>
          <a:bodyPr/>
          <a:lstStyle/>
          <a:p>
            <a:pPr algn="just"/>
            <a:r>
              <a:rPr lang="es-BO" sz="1400" dirty="0">
                <a:latin typeface="+mj-lt"/>
              </a:rPr>
              <a:t>En 2008 el ECB II en Bolivia “Responsabilidad compartida para la </a:t>
            </a:r>
            <a:r>
              <a:rPr lang="es-BO" sz="1400" dirty="0" smtClean="0">
                <a:latin typeface="+mj-lt"/>
              </a:rPr>
              <a:t>Reducción </a:t>
            </a:r>
            <a:r>
              <a:rPr lang="es-BO" sz="1400" dirty="0">
                <a:latin typeface="+mj-lt"/>
              </a:rPr>
              <a:t>de </a:t>
            </a:r>
            <a:r>
              <a:rPr lang="es-BO" sz="1400" dirty="0" smtClean="0">
                <a:latin typeface="+mj-lt"/>
              </a:rPr>
              <a:t>Riesgos</a:t>
            </a:r>
            <a:r>
              <a:rPr lang="es-BO" sz="1400" dirty="0">
                <a:latin typeface="+mj-lt"/>
              </a:rPr>
              <a:t>” cuenta con la asociación de 5 agencias agrupadas bajo la misión de actuar </a:t>
            </a:r>
            <a:r>
              <a:rPr lang="es-BO" sz="1400" b="1" u="sng" dirty="0">
                <a:latin typeface="+mj-lt"/>
              </a:rPr>
              <a:t>como grupo impulsor</a:t>
            </a:r>
            <a:r>
              <a:rPr lang="es-BO" sz="1400" b="1" dirty="0">
                <a:latin typeface="+mj-lt"/>
              </a:rPr>
              <a:t> </a:t>
            </a:r>
            <a:r>
              <a:rPr lang="es-BO" sz="1400" dirty="0">
                <a:latin typeface="+mj-lt"/>
              </a:rPr>
              <a:t>donde CARE, </a:t>
            </a:r>
            <a:r>
              <a:rPr lang="es-BO" sz="1400" dirty="0" err="1">
                <a:latin typeface="+mj-lt"/>
              </a:rPr>
              <a:t>Catholic</a:t>
            </a:r>
            <a:r>
              <a:rPr lang="es-BO" sz="1400" dirty="0">
                <a:latin typeface="+mj-lt"/>
              </a:rPr>
              <a:t> </a:t>
            </a:r>
            <a:r>
              <a:rPr lang="es-BO" sz="1400" dirty="0" err="1">
                <a:latin typeface="+mj-lt"/>
              </a:rPr>
              <a:t>Relief</a:t>
            </a:r>
            <a:r>
              <a:rPr lang="es-BO" sz="1400" dirty="0">
                <a:latin typeface="+mj-lt"/>
              </a:rPr>
              <a:t> </a:t>
            </a:r>
            <a:r>
              <a:rPr lang="es-BO" sz="1400" dirty="0" err="1">
                <a:latin typeface="+mj-lt"/>
              </a:rPr>
              <a:t>Services</a:t>
            </a:r>
            <a:r>
              <a:rPr lang="es-BO" sz="1400" dirty="0">
                <a:latin typeface="+mj-lt"/>
              </a:rPr>
              <a:t> (CRS), Save the Children y Visión Mundial junto a </a:t>
            </a:r>
            <a:r>
              <a:rPr lang="es-BO" sz="1400" dirty="0" err="1">
                <a:latin typeface="+mj-lt"/>
              </a:rPr>
              <a:t>Oxfam</a:t>
            </a:r>
            <a:r>
              <a:rPr lang="es-BO" sz="1400" dirty="0">
                <a:latin typeface="+mj-lt"/>
              </a:rPr>
              <a:t> - como </a:t>
            </a:r>
            <a:r>
              <a:rPr lang="es-BO" sz="1400" dirty="0" smtClean="0">
                <a:latin typeface="+mj-lt"/>
              </a:rPr>
              <a:t>agencia </a:t>
            </a:r>
            <a:r>
              <a:rPr lang="es-BO" sz="1400" dirty="0">
                <a:latin typeface="+mj-lt"/>
              </a:rPr>
              <a:t>líder - intentan promover la construcción de un Consorcio amplio como instancia de encuentro y participación de diversos actores no gubernamentales. </a:t>
            </a:r>
          </a:p>
        </p:txBody>
      </p:sp>
      <p:sp>
        <p:nvSpPr>
          <p:cNvPr id="4" name="CuadroTexto 3"/>
          <p:cNvSpPr txBox="1"/>
          <p:nvPr/>
        </p:nvSpPr>
        <p:spPr>
          <a:xfrm>
            <a:off x="4559299" y="3391292"/>
            <a:ext cx="4302037" cy="954107"/>
          </a:xfrm>
          <a:prstGeom prst="rect">
            <a:avLst/>
          </a:prstGeom>
          <a:noFill/>
        </p:spPr>
        <p:txBody>
          <a:bodyPr wrap="square" rtlCol="0">
            <a:spAutoFit/>
          </a:bodyPr>
          <a:lstStyle/>
          <a:p>
            <a:pPr algn="just"/>
            <a:r>
              <a:rPr lang="es-CL" sz="1400" dirty="0">
                <a:latin typeface="+mj-lt"/>
                <a:ea typeface="Arial" charset="0"/>
                <a:cs typeface="Arial" charset="0"/>
              </a:rPr>
              <a:t>La coincidencia de ambos proyectos (ECB II y CBHA), dio lugar al surgimiento del Consorcio de Agencias Humanitarias en </a:t>
            </a:r>
            <a:r>
              <a:rPr lang="es-CL" sz="1400" dirty="0" smtClean="0">
                <a:latin typeface="+mj-lt"/>
                <a:ea typeface="Arial" charset="0"/>
                <a:cs typeface="Arial" charset="0"/>
              </a:rPr>
              <a:t>Bolivia CAHB, para lo cual se firma un memorándum de entendimiento.</a:t>
            </a:r>
            <a:endParaRPr lang="es-ES_tradnl" sz="1400" dirty="0">
              <a:latin typeface="+mj-lt"/>
              <a:ea typeface="Arial" charset="0"/>
              <a:cs typeface="Arial" charset="0"/>
            </a:endParaRPr>
          </a:p>
        </p:txBody>
      </p:sp>
      <p:sp>
        <p:nvSpPr>
          <p:cNvPr id="5" name="CuadroTexto 4"/>
          <p:cNvSpPr txBox="1"/>
          <p:nvPr/>
        </p:nvSpPr>
        <p:spPr>
          <a:xfrm>
            <a:off x="842818" y="4812220"/>
            <a:ext cx="7658510" cy="1323439"/>
          </a:xfrm>
          <a:prstGeom prst="rect">
            <a:avLst/>
          </a:prstGeom>
          <a:solidFill>
            <a:schemeClr val="accent2">
              <a:lumMod val="20000"/>
              <a:lumOff val="80000"/>
            </a:schemeClr>
          </a:solidFill>
        </p:spPr>
        <p:txBody>
          <a:bodyPr wrap="square" rtlCol="0">
            <a:spAutoFit/>
          </a:bodyPr>
          <a:lstStyle/>
          <a:p>
            <a:pPr algn="ctr"/>
            <a:r>
              <a:rPr lang="es-CL" sz="1600" dirty="0" smtClean="0">
                <a:latin typeface="+mj-lt"/>
                <a:ea typeface="Arial" charset="0"/>
                <a:cs typeface="Arial" charset="0"/>
              </a:rPr>
              <a:t>El </a:t>
            </a:r>
            <a:r>
              <a:rPr lang="es-CL" sz="1600" dirty="0">
                <a:latin typeface="+mj-lt"/>
                <a:ea typeface="Arial" charset="0"/>
                <a:cs typeface="Arial" charset="0"/>
              </a:rPr>
              <a:t>objetivo </a:t>
            </a:r>
            <a:r>
              <a:rPr lang="es-CL" sz="1600" dirty="0" smtClean="0">
                <a:latin typeface="+mj-lt"/>
                <a:ea typeface="Arial" charset="0"/>
                <a:cs typeface="Arial" charset="0"/>
              </a:rPr>
              <a:t>planteado fue </a:t>
            </a:r>
            <a:r>
              <a:rPr lang="es-CL" sz="1600" i="1" dirty="0">
                <a:latin typeface="+mj-lt"/>
                <a:ea typeface="Arial" charset="0"/>
                <a:cs typeface="Arial" charset="0"/>
              </a:rPr>
              <a:t>“La reducción de vulnerabilidad de las comunidades en riesgo de </a:t>
            </a:r>
            <a:r>
              <a:rPr lang="es-CL" sz="1600" i="1" dirty="0" smtClean="0">
                <a:latin typeface="+mj-lt"/>
                <a:ea typeface="Arial" charset="0"/>
                <a:cs typeface="Arial" charset="0"/>
              </a:rPr>
              <a:t>desastres </a:t>
            </a:r>
            <a:r>
              <a:rPr lang="es-CL" sz="1600" i="1" dirty="0">
                <a:latin typeface="+mj-lt"/>
                <a:ea typeface="Arial" charset="0"/>
                <a:cs typeface="Arial" charset="0"/>
              </a:rPr>
              <a:t>en Bolivia, mejorando la capacidad de los actores humanitarios en la preparación y respuesta a desastres, a través de la construcción  de capacidades locales con participación activa del Estado y sociedad civil, promoviendo la responsabilidad compartida y la implementación de procesos de rendición de cuentas para la generación de impactos </a:t>
            </a:r>
            <a:r>
              <a:rPr lang="es-CL" sz="1600" i="1" dirty="0" smtClean="0">
                <a:latin typeface="+mj-lt"/>
                <a:ea typeface="Arial" charset="0"/>
                <a:cs typeface="Arial" charset="0"/>
              </a:rPr>
              <a:t>significativos.”</a:t>
            </a:r>
            <a:endParaRPr lang="es-ES_tradnl" sz="1600" i="1" dirty="0">
              <a:latin typeface="+mj-lt"/>
              <a:ea typeface="Arial" charset="0"/>
              <a:cs typeface="Arial" charset="0"/>
            </a:endParaRPr>
          </a:p>
        </p:txBody>
      </p:sp>
      <p:sp>
        <p:nvSpPr>
          <p:cNvPr id="6" name="CuadroTexto 5"/>
          <p:cNvSpPr txBox="1"/>
          <p:nvPr/>
        </p:nvSpPr>
        <p:spPr>
          <a:xfrm>
            <a:off x="482600" y="2810984"/>
            <a:ext cx="4387816" cy="738664"/>
          </a:xfrm>
          <a:prstGeom prst="rect">
            <a:avLst/>
          </a:prstGeom>
          <a:noFill/>
        </p:spPr>
        <p:txBody>
          <a:bodyPr wrap="square" rtlCol="0">
            <a:spAutoFit/>
          </a:bodyPr>
          <a:lstStyle/>
          <a:p>
            <a:r>
              <a:rPr lang="es-BO" sz="1400" dirty="0" smtClean="0">
                <a:latin typeface="+mj-lt"/>
              </a:rPr>
              <a:t>En 2010 el </a:t>
            </a:r>
            <a:r>
              <a:rPr lang="es-BO" sz="1400" dirty="0">
                <a:latin typeface="+mj-lt"/>
              </a:rPr>
              <a:t>Consorcio de Agencias Humanitarias Británicas (CBHA) se establece </a:t>
            </a:r>
            <a:r>
              <a:rPr lang="es-BO" sz="1400" dirty="0" smtClean="0">
                <a:latin typeface="+mj-lt"/>
              </a:rPr>
              <a:t>formalmente en Bolivia y </a:t>
            </a:r>
            <a:r>
              <a:rPr lang="es-BO" sz="1400" dirty="0">
                <a:latin typeface="+mj-lt"/>
              </a:rPr>
              <a:t>está integrada por </a:t>
            </a:r>
            <a:r>
              <a:rPr lang="es-BO" sz="1400" dirty="0" smtClean="0">
                <a:latin typeface="+mj-lt"/>
              </a:rPr>
              <a:t>15 </a:t>
            </a:r>
            <a:r>
              <a:rPr lang="es-BO" sz="1400" dirty="0">
                <a:latin typeface="+mj-lt"/>
              </a:rPr>
              <a:t>ONG del Reino Unido</a:t>
            </a:r>
            <a:r>
              <a:rPr lang="es-BO" sz="1400" dirty="0" smtClean="0">
                <a:latin typeface="+mj-lt"/>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29"/>
          <p:cNvSpPr/>
          <p:nvPr/>
        </p:nvSpPr>
        <p:spPr>
          <a:xfrm>
            <a:off x="2880161" y="540054"/>
            <a:ext cx="4680699" cy="5374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sp>
        <p:nvSpPr>
          <p:cNvPr id="28" name="Rectángulo 27"/>
          <p:cNvSpPr/>
          <p:nvPr/>
        </p:nvSpPr>
        <p:spPr>
          <a:xfrm>
            <a:off x="4398756" y="4782356"/>
            <a:ext cx="4745244" cy="8204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graphicFrame>
        <p:nvGraphicFramePr>
          <p:cNvPr id="3" name="Tabla 2"/>
          <p:cNvGraphicFramePr>
            <a:graphicFrameLocks noGrp="1"/>
          </p:cNvGraphicFramePr>
          <p:nvPr>
            <p:extLst>
              <p:ext uri="{D42A27DB-BD31-4B8C-83A1-F6EECF244321}">
                <p14:modId xmlns:p14="http://schemas.microsoft.com/office/powerpoint/2010/main" val="4047159231"/>
              </p:ext>
            </p:extLst>
          </p:nvPr>
        </p:nvGraphicFramePr>
        <p:xfrm>
          <a:off x="457200" y="2536662"/>
          <a:ext cx="8229595" cy="316862"/>
        </p:xfrm>
        <a:graphic>
          <a:graphicData uri="http://schemas.openxmlformats.org/drawingml/2006/table">
            <a:tbl>
              <a:tblPr/>
              <a:tblGrid>
                <a:gridCol w="748145">
                  <a:extLst>
                    <a:ext uri="{9D8B030D-6E8A-4147-A177-3AD203B41FA5}">
                      <a16:colId xmlns:a16="http://schemas.microsoft.com/office/drawing/2014/main" xmlns="" val="20000"/>
                    </a:ext>
                  </a:extLst>
                </a:gridCol>
                <a:gridCol w="748145">
                  <a:extLst>
                    <a:ext uri="{9D8B030D-6E8A-4147-A177-3AD203B41FA5}">
                      <a16:colId xmlns:a16="http://schemas.microsoft.com/office/drawing/2014/main" xmlns="" val="20001"/>
                    </a:ext>
                  </a:extLst>
                </a:gridCol>
                <a:gridCol w="748145">
                  <a:extLst>
                    <a:ext uri="{9D8B030D-6E8A-4147-A177-3AD203B41FA5}">
                      <a16:colId xmlns:a16="http://schemas.microsoft.com/office/drawing/2014/main" xmlns="" val="20002"/>
                    </a:ext>
                  </a:extLst>
                </a:gridCol>
                <a:gridCol w="748145">
                  <a:extLst>
                    <a:ext uri="{9D8B030D-6E8A-4147-A177-3AD203B41FA5}">
                      <a16:colId xmlns:a16="http://schemas.microsoft.com/office/drawing/2014/main" xmlns="" val="20003"/>
                    </a:ext>
                  </a:extLst>
                </a:gridCol>
                <a:gridCol w="748145">
                  <a:extLst>
                    <a:ext uri="{9D8B030D-6E8A-4147-A177-3AD203B41FA5}">
                      <a16:colId xmlns:a16="http://schemas.microsoft.com/office/drawing/2014/main" xmlns="" val="20004"/>
                    </a:ext>
                  </a:extLst>
                </a:gridCol>
                <a:gridCol w="748145">
                  <a:extLst>
                    <a:ext uri="{9D8B030D-6E8A-4147-A177-3AD203B41FA5}">
                      <a16:colId xmlns:a16="http://schemas.microsoft.com/office/drawing/2014/main" xmlns="" val="20005"/>
                    </a:ext>
                  </a:extLst>
                </a:gridCol>
                <a:gridCol w="748145">
                  <a:extLst>
                    <a:ext uri="{9D8B030D-6E8A-4147-A177-3AD203B41FA5}">
                      <a16:colId xmlns:a16="http://schemas.microsoft.com/office/drawing/2014/main" xmlns="" val="20006"/>
                    </a:ext>
                  </a:extLst>
                </a:gridCol>
                <a:gridCol w="748145">
                  <a:extLst>
                    <a:ext uri="{9D8B030D-6E8A-4147-A177-3AD203B41FA5}">
                      <a16:colId xmlns:a16="http://schemas.microsoft.com/office/drawing/2014/main" xmlns="" val="20007"/>
                    </a:ext>
                  </a:extLst>
                </a:gridCol>
                <a:gridCol w="748145">
                  <a:extLst>
                    <a:ext uri="{9D8B030D-6E8A-4147-A177-3AD203B41FA5}">
                      <a16:colId xmlns:a16="http://schemas.microsoft.com/office/drawing/2014/main" xmlns="" val="20008"/>
                    </a:ext>
                  </a:extLst>
                </a:gridCol>
                <a:gridCol w="748145">
                  <a:extLst>
                    <a:ext uri="{9D8B030D-6E8A-4147-A177-3AD203B41FA5}">
                      <a16:colId xmlns:a16="http://schemas.microsoft.com/office/drawing/2014/main" xmlns="" val="20009"/>
                    </a:ext>
                  </a:extLst>
                </a:gridCol>
                <a:gridCol w="748145">
                  <a:extLst>
                    <a:ext uri="{9D8B030D-6E8A-4147-A177-3AD203B41FA5}">
                      <a16:colId xmlns:a16="http://schemas.microsoft.com/office/drawing/2014/main" xmlns="" val="20010"/>
                    </a:ext>
                  </a:extLst>
                </a:gridCol>
              </a:tblGrid>
              <a:tr h="316862">
                <a:tc>
                  <a:txBody>
                    <a:bodyPr/>
                    <a:lstStyle/>
                    <a:p>
                      <a:pPr algn="ctr" fontAlgn="ctr"/>
                      <a:r>
                        <a:rPr lang="is-IS" sz="1000" b="0" i="0" u="none" strike="noStrike">
                          <a:solidFill>
                            <a:srgbClr val="000000"/>
                          </a:solidFill>
                          <a:effectLst/>
                          <a:latin typeface="ArialMT" charset="0"/>
                        </a:rPr>
                        <a:t>2008</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2009</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2010</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2011</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2012</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2013</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2014</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2015</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2016</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a:solidFill>
                            <a:srgbClr val="000000"/>
                          </a:solidFill>
                          <a:effectLst/>
                          <a:latin typeface="ArialMT" charset="0"/>
                        </a:rPr>
                        <a:t>2017</a:t>
                      </a:r>
                    </a:p>
                  </a:txBody>
                  <a:tcPr marL="8802" marR="8802" marT="8802" marB="0" anchor="ctr">
                    <a:lnL>
                      <a:noFill/>
                    </a:lnL>
                    <a:lnR>
                      <a:noFill/>
                    </a:lnR>
                    <a:lnT>
                      <a:noFill/>
                    </a:lnT>
                    <a:lnB>
                      <a:noFill/>
                    </a:lnB>
                    <a:solidFill>
                      <a:srgbClr val="FFFF00"/>
                    </a:solidFill>
                  </a:tcPr>
                </a:tc>
                <a:tc>
                  <a:txBody>
                    <a:bodyPr/>
                    <a:lstStyle/>
                    <a:p>
                      <a:pPr algn="ctr" fontAlgn="ctr"/>
                      <a:r>
                        <a:rPr lang="is-IS" sz="1000" b="0" i="0" u="none" strike="noStrike" dirty="0">
                          <a:solidFill>
                            <a:srgbClr val="000000"/>
                          </a:solidFill>
                          <a:effectLst/>
                          <a:latin typeface="ArialMT" charset="0"/>
                        </a:rPr>
                        <a:t>2018</a:t>
                      </a:r>
                    </a:p>
                  </a:txBody>
                  <a:tcPr marL="8802" marR="8802" marT="8802" marB="0" anchor="ctr">
                    <a:lnL>
                      <a:noFill/>
                    </a:lnL>
                    <a:lnR>
                      <a:noFill/>
                    </a:lnR>
                    <a:lnT>
                      <a:noFill/>
                    </a:lnT>
                    <a:lnB>
                      <a:noFill/>
                    </a:lnB>
                    <a:solidFill>
                      <a:srgbClr val="FFFF00"/>
                    </a:solidFill>
                  </a:tcPr>
                </a:tc>
                <a:extLst>
                  <a:ext uri="{0D108BD9-81ED-4DB2-BD59-A6C34878D82A}">
                    <a16:rowId xmlns:a16="http://schemas.microsoft.com/office/drawing/2014/main" xmlns="" val="10000"/>
                  </a:ext>
                </a:extLst>
              </a:tr>
            </a:tbl>
          </a:graphicData>
        </a:graphic>
      </p:graphicFrame>
      <p:sp>
        <p:nvSpPr>
          <p:cNvPr id="4" name="CuadroTexto 3"/>
          <p:cNvSpPr txBox="1"/>
          <p:nvPr/>
        </p:nvSpPr>
        <p:spPr>
          <a:xfrm>
            <a:off x="4900" y="1215102"/>
            <a:ext cx="1110716" cy="1323439"/>
          </a:xfrm>
          <a:prstGeom prst="rect">
            <a:avLst/>
          </a:prstGeom>
          <a:noFill/>
        </p:spPr>
        <p:txBody>
          <a:bodyPr wrap="square" rtlCol="0">
            <a:spAutoFit/>
          </a:bodyPr>
          <a:lstStyle/>
          <a:p>
            <a:pPr algn="ctr"/>
            <a:r>
              <a:rPr lang="es-ES_tradnl" sz="800" b="1" dirty="0">
                <a:latin typeface="+mj-lt"/>
                <a:ea typeface="Arial" charset="0"/>
                <a:cs typeface="Arial" charset="0"/>
              </a:rPr>
              <a:t>C</a:t>
            </a:r>
            <a:r>
              <a:rPr lang="es-ES_tradnl" sz="800" b="1" dirty="0" smtClean="0">
                <a:latin typeface="+mj-lt"/>
                <a:ea typeface="Arial" charset="0"/>
                <a:cs typeface="Arial" charset="0"/>
              </a:rPr>
              <a:t>on </a:t>
            </a:r>
            <a:r>
              <a:rPr lang="es-ES_tradnl" sz="800" b="1" dirty="0">
                <a:latin typeface="+mj-lt"/>
                <a:ea typeface="Arial" charset="0"/>
                <a:cs typeface="Arial" charset="0"/>
              </a:rPr>
              <a:t>la segunda fase del Proyecto Emergency Capacity Building (ECB)</a:t>
            </a:r>
            <a:r>
              <a:rPr lang="es-ES_tradnl" sz="800" dirty="0">
                <a:latin typeface="+mj-lt"/>
                <a:ea typeface="Arial" charset="0"/>
                <a:cs typeface="Arial" charset="0"/>
              </a:rPr>
              <a:t>, surge una iniciativa de colaboración entre agencias de cooperación y desarrollo </a:t>
            </a:r>
          </a:p>
        </p:txBody>
      </p:sp>
      <p:sp>
        <p:nvSpPr>
          <p:cNvPr id="5" name="CuadroTexto 4"/>
          <p:cNvSpPr txBox="1"/>
          <p:nvPr/>
        </p:nvSpPr>
        <p:spPr>
          <a:xfrm>
            <a:off x="24469" y="2924016"/>
            <a:ext cx="1152128" cy="1446550"/>
          </a:xfrm>
          <a:prstGeom prst="rect">
            <a:avLst/>
          </a:prstGeom>
          <a:noFill/>
        </p:spPr>
        <p:txBody>
          <a:bodyPr wrap="square" rtlCol="0">
            <a:spAutoFit/>
          </a:bodyPr>
          <a:lstStyle/>
          <a:p>
            <a:pPr algn="ctr"/>
            <a:r>
              <a:rPr lang="es-ES_tradnl" sz="800" dirty="0" smtClean="0">
                <a:latin typeface="+mj-lt"/>
                <a:ea typeface="Arial" charset="0"/>
                <a:cs typeface="Arial" charset="0"/>
              </a:rPr>
              <a:t>Esta iniciativa busca </a:t>
            </a:r>
            <a:r>
              <a:rPr lang="es-ES_tradnl" sz="800" dirty="0">
                <a:latin typeface="+mj-lt"/>
                <a:ea typeface="Arial" charset="0"/>
                <a:cs typeface="Arial" charset="0"/>
              </a:rPr>
              <a:t>mejorar la calidad y eficacia de la comunidad humanitaria para salvar vidas y trabajar en la protección de los derechos de las personas en situaciones de emergencia.  </a:t>
            </a:r>
          </a:p>
        </p:txBody>
      </p:sp>
      <p:pic>
        <p:nvPicPr>
          <p:cNvPr id="6" name="Picture 15" descr="Resultado de imagen para fundacion bill g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931" y="4809653"/>
            <a:ext cx="1550561" cy="44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esultado de imagen para dfid"/>
          <p:cNvPicPr>
            <a:picLocks noChangeAspect="1" noChangeArrowheads="1"/>
          </p:cNvPicPr>
          <p:nvPr/>
        </p:nvPicPr>
        <p:blipFill rotWithShape="1">
          <a:blip r:embed="rId3">
            <a:extLst>
              <a:ext uri="{28A0092B-C50C-407E-A947-70E740481C1C}">
                <a14:useLocalDpi xmlns:a14="http://schemas.microsoft.com/office/drawing/2010/main" val="0"/>
              </a:ext>
            </a:extLst>
          </a:blip>
          <a:srcRect l="25200" t="9682" r="24401" b="8904"/>
          <a:stretch/>
        </p:blipFill>
        <p:spPr bwMode="auto">
          <a:xfrm>
            <a:off x="647599" y="5409650"/>
            <a:ext cx="754370"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1778031" y="1215101"/>
            <a:ext cx="1102130" cy="1323439"/>
          </a:xfrm>
          <a:prstGeom prst="rect">
            <a:avLst/>
          </a:prstGeom>
          <a:noFill/>
        </p:spPr>
        <p:txBody>
          <a:bodyPr wrap="square" rtlCol="0">
            <a:spAutoFit/>
          </a:bodyPr>
          <a:lstStyle/>
          <a:p>
            <a:pPr lvl="0" algn="ctr"/>
            <a:r>
              <a:rPr lang="es-ES_tradnl" sz="800" b="1" dirty="0">
                <a:latin typeface="+mj-lt"/>
                <a:ea typeface="Arial" charset="0"/>
                <a:cs typeface="Arial" charset="0"/>
              </a:rPr>
              <a:t>El Proyecto ECB II</a:t>
            </a:r>
            <a:r>
              <a:rPr lang="es-ES_tradnl" sz="800" dirty="0">
                <a:latin typeface="+mj-lt"/>
                <a:ea typeface="Arial" charset="0"/>
                <a:cs typeface="Arial" charset="0"/>
              </a:rPr>
              <a:t> y </a:t>
            </a:r>
            <a:r>
              <a:rPr lang="es-ES_tradnl" sz="800" b="1" dirty="0">
                <a:latin typeface="+mj-lt"/>
                <a:ea typeface="Arial" charset="0"/>
                <a:cs typeface="Arial" charset="0"/>
              </a:rPr>
              <a:t>el Proyecto CBHA</a:t>
            </a:r>
            <a:r>
              <a:rPr lang="es-ES_tradnl" sz="800" dirty="0">
                <a:latin typeface="+mj-lt"/>
                <a:ea typeface="Arial" charset="0"/>
                <a:cs typeface="Arial" charset="0"/>
              </a:rPr>
              <a:t> </a:t>
            </a:r>
            <a:r>
              <a:rPr lang="es-ES_tradnl" sz="800" dirty="0" smtClean="0">
                <a:latin typeface="+mj-lt"/>
                <a:ea typeface="Arial" charset="0"/>
                <a:cs typeface="Arial" charset="0"/>
              </a:rPr>
              <a:t>unen esfuerzos </a:t>
            </a:r>
            <a:endParaRPr lang="es-ES_tradnl" sz="800" dirty="0">
              <a:latin typeface="+mj-lt"/>
              <a:ea typeface="Arial" charset="0"/>
              <a:cs typeface="Arial" charset="0"/>
            </a:endParaRPr>
          </a:p>
          <a:p>
            <a:pPr algn="ctr"/>
            <a:r>
              <a:rPr lang="es-ES_tradnl" sz="800" dirty="0" smtClean="0">
                <a:latin typeface="+mj-lt"/>
                <a:ea typeface="Arial" charset="0"/>
                <a:cs typeface="Arial" charset="0"/>
              </a:rPr>
              <a:t>buscando fortalecer </a:t>
            </a:r>
            <a:r>
              <a:rPr lang="es-ES_tradnl" sz="800" dirty="0">
                <a:latin typeface="+mj-lt"/>
                <a:ea typeface="Arial" charset="0"/>
                <a:cs typeface="Arial" charset="0"/>
              </a:rPr>
              <a:t>y aumentar la capacidad de </a:t>
            </a:r>
            <a:r>
              <a:rPr lang="es-ES_tradnl" sz="800" dirty="0" smtClean="0">
                <a:latin typeface="+mj-lt"/>
                <a:ea typeface="Arial" charset="0"/>
                <a:cs typeface="Arial" charset="0"/>
              </a:rPr>
              <a:t>respuesta, </a:t>
            </a:r>
            <a:r>
              <a:rPr lang="es-ES_tradnl" sz="800" dirty="0">
                <a:latin typeface="+mj-lt"/>
                <a:ea typeface="Arial" charset="0"/>
                <a:cs typeface="Arial" charset="0"/>
              </a:rPr>
              <a:t>ayudando a </a:t>
            </a:r>
            <a:r>
              <a:rPr lang="es-ES_tradnl" sz="800" dirty="0" smtClean="0">
                <a:latin typeface="+mj-lt"/>
                <a:ea typeface="Arial" charset="0"/>
                <a:cs typeface="Arial" charset="0"/>
              </a:rPr>
              <a:t>las </a:t>
            </a:r>
            <a:r>
              <a:rPr lang="es-ES_tradnl" sz="800" dirty="0">
                <a:latin typeface="+mj-lt"/>
                <a:ea typeface="Arial" charset="0"/>
                <a:cs typeface="Arial" charset="0"/>
              </a:rPr>
              <a:t>personas </a:t>
            </a:r>
            <a:r>
              <a:rPr lang="es-ES_tradnl" sz="800" dirty="0" smtClean="0">
                <a:latin typeface="+mj-lt"/>
                <a:ea typeface="Arial" charset="0"/>
                <a:cs typeface="Arial" charset="0"/>
              </a:rPr>
              <a:t>en </a:t>
            </a:r>
            <a:r>
              <a:rPr lang="es-ES_tradnl" sz="800" dirty="0">
                <a:latin typeface="+mj-lt"/>
                <a:ea typeface="Arial" charset="0"/>
                <a:cs typeface="Arial" charset="0"/>
              </a:rPr>
              <a:t>zonas de desastres </a:t>
            </a:r>
          </a:p>
        </p:txBody>
      </p:sp>
      <p:pic>
        <p:nvPicPr>
          <p:cNvPr id="9" name="Imagen 16"/>
          <p:cNvPicPr>
            <a:picLocks noChangeAspect="1"/>
          </p:cNvPicPr>
          <p:nvPr/>
        </p:nvPicPr>
        <p:blipFill rotWithShape="1">
          <a:blip r:embed="rId4">
            <a:extLst>
              <a:ext uri="{28A0092B-C50C-407E-A947-70E740481C1C}">
                <a14:useLocalDpi xmlns:a14="http://schemas.microsoft.com/office/drawing/2010/main" val="0"/>
              </a:ext>
            </a:extLst>
          </a:blip>
          <a:srcRect l="23766" t="74265" r="60578" b="18291"/>
          <a:stretch/>
        </p:blipFill>
        <p:spPr bwMode="auto">
          <a:xfrm>
            <a:off x="369836" y="540054"/>
            <a:ext cx="213482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p:cNvSpPr txBox="1"/>
          <p:nvPr/>
        </p:nvSpPr>
        <p:spPr>
          <a:xfrm>
            <a:off x="3356701" y="1084507"/>
            <a:ext cx="1061856" cy="1446550"/>
          </a:xfrm>
          <a:prstGeom prst="rect">
            <a:avLst/>
          </a:prstGeom>
          <a:noFill/>
        </p:spPr>
        <p:txBody>
          <a:bodyPr wrap="square" rtlCol="0">
            <a:spAutoFit/>
          </a:bodyPr>
          <a:lstStyle/>
          <a:p>
            <a:pPr algn="ctr"/>
            <a:r>
              <a:rPr lang="es-ES_tradnl" sz="800" b="1" dirty="0" smtClean="0">
                <a:latin typeface="+mj-lt"/>
                <a:ea typeface="Arial" charset="0"/>
                <a:cs typeface="Arial" charset="0"/>
              </a:rPr>
              <a:t>Cinco </a:t>
            </a:r>
            <a:r>
              <a:rPr lang="es-ES_tradnl" sz="800" b="1" dirty="0">
                <a:latin typeface="+mj-lt"/>
                <a:ea typeface="Arial" charset="0"/>
                <a:cs typeface="Arial" charset="0"/>
              </a:rPr>
              <a:t>agencias </a:t>
            </a:r>
            <a:r>
              <a:rPr lang="es-ES_tradnl" sz="800" dirty="0" smtClean="0">
                <a:latin typeface="+mj-lt"/>
                <a:ea typeface="Arial" charset="0"/>
                <a:cs typeface="Arial" charset="0"/>
              </a:rPr>
              <a:t>miembros, llevaron </a:t>
            </a:r>
            <a:r>
              <a:rPr lang="es-ES_tradnl" sz="800" dirty="0">
                <a:latin typeface="+mj-lt"/>
                <a:ea typeface="Arial" charset="0"/>
                <a:cs typeface="Arial" charset="0"/>
              </a:rPr>
              <a:t>adelante un proceso de reflexión, autoevaluación y </a:t>
            </a:r>
            <a:r>
              <a:rPr lang="es-ES_tradnl" sz="800" dirty="0" smtClean="0">
                <a:latin typeface="+mj-lt"/>
                <a:ea typeface="Arial" charset="0"/>
                <a:cs typeface="Arial" charset="0"/>
              </a:rPr>
              <a:t>proyección.</a:t>
            </a:r>
          </a:p>
          <a:p>
            <a:pPr algn="ctr"/>
            <a:r>
              <a:rPr lang="es-ES_tradnl" sz="800" dirty="0" smtClean="0">
                <a:latin typeface="+mj-lt"/>
                <a:ea typeface="Arial" charset="0"/>
                <a:cs typeface="Arial" charset="0"/>
              </a:rPr>
              <a:t>Se lleva adelante un taller de construcción de confianza junto a NNUU y Cruz Roja</a:t>
            </a:r>
            <a:endParaRPr lang="es-ES_tradnl" sz="800" dirty="0">
              <a:latin typeface="+mj-lt"/>
              <a:ea typeface="Arial" charset="0"/>
              <a:cs typeface="Arial" charset="0"/>
            </a:endParaRPr>
          </a:p>
        </p:txBody>
      </p:sp>
      <p:sp>
        <p:nvSpPr>
          <p:cNvPr id="11" name="CuadroTexto 10"/>
          <p:cNvSpPr txBox="1"/>
          <p:nvPr/>
        </p:nvSpPr>
        <p:spPr>
          <a:xfrm>
            <a:off x="3378389" y="2943608"/>
            <a:ext cx="1080120" cy="1692771"/>
          </a:xfrm>
          <a:prstGeom prst="rect">
            <a:avLst/>
          </a:prstGeom>
          <a:noFill/>
        </p:spPr>
        <p:txBody>
          <a:bodyPr wrap="square" rtlCol="0">
            <a:spAutoFit/>
          </a:bodyPr>
          <a:lstStyle/>
          <a:p>
            <a:r>
              <a:rPr lang="es-ES_tradnl" sz="800" dirty="0" smtClean="0">
                <a:latin typeface="+mj-lt"/>
                <a:ea typeface="Arial" charset="0"/>
                <a:cs typeface="Arial" charset="0"/>
              </a:rPr>
              <a:t>Los resultados incluyen la sistematización </a:t>
            </a:r>
            <a:r>
              <a:rPr lang="es-ES_tradnl" sz="800" dirty="0">
                <a:latin typeface="+mj-lt"/>
                <a:ea typeface="Arial" charset="0"/>
                <a:cs typeface="Arial" charset="0"/>
              </a:rPr>
              <a:t>de lecciones aprendidas y buenas prácticas, sobre cuya base </a:t>
            </a:r>
            <a:r>
              <a:rPr lang="es-ES_tradnl" sz="800" dirty="0" smtClean="0">
                <a:latin typeface="+mj-lt"/>
                <a:ea typeface="Arial" charset="0"/>
                <a:cs typeface="Arial" charset="0"/>
              </a:rPr>
              <a:t>se definió </a:t>
            </a:r>
            <a:r>
              <a:rPr lang="es-ES_tradnl" sz="800" dirty="0">
                <a:latin typeface="+mj-lt"/>
                <a:ea typeface="Arial" charset="0"/>
                <a:cs typeface="Arial" charset="0"/>
              </a:rPr>
              <a:t>darle sostenibilidad, buscando dar continuidad, y a la vez actualizar y fortalecer su trabajo conjunto </a:t>
            </a:r>
          </a:p>
        </p:txBody>
      </p:sp>
      <p:sp>
        <p:nvSpPr>
          <p:cNvPr id="12" name="CuadroTexto 11"/>
          <p:cNvSpPr txBox="1"/>
          <p:nvPr/>
        </p:nvSpPr>
        <p:spPr>
          <a:xfrm>
            <a:off x="6300192" y="2866101"/>
            <a:ext cx="1227381" cy="1692771"/>
          </a:xfrm>
          <a:prstGeom prst="rect">
            <a:avLst/>
          </a:prstGeom>
          <a:noFill/>
        </p:spPr>
        <p:txBody>
          <a:bodyPr wrap="square" rtlCol="0">
            <a:spAutoFit/>
          </a:bodyPr>
          <a:lstStyle/>
          <a:p>
            <a:r>
              <a:rPr lang="es-ES_tradnl" sz="800" dirty="0">
                <a:latin typeface="+mj-lt"/>
                <a:ea typeface="Arial" charset="0"/>
                <a:cs typeface="Arial" charset="0"/>
              </a:rPr>
              <a:t>Adicionalmente en base a este proceso, las agencias del CAHB acordaron el rediseño de su misión y visión hacia una visión más estructural y de largo plazo, buscando ser un referente clave no gubernamental para la respuesta humanitaria con enfoque </a:t>
            </a:r>
            <a:r>
              <a:rPr lang="es-ES_tradnl" sz="800" dirty="0" smtClean="0">
                <a:latin typeface="+mj-lt"/>
                <a:ea typeface="Arial" charset="0"/>
                <a:cs typeface="Arial" charset="0"/>
              </a:rPr>
              <a:t>de genero y derechos</a:t>
            </a:r>
            <a:r>
              <a:rPr lang="es-ES_tradnl" sz="800" dirty="0">
                <a:latin typeface="+mj-lt"/>
                <a:ea typeface="Arial" charset="0"/>
                <a:cs typeface="Arial" charset="0"/>
              </a:rPr>
              <a:t>.</a:t>
            </a:r>
          </a:p>
        </p:txBody>
      </p:sp>
      <p:sp>
        <p:nvSpPr>
          <p:cNvPr id="13" name="CuadroTexto 12"/>
          <p:cNvSpPr txBox="1"/>
          <p:nvPr/>
        </p:nvSpPr>
        <p:spPr>
          <a:xfrm>
            <a:off x="7806036" y="2977832"/>
            <a:ext cx="1166626" cy="1692771"/>
          </a:xfrm>
          <a:prstGeom prst="rect">
            <a:avLst/>
          </a:prstGeom>
          <a:noFill/>
        </p:spPr>
        <p:txBody>
          <a:bodyPr wrap="square" rtlCol="0">
            <a:spAutoFit/>
          </a:bodyPr>
          <a:lstStyle/>
          <a:p>
            <a:pPr lvl="0"/>
            <a:r>
              <a:rPr lang="es-ES_tradnl" sz="800" dirty="0">
                <a:latin typeface="+mj-lt"/>
                <a:ea typeface="Arial" charset="0"/>
                <a:cs typeface="Arial" charset="0"/>
              </a:rPr>
              <a:t>Se consolida el establecimiento de relaciones y alianzas con otros actores interesados, incluyendo la Cruz Roja, el Sistema de Naciones Unidas, el Gobierno Nacionales y Gobiernos sub-nacionales. Se conforma el Equipo Humanitario País EHP  </a:t>
            </a:r>
          </a:p>
          <a:p>
            <a:endParaRPr lang="es-ES_tradnl" sz="800" dirty="0">
              <a:latin typeface="+mj-lt"/>
              <a:ea typeface="Arial" charset="0"/>
              <a:cs typeface="Arial" charset="0"/>
            </a:endParaRPr>
          </a:p>
        </p:txBody>
      </p:sp>
      <p:sp>
        <p:nvSpPr>
          <p:cNvPr id="14" name="CuadroTexto 13"/>
          <p:cNvSpPr txBox="1"/>
          <p:nvPr/>
        </p:nvSpPr>
        <p:spPr>
          <a:xfrm>
            <a:off x="5385307" y="1312053"/>
            <a:ext cx="796342" cy="1077218"/>
          </a:xfrm>
          <a:prstGeom prst="rect">
            <a:avLst/>
          </a:prstGeom>
          <a:noFill/>
        </p:spPr>
        <p:txBody>
          <a:bodyPr wrap="square" rtlCol="0">
            <a:spAutoFit/>
          </a:bodyPr>
          <a:lstStyle/>
          <a:p>
            <a:pPr algn="ctr"/>
            <a:r>
              <a:rPr lang="es-CL" sz="800" dirty="0" smtClean="0">
                <a:latin typeface="+mj-lt"/>
                <a:ea typeface="Arial" charset="0"/>
                <a:cs typeface="Arial" charset="0"/>
              </a:rPr>
              <a:t>Implementación del Proyecto </a:t>
            </a:r>
            <a:r>
              <a:rPr lang="es-CL" sz="800" dirty="0">
                <a:latin typeface="+mj-lt"/>
                <a:ea typeface="Arial" charset="0"/>
                <a:cs typeface="Arial" charset="0"/>
              </a:rPr>
              <a:t>DIPECHO VIII (2013-2104) financiado por ECHO y liderizado por </a:t>
            </a:r>
            <a:r>
              <a:rPr lang="es-CL" sz="800" dirty="0" smtClean="0">
                <a:latin typeface="+mj-lt"/>
                <a:ea typeface="Arial" charset="0"/>
                <a:cs typeface="Arial" charset="0"/>
              </a:rPr>
              <a:t>CARE</a:t>
            </a:r>
            <a:r>
              <a:rPr lang="es-ES_tradnl" sz="800" dirty="0" smtClean="0">
                <a:latin typeface="+mj-lt"/>
                <a:ea typeface="Arial" charset="0"/>
                <a:cs typeface="Arial" charset="0"/>
              </a:rPr>
              <a:t> </a:t>
            </a:r>
            <a:endParaRPr lang="es-ES_tradnl" sz="800" dirty="0">
              <a:latin typeface="+mj-lt"/>
              <a:ea typeface="Arial" charset="0"/>
              <a:cs typeface="Arial" charset="0"/>
            </a:endParaRPr>
          </a:p>
        </p:txBody>
      </p:sp>
      <p:sp>
        <p:nvSpPr>
          <p:cNvPr id="15" name="CuadroTexto 14"/>
          <p:cNvSpPr txBox="1"/>
          <p:nvPr/>
        </p:nvSpPr>
        <p:spPr>
          <a:xfrm>
            <a:off x="4732472" y="2883364"/>
            <a:ext cx="1025401" cy="2062103"/>
          </a:xfrm>
          <a:prstGeom prst="rect">
            <a:avLst/>
          </a:prstGeom>
          <a:noFill/>
        </p:spPr>
        <p:txBody>
          <a:bodyPr wrap="square" rtlCol="0">
            <a:spAutoFit/>
          </a:bodyPr>
          <a:lstStyle/>
          <a:p>
            <a:r>
              <a:rPr lang="es-CL" sz="800" dirty="0">
                <a:latin typeface="+mj-lt"/>
                <a:ea typeface="Arial" charset="0"/>
                <a:cs typeface="Arial" charset="0"/>
              </a:rPr>
              <a:t>Sus principales logros fueron: apoyo en la formulación de la Ley de Gestión de Riesgos (nov. 2014), elaboración de la caja de herramientas (a la fecha el Estado Plurinacional de Bolivia instruye que se aplique en todo el territorio nacional)</a:t>
            </a:r>
            <a:endParaRPr lang="es-ES_tradnl" sz="800" dirty="0">
              <a:latin typeface="+mj-lt"/>
              <a:ea typeface="Arial" charset="0"/>
              <a:cs typeface="Arial" charset="0"/>
            </a:endParaRPr>
          </a:p>
          <a:p>
            <a:endParaRPr lang="es-ES_tradnl" sz="800" dirty="0">
              <a:latin typeface="+mj-lt"/>
              <a:ea typeface="Arial" charset="0"/>
              <a:cs typeface="Arial" charset="0"/>
            </a:endParaRPr>
          </a:p>
        </p:txBody>
      </p:sp>
      <p:pic>
        <p:nvPicPr>
          <p:cNvPr id="16" name="Imagen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5477" y="5033159"/>
            <a:ext cx="371019" cy="25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Imagen 9"/>
          <p:cNvPicPr>
            <a:picLocks noChangeAspect="1"/>
          </p:cNvPicPr>
          <p:nvPr/>
        </p:nvPicPr>
        <p:blipFill rotWithShape="1">
          <a:blip r:embed="rId4">
            <a:extLst>
              <a:ext uri="{28A0092B-C50C-407E-A947-70E740481C1C}">
                <a14:useLocalDpi xmlns:a14="http://schemas.microsoft.com/office/drawing/2010/main" val="0"/>
              </a:ext>
            </a:extLst>
          </a:blip>
          <a:srcRect l="40094" t="75302" r="39041" b="19778"/>
          <a:stretch/>
        </p:blipFill>
        <p:spPr bwMode="auto">
          <a:xfrm>
            <a:off x="2933499" y="608844"/>
            <a:ext cx="2844954"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n 9"/>
          <p:cNvPicPr>
            <a:picLocks noChangeAspect="1"/>
          </p:cNvPicPr>
          <p:nvPr/>
        </p:nvPicPr>
        <p:blipFill rotWithShape="1">
          <a:blip r:embed="rId4">
            <a:extLst>
              <a:ext uri="{28A0092B-C50C-407E-A947-70E740481C1C}">
                <a14:useLocalDpi xmlns:a14="http://schemas.microsoft.com/office/drawing/2010/main" val="0"/>
              </a:ext>
            </a:extLst>
          </a:blip>
          <a:srcRect l="60846" t="75655" r="25732" b="19442"/>
          <a:stretch/>
        </p:blipFill>
        <p:spPr bwMode="auto">
          <a:xfrm>
            <a:off x="5730691" y="610124"/>
            <a:ext cx="1830169" cy="35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22 Rectángulo"/>
          <p:cNvSpPr/>
          <p:nvPr/>
        </p:nvSpPr>
        <p:spPr>
          <a:xfrm>
            <a:off x="5620727" y="5672027"/>
            <a:ext cx="1759585" cy="267335"/>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1000"/>
              </a:spcAft>
            </a:pPr>
            <a:r>
              <a:rPr lang="es-BO" sz="700" dirty="0">
                <a:solidFill>
                  <a:schemeClr val="tx1"/>
                </a:solidFill>
                <a:effectLst/>
                <a:latin typeface="+mj-lt"/>
                <a:ea typeface="Arial" charset="0"/>
                <a:cs typeface="Arial" charset="0"/>
              </a:rPr>
              <a:t>Trabajo relevante en estos años en:</a:t>
            </a:r>
            <a:endParaRPr lang="es-ES_tradnl" sz="700" dirty="0">
              <a:solidFill>
                <a:schemeClr val="tx1"/>
              </a:solidFill>
              <a:effectLst/>
              <a:latin typeface="+mj-lt"/>
              <a:ea typeface="Arial" charset="0"/>
              <a:cs typeface="Arial" charset="0"/>
            </a:endParaRPr>
          </a:p>
        </p:txBody>
      </p:sp>
      <p:cxnSp>
        <p:nvCxnSpPr>
          <p:cNvPr id="20" name="29 Conector recto de flecha"/>
          <p:cNvCxnSpPr/>
          <p:nvPr/>
        </p:nvCxnSpPr>
        <p:spPr>
          <a:xfrm flipH="1" flipV="1">
            <a:off x="7824282" y="2514939"/>
            <a:ext cx="16222" cy="2976936"/>
          </a:xfrm>
          <a:prstGeom prst="straightConnector1">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21" name="51 Rectángulo"/>
          <p:cNvSpPr/>
          <p:nvPr/>
        </p:nvSpPr>
        <p:spPr>
          <a:xfrm>
            <a:off x="3851920" y="6094937"/>
            <a:ext cx="1189990" cy="646430"/>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1000"/>
              </a:spcAft>
            </a:pPr>
            <a:r>
              <a:rPr lang="es-ES" sz="700" dirty="0">
                <a:solidFill>
                  <a:schemeClr val="tx1"/>
                </a:solidFill>
                <a:effectLst/>
                <a:latin typeface="+mj-lt"/>
                <a:ea typeface="Arial" charset="0"/>
                <a:cs typeface="Arial" charset="0"/>
              </a:rPr>
              <a:t>La Acción Humanitaria eficaz y oportuna a emergencias ocurridas en Bolivia </a:t>
            </a:r>
            <a:endParaRPr lang="es-ES_tradnl" sz="700" dirty="0">
              <a:solidFill>
                <a:schemeClr val="tx1"/>
              </a:solidFill>
              <a:effectLst/>
              <a:latin typeface="+mj-lt"/>
              <a:ea typeface="Arial" charset="0"/>
              <a:cs typeface="Arial" charset="0"/>
            </a:endParaRPr>
          </a:p>
        </p:txBody>
      </p:sp>
      <p:sp>
        <p:nvSpPr>
          <p:cNvPr id="22" name="52 Rectángulo"/>
          <p:cNvSpPr/>
          <p:nvPr/>
        </p:nvSpPr>
        <p:spPr>
          <a:xfrm>
            <a:off x="5111125" y="6094937"/>
            <a:ext cx="1172845" cy="646430"/>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1000"/>
              </a:spcAft>
            </a:pPr>
            <a:r>
              <a:rPr lang="es-BO" sz="700">
                <a:solidFill>
                  <a:schemeClr val="tx1"/>
                </a:solidFill>
                <a:effectLst/>
                <a:latin typeface="+mj-lt"/>
                <a:ea typeface="Arial" charset="0"/>
                <a:cs typeface="Arial" charset="0"/>
              </a:rPr>
              <a:t>Incidencia y dialogo político con el nivel nacional y subnacionales</a:t>
            </a:r>
            <a:endParaRPr lang="es-ES_tradnl" sz="700" dirty="0">
              <a:solidFill>
                <a:schemeClr val="tx1"/>
              </a:solidFill>
              <a:effectLst/>
              <a:latin typeface="+mj-lt"/>
              <a:ea typeface="Arial" charset="0"/>
              <a:cs typeface="Arial" charset="0"/>
            </a:endParaRPr>
          </a:p>
        </p:txBody>
      </p:sp>
      <p:sp>
        <p:nvSpPr>
          <p:cNvPr id="23" name="53 Rectángulo"/>
          <p:cNvSpPr/>
          <p:nvPr/>
        </p:nvSpPr>
        <p:spPr>
          <a:xfrm>
            <a:off x="7848851" y="6077792"/>
            <a:ext cx="982980" cy="663575"/>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1000"/>
              </a:spcAft>
            </a:pPr>
            <a:r>
              <a:rPr lang="es-ES" sz="700" dirty="0">
                <a:solidFill>
                  <a:schemeClr val="tx1"/>
                </a:solidFill>
                <a:effectLst/>
                <a:latin typeface="+mj-lt"/>
                <a:ea typeface="Arial" charset="0"/>
                <a:cs typeface="Arial" charset="0"/>
              </a:rPr>
              <a:t>Capacitación y fortalecimiento en GRD-CC y Resiliencia;</a:t>
            </a:r>
            <a:endParaRPr lang="es-ES_tradnl" sz="700" dirty="0">
              <a:solidFill>
                <a:schemeClr val="tx1"/>
              </a:solidFill>
              <a:effectLst/>
              <a:latin typeface="+mj-lt"/>
              <a:ea typeface="Arial" charset="0"/>
              <a:cs typeface="Arial" charset="0"/>
            </a:endParaRPr>
          </a:p>
        </p:txBody>
      </p:sp>
      <p:sp>
        <p:nvSpPr>
          <p:cNvPr id="24" name="54 Rectángulo"/>
          <p:cNvSpPr/>
          <p:nvPr/>
        </p:nvSpPr>
        <p:spPr>
          <a:xfrm>
            <a:off x="6336040" y="6094938"/>
            <a:ext cx="1469996" cy="646430"/>
          </a:xfrm>
          <a:prstGeom prst="rect">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1000"/>
              </a:spcAft>
            </a:pPr>
            <a:r>
              <a:rPr lang="es-ES" sz="700" dirty="0">
                <a:solidFill>
                  <a:schemeClr val="tx1"/>
                </a:solidFill>
                <a:effectLst/>
                <a:latin typeface="+mj-lt"/>
                <a:ea typeface="Arial" charset="0"/>
                <a:cs typeface="Arial" charset="0"/>
              </a:rPr>
              <a:t>Desarrollo de Materiales técnicos orientados a la GRD-Resiliencia: Cajas de Herramientas</a:t>
            </a:r>
            <a:r>
              <a:rPr lang="es-ES" sz="700" dirty="0" smtClean="0">
                <a:solidFill>
                  <a:schemeClr val="tx1"/>
                </a:solidFill>
                <a:effectLst/>
                <a:latin typeface="+mj-lt"/>
                <a:ea typeface="Arial" charset="0"/>
                <a:cs typeface="Arial" charset="0"/>
              </a:rPr>
              <a:t>:</a:t>
            </a:r>
            <a:endParaRPr lang="es-ES_tradnl" sz="700" dirty="0">
              <a:solidFill>
                <a:schemeClr val="tx1"/>
              </a:solidFill>
              <a:effectLst/>
              <a:latin typeface="+mj-lt"/>
              <a:ea typeface="Arial" charset="0"/>
              <a:cs typeface="Arial" charset="0"/>
            </a:endParaRPr>
          </a:p>
        </p:txBody>
      </p:sp>
      <p:cxnSp>
        <p:nvCxnSpPr>
          <p:cNvPr id="25" name="55 Conector recto de flecha"/>
          <p:cNvCxnSpPr/>
          <p:nvPr/>
        </p:nvCxnSpPr>
        <p:spPr>
          <a:xfrm flipV="1">
            <a:off x="6319227" y="5948252"/>
            <a:ext cx="0" cy="77470"/>
          </a:xfrm>
          <a:prstGeom prst="straightConnector1">
            <a:avLst/>
          </a:prstGeom>
          <a:ln>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6" name="56 Conector recto de flecha"/>
          <p:cNvCxnSpPr/>
          <p:nvPr/>
        </p:nvCxnSpPr>
        <p:spPr>
          <a:xfrm flipH="1">
            <a:off x="4446915" y="6025722"/>
            <a:ext cx="3880860" cy="0"/>
          </a:xfrm>
          <a:prstGeom prst="straightConnector1">
            <a:avLst/>
          </a:prstGeom>
          <a:ln>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7" name="Imagen 2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6052" y="4809653"/>
            <a:ext cx="4266722" cy="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1"/>
          <p:cNvSpPr txBox="1">
            <a:spLocks/>
          </p:cNvSpPr>
          <p:nvPr/>
        </p:nvSpPr>
        <p:spPr>
          <a:xfrm>
            <a:off x="19147" y="67097"/>
            <a:ext cx="8153400" cy="819149"/>
          </a:xfrm>
          <a:prstGeom prst="rect">
            <a:avLst/>
          </a:prstGeom>
        </p:spPr>
        <p:txBody>
          <a:bodyPr/>
          <a:lstStyle>
            <a:lvl1pPr algn="l" rtl="0" eaLnBrk="1" fontAlgn="base" hangingPunct="1">
              <a:spcBef>
                <a:spcPct val="0"/>
              </a:spcBef>
              <a:spcAft>
                <a:spcPct val="0"/>
              </a:spcAft>
              <a:defRPr sz="3200" kern="800" spc="50">
                <a:solidFill>
                  <a:schemeClr val="tx1"/>
                </a:solidFill>
                <a:latin typeface="Gill Sans MT"/>
                <a:ea typeface="MS PGothic" pitchFamily="34" charset="-128"/>
                <a:cs typeface="Gill Sans MT"/>
              </a:defRPr>
            </a:lvl1pPr>
            <a:lvl2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2pPr>
            <a:lvl3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3pPr>
            <a:lvl4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4pPr>
            <a:lvl5pPr algn="l" rtl="0" eaLnBrk="1" fontAlgn="base" hangingPunct="1">
              <a:spcBef>
                <a:spcPct val="0"/>
              </a:spcBef>
              <a:spcAft>
                <a:spcPct val="0"/>
              </a:spcAft>
              <a:defRPr sz="3200">
                <a:solidFill>
                  <a:schemeClr val="tx1"/>
                </a:solidFill>
                <a:latin typeface="Gill Sans MT" charset="0"/>
                <a:ea typeface="MS PGothic" pitchFamily="34" charset="-128"/>
                <a:cs typeface="Gill Sans MT" charset="0"/>
              </a:defRPr>
            </a:lvl5pPr>
            <a:lvl6pPr marL="457200" algn="l" rtl="0" eaLnBrk="1" fontAlgn="base" hangingPunct="1">
              <a:spcBef>
                <a:spcPct val="0"/>
              </a:spcBef>
              <a:spcAft>
                <a:spcPct val="0"/>
              </a:spcAft>
              <a:defRPr sz="3200">
                <a:solidFill>
                  <a:schemeClr val="tx1"/>
                </a:solidFill>
                <a:latin typeface="Gill Sans MT" charset="0"/>
                <a:ea typeface="ＭＳ Ｐゴシック" charset="0"/>
              </a:defRPr>
            </a:lvl6pPr>
            <a:lvl7pPr marL="914400" algn="l" rtl="0" eaLnBrk="1" fontAlgn="base" hangingPunct="1">
              <a:spcBef>
                <a:spcPct val="0"/>
              </a:spcBef>
              <a:spcAft>
                <a:spcPct val="0"/>
              </a:spcAft>
              <a:defRPr sz="3200">
                <a:solidFill>
                  <a:schemeClr val="tx1"/>
                </a:solidFill>
                <a:latin typeface="Gill Sans MT" charset="0"/>
                <a:ea typeface="ＭＳ Ｐゴシック" charset="0"/>
              </a:defRPr>
            </a:lvl7pPr>
            <a:lvl8pPr marL="1371600" algn="l" rtl="0" eaLnBrk="1" fontAlgn="base" hangingPunct="1">
              <a:spcBef>
                <a:spcPct val="0"/>
              </a:spcBef>
              <a:spcAft>
                <a:spcPct val="0"/>
              </a:spcAft>
              <a:defRPr sz="3200">
                <a:solidFill>
                  <a:schemeClr val="tx1"/>
                </a:solidFill>
                <a:latin typeface="Gill Sans MT" charset="0"/>
                <a:ea typeface="ＭＳ Ｐゴシック" charset="0"/>
              </a:defRPr>
            </a:lvl8pPr>
            <a:lvl9pPr marL="1828800" algn="l" rtl="0" eaLnBrk="1" fontAlgn="base" hangingPunct="1">
              <a:spcBef>
                <a:spcPct val="0"/>
              </a:spcBef>
              <a:spcAft>
                <a:spcPct val="0"/>
              </a:spcAft>
              <a:defRPr sz="3200">
                <a:solidFill>
                  <a:schemeClr val="tx1"/>
                </a:solidFill>
                <a:latin typeface="Gill Sans MT" charset="0"/>
                <a:ea typeface="ＭＳ Ｐゴシック" charset="0"/>
              </a:defRPr>
            </a:lvl9pPr>
            <a:extLst/>
          </a:lstStyle>
          <a:p>
            <a:pPr>
              <a:defRPr/>
            </a:pPr>
            <a:r>
              <a:rPr lang="es-BO" sz="2400" dirty="0" smtClean="0"/>
              <a:t>Hitos importantes en la historia del CAHB en Bolivia</a:t>
            </a:r>
            <a:endParaRPr lang="es-BO" sz="2400" dirty="0"/>
          </a:p>
        </p:txBody>
      </p:sp>
      <p:sp>
        <p:nvSpPr>
          <p:cNvPr id="2" name="CuadroTexto 1"/>
          <p:cNvSpPr txBox="1"/>
          <p:nvPr/>
        </p:nvSpPr>
        <p:spPr>
          <a:xfrm>
            <a:off x="2591725" y="2924628"/>
            <a:ext cx="867567" cy="1145955"/>
          </a:xfrm>
          <a:prstGeom prst="rect">
            <a:avLst/>
          </a:prstGeom>
          <a:noFill/>
        </p:spPr>
        <p:txBody>
          <a:bodyPr wrap="square" rtlCol="0">
            <a:spAutoFit/>
          </a:bodyPr>
          <a:lstStyle/>
          <a:p>
            <a:pPr>
              <a:lnSpc>
                <a:spcPct val="107000"/>
              </a:lnSpc>
              <a:spcAft>
                <a:spcPts val="600"/>
              </a:spcAft>
            </a:pPr>
            <a:r>
              <a:rPr lang="es-BO" sz="800" dirty="0"/>
              <a:t>Respuesta coordinada del CAHB con el VIDECI y GADLP al mega deslizamiento en la ciudad de La Paz.</a:t>
            </a:r>
            <a:endParaRPr lang="es-BO"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2" name="CuadroTexto 31"/>
          <p:cNvSpPr txBox="1"/>
          <p:nvPr/>
        </p:nvSpPr>
        <p:spPr>
          <a:xfrm>
            <a:off x="1115678" y="2924015"/>
            <a:ext cx="853614" cy="1077218"/>
          </a:xfrm>
          <a:prstGeom prst="rect">
            <a:avLst/>
          </a:prstGeom>
          <a:noFill/>
        </p:spPr>
        <p:txBody>
          <a:bodyPr wrap="square" rtlCol="0">
            <a:spAutoFit/>
          </a:bodyPr>
          <a:lstStyle/>
          <a:p>
            <a:pPr algn="ctr"/>
            <a:r>
              <a:rPr lang="es-ES_tradnl" sz="800" dirty="0" smtClean="0">
                <a:latin typeface="+mj-lt"/>
                <a:ea typeface="Arial" charset="0"/>
                <a:cs typeface="Arial" charset="0"/>
              </a:rPr>
              <a:t>Se lleva adelante el primer curso ENHANCE para oficiales de emergencias de las diferentes agencias  </a:t>
            </a:r>
            <a:endParaRPr lang="es-ES_tradnl" sz="800" dirty="0">
              <a:latin typeface="+mj-lt"/>
              <a:ea typeface="Arial" charset="0"/>
              <a:cs typeface="Arial" charset="0"/>
            </a:endParaRPr>
          </a:p>
        </p:txBody>
      </p:sp>
      <p:sp>
        <p:nvSpPr>
          <p:cNvPr id="33" name="CuadroTexto 32"/>
          <p:cNvSpPr txBox="1"/>
          <p:nvPr/>
        </p:nvSpPr>
        <p:spPr>
          <a:xfrm>
            <a:off x="1871534" y="2913417"/>
            <a:ext cx="853614" cy="954107"/>
          </a:xfrm>
          <a:prstGeom prst="rect">
            <a:avLst/>
          </a:prstGeom>
          <a:noFill/>
        </p:spPr>
        <p:txBody>
          <a:bodyPr wrap="square" rtlCol="0">
            <a:spAutoFit/>
          </a:bodyPr>
          <a:lstStyle/>
          <a:p>
            <a:pPr algn="ctr"/>
            <a:r>
              <a:rPr lang="es-ES_tradnl" sz="800" dirty="0" smtClean="0">
                <a:latin typeface="+mj-lt"/>
                <a:ea typeface="Arial" charset="0"/>
                <a:cs typeface="Arial" charset="0"/>
              </a:rPr>
              <a:t>Se firma un memorándum de entendimiento estableciendo el CAHB en Bolivia</a:t>
            </a:r>
            <a:endParaRPr lang="es-ES_tradnl" sz="800" dirty="0">
              <a:latin typeface="+mj-lt"/>
              <a:ea typeface="Arial" charset="0"/>
              <a:cs typeface="Arial" charset="0"/>
            </a:endParaRPr>
          </a:p>
        </p:txBody>
      </p:sp>
      <p:sp>
        <p:nvSpPr>
          <p:cNvPr id="34" name="CuadroTexto 33"/>
          <p:cNvSpPr txBox="1"/>
          <p:nvPr/>
        </p:nvSpPr>
        <p:spPr>
          <a:xfrm>
            <a:off x="4413195" y="1077535"/>
            <a:ext cx="976020" cy="1446550"/>
          </a:xfrm>
          <a:prstGeom prst="rect">
            <a:avLst/>
          </a:prstGeom>
          <a:noFill/>
        </p:spPr>
        <p:txBody>
          <a:bodyPr wrap="square" rtlCol="0">
            <a:spAutoFit/>
          </a:bodyPr>
          <a:lstStyle/>
          <a:p>
            <a:pPr algn="ctr"/>
            <a:r>
              <a:rPr lang="es-BO" sz="800" dirty="0" smtClean="0">
                <a:latin typeface="+mj-lt"/>
                <a:ea typeface="Arial" charset="0"/>
                <a:cs typeface="Arial" charset="0"/>
              </a:rPr>
              <a:t>Implementación del Proyecto </a:t>
            </a:r>
            <a:r>
              <a:rPr lang="es-BO" sz="800" dirty="0">
                <a:latin typeface="+mj-lt"/>
              </a:rPr>
              <a:t>Fortalecimiento de la resiliencia de comunidades vulnerables con la preparación de equipos técnicos </a:t>
            </a:r>
            <a:r>
              <a:rPr lang="es-BO" sz="800" dirty="0" smtClean="0">
                <a:latin typeface="+mj-lt"/>
              </a:rPr>
              <a:t>municipales financiado por UNICEF</a:t>
            </a:r>
            <a:endParaRPr lang="es-ES_tradnl" sz="800" dirty="0">
              <a:latin typeface="+mj-lt"/>
              <a:ea typeface="Arial" charset="0"/>
              <a:cs typeface="Arial" charset="0"/>
            </a:endParaRPr>
          </a:p>
        </p:txBody>
      </p:sp>
      <p:sp>
        <p:nvSpPr>
          <p:cNvPr id="35" name="CuadroTexto 34"/>
          <p:cNvSpPr txBox="1"/>
          <p:nvPr/>
        </p:nvSpPr>
        <p:spPr>
          <a:xfrm>
            <a:off x="6181649" y="1084378"/>
            <a:ext cx="796342" cy="1446550"/>
          </a:xfrm>
          <a:prstGeom prst="rect">
            <a:avLst/>
          </a:prstGeom>
          <a:noFill/>
        </p:spPr>
        <p:txBody>
          <a:bodyPr wrap="square" rtlCol="0">
            <a:spAutoFit/>
          </a:bodyPr>
          <a:lstStyle/>
          <a:p>
            <a:pPr algn="ctr"/>
            <a:r>
              <a:rPr lang="es-BO" sz="800" dirty="0"/>
              <a:t>El CAHB </a:t>
            </a:r>
            <a:r>
              <a:rPr lang="es-BO" sz="800" dirty="0" smtClean="0"/>
              <a:t>pone </a:t>
            </a:r>
            <a:r>
              <a:rPr lang="es-BO" sz="800" dirty="0"/>
              <a:t>especial énfasis sobre la responsabilidad humanitaria, incluida la incorporación mecanismos de rendición de cuentas</a:t>
            </a:r>
            <a:endParaRPr lang="es-ES_tradnl" sz="800" dirty="0">
              <a:latin typeface="+mj-lt"/>
              <a:ea typeface="Arial" charset="0"/>
              <a:cs typeface="Arial" charset="0"/>
            </a:endParaRPr>
          </a:p>
        </p:txBody>
      </p:sp>
      <p:sp>
        <p:nvSpPr>
          <p:cNvPr id="31" name="CuadroTexto 30"/>
          <p:cNvSpPr txBox="1"/>
          <p:nvPr/>
        </p:nvSpPr>
        <p:spPr>
          <a:xfrm>
            <a:off x="6842082" y="1314610"/>
            <a:ext cx="1165871" cy="1200329"/>
          </a:xfrm>
          <a:prstGeom prst="rect">
            <a:avLst/>
          </a:prstGeom>
          <a:noFill/>
        </p:spPr>
        <p:txBody>
          <a:bodyPr wrap="square" rtlCol="0">
            <a:spAutoFit/>
          </a:bodyPr>
          <a:lstStyle/>
          <a:p>
            <a:r>
              <a:rPr lang="es-BO" sz="800" dirty="0"/>
              <a:t>C</a:t>
            </a:r>
            <a:r>
              <a:rPr lang="es-BO" sz="800" dirty="0" smtClean="0"/>
              <a:t>onversatorio</a:t>
            </a:r>
            <a:r>
              <a:rPr lang="es-BO" sz="800" dirty="0"/>
              <a:t>: El rol de la sociedad civil ante los nuevos escenarios de riesgos de desastres en Bolivia; con la participación de: Las Embajadas de: Canadá, Alemania, Reino Unido, AECID y ECHO.</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ítulo 32"/>
          <p:cNvSpPr>
            <a:spLocks noGrp="1"/>
          </p:cNvSpPr>
          <p:nvPr>
            <p:ph type="title"/>
          </p:nvPr>
        </p:nvSpPr>
        <p:spPr>
          <a:xfrm>
            <a:off x="482600" y="373653"/>
            <a:ext cx="8362820" cy="820147"/>
          </a:xfrm>
        </p:spPr>
        <p:txBody>
          <a:bodyPr/>
          <a:lstStyle/>
          <a:p>
            <a:r>
              <a:rPr lang="es-BO" sz="3000" dirty="0" smtClean="0"/>
              <a:t>El Consorcio de Agencias Humanitarias en Bolivia</a:t>
            </a:r>
            <a:endParaRPr lang="es-BO" sz="3000" dirty="0"/>
          </a:p>
        </p:txBody>
      </p:sp>
      <p:sp>
        <p:nvSpPr>
          <p:cNvPr id="35" name="Marcador de contenido 34"/>
          <p:cNvSpPr>
            <a:spLocks noGrp="1"/>
          </p:cNvSpPr>
          <p:nvPr>
            <p:ph sz="quarter" idx="13"/>
          </p:nvPr>
        </p:nvSpPr>
        <p:spPr>
          <a:xfrm>
            <a:off x="495300" y="3013166"/>
            <a:ext cx="8064500" cy="2883781"/>
          </a:xfrm>
        </p:spPr>
        <p:txBody>
          <a:bodyPr/>
          <a:lstStyle/>
          <a:p>
            <a:pPr algn="just"/>
            <a:r>
              <a:rPr lang="es-ES" altLang="es-BO" sz="2800" dirty="0">
                <a:latin typeface="+mj-lt"/>
                <a:ea typeface="Arial" charset="0"/>
                <a:cs typeface="Arial" charset="0"/>
              </a:rPr>
              <a:t>“El CAHB busca promover la resiliencia en la gestión de riesgos de desastres de las poblaciones más vulnerables, mediante la aplicación de metodologías innovadoras, la gestión del conocimiento, el fortalecimiento de capacidades y la incidencia en políticas estatales y no estatales</a:t>
            </a:r>
            <a:r>
              <a:rPr lang="es-ES" altLang="es-BO" sz="2800" dirty="0" smtClean="0">
                <a:latin typeface="+mj-lt"/>
                <a:ea typeface="Arial" charset="0"/>
                <a:cs typeface="Arial" charset="0"/>
              </a:rPr>
              <a:t>”</a:t>
            </a:r>
            <a:endParaRPr lang="es-BO" altLang="es-BO" sz="2800" dirty="0">
              <a:latin typeface="+mj-lt"/>
              <a:ea typeface="Arial" charset="0"/>
              <a:cs typeface="Arial" charset="0"/>
            </a:endParaRPr>
          </a:p>
        </p:txBody>
      </p:sp>
      <p:sp>
        <p:nvSpPr>
          <p:cNvPr id="34" name="Marcador de texto 33"/>
          <p:cNvSpPr>
            <a:spLocks noGrp="1"/>
          </p:cNvSpPr>
          <p:nvPr>
            <p:ph type="body" sz="quarter" idx="11"/>
          </p:nvPr>
        </p:nvSpPr>
        <p:spPr>
          <a:xfrm>
            <a:off x="495300" y="1859643"/>
            <a:ext cx="8064500" cy="487680"/>
          </a:xfrm>
        </p:spPr>
        <p:txBody>
          <a:bodyPr/>
          <a:lstStyle/>
          <a:p>
            <a:pPr marL="0" indent="0" algn="ctr"/>
            <a:r>
              <a:rPr lang="es-BO" altLang="es-BO" sz="2400" b="0" dirty="0">
                <a:latin typeface="+mj-lt"/>
                <a:ea typeface="Arial" charset="0"/>
                <a:cs typeface="Arial" charset="0"/>
              </a:rPr>
              <a:t>Es una iniciativa de colaboración y trabajo coordinado entre </a:t>
            </a:r>
            <a:r>
              <a:rPr lang="es-BO" altLang="es-BO" sz="2400" b="0" dirty="0" smtClean="0">
                <a:latin typeface="+mj-lt"/>
                <a:ea typeface="Arial" charset="0"/>
                <a:cs typeface="Arial" charset="0"/>
              </a:rPr>
              <a:t>agencias de </a:t>
            </a:r>
            <a:r>
              <a:rPr lang="es-BO" altLang="es-BO" sz="2400" b="0" dirty="0">
                <a:latin typeface="+mj-lt"/>
                <a:ea typeface="Arial" charset="0"/>
                <a:cs typeface="Arial" charset="0"/>
              </a:rPr>
              <a:t>cooperación y desarrollo.</a:t>
            </a:r>
            <a:endParaRPr lang="en-GB" altLang="es-BO" sz="2400" b="0" dirty="0">
              <a:latin typeface="+mj-lt"/>
              <a:ea typeface="Arial" charset="0"/>
              <a:cs typeface="Arial" charset="0"/>
            </a:endParaRPr>
          </a:p>
          <a:p>
            <a:pPr marL="0" indent="0" algn="ctr"/>
            <a:endParaRPr lang="es-BO" sz="2400" b="0" dirty="0">
              <a:latin typeface="+mj-lt"/>
            </a:endParaRPr>
          </a:p>
        </p:txBody>
      </p:sp>
    </p:spTree>
    <p:extLst>
      <p:ext uri="{BB962C8B-B14F-4D97-AF65-F5344CB8AC3E}">
        <p14:creationId xmlns:p14="http://schemas.microsoft.com/office/powerpoint/2010/main" val="40700794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BO" dirty="0" smtClean="0"/>
              <a:t>Miembros del CAHB</a:t>
            </a:r>
            <a:endParaRPr lang="es-BO" dirty="0"/>
          </a:p>
        </p:txBody>
      </p:sp>
      <p:sp>
        <p:nvSpPr>
          <p:cNvPr id="8" name="Marcador de contenido 7"/>
          <p:cNvSpPr>
            <a:spLocks noGrp="1"/>
          </p:cNvSpPr>
          <p:nvPr>
            <p:ph sz="quarter" idx="13"/>
          </p:nvPr>
        </p:nvSpPr>
        <p:spPr/>
        <p:txBody>
          <a:bodyPr/>
          <a:lstStyle/>
          <a:p>
            <a:pPr marL="0" indent="0" algn="just">
              <a:buNone/>
            </a:pPr>
            <a:r>
              <a:rPr lang="es-ES_tradnl" altLang="es-BO" sz="2400" dirty="0">
                <a:latin typeface="+mj-lt"/>
                <a:ea typeface="Arial" charset="0"/>
                <a:cs typeface="Arial" charset="0"/>
              </a:rPr>
              <a:t>Sus características son</a:t>
            </a:r>
            <a:r>
              <a:rPr lang="es-ES_tradnl" altLang="es-BO" sz="2400" dirty="0" smtClean="0">
                <a:latin typeface="+mj-lt"/>
                <a:ea typeface="Arial" charset="0"/>
                <a:cs typeface="Arial" charset="0"/>
              </a:rPr>
              <a:t>:</a:t>
            </a:r>
            <a:endParaRPr lang="es-ES_tradnl" altLang="es-BO" sz="2400" dirty="0">
              <a:latin typeface="+mj-lt"/>
              <a:ea typeface="Arial" charset="0"/>
              <a:cs typeface="Arial" charset="0"/>
            </a:endParaRPr>
          </a:p>
          <a:p>
            <a:pPr algn="just"/>
            <a:r>
              <a:rPr lang="es-ES_tradnl" altLang="es-BO" sz="2400" dirty="0">
                <a:latin typeface="+mj-lt"/>
                <a:ea typeface="Arial" charset="0"/>
                <a:cs typeface="Arial" charset="0"/>
              </a:rPr>
              <a:t>Mandato humanitario</a:t>
            </a:r>
          </a:p>
          <a:p>
            <a:pPr algn="just"/>
            <a:r>
              <a:rPr lang="es-ES_tradnl" altLang="es-BO" sz="2400" dirty="0">
                <a:latin typeface="+mj-lt"/>
                <a:ea typeface="Arial" charset="0"/>
                <a:cs typeface="Arial" charset="0"/>
              </a:rPr>
              <a:t>Experiencia de </a:t>
            </a:r>
            <a:r>
              <a:rPr lang="es-ES_tradnl" altLang="es-BO" sz="2400" dirty="0" smtClean="0">
                <a:latin typeface="+mj-lt"/>
                <a:ea typeface="Arial" charset="0"/>
                <a:cs typeface="Arial" charset="0"/>
              </a:rPr>
              <a:t>trabajo </a:t>
            </a:r>
            <a:r>
              <a:rPr lang="es-ES_tradnl" altLang="es-BO" sz="2400" dirty="0">
                <a:latin typeface="+mj-lt"/>
                <a:ea typeface="Arial" charset="0"/>
                <a:cs typeface="Arial" charset="0"/>
              </a:rPr>
              <a:t>en Gestión del Riesgo de Desastres y Resiliencia </a:t>
            </a:r>
            <a:endParaRPr lang="es-ES_tradnl" altLang="es-BO" sz="2400" dirty="0" smtClean="0">
              <a:latin typeface="+mj-lt"/>
              <a:ea typeface="Arial" charset="0"/>
              <a:cs typeface="Arial" charset="0"/>
            </a:endParaRPr>
          </a:p>
          <a:p>
            <a:pPr algn="just"/>
            <a:r>
              <a:rPr lang="es-ES_tradnl" altLang="es-BO" sz="2400" dirty="0" smtClean="0">
                <a:latin typeface="+mj-lt"/>
                <a:ea typeface="Arial" charset="0"/>
                <a:cs typeface="Arial" charset="0"/>
              </a:rPr>
              <a:t>Trabajo con poblaciones en condición de vulnerabilidad</a:t>
            </a:r>
            <a:endParaRPr lang="es-ES_tradnl" altLang="es-BO" sz="2400" dirty="0">
              <a:latin typeface="+mj-lt"/>
              <a:ea typeface="Arial" charset="0"/>
              <a:cs typeface="Arial" charset="0"/>
            </a:endParaRPr>
          </a:p>
          <a:p>
            <a:pPr algn="just"/>
            <a:r>
              <a:rPr lang="es-ES_tradnl" altLang="es-BO" sz="2400" dirty="0">
                <a:latin typeface="+mj-lt"/>
                <a:ea typeface="Arial" charset="0"/>
                <a:cs typeface="Arial" charset="0"/>
              </a:rPr>
              <a:t>Enfoque de género y de derechos</a:t>
            </a:r>
          </a:p>
          <a:p>
            <a:endParaRPr lang="es-BO" sz="2400" dirty="0">
              <a:latin typeface="+mj-lt"/>
            </a:endParaRPr>
          </a:p>
        </p:txBody>
      </p:sp>
      <p:sp>
        <p:nvSpPr>
          <p:cNvPr id="7" name="Marcador de texto 6"/>
          <p:cNvSpPr>
            <a:spLocks noGrp="1"/>
          </p:cNvSpPr>
          <p:nvPr>
            <p:ph type="body" sz="quarter" idx="11"/>
          </p:nvPr>
        </p:nvSpPr>
        <p:spPr/>
        <p:txBody>
          <a:bodyPr/>
          <a:lstStyle/>
          <a:p>
            <a:pPr marL="0" indent="0"/>
            <a:r>
              <a:rPr lang="es-ES_tradnl" altLang="es-BO" dirty="0">
                <a:latin typeface="+mj-lt"/>
                <a:ea typeface="Arial" charset="0"/>
                <a:cs typeface="Arial" charset="0"/>
              </a:rPr>
              <a:t>Organizaciones No Gubernamentales Nacionales e Internacionales legalmente registradas en </a:t>
            </a:r>
            <a:r>
              <a:rPr lang="es-ES_tradnl" altLang="es-BO" dirty="0" smtClean="0">
                <a:latin typeface="+mj-lt"/>
                <a:ea typeface="Arial" charset="0"/>
                <a:cs typeface="Arial" charset="0"/>
              </a:rPr>
              <a:t>Bolivia</a:t>
            </a:r>
            <a:endParaRPr lang="es-ES_tradnl" altLang="es-BO" dirty="0">
              <a:latin typeface="+mj-lt"/>
              <a:ea typeface="Arial" charset="0"/>
              <a:cs typeface="Arial" charset="0"/>
            </a:endParaRPr>
          </a:p>
        </p:txBody>
      </p:sp>
      <p:grpSp>
        <p:nvGrpSpPr>
          <p:cNvPr id="2" name="Grupo 1"/>
          <p:cNvGrpSpPr/>
          <p:nvPr/>
        </p:nvGrpSpPr>
        <p:grpSpPr>
          <a:xfrm>
            <a:off x="1217220" y="5339726"/>
            <a:ext cx="6848669" cy="1393579"/>
            <a:chOff x="1175657" y="5016554"/>
            <a:chExt cx="6848669" cy="1393579"/>
          </a:xfrm>
        </p:grpSpPr>
        <p:sp>
          <p:nvSpPr>
            <p:cNvPr id="11" name="Rectángulo redondeado 10"/>
            <p:cNvSpPr/>
            <p:nvPr/>
          </p:nvSpPr>
          <p:spPr>
            <a:xfrm>
              <a:off x="1175657" y="5016554"/>
              <a:ext cx="6848669" cy="13935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pic>
          <p:nvPicPr>
            <p:cNvPr id="9" name="Imagen 17"/>
            <p:cNvPicPr>
              <a:picLocks noChangeAspect="1"/>
            </p:cNvPicPr>
            <p:nvPr/>
          </p:nvPicPr>
          <p:blipFill rotWithShape="1">
            <a:blip r:embed="rId2">
              <a:extLst>
                <a:ext uri="{28A0092B-C50C-407E-A947-70E740481C1C}">
                  <a14:useLocalDpi xmlns:a14="http://schemas.microsoft.com/office/drawing/2010/main" val="0"/>
                </a:ext>
              </a:extLst>
            </a:blip>
            <a:srcRect l="39589"/>
            <a:stretch/>
          </p:blipFill>
          <p:spPr bwMode="auto">
            <a:xfrm>
              <a:off x="2985202" y="5091198"/>
              <a:ext cx="4302290" cy="128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7492" y="5496941"/>
              <a:ext cx="697635" cy="47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r="60546"/>
            <a:stretch/>
          </p:blipFill>
          <p:spPr bwMode="auto">
            <a:xfrm>
              <a:off x="1238735" y="5327205"/>
              <a:ext cx="1683389" cy="77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674695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0" y="0"/>
            <a:ext cx="9144000" cy="685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BO"/>
          </a:p>
        </p:txBody>
      </p:sp>
      <p:pic>
        <p:nvPicPr>
          <p:cNvPr id="2" name="Imagen 1"/>
          <p:cNvPicPr>
            <a:picLocks noChangeAspect="1"/>
          </p:cNvPicPr>
          <p:nvPr/>
        </p:nvPicPr>
        <p:blipFill>
          <a:blip r:embed="rId2"/>
          <a:stretch>
            <a:fillRect/>
          </a:stretch>
        </p:blipFill>
        <p:spPr>
          <a:xfrm>
            <a:off x="657993" y="0"/>
            <a:ext cx="7828014" cy="688515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590" y="940904"/>
            <a:ext cx="7245105" cy="5917096"/>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670" y="1338108"/>
            <a:ext cx="4381817" cy="715979"/>
          </a:xfrm>
          <a:prstGeom prst="rect">
            <a:avLst/>
          </a:prstGeom>
        </p:spPr>
      </p:pic>
    </p:spTree>
    <p:extLst>
      <p:ext uri="{BB962C8B-B14F-4D97-AF65-F5344CB8AC3E}">
        <p14:creationId xmlns:p14="http://schemas.microsoft.com/office/powerpoint/2010/main" val="22192410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BO" dirty="0" smtClean="0"/>
              <a:t>Nuestras áreas de acción Y SUS PRINCIPALES LOGROS</a:t>
            </a:r>
            <a:endParaRPr lang="es-BO" dirty="0"/>
          </a:p>
        </p:txBody>
      </p:sp>
      <p:sp>
        <p:nvSpPr>
          <p:cNvPr id="8" name="Marcador de texto 7"/>
          <p:cNvSpPr>
            <a:spLocks noGrp="1"/>
          </p:cNvSpPr>
          <p:nvPr>
            <p:ph type="body" sz="quarter" idx="10"/>
          </p:nvPr>
        </p:nvSpPr>
        <p:spPr/>
        <p:txBody>
          <a:bodyPr/>
          <a:lstStyle/>
          <a:p>
            <a:r>
              <a:rPr lang="es-BO" dirty="0" smtClean="0"/>
              <a:t>CAHB</a:t>
            </a:r>
            <a:endParaRPr lang="es-BO" dirty="0"/>
          </a:p>
        </p:txBody>
      </p:sp>
    </p:spTree>
    <p:extLst>
      <p:ext uri="{BB962C8B-B14F-4D97-AF65-F5344CB8AC3E}">
        <p14:creationId xmlns:p14="http://schemas.microsoft.com/office/powerpoint/2010/main" val="514920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BO" dirty="0" smtClean="0"/>
              <a:t>Incidencia e Interlocución</a:t>
            </a:r>
            <a:endParaRPr lang="es-BO" dirty="0"/>
          </a:p>
        </p:txBody>
      </p:sp>
      <p:sp>
        <p:nvSpPr>
          <p:cNvPr id="9" name="Marcador de contenido 8"/>
          <p:cNvSpPr>
            <a:spLocks noGrp="1"/>
          </p:cNvSpPr>
          <p:nvPr>
            <p:ph sz="quarter" idx="13"/>
          </p:nvPr>
        </p:nvSpPr>
        <p:spPr/>
        <p:txBody>
          <a:bodyPr/>
          <a:lstStyle/>
          <a:p>
            <a:pPr algn="just">
              <a:lnSpc>
                <a:spcPct val="150000"/>
              </a:lnSpc>
            </a:pPr>
            <a:r>
              <a:rPr lang="es-BO" altLang="es-BO" dirty="0">
                <a:latin typeface="+mj-lt"/>
                <a:ea typeface="Arial" charset="0"/>
                <a:cs typeface="Arial" charset="0"/>
              </a:rPr>
              <a:t>Acciones de incidencia para el desarrollo de políticas públicas y su implementación desde los conocimientos, evidencia y experticia de las agencias. </a:t>
            </a:r>
          </a:p>
          <a:p>
            <a:pPr algn="just">
              <a:lnSpc>
                <a:spcPct val="150000"/>
              </a:lnSpc>
            </a:pPr>
            <a:r>
              <a:rPr lang="es-BO" altLang="es-BO" dirty="0">
                <a:latin typeface="+mj-lt"/>
                <a:ea typeface="Arial" charset="0"/>
                <a:cs typeface="Arial" charset="0"/>
              </a:rPr>
              <a:t>Alude también a su rol articulador en diferentes niveles para la difusión de la normativa existente, en especial de la Ley de Gestión de Riesgos, que permita fortalecer la institucionalidad establecida en esta norma apoyando al desarrollo de la reglamentación a nivel nacional, departamental y municipal.</a:t>
            </a:r>
          </a:p>
          <a:p>
            <a:endParaRPr lang="es-BO" dirty="0">
              <a:latin typeface="+mj-lt"/>
            </a:endParaRPr>
          </a:p>
        </p:txBody>
      </p:sp>
      <p:sp>
        <p:nvSpPr>
          <p:cNvPr id="8" name="Marcador de texto 7"/>
          <p:cNvSpPr>
            <a:spLocks noGrp="1"/>
          </p:cNvSpPr>
          <p:nvPr>
            <p:ph type="body" sz="quarter" idx="11"/>
          </p:nvPr>
        </p:nvSpPr>
        <p:spPr/>
        <p:txBody>
          <a:bodyPr/>
          <a:lstStyle/>
          <a:p>
            <a:r>
              <a:rPr lang="es-BO" dirty="0" smtClean="0"/>
              <a:t>Línea estratégica 1</a:t>
            </a:r>
            <a:endParaRPr lang="es-BO" dirty="0"/>
          </a:p>
        </p:txBody>
      </p:sp>
    </p:spTree>
    <p:extLst>
      <p:ext uri="{BB962C8B-B14F-4D97-AF65-F5344CB8AC3E}">
        <p14:creationId xmlns:p14="http://schemas.microsoft.com/office/powerpoint/2010/main" val="3026623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lantilla CAHB bolivia">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B6DB6C4B929842B6A72E7D0933107D" ma:contentTypeVersion="8" ma:contentTypeDescription="Create a new document." ma:contentTypeScope="" ma:versionID="3be15c08e53a8bc736a1b15d183c75f1">
  <xsd:schema xmlns:xsd="http://www.w3.org/2001/XMLSchema" xmlns:xs="http://www.w3.org/2001/XMLSchema" xmlns:p="http://schemas.microsoft.com/office/2006/metadata/properties" xmlns:ns2="785390bb-11ba-4ae5-9ca6-328a16bef388" xmlns:ns3="2decd5dc-8f61-4715-a465-a616d1041506" targetNamespace="http://schemas.microsoft.com/office/2006/metadata/properties" ma:root="true" ma:fieldsID="8917eef9fa4cb699f0f4efbd0fffe4ed" ns2:_="" ns3:_="">
    <xsd:import namespace="785390bb-11ba-4ae5-9ca6-328a16bef388"/>
    <xsd:import namespace="2decd5dc-8f61-4715-a465-a616d10415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390bb-11ba-4ae5-9ca6-328a16bef3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ecd5dc-8f61-4715-a465-a616d104150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9D2603-A6E4-45E1-94C6-A043193E5305}">
  <ds:schemaRefs>
    <ds:schemaRef ds:uri="http://schemas.microsoft.com/sharepoint/v3/contenttype/forms"/>
  </ds:schemaRefs>
</ds:datastoreItem>
</file>

<file path=customXml/itemProps2.xml><?xml version="1.0" encoding="utf-8"?>
<ds:datastoreItem xmlns:ds="http://schemas.openxmlformats.org/officeDocument/2006/customXml" ds:itemID="{4B78AE80-9D85-48C0-BE76-A4451AF80405}">
  <ds:schemaRefs>
    <ds:schemaRef ds:uri="785390bb-11ba-4ae5-9ca6-328a16bef388"/>
    <ds:schemaRef ds:uri="http://schemas.microsoft.com/office/2006/documentManagement/types"/>
    <ds:schemaRef ds:uri="http://www.w3.org/XML/1998/namespace"/>
    <ds:schemaRef ds:uri="http://purl.org/dc/term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2decd5dc-8f61-4715-a465-a616d1041506"/>
  </ds:schemaRefs>
</ds:datastoreItem>
</file>

<file path=customXml/itemProps3.xml><?xml version="1.0" encoding="utf-8"?>
<ds:datastoreItem xmlns:ds="http://schemas.openxmlformats.org/officeDocument/2006/customXml" ds:itemID="{434FDA43-1C1C-4F30-887D-F6C79ED96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390bb-11ba-4ae5-9ca6-328a16bef388"/>
    <ds:schemaRef ds:uri="2decd5dc-8f61-4715-a465-a616d1041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STC_PPT_Template_Standard</Template>
  <TotalTime>0</TotalTime>
  <Words>1626</Words>
  <Application>Microsoft Macintosh PowerPoint</Application>
  <PresentationFormat>Presentación en pantalla (4:3)</PresentationFormat>
  <Paragraphs>146</Paragraphs>
  <Slides>21</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21</vt:i4>
      </vt:variant>
    </vt:vector>
  </HeadingPairs>
  <TitlesOfParts>
    <vt:vector size="30" baseType="lpstr">
      <vt:lpstr>Arial</vt:lpstr>
      <vt:lpstr>ArialMT</vt:lpstr>
      <vt:lpstr>Calibri</vt:lpstr>
      <vt:lpstr>Gill Sans MT</vt:lpstr>
      <vt:lpstr>MS PGothic</vt:lpstr>
      <vt:lpstr>ＭＳ Ｐゴシック</vt:lpstr>
      <vt:lpstr>Times New Roman</vt:lpstr>
      <vt:lpstr>Wingdings</vt:lpstr>
      <vt:lpstr>plantilla CAHB bolivia</vt:lpstr>
      <vt:lpstr>CONSORCIO DE AGENCIAS HUMANITARIAS EN BOLIVIA Una experiencia de trabajo mutuo </vt:lpstr>
      <vt:lpstr>Contenidos</vt:lpstr>
      <vt:lpstr>El proceso de conformación del CAHB en Bolivia</vt:lpstr>
      <vt:lpstr>Presentación de PowerPoint</vt:lpstr>
      <vt:lpstr>El Consorcio de Agencias Humanitarias en Bolivia</vt:lpstr>
      <vt:lpstr>Miembros del CAHB</vt:lpstr>
      <vt:lpstr>Presentación de PowerPoint</vt:lpstr>
      <vt:lpstr>Nuestras áreas de acción Y SUS PRINCIPALES LOGROS</vt:lpstr>
      <vt:lpstr>Incidencia e Interlocución</vt:lpstr>
      <vt:lpstr>Incidencia e Interlocución</vt:lpstr>
      <vt:lpstr>Incidencia e Interlocución</vt:lpstr>
      <vt:lpstr>Gestión del conocimiento y desarrollo de capacidades</vt:lpstr>
      <vt:lpstr>Gestión del conocimiento y desarrollo de capacidades</vt:lpstr>
      <vt:lpstr>Gestión del conocimiento y desarrollo de capacidades</vt:lpstr>
      <vt:lpstr>Gestión del conocimiento y desarrollo de capacidades</vt:lpstr>
      <vt:lpstr>Gestión del conocimiento y desarrollo de capacidades</vt:lpstr>
      <vt:lpstr>Respuesta Humanitaria</vt:lpstr>
      <vt:lpstr>Respuesta Humanitaria</vt:lpstr>
      <vt:lpstr>Lecciones Aprendidas</vt:lpstr>
      <vt:lpstr>Retos y Desafíos</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2014-08-13T16:37:10Z</dcterms:created>
  <dcterms:modified xsi:type="dcterms:W3CDTF">2018-06-14T02:21:34Z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0x01010044B6DB6C4B929842B6A72E7D0933107D</vt:lpwstr>
  </property>
</Properties>
</file>