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6" r:id="rId3"/>
    <p:sldId id="257" r:id="rId4"/>
    <p:sldId id="262" r:id="rId5"/>
    <p:sldId id="263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424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2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6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2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7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0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2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000" b="1">
                <a:solidFill>
                  <a:srgbClr val="FF66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FF6600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FF660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FF660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FF66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BE4D3678-4347-43FE-AA76-3C20F92A804B}"/>
              </a:ext>
            </a:extLst>
          </p:cNvPr>
          <p:cNvCxnSpPr/>
          <p:nvPr userDrawn="1"/>
        </p:nvCxnSpPr>
        <p:spPr>
          <a:xfrm>
            <a:off x="457200" y="1556792"/>
            <a:ext cx="82296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6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1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D309-B2BE-4940-A696-E5DF4AFD07DD}" type="datetimeFigureOut">
              <a:rPr lang="es-CO" smtClean="0"/>
              <a:pPr/>
              <a:t>18/06/2018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7B9-F039-4794-9B13-7712F9740DF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31B6-B2A9-4754-BF9F-7A0055FA8E2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024A-6E96-423D-AE1D-4110F554D2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6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Buenas prácticas sobre gestión del riesgo y discapacidad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(Red GIRDD LAC)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1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1. Estándares mínimos de inclusión </a:t>
            </a:r>
            <a:endParaRPr lang="es-CO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71450" y="1188814"/>
            <a:ext cx="8229600" cy="4785395"/>
          </a:xfrm>
        </p:spPr>
        <p:txBody>
          <a:bodyPr>
            <a:normAutofit/>
          </a:bodyPr>
          <a:lstStyle/>
          <a:p>
            <a:r>
              <a:rPr lang="es-PA" dirty="0" smtClean="0"/>
              <a:t>Avalados por proyecto Esfera: 2018.</a:t>
            </a:r>
          </a:p>
          <a:p>
            <a:endParaRPr lang="es-PA" sz="900" dirty="0" smtClean="0"/>
          </a:p>
          <a:p>
            <a:r>
              <a:rPr lang="es-PA" dirty="0" smtClean="0"/>
              <a:t>Proceso de consulta.</a:t>
            </a:r>
          </a:p>
          <a:p>
            <a:pPr marL="0" indent="0">
              <a:buNone/>
            </a:pPr>
            <a:endParaRPr lang="es-PA" sz="900" dirty="0" smtClean="0"/>
          </a:p>
          <a:p>
            <a:r>
              <a:rPr lang="es-PA" dirty="0" smtClean="0"/>
              <a:t> Estructura:</a:t>
            </a:r>
          </a:p>
          <a:p>
            <a:pPr marL="0" indent="0">
              <a:buNone/>
            </a:pPr>
            <a:r>
              <a:rPr lang="es-PA" dirty="0" smtClean="0"/>
              <a:t>    - Estándares esenciales.</a:t>
            </a:r>
          </a:p>
          <a:p>
            <a:pPr marL="0" indent="0">
              <a:buNone/>
            </a:pPr>
            <a:r>
              <a:rPr lang="es-PA" dirty="0" smtClean="0"/>
              <a:t>    - Estándares por sector </a:t>
            </a:r>
          </a:p>
          <a:p>
            <a:pPr marL="0" indent="0">
              <a:buNone/>
            </a:pPr>
            <a:endParaRPr lang="es-PA" sz="900" dirty="0" smtClean="0"/>
          </a:p>
          <a:p>
            <a:r>
              <a:rPr lang="es-PA" dirty="0" smtClean="0"/>
              <a:t>Pronto (2018): traducidos al </a:t>
            </a:r>
          </a:p>
          <a:p>
            <a:pPr marL="0" indent="0">
              <a:buNone/>
            </a:pPr>
            <a:r>
              <a:rPr lang="es-PA" dirty="0" smtClean="0"/>
              <a:t> al español.</a:t>
            </a:r>
            <a:endParaRPr lang="es-PA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916832"/>
            <a:ext cx="4029075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" y="5758336"/>
            <a:ext cx="1614065" cy="1026277"/>
          </a:xfrm>
          <a:prstGeom prst="rect">
            <a:avLst/>
          </a:prstGeom>
        </p:spPr>
      </p:pic>
      <p:sp>
        <p:nvSpPr>
          <p:cNvPr id="6" name="AutoShape 2" descr="Resultado de imagen para hUmanitarian and inclusion logo"/>
          <p:cNvSpPr>
            <a:spLocks noChangeAspect="1" noChangeArrowheads="1"/>
          </p:cNvSpPr>
          <p:nvPr/>
        </p:nvSpPr>
        <p:spPr bwMode="auto">
          <a:xfrm>
            <a:off x="171128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AutoShape 4" descr="Resultado de imagen para hUmanitarian and inclus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0" name="Picture 6" descr="Resultado de imagen para hUmanitarian and inclus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13" y="5660255"/>
            <a:ext cx="1714059" cy="11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Resultado de imagen para help 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109" y="5803110"/>
            <a:ext cx="1487126" cy="9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2. ToT sobre gestión inclusiva del riesgo </a:t>
            </a:r>
            <a:endParaRPr lang="es-CO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745303"/>
            <a:ext cx="8686800" cy="5112697"/>
          </a:xfrm>
        </p:spPr>
        <p:txBody>
          <a:bodyPr>
            <a:normAutofit lnSpcReduction="10000"/>
          </a:bodyPr>
          <a:lstStyle/>
          <a:p>
            <a:r>
              <a:rPr lang="es-PA" dirty="0" smtClean="0"/>
              <a:t>ToT (Training of </a:t>
            </a:r>
            <a:r>
              <a:rPr lang="es-PA" dirty="0" err="1" smtClean="0"/>
              <a:t>trainers</a:t>
            </a:r>
            <a:r>
              <a:rPr lang="es-PA" dirty="0" smtClean="0"/>
              <a:t>)</a:t>
            </a:r>
          </a:p>
          <a:p>
            <a:pPr marL="0" indent="0">
              <a:buNone/>
            </a:pPr>
            <a:r>
              <a:rPr lang="es-PA" dirty="0" smtClean="0"/>
              <a:t>formación de formadores. </a:t>
            </a:r>
          </a:p>
          <a:p>
            <a:endParaRPr lang="es-PA" sz="900" dirty="0"/>
          </a:p>
          <a:p>
            <a:r>
              <a:rPr lang="es-PA" dirty="0" smtClean="0"/>
              <a:t>5 días en Guatemala.</a:t>
            </a:r>
          </a:p>
          <a:p>
            <a:endParaRPr lang="es-PA" sz="900" dirty="0" smtClean="0"/>
          </a:p>
          <a:p>
            <a:r>
              <a:rPr lang="es-PA" dirty="0" smtClean="0"/>
              <a:t>Convivencia y aprendizaje: entre participantes (actores de gestión de riesgo), adultos mayores y personas de todas las discapacidades.</a:t>
            </a:r>
          </a:p>
          <a:p>
            <a:endParaRPr lang="es-PA" sz="900" dirty="0" smtClean="0"/>
          </a:p>
          <a:p>
            <a:r>
              <a:rPr lang="es-PA" dirty="0" smtClean="0"/>
              <a:t>Reforzando convenio CONADI-CONRED.</a:t>
            </a:r>
          </a:p>
          <a:p>
            <a:endParaRPr lang="es-PA" sz="900" dirty="0"/>
          </a:p>
          <a:p>
            <a:r>
              <a:rPr lang="es-PA" dirty="0" smtClean="0"/>
              <a:t>Metodología: en </a:t>
            </a:r>
            <a:r>
              <a:rPr lang="es-PA" u="sng" dirty="0" smtClean="0">
                <a:solidFill>
                  <a:schemeClr val="tx2">
                    <a:lumMod val="75000"/>
                  </a:schemeClr>
                </a:solidFill>
              </a:rPr>
              <a:t>desastresydiscapacidad.net</a:t>
            </a:r>
            <a:r>
              <a:rPr lang="es-PA" dirty="0" smtClean="0"/>
              <a:t>   </a:t>
            </a:r>
          </a:p>
          <a:p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48802"/>
            <a:ext cx="4305265" cy="2421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24604"/>
            <a:ext cx="1638095" cy="9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59" y="5231923"/>
            <a:ext cx="2907815" cy="16356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25" y="2824695"/>
            <a:ext cx="3449911" cy="1872208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41343" y="996113"/>
            <a:ext cx="8229600" cy="4785395"/>
          </a:xfrm>
        </p:spPr>
        <p:txBody>
          <a:bodyPr/>
          <a:lstStyle/>
          <a:p>
            <a:r>
              <a:rPr lang="es-PA" dirty="0" smtClean="0"/>
              <a:t>Basado en metodología ya realizada en Asia.</a:t>
            </a:r>
            <a:endParaRPr lang="es-PA" dirty="0"/>
          </a:p>
          <a:p>
            <a:endParaRPr lang="es-PA" sz="900" dirty="0" smtClean="0"/>
          </a:p>
          <a:p>
            <a:r>
              <a:rPr lang="es-PA" dirty="0" smtClean="0"/>
              <a:t>Basado en metodologías, recursos y publicaciones de proyecto centroamericano.</a:t>
            </a:r>
          </a:p>
          <a:p>
            <a:endParaRPr lang="es-PA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" y="3440002"/>
            <a:ext cx="2121024" cy="29747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74" y="2813030"/>
            <a:ext cx="2051307" cy="26221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65" y="3655825"/>
            <a:ext cx="2946540" cy="2276872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030003" y="190274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2. ToT sobre gestión inclusiva del riesgo </a:t>
            </a:r>
            <a:endParaRPr lang="es-CO" sz="3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44" y="4696903"/>
            <a:ext cx="1530777" cy="21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877500"/>
            <a:ext cx="9144000" cy="5123251"/>
            <a:chOff x="-1524000" y="26998"/>
            <a:chExt cx="12192000" cy="68310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392" y="26998"/>
              <a:ext cx="2171032" cy="192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0" y="4653135"/>
              <a:ext cx="12192000" cy="220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 de texto 8"/>
            <p:cNvSpPr txBox="1">
              <a:spLocks/>
            </p:cNvSpPr>
            <p:nvPr/>
          </p:nvSpPr>
          <p:spPr>
            <a:xfrm>
              <a:off x="1259632" y="716496"/>
              <a:ext cx="6890602" cy="126913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s-PA" sz="1200" b="1" dirty="0">
                  <a:solidFill>
                    <a:srgbClr val="4BACC6">
                      <a:lumMod val="75000"/>
                    </a:srgbClr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Proyecto “Adolescentes y jóvenes con discapacidad </a:t>
              </a:r>
              <a:endParaRPr lang="es-ES" sz="1200" b="1" dirty="0">
                <a:solidFill>
                  <a:srgbClr val="4BACC6">
                    <a:lumMod val="75000"/>
                  </a:srgbClr>
                </a:solidFill>
                <a:latin typeface="Century Gothic" panose="020B0502020202020204" pitchFamily="34" charset="0"/>
                <a:ea typeface="Calibri"/>
                <a:cs typeface="Times New Roman"/>
              </a:endParaRPr>
            </a:p>
            <a:p>
              <a:pPr algn="r"/>
              <a:r>
                <a:rPr lang="es-PA" sz="1200" b="1" dirty="0">
                  <a:solidFill>
                    <a:srgbClr val="4BACC6">
                      <a:lumMod val="75000"/>
                    </a:srgbClr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promueven entornos educativos inclusivos y seguros </a:t>
              </a:r>
            </a:p>
            <a:p>
              <a:pPr algn="r"/>
              <a:r>
                <a:rPr lang="es-PA" sz="1200" b="1" dirty="0">
                  <a:solidFill>
                    <a:srgbClr val="4BACC6">
                      <a:lumMod val="75000"/>
                    </a:srgbClr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frente a la variabilidad climática”</a:t>
              </a:r>
              <a:endParaRPr lang="es-ES" sz="1200" b="1" dirty="0">
                <a:solidFill>
                  <a:srgbClr val="4BACC6">
                    <a:lumMod val="75000"/>
                  </a:srgbClr>
                </a:solidFill>
                <a:latin typeface="Century Gothic" panose="020B0502020202020204" pitchFamily="34" charset="0"/>
                <a:ea typeface="Calibri"/>
                <a:cs typeface="Times New Roman"/>
              </a:endParaRPr>
            </a:p>
          </p:txBody>
        </p:sp>
        <p:pic>
          <p:nvPicPr>
            <p:cNvPr id="8" name="7 Imagen" descr="C:\Users\User\Documents\RET\Formulaciones de proyectos\USAID_OFDA_LAC\USAID Small Grant\Logos USAID\USAID logo ingles_files\logo_usaid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593" y="4006463"/>
              <a:ext cx="1330960" cy="41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0 Imagen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343" y="3861048"/>
              <a:ext cx="507365" cy="653415"/>
            </a:xfrm>
            <a:prstGeom prst="rect">
              <a:avLst/>
            </a:prstGeom>
          </p:spPr>
        </p:pic>
        <p:pic>
          <p:nvPicPr>
            <p:cNvPr id="10" name="9 Imagen" descr="RET Logo Español Azul-blanco TOP-01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63" y="3865493"/>
              <a:ext cx="954405" cy="615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uadro de texto 8"/>
            <p:cNvSpPr txBox="1">
              <a:spLocks/>
            </p:cNvSpPr>
            <p:nvPr/>
          </p:nvSpPr>
          <p:spPr>
            <a:xfrm>
              <a:off x="-108023" y="2021317"/>
              <a:ext cx="9036496" cy="126913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PA" sz="36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3. Herramientas </a:t>
              </a:r>
              <a:r>
                <a:rPr lang="es-PA" sz="36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para una educación inclusiva y segura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9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B5240CB-BFE4-47E3-97CB-0B651F63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2" t="5901" r="30918" b="5901"/>
          <a:stretch/>
        </p:blipFill>
        <p:spPr>
          <a:xfrm>
            <a:off x="629562" y="1265437"/>
            <a:ext cx="3348372" cy="4327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A43A1C8-E8F8-4C3F-A358-A2D567A54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41" t="12201" r="19878" b="7936"/>
          <a:stretch/>
        </p:blipFill>
        <p:spPr>
          <a:xfrm>
            <a:off x="5182453" y="1053016"/>
            <a:ext cx="1998222" cy="44702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67C38C0-8631-4F3A-9CB2-269D837B4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6401" r="19878" b="7936"/>
          <a:stretch/>
        </p:blipFill>
        <p:spPr>
          <a:xfrm>
            <a:off x="5182453" y="1025440"/>
            <a:ext cx="3482530" cy="49207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35D3F1B-7892-4D76-BBE5-87A6766B3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8535" r="19878" b="4852"/>
          <a:stretch/>
        </p:blipFill>
        <p:spPr>
          <a:xfrm>
            <a:off x="5182452" y="1004832"/>
            <a:ext cx="3482530" cy="49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ED4F6ED-B841-43FF-9053-829838AD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6401" r="15744" b="9051"/>
          <a:stretch/>
        </p:blipFill>
        <p:spPr>
          <a:xfrm rot="20676272">
            <a:off x="678382" y="1720423"/>
            <a:ext cx="2485481" cy="30425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EAF9403-D451-4515-B809-06595A698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451" r="15744" b="8001"/>
          <a:stretch/>
        </p:blipFill>
        <p:spPr>
          <a:xfrm rot="20670236">
            <a:off x="1422942" y="2409627"/>
            <a:ext cx="2485897" cy="3043082"/>
          </a:xfrm>
          <a:prstGeom prst="rect">
            <a:avLst/>
          </a:prstGeom>
          <a:ln w="3175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7EA3A6D-E6A0-46C4-877D-4B5E408C3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4300" r="15744" b="11151"/>
          <a:stretch/>
        </p:blipFill>
        <p:spPr>
          <a:xfrm rot="20794593">
            <a:off x="2215517" y="2811178"/>
            <a:ext cx="2478806" cy="3034400"/>
          </a:xfrm>
          <a:prstGeom prst="rect">
            <a:avLst/>
          </a:prstGeom>
          <a:ln w="3175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A45B88D-3E97-4563-89A2-7552E7F34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91" t="14300" r="32872" b="5900"/>
          <a:stretch/>
        </p:blipFill>
        <p:spPr>
          <a:xfrm rot="20851959">
            <a:off x="5012674" y="1088741"/>
            <a:ext cx="3695147" cy="468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304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FED2F39-795B-4517-9CFE-703632935523}"/>
              </a:ext>
            </a:extLst>
          </p:cNvPr>
          <p:cNvSpPr txBox="1"/>
          <p:nvPr/>
        </p:nvSpPr>
        <p:spPr>
          <a:xfrm>
            <a:off x="15300" y="2726922"/>
            <a:ext cx="91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solidFill>
                  <a:prstClr val="white"/>
                </a:solidFill>
                <a:latin typeface="Agency FB" panose="020B0503020202020204" pitchFamily="34" charset="0"/>
              </a:rPr>
              <a:t>www.educacioninclusivayreducciondelriesgo-panama.org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78E5B82-A820-4F44-990F-D1A9A704B015}"/>
              </a:ext>
            </a:extLst>
          </p:cNvPr>
          <p:cNvSpPr/>
          <p:nvPr/>
        </p:nvSpPr>
        <p:spPr>
          <a:xfrm>
            <a:off x="0" y="5103186"/>
            <a:ext cx="9144000" cy="89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350">
              <a:solidFill>
                <a:prstClr val="white"/>
              </a:solidFill>
            </a:endParaRPr>
          </a:p>
        </p:txBody>
      </p:sp>
      <p:pic>
        <p:nvPicPr>
          <p:cNvPr id="6" name="7 Imagen" descr="C:\Users\User\Documents\RET\Formulaciones de proyectos\USAID_OFDA_LAC\USAID Small Grant\Logos USAID\USAID logo ingles_files\logo_usaid.jpg">
            <a:extLst>
              <a:ext uri="{FF2B5EF4-FFF2-40B4-BE49-F238E27FC236}">
                <a16:creationId xmlns="" xmlns:a16="http://schemas.microsoft.com/office/drawing/2014/main" id="{92145889-D5D5-4D93-936A-60A39D778963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5" y="5428271"/>
            <a:ext cx="998220" cy="30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0 Imagen">
            <a:extLst>
              <a:ext uri="{FF2B5EF4-FFF2-40B4-BE49-F238E27FC236}">
                <a16:creationId xmlns="" xmlns:a16="http://schemas.microsoft.com/office/drawing/2014/main" id="{C29BDA54-082D-49C4-8974-A3D01D3A49C9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8" y="5319211"/>
            <a:ext cx="380524" cy="490061"/>
          </a:xfrm>
          <a:prstGeom prst="rect">
            <a:avLst/>
          </a:prstGeom>
        </p:spPr>
      </p:pic>
      <p:pic>
        <p:nvPicPr>
          <p:cNvPr id="8" name="9 Imagen" descr="RET Logo Español Azul-blanco TOP-01">
            <a:extLst>
              <a:ext uri="{FF2B5EF4-FFF2-40B4-BE49-F238E27FC236}">
                <a16:creationId xmlns="" xmlns:a16="http://schemas.microsoft.com/office/drawing/2014/main" id="{EFBB0101-0052-46CD-8CBF-1EB920C0ED1F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3" y="5322544"/>
            <a:ext cx="715804" cy="46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5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Presentacion_PR18</Template>
  <TotalTime>63</TotalTime>
  <Words>157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Agency FB</vt:lpstr>
      <vt:lpstr>Arial</vt:lpstr>
      <vt:lpstr>Calibri</vt:lpstr>
      <vt:lpstr>Century Gothic</vt:lpstr>
      <vt:lpstr>Times New Roman</vt:lpstr>
      <vt:lpstr>Presentacion_PR18</vt:lpstr>
      <vt:lpstr>Tema de Office</vt:lpstr>
      <vt:lpstr>Buenas prácticas sobre gestión del riesgo y discapacidad (Red GIRDD LAC)</vt:lpstr>
      <vt:lpstr>1. Estándares mínimos de inclusión </vt:lpstr>
      <vt:lpstr>2. ToT sobre gestión inclusiva del riesgo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Giraldo</dc:creator>
  <cp:lastModifiedBy>ASB Alemania</cp:lastModifiedBy>
  <cp:revision>8</cp:revision>
  <dcterms:created xsi:type="dcterms:W3CDTF">2018-01-17T17:13:09Z</dcterms:created>
  <dcterms:modified xsi:type="dcterms:W3CDTF">2018-06-19T06:04:46Z</dcterms:modified>
</cp:coreProperties>
</file>