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60" r:id="rId5"/>
    <p:sldId id="261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6C11"/>
    <a:srgbClr val="F7AC4B"/>
    <a:srgbClr val="E36C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38" autoAdjust="0"/>
    <p:restoredTop sz="87821" autoAdjust="0"/>
  </p:normalViewPr>
  <p:slideViewPr>
    <p:cSldViewPr>
      <p:cViewPr varScale="1">
        <p:scale>
          <a:sx n="71" d="100"/>
          <a:sy n="71" d="100"/>
        </p:scale>
        <p:origin x="-1680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80EB2A-CE81-B443-82A4-22B3EB7B05B5}" type="doc">
      <dgm:prSet loTypeId="urn:microsoft.com/office/officeart/2005/8/layout/cycle7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826F50D-0E8F-1F42-B6C7-A749F2EC2C2B}">
      <dgm:prSet phldrT="[Text]" custT="1"/>
      <dgm:spPr>
        <a:solidFill>
          <a:schemeClr val="accent6"/>
        </a:solidFill>
        <a:effectLst/>
      </dgm:spPr>
      <dgm:t>
        <a:bodyPr/>
        <a:lstStyle/>
        <a:p>
          <a:pPr algn="l"/>
          <a:r>
            <a:rPr lang="en-GB" sz="1600" b="0" dirty="0" smtClean="0">
              <a:solidFill>
                <a:schemeClr val="tx1"/>
              </a:solidFill>
              <a:latin typeface="Arial"/>
              <a:cs typeface="Arial"/>
            </a:rPr>
            <a:t>Global: </a:t>
          </a:r>
          <a:r>
            <a:rPr lang="en-GB" sz="1800" b="1" dirty="0" smtClean="0">
              <a:solidFill>
                <a:srgbClr val="000000"/>
              </a:solidFill>
              <a:latin typeface="Arial"/>
              <a:cs typeface="Arial"/>
            </a:rPr>
            <a:t>UNISDR &amp; IFRC </a:t>
          </a:r>
        </a:p>
        <a:p>
          <a:pPr algn="l"/>
          <a:r>
            <a:rPr lang="en-GB" sz="1600" b="0" dirty="0" err="1" smtClean="0">
              <a:solidFill>
                <a:srgbClr val="000000"/>
              </a:solidFill>
              <a:latin typeface="Arial"/>
              <a:cs typeface="Arial"/>
            </a:rPr>
            <a:t>Reg</a:t>
          </a:r>
          <a:r>
            <a:rPr lang="en-GB" sz="1600" b="0" dirty="0" smtClean="0">
              <a:solidFill>
                <a:srgbClr val="000000"/>
              </a:solidFill>
              <a:latin typeface="Arial"/>
              <a:cs typeface="Arial"/>
            </a:rPr>
            <a:t>:     </a:t>
          </a:r>
          <a:r>
            <a:rPr lang="en-GB" sz="1800" b="1" dirty="0" smtClean="0">
              <a:solidFill>
                <a:srgbClr val="000000"/>
              </a:solidFill>
              <a:latin typeface="Arial"/>
              <a:cs typeface="Arial"/>
            </a:rPr>
            <a:t>CEPREDENAC, AHA, SAARC, AU</a:t>
          </a:r>
        </a:p>
        <a:p>
          <a:pPr algn="l"/>
          <a:r>
            <a:rPr lang="en-GB" sz="1600" b="1" dirty="0" smtClean="0">
              <a:solidFill>
                <a:srgbClr val="000000"/>
              </a:solidFill>
              <a:latin typeface="Arial"/>
              <a:cs typeface="Arial"/>
            </a:rPr>
            <a:t>             Clusters of Countries</a:t>
          </a:r>
          <a:endParaRPr lang="en-GB" sz="1600" b="1" dirty="0">
            <a:solidFill>
              <a:srgbClr val="000000"/>
            </a:solidFill>
            <a:latin typeface="Arial"/>
            <a:cs typeface="Arial"/>
          </a:endParaRPr>
        </a:p>
      </dgm:t>
    </dgm:pt>
    <dgm:pt modelId="{A2F73AAB-1036-BB4D-A5BA-64A20247A54B}" type="parTrans" cxnId="{4FAFE0E5-E4F4-3F49-BA77-5138AD352DF4}">
      <dgm:prSet/>
      <dgm:spPr/>
      <dgm:t>
        <a:bodyPr/>
        <a:lstStyle/>
        <a:p>
          <a:endParaRPr lang="en-GB"/>
        </a:p>
      </dgm:t>
    </dgm:pt>
    <dgm:pt modelId="{76D4843B-A640-1745-B625-F36A2FC8F53F}" type="sibTrans" cxnId="{4FAFE0E5-E4F4-3F49-BA77-5138AD352DF4}">
      <dgm:prSet/>
      <dgm:spPr>
        <a:solidFill>
          <a:srgbClr val="F7AC4B"/>
        </a:solidFill>
        <a:effectLst>
          <a:outerShdw blurRad="50800" dist="38100" dir="10800000" algn="r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en-GB"/>
        </a:p>
      </dgm:t>
    </dgm:pt>
    <dgm:pt modelId="{4EFD5D20-44D8-9D48-8CD5-FC785DC31DBB}">
      <dgm:prSet phldrT="[Text]" custT="1"/>
      <dgm:spPr>
        <a:solidFill>
          <a:srgbClr val="F79646"/>
        </a:solidFill>
        <a:effectLst/>
      </dgm:spPr>
      <dgm:t>
        <a:bodyPr/>
        <a:lstStyle/>
        <a:p>
          <a:r>
            <a:rPr lang="en-GB" sz="1800" b="1" dirty="0" smtClean="0">
              <a:solidFill>
                <a:srgbClr val="000000"/>
              </a:solidFill>
              <a:latin typeface="Arial"/>
              <a:cs typeface="Arial"/>
            </a:rPr>
            <a:t>Online/offline </a:t>
          </a:r>
          <a:r>
            <a:rPr lang="en-GB" sz="1800" b="1" dirty="0" smtClean="0">
              <a:solidFill>
                <a:srgbClr val="000000"/>
              </a:solidFill>
              <a:latin typeface="Arial"/>
              <a:cs typeface="Arial"/>
            </a:rPr>
            <a:t>training</a:t>
          </a:r>
        </a:p>
        <a:p>
          <a:r>
            <a:rPr lang="en-GB" sz="1800" b="1" dirty="0" smtClean="0">
              <a:solidFill>
                <a:srgbClr val="000000"/>
              </a:solidFill>
              <a:latin typeface="Arial"/>
              <a:cs typeface="Arial"/>
            </a:rPr>
            <a:t>Drills</a:t>
          </a:r>
          <a:r>
            <a:rPr lang="en-GB" sz="1800" b="1" smtClean="0">
              <a:solidFill>
                <a:srgbClr val="000000"/>
              </a:solidFill>
              <a:latin typeface="Arial"/>
              <a:cs typeface="Arial"/>
            </a:rPr>
            <a:t>, Awareness</a:t>
          </a:r>
          <a:endParaRPr lang="en-GB" sz="1800" b="1" dirty="0" smtClean="0">
            <a:solidFill>
              <a:srgbClr val="000000"/>
            </a:solidFill>
            <a:latin typeface="Arial"/>
            <a:cs typeface="Arial"/>
          </a:endParaRPr>
        </a:p>
      </dgm:t>
    </dgm:pt>
    <dgm:pt modelId="{2BEEC396-7FDC-8949-A08C-EED75512BE82}" type="parTrans" cxnId="{20072C64-413E-9E4B-ADFB-B0263DED630B}">
      <dgm:prSet/>
      <dgm:spPr/>
      <dgm:t>
        <a:bodyPr/>
        <a:lstStyle/>
        <a:p>
          <a:endParaRPr lang="en-GB"/>
        </a:p>
      </dgm:t>
    </dgm:pt>
    <dgm:pt modelId="{18A8ADCC-426A-D141-B6D1-7058180D4E9E}" type="sibTrans" cxnId="{20072C64-413E-9E4B-ADFB-B0263DED630B}">
      <dgm:prSet/>
      <dgm:spPr>
        <a:solidFill>
          <a:srgbClr val="F7AC4B"/>
        </a:solidFill>
        <a:effectLst>
          <a:outerShdw blurRad="50800" dist="38100" dir="10800000" algn="r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en-GB"/>
        </a:p>
      </dgm:t>
    </dgm:pt>
    <dgm:pt modelId="{38817AB9-8DD2-3941-AEBF-589EE4D2890E}">
      <dgm:prSet phldrT="[Text]" custT="1"/>
      <dgm:spPr>
        <a:solidFill>
          <a:srgbClr val="F79646"/>
        </a:solidFill>
        <a:effectLst/>
      </dgm:spPr>
      <dgm:t>
        <a:bodyPr/>
        <a:lstStyle/>
        <a:p>
          <a:pPr algn="l"/>
          <a:r>
            <a:rPr lang="en-GB" sz="1800" b="1" dirty="0" smtClean="0">
              <a:solidFill>
                <a:srgbClr val="000000"/>
              </a:solidFill>
              <a:latin typeface="Arial"/>
              <a:cs typeface="Arial"/>
            </a:rPr>
            <a:t>Capacity Building</a:t>
          </a:r>
        </a:p>
        <a:p>
          <a:pPr algn="l"/>
          <a:r>
            <a:rPr lang="en-GB" sz="1800" b="1" dirty="0" smtClean="0">
              <a:solidFill>
                <a:srgbClr val="000000"/>
              </a:solidFill>
              <a:latin typeface="Arial"/>
              <a:cs typeface="Arial"/>
            </a:rPr>
            <a:t>Best </a:t>
          </a:r>
          <a:r>
            <a:rPr lang="en-GB" sz="1800" b="1" dirty="0" smtClean="0">
              <a:solidFill>
                <a:srgbClr val="000000"/>
              </a:solidFill>
              <a:latin typeface="Arial"/>
              <a:cs typeface="Arial"/>
            </a:rPr>
            <a:t>practices</a:t>
          </a:r>
        </a:p>
        <a:p>
          <a:pPr algn="l"/>
          <a:r>
            <a:rPr lang="en-GB" sz="1800" b="1" dirty="0" smtClean="0">
              <a:solidFill>
                <a:srgbClr val="000000"/>
              </a:solidFill>
              <a:latin typeface="Arial"/>
              <a:cs typeface="Arial"/>
            </a:rPr>
            <a:t>Legal Frameworks</a:t>
          </a:r>
          <a:endParaRPr lang="en-GB" sz="1800" b="1" dirty="0" smtClean="0">
            <a:solidFill>
              <a:srgbClr val="000000"/>
            </a:solidFill>
            <a:latin typeface="Arial"/>
            <a:cs typeface="Arial"/>
          </a:endParaRPr>
        </a:p>
      </dgm:t>
    </dgm:pt>
    <dgm:pt modelId="{04D60CD5-C268-B04E-BEA9-66586590DE24}" type="parTrans" cxnId="{195A4EA4-0545-2B49-82E9-F300F693901E}">
      <dgm:prSet/>
      <dgm:spPr/>
      <dgm:t>
        <a:bodyPr/>
        <a:lstStyle/>
        <a:p>
          <a:endParaRPr lang="en-GB"/>
        </a:p>
      </dgm:t>
    </dgm:pt>
    <dgm:pt modelId="{191B5BC5-DAC3-FA4E-AED1-FD668C2267D4}" type="sibTrans" cxnId="{195A4EA4-0545-2B49-82E9-F300F693901E}">
      <dgm:prSet/>
      <dgm:spPr>
        <a:solidFill>
          <a:srgbClr val="F7AC4B"/>
        </a:solidFill>
        <a:ln>
          <a:noFill/>
        </a:ln>
        <a:effectLst>
          <a:outerShdw blurRad="50800" dist="38100" dir="10800000" algn="r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en-GB"/>
        </a:p>
      </dgm:t>
    </dgm:pt>
    <dgm:pt modelId="{202F9B44-8706-934B-B3E9-5BF241501397}" type="pres">
      <dgm:prSet presAssocID="{DC80EB2A-CE81-B443-82A4-22B3EB7B05B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8EB7FEB-92DE-4D4F-BDDF-0CC4EC31AD80}" type="pres">
      <dgm:prSet presAssocID="{A826F50D-0E8F-1F42-B6C7-A749F2EC2C2B}" presName="node" presStyleLbl="node1" presStyleIdx="0" presStyleCnt="3" custScaleX="154153" custScaleY="77850" custRadScaleRad="81858" custRadScaleInc="-898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524853E-6F1B-6348-BE21-855B3B05DD3E}" type="pres">
      <dgm:prSet presAssocID="{76D4843B-A640-1745-B625-F36A2FC8F53F}" presName="sibTrans" presStyleLbl="sibTrans2D1" presStyleIdx="0" presStyleCnt="3" custScaleX="55683" custLinFactNeighborX="-22673" custLinFactNeighborY="15387"/>
      <dgm:spPr/>
      <dgm:t>
        <a:bodyPr/>
        <a:lstStyle/>
        <a:p>
          <a:endParaRPr lang="en-US"/>
        </a:p>
      </dgm:t>
    </dgm:pt>
    <dgm:pt modelId="{D687A779-A544-FF40-94C5-97BD46A5B5B6}" type="pres">
      <dgm:prSet presAssocID="{76D4843B-A640-1745-B625-F36A2FC8F53F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3BA192C6-2977-8046-94FF-319B5CD0900B}" type="pres">
      <dgm:prSet presAssocID="{4EFD5D20-44D8-9D48-8CD5-FC785DC31DBB}" presName="node" presStyleLbl="node1" presStyleIdx="1" presStyleCnt="3" custScaleX="86500" custScaleY="4874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017B774-5CB6-CF41-B8E1-A4576F28ED3F}" type="pres">
      <dgm:prSet presAssocID="{18A8ADCC-426A-D141-B6D1-7058180D4E9E}" presName="sibTrans" presStyleLbl="sibTrans2D1" presStyleIdx="1" presStyleCnt="3"/>
      <dgm:spPr/>
      <dgm:t>
        <a:bodyPr/>
        <a:lstStyle/>
        <a:p>
          <a:endParaRPr lang="en-US"/>
        </a:p>
      </dgm:t>
    </dgm:pt>
    <dgm:pt modelId="{F8D446C1-099A-6542-A0D3-7E53B6752028}" type="pres">
      <dgm:prSet presAssocID="{18A8ADCC-426A-D141-B6D1-7058180D4E9E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C67FF481-F3D5-1847-8827-F000E48A36A2}" type="pres">
      <dgm:prSet presAssocID="{38817AB9-8DD2-3941-AEBF-589EE4D2890E}" presName="node" presStyleLbl="node1" presStyleIdx="2" presStyleCnt="3" custScaleX="78056" custScaleY="74904" custRadScaleRad="98664" custRadScaleInc="-398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4E7F5DB-1E6F-F949-93BB-B00ABB86F2F4}" type="pres">
      <dgm:prSet presAssocID="{191B5BC5-DAC3-FA4E-AED1-FD668C2267D4}" presName="sibTrans" presStyleLbl="sibTrans2D1" presStyleIdx="2" presStyleCnt="3" custScaleX="54147" custLinFactNeighborX="2786" custLinFactNeighborY="7429"/>
      <dgm:spPr/>
      <dgm:t>
        <a:bodyPr/>
        <a:lstStyle/>
        <a:p>
          <a:endParaRPr lang="en-US"/>
        </a:p>
      </dgm:t>
    </dgm:pt>
    <dgm:pt modelId="{D6B6967A-3104-DB49-91DD-307E35323C42}" type="pres">
      <dgm:prSet presAssocID="{191B5BC5-DAC3-FA4E-AED1-FD668C2267D4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BF923D24-10BF-9F4D-B4AB-8B8161920FB4}" type="presOf" srcId="{18A8ADCC-426A-D141-B6D1-7058180D4E9E}" destId="{F8D446C1-099A-6542-A0D3-7E53B6752028}" srcOrd="1" destOrd="0" presId="urn:microsoft.com/office/officeart/2005/8/layout/cycle7"/>
    <dgm:cxn modelId="{EB23A5E0-51AE-764B-8CBB-8AF72BB102CD}" type="presOf" srcId="{76D4843B-A640-1745-B625-F36A2FC8F53F}" destId="{D687A779-A544-FF40-94C5-97BD46A5B5B6}" srcOrd="1" destOrd="0" presId="urn:microsoft.com/office/officeart/2005/8/layout/cycle7"/>
    <dgm:cxn modelId="{3CE81CD9-5F96-3049-9779-362C2ADA66D1}" type="presOf" srcId="{18A8ADCC-426A-D141-B6D1-7058180D4E9E}" destId="{A017B774-5CB6-CF41-B8E1-A4576F28ED3F}" srcOrd="0" destOrd="0" presId="urn:microsoft.com/office/officeart/2005/8/layout/cycle7"/>
    <dgm:cxn modelId="{C5FF937E-3D1B-2949-AC62-B2A20D4C7A80}" type="presOf" srcId="{38817AB9-8DD2-3941-AEBF-589EE4D2890E}" destId="{C67FF481-F3D5-1847-8827-F000E48A36A2}" srcOrd="0" destOrd="0" presId="urn:microsoft.com/office/officeart/2005/8/layout/cycle7"/>
    <dgm:cxn modelId="{C6570B3F-1159-5342-BBEF-441A2B342408}" type="presOf" srcId="{76D4843B-A640-1745-B625-F36A2FC8F53F}" destId="{3524853E-6F1B-6348-BE21-855B3B05DD3E}" srcOrd="0" destOrd="0" presId="urn:microsoft.com/office/officeart/2005/8/layout/cycle7"/>
    <dgm:cxn modelId="{7F177304-64A8-A94E-8D89-06DEC07AA506}" type="presOf" srcId="{DC80EB2A-CE81-B443-82A4-22B3EB7B05B5}" destId="{202F9B44-8706-934B-B3E9-5BF241501397}" srcOrd="0" destOrd="0" presId="urn:microsoft.com/office/officeart/2005/8/layout/cycle7"/>
    <dgm:cxn modelId="{D0D84CC2-B122-BE4F-B300-F6E1DAFF048C}" type="presOf" srcId="{191B5BC5-DAC3-FA4E-AED1-FD668C2267D4}" destId="{64E7F5DB-1E6F-F949-93BB-B00ABB86F2F4}" srcOrd="0" destOrd="0" presId="urn:microsoft.com/office/officeart/2005/8/layout/cycle7"/>
    <dgm:cxn modelId="{12B8844B-B5E5-0A40-9D2F-989B26FFC5C9}" type="presOf" srcId="{A826F50D-0E8F-1F42-B6C7-A749F2EC2C2B}" destId="{C8EB7FEB-92DE-4D4F-BDDF-0CC4EC31AD80}" srcOrd="0" destOrd="0" presId="urn:microsoft.com/office/officeart/2005/8/layout/cycle7"/>
    <dgm:cxn modelId="{4FAFE0E5-E4F4-3F49-BA77-5138AD352DF4}" srcId="{DC80EB2A-CE81-B443-82A4-22B3EB7B05B5}" destId="{A826F50D-0E8F-1F42-B6C7-A749F2EC2C2B}" srcOrd="0" destOrd="0" parTransId="{A2F73AAB-1036-BB4D-A5BA-64A20247A54B}" sibTransId="{76D4843B-A640-1745-B625-F36A2FC8F53F}"/>
    <dgm:cxn modelId="{335A992D-3005-BC46-9AF4-96FFE32BC3C7}" type="presOf" srcId="{191B5BC5-DAC3-FA4E-AED1-FD668C2267D4}" destId="{D6B6967A-3104-DB49-91DD-307E35323C42}" srcOrd="1" destOrd="0" presId="urn:microsoft.com/office/officeart/2005/8/layout/cycle7"/>
    <dgm:cxn modelId="{9CFB3400-1A26-A141-B206-4FF748021680}" type="presOf" srcId="{4EFD5D20-44D8-9D48-8CD5-FC785DC31DBB}" destId="{3BA192C6-2977-8046-94FF-319B5CD0900B}" srcOrd="0" destOrd="0" presId="urn:microsoft.com/office/officeart/2005/8/layout/cycle7"/>
    <dgm:cxn modelId="{195A4EA4-0545-2B49-82E9-F300F693901E}" srcId="{DC80EB2A-CE81-B443-82A4-22B3EB7B05B5}" destId="{38817AB9-8DD2-3941-AEBF-589EE4D2890E}" srcOrd="2" destOrd="0" parTransId="{04D60CD5-C268-B04E-BEA9-66586590DE24}" sibTransId="{191B5BC5-DAC3-FA4E-AED1-FD668C2267D4}"/>
    <dgm:cxn modelId="{20072C64-413E-9E4B-ADFB-B0263DED630B}" srcId="{DC80EB2A-CE81-B443-82A4-22B3EB7B05B5}" destId="{4EFD5D20-44D8-9D48-8CD5-FC785DC31DBB}" srcOrd="1" destOrd="0" parTransId="{2BEEC396-7FDC-8949-A08C-EED75512BE82}" sibTransId="{18A8ADCC-426A-D141-B6D1-7058180D4E9E}"/>
    <dgm:cxn modelId="{5506D2B0-9FB1-844C-B0AD-CD05C45F4C9F}" type="presParOf" srcId="{202F9B44-8706-934B-B3E9-5BF241501397}" destId="{C8EB7FEB-92DE-4D4F-BDDF-0CC4EC31AD80}" srcOrd="0" destOrd="0" presId="urn:microsoft.com/office/officeart/2005/8/layout/cycle7"/>
    <dgm:cxn modelId="{A61D34BD-FD86-5542-8166-4475E666A931}" type="presParOf" srcId="{202F9B44-8706-934B-B3E9-5BF241501397}" destId="{3524853E-6F1B-6348-BE21-855B3B05DD3E}" srcOrd="1" destOrd="0" presId="urn:microsoft.com/office/officeart/2005/8/layout/cycle7"/>
    <dgm:cxn modelId="{7C67ACAC-D629-9C45-8F69-0EE30B7BB93B}" type="presParOf" srcId="{3524853E-6F1B-6348-BE21-855B3B05DD3E}" destId="{D687A779-A544-FF40-94C5-97BD46A5B5B6}" srcOrd="0" destOrd="0" presId="urn:microsoft.com/office/officeart/2005/8/layout/cycle7"/>
    <dgm:cxn modelId="{D0279AD0-DFE9-A046-8435-0EEEA1E0DEB3}" type="presParOf" srcId="{202F9B44-8706-934B-B3E9-5BF241501397}" destId="{3BA192C6-2977-8046-94FF-319B5CD0900B}" srcOrd="2" destOrd="0" presId="urn:microsoft.com/office/officeart/2005/8/layout/cycle7"/>
    <dgm:cxn modelId="{1E01A41F-D8AE-2649-9625-107EEC7FCDDD}" type="presParOf" srcId="{202F9B44-8706-934B-B3E9-5BF241501397}" destId="{A017B774-5CB6-CF41-B8E1-A4576F28ED3F}" srcOrd="3" destOrd="0" presId="urn:microsoft.com/office/officeart/2005/8/layout/cycle7"/>
    <dgm:cxn modelId="{E443E331-5AD6-144A-9875-763F3BCDE142}" type="presParOf" srcId="{A017B774-5CB6-CF41-B8E1-A4576F28ED3F}" destId="{F8D446C1-099A-6542-A0D3-7E53B6752028}" srcOrd="0" destOrd="0" presId="urn:microsoft.com/office/officeart/2005/8/layout/cycle7"/>
    <dgm:cxn modelId="{D054664E-F08F-DC4B-8D73-D0472A671B0D}" type="presParOf" srcId="{202F9B44-8706-934B-B3E9-5BF241501397}" destId="{C67FF481-F3D5-1847-8827-F000E48A36A2}" srcOrd="4" destOrd="0" presId="urn:microsoft.com/office/officeart/2005/8/layout/cycle7"/>
    <dgm:cxn modelId="{D65088DF-B47E-0C40-9E6C-16C0915EC176}" type="presParOf" srcId="{202F9B44-8706-934B-B3E9-5BF241501397}" destId="{64E7F5DB-1E6F-F949-93BB-B00ABB86F2F4}" srcOrd="5" destOrd="0" presId="urn:microsoft.com/office/officeart/2005/8/layout/cycle7"/>
    <dgm:cxn modelId="{F42D10A9-000C-1148-8DA1-FC2350136BEE}" type="presParOf" srcId="{64E7F5DB-1E6F-F949-93BB-B00ABB86F2F4}" destId="{D6B6967A-3104-DB49-91DD-307E35323C42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EB7FEB-92DE-4D4F-BDDF-0CC4EC31AD80}">
      <dsp:nvSpPr>
        <dsp:cNvPr id="0" name=""/>
        <dsp:cNvSpPr/>
      </dsp:nvSpPr>
      <dsp:spPr>
        <a:xfrm>
          <a:off x="1819934" y="780928"/>
          <a:ext cx="4569693" cy="1153888"/>
        </a:xfrm>
        <a:prstGeom prst="roundRect">
          <a:avLst>
            <a:gd name="adj" fmla="val 10000"/>
          </a:avLst>
        </a:prstGeom>
        <a:solidFill>
          <a:schemeClr val="accent6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0" kern="1200" dirty="0" smtClean="0">
              <a:solidFill>
                <a:schemeClr val="tx1"/>
              </a:solidFill>
              <a:latin typeface="Arial"/>
              <a:cs typeface="Arial"/>
            </a:rPr>
            <a:t>Global: </a:t>
          </a:r>
          <a:r>
            <a:rPr lang="en-GB" sz="1800" b="1" kern="1200" dirty="0" smtClean="0">
              <a:solidFill>
                <a:srgbClr val="000000"/>
              </a:solidFill>
              <a:latin typeface="Arial"/>
              <a:cs typeface="Arial"/>
            </a:rPr>
            <a:t>UNISDR &amp; IFRC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0" kern="1200" dirty="0" err="1" smtClean="0">
              <a:solidFill>
                <a:srgbClr val="000000"/>
              </a:solidFill>
              <a:latin typeface="Arial"/>
              <a:cs typeface="Arial"/>
            </a:rPr>
            <a:t>Reg</a:t>
          </a:r>
          <a:r>
            <a:rPr lang="en-GB" sz="1600" b="0" kern="1200" dirty="0" smtClean="0">
              <a:solidFill>
                <a:srgbClr val="000000"/>
              </a:solidFill>
              <a:latin typeface="Arial"/>
              <a:cs typeface="Arial"/>
            </a:rPr>
            <a:t>:     </a:t>
          </a:r>
          <a:r>
            <a:rPr lang="en-GB" sz="1800" b="1" kern="1200" dirty="0" smtClean="0">
              <a:solidFill>
                <a:srgbClr val="000000"/>
              </a:solidFill>
              <a:latin typeface="Arial"/>
              <a:cs typeface="Arial"/>
            </a:rPr>
            <a:t>CEPREDENAC, AHA, SAARC, AU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 smtClean="0">
              <a:solidFill>
                <a:srgbClr val="000000"/>
              </a:solidFill>
              <a:latin typeface="Arial"/>
              <a:cs typeface="Arial"/>
            </a:rPr>
            <a:t>             Clusters of Countries</a:t>
          </a:r>
          <a:endParaRPr lang="en-GB" sz="1600" b="1" kern="1200" dirty="0">
            <a:solidFill>
              <a:srgbClr val="000000"/>
            </a:solidFill>
            <a:latin typeface="Arial"/>
            <a:cs typeface="Arial"/>
          </a:endParaRPr>
        </a:p>
      </dsp:txBody>
      <dsp:txXfrm>
        <a:off x="1853730" y="814724"/>
        <a:ext cx="4502101" cy="1086296"/>
      </dsp:txXfrm>
    </dsp:sp>
    <dsp:sp modelId="{3524853E-6F1B-6348-BE21-855B3B05DD3E}">
      <dsp:nvSpPr>
        <dsp:cNvPr id="0" name=""/>
        <dsp:cNvSpPr/>
      </dsp:nvSpPr>
      <dsp:spPr>
        <a:xfrm rot="3261431">
          <a:off x="4559799" y="3143199"/>
          <a:ext cx="1051528" cy="518767"/>
        </a:xfrm>
        <a:prstGeom prst="leftRightArrow">
          <a:avLst>
            <a:gd name="adj1" fmla="val 60000"/>
            <a:gd name="adj2" fmla="val 50000"/>
          </a:avLst>
        </a:prstGeom>
        <a:solidFill>
          <a:srgbClr val="F7AC4B"/>
        </a:solidFill>
        <a:ln>
          <a:noFill/>
        </a:ln>
        <a:effectLst>
          <a:outerShdw blurRad="50800" dist="38100" dir="10800000" algn="r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200" kern="1200"/>
        </a:p>
      </dsp:txBody>
      <dsp:txXfrm>
        <a:off x="4715429" y="3246952"/>
        <a:ext cx="740268" cy="311261"/>
      </dsp:txXfrm>
    </dsp:sp>
    <dsp:sp modelId="{3BA192C6-2977-8046-94FF-319B5CD0900B}">
      <dsp:nvSpPr>
        <dsp:cNvPr id="0" name=""/>
        <dsp:cNvSpPr/>
      </dsp:nvSpPr>
      <dsp:spPr>
        <a:xfrm>
          <a:off x="5485887" y="4710704"/>
          <a:ext cx="2564195" cy="722451"/>
        </a:xfrm>
        <a:prstGeom prst="roundRect">
          <a:avLst>
            <a:gd name="adj" fmla="val 10000"/>
          </a:avLst>
        </a:prstGeom>
        <a:solidFill>
          <a:srgbClr val="F79646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>
              <a:solidFill>
                <a:srgbClr val="000000"/>
              </a:solidFill>
              <a:latin typeface="Arial"/>
              <a:cs typeface="Arial"/>
            </a:rPr>
            <a:t>Online/offline </a:t>
          </a:r>
          <a:r>
            <a:rPr lang="en-GB" sz="1800" b="1" kern="1200" dirty="0" smtClean="0">
              <a:solidFill>
                <a:srgbClr val="000000"/>
              </a:solidFill>
              <a:latin typeface="Arial"/>
              <a:cs typeface="Arial"/>
            </a:rPr>
            <a:t>training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>
              <a:solidFill>
                <a:srgbClr val="000000"/>
              </a:solidFill>
              <a:latin typeface="Arial"/>
              <a:cs typeface="Arial"/>
            </a:rPr>
            <a:t>Drills</a:t>
          </a:r>
          <a:r>
            <a:rPr lang="en-GB" sz="1800" b="1" kern="1200" smtClean="0">
              <a:solidFill>
                <a:srgbClr val="000000"/>
              </a:solidFill>
              <a:latin typeface="Arial"/>
              <a:cs typeface="Arial"/>
            </a:rPr>
            <a:t>, Awareness</a:t>
          </a:r>
          <a:endParaRPr lang="en-GB" sz="1800" b="1" kern="1200" dirty="0" smtClean="0">
            <a:solidFill>
              <a:srgbClr val="000000"/>
            </a:solidFill>
            <a:latin typeface="Arial"/>
            <a:cs typeface="Arial"/>
          </a:endParaRPr>
        </a:p>
      </dsp:txBody>
      <dsp:txXfrm>
        <a:off x="5507047" y="4731864"/>
        <a:ext cx="2521875" cy="680131"/>
      </dsp:txXfrm>
    </dsp:sp>
    <dsp:sp modelId="{A017B774-5CB6-CF41-B8E1-A4576F28ED3F}">
      <dsp:nvSpPr>
        <dsp:cNvPr id="0" name=""/>
        <dsp:cNvSpPr/>
      </dsp:nvSpPr>
      <dsp:spPr>
        <a:xfrm rot="10742304">
          <a:off x="3361582" y="4853872"/>
          <a:ext cx="1888418" cy="518767"/>
        </a:xfrm>
        <a:prstGeom prst="leftRightArrow">
          <a:avLst>
            <a:gd name="adj1" fmla="val 60000"/>
            <a:gd name="adj2" fmla="val 50000"/>
          </a:avLst>
        </a:prstGeom>
        <a:solidFill>
          <a:srgbClr val="F7AC4B"/>
        </a:solidFill>
        <a:ln>
          <a:noFill/>
        </a:ln>
        <a:effectLst>
          <a:outerShdw blurRad="50800" dist="38100" dir="10800000" algn="r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200" kern="1200"/>
        </a:p>
      </dsp:txBody>
      <dsp:txXfrm rot="10800000">
        <a:off x="3517212" y="4957625"/>
        <a:ext cx="1577158" cy="311261"/>
      </dsp:txXfrm>
    </dsp:sp>
    <dsp:sp modelId="{C67FF481-F3D5-1847-8827-F000E48A36A2}">
      <dsp:nvSpPr>
        <dsp:cNvPr id="0" name=""/>
        <dsp:cNvSpPr/>
      </dsp:nvSpPr>
      <dsp:spPr>
        <a:xfrm>
          <a:off x="811813" y="4597371"/>
          <a:ext cx="2313882" cy="1110222"/>
        </a:xfrm>
        <a:prstGeom prst="roundRect">
          <a:avLst>
            <a:gd name="adj" fmla="val 10000"/>
          </a:avLst>
        </a:prstGeom>
        <a:solidFill>
          <a:srgbClr val="F79646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>
              <a:solidFill>
                <a:srgbClr val="000000"/>
              </a:solidFill>
              <a:latin typeface="Arial"/>
              <a:cs typeface="Arial"/>
            </a:rPr>
            <a:t>Capacity Building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>
              <a:solidFill>
                <a:srgbClr val="000000"/>
              </a:solidFill>
              <a:latin typeface="Arial"/>
              <a:cs typeface="Arial"/>
            </a:rPr>
            <a:t>Best </a:t>
          </a:r>
          <a:r>
            <a:rPr lang="en-GB" sz="1800" b="1" kern="1200" dirty="0" smtClean="0">
              <a:solidFill>
                <a:srgbClr val="000000"/>
              </a:solidFill>
              <a:latin typeface="Arial"/>
              <a:cs typeface="Arial"/>
            </a:rPr>
            <a:t>practices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>
              <a:solidFill>
                <a:srgbClr val="000000"/>
              </a:solidFill>
              <a:latin typeface="Arial"/>
              <a:cs typeface="Arial"/>
            </a:rPr>
            <a:t>Legal Frameworks</a:t>
          </a:r>
          <a:endParaRPr lang="en-GB" sz="1800" b="1" kern="1200" dirty="0" smtClean="0">
            <a:solidFill>
              <a:srgbClr val="000000"/>
            </a:solidFill>
            <a:latin typeface="Arial"/>
            <a:cs typeface="Arial"/>
          </a:endParaRPr>
        </a:p>
      </dsp:txBody>
      <dsp:txXfrm>
        <a:off x="844330" y="4629888"/>
        <a:ext cx="2248848" cy="1045188"/>
      </dsp:txXfrm>
    </dsp:sp>
    <dsp:sp modelId="{64E7F5DB-1E6F-F949-93BB-B00ABB86F2F4}">
      <dsp:nvSpPr>
        <dsp:cNvPr id="0" name=""/>
        <dsp:cNvSpPr/>
      </dsp:nvSpPr>
      <dsp:spPr>
        <a:xfrm rot="17962538">
          <a:off x="2571973" y="3045249"/>
          <a:ext cx="1022522" cy="518767"/>
        </a:xfrm>
        <a:prstGeom prst="leftRightArrow">
          <a:avLst>
            <a:gd name="adj1" fmla="val 60000"/>
            <a:gd name="adj2" fmla="val 50000"/>
          </a:avLst>
        </a:prstGeom>
        <a:solidFill>
          <a:srgbClr val="F7AC4B"/>
        </a:solidFill>
        <a:ln>
          <a:noFill/>
        </a:ln>
        <a:effectLst>
          <a:outerShdw blurRad="50800" dist="38100" dir="10800000" algn="r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200" kern="1200"/>
        </a:p>
      </dsp:txBody>
      <dsp:txXfrm>
        <a:off x="2727603" y="3149002"/>
        <a:ext cx="711262" cy="3112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1A5060-8E6C-4FA5-BBA3-A316956B293B}" type="datetimeFigureOut">
              <a:rPr lang="en-GB" smtClean="0"/>
              <a:t>2/15/18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7D70DF-C6D7-405A-8DF7-A37437955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89054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8808F4-6F77-494D-B198-FB108F02ACC4}" type="datetimeFigureOut">
              <a:rPr lang="en-GB" smtClean="0"/>
              <a:t>2/15/18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41574-D2D9-45C6-BA54-DDE9DCD07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0970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708920"/>
            <a:ext cx="6624736" cy="1010543"/>
          </a:xfrm>
        </p:spPr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es-ES_tradnl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789040"/>
            <a:ext cx="6400800" cy="504056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2723-BBF1-46E7-96F1-A35F884C63A7}" type="datetimeFigureOut">
              <a:rPr lang="en-GB" smtClean="0"/>
              <a:t>2/15/18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28AA-0D93-4B62-9A0E-7D566EB1DB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4518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6984776" cy="1143000"/>
          </a:xfrm>
        </p:spPr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es-ES_tradnl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616" y="1844824"/>
            <a:ext cx="6930680" cy="3921299"/>
          </a:xfrm>
        </p:spPr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2723-BBF1-46E7-96F1-A35F884C63A7}" type="datetimeFigureOut">
              <a:rPr lang="en-GB" smtClean="0"/>
              <a:t>2/15/18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28AA-0D93-4B62-9A0E-7D566EB1DB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7627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2723-BBF1-46E7-96F1-A35F884C63A7}" type="datetimeFigureOut">
              <a:rPr lang="en-GB" smtClean="0"/>
              <a:t>2/15/18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28AA-0D93-4B62-9A0E-7D566EB1DB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0238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60848"/>
            <a:ext cx="4038600" cy="4248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60848"/>
            <a:ext cx="4038600" cy="4248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2723-BBF1-46E7-96F1-A35F884C63A7}" type="datetimeFigureOut">
              <a:rPr lang="en-GB" smtClean="0"/>
              <a:t>2/15/18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28AA-0D93-4B62-9A0E-7D566EB1DB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906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36912"/>
            <a:ext cx="82296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s-ES_tradnl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2723-BBF1-46E7-96F1-A35F884C63A7}" type="datetimeFigureOut">
              <a:rPr lang="en-GB" smtClean="0"/>
              <a:t>2/15/18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28AA-0D93-4B62-9A0E-7D566EB1DB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3975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2723-BBF1-46E7-96F1-A35F884C63A7}" type="datetimeFigureOut">
              <a:rPr lang="en-GB" smtClean="0"/>
              <a:t>2/15/18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B28AA-0D93-4B62-9A0E-7D566EB1DB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8683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8070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9046" y="20608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5616" y="3212976"/>
            <a:ext cx="8229600" cy="25531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B2723-BBF1-46E7-96F1-A35F884C63A7}" type="datetimeFigureOut">
              <a:rPr lang="en-GB" smtClean="0"/>
              <a:t>2/15/18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B28AA-0D93-4B62-9A0E-7D566EB1DBCA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7" name="Picture 6" descr="LOGO_225.png"/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36296" y="260648"/>
            <a:ext cx="1584176" cy="158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031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7" r:id="rId7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baseline="0">
          <a:solidFill>
            <a:srgbClr val="EA6C1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Relationship Id="rId3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Animals in Disasters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Project Plan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5071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5077588"/>
              </p:ext>
            </p:extLst>
          </p:nvPr>
        </p:nvGraphicFramePr>
        <p:xfrm>
          <a:off x="457486" y="876168"/>
          <a:ext cx="8443765" cy="57211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Oval 1"/>
          <p:cNvSpPr/>
          <p:nvPr/>
        </p:nvSpPr>
        <p:spPr>
          <a:xfrm>
            <a:off x="3707904" y="2708920"/>
            <a:ext cx="1584176" cy="115212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IAiD</a:t>
            </a:r>
          </a:p>
          <a:p>
            <a:pPr algn="ctr"/>
            <a:r>
              <a:rPr lang="en-US" sz="2400" b="1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Initiative</a:t>
            </a:r>
            <a:endParaRPr lang="en-US" sz="2400" b="1" dirty="0"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987824" y="908720"/>
            <a:ext cx="2939758" cy="640570"/>
            <a:chOff x="2267439" y="-131123"/>
            <a:chExt cx="4007308" cy="1713188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6" name="Rounded Rectangle 5"/>
            <p:cNvSpPr/>
            <p:nvPr/>
          </p:nvSpPr>
          <p:spPr>
            <a:xfrm>
              <a:off x="2267439" y="-131123"/>
              <a:ext cx="4007308" cy="1713188"/>
            </a:xfrm>
            <a:prstGeom prst="roundRect">
              <a:avLst>
                <a:gd name="adj" fmla="val 10000"/>
              </a:avLst>
            </a:prstGeom>
            <a:solidFill>
              <a:srgbClr val="EA6C11"/>
            </a:solidFill>
            <a:effectLst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</p:sp>
        <p:sp>
          <p:nvSpPr>
            <p:cNvPr id="7" name="Rounded Rectangle 4"/>
            <p:cNvSpPr/>
            <p:nvPr/>
          </p:nvSpPr>
          <p:spPr>
            <a:xfrm>
              <a:off x="2317618" y="-80945"/>
              <a:ext cx="3906952" cy="15057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400" kern="1200" dirty="0" err="1" smtClean="0">
                  <a:latin typeface="Arial"/>
                  <a:cs typeface="Arial"/>
                </a:rPr>
                <a:t>Parterning</a:t>
              </a:r>
              <a:endParaRPr lang="en-GB" sz="2400" kern="1200" dirty="0" smtClean="0">
                <a:latin typeface="Arial"/>
                <a:cs typeface="Arial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755576" y="4653136"/>
            <a:ext cx="2939758" cy="640570"/>
            <a:chOff x="2267439" y="-131123"/>
            <a:chExt cx="4007308" cy="1713188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9" name="Rounded Rectangle 8"/>
            <p:cNvSpPr/>
            <p:nvPr/>
          </p:nvSpPr>
          <p:spPr>
            <a:xfrm>
              <a:off x="2267439" y="-131123"/>
              <a:ext cx="4007308" cy="1713188"/>
            </a:xfrm>
            <a:prstGeom prst="roundRect">
              <a:avLst>
                <a:gd name="adj" fmla="val 10000"/>
              </a:avLst>
            </a:prstGeom>
            <a:solidFill>
              <a:srgbClr val="EA6C11"/>
            </a:solidFill>
            <a:effectLst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2317618" y="-80945"/>
              <a:ext cx="3906952" cy="15057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400" kern="1200" dirty="0" err="1" smtClean="0">
                  <a:latin typeface="Arial"/>
                  <a:cs typeface="Arial"/>
                </a:rPr>
                <a:t>Catalizing</a:t>
              </a:r>
              <a:r>
                <a:rPr lang="en-GB" sz="2400" kern="1200" dirty="0" smtClean="0">
                  <a:latin typeface="Arial"/>
                  <a:cs typeface="Arial"/>
                </a:rPr>
                <a:t> Solutions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940152" y="4365104"/>
            <a:ext cx="2160240" cy="864096"/>
            <a:chOff x="2267439" y="-131123"/>
            <a:chExt cx="4007308" cy="1713188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grpSpPr>
        <p:sp>
          <p:nvSpPr>
            <p:cNvPr id="12" name="Rounded Rectangle 11"/>
            <p:cNvSpPr/>
            <p:nvPr/>
          </p:nvSpPr>
          <p:spPr>
            <a:xfrm>
              <a:off x="2267439" y="-131123"/>
              <a:ext cx="4007308" cy="1713188"/>
            </a:xfrm>
            <a:prstGeom prst="roundRect">
              <a:avLst>
                <a:gd name="adj" fmla="val 10000"/>
              </a:avLst>
            </a:prstGeom>
            <a:solidFill>
              <a:srgbClr val="EA6C11"/>
            </a:solidFill>
            <a:effectLst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</p:sp>
        <p:sp>
          <p:nvSpPr>
            <p:cNvPr id="13" name="Rounded Rectangle 4"/>
            <p:cNvSpPr/>
            <p:nvPr/>
          </p:nvSpPr>
          <p:spPr>
            <a:xfrm>
              <a:off x="2388873" y="-80944"/>
              <a:ext cx="3835698" cy="15057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400" kern="1200" dirty="0" smtClean="0">
                  <a:latin typeface="Arial"/>
                  <a:cs typeface="Arial"/>
                </a:rPr>
                <a:t>Education &amp; Mobilisation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36370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92080" y="2060848"/>
            <a:ext cx="4038600" cy="4248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 smtClean="0">
                <a:solidFill>
                  <a:srgbClr val="EA6C11"/>
                </a:solidFill>
                <a:latin typeface="+mj-lt"/>
              </a:rPr>
              <a:t>Kenya Priorities:</a:t>
            </a:r>
            <a:endParaRPr lang="en-GB" sz="3200" dirty="0">
              <a:solidFill>
                <a:srgbClr val="EA6C11"/>
              </a:solidFill>
              <a:latin typeface="+mj-lt"/>
            </a:endParaRPr>
          </a:p>
          <a:p>
            <a:r>
              <a:rPr lang="en-GB" dirty="0" smtClean="0"/>
              <a:t>Co-implement:</a:t>
            </a:r>
          </a:p>
          <a:p>
            <a:pPr lvl="1"/>
            <a:r>
              <a:rPr lang="en-GB" sz="2800" b="1" dirty="0" smtClean="0"/>
              <a:t>AU &amp; AWSA</a:t>
            </a:r>
          </a:p>
          <a:p>
            <a:r>
              <a:rPr lang="en-GB" dirty="0" smtClean="0"/>
              <a:t>Engage: </a:t>
            </a:r>
          </a:p>
          <a:p>
            <a:pPr lvl="1"/>
            <a:r>
              <a:rPr lang="en-GB" sz="2800" b="1" dirty="0" smtClean="0"/>
              <a:t>IFRC Reg</a:t>
            </a:r>
            <a:r>
              <a:rPr lang="en-GB" sz="2800" b="1" dirty="0"/>
              <a:t>.</a:t>
            </a:r>
            <a:r>
              <a:rPr lang="en-GB" sz="2800" b="1" dirty="0" smtClean="0"/>
              <a:t> Kenya</a:t>
            </a:r>
          </a:p>
          <a:p>
            <a:pPr lvl="1"/>
            <a:r>
              <a:rPr lang="en-GB" sz="2800" b="1" dirty="0" smtClean="0"/>
              <a:t>Kenyan Red Cross</a:t>
            </a:r>
            <a:endParaRPr lang="en-GB" b="1" dirty="0" smtClean="0"/>
          </a:p>
          <a:p>
            <a:r>
              <a:rPr lang="en-GB" b="1" dirty="0" smtClean="0"/>
              <a:t>Twitter Conferences</a:t>
            </a:r>
            <a:endParaRPr lang="en-GB" b="1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79512" y="404664"/>
            <a:ext cx="6984776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baseline="0">
                <a:solidFill>
                  <a:srgbClr val="EA6C1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err="1" smtClean="0"/>
              <a:t>Glocal</a:t>
            </a:r>
            <a:r>
              <a:rPr lang="en-GB" dirty="0" smtClean="0"/>
              <a:t> Approach </a:t>
            </a:r>
            <a:endParaRPr lang="en-GB" dirty="0"/>
          </a:p>
        </p:txBody>
      </p:sp>
      <p:pic>
        <p:nvPicPr>
          <p:cNvPr id="9" name="Picture 8" descr="images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84168" y="1196752"/>
            <a:ext cx="1019523" cy="1019523"/>
          </a:xfrm>
          <a:prstGeom prst="rect">
            <a:avLst/>
          </a:prstGeom>
        </p:spPr>
      </p:pic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79512" y="2060848"/>
            <a:ext cx="4355976" cy="424847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sz="3500" dirty="0" smtClean="0">
                <a:solidFill>
                  <a:srgbClr val="EA6C11"/>
                </a:solidFill>
                <a:latin typeface="+mj-lt"/>
              </a:rPr>
              <a:t>Americas Priorities:</a:t>
            </a:r>
            <a:endParaRPr lang="en-GB" sz="3500" dirty="0">
              <a:solidFill>
                <a:srgbClr val="EA6C11"/>
              </a:solidFill>
              <a:latin typeface="+mj-lt"/>
            </a:endParaRPr>
          </a:p>
          <a:p>
            <a:r>
              <a:rPr lang="en-GB" sz="3000" dirty="0" smtClean="0"/>
              <a:t>Co-implement:</a:t>
            </a:r>
          </a:p>
          <a:p>
            <a:pPr lvl="1"/>
            <a:r>
              <a:rPr lang="en-GB" sz="3000" b="1" dirty="0" smtClean="0"/>
              <a:t>CEPREDENAC</a:t>
            </a:r>
          </a:p>
          <a:p>
            <a:pPr lvl="1"/>
            <a:r>
              <a:rPr lang="en-GB" sz="3000" b="1" dirty="0" smtClean="0"/>
              <a:t>Capac. </a:t>
            </a:r>
            <a:r>
              <a:rPr lang="en-GB" sz="3000" b="1" dirty="0"/>
              <a:t>Building </a:t>
            </a:r>
            <a:r>
              <a:rPr lang="en-GB" sz="3000" b="1" dirty="0" smtClean="0"/>
              <a:t>w/IICA </a:t>
            </a:r>
          </a:p>
          <a:p>
            <a:r>
              <a:rPr lang="en-GB" sz="3000" dirty="0" smtClean="0"/>
              <a:t>Engage: </a:t>
            </a:r>
          </a:p>
          <a:p>
            <a:pPr lvl="1"/>
            <a:r>
              <a:rPr lang="en-GB" sz="3000" b="1" dirty="0" smtClean="0"/>
              <a:t>IFRC Reg. Panama </a:t>
            </a:r>
          </a:p>
          <a:p>
            <a:pPr lvl="1"/>
            <a:r>
              <a:rPr lang="en-GB" sz="3000" b="1" dirty="0" smtClean="0"/>
              <a:t>Central American Red Cross </a:t>
            </a:r>
            <a:r>
              <a:rPr lang="en-GB" sz="3000" b="1" dirty="0" err="1" smtClean="0"/>
              <a:t>socs</a:t>
            </a:r>
            <a:r>
              <a:rPr lang="en-GB" sz="3000" b="1" dirty="0" smtClean="0"/>
              <a:t>.</a:t>
            </a:r>
            <a:endParaRPr lang="en-GB" sz="3000" b="1" dirty="0"/>
          </a:p>
        </p:txBody>
      </p:sp>
      <p:pic>
        <p:nvPicPr>
          <p:cNvPr id="11" name="Picture 10" descr="images.jpe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5616" y="1412776"/>
            <a:ext cx="1056039" cy="747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6072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World Animal Protection Powerpoint Template FINAL-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Futura Round Medium"/>
        <a:ea typeface=""/>
        <a:cs typeface=""/>
      </a:majorFont>
      <a:minorFont>
        <a:latin typeface="Futura Roun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WSPA General" ma:contentTypeID="0x0101001AF4F10D983A3B47A62283896AB1922001005D0BFC20D2764A48B13399186C4911AC" ma:contentTypeVersion="6" ma:contentTypeDescription="All general documents" ma:contentTypeScope="" ma:versionID="6869b44b2c67760d12ebc67ebc0bc6db">
  <xsd:schema xmlns:xsd="http://www.w3.org/2001/XMLSchema" xmlns:xs="http://www.w3.org/2001/XMLSchema" xmlns:p="http://schemas.microsoft.com/office/2006/metadata/properties" xmlns:ns2="81257977-3d92-4198-a6dd-3f00328b5ee6" xmlns:ns3="5a181287-298d-44cc-90b9-29a830face34" targetNamespace="http://schemas.microsoft.com/office/2006/metadata/properties" ma:root="true" ma:fieldsID="dd30e054dce8552177fa0a54d347b2c1" ns2:_="" ns3:_="">
    <xsd:import namespace="81257977-3d92-4198-a6dd-3f00328b5ee6"/>
    <xsd:import namespace="5a181287-298d-44cc-90b9-29a830face34"/>
    <xsd:element name="properties">
      <xsd:complexType>
        <xsd:sequence>
          <xsd:element name="documentManagement">
            <xsd:complexType>
              <xsd:all>
                <xsd:element ref="ns2:j82cdf0881a04ab6aebae0e86497fb2a" minOccurs="0"/>
                <xsd:element ref="ns2:TaxCatchAll" minOccurs="0"/>
                <xsd:element ref="ns2:TaxCatchAllLabel" minOccurs="0"/>
                <xsd:element ref="ns2:e80914d38ef3435a8f5dbbafcf078e89" minOccurs="0"/>
                <xsd:element ref="ns2:oc62993e26b746de9fa9f3d4407146b5" minOccurs="0"/>
                <xsd:element ref="ns2:i81d0ea6e22a496a8c05a4f5ea069485" minOccurs="0"/>
                <xsd:element ref="ns2:i0703b5ff0994e45a979da5daab83f11" minOccurs="0"/>
                <xsd:element ref="ns2:o8a5b48bc8314133aee7f07651f15221" minOccurs="0"/>
                <xsd:element ref="ns3:SharedWithUsers" minOccurs="0"/>
                <xsd:element ref="ns3:SharingHintHash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257977-3d92-4198-a6dd-3f00328b5ee6" elementFormDefault="qualified">
    <xsd:import namespace="http://schemas.microsoft.com/office/2006/documentManagement/types"/>
    <xsd:import namespace="http://schemas.microsoft.com/office/infopath/2007/PartnerControls"/>
    <xsd:element name="j82cdf0881a04ab6aebae0e86497fb2a" ma:index="8" nillable="true" ma:taxonomy="true" ma:internalName="j82cdf0881a04ab6aebae0e86497fb2a" ma:taxonomyFieldName="WSPADepartment" ma:displayName="WAP Department" ma:default="" ma:fieldId="{382cdf08-81a0-4ab6-aeba-e0e86497fb2a}" ma:sspId="c8adc1f3-d45b-4ac6-bdfc-83e0d7145393" ma:termSetId="11086c34-d010-4a42-bdaf-23daa43d9c5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49512d7f-8a87-44f2-84b5-16e36bea9029}" ma:internalName="TaxCatchAll" ma:showField="CatchAllData" ma:web="81257977-3d92-4198-a6dd-3f00328b5ee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49512d7f-8a87-44f2-84b5-16e36bea9029}" ma:internalName="TaxCatchAllLabel" ma:readOnly="true" ma:showField="CatchAllDataLabel" ma:web="81257977-3d92-4198-a6dd-3f00328b5ee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80914d38ef3435a8f5dbbafcf078e89" ma:index="12" nillable="true" ma:taxonomy="true" ma:internalName="e80914d38ef3435a8f5dbbafcf078e89" ma:taxonomyFieldName="WSPAOffice" ma:displayName="WAP Office" ma:default="" ma:fieldId="{e80914d3-8ef3-435a-8f5d-bbafcf078e89}" ma:sspId="c8adc1f3-d45b-4ac6-bdfc-83e0d7145393" ma:termSetId="9ba1393e-70a7-4060-929e-6509c5deeb1c" ma:anchorId="eaab8d09-357a-4e79-a25f-d0654030be24" ma:open="false" ma:isKeyword="false">
      <xsd:complexType>
        <xsd:sequence>
          <xsd:element ref="pc:Terms" minOccurs="0" maxOccurs="1"/>
        </xsd:sequence>
      </xsd:complexType>
    </xsd:element>
    <xsd:element name="oc62993e26b746de9fa9f3d4407146b5" ma:index="14" nillable="true" ma:taxonomy="true" ma:internalName="oc62993e26b746de9fa9f3d4407146b5" ma:taxonomyFieldName="Asset_x0020_Type" ma:displayName="Asset Type" ma:default="" ma:fieldId="{8c62993e-26b7-46de-9fa9-f3d4407146b5}" ma:sspId="c8adc1f3-d45b-4ac6-bdfc-83e0d7145393" ma:termSetId="3ae9b6b0-2ea8-4be0-bc27-cb3c7528ca0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81d0ea6e22a496a8c05a4f5ea069485" ma:index="16" nillable="true" ma:taxonomy="true" ma:internalName="i81d0ea6e22a496a8c05a4f5ea069485" ma:taxonomyFieldName="Calendar_x0020_Month" ma:displayName="Quarter" ma:default="89;#Quarter 1|a28e4ffc-b3e4-4d4f-ad0f-5bdb43e0f635" ma:fieldId="{281d0ea6-e22a-496a-8c05-a4f5ea069485}" ma:sspId="c8adc1f3-d45b-4ac6-bdfc-83e0d7145393" ma:termSetId="111dc5f3-f1de-456e-8023-a5d27b8185b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0703b5ff0994e45a979da5daab83f11" ma:index="18" nillable="true" ma:taxonomy="true" ma:internalName="i0703b5ff0994e45a979da5daab83f11" ma:taxonomyFieldName="Calendar_x0020_year" ma:displayName="Calendar Year" ma:default="282;#2016|5eb3c880-8dc8-46a9-b56f-4be8900fb03c" ma:fieldId="{20703b5f-f099-4e45-a979-da5daab83f11}" ma:sspId="c8adc1f3-d45b-4ac6-bdfc-83e0d7145393" ma:termSetId="dec214f2-39e7-4a4f-aa17-a283ca4a4a2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8a5b48bc8314133aee7f07651f15221" ma:index="20" nillable="true" ma:taxonomy="true" ma:internalName="o8a5b48bc8314133aee7f07651f15221" ma:taxonomyFieldName="Document_x0020_Type" ma:displayName="Document Type" ma:default="" ma:fieldId="{88a5b48b-c831-4133-aee7-f07651f15221}" ma:sspId="c8adc1f3-d45b-4ac6-bdfc-83e0d7145393" ma:termSetId="a41cb6bc-2c7f-4647-8177-46fc4fb306a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aredWithDetails" ma:index="2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181287-298d-44cc-90b9-29a830face34" elementFormDefault="qualified">
    <xsd:import namespace="http://schemas.microsoft.com/office/2006/documentManagement/types"/>
    <xsd:import namespace="http://schemas.microsoft.com/office/infopath/2007/PartnerControls"/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23" nillable="true" ma:displayName="Sharing Hint Hash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8a5b48bc8314133aee7f07651f15221 xmlns="81257977-3d92-4198-a6dd-3f00328b5ee6">
      <Terms xmlns="http://schemas.microsoft.com/office/infopath/2007/PartnerControls">
        <TermInfo xmlns="http://schemas.microsoft.com/office/infopath/2007/PartnerControls">
          <TermName xmlns="http://schemas.microsoft.com/office/infopath/2007/PartnerControls">Templates</TermName>
          <TermId xmlns="http://schemas.microsoft.com/office/infopath/2007/PartnerControls">eb078a23-3a45-4422-88c0-55d8533bfc9a</TermId>
        </TermInfo>
      </Terms>
    </o8a5b48bc8314133aee7f07651f15221>
    <oc62993e26b746de9fa9f3d4407146b5 xmlns="81257977-3d92-4198-a6dd-3f00328b5ee6">
      <Terms xmlns="http://schemas.microsoft.com/office/infopath/2007/PartnerControls"/>
    </oc62993e26b746de9fa9f3d4407146b5>
    <TaxCatchAll xmlns="81257977-3d92-4198-a6dd-3f00328b5ee6">
      <Value>13</Value>
      <Value>20</Value>
      <Value>2</Value>
      <Value>1</Value>
      <Value>28</Value>
    </TaxCatchAll>
    <i0703b5ff0994e45a979da5daab83f11 xmlns="81257977-3d92-4198-a6dd-3f00328b5ee6">
      <Terms xmlns="http://schemas.microsoft.com/office/infopath/2007/PartnerControls">
        <TermInfo xmlns="http://schemas.microsoft.com/office/infopath/2007/PartnerControls">
          <TermName xmlns="http://schemas.microsoft.com/office/infopath/2007/PartnerControls">2014</TermName>
          <TermId xmlns="http://schemas.microsoft.com/office/infopath/2007/PartnerControls">5a425084-00ae-4eea-af45-cb184bc60f85</TermId>
        </TermInfo>
      </Terms>
    </i0703b5ff0994e45a979da5daab83f11>
    <j82cdf0881a04ab6aebae0e86497fb2a xmlns="81257977-3d92-4198-a6dd-3f00328b5ee6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Communications</TermName>
          <TermId xmlns="http://schemas.microsoft.com/office/infopath/2007/PartnerControls">e9976422-8295-4064-9674-0a7f288c84f6</TermId>
        </TermInfo>
      </Terms>
    </j82cdf0881a04ab6aebae0e86497fb2a>
    <i81d0ea6e22a496a8c05a4f5ea069485 xmlns="81257977-3d92-4198-a6dd-3f00328b5ee6">
      <Terms xmlns="http://schemas.microsoft.com/office/infopath/2007/PartnerControls">
        <TermInfo xmlns="http://schemas.microsoft.com/office/infopath/2007/PartnerControls">
          <TermName xmlns="http://schemas.microsoft.com/office/infopath/2007/PartnerControls">09 September</TermName>
          <TermId xmlns="http://schemas.microsoft.com/office/infopath/2007/PartnerControls">11a3cf4e-d1ac-4ed9-9c6e-7bcaa76e5f98</TermId>
        </TermInfo>
      </Terms>
    </i81d0ea6e22a496a8c05a4f5ea069485>
    <e80914d38ef3435a8f5dbbafcf078e89 xmlns="81257977-3d92-4198-a6dd-3f00328b5ee6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International</TermName>
          <TermId xmlns="http://schemas.microsoft.com/office/infopath/2007/PartnerControls">1745ddaa-6d38-419a-8aa9-08e5eb450994</TermId>
        </TermInfo>
      </Terms>
    </e80914d38ef3435a8f5dbbafcf078e89>
  </documentManagement>
</p:properties>
</file>

<file path=customXml/itemProps1.xml><?xml version="1.0" encoding="utf-8"?>
<ds:datastoreItem xmlns:ds="http://schemas.openxmlformats.org/officeDocument/2006/customXml" ds:itemID="{CFD5876B-E7C1-4E0E-B157-87DFBDD85A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1257977-3d92-4198-a6dd-3f00328b5ee6"/>
    <ds:schemaRef ds:uri="5a181287-298d-44cc-90b9-29a830face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2CDD9BC-3F9C-4557-9F93-F8D68A8D53F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9CCE102-6FF3-4720-B39D-D5889295FD9A}">
  <ds:schemaRefs>
    <ds:schemaRef ds:uri="http://schemas.microsoft.com/office/2006/metadata/properties"/>
    <ds:schemaRef ds:uri="http://schemas.microsoft.com/office/infopath/2007/PartnerControls"/>
    <ds:schemaRef ds:uri="81257977-3d92-4198-a6dd-3f00328b5ee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World Animal Protection Powerpoint Template FINAL-2.potx</Template>
  <TotalTime>448</TotalTime>
  <Words>94</Words>
  <Application>Microsoft Macintosh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World Animal Protection Powerpoint Template FINAL-2</vt:lpstr>
      <vt:lpstr>Animals in Disasters </vt:lpstr>
      <vt:lpstr>PowerPoint Presentation</vt:lpstr>
      <vt:lpstr>PowerPoint Presentation</vt:lpstr>
    </vt:vector>
  </TitlesOfParts>
  <Company>WSPA International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Joanna Strachan</dc:creator>
  <cp:lastModifiedBy>Gerardo Huertas</cp:lastModifiedBy>
  <cp:revision>58</cp:revision>
  <dcterms:created xsi:type="dcterms:W3CDTF">2014-05-30T10:55:01Z</dcterms:created>
  <dcterms:modified xsi:type="dcterms:W3CDTF">2018-02-15T15:58:08Z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0x0101001AF4F10D983A3B47A62283896AB1922001005D0BFC20D2764A48B13399186C4911AC</vt:lpwstr>
  </property>
  <property fmtid="{D5CDD505-2E9C-101B-9397-08002B2CF9AE}" pid="3" name="WSPAOffice">
    <vt:lpwstr>1;#International|1745ddaa-6d38-419a-8aa9-08e5eb450994</vt:lpwstr>
  </property>
  <property fmtid="{D5CDD505-2E9C-101B-9397-08002B2CF9AE}" pid="4" name="Asset_x0020_Type">
    <vt:lpwstr/>
  </property>
  <property fmtid="{D5CDD505-2E9C-101B-9397-08002B2CF9AE}" pid="5" name="WSPADepartment">
    <vt:lpwstr>2;#Communications|e9976422-8295-4064-9674-0a7f288c84f6</vt:lpwstr>
  </property>
  <property fmtid="{D5CDD505-2E9C-101B-9397-08002B2CF9AE}" pid="6" name="Calendar year">
    <vt:lpwstr>20;#2014|5a425084-00ae-4eea-af45-cb184bc60f85</vt:lpwstr>
  </property>
  <property fmtid="{D5CDD505-2E9C-101B-9397-08002B2CF9AE}" pid="7" name="Calendar Month">
    <vt:lpwstr>13;#09 September|11a3cf4e-d1ac-4ed9-9c6e-7bcaa76e5f98</vt:lpwstr>
  </property>
  <property fmtid="{D5CDD505-2E9C-101B-9397-08002B2CF9AE}" pid="8" name="Document Type">
    <vt:lpwstr>28;#Templates|eb078a23-3a45-4422-88c0-55d8533bfc9a</vt:lpwstr>
  </property>
  <property fmtid="{D5CDD505-2E9C-101B-9397-08002B2CF9AE}" pid="9" name="Asset Type">
    <vt:lpwstr/>
  </property>
</Properties>
</file>