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6" r:id="rId10"/>
    <p:sldId id="277" r:id="rId11"/>
    <p:sldId id="278" r:id="rId12"/>
    <p:sldId id="280" r:id="rId13"/>
    <p:sldId id="258" r:id="rId14"/>
    <p:sldId id="260" r:id="rId15"/>
    <p:sldId id="261" r:id="rId16"/>
    <p:sldId id="263" r:id="rId17"/>
    <p:sldId id="282" r:id="rId18"/>
  </p:sldIdLst>
  <p:sldSz cx="12192000" cy="6858000"/>
  <p:notesSz cx="6858000" cy="9144000"/>
  <p:custDataLst>
    <p:tags r:id="rId20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6" d="100"/>
          <a:sy n="66" d="100"/>
        </p:scale>
        <p:origin x="6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AB2AC-C7E1-4455-B1CD-D47EA8B69144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87055-ABC8-4C18-94B3-6281921A4C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609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" y="742950"/>
            <a:ext cx="660400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es-CO" smtClean="0">
                <a:cs typeface="Arial" panose="020B0604020202020204" pitchFamily="34" charset="0"/>
              </a:rPr>
              <a:t>La resiliencia de una comunidad con respecto a los posibles eventos que resulten de una amenaza se determina por el grado al que esa comunidad cuenta con los recursos necesarios y es capaz de organizarse tanto antes como durante los momentos apremiantes.</a:t>
            </a:r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49688" y="94091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56" tIns="46078" rIns="92156" bIns="46078" anchor="b"/>
          <a:lstStyle>
            <a:lvl1pPr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23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84C9F40D-100F-4D73-8B08-9F420CCD53AE}" type="slidenum">
              <a:rPr lang="it-IT" altLang="es-CO" sz="1300">
                <a:cs typeface="Arial" panose="020B0604020202020204" pitchFamily="34" charset="0"/>
              </a:rPr>
              <a:pPr algn="r" eaLnBrk="1" hangingPunct="1"/>
              <a:t>8</a:t>
            </a:fld>
            <a:endParaRPr lang="it-IT" altLang="es-CO" sz="13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0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913378" y="4344357"/>
            <a:ext cx="5031243" cy="4113168"/>
          </a:xfrm>
          <a:prstGeom prst="rect">
            <a:avLst/>
          </a:prstGeom>
        </p:spPr>
        <p:txBody>
          <a:bodyPr lIns="84376" tIns="84376" rIns="84376" bIns="84376" anchor="t" anchorCtr="0">
            <a:noAutofit/>
          </a:bodyPr>
          <a:lstStyle/>
          <a:p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305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693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219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82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8120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47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50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69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71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370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76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12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308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292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3BF0-0D50-43A6-9B76-30D388C72022}" type="datetimeFigureOut">
              <a:rPr lang="es-CO" smtClean="0"/>
              <a:t>10/02/2017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D0BC-63CE-4929-BAA3-FB27A7398D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55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27 Imagen" descr="Map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09" y="282389"/>
            <a:ext cx="5777913" cy="6858000"/>
          </a:xfrm>
          <a:prstGeom prst="rect">
            <a:avLst/>
          </a:prstGeom>
        </p:spPr>
      </p:pic>
      <p:pic>
        <p:nvPicPr>
          <p:cNvPr id="14" name="8 Imagen" descr="SendaiLineaCirculo.png"/>
          <p:cNvPicPr>
            <a:picLocks noChangeAspect="1"/>
          </p:cNvPicPr>
          <p:nvPr/>
        </p:nvPicPr>
        <p:blipFill rotWithShape="1">
          <a:blip r:embed="rId4" cstate="print"/>
          <a:srcRect l="4683" r="7799"/>
          <a:stretch/>
        </p:blipFill>
        <p:spPr>
          <a:xfrm flipH="1">
            <a:off x="986970" y="2453530"/>
            <a:ext cx="11074172" cy="1904164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578378" y="629170"/>
            <a:ext cx="9038170" cy="2928958"/>
          </a:xfrm>
          <a:prstGeom prst="rect">
            <a:avLst/>
          </a:prstGeom>
        </p:spPr>
        <p:txBody>
          <a:bodyPr anchor="ctr"/>
          <a:lstStyle/>
          <a:p>
            <a:pPr marL="438150" indent="-319088" algn="ctr">
              <a:buClr>
                <a:srgbClr val="7FD13B"/>
              </a:buClr>
              <a:buSzPct val="80000"/>
              <a:defRPr/>
            </a:pPr>
            <a:r>
              <a:rPr lang="es-ES" sz="4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  <a:sym typeface="Arial Narrow"/>
              </a:rPr>
              <a:t>Cinco acuerdos globales, un propósito común: </a:t>
            </a:r>
          </a:p>
          <a:p>
            <a:pPr marL="438150" indent="-319088" algn="ctr">
              <a:buClr>
                <a:srgbClr val="7FD13B"/>
              </a:buClr>
              <a:buSzPct val="80000"/>
              <a:defRPr/>
            </a:pPr>
            <a:endParaRPr lang="es-ES" sz="40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  <a:sym typeface="Arial Narrow"/>
            </a:endParaRPr>
          </a:p>
          <a:p>
            <a:pPr marL="438150" indent="-319088" algn="ctr">
              <a:buClr>
                <a:srgbClr val="7FD13B"/>
              </a:buClr>
              <a:buSzPct val="80000"/>
              <a:defRPr/>
            </a:pPr>
            <a:r>
              <a:rPr lang="es-ES" sz="40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  <a:sym typeface="Arial Narrow"/>
              </a:rPr>
              <a:t>LA RESILIENCIA</a:t>
            </a:r>
            <a:endParaRPr lang="es-E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  <a:sym typeface="Arial Narrow"/>
            </a:endParaRPr>
          </a:p>
          <a:p>
            <a:pPr marL="438150" indent="-319088">
              <a:buClr>
                <a:srgbClr val="7FD13B"/>
              </a:buClr>
              <a:buSzPct val="80000"/>
              <a:defRPr/>
            </a:pPr>
            <a:endParaRPr lang="es-ES" sz="40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16" name="Shape 302"/>
          <p:cNvSpPr txBox="1"/>
          <p:nvPr/>
        </p:nvSpPr>
        <p:spPr>
          <a:xfrm>
            <a:off x="6524056" y="4156307"/>
            <a:ext cx="6632801" cy="1714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s-ES" sz="2400" dirty="0">
                <a:latin typeface="Arial"/>
                <a:cs typeface="Arial"/>
                <a:sym typeface="Arial"/>
              </a:rPr>
              <a:t>HENRY ADOLFO PERALTA BURITICA </a:t>
            </a:r>
            <a:endParaRPr lang="es-ES" sz="2900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endParaRPr lang="es-ES" sz="400" b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sz="1600" b="1" dirty="0">
                <a:latin typeface="Arial"/>
                <a:ea typeface="Arial"/>
                <a:cs typeface="Arial"/>
                <a:sym typeface="Arial"/>
              </a:rPr>
              <a:t>Promotor Ciudades Resilientes - UNISDR</a:t>
            </a:r>
          </a:p>
          <a:p>
            <a:pPr>
              <a:buClr>
                <a:schemeClr val="dk1"/>
              </a:buClr>
              <a:buSzPct val="25000"/>
            </a:pPr>
            <a:endParaRPr lang="es-ES" sz="1000" b="1" dirty="0"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chemeClr val="dk1"/>
              </a:buClr>
              <a:buSzPct val="25000"/>
            </a:pPr>
            <a:endParaRPr lang="es-ES" sz="300" b="1" dirty="0">
              <a:solidFill>
                <a:srgbClr val="1F497D"/>
              </a:solidFill>
            </a:endParaRPr>
          </a:p>
          <a:p>
            <a:pPr>
              <a:buClr>
                <a:schemeClr val="dk1"/>
              </a:buClr>
              <a:buSzPct val="25000"/>
            </a:pPr>
            <a:r>
              <a:rPr lang="es-ES" sz="1600" b="1" dirty="0">
                <a:solidFill>
                  <a:srgbClr val="1F497D"/>
                </a:solidFill>
              </a:rPr>
              <a:t>henry.peralta@ciudadesresilientescolombia.org</a:t>
            </a:r>
          </a:p>
          <a:p>
            <a:pPr>
              <a:buClr>
                <a:schemeClr val="dk1"/>
              </a:buClr>
              <a:buSzPct val="25000"/>
            </a:pPr>
            <a:endParaRPr lang="es-ES" sz="1600" b="1" dirty="0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b="25591"/>
          <a:stretch/>
        </p:blipFill>
        <p:spPr>
          <a:xfrm>
            <a:off x="231748" y="5687520"/>
            <a:ext cx="8944831" cy="103397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8" y="2960913"/>
            <a:ext cx="1062388" cy="1200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05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3935" r="8318" b="24400"/>
          <a:stretch>
            <a:fillRect/>
          </a:stretch>
        </p:blipFill>
        <p:spPr bwMode="auto">
          <a:xfrm>
            <a:off x="1974617" y="894604"/>
            <a:ext cx="8471365" cy="582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2"/>
          <p:cNvSpPr txBox="1">
            <a:spLocks noChangeArrowheads="1"/>
          </p:cNvSpPr>
          <p:nvPr/>
        </p:nvSpPr>
        <p:spPr bwMode="auto">
          <a:xfrm>
            <a:off x="3124200" y="148572"/>
            <a:ext cx="8915400" cy="576262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R" altLang="es-CO" sz="2800" b="1">
                <a:solidFill>
                  <a:schemeClr val="bg1"/>
                </a:solidFill>
              </a:rPr>
              <a:t>Ejemplo de un  territorio MAS RESILIENTE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1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201954" y="322793"/>
            <a:ext cx="8229600" cy="7004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LA RESILIENCIA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09282" y="1156447"/>
            <a:ext cx="1148378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>
                <a:latin typeface="Arial Narrow" panose="020B0606020202030204" pitchFamily="34" charset="0"/>
              </a:rPr>
              <a:t>P</a:t>
            </a:r>
            <a:r>
              <a:rPr lang="es-CO" sz="3200" dirty="0" smtClean="0">
                <a:latin typeface="Arial Narrow" panose="020B0606020202030204" pitchFamily="34" charset="0"/>
              </a:rPr>
              <a:t>ara muchos es una palabra difícil de pronunciar. Una palabra que se esta poniendo muy de moda y que todavía nadie comprende. </a:t>
            </a: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  <a:p>
            <a:pPr algn="just"/>
            <a:r>
              <a:rPr lang="es-CO" sz="3200" dirty="0" smtClean="0">
                <a:latin typeface="Arial Narrow" panose="020B0606020202030204" pitchFamily="34" charset="0"/>
              </a:rPr>
              <a:t>En su uso metafórico se refiere a hacerse fuerte frente a la adversidad mediante el fortalecimiento de capacidades</a:t>
            </a: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  <a:p>
            <a:pPr algn="just"/>
            <a:r>
              <a:rPr lang="es-CO" sz="3200" dirty="0" smtClean="0">
                <a:latin typeface="Arial Narrow" panose="020B0606020202030204" pitchFamily="34" charset="0"/>
              </a:rPr>
              <a:t>Desde la aplicación práctica, una palabra que invita al encuentro entre desastrólogos, riesgólogos, climatólogos humanitarios y ambientalistas en pro del fortalecimiento de las capacidades de los territorios para enfrentar las crisis.</a:t>
            </a:r>
            <a:endParaRPr lang="es-CO" sz="3200" dirty="0">
              <a:latin typeface="Arial Narrow" panose="020B0606020202030204" pitchFamily="34" charset="0"/>
            </a:endParaRPr>
          </a:p>
          <a:p>
            <a:pPr algn="just"/>
            <a:endParaRPr lang="es-CO" sz="3200" dirty="0"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95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Marcador de conteni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52"/>
          <a:stretch>
            <a:fillRect/>
          </a:stretch>
        </p:blipFill>
        <p:spPr bwMode="auto">
          <a:xfrm>
            <a:off x="3386139" y="904876"/>
            <a:ext cx="576897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86039" y="387351"/>
            <a:ext cx="7026275" cy="51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s-CO" altLang="es-CO" sz="2640" b="1" dirty="0">
                <a:solidFill>
                  <a:srgbClr val="C00000"/>
                </a:solidFill>
              </a:rPr>
              <a:t>La Resiliencia es un proceso permanente en la vida que se CREA y se RE-CREA</a:t>
            </a:r>
          </a:p>
        </p:txBody>
      </p:sp>
      <p:pic>
        <p:nvPicPr>
          <p:cNvPr id="67588" name="Picture 2" descr="http://www.un.org/spanish/waterforlifedecade/images/logos/logo_unisdr_sp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6" y="6296025"/>
            <a:ext cx="13573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777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956295" y="174875"/>
            <a:ext cx="8229600" cy="700462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>
                <a:solidFill>
                  <a:schemeClr val="tx2"/>
                </a:solidFill>
                <a:latin typeface="Arial Narrow"/>
                <a:cs typeface="Arial Narrow"/>
              </a:rPr>
              <a:t>“Todos los caminos conducen a Roma”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184" y="875337"/>
            <a:ext cx="8807822" cy="5798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5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67183" y="-44012"/>
            <a:ext cx="9083740" cy="70046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b="1" dirty="0">
                <a:solidFill>
                  <a:schemeClr val="tx2"/>
                </a:solidFill>
                <a:latin typeface="Arial Narrow"/>
                <a:cs typeface="Arial Narrow"/>
              </a:rPr>
              <a:t>“Todos los caminos conducen a </a:t>
            </a:r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la Resiliencia”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352"/>
          <a:stretch>
            <a:fillRect/>
          </a:stretch>
        </p:blipFill>
        <p:spPr bwMode="auto">
          <a:xfrm>
            <a:off x="3502446" y="2349099"/>
            <a:ext cx="4666130" cy="446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12857" t="15639" r="12799" b="12798"/>
          <a:stretch/>
        </p:blipFill>
        <p:spPr>
          <a:xfrm>
            <a:off x="4549301" y="465040"/>
            <a:ext cx="2572420" cy="1315779"/>
          </a:xfrm>
          <a:prstGeom prst="rect">
            <a:avLst/>
          </a:prstGeom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8" b="17851"/>
          <a:stretch/>
        </p:blipFill>
        <p:spPr>
          <a:xfrm>
            <a:off x="8878363" y="1719419"/>
            <a:ext cx="2752943" cy="1779403"/>
          </a:xfrm>
          <a:prstGeom prst="rect">
            <a:avLst/>
          </a:prstGeom>
        </p:spPr>
      </p:pic>
      <p:pic>
        <p:nvPicPr>
          <p:cNvPr id="9" name="Imagen 8" descr="Acuerdo de Parí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85" y="1883115"/>
            <a:ext cx="2860641" cy="127328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61" y="4670316"/>
            <a:ext cx="1837865" cy="2140753"/>
          </a:xfrm>
          <a:prstGeom prst="rect">
            <a:avLst/>
          </a:prstGeom>
        </p:spPr>
      </p:pic>
      <p:pic>
        <p:nvPicPr>
          <p:cNvPr id="11" name="Imagen 10" descr="HAbit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30" y="4955375"/>
            <a:ext cx="2083278" cy="1855694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 rot="12341286">
            <a:off x="7585534" y="5230676"/>
            <a:ext cx="1126770" cy="8073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endParaRPr lang="es-CO" sz="1905">
              <a:solidFill>
                <a:srgbClr val="FFFFFF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 rot="19699783">
            <a:off x="2713401" y="5084729"/>
            <a:ext cx="1126770" cy="8073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endParaRPr lang="es-CO" sz="1905">
              <a:solidFill>
                <a:srgbClr val="FFFFFF"/>
              </a:solidFill>
            </a:endParaRPr>
          </a:p>
        </p:txBody>
      </p:sp>
      <p:sp>
        <p:nvSpPr>
          <p:cNvPr id="14" name="Flecha derecha 13"/>
          <p:cNvSpPr/>
          <p:nvPr/>
        </p:nvSpPr>
        <p:spPr>
          <a:xfrm rot="8953730">
            <a:off x="7511556" y="2668041"/>
            <a:ext cx="1126770" cy="8073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endParaRPr lang="es-CO" sz="1905">
              <a:solidFill>
                <a:srgbClr val="FFFFFF"/>
              </a:solidFill>
            </a:endParaRPr>
          </a:p>
        </p:txBody>
      </p:sp>
      <p:sp>
        <p:nvSpPr>
          <p:cNvPr id="15" name="Flecha derecha 14"/>
          <p:cNvSpPr/>
          <p:nvPr/>
        </p:nvSpPr>
        <p:spPr>
          <a:xfrm rot="2072533">
            <a:off x="2970091" y="2651160"/>
            <a:ext cx="1126770" cy="8073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endParaRPr lang="es-CO" sz="1905">
              <a:solidFill>
                <a:srgbClr val="FFFFFF"/>
              </a:solidFill>
            </a:endParaRPr>
          </a:p>
        </p:txBody>
      </p:sp>
      <p:sp>
        <p:nvSpPr>
          <p:cNvPr id="16" name="Flecha derecha 15"/>
          <p:cNvSpPr/>
          <p:nvPr/>
        </p:nvSpPr>
        <p:spPr>
          <a:xfrm rot="5400000">
            <a:off x="5360538" y="1671242"/>
            <a:ext cx="889700" cy="80732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45990" fontAlgn="base">
              <a:spcBef>
                <a:spcPct val="0"/>
              </a:spcBef>
              <a:spcAft>
                <a:spcPct val="0"/>
              </a:spcAft>
            </a:pPr>
            <a:endParaRPr lang="es-CO" sz="1905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04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4810276" y="3522112"/>
            <a:ext cx="2907526" cy="2907526"/>
            <a:chOff x="3664769" y="2378885"/>
            <a:chExt cx="2907526" cy="2907526"/>
          </a:xfrm>
          <a:solidFill>
            <a:schemeClr val="accent1">
              <a:lumMod val="75000"/>
            </a:schemeClr>
          </a:solidFill>
        </p:grpSpPr>
        <p:sp>
          <p:nvSpPr>
            <p:cNvPr id="26" name="Forma 25"/>
            <p:cNvSpPr/>
            <p:nvPr/>
          </p:nvSpPr>
          <p:spPr>
            <a:xfrm>
              <a:off x="3664769" y="2378885"/>
              <a:ext cx="2907526" cy="2907526"/>
            </a:xfrm>
            <a:prstGeom prst="gear9">
              <a:avLst/>
            </a:prstGeom>
            <a:grp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orma 4"/>
            <p:cNvSpPr/>
            <p:nvPr/>
          </p:nvSpPr>
          <p:spPr>
            <a:xfrm>
              <a:off x="4249311" y="3059959"/>
              <a:ext cx="1738442" cy="14945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bg1"/>
                  </a:solidFill>
                </a:rPr>
                <a:t>Marco de Sendai</a:t>
              </a:r>
              <a:endParaRPr lang="es-E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238543" y="2836387"/>
            <a:ext cx="2114564" cy="2114564"/>
            <a:chOff x="1973117" y="1691651"/>
            <a:chExt cx="2114564" cy="2114564"/>
          </a:xfrm>
          <a:solidFill>
            <a:schemeClr val="accent1">
              <a:lumMod val="75000"/>
            </a:schemeClr>
          </a:solidFill>
        </p:grpSpPr>
        <p:sp>
          <p:nvSpPr>
            <p:cNvPr id="24" name="Forma 23"/>
            <p:cNvSpPr/>
            <p:nvPr/>
          </p:nvSpPr>
          <p:spPr>
            <a:xfrm>
              <a:off x="1973117" y="1691651"/>
              <a:ext cx="2114564" cy="2114564"/>
            </a:xfrm>
            <a:prstGeom prst="gear6">
              <a:avLst/>
            </a:prstGeom>
            <a:grp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orma 6"/>
            <p:cNvSpPr/>
            <p:nvPr/>
          </p:nvSpPr>
          <p:spPr>
            <a:xfrm>
              <a:off x="2505465" y="2227216"/>
              <a:ext cx="1049868" cy="10434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bg1"/>
                  </a:solidFill>
                </a:rPr>
                <a:t>ODS</a:t>
              </a:r>
              <a:endParaRPr lang="es-ES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422915" y="1377553"/>
            <a:ext cx="2071841" cy="2071841"/>
            <a:chOff x="3157489" y="232817"/>
            <a:chExt cx="2071841" cy="2071841"/>
          </a:xfrm>
          <a:solidFill>
            <a:schemeClr val="accent1">
              <a:lumMod val="75000"/>
            </a:schemeClr>
          </a:solidFill>
        </p:grpSpPr>
        <p:sp>
          <p:nvSpPr>
            <p:cNvPr id="22" name="Forma 21"/>
            <p:cNvSpPr/>
            <p:nvPr/>
          </p:nvSpPr>
          <p:spPr>
            <a:xfrm rot="20700000">
              <a:off x="3157489" y="232817"/>
              <a:ext cx="2071841" cy="2071841"/>
            </a:xfrm>
            <a:prstGeom prst="gear6">
              <a:avLst/>
            </a:prstGeom>
            <a:grp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orma 8"/>
            <p:cNvSpPr/>
            <p:nvPr/>
          </p:nvSpPr>
          <p:spPr>
            <a:xfrm>
              <a:off x="3530288" y="644682"/>
              <a:ext cx="1347318" cy="11630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</a:rPr>
                <a:t>Cumbre Humanitaria</a:t>
              </a:r>
              <a:endParaRPr lang="es-ES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Flecha circular 18"/>
          <p:cNvSpPr/>
          <p:nvPr/>
        </p:nvSpPr>
        <p:spPr>
          <a:xfrm>
            <a:off x="6018790" y="514406"/>
            <a:ext cx="3721634" cy="3721634"/>
          </a:xfrm>
          <a:prstGeom prst="circularArrow">
            <a:avLst>
              <a:gd name="adj1" fmla="val 4687"/>
              <a:gd name="adj2" fmla="val 299029"/>
              <a:gd name="adj3" fmla="val 2537266"/>
              <a:gd name="adj4" fmla="val 15816549"/>
              <a:gd name="adj5" fmla="val 5469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lecha circular 20"/>
          <p:cNvSpPr/>
          <p:nvPr/>
        </p:nvSpPr>
        <p:spPr>
          <a:xfrm rot="1465945">
            <a:off x="3813028" y="1039485"/>
            <a:ext cx="2915456" cy="291545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8" name="Grupo 27"/>
          <p:cNvGrpSpPr/>
          <p:nvPr/>
        </p:nvGrpSpPr>
        <p:grpSpPr>
          <a:xfrm>
            <a:off x="6180494" y="1015518"/>
            <a:ext cx="2907526" cy="2907526"/>
            <a:chOff x="3664769" y="2378885"/>
            <a:chExt cx="2907526" cy="2907526"/>
          </a:xfrm>
          <a:solidFill>
            <a:schemeClr val="accent1">
              <a:lumMod val="75000"/>
            </a:schemeClr>
          </a:solidFill>
        </p:grpSpPr>
        <p:sp>
          <p:nvSpPr>
            <p:cNvPr id="29" name="Forma 28"/>
            <p:cNvSpPr/>
            <p:nvPr/>
          </p:nvSpPr>
          <p:spPr>
            <a:xfrm>
              <a:off x="3664769" y="2378885"/>
              <a:ext cx="2907526" cy="2907526"/>
            </a:xfrm>
            <a:prstGeom prst="gear9">
              <a:avLst/>
            </a:prstGeom>
            <a:grp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Forma 4"/>
            <p:cNvSpPr/>
            <p:nvPr/>
          </p:nvSpPr>
          <p:spPr>
            <a:xfrm>
              <a:off x="4249311" y="3059959"/>
              <a:ext cx="1738442" cy="14945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bg1"/>
                  </a:solidFill>
                </a:rPr>
                <a:t>Acuerdo de París</a:t>
              </a:r>
              <a:endParaRPr lang="es-ES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Flecha circular 30"/>
          <p:cNvSpPr/>
          <p:nvPr/>
        </p:nvSpPr>
        <p:spPr>
          <a:xfrm rot="17414534">
            <a:off x="2943579" y="2690892"/>
            <a:ext cx="2915456" cy="291545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5" name="Grupo 34"/>
          <p:cNvGrpSpPr/>
          <p:nvPr/>
        </p:nvGrpSpPr>
        <p:grpSpPr>
          <a:xfrm rot="468938">
            <a:off x="7514753" y="3479666"/>
            <a:ext cx="2071841" cy="2071841"/>
            <a:chOff x="3196827" y="158426"/>
            <a:chExt cx="2071841" cy="2071841"/>
          </a:xfrm>
          <a:solidFill>
            <a:schemeClr val="accent1">
              <a:lumMod val="75000"/>
            </a:schemeClr>
          </a:solidFill>
        </p:grpSpPr>
        <p:sp>
          <p:nvSpPr>
            <p:cNvPr id="36" name="Forma 35"/>
            <p:cNvSpPr/>
            <p:nvPr/>
          </p:nvSpPr>
          <p:spPr>
            <a:xfrm rot="20700000">
              <a:off x="3196827" y="158426"/>
              <a:ext cx="2071841" cy="2071841"/>
            </a:xfrm>
            <a:prstGeom prst="gear6">
              <a:avLst/>
            </a:prstGeom>
            <a:grp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Forma 8"/>
            <p:cNvSpPr/>
            <p:nvPr/>
          </p:nvSpPr>
          <p:spPr>
            <a:xfrm rot="21131062">
              <a:off x="3675649" y="568700"/>
              <a:ext cx="1163010" cy="116301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 smtClean="0">
                  <a:solidFill>
                    <a:schemeClr val="bg1"/>
                  </a:solidFill>
                </a:rPr>
                <a:t>Hábitat III</a:t>
              </a:r>
              <a:endParaRPr lang="es-ES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Flecha circular 37"/>
          <p:cNvSpPr/>
          <p:nvPr/>
        </p:nvSpPr>
        <p:spPr>
          <a:xfrm rot="11449681">
            <a:off x="7017358" y="3135707"/>
            <a:ext cx="2915456" cy="2915456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Flecha circular 38"/>
          <p:cNvSpPr/>
          <p:nvPr/>
        </p:nvSpPr>
        <p:spPr>
          <a:xfrm rot="7096853">
            <a:off x="4319677" y="3156742"/>
            <a:ext cx="3721634" cy="3721634"/>
          </a:xfrm>
          <a:prstGeom prst="circularArrow">
            <a:avLst>
              <a:gd name="adj1" fmla="val 4687"/>
              <a:gd name="adj2" fmla="val 299029"/>
              <a:gd name="adj3" fmla="val 2537266"/>
              <a:gd name="adj4" fmla="val 15816549"/>
              <a:gd name="adj5" fmla="val 5469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3348" y="90837"/>
            <a:ext cx="9083740" cy="700462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Articulación de los acuerdos Globales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0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9"/>
          <p:cNvSpPr>
            <a:spLocks noChangeArrowheads="1"/>
          </p:cNvSpPr>
          <p:nvPr/>
        </p:nvSpPr>
        <p:spPr bwMode="auto">
          <a:xfrm>
            <a:off x="6624758" y="4386063"/>
            <a:ext cx="1602017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>
                <a:solidFill>
                  <a:srgbClr val="008000"/>
                </a:solidFill>
                <a:latin typeface="Calibri" panose="020F0502020204030204" pitchFamily="34" charset="0"/>
              </a:rPr>
              <a:t>C</a:t>
            </a: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apacidades 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Financieras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10"/>
          <p:cNvSpPr>
            <a:spLocks noChangeArrowheads="1"/>
          </p:cNvSpPr>
          <p:nvPr/>
        </p:nvSpPr>
        <p:spPr bwMode="auto">
          <a:xfrm>
            <a:off x="6827871" y="1132145"/>
            <a:ext cx="1583554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Capacidades 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Humanas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11"/>
          <p:cNvSpPr>
            <a:spLocks noChangeArrowheads="1"/>
          </p:cNvSpPr>
          <p:nvPr/>
        </p:nvSpPr>
        <p:spPr bwMode="auto">
          <a:xfrm>
            <a:off x="3234157" y="4370926"/>
            <a:ext cx="1483883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Capacidades 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sociales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Flecha a la derecha con bandas 25"/>
          <p:cNvSpPr>
            <a:spLocks noChangeArrowheads="1"/>
          </p:cNvSpPr>
          <p:nvPr/>
        </p:nvSpPr>
        <p:spPr bwMode="auto">
          <a:xfrm rot="9730298" flipV="1">
            <a:off x="7315225" y="1661059"/>
            <a:ext cx="2591952" cy="1252972"/>
          </a:xfrm>
          <a:custGeom>
            <a:avLst/>
            <a:gdLst>
              <a:gd name="T0" fmla="*/ 1257300 w 1676400"/>
              <a:gd name="T1" fmla="*/ 0 h 838200"/>
              <a:gd name="T2" fmla="*/ 0 w 1676400"/>
              <a:gd name="T3" fmla="*/ 419100 h 838200"/>
              <a:gd name="T4" fmla="*/ 1257300 w 1676400"/>
              <a:gd name="T5" fmla="*/ 838200 h 838200"/>
              <a:gd name="T6" fmla="*/ 1676400 w 1676400"/>
              <a:gd name="T7" fmla="*/ 419100 h 838200"/>
              <a:gd name="T8" fmla="*/ 3 60000 65536"/>
              <a:gd name="T9" fmla="*/ 2 60000 65536"/>
              <a:gd name="T10" fmla="*/ 1 60000 65536"/>
              <a:gd name="T11" fmla="*/ 0 60000 65536"/>
              <a:gd name="T12" fmla="*/ 130969 w 1676400"/>
              <a:gd name="T13" fmla="*/ 209550 h 838200"/>
              <a:gd name="T14" fmla="*/ 1466850 w 1676400"/>
              <a:gd name="T15" fmla="*/ 62865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838200">
                <a:moveTo>
                  <a:pt x="0" y="209550"/>
                </a:moveTo>
                <a:lnTo>
                  <a:pt x="26194" y="209550"/>
                </a:lnTo>
                <a:lnTo>
                  <a:pt x="26194" y="628650"/>
                </a:lnTo>
                <a:lnTo>
                  <a:pt x="0" y="628650"/>
                </a:lnTo>
                <a:close/>
                <a:moveTo>
                  <a:pt x="52388" y="209550"/>
                </a:moveTo>
                <a:lnTo>
                  <a:pt x="104775" y="209550"/>
                </a:lnTo>
                <a:lnTo>
                  <a:pt x="104775" y="628650"/>
                </a:lnTo>
                <a:lnTo>
                  <a:pt x="52388" y="628650"/>
                </a:lnTo>
                <a:close/>
                <a:moveTo>
                  <a:pt x="130969" y="209550"/>
                </a:moveTo>
                <a:lnTo>
                  <a:pt x="1257300" y="209550"/>
                </a:lnTo>
                <a:lnTo>
                  <a:pt x="1257300" y="0"/>
                </a:lnTo>
                <a:lnTo>
                  <a:pt x="1676400" y="419100"/>
                </a:lnTo>
                <a:lnTo>
                  <a:pt x="1257300" y="838200"/>
                </a:lnTo>
                <a:lnTo>
                  <a:pt x="1257300" y="628650"/>
                </a:lnTo>
                <a:lnTo>
                  <a:pt x="130969" y="6286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867">
              <a:solidFill>
                <a:srgbClr val="FFFFFF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9" name="Flecha a la derecha con bandas 26"/>
          <p:cNvSpPr>
            <a:spLocks noChangeArrowheads="1"/>
          </p:cNvSpPr>
          <p:nvPr/>
        </p:nvSpPr>
        <p:spPr bwMode="auto">
          <a:xfrm rot="20589458" flipV="1">
            <a:off x="518016" y="3602058"/>
            <a:ext cx="3079945" cy="1364193"/>
          </a:xfrm>
          <a:custGeom>
            <a:avLst/>
            <a:gdLst>
              <a:gd name="T0" fmla="*/ 1257300 w 1676400"/>
              <a:gd name="T1" fmla="*/ 0 h 838200"/>
              <a:gd name="T2" fmla="*/ 0 w 1676400"/>
              <a:gd name="T3" fmla="*/ 419100 h 838200"/>
              <a:gd name="T4" fmla="*/ 1257300 w 1676400"/>
              <a:gd name="T5" fmla="*/ 838200 h 838200"/>
              <a:gd name="T6" fmla="*/ 1676400 w 1676400"/>
              <a:gd name="T7" fmla="*/ 419100 h 838200"/>
              <a:gd name="T8" fmla="*/ 3 60000 65536"/>
              <a:gd name="T9" fmla="*/ 2 60000 65536"/>
              <a:gd name="T10" fmla="*/ 1 60000 65536"/>
              <a:gd name="T11" fmla="*/ 0 60000 65536"/>
              <a:gd name="T12" fmla="*/ 130969 w 1676400"/>
              <a:gd name="T13" fmla="*/ 209550 h 838200"/>
              <a:gd name="T14" fmla="*/ 1466850 w 1676400"/>
              <a:gd name="T15" fmla="*/ 628650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76400" h="838200">
                <a:moveTo>
                  <a:pt x="0" y="209550"/>
                </a:moveTo>
                <a:lnTo>
                  <a:pt x="26194" y="209550"/>
                </a:lnTo>
                <a:lnTo>
                  <a:pt x="26194" y="628650"/>
                </a:lnTo>
                <a:lnTo>
                  <a:pt x="0" y="628650"/>
                </a:lnTo>
                <a:close/>
                <a:moveTo>
                  <a:pt x="52388" y="209550"/>
                </a:moveTo>
                <a:lnTo>
                  <a:pt x="104775" y="209550"/>
                </a:lnTo>
                <a:lnTo>
                  <a:pt x="104775" y="628650"/>
                </a:lnTo>
                <a:lnTo>
                  <a:pt x="52388" y="628650"/>
                </a:lnTo>
                <a:close/>
                <a:moveTo>
                  <a:pt x="130969" y="209550"/>
                </a:moveTo>
                <a:lnTo>
                  <a:pt x="1257300" y="209550"/>
                </a:lnTo>
                <a:lnTo>
                  <a:pt x="1257300" y="0"/>
                </a:lnTo>
                <a:lnTo>
                  <a:pt x="1676400" y="419100"/>
                </a:lnTo>
                <a:lnTo>
                  <a:pt x="1257300" y="838200"/>
                </a:lnTo>
                <a:lnTo>
                  <a:pt x="1257300" y="628650"/>
                </a:lnTo>
                <a:lnTo>
                  <a:pt x="130969" y="62865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867">
              <a:solidFill>
                <a:srgbClr val="FFFFFF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0" name="CuadroTexto 27"/>
          <p:cNvSpPr txBox="1">
            <a:spLocks noChangeArrowheads="1"/>
          </p:cNvSpPr>
          <p:nvPr/>
        </p:nvSpPr>
        <p:spPr bwMode="auto">
          <a:xfrm>
            <a:off x="9753265" y="802055"/>
            <a:ext cx="1943930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>
                <a:solidFill>
                  <a:srgbClr val="FF0000"/>
                </a:solidFill>
                <a:latin typeface="Calibri" panose="020F0502020204030204" pitchFamily="34" charset="0"/>
              </a:rPr>
              <a:t>VULNERABILIDAD</a:t>
            </a:r>
          </a:p>
        </p:txBody>
      </p:sp>
      <p:sp>
        <p:nvSpPr>
          <p:cNvPr id="11" name="CuadroTexto 28"/>
          <p:cNvSpPr txBox="1">
            <a:spLocks noChangeArrowheads="1"/>
          </p:cNvSpPr>
          <p:nvPr/>
        </p:nvSpPr>
        <p:spPr bwMode="auto">
          <a:xfrm>
            <a:off x="10059054" y="1208610"/>
            <a:ext cx="1332352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>
                <a:solidFill>
                  <a:srgbClr val="FF0000"/>
                </a:solidFill>
                <a:latin typeface="Calibri" panose="020F0502020204030204" pitchFamily="34" charset="0"/>
              </a:rPr>
              <a:t>AMENAZAS</a:t>
            </a:r>
          </a:p>
        </p:txBody>
      </p:sp>
      <p:sp>
        <p:nvSpPr>
          <p:cNvPr id="12" name="CuadroTexto 29"/>
          <p:cNvSpPr txBox="1">
            <a:spLocks noChangeArrowheads="1"/>
          </p:cNvSpPr>
          <p:nvPr/>
        </p:nvSpPr>
        <p:spPr bwMode="auto">
          <a:xfrm>
            <a:off x="11357" y="2165161"/>
            <a:ext cx="2674450" cy="210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u="sng" dirty="0" smtClean="0">
                <a:solidFill>
                  <a:srgbClr val="0000FF"/>
                </a:solidFill>
                <a:latin typeface="Calibri" panose="020F0502020204030204" pitchFamily="34" charset="0"/>
              </a:rPr>
              <a:t>Acuerdos en Acción</a:t>
            </a: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  <a:endParaRPr lang="es-ES_tradnl" altLang="es-CO" sz="1867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457200" indent="-457200" defTabSz="91437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Marco de Sendai</a:t>
            </a:r>
            <a:endParaRPr lang="es-ES_tradnl" altLang="es-CO" sz="1867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457200" indent="-457200" defTabSz="91437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ODS</a:t>
            </a:r>
            <a:endParaRPr lang="es-ES_tradnl" altLang="es-CO" sz="1867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marL="457200" indent="-457200" defTabSz="91437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Cambio Climático</a:t>
            </a:r>
          </a:p>
          <a:p>
            <a:pPr marL="457200" indent="-457200" defTabSz="91437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Cumbre Humanitaria</a:t>
            </a:r>
          </a:p>
          <a:p>
            <a:pPr marL="457200" indent="-457200" defTabSz="914370" eaLnBrk="1" fontAlgn="base" hangingPunct="1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_tradnl" altLang="es-CO" sz="1867" dirty="0" smtClean="0">
                <a:solidFill>
                  <a:srgbClr val="0000FF"/>
                </a:solidFill>
                <a:latin typeface="Calibri" panose="020F0502020204030204" pitchFamily="34" charset="0"/>
              </a:rPr>
              <a:t>Habitat III</a:t>
            </a: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CO" sz="1867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Medio marco 32"/>
          <p:cNvSpPr>
            <a:spLocks noChangeArrowheads="1"/>
          </p:cNvSpPr>
          <p:nvPr/>
        </p:nvSpPr>
        <p:spPr bwMode="auto">
          <a:xfrm rot="10800000">
            <a:off x="8991886" y="2185387"/>
            <a:ext cx="2738382" cy="4292600"/>
          </a:xfrm>
          <a:custGeom>
            <a:avLst/>
            <a:gdLst>
              <a:gd name="T0" fmla="*/ 1118156 w 1233488"/>
              <a:gd name="T1" fmla="*/ 205579 h 2198687"/>
              <a:gd name="T2" fmla="*/ 205579 w 1233488"/>
              <a:gd name="T3" fmla="*/ 1832243 h 2198687"/>
              <a:gd name="T4" fmla="*/ 0 w 1233488"/>
              <a:gd name="T5" fmla="*/ 1099344 h 2198687"/>
              <a:gd name="T6" fmla="*/ 616744 w 1233488"/>
              <a:gd name="T7" fmla="*/ 0 h 2198687"/>
              <a:gd name="T8" fmla="*/ 0 60000 65536"/>
              <a:gd name="T9" fmla="*/ 1 60000 65536"/>
              <a:gd name="T10" fmla="*/ 2 60000 65536"/>
              <a:gd name="T11" fmla="*/ 3 60000 65536"/>
              <a:gd name="T12" fmla="*/ 0 w 1233488"/>
              <a:gd name="T13" fmla="*/ 0 h 2198687"/>
              <a:gd name="T14" fmla="*/ 1233488 w 1233488"/>
              <a:gd name="T15" fmla="*/ 2198687 h 21986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33488" h="2198687">
                <a:moveTo>
                  <a:pt x="0" y="0"/>
                </a:moveTo>
                <a:lnTo>
                  <a:pt x="1233488" y="0"/>
                </a:lnTo>
                <a:lnTo>
                  <a:pt x="1002823" y="411159"/>
                </a:lnTo>
                <a:lnTo>
                  <a:pt x="411159" y="411159"/>
                </a:lnTo>
                <a:lnTo>
                  <a:pt x="411159" y="1465799"/>
                </a:lnTo>
                <a:lnTo>
                  <a:pt x="0" y="2198687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3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867">
              <a:solidFill>
                <a:srgbClr val="414143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4" name="Rectángulo 33"/>
          <p:cNvSpPr>
            <a:spLocks noChangeArrowheads="1"/>
          </p:cNvSpPr>
          <p:nvPr/>
        </p:nvSpPr>
        <p:spPr bwMode="auto">
          <a:xfrm>
            <a:off x="7210852" y="5590008"/>
            <a:ext cx="2032000" cy="9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dirty="0">
                <a:solidFill>
                  <a:srgbClr val="414143"/>
                </a:solidFill>
                <a:latin typeface="Calibri" panose="020F0502020204030204" pitchFamily="34" charset="0"/>
              </a:rPr>
              <a:t>Estructuras Sociales </a:t>
            </a: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dirty="0">
                <a:solidFill>
                  <a:srgbClr val="414143"/>
                </a:solidFill>
                <a:latin typeface="Calibri" panose="020F0502020204030204" pitchFamily="34" charset="0"/>
              </a:rPr>
              <a:t>Sistemas de poder</a:t>
            </a:r>
          </a:p>
        </p:txBody>
      </p:sp>
      <p:sp>
        <p:nvSpPr>
          <p:cNvPr id="15" name="CuadroTexto 40"/>
          <p:cNvSpPr txBox="1">
            <a:spLocks noChangeArrowheads="1"/>
          </p:cNvSpPr>
          <p:nvPr/>
        </p:nvSpPr>
        <p:spPr bwMode="auto">
          <a:xfrm>
            <a:off x="2300590" y="5914783"/>
            <a:ext cx="2169505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>
                <a:solidFill>
                  <a:srgbClr val="414143"/>
                </a:solidFill>
                <a:latin typeface="Calibri" panose="020F0502020204030204" pitchFamily="34" charset="0"/>
              </a:rPr>
              <a:t>Tendencias políticas</a:t>
            </a: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>
                <a:solidFill>
                  <a:srgbClr val="414143"/>
                </a:solidFill>
                <a:latin typeface="Calibri" panose="020F0502020204030204" pitchFamily="34" charset="0"/>
              </a:rPr>
              <a:t>Socio-económicas</a:t>
            </a:r>
          </a:p>
        </p:txBody>
      </p:sp>
      <p:sp>
        <p:nvSpPr>
          <p:cNvPr id="17" name="Forma libre 16"/>
          <p:cNvSpPr>
            <a:spLocks noChangeArrowheads="1"/>
          </p:cNvSpPr>
          <p:nvPr/>
        </p:nvSpPr>
        <p:spPr bwMode="auto">
          <a:xfrm>
            <a:off x="1881187" y="2131588"/>
            <a:ext cx="9836287" cy="4346400"/>
          </a:xfrm>
          <a:custGeom>
            <a:avLst/>
            <a:gdLst>
              <a:gd name="T0" fmla="*/ 0 w 6550287"/>
              <a:gd name="T1" fmla="*/ 2339975 h 2338979"/>
              <a:gd name="T2" fmla="*/ 913293 w 6550287"/>
              <a:gd name="T3" fmla="*/ 1669050 h 2338979"/>
              <a:gd name="T4" fmla="*/ 2625718 w 6550287"/>
              <a:gd name="T5" fmla="*/ 1412101 h 2338979"/>
              <a:gd name="T6" fmla="*/ 4052739 w 6550287"/>
              <a:gd name="T7" fmla="*/ 883926 h 2338979"/>
              <a:gd name="T8" fmla="*/ 4809060 w 6550287"/>
              <a:gd name="T9" fmla="*/ 1255075 h 2338979"/>
              <a:gd name="T10" fmla="*/ 5365597 w 6550287"/>
              <a:gd name="T11" fmla="*/ 241551 h 2338979"/>
              <a:gd name="T12" fmla="*/ 5821442 w 6550287"/>
              <a:gd name="T13" fmla="*/ 7996 h 2338979"/>
              <a:gd name="T14" fmla="*/ 6005689 w 6550287"/>
              <a:gd name="T15" fmla="*/ 289532 h 2338979"/>
              <a:gd name="T16" fmla="*/ 6550025 w 6550287"/>
              <a:gd name="T17" fmla="*/ 55680 h 23389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550287"/>
              <a:gd name="T28" fmla="*/ 0 h 2338979"/>
              <a:gd name="T29" fmla="*/ 6550287 w 6550287"/>
              <a:gd name="T30" fmla="*/ 2338979 h 23389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550287" h="2338979">
                <a:moveTo>
                  <a:pt x="0" y="2338979"/>
                </a:moveTo>
                <a:cubicBezTo>
                  <a:pt x="237846" y="2080949"/>
                  <a:pt x="475693" y="1822920"/>
                  <a:pt x="913330" y="1668340"/>
                </a:cubicBezTo>
                <a:cubicBezTo>
                  <a:pt x="1350967" y="1513760"/>
                  <a:pt x="2102561" y="1542298"/>
                  <a:pt x="2625823" y="1411500"/>
                </a:cubicBezTo>
                <a:cubicBezTo>
                  <a:pt x="3149085" y="1280702"/>
                  <a:pt x="3688996" y="909710"/>
                  <a:pt x="4052901" y="883550"/>
                </a:cubicBezTo>
                <a:cubicBezTo>
                  <a:pt x="4416806" y="857390"/>
                  <a:pt x="4590434" y="1361558"/>
                  <a:pt x="4809252" y="1254541"/>
                </a:cubicBezTo>
                <a:cubicBezTo>
                  <a:pt x="5028070" y="1147524"/>
                  <a:pt x="5197075" y="449206"/>
                  <a:pt x="5365812" y="241448"/>
                </a:cubicBezTo>
                <a:cubicBezTo>
                  <a:pt x="5534549" y="33690"/>
                  <a:pt x="5714989" y="0"/>
                  <a:pt x="5821675" y="7993"/>
                </a:cubicBezTo>
                <a:cubicBezTo>
                  <a:pt x="5928361" y="15986"/>
                  <a:pt x="5884494" y="281465"/>
                  <a:pt x="6005929" y="289409"/>
                </a:cubicBezTo>
                <a:cubicBezTo>
                  <a:pt x="6127364" y="297353"/>
                  <a:pt x="6450047" y="51759"/>
                  <a:pt x="6550287" y="55656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defTabSz="9143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1867" dirty="0">
              <a:solidFill>
                <a:srgbClr val="9C3D96"/>
              </a:solidFill>
              <a:latin typeface="Arial" panose="020B0604020202020204" pitchFamily="34" charset="0"/>
              <a:ea typeface="MS PGothic" pitchFamily="34" charset="-128"/>
            </a:endParaRPr>
          </a:p>
        </p:txBody>
      </p:sp>
      <p:sp>
        <p:nvSpPr>
          <p:cNvPr id="18" name="Rectángulo 8"/>
          <p:cNvSpPr>
            <a:spLocks noChangeArrowheads="1"/>
          </p:cNvSpPr>
          <p:nvPr/>
        </p:nvSpPr>
        <p:spPr bwMode="auto">
          <a:xfrm>
            <a:off x="4028588" y="706196"/>
            <a:ext cx="1483098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Capacidades </a:t>
            </a:r>
          </a:p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físicas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ángulo 7"/>
          <p:cNvSpPr>
            <a:spLocks noChangeArrowheads="1"/>
          </p:cNvSpPr>
          <p:nvPr/>
        </p:nvSpPr>
        <p:spPr bwMode="auto">
          <a:xfrm>
            <a:off x="2397621" y="2149756"/>
            <a:ext cx="1630967" cy="66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3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867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Capacidades naturales</a:t>
            </a:r>
            <a:endParaRPr lang="es-ES_tradnl" altLang="es-CO" sz="1867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uadroTexto 17"/>
          <p:cNvSpPr txBox="1">
            <a:spLocks noChangeArrowheads="1"/>
          </p:cNvSpPr>
          <p:nvPr/>
        </p:nvSpPr>
        <p:spPr bwMode="auto">
          <a:xfrm>
            <a:off x="386442" y="6581760"/>
            <a:ext cx="2436886" cy="26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700" i="1">
                <a:solidFill>
                  <a:srgbClr val="1D30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rgbClr val="1D30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25A2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O" sz="1129" dirty="0">
                <a:solidFill>
                  <a:srgbClr val="414143"/>
                </a:solidFill>
                <a:ea typeface="MS PGothic" pitchFamily="34" charset="-128"/>
              </a:rPr>
              <a:t>Fuente: </a:t>
            </a:r>
            <a:r>
              <a:rPr lang="es-ES_tradnl" altLang="es-CO" sz="1129" dirty="0">
                <a:solidFill>
                  <a:srgbClr val="414143"/>
                </a:solidFill>
                <a:ea typeface="MS PGothic" pitchFamily="34" charset="-128"/>
              </a:rPr>
              <a:t>A</a:t>
            </a:r>
            <a:r>
              <a:rPr lang="es-ES_tradnl" altLang="es-CO" sz="1129" dirty="0" smtClean="0">
                <a:solidFill>
                  <a:srgbClr val="414143"/>
                </a:solidFill>
                <a:ea typeface="MS PGothic" pitchFamily="34" charset="-128"/>
              </a:rPr>
              <a:t>daptado de Iñigo </a:t>
            </a:r>
            <a:r>
              <a:rPr lang="es-ES_tradnl" altLang="es-CO" sz="1129" dirty="0">
                <a:solidFill>
                  <a:srgbClr val="414143"/>
                </a:solidFill>
                <a:ea typeface="MS PGothic" pitchFamily="34" charset="-128"/>
              </a:rPr>
              <a:t>Barrena</a:t>
            </a:r>
          </a:p>
        </p:txBody>
      </p:sp>
      <p:pic>
        <p:nvPicPr>
          <p:cNvPr id="21" name="Marcador de contenid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5500"/>
          <a:stretch/>
        </p:blipFill>
        <p:spPr bwMode="auto">
          <a:xfrm>
            <a:off x="3643421" y="1075859"/>
            <a:ext cx="3916927" cy="35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lecha circular 21"/>
          <p:cNvSpPr/>
          <p:nvPr/>
        </p:nvSpPr>
        <p:spPr>
          <a:xfrm rot="13391402">
            <a:off x="3575719" y="995140"/>
            <a:ext cx="3721634" cy="3721634"/>
          </a:xfrm>
          <a:prstGeom prst="circularArrow">
            <a:avLst>
              <a:gd name="adj1" fmla="val 4687"/>
              <a:gd name="adj2" fmla="val 299029"/>
              <a:gd name="adj3" fmla="val 2537266"/>
              <a:gd name="adj4" fmla="val 15816549"/>
              <a:gd name="adj5" fmla="val 5469"/>
            </a:avLst>
          </a:prstGeom>
          <a:solidFill>
            <a:srgbClr val="C0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Título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81187" y="-31158"/>
            <a:ext cx="9083740" cy="700462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>
                <a:solidFill>
                  <a:schemeClr val="tx2"/>
                </a:solidFill>
                <a:latin typeface="Arial Narrow"/>
                <a:cs typeface="Arial Narrow"/>
              </a:rPr>
              <a:t>Los retos y desafíos hacia la Resiliencia</a:t>
            </a:r>
            <a:endParaRPr lang="es-ES" sz="4000" b="1" dirty="0">
              <a:solidFill>
                <a:schemeClr val="tx2"/>
              </a:solidFill>
              <a:latin typeface="Arial Narrow"/>
              <a:cs typeface="Arial Narrow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809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2" grpId="0"/>
      <p:bldP spid="14" grpId="0"/>
      <p:bldP spid="15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 descr="Map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03" y="0"/>
            <a:ext cx="5777913" cy="6858000"/>
          </a:xfrm>
          <a:prstGeom prst="rect">
            <a:avLst/>
          </a:prstGeom>
        </p:spPr>
      </p:pic>
      <p:sp>
        <p:nvSpPr>
          <p:cNvPr id="14" name="Shape 828"/>
          <p:cNvSpPr txBox="1"/>
          <p:nvPr/>
        </p:nvSpPr>
        <p:spPr>
          <a:xfrm>
            <a:off x="4364682" y="3275010"/>
            <a:ext cx="3786214" cy="11191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38150" indent="-323850">
              <a:buClr>
                <a:schemeClr val="dk1"/>
              </a:buClr>
              <a:buSzPct val="25000"/>
            </a:pPr>
            <a:r>
              <a:rPr lang="es-ES" sz="5400" b="1" spc="3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/>
              </a:rPr>
              <a:t>Gracias</a:t>
            </a:r>
            <a:endParaRPr lang="es-ES" sz="2000" spc="3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20" y="185794"/>
            <a:ext cx="11230179" cy="17446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5150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4340880" y="116169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>
                <a:solidFill>
                  <a:schemeClr val="bg1"/>
                </a:solidFill>
              </a:rPr>
              <a:t>¿Cuáles son los orígenes del concepto de la resiliencia?</a:t>
            </a:r>
          </a:p>
        </p:txBody>
      </p:sp>
      <p:sp>
        <p:nvSpPr>
          <p:cNvPr id="24579" name="Rectángulo 6"/>
          <p:cNvSpPr>
            <a:spLocks noChangeArrowheads="1"/>
          </p:cNvSpPr>
          <p:nvPr/>
        </p:nvSpPr>
        <p:spPr bwMode="auto">
          <a:xfrm>
            <a:off x="544231" y="1548709"/>
            <a:ext cx="654059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3200" b="1" dirty="0"/>
              <a:t>Origen: La física de los materiales</a:t>
            </a:r>
          </a:p>
          <a:p>
            <a:pPr algn="just">
              <a:defRPr/>
            </a:pPr>
            <a:endParaRPr lang="es-CO" altLang="es-CO" sz="3200" dirty="0"/>
          </a:p>
          <a:p>
            <a:pPr algn="just">
              <a:defRPr/>
            </a:pPr>
            <a:r>
              <a:rPr lang="es-CO" altLang="es-CO" sz="3200" i="1" dirty="0"/>
              <a:t>“Capacidad de un material elástico que recibe un impacto (para absorber y almacenar energía de deformación) sin llegar a romperse, recuperando luego su estructura y forma originales” </a:t>
            </a:r>
          </a:p>
          <a:p>
            <a:pPr algn="just">
              <a:defRPr/>
            </a:pPr>
            <a:endParaRPr lang="es-CO" altLang="es-CO" sz="3200" dirty="0"/>
          </a:p>
          <a:p>
            <a:pPr algn="just">
              <a:defRPr/>
            </a:pPr>
            <a:endParaRPr lang="es-CO" altLang="es-CO" sz="3200" dirty="0"/>
          </a:p>
        </p:txBody>
      </p:sp>
      <p:pic>
        <p:nvPicPr>
          <p:cNvPr id="57348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43" y="1230559"/>
            <a:ext cx="3756400" cy="533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56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9202" y="2090437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024" indent="-431024" algn="just">
              <a:buFont typeface="Arial" panose="020B0604020202020204" pitchFamily="34" charset="0"/>
              <a:buChar char="•"/>
              <a:defRPr/>
            </a:pPr>
            <a:endParaRPr lang="es-CO" sz="3200" i="1" dirty="0"/>
          </a:p>
          <a:p>
            <a:pPr algn="just">
              <a:defRPr/>
            </a:pPr>
            <a:r>
              <a:rPr lang="es-CO" sz="3200" i="1" dirty="0"/>
              <a:t>“Capacidad de ciertos sistemas ambientales y organismos para ser </a:t>
            </a:r>
            <a:r>
              <a:rPr lang="es-CO" sz="3200" b="1" i="1" dirty="0">
                <a:solidFill>
                  <a:srgbClr val="C00000"/>
                </a:solidFill>
              </a:rPr>
              <a:t>menos vulnerables</a:t>
            </a:r>
            <a:r>
              <a:rPr lang="es-CO" sz="3200" i="1" dirty="0"/>
              <a:t>, o para resistir o </a:t>
            </a:r>
            <a:r>
              <a:rPr lang="es-CO" sz="3200" b="1" i="1" dirty="0"/>
              <a:t>responder</a:t>
            </a:r>
            <a:r>
              <a:rPr lang="es-CO" sz="3200" i="1" dirty="0"/>
              <a:t> a </a:t>
            </a:r>
            <a:r>
              <a:rPr lang="es-CO" sz="3200" b="1" i="1" dirty="0">
                <a:solidFill>
                  <a:srgbClr val="C00000"/>
                </a:solidFill>
              </a:rPr>
              <a:t>condiciones</a:t>
            </a:r>
            <a:r>
              <a:rPr lang="es-CO" sz="3200" i="1" dirty="0"/>
              <a:t> especialmente </a:t>
            </a:r>
            <a:r>
              <a:rPr lang="es-CO" sz="3200" b="1" i="1" dirty="0">
                <a:solidFill>
                  <a:srgbClr val="C00000"/>
                </a:solidFill>
              </a:rPr>
              <a:t>adversas</a:t>
            </a:r>
            <a:r>
              <a:rPr lang="es-CO" sz="3200" i="1" dirty="0"/>
              <a:t>” (</a:t>
            </a:r>
            <a:r>
              <a:rPr lang="es-CO" sz="3200" i="1" dirty="0" err="1"/>
              <a:t>Dauphine</a:t>
            </a:r>
            <a:r>
              <a:rPr lang="es-CO" sz="3200" i="1" dirty="0"/>
              <a:t> &amp; </a:t>
            </a:r>
            <a:r>
              <a:rPr lang="es-CO" sz="3200" i="1" dirty="0" err="1"/>
              <a:t>Provitolo</a:t>
            </a:r>
            <a:r>
              <a:rPr lang="es-CO" sz="3200" i="1" dirty="0"/>
              <a:t>, 2007)</a:t>
            </a: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4373750" y="156510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CO" altLang="es-CO" sz="2640">
                <a:solidFill>
                  <a:schemeClr val="bg1"/>
                </a:solidFill>
              </a:rPr>
              <a:t>Usos del concepto de la resiliencia</a:t>
            </a:r>
          </a:p>
        </p:txBody>
      </p:sp>
      <p:sp>
        <p:nvSpPr>
          <p:cNvPr id="25604" name="Rectángulo 7"/>
          <p:cNvSpPr>
            <a:spLocks noChangeArrowheads="1"/>
          </p:cNvSpPr>
          <p:nvPr/>
        </p:nvSpPr>
        <p:spPr bwMode="auto">
          <a:xfrm>
            <a:off x="179202" y="1680088"/>
            <a:ext cx="6019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 b="1" dirty="0"/>
              <a:t>Desde las Ciencias Ambientales (Ecología)</a:t>
            </a:r>
          </a:p>
        </p:txBody>
      </p:sp>
      <p:pic>
        <p:nvPicPr>
          <p:cNvPr id="58373" name="Picture 2" descr="http://www.medicinadeoriente.com/m/images/foto-resilien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77" y="2178563"/>
            <a:ext cx="5775698" cy="385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8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ángulo 4"/>
          <p:cNvSpPr>
            <a:spLocks noChangeArrowheads="1"/>
          </p:cNvSpPr>
          <p:nvPr/>
        </p:nvSpPr>
        <p:spPr bwMode="auto">
          <a:xfrm>
            <a:off x="363071" y="1871208"/>
            <a:ext cx="562133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 b="1" dirty="0"/>
              <a:t>Desde las Ciencias Sociales (sociología)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63071" y="2095500"/>
            <a:ext cx="63436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024" indent="-431024" algn="just">
              <a:buFont typeface="Arial" panose="020B0604020202020204" pitchFamily="34" charset="0"/>
              <a:buChar char="•"/>
              <a:defRPr/>
            </a:pPr>
            <a:endParaRPr lang="es-CO" sz="3200" i="1" dirty="0"/>
          </a:p>
          <a:p>
            <a:pPr algn="just">
              <a:defRPr/>
            </a:pPr>
            <a:r>
              <a:rPr lang="es-CO" sz="3200" i="1" u="sng" dirty="0"/>
              <a:t>“Resiliencia Social: </a:t>
            </a:r>
            <a:r>
              <a:rPr lang="es-CO" sz="3200" i="1" dirty="0"/>
              <a:t>capacidad de las comunidades para </a:t>
            </a:r>
            <a:r>
              <a:rPr lang="es-CO" sz="3200" b="1" i="1" dirty="0">
                <a:solidFill>
                  <a:srgbClr val="C00000"/>
                </a:solidFill>
              </a:rPr>
              <a:t>resistir shocks externos </a:t>
            </a:r>
            <a:r>
              <a:rPr lang="es-CO" sz="3200" i="1" dirty="0"/>
              <a:t>a su infraestructura social” </a:t>
            </a:r>
          </a:p>
          <a:p>
            <a:pPr algn="just">
              <a:defRPr/>
            </a:pPr>
            <a:r>
              <a:rPr lang="es-CO" sz="3200" i="1" dirty="0"/>
              <a:t>(Adger, 2000:347)</a:t>
            </a:r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4367774" y="0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CO" altLang="es-CO" sz="2640">
                <a:solidFill>
                  <a:schemeClr val="bg1"/>
                </a:solidFill>
              </a:rPr>
              <a:t>Usos del concepto de la resiliencia</a:t>
            </a:r>
          </a:p>
        </p:txBody>
      </p:sp>
      <p:pic>
        <p:nvPicPr>
          <p:cNvPr id="59397" name="Picture 2" descr="https://encrypted-tbn1.gstatic.com/images?q=tbn:ANd9GcQHxCgMumXXvdJIfgEyxOMgYRmItsb6A8CxIpPy-jo1RSWENAyS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21" y="1313517"/>
            <a:ext cx="5249208" cy="524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743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ángulo 4"/>
          <p:cNvSpPr>
            <a:spLocks noChangeArrowheads="1"/>
          </p:cNvSpPr>
          <p:nvPr/>
        </p:nvSpPr>
        <p:spPr bwMode="auto">
          <a:xfrm>
            <a:off x="174812" y="1818481"/>
            <a:ext cx="5611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 b="1" dirty="0"/>
              <a:t>Desde las Ciencias Sociales (Psicología)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4812" y="2067719"/>
            <a:ext cx="558052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024" indent="-431024" algn="just">
              <a:buFont typeface="Arial" panose="020B0604020202020204" pitchFamily="34" charset="0"/>
              <a:buChar char="•"/>
              <a:defRPr/>
            </a:pPr>
            <a:endParaRPr lang="es-CO" sz="3200" i="1" dirty="0"/>
          </a:p>
          <a:p>
            <a:pPr algn="just">
              <a:defRPr/>
            </a:pPr>
            <a:r>
              <a:rPr lang="es-CO" sz="3200" i="1" dirty="0"/>
              <a:t>“Una pauta de comportamiento y funcionamiento que indica un </a:t>
            </a:r>
            <a:r>
              <a:rPr lang="es-CO" sz="3200" b="1" i="1" dirty="0">
                <a:solidFill>
                  <a:srgbClr val="C00000"/>
                </a:solidFill>
              </a:rPr>
              <a:t>adaptación positiva </a:t>
            </a:r>
            <a:r>
              <a:rPr lang="es-CO" sz="3200" i="1" dirty="0"/>
              <a:t>en un contexto de riesgo o adversidad significativos ” (</a:t>
            </a:r>
            <a:r>
              <a:rPr lang="es-CO" sz="3200" i="1" dirty="0" err="1"/>
              <a:t>Keyes</a:t>
            </a:r>
            <a:r>
              <a:rPr lang="es-CO" sz="3200" i="1" dirty="0"/>
              <a:t>, 2004:224)</a:t>
            </a: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2700339" y="196851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CO" altLang="es-CO" sz="2640">
                <a:solidFill>
                  <a:schemeClr val="bg1"/>
                </a:solidFill>
              </a:rPr>
              <a:t>Usos del concepto de la resiliencia</a:t>
            </a:r>
          </a:p>
        </p:txBody>
      </p:sp>
      <p:pic>
        <p:nvPicPr>
          <p:cNvPr id="60421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67719"/>
            <a:ext cx="6225988" cy="409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5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ángulo 4"/>
          <p:cNvSpPr>
            <a:spLocks noChangeArrowheads="1"/>
          </p:cNvSpPr>
          <p:nvPr/>
        </p:nvSpPr>
        <p:spPr bwMode="auto">
          <a:xfrm>
            <a:off x="112527" y="1835150"/>
            <a:ext cx="56118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 b="1" dirty="0"/>
              <a:t>Desde las Ciencias Sociales (Psicología)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2527" y="2084387"/>
            <a:ext cx="65621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024" indent="-431024" algn="just">
              <a:buFont typeface="Arial" panose="020B0604020202020204" pitchFamily="34" charset="0"/>
              <a:buChar char="•"/>
              <a:defRPr/>
            </a:pPr>
            <a:endParaRPr lang="es-CO" sz="3200" i="1" dirty="0"/>
          </a:p>
          <a:p>
            <a:pPr algn="just">
              <a:defRPr/>
            </a:pPr>
            <a:r>
              <a:rPr lang="es-CO" sz="3200" i="1" dirty="0"/>
              <a:t>“es la capacidad de un grupo o persona de afrontar, </a:t>
            </a:r>
            <a:r>
              <a:rPr lang="es-CO" sz="3200" b="1" i="1" dirty="0">
                <a:solidFill>
                  <a:srgbClr val="C00000"/>
                </a:solidFill>
              </a:rPr>
              <a:t>sobreponerse</a:t>
            </a:r>
            <a:r>
              <a:rPr lang="es-CO" sz="3200" i="1" dirty="0"/>
              <a:t> a las adversidades  y </a:t>
            </a:r>
            <a:r>
              <a:rPr lang="es-CO" sz="3200" b="1" i="1" dirty="0">
                <a:solidFill>
                  <a:srgbClr val="C00000"/>
                </a:solidFill>
              </a:rPr>
              <a:t>resurgir fortalecido o transformado</a:t>
            </a:r>
            <a:r>
              <a:rPr lang="es-CO" sz="3200" i="1" dirty="0"/>
              <a:t>” </a:t>
            </a:r>
          </a:p>
          <a:p>
            <a:pPr algn="just">
              <a:defRPr/>
            </a:pPr>
            <a:r>
              <a:rPr lang="es-CO" sz="3200" i="1" dirty="0"/>
              <a:t>(</a:t>
            </a:r>
            <a:r>
              <a:rPr lang="es-CO" sz="3200" i="1" dirty="0" err="1"/>
              <a:t>Forés</a:t>
            </a:r>
            <a:r>
              <a:rPr lang="es-CO" sz="3200" i="1" dirty="0"/>
              <a:t> &amp; Grané, 2010:25)</a:t>
            </a: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4486275" y="210298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CO" altLang="es-CO" sz="2640">
                <a:solidFill>
                  <a:schemeClr val="bg1"/>
                </a:solidFill>
              </a:rPr>
              <a:t>Usos del concepto de la resiliencia</a:t>
            </a:r>
          </a:p>
        </p:txBody>
      </p:sp>
      <p:pic>
        <p:nvPicPr>
          <p:cNvPr id="61445" name="Picture 2" descr="http://desarrollopersonalefectivo.com/wp-content/uploads/2013/09/superar-la-adversid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28" y="2084387"/>
            <a:ext cx="5320972" cy="352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3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4486275" y="158191"/>
            <a:ext cx="7705725" cy="720725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r>
              <a:rPr lang="es-CO" altLang="es-CO" sz="2640" dirty="0">
                <a:solidFill>
                  <a:schemeClr val="bg1"/>
                </a:solidFill>
              </a:rPr>
              <a:t>Usos del concepto de la resiliencia</a:t>
            </a:r>
          </a:p>
        </p:txBody>
      </p:sp>
      <p:sp>
        <p:nvSpPr>
          <p:cNvPr id="29699" name="Rectángulo 5"/>
          <p:cNvSpPr>
            <a:spLocks noChangeArrowheads="1"/>
          </p:cNvSpPr>
          <p:nvPr/>
        </p:nvSpPr>
        <p:spPr bwMode="auto">
          <a:xfrm>
            <a:off x="295835" y="957263"/>
            <a:ext cx="283051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2640" b="1" dirty="0"/>
              <a:t>Desde lo territorial</a:t>
            </a:r>
          </a:p>
        </p:txBody>
      </p:sp>
      <p:sp>
        <p:nvSpPr>
          <p:cNvPr id="29700" name="Rectángulo 6"/>
          <p:cNvSpPr>
            <a:spLocks noChangeArrowheads="1"/>
          </p:cNvSpPr>
          <p:nvPr/>
        </p:nvSpPr>
        <p:spPr bwMode="auto">
          <a:xfrm>
            <a:off x="295835" y="1455738"/>
            <a:ext cx="118961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defRPr/>
            </a:pPr>
            <a:r>
              <a:rPr lang="es-CO" altLang="es-CO" sz="3200" dirty="0"/>
              <a:t>Se usa para describir y explicar por qué algunas ciudades que </a:t>
            </a:r>
            <a:r>
              <a:rPr lang="es-CO" altLang="es-CO" sz="3200" b="1" dirty="0">
                <a:solidFill>
                  <a:srgbClr val="002060"/>
                </a:solidFill>
              </a:rPr>
              <a:t>padecieron</a:t>
            </a:r>
            <a:r>
              <a:rPr lang="es-CO" altLang="es-CO" sz="3200" dirty="0"/>
              <a:t> un agudo </a:t>
            </a:r>
            <a:r>
              <a:rPr lang="es-CO" altLang="es-CO" sz="3200" b="1" dirty="0">
                <a:solidFill>
                  <a:srgbClr val="002060"/>
                </a:solidFill>
              </a:rPr>
              <a:t>declive</a:t>
            </a:r>
            <a:r>
              <a:rPr lang="es-CO" altLang="es-CO" sz="3200" dirty="0"/>
              <a:t> consiguen </a:t>
            </a:r>
            <a:r>
              <a:rPr lang="es-CO" altLang="es-CO" sz="3200" b="1" dirty="0">
                <a:solidFill>
                  <a:srgbClr val="002060"/>
                </a:solidFill>
              </a:rPr>
              <a:t>revitaliza</a:t>
            </a:r>
            <a:r>
              <a:rPr lang="es-CO" altLang="es-CO" sz="3200" dirty="0"/>
              <a:t>r su economía, </a:t>
            </a:r>
            <a:r>
              <a:rPr lang="es-CO" altLang="es-CO" sz="3200" b="1" dirty="0">
                <a:solidFill>
                  <a:srgbClr val="002060"/>
                </a:solidFill>
              </a:rPr>
              <a:t>regenerar</a:t>
            </a:r>
            <a:r>
              <a:rPr lang="es-CO" altLang="es-CO" sz="3200" dirty="0"/>
              <a:t> su tejido social y </a:t>
            </a:r>
            <a:r>
              <a:rPr lang="es-CO" altLang="es-CO" sz="3200" b="1" dirty="0">
                <a:solidFill>
                  <a:srgbClr val="002060"/>
                </a:solidFill>
              </a:rPr>
              <a:t>renovar </a:t>
            </a:r>
            <a:r>
              <a:rPr lang="es-CO" altLang="es-CO" sz="3200" dirty="0"/>
              <a:t>sus espacios deteriorados, mientras que otras muchas no encuentran cómo lograrlo.</a:t>
            </a:r>
          </a:p>
        </p:txBody>
      </p:sp>
      <p:pic>
        <p:nvPicPr>
          <p:cNvPr id="62469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9" y="3600465"/>
            <a:ext cx="6268849" cy="316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48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855137" y="253814"/>
            <a:ext cx="7231063" cy="611188"/>
          </a:xfrm>
          <a:solidFill>
            <a:srgbClr val="990B88"/>
          </a:solidFill>
          <a:extLst/>
        </p:spPr>
        <p:txBody>
          <a:bodyPr/>
          <a:lstStyle/>
          <a:p>
            <a:pPr algn="r" eaLnBrk="1" hangingPunct="1">
              <a:defRPr/>
            </a:pPr>
            <a:r>
              <a:rPr lang="es-CR" altLang="ja-JP" sz="2640" dirty="0">
                <a:solidFill>
                  <a:schemeClr val="bg1"/>
                </a:solidFill>
              </a:rPr>
              <a:t>Concepto de resiliencia para UNISDR </a:t>
            </a:r>
            <a:endParaRPr lang="es-CR" altLang="es-CO" sz="2640" dirty="0">
              <a:solidFill>
                <a:schemeClr val="bg1"/>
              </a:solidFill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5872" y="1743822"/>
            <a:ext cx="10442387" cy="4119095"/>
          </a:xfrm>
        </p:spPr>
        <p:txBody>
          <a:bodyPr>
            <a:noAutofit/>
          </a:bodyPr>
          <a:lstStyle/>
          <a:p>
            <a:pPr marL="0" indent="0" algn="ctr">
              <a:buClr>
                <a:srgbClr val="FF0000"/>
              </a:buClr>
              <a:buNone/>
            </a:pPr>
            <a:r>
              <a:rPr lang="es-CR" altLang="es-CO" sz="4000" dirty="0" smtClean="0">
                <a:solidFill>
                  <a:srgbClr val="002060"/>
                </a:solidFill>
              </a:rPr>
              <a:t>La capacidad de un sistema, comunidad o sociedad expuestos a una amenaza para resistir, absorber, adaptarse y recuperarse de sus efectos de manera oportuna y eficaz, lo que incluye la prevención y la restauración de sus estructuras y funciones básicas. </a:t>
            </a:r>
          </a:p>
          <a:p>
            <a:pPr marL="0" indent="0" algn="ctr">
              <a:buClr>
                <a:srgbClr val="FF0000"/>
              </a:buClr>
            </a:pPr>
            <a:endParaRPr lang="es-CR" altLang="es-CO" sz="4000" dirty="0" smtClean="0">
              <a:solidFill>
                <a:schemeClr val="accent2"/>
              </a:solidFill>
            </a:endParaRPr>
          </a:p>
        </p:txBody>
      </p:sp>
      <p:sp>
        <p:nvSpPr>
          <p:cNvPr id="30724" name="Date Placeholder 3"/>
          <p:cNvSpPr txBox="1">
            <a:spLocks noGrp="1"/>
          </p:cNvSpPr>
          <p:nvPr/>
        </p:nvSpPr>
        <p:spPr bwMode="auto">
          <a:xfrm>
            <a:off x="2000251" y="6361114"/>
            <a:ext cx="129381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fr-FR" altLang="es-CO" sz="1131" b="1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3672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9" t="1050" r="11867" b="24802"/>
          <a:stretch>
            <a:fillRect/>
          </a:stretch>
        </p:blipFill>
        <p:spPr bwMode="auto">
          <a:xfrm>
            <a:off x="1752600" y="765175"/>
            <a:ext cx="8703890" cy="614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 txBox="1">
            <a:spLocks noChangeArrowheads="1"/>
          </p:cNvSpPr>
          <p:nvPr/>
        </p:nvSpPr>
        <p:spPr bwMode="auto">
          <a:xfrm>
            <a:off x="3276600" y="65928"/>
            <a:ext cx="8915400" cy="576262"/>
          </a:xfrm>
          <a:prstGeom prst="rect">
            <a:avLst/>
          </a:prstGeom>
          <a:solidFill>
            <a:srgbClr val="990B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CR" altLang="es-CO" sz="2800" b="1">
                <a:solidFill>
                  <a:schemeClr val="bg1"/>
                </a:solidFill>
              </a:rPr>
              <a:t>Ejemplo de un  territorio POCO RESILIENTE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71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sentación1[20170210101426778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558</Words>
  <Application>Microsoft Office PowerPoint</Application>
  <PresentationFormat>Panorámica</PresentationFormat>
  <Paragraphs>79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MS PGothic</vt:lpstr>
      <vt:lpstr>MS PGothic</vt:lpstr>
      <vt:lpstr>Arial</vt:lpstr>
      <vt:lpstr>Arial Black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 de resiliencia para UNISDR </vt:lpstr>
      <vt:lpstr>Presentación de PowerPoint</vt:lpstr>
      <vt:lpstr>Presentación de PowerPoint</vt:lpstr>
      <vt:lpstr>Presentación de PowerPoint</vt:lpstr>
      <vt:lpstr>Presentación de PowerPoint</vt:lpstr>
      <vt:lpstr>“Todos los caminos conducen a Roma”</vt:lpstr>
      <vt:lpstr>“Todos los caminos conducen a la Resiliencia”</vt:lpstr>
      <vt:lpstr>Articulación de los acuerdos Globales</vt:lpstr>
      <vt:lpstr>Los retos y desafíos hacia la Resiliencia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Henry</dc:creator>
  <cp:lastModifiedBy>Henry</cp:lastModifiedBy>
  <cp:revision>14</cp:revision>
  <dcterms:created xsi:type="dcterms:W3CDTF">2017-02-11T03:23:20Z</dcterms:created>
  <dcterms:modified xsi:type="dcterms:W3CDTF">2017-02-11T04:55:40Z</dcterms:modified>
</cp:coreProperties>
</file>