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sldIdLst>
    <p:sldId id="266" r:id="rId2"/>
    <p:sldId id="256" r:id="rId3"/>
    <p:sldId id="277" r:id="rId4"/>
    <p:sldId id="268" r:id="rId5"/>
    <p:sldId id="260" r:id="rId6"/>
    <p:sldId id="257" r:id="rId7"/>
    <p:sldId id="269" r:id="rId8"/>
    <p:sldId id="271" r:id="rId9"/>
    <p:sldId id="276" r:id="rId10"/>
    <p:sldId id="280" r:id="rId1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19903F-D5B4-4E84-8D4E-E293D3647279}">
          <p14:sldIdLst>
            <p14:sldId id="266"/>
            <p14:sldId id="256"/>
            <p14:sldId id="277"/>
            <p14:sldId id="268"/>
            <p14:sldId id="260"/>
            <p14:sldId id="257"/>
            <p14:sldId id="269"/>
            <p14:sldId id="271"/>
            <p14:sldId id="276"/>
            <p14:sldId id="280"/>
          </p14:sldIdLst>
        </p14:section>
        <p14:section name="Untitled Section" id="{6582498A-5200-4DD2-91F2-4D0C524AE2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13C"/>
    <a:srgbClr val="FF9797"/>
    <a:srgbClr val="BC8FD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E1C10-204C-4817-9BCC-E3ED264FE96C}" type="datetimeFigureOut">
              <a:rPr lang="en-CA" smtClean="0"/>
              <a:t>2017-02-08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F7E4C-679C-4D69-B405-B21AD11E4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70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FEMA US&amp;R Response System  Structural Collapse Technician Training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  Module 1 c  Structural Eng Sys   Part 5- Instructors Slides + Notes</a:t>
            </a:r>
            <a:endParaRPr kumimoji="0" lang="en-US" alt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Apr09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Slide No. </a:t>
            </a:r>
            <a:fld id="{D7068264-CB54-4ABA-8C39-C2412EA61D32}" type="slidenum"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3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71601" y="2442419"/>
            <a:ext cx="7786202" cy="251940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316" y="3554499"/>
            <a:ext cx="7085689" cy="62258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OVPRI Logo Whit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42" y="5702744"/>
            <a:ext cx="3798859" cy="74606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76773" y="2784464"/>
            <a:ext cx="7138232" cy="85790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850" b="1" i="0">
                <a:solidFill>
                  <a:srgbClr val="1F013C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1F013C"/>
                </a:solidFill>
              </a:defRPr>
            </a:lvl2pPr>
            <a:lvl3pPr algn="ctr">
              <a:defRPr>
                <a:solidFill>
                  <a:srgbClr val="1F013C"/>
                </a:solidFill>
              </a:defRPr>
            </a:lvl3pPr>
            <a:lvl4pPr algn="ctr">
              <a:defRPr>
                <a:solidFill>
                  <a:srgbClr val="1F013C"/>
                </a:solidFill>
              </a:defRPr>
            </a:lvl4pPr>
            <a:lvl5pPr algn="ctr">
              <a:defRPr>
                <a:solidFill>
                  <a:srgbClr val="1F013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PPT-slid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689" y="-34020"/>
            <a:ext cx="9330708" cy="6951557"/>
          </a:xfrm>
          <a:prstGeom prst="rect">
            <a:avLst/>
          </a:prstGeom>
        </p:spPr>
      </p:pic>
      <p:pic>
        <p:nvPicPr>
          <p:cNvPr id="13" name="Picture 12" descr="OVPRI_wordmarknew_Sep29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7" y="5902942"/>
            <a:ext cx="3321908" cy="6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48C-4D29-4A41-80E4-421B36A2612E}" type="datetimeFigureOut">
              <a:rPr lang="en-CA" smtClean="0"/>
              <a:t>2017-02-08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8231-72AF-3F4E-897C-AAB05E8170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26" y="6050798"/>
            <a:ext cx="390749" cy="694665"/>
          </a:xfrm>
          <a:prstGeom prst="rect">
            <a:avLst/>
          </a:prstGeom>
        </p:spPr>
      </p:pic>
      <p:pic>
        <p:nvPicPr>
          <p:cNvPr id="8" name="Picture 2" descr="Image result for uoit logo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8938" r="9199" b="21223"/>
          <a:stretch/>
        </p:blipFill>
        <p:spPr bwMode="auto">
          <a:xfrm>
            <a:off x="4961965" y="6161117"/>
            <a:ext cx="964125" cy="5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EBBF26D-CD43-4C47-84A3-5F7E7696A951}" type="datetimeFigureOut">
              <a:rPr lang="en-CA" smtClean="0"/>
              <a:t>2017-02-08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5FE994-8620-49C4-BF30-1AF2EFBFE5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14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6141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1F013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235FE994-8620-49C4-BF30-1AF2EFBFE5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86789"/>
            <a:ext cx="8229600" cy="4461982"/>
          </a:xfrm>
        </p:spPr>
        <p:txBody>
          <a:bodyPr/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500" b="0" i="0">
                <a:latin typeface="Arial"/>
                <a:cs typeface="Arial"/>
              </a:defRPr>
            </a:lvl2pPr>
            <a:lvl3pPr>
              <a:defRPr sz="135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05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11317"/>
            <a:ext cx="9144000" cy="0"/>
          </a:xfrm>
          <a:prstGeom prst="line">
            <a:avLst/>
          </a:prstGeom>
          <a:ln>
            <a:solidFill>
              <a:srgbClr val="1F01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26" y="6050798"/>
            <a:ext cx="390749" cy="694665"/>
          </a:xfrm>
          <a:prstGeom prst="rect">
            <a:avLst/>
          </a:prstGeom>
        </p:spPr>
      </p:pic>
      <p:pic>
        <p:nvPicPr>
          <p:cNvPr id="9" name="Picture 2" descr="Image result for uoit logo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8938" r="9199" b="21223"/>
          <a:stretch/>
        </p:blipFill>
        <p:spPr bwMode="auto">
          <a:xfrm>
            <a:off x="4961965" y="6161117"/>
            <a:ext cx="964125" cy="5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8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slid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028" y="-34021"/>
            <a:ext cx="9345929" cy="69628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C13B8231-72AF-3F4E-897C-AAB05E8170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7329" y="228601"/>
            <a:ext cx="9191329" cy="647699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4250" y="2879864"/>
            <a:ext cx="7597782" cy="119213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700" b="1" i="0">
                <a:solidFill>
                  <a:srgbClr val="1F013C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1F013C"/>
                </a:solidFill>
              </a:defRPr>
            </a:lvl2pPr>
            <a:lvl3pPr algn="ctr">
              <a:defRPr>
                <a:solidFill>
                  <a:srgbClr val="1F013C"/>
                </a:solidFill>
              </a:defRPr>
            </a:lvl3pPr>
            <a:lvl4pPr algn="ctr">
              <a:defRPr>
                <a:solidFill>
                  <a:srgbClr val="1F013C"/>
                </a:solidFill>
              </a:defRPr>
            </a:lvl4pPr>
            <a:lvl5pPr algn="ctr">
              <a:defRPr>
                <a:solidFill>
                  <a:srgbClr val="1F013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75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52471AC-19D3-334D-BB97-C41A597E6FDF}" type="datetime1">
              <a:rPr lang="en-CA" smtClean="0">
                <a:solidFill>
                  <a:prstClr val="black"/>
                </a:solidFill>
                <a:latin typeface="Calibri"/>
              </a:rPr>
              <a:t>2017-02-08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0562-F8FE-A04A-A5D1-5AFC69BC97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8751" y="150815"/>
            <a:ext cx="8882063" cy="57737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7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B8231-72AF-3F4E-897C-AAB05E8170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7501" y="258763"/>
            <a:ext cx="1596219" cy="1596218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8732" y="258499"/>
            <a:ext cx="6740873" cy="636141"/>
          </a:xfrm>
        </p:spPr>
        <p:txBody>
          <a:bodyPr>
            <a:normAutofit/>
          </a:bodyPr>
          <a:lstStyle>
            <a:lvl1pPr algn="l">
              <a:defRPr sz="2100" b="1" i="0">
                <a:solidFill>
                  <a:srgbClr val="1F013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38732" y="996952"/>
            <a:ext cx="6740144" cy="85803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7501" y="2147433"/>
            <a:ext cx="8461375" cy="3665992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500" b="0" i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7501" y="1987176"/>
            <a:ext cx="8462104" cy="0"/>
          </a:xfrm>
          <a:prstGeom prst="line">
            <a:avLst/>
          </a:prstGeom>
          <a:ln>
            <a:solidFill>
              <a:srgbClr val="1F01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PRIbuildings_BrandWe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" r="6035"/>
          <a:stretch/>
        </p:blipFill>
        <p:spPr>
          <a:xfrm>
            <a:off x="1" y="0"/>
            <a:ext cx="9144000" cy="68658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B8231-72AF-3F4E-897C-AAB05E8170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1965" y="2492742"/>
            <a:ext cx="5240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0" dirty="0">
                <a:solidFill>
                  <a:schemeClr val="bg1"/>
                </a:solidFill>
                <a:latin typeface="Arial"/>
                <a:cs typeface="Arial"/>
              </a:rPr>
              <a:t>For more information,</a:t>
            </a:r>
            <a:r>
              <a:rPr lang="en-US" sz="2100" b="1" i="0" baseline="0" dirty="0">
                <a:solidFill>
                  <a:schemeClr val="bg1"/>
                </a:solidFill>
                <a:latin typeface="Arial"/>
                <a:cs typeface="Arial"/>
              </a:rPr>
              <a:t> visit </a:t>
            </a:r>
            <a:br>
              <a:rPr lang="en-US" sz="2100" b="1" i="0" baseline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100" b="1" i="0" baseline="0" dirty="0" err="1">
                <a:solidFill>
                  <a:schemeClr val="bg1"/>
                </a:solidFill>
                <a:latin typeface="Arial"/>
                <a:cs typeface="Arial"/>
              </a:rPr>
              <a:t>www.ryerson.ca</a:t>
            </a:r>
            <a:r>
              <a:rPr lang="en-US" sz="2100" b="1" i="0" baseline="0" dirty="0">
                <a:solidFill>
                  <a:schemeClr val="bg1"/>
                </a:solidFill>
                <a:latin typeface="Arial"/>
                <a:cs typeface="Arial"/>
              </a:rPr>
              <a:t>/research</a:t>
            </a:r>
            <a:endParaRPr lang="en-US" sz="21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 descr="ovpri_rylock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86" y="3733800"/>
            <a:ext cx="4540649" cy="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B8231-72AF-3F4E-897C-AAB05E8170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creen Shot 2014-10-01 at 4.0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68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355" y="6310459"/>
            <a:ext cx="1015996" cy="2688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600" b="1" cap="none" spc="60" smtClean="0">
                <a:ln>
                  <a:noFill/>
                </a:ln>
                <a:solidFill>
                  <a:srgbClr val="005A9C"/>
                </a:solidFill>
                <a:effectLst/>
              </a:defRPr>
            </a:lvl1pPr>
          </a:lstStyle>
          <a:p>
            <a:fld id="{235FE994-8620-49C4-BF30-1AF2EFBFE5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9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31300"/>
            <a:ext cx="2133600" cy="365125"/>
          </a:xfrm>
          <a:prstGeom prst="rect">
            <a:avLst/>
          </a:prstGeom>
        </p:spPr>
        <p:txBody>
          <a:bodyPr/>
          <a:lstStyle/>
          <a:p>
            <a:fld id="{8EBBF26D-CD43-4C47-84A3-5F7E7696A951}" type="datetimeFigureOut">
              <a:rPr lang="en-CA" smtClean="0"/>
              <a:t>2017-02-08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994-8620-49C4-BF30-1AF2EFBFE5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4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528" y="62155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676" y="61861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13B8231-72AF-3F4E-897C-AAB05E8170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ptbanner-1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056" y="6060623"/>
            <a:ext cx="9280076" cy="697696"/>
          </a:xfrm>
          <a:prstGeom prst="rect">
            <a:avLst/>
          </a:prstGeom>
        </p:spPr>
      </p:pic>
      <p:pic>
        <p:nvPicPr>
          <p:cNvPr id="11" name="Picture 10" descr="OVPRI_wordmarknew_Sep29whi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4" y="6172696"/>
            <a:ext cx="2648077" cy="4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8" r:id="rId9"/>
    <p:sldLayoutId id="2147483729" r:id="rId10"/>
    <p:sldLayoutId id="2147483742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jp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g"/><Relationship Id="rId28" Type="http://schemas.openxmlformats.org/officeDocument/2006/relationships/image" Target="../media/image36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745898" y="3485571"/>
            <a:ext cx="7597782" cy="1102613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A collaboration of:</a:t>
            </a:r>
          </a:p>
          <a:p>
            <a:endParaRPr lang="en-CA" dirty="0"/>
          </a:p>
          <a:p>
            <a:r>
              <a:rPr lang="en-CA" dirty="0"/>
              <a:t> Ryerson University </a:t>
            </a:r>
          </a:p>
          <a:p>
            <a:r>
              <a:rPr lang="en-CA" dirty="0"/>
              <a:t>University of Ontario Institute of Technology (UOIT)</a:t>
            </a:r>
          </a:p>
          <a:p>
            <a:r>
              <a:rPr lang="en-CA" dirty="0"/>
              <a:t>Durham Regional Police Services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439" y="128178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500" b="1" dirty="0">
                <a:latin typeface="+mn-lt"/>
              </a:rPr>
              <a:t>Canadian Public Safety Innovation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8325" y="2547034"/>
            <a:ext cx="5429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Rodney Yip March 2017</a:t>
            </a:r>
          </a:p>
          <a:p>
            <a:pPr algn="ctr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Fifth Regional Platform for Disaster Risk Reduction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55" y="4765064"/>
            <a:ext cx="712888" cy="950517"/>
          </a:xfrm>
          <a:prstGeom prst="rect">
            <a:avLst/>
          </a:prstGeom>
        </p:spPr>
      </p:pic>
      <p:pic>
        <p:nvPicPr>
          <p:cNvPr id="7" name="Picture 2" descr="Image result for uoi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8938" r="9199" b="21223"/>
          <a:stretch/>
        </p:blipFill>
        <p:spPr bwMode="auto">
          <a:xfrm>
            <a:off x="6326456" y="4923270"/>
            <a:ext cx="1770948" cy="7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963" y="4952705"/>
            <a:ext cx="1460972" cy="7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Network-Centric Applied Research Team</a:t>
            </a:r>
            <a:br>
              <a:rPr lang="en-CA" altLang="en-US" dirty="0"/>
            </a:br>
            <a:r>
              <a:rPr lang="en-CA" altLang="en-US" dirty="0"/>
              <a:t>(N-CART)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800767" y="1144306"/>
            <a:ext cx="3886200" cy="47287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CA" altLang="en-US" sz="1800" dirty="0"/>
          </a:p>
          <a:p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Multidisciplinary R&amp;D by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Graduate, Undergraduate Students and Volunteers 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Collaborating Organizations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Focus on Computational Public Safety (PS)</a:t>
            </a:r>
          </a:p>
          <a:p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Director: Alex Ferworn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Computer Science Professor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Canadian Army – 14 years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OPP Auxiliary - 2 years</a:t>
            </a:r>
          </a:p>
          <a:p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Strategic Advisor: Rodney Yip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IBM Canada – 33 years in Disaster Recovery Business Continuity and Emergency Management</a:t>
            </a:r>
          </a:p>
          <a:p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Not a typical computer science lab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“Dogs and Robots”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“Innovation at the speed of business not government”</a:t>
            </a:r>
          </a:p>
          <a:p>
            <a:pPr lvl="1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“Best kept secret in Canada”</a:t>
            </a:r>
          </a:p>
          <a:p>
            <a:pPr lvl="2"/>
            <a:r>
              <a:rPr lang="en-CA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John Hickenlooper, Governor - Colorado</a:t>
            </a:r>
          </a:p>
        </p:txBody>
      </p:sp>
      <p:pic>
        <p:nvPicPr>
          <p:cNvPr id="3" name="Picture 12" descr="https://fbcdn-sphotos-b-a.akamaihd.net/hphotos-ak-ash4/113_11232635091_34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5" y="3438215"/>
            <a:ext cx="802088" cy="137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BoltonRubbleP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74" y="1809270"/>
            <a:ext cx="1307546" cy="9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9" descr="http://www.scs.ryerson.ca/aferworn/images/Ferworn_OP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0" y="1866264"/>
            <a:ext cx="863329" cy="64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ttp://www.koldsmoke.com/wp-content/uploads/2012/10/husar_crest_12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5" y="2577607"/>
            <a:ext cx="553422" cy="5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CRT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00" y="3244822"/>
            <a:ext cx="400277" cy="5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2" y="3851756"/>
            <a:ext cx="563628" cy="563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1" y="3202825"/>
            <a:ext cx="631389" cy="496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5" y="4528609"/>
            <a:ext cx="661925" cy="286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74" y="2696362"/>
            <a:ext cx="1157062" cy="867797"/>
          </a:xfrm>
          <a:prstGeom prst="rect">
            <a:avLst/>
          </a:prstGeom>
        </p:spPr>
      </p:pic>
      <p:pic>
        <p:nvPicPr>
          <p:cNvPr id="1026" name="Picture 2" descr="Image result for halton regional police logo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0" y="3831070"/>
            <a:ext cx="584787" cy="5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ronto fire services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1" y="2560023"/>
            <a:ext cx="596894" cy="6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eld innovation team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42" y="4487884"/>
            <a:ext cx="727180" cy="3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767703" y="977150"/>
            <a:ext cx="2376297" cy="646331"/>
            <a:chOff x="9023604" y="159867"/>
            <a:chExt cx="3168396" cy="861774"/>
          </a:xfrm>
        </p:grpSpPr>
        <p:pic>
          <p:nvPicPr>
            <p:cNvPr id="29" name="Picture 17" descr="http://www.techgadgetsweb.com/wp-content/uploads/2013/10/analysis-and-design-of-algorithm.png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604" y="184590"/>
              <a:ext cx="709298" cy="71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744357" y="159867"/>
              <a:ext cx="244764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CA" sz="900" kern="0" dirty="0">
                  <a:solidFill>
                    <a:sysClr val="windowText" lastClr="000000"/>
                  </a:solidFill>
                  <a:cs typeface="Courier New" panose="02070309020205020404" pitchFamily="49" charset="0"/>
                </a:rPr>
                <a:t>the application of computational resources, theory and practice in support of and improvement to PS processes.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19" y="1805857"/>
            <a:ext cx="1235430" cy="8270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19" y="2632198"/>
            <a:ext cx="1308942" cy="8726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0" y="3422579"/>
            <a:ext cx="1026715" cy="14000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60" y="3539097"/>
            <a:ext cx="1297113" cy="8647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4286520"/>
            <a:ext cx="1787703" cy="79765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85281" y="5685618"/>
            <a:ext cx="4414910" cy="337619"/>
            <a:chOff x="2247041" y="6108558"/>
            <a:chExt cx="5886546" cy="450158"/>
          </a:xfrm>
        </p:grpSpPr>
        <p:pic>
          <p:nvPicPr>
            <p:cNvPr id="2050" name="Picture 2" descr="Image result for usar colorado task force 1"/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041" y="6124238"/>
              <a:ext cx="423354" cy="416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008" y="6118054"/>
              <a:ext cx="888423" cy="4067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802" y="6134839"/>
              <a:ext cx="328484" cy="4061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603" y="6108558"/>
              <a:ext cx="432471" cy="4324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28" y="6149978"/>
              <a:ext cx="249936" cy="342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567" y="6164580"/>
              <a:ext cx="295602" cy="3941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226" y="6149978"/>
              <a:ext cx="362499" cy="374824"/>
            </a:xfrm>
            <a:prstGeom prst="rect">
              <a:avLst/>
            </a:prstGeom>
          </p:spPr>
        </p:pic>
        <p:pic>
          <p:nvPicPr>
            <p:cNvPr id="1038" name="Picture 14" descr="Image result for teex logo"/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662" y="6139415"/>
              <a:ext cx="916925" cy="40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14" descr="http://ncart.scs.ryerson.ca/wp-content/uploads/crest_200x220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6" y="1039765"/>
            <a:ext cx="458041" cy="60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048" y="1797688"/>
            <a:ext cx="7796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nationally recognized incubation and innovation network to support the development and adoption of technology and policy to improve the safety of Canadian citizens through the First Responder Community.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1082" y="3287463"/>
            <a:ext cx="4277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Solutions Development + Solution Adoption = Innovation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929" y="3915860"/>
            <a:ext cx="3463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(Research + Development+ Commercialization)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3440" y="3915860"/>
            <a:ext cx="31562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( Contribution + Training + Culture + Skill</a:t>
            </a:r>
            <a:r>
              <a:rPr lang="en-CA" sz="1350" dirty="0"/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6938" y="3915860"/>
            <a:ext cx="2092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2884" y="3915860"/>
            <a:ext cx="1046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= Innovation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40064" y="3564463"/>
            <a:ext cx="371960" cy="35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96000" y="3570823"/>
            <a:ext cx="639017" cy="404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4" y="327392"/>
            <a:ext cx="8229600" cy="477106"/>
          </a:xfrm>
        </p:spPr>
        <p:txBody>
          <a:bodyPr/>
          <a:lstStyle/>
          <a:p>
            <a:r>
              <a:rPr lang="en-CA" dirty="0"/>
              <a:t>Mission of Canadian Public Safety Innovation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033" y="4537897"/>
            <a:ext cx="774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will be achieved through a partnership between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Durham Regional Police Services, Ryerson University and University of Ontario Institute of Technology.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2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in Public Safety &amp; Benefits of CPSIN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990567"/>
              </p:ext>
            </p:extLst>
          </p:nvPr>
        </p:nvGraphicFramePr>
        <p:xfrm>
          <a:off x="0" y="1820128"/>
          <a:ext cx="2532324" cy="3521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324">
                  <a:extLst>
                    <a:ext uri="{9D8B030D-6E8A-4147-A177-3AD203B41FA5}">
                      <a16:colId xmlns:a16="http://schemas.microsoft.com/office/drawing/2014/main" val="679512025"/>
                    </a:ext>
                  </a:extLst>
                </a:gridCol>
              </a:tblGrid>
              <a:tr h="2407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</a:t>
                      </a:r>
                    </a:p>
                  </a:txBody>
                  <a:tcPr marL="51923" marR="519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466334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Disconnect between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innovators and first responders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798738"/>
                  </a:ext>
                </a:extLst>
              </a:tr>
              <a:tr h="106539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 acceptance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new technology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21596"/>
                  </a:ext>
                </a:extLst>
              </a:tr>
              <a:tr h="35513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Staffing costs</a:t>
                      </a: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7021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Changing community needs and awareness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first responder activity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90769"/>
                  </a:ext>
                </a:extLst>
              </a:tr>
              <a:tr h="57239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Difficult market to access </a:t>
                      </a: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465444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Demanding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 cases and reliability standards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168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269946"/>
              </p:ext>
            </p:extLst>
          </p:nvPr>
        </p:nvGraphicFramePr>
        <p:xfrm>
          <a:off x="2532324" y="1820128"/>
          <a:ext cx="3415941" cy="3507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941">
                  <a:extLst>
                    <a:ext uri="{9D8B030D-6E8A-4147-A177-3AD203B41FA5}">
                      <a16:colId xmlns:a16="http://schemas.microsoft.com/office/drawing/2014/main" val="1203454552"/>
                    </a:ext>
                  </a:extLst>
                </a:gridCol>
              </a:tblGrid>
              <a:tr h="2435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</a:rPr>
                        <a:t>How</a:t>
                      </a: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</a:rPr>
                        <a:t> CPSIN can address….</a:t>
                      </a:r>
                      <a:endParaRPr lang="en-CA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466334"/>
                  </a:ext>
                </a:extLst>
              </a:tr>
              <a:tr h="37436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Lower barriers to help connect stakeholders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798738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Allow first responders to become involved with or aware of the technology development process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21596"/>
                  </a:ext>
                </a:extLst>
              </a:tr>
              <a:tr h="502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Create an eco-system for training future/current first responders and staff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750277"/>
                  </a:ext>
                </a:extLst>
              </a:tr>
              <a:tr h="3498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Facilitate the creation of new technology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70216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Create an easy access point to first responders to show how they are trying to improve public safety 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90769"/>
                  </a:ext>
                </a:extLst>
              </a:tr>
              <a:tr h="54988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Lowers barriers to introduce new technology and policy to first responders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465444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Ensure the quality of new technologies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16875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171493"/>
              </p:ext>
            </p:extLst>
          </p:nvPr>
        </p:nvGraphicFramePr>
        <p:xfrm>
          <a:off x="5948265" y="1821715"/>
          <a:ext cx="3195735" cy="350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5735">
                  <a:extLst>
                    <a:ext uri="{9D8B030D-6E8A-4147-A177-3AD203B41FA5}">
                      <a16:colId xmlns:a16="http://schemas.microsoft.com/office/drawing/2014/main" val="2954600165"/>
                    </a:ext>
                  </a:extLst>
                </a:gridCol>
              </a:tblGrid>
              <a:tr h="2531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</a:t>
                      </a:r>
                    </a:p>
                  </a:txBody>
                  <a:tcPr marL="51923" marR="519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4663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Builds connections to ensures real challenges are being addressed 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798738"/>
                  </a:ext>
                </a:extLst>
              </a:tr>
              <a:tr h="571967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Improves adoption and acceptance by getting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</a:rPr>
                        <a:t> users involved in development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21596"/>
                  </a:ext>
                </a:extLst>
              </a:tr>
              <a:tr h="461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Reduces training and recruitment costs 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7502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Improves the efficacy and efficiency of first responders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702166"/>
                  </a:ext>
                </a:extLst>
              </a:tr>
              <a:tr h="571967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Improves transparency between first responders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community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907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Reduces costs of identifying new technologies and insights on changes in the community. Builds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  <a:effectLst/>
                        </a:rPr>
                        <a:t> credibility with First Responders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465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New technologies meet the requirements of first responder community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1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443387"/>
            <a:ext cx="8229600" cy="238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A series of programs designed to facilitate innovation in public safety supported by a network of resources and personnel.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i="1" dirty="0"/>
              <a:t>Based on successful innovation models including PARC and the Ryerson Zone network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44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80555" y="1552212"/>
            <a:ext cx="8697191" cy="3210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227288" y="2314632"/>
            <a:ext cx="188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Academic Enrichment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5496" y="2227491"/>
            <a:ext cx="27942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b="1" dirty="0"/>
              <a:t>Technology Development &amp; Commercialization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9962" y="3880495"/>
            <a:ext cx="2824735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350" b="1" dirty="0"/>
              <a:t>Program 4 </a:t>
            </a:r>
            <a:r>
              <a:rPr lang="en-CA" sz="1350" dirty="0"/>
              <a:t>-Acceleration/Incubation programs (</a:t>
            </a:r>
            <a:r>
              <a:rPr lang="en-CA" sz="900" dirty="0"/>
              <a:t>Mentorship, Connections </a:t>
            </a:r>
            <a:r>
              <a:rPr lang="en-CA" sz="135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9962" y="2675509"/>
            <a:ext cx="2824734" cy="43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350" b="1" dirty="0"/>
              <a:t>Program 6 </a:t>
            </a:r>
            <a:r>
              <a:rPr lang="en-CA" sz="1350" dirty="0"/>
              <a:t>- Pilot Programs </a:t>
            </a:r>
          </a:p>
          <a:p>
            <a:r>
              <a:rPr lang="en-CA" sz="900" dirty="0"/>
              <a:t>(Tech integration)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046" y="2709888"/>
            <a:ext cx="2984632" cy="577081"/>
          </a:xfrm>
          <a:prstGeom prst="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350" b="1" dirty="0"/>
              <a:t>Program 1 </a:t>
            </a:r>
            <a:r>
              <a:rPr lang="en-CA" sz="1350" dirty="0"/>
              <a:t>- Co-development Lab </a:t>
            </a:r>
          </a:p>
          <a:p>
            <a:r>
              <a:rPr lang="en-CA" sz="900" dirty="0"/>
              <a:t>(Academic Research  for insight and technology development : N-CART)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7186" y="3330460"/>
            <a:ext cx="3002038" cy="507831"/>
          </a:xfrm>
          <a:prstGeom prst="rect">
            <a:avLst/>
          </a:prstGeom>
          <a:solidFill>
            <a:srgbClr val="D1B2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350" b="1" dirty="0"/>
              <a:t>Program 2 </a:t>
            </a:r>
            <a:r>
              <a:rPr lang="en-CA" sz="1350" dirty="0"/>
              <a:t>- Curriculum based solution development </a:t>
            </a:r>
            <a:r>
              <a:rPr lang="en-CA" sz="900" dirty="0"/>
              <a:t>(Capstone, Super Course)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79962" y="3142400"/>
            <a:ext cx="2824734" cy="715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350" b="1" dirty="0"/>
              <a:t>Program 5 </a:t>
            </a:r>
            <a:r>
              <a:rPr lang="en-CA" sz="1350" dirty="0"/>
              <a:t>- Testing/Certification/Training Program (</a:t>
            </a:r>
            <a:r>
              <a:rPr lang="en-CA" sz="900" dirty="0"/>
              <a:t>Security and Functionality validation</a:t>
            </a:r>
            <a:r>
              <a:rPr lang="en-CA" sz="135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376" y="2269469"/>
            <a:ext cx="3076313" cy="193541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4" name="Rectangle 23"/>
          <p:cNvSpPr/>
          <p:nvPr/>
        </p:nvSpPr>
        <p:spPr>
          <a:xfrm>
            <a:off x="5795634" y="2227491"/>
            <a:ext cx="2989142" cy="224473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Arrow: Right 9"/>
          <p:cNvSpPr/>
          <p:nvPr/>
        </p:nvSpPr>
        <p:spPr>
          <a:xfrm>
            <a:off x="3652360" y="3176658"/>
            <a:ext cx="2088059" cy="1407674"/>
          </a:xfrm>
          <a:prstGeom prst="rightArrow">
            <a:avLst>
              <a:gd name="adj1" fmla="val 50000"/>
              <a:gd name="adj2" fmla="val 19448"/>
            </a:avLst>
          </a:prstGeom>
          <a:solidFill>
            <a:srgbClr val="FF9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rgbClr val="1F013C"/>
                </a:solidFill>
              </a:rPr>
              <a:t>Program 3 </a:t>
            </a:r>
            <a:r>
              <a:rPr lang="en-CA" sz="1200" dirty="0">
                <a:solidFill>
                  <a:srgbClr val="1F013C"/>
                </a:solidFill>
              </a:rPr>
              <a:t>– Needs Identification Programs</a:t>
            </a:r>
          </a:p>
          <a:p>
            <a:pPr algn="ctr"/>
            <a:r>
              <a:rPr lang="en-CA" sz="1200" dirty="0">
                <a:solidFill>
                  <a:srgbClr val="1F013C"/>
                </a:solidFill>
              </a:rPr>
              <a:t> </a:t>
            </a:r>
            <a:r>
              <a:rPr lang="en-CA" sz="1050" dirty="0">
                <a:solidFill>
                  <a:srgbClr val="1F013C"/>
                </a:solidFill>
              </a:rPr>
              <a:t>(Talent Identification, I-Corp</a:t>
            </a:r>
            <a:r>
              <a:rPr lang="en-CA" sz="1050" dirty="0"/>
              <a:t>)</a:t>
            </a:r>
          </a:p>
        </p:txBody>
      </p:sp>
      <p:sp>
        <p:nvSpPr>
          <p:cNvPr id="12" name="Arrow: Left 11"/>
          <p:cNvSpPr/>
          <p:nvPr/>
        </p:nvSpPr>
        <p:spPr>
          <a:xfrm>
            <a:off x="3626603" y="1952877"/>
            <a:ext cx="2122361" cy="1466155"/>
          </a:xfrm>
          <a:prstGeom prst="leftArrow">
            <a:avLst>
              <a:gd name="adj1" fmla="val 50000"/>
              <a:gd name="adj2" fmla="val 26216"/>
            </a:avLst>
          </a:prstGeom>
          <a:solidFill>
            <a:srgbClr val="FF9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rgbClr val="1F013C"/>
                </a:solidFill>
              </a:rPr>
              <a:t>Program 7 </a:t>
            </a:r>
            <a:r>
              <a:rPr lang="en-CA" sz="1200" dirty="0">
                <a:solidFill>
                  <a:srgbClr val="1F013C"/>
                </a:solidFill>
              </a:rPr>
              <a:t>-  Round Tables</a:t>
            </a:r>
          </a:p>
          <a:p>
            <a:pPr algn="ctr"/>
            <a:r>
              <a:rPr lang="en-CA" sz="1200" dirty="0">
                <a:solidFill>
                  <a:srgbClr val="1F013C"/>
                </a:solidFill>
              </a:rPr>
              <a:t> </a:t>
            </a:r>
            <a:r>
              <a:rPr lang="en-CA" sz="1050" dirty="0">
                <a:solidFill>
                  <a:srgbClr val="1F013C"/>
                </a:solidFill>
              </a:rPr>
              <a:t>(Network and Discussion Forums)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767" y="4801259"/>
            <a:ext cx="87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Train academic partners and connect the research with industry needs and expertise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8262" y="1563200"/>
            <a:ext cx="29369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/>
              <a:t>Public Safety Co-Working Facilities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0098" y="5100226"/>
            <a:ext cx="4533254" cy="30008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350" b="1" dirty="0"/>
              <a:t>Is this a model we build from? If no where do we start?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01" y="317046"/>
            <a:ext cx="8229600" cy="477106"/>
          </a:xfrm>
        </p:spPr>
        <p:txBody>
          <a:bodyPr>
            <a:normAutofit/>
          </a:bodyPr>
          <a:lstStyle/>
          <a:p>
            <a:r>
              <a:rPr lang="en-CA" dirty="0"/>
              <a:t>CPSIN – Proposed Ecosystem Framework</a:t>
            </a:r>
          </a:p>
        </p:txBody>
      </p:sp>
    </p:spTree>
    <p:extLst>
      <p:ext uri="{BB962C8B-B14F-4D97-AF65-F5344CB8AC3E}">
        <p14:creationId xmlns:p14="http://schemas.microsoft.com/office/powerpoint/2010/main" val="136352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94005"/>
              </p:ext>
            </p:extLst>
          </p:nvPr>
        </p:nvGraphicFramePr>
        <p:xfrm>
          <a:off x="504825" y="2034004"/>
          <a:ext cx="2324100" cy="2411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523584320"/>
                    </a:ext>
                  </a:extLst>
                </a:gridCol>
              </a:tblGrid>
              <a:tr h="417907">
                <a:tc>
                  <a:txBody>
                    <a:bodyPr/>
                    <a:lstStyle/>
                    <a:p>
                      <a:pPr algn="ctr" rtl="0" fontAlgn="ctr"/>
                      <a:endParaRPr lang="en-CA" sz="12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en-C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Programs</a:t>
                      </a:r>
                      <a:endParaRPr lang="en-C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19103"/>
                  </a:ext>
                </a:extLst>
              </a:tr>
              <a:tr h="246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1 - Co-development Lab </a:t>
                      </a:r>
                      <a:endParaRPr lang="en-C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42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2 - Curriculum based solution development</a:t>
                      </a:r>
                      <a:r>
                        <a:rPr lang="en-CA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902755"/>
                  </a:ext>
                </a:extLst>
              </a:tr>
              <a:tr h="235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3 – Needs Identification </a:t>
                      </a:r>
                      <a:endParaRPr lang="en-C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0497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4 -Acceleration/Incubation programs </a:t>
                      </a:r>
                      <a:endParaRPr lang="en-C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4089"/>
                  </a:ext>
                </a:extLst>
              </a:tr>
              <a:tr h="235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5 - Testing Program </a:t>
                      </a:r>
                      <a:endParaRPr lang="en-C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6901"/>
                  </a:ext>
                </a:extLst>
              </a:tr>
              <a:tr h="29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6 - Pilot Programs </a:t>
                      </a:r>
                      <a:endParaRPr lang="en-C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60772"/>
                  </a:ext>
                </a:extLst>
              </a:tr>
              <a:tr h="235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dirty="0">
                          <a:solidFill>
                            <a:schemeClr val="tx1"/>
                          </a:solidFill>
                        </a:rPr>
                        <a:t> Program 7 -  Round Tables </a:t>
                      </a:r>
                      <a:endParaRPr lang="en-C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37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97583"/>
              </p:ext>
            </p:extLst>
          </p:nvPr>
        </p:nvGraphicFramePr>
        <p:xfrm>
          <a:off x="504825" y="4432029"/>
          <a:ext cx="8134351" cy="658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4351">
                  <a:extLst>
                    <a:ext uri="{9D8B030D-6E8A-4147-A177-3AD203B41FA5}">
                      <a16:colId xmlns:a16="http://schemas.microsoft.com/office/drawing/2014/main" val="4096015165"/>
                    </a:ext>
                  </a:extLst>
                </a:gridCol>
              </a:tblGrid>
              <a:tr h="211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effectLst/>
                        </a:rPr>
                        <a:t>Operations: Governance, Finance, Marketing/PR, Business Development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7" marR="6017" marT="6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97460965"/>
                  </a:ext>
                </a:extLst>
              </a:tr>
              <a:tr h="211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effectLst/>
                        </a:rPr>
                        <a:t>Partners: Universities, Colleges, Industry, Governments, First responders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7" marR="6017" marT="6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0484726"/>
                  </a:ext>
                </a:extLst>
              </a:tr>
              <a:tr h="211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effectLst/>
                        </a:rPr>
                        <a:t>Founding Partners: DRPS, Ryerson University, UOIT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7" marR="6017" marT="6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056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59619"/>
              </p:ext>
            </p:extLst>
          </p:nvPr>
        </p:nvGraphicFramePr>
        <p:xfrm>
          <a:off x="2828925" y="2034005"/>
          <a:ext cx="5810251" cy="4325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3449">
                  <a:extLst>
                    <a:ext uri="{9D8B030D-6E8A-4147-A177-3AD203B41FA5}">
                      <a16:colId xmlns:a16="http://schemas.microsoft.com/office/drawing/2014/main" val="173283195"/>
                    </a:ext>
                  </a:extLst>
                </a:gridCol>
                <a:gridCol w="1978401">
                  <a:extLst>
                    <a:ext uri="{9D8B030D-6E8A-4147-A177-3AD203B41FA5}">
                      <a16:colId xmlns:a16="http://schemas.microsoft.com/office/drawing/2014/main" val="2670270877"/>
                    </a:ext>
                  </a:extLst>
                </a:gridCol>
                <a:gridCol w="1978401">
                  <a:extLst>
                    <a:ext uri="{9D8B030D-6E8A-4147-A177-3AD203B41FA5}">
                      <a16:colId xmlns:a16="http://schemas.microsoft.com/office/drawing/2014/main" val="1052853343"/>
                    </a:ext>
                  </a:extLst>
                </a:gridCol>
              </a:tblGrid>
              <a:tr h="1950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Resources and Capabilities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70902"/>
                  </a:ext>
                </a:extLst>
              </a:tr>
              <a:tr h="23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Space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Personnel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u="none" strike="noStrike" dirty="0">
                          <a:effectLst/>
                        </a:rPr>
                        <a:t>Tools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8288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09285"/>
              </p:ext>
            </p:extLst>
          </p:nvPr>
        </p:nvGraphicFramePr>
        <p:xfrm>
          <a:off x="2828925" y="2466587"/>
          <a:ext cx="5810251" cy="19654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3449">
                  <a:extLst>
                    <a:ext uri="{9D8B030D-6E8A-4147-A177-3AD203B41FA5}">
                      <a16:colId xmlns:a16="http://schemas.microsoft.com/office/drawing/2014/main" val="1311076703"/>
                    </a:ext>
                  </a:extLst>
                </a:gridCol>
                <a:gridCol w="1978401">
                  <a:extLst>
                    <a:ext uri="{9D8B030D-6E8A-4147-A177-3AD203B41FA5}">
                      <a16:colId xmlns:a16="http://schemas.microsoft.com/office/drawing/2014/main" val="1554457436"/>
                    </a:ext>
                  </a:extLst>
                </a:gridCol>
                <a:gridCol w="1978401">
                  <a:extLst>
                    <a:ext uri="{9D8B030D-6E8A-4147-A177-3AD203B41FA5}">
                      <a16:colId xmlns:a16="http://schemas.microsoft.com/office/drawing/2014/main" val="3509138505"/>
                    </a:ext>
                  </a:extLst>
                </a:gridCol>
              </a:tblGrid>
              <a:tr h="19654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u="sng" dirty="0">
                          <a:effectLst/>
                        </a:rPr>
                        <a:t>DRPS (The HUB)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u="none" strike="noStrike" dirty="0">
                          <a:effectLst/>
                        </a:rPr>
                        <a:t>Co-working and meeting spaces </a:t>
                      </a:r>
                      <a:endParaRPr lang="en-CA" sz="1200" dirty="0">
                        <a:effectLst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u="sng" dirty="0">
                          <a:effectLst/>
                        </a:rPr>
                        <a:t>UOIT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u="none" strike="noStrike" dirty="0">
                          <a:effectLst/>
                        </a:rPr>
                        <a:t>Co-working and meeting spaces 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Facility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u="sng" dirty="0">
                          <a:effectLst/>
                        </a:rPr>
                        <a:t>RYERSON</a:t>
                      </a:r>
                      <a:r>
                        <a:rPr lang="en-CA" sz="1200" u="sng" baseline="0" dirty="0">
                          <a:effectLst/>
                        </a:rPr>
                        <a:t> UNIVERSITY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u="none" strike="noStrike" dirty="0">
                          <a:effectLst/>
                        </a:rPr>
                        <a:t>Co-working and meeting spaces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First Responders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Business</a:t>
                      </a:r>
                      <a:r>
                        <a:rPr lang="en-CA" sz="1200" u="none" strike="noStrike" baseline="0" dirty="0">
                          <a:effectLst/>
                        </a:rPr>
                        <a:t> Mentors</a:t>
                      </a: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Entrepreneur in Residence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Community stakeholders</a:t>
                      </a: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Staff</a:t>
                      </a:r>
                    </a:p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Public Safety Spectrum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Access to Data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First Responder equipment </a:t>
                      </a:r>
                    </a:p>
                    <a:p>
                      <a:pPr marL="285750" indent="-285750" algn="l" rtl="0" fontAlgn="t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CA" sz="1200" u="none" strike="noStrike" dirty="0">
                          <a:effectLst/>
                        </a:rPr>
                        <a:t>Testing</a:t>
                      </a:r>
                      <a:r>
                        <a:rPr lang="en-CA" sz="1200" u="none" strike="noStrike" baseline="0" dirty="0">
                          <a:effectLst/>
                        </a:rPr>
                        <a:t> Facility </a:t>
                      </a:r>
                      <a:r>
                        <a:rPr lang="en-CA" sz="1200" u="none" strike="noStrike" dirty="0">
                          <a:effectLst/>
                        </a:rPr>
                        <a:t>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  <a:p>
                      <a:pPr algn="l" rtl="0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8658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624"/>
            <a:ext cx="8229600" cy="477106"/>
          </a:xfrm>
        </p:spPr>
        <p:txBody>
          <a:bodyPr/>
          <a:lstStyle/>
          <a:p>
            <a:r>
              <a:rPr lang="en-CA" dirty="0"/>
              <a:t>Canadian Public Safety Innovation Network</a:t>
            </a:r>
          </a:p>
        </p:txBody>
      </p:sp>
    </p:spTree>
    <p:extLst>
      <p:ext uri="{BB962C8B-B14F-4D97-AF65-F5344CB8AC3E}">
        <p14:creationId xmlns:p14="http://schemas.microsoft.com/office/powerpoint/2010/main" val="33309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Founding Partners to work together to identify key partners</a:t>
            </a:r>
          </a:p>
          <a:p>
            <a:r>
              <a:rPr lang="en-CA" sz="2000" dirty="0"/>
              <a:t>Partners under consideration:</a:t>
            </a:r>
          </a:p>
          <a:p>
            <a:pPr lvl="1"/>
            <a:r>
              <a:rPr lang="en-CA" sz="2000" dirty="0"/>
              <a:t>Police</a:t>
            </a:r>
          </a:p>
          <a:p>
            <a:pPr lvl="1"/>
            <a:r>
              <a:rPr lang="en-CA" sz="2000" dirty="0"/>
              <a:t>Fire</a:t>
            </a:r>
          </a:p>
          <a:p>
            <a:pPr lvl="1"/>
            <a:r>
              <a:rPr lang="en-CA" sz="2000" dirty="0"/>
              <a:t>Emergency Medical</a:t>
            </a:r>
          </a:p>
          <a:p>
            <a:pPr lvl="1"/>
            <a:r>
              <a:rPr lang="en-CA" sz="2000" dirty="0"/>
              <a:t>Search and Rescue</a:t>
            </a:r>
          </a:p>
          <a:p>
            <a:pPr lvl="1"/>
            <a:r>
              <a:rPr lang="en-CA" sz="2000" dirty="0"/>
              <a:t>Colleges</a:t>
            </a:r>
          </a:p>
          <a:p>
            <a:pPr lvl="1"/>
            <a:r>
              <a:rPr lang="en-CA" sz="2000" dirty="0"/>
              <a:t>Municipalities</a:t>
            </a:r>
          </a:p>
          <a:p>
            <a:pPr lvl="1"/>
            <a:r>
              <a:rPr lang="en-CA" sz="2000" dirty="0"/>
              <a:t>Provincial and Federal government</a:t>
            </a:r>
          </a:p>
          <a:p>
            <a:pPr lvl="1"/>
            <a:r>
              <a:rPr lang="en-CA" sz="2000" dirty="0"/>
              <a:t>Tech companies and Current Vendors</a:t>
            </a:r>
          </a:p>
          <a:p>
            <a:pPr lvl="1"/>
            <a:r>
              <a:rPr lang="en-CA" sz="2000" dirty="0"/>
              <a:t>Community Groups</a:t>
            </a:r>
          </a:p>
        </p:txBody>
      </p:sp>
    </p:spTree>
    <p:extLst>
      <p:ext uri="{BB962C8B-B14F-4D97-AF65-F5344CB8AC3E}">
        <p14:creationId xmlns:p14="http://schemas.microsoft.com/office/powerpoint/2010/main" val="325487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Initial Funding and Sustainability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/>
              <a:t>Grants (Programing and Research)</a:t>
            </a:r>
          </a:p>
          <a:p>
            <a:r>
              <a:rPr lang="en-CA" sz="2000" dirty="0"/>
              <a:t>Contract research</a:t>
            </a:r>
          </a:p>
          <a:p>
            <a:r>
              <a:rPr lang="en-CA" sz="2000" dirty="0"/>
              <a:t>Institutional funding </a:t>
            </a:r>
          </a:p>
          <a:p>
            <a:r>
              <a:rPr lang="en-CA" sz="2000" dirty="0"/>
              <a:t>Sponsorship model for partners</a:t>
            </a:r>
          </a:p>
          <a:p>
            <a:r>
              <a:rPr lang="en-CA" sz="2000" dirty="0"/>
              <a:t>Revenue through pay-as-you-go access to tools offered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346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535" y="3374218"/>
            <a:ext cx="8229600" cy="3346487"/>
          </a:xfrm>
        </p:spPr>
        <p:txBody>
          <a:bodyPr>
            <a:normAutofit/>
          </a:bodyPr>
          <a:lstStyle/>
          <a:p>
            <a:r>
              <a:rPr lang="en-CA" sz="2000" dirty="0"/>
              <a:t>Incubation space at DRPS facility to create easy access to First Responder Community </a:t>
            </a:r>
          </a:p>
          <a:p>
            <a:r>
              <a:rPr lang="en-CA" sz="2000" dirty="0"/>
              <a:t>Testing and Co-working space at UOIT and Ryerson </a:t>
            </a:r>
          </a:p>
          <a:p>
            <a:r>
              <a:rPr lang="en-CA" sz="2000" dirty="0"/>
              <a:t>Curated programing to ensure innovators and first responders interact and leverage resources provided</a:t>
            </a:r>
          </a:p>
          <a:p>
            <a:r>
              <a:rPr lang="en-CA" sz="2000" dirty="0"/>
              <a:t>Focused research into the needs of public safety and solution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1417913"/>
            <a:ext cx="79622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CA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ission</a:t>
            </a:r>
            <a:r>
              <a:rPr lang="en-CA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nationally recognized incubation and innovation network to support the development and adoption of technology and policy to improve the safety of Canadian citizens.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2981803"/>
            <a:ext cx="2486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/>
              <a:t>How we can do this</a:t>
            </a:r>
          </a:p>
        </p:txBody>
      </p:sp>
    </p:spTree>
    <p:extLst>
      <p:ext uri="{BB962C8B-B14F-4D97-AF65-F5344CB8AC3E}">
        <p14:creationId xmlns:p14="http://schemas.microsoft.com/office/powerpoint/2010/main" val="4264972414"/>
      </p:ext>
    </p:extLst>
  </p:cSld>
  <p:clrMapOvr>
    <a:masterClrMapping/>
  </p:clrMapOvr>
</p:sld>
</file>

<file path=ppt/theme/theme1.xml><?xml version="1.0" encoding="utf-8"?>
<a:theme xmlns:a="http://schemas.openxmlformats.org/drawingml/2006/main" name="Ryers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yerson 2" id="{392A233E-8FF3-49BC-9B5A-80F1739F59BA}" vid="{720CD8FB-67BA-4D78-802B-0022B0811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Ryerson 2</Template>
  <TotalTime>5453</TotalTime>
  <Words>892</Words>
  <Application>Microsoft Office PowerPoint</Application>
  <PresentationFormat>On-screen Show (4:3)</PresentationFormat>
  <Paragraphs>151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Times New Roman</vt:lpstr>
      <vt:lpstr>Ryerson 2</vt:lpstr>
      <vt:lpstr>PowerPoint Presentation</vt:lpstr>
      <vt:lpstr>Mission of Canadian Public Safety Innovation Network</vt:lpstr>
      <vt:lpstr>Challenges in Public Safety &amp; Benefits of CPSIN</vt:lpstr>
      <vt:lpstr>Solution</vt:lpstr>
      <vt:lpstr>CPSIN – Proposed Ecosystem Framework</vt:lpstr>
      <vt:lpstr>Canadian Public Safety Innovation Network</vt:lpstr>
      <vt:lpstr>Partners</vt:lpstr>
      <vt:lpstr>Initial Funding and Sustainability </vt:lpstr>
      <vt:lpstr>Summary</vt:lpstr>
      <vt:lpstr>Network-Centric Applied Research Team (N-CART)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Jarrod Ladouceur</dc:creator>
  <cp:lastModifiedBy>Rodney Yip</cp:lastModifiedBy>
  <cp:revision>106</cp:revision>
  <cp:lastPrinted>2016-10-27T18:07:44Z</cp:lastPrinted>
  <dcterms:created xsi:type="dcterms:W3CDTF">2016-10-20T13:41:45Z</dcterms:created>
  <dcterms:modified xsi:type="dcterms:W3CDTF">2017-02-08T20:40:53Z</dcterms:modified>
</cp:coreProperties>
</file>