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3" r:id="rId4"/>
    <p:sldId id="258" r:id="rId5"/>
    <p:sldId id="278" r:id="rId6"/>
    <p:sldId id="262" r:id="rId7"/>
    <p:sldId id="263" r:id="rId8"/>
    <p:sldId id="279" r:id="rId9"/>
    <p:sldId id="261" r:id="rId10"/>
    <p:sldId id="265" r:id="rId11"/>
    <p:sldId id="270" r:id="rId12"/>
    <p:sldId id="277" r:id="rId13"/>
    <p:sldId id="269" r:id="rId14"/>
    <p:sldId id="274" r:id="rId15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4D"/>
    <a:srgbClr val="007E39"/>
    <a:srgbClr val="153F2D"/>
    <a:srgbClr val="194B3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35" autoAdjust="0"/>
  </p:normalViewPr>
  <p:slideViewPr>
    <p:cSldViewPr>
      <p:cViewPr varScale="1">
        <p:scale>
          <a:sx n="62" d="100"/>
          <a:sy n="62" d="100"/>
        </p:scale>
        <p:origin x="1446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0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D86C5425-1177-4D51-B52E-8252F17795F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3524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1BFF5D-1521-4153-8D17-60011BC678AD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834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D27AE2-447B-4D6A-B430-B329A1C0969E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481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A7CCEC-B3D2-44A9-ABF4-A8DFDF47F6D6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909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B4EC14-57B0-43AC-A250-EFCA490D4EDD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529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80C62B-C610-4D74-A597-30A215AE06B3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98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80C62B-C610-4D74-A597-30A215AE06B3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029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D592BE-A728-4039-9814-F7C5C2CAA824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185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1C51DC-EF9E-46E1-A52D-A0F38715AEA8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293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E57938-1EAF-4D74-9ABA-219C21274511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25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C131C0-41B9-4479-92DF-EC2A42463212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933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E87124-FEA8-4713-8533-D6E8EDD61CF5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711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56AAB5-A529-499D-A468-6B155A71A4C1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460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61ED8A-14BA-4412-80B4-A10E146DAB6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38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25154B-8C88-4003-969C-0446B569E25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473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45DFB3-47B9-4678-97C7-2804DDE5178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5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145110-606B-4ABF-B047-F7B5CD8B524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53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A171C44-6AB3-4EC8-8D1C-B97D3571D79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7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823CD2-5F9A-4437-AE5D-D0DAF8ACCAC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592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DE4DBBE-84DE-42EB-886C-56FD2332324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3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24C3C5C-9DFF-411E-83EB-9527468C603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8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E75938C-8B2E-4E4C-B5DA-FCFF1A71B73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1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E63C9E1-1215-42D1-A6CD-9CEE3608C49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6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A4743E-99DE-4082-8591-DD5944EA464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33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fld id="{A8A0ECFF-508A-4A1F-881F-F9F4C4C4B0A8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" y="88900"/>
            <a:ext cx="10079038" cy="744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5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hnet.ca/programs/crhnet-award-progra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007864" y="2987749"/>
            <a:ext cx="828092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108000"/>
              </a:lnSpc>
            </a:pPr>
            <a:r>
              <a:rPr lang="en-US" sz="4800" b="1" dirty="0">
                <a:solidFill>
                  <a:srgbClr val="00664D"/>
                </a:solidFill>
                <a:latin typeface="Calibri" pitchFamily="34" charset="0"/>
                <a:cs typeface="Calibri" pitchFamily="34" charset="0"/>
              </a:rPr>
              <a:t>Canadian Risk and Hazards Network (CRHNet)  </a:t>
            </a:r>
          </a:p>
          <a:p>
            <a:pPr algn="ctr">
              <a:lnSpc>
                <a:spcPct val="108000"/>
              </a:lnSpc>
            </a:pPr>
            <a:r>
              <a:rPr lang="en-US" sz="4000" i="1" dirty="0">
                <a:solidFill>
                  <a:srgbClr val="00664D"/>
                </a:solidFill>
                <a:latin typeface="Calibri" pitchFamily="34" charset="0"/>
                <a:cs typeface="Calibri" pitchFamily="34" charset="0"/>
              </a:rPr>
              <a:t>Established 2003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880" y="1115541"/>
            <a:ext cx="4337918" cy="109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Laurie Pearce\AppData\Local\Microsoft\Windows\Temporary Internet Files\Content.IE5\1UNSM5XX\MP90036263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2560" y="1234145"/>
            <a:ext cx="2609510" cy="130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176216" y="107429"/>
            <a:ext cx="499635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4800" b="1" dirty="0">
                <a:latin typeface="Calibri" pitchFamily="34" charset="0"/>
                <a:cs typeface="Calibri" pitchFamily="34" charset="0"/>
              </a:rPr>
              <a:t>Web Site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28352" y="2051645"/>
            <a:ext cx="457200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sz="2800" b="1" dirty="0">
                <a:solidFill>
                  <a:srgbClr val="00664D"/>
                </a:solidFill>
                <a:latin typeface="Calibri" pitchFamily="34" charset="0"/>
                <a:cs typeface="Calibri" pitchFamily="34" charset="0"/>
              </a:rPr>
              <a:t>  </a:t>
            </a:r>
            <a:endParaRPr lang="en-US" sz="2400" dirty="0"/>
          </a:p>
          <a:p>
            <a:pPr>
              <a:buClrTx/>
              <a:buSzTx/>
              <a:buFontTx/>
              <a:buNone/>
            </a:pPr>
            <a:endParaRPr lang="en-US" sz="2400" dirty="0"/>
          </a:p>
          <a:p>
            <a:pPr>
              <a:buClrTx/>
              <a:buSzTx/>
              <a:buFontTx/>
              <a:buNone/>
            </a:pPr>
            <a:endParaRPr lang="en-US" sz="2400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95144" y="1668972"/>
            <a:ext cx="4896790" cy="489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sz="2800" b="1" dirty="0">
                <a:solidFill>
                  <a:srgbClr val="00664D"/>
                </a:solidFill>
              </a:rPr>
              <a:t>  </a:t>
            </a:r>
            <a:r>
              <a:rPr lang="en-US" sz="2800" b="1" dirty="0">
                <a:solidFill>
                  <a:srgbClr val="00664D"/>
                </a:solidFill>
                <a:latin typeface="Calibri" pitchFamily="34" charset="0"/>
                <a:cs typeface="Calibri" pitchFamily="34" charset="0"/>
              </a:rPr>
              <a:t>Library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sz="2800" b="1" dirty="0">
                <a:solidFill>
                  <a:srgbClr val="00664D"/>
                </a:solidFill>
                <a:latin typeface="Calibri" pitchFamily="34" charset="0"/>
                <a:cs typeface="Calibri" pitchFamily="34" charset="0"/>
              </a:rPr>
              <a:t>  By-Laws 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sz="2800" b="1" dirty="0">
                <a:solidFill>
                  <a:srgbClr val="00664D"/>
                </a:solidFill>
                <a:latin typeface="Calibri" pitchFamily="34" charset="0"/>
                <a:cs typeface="Calibri" pitchFamily="34" charset="0"/>
              </a:rPr>
              <a:t>  Resources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sz="2800" b="1" dirty="0">
                <a:solidFill>
                  <a:srgbClr val="00664D"/>
                </a:solidFill>
                <a:latin typeface="Calibri" pitchFamily="34" charset="0"/>
                <a:cs typeface="Calibri" pitchFamily="34" charset="0"/>
              </a:rPr>
              <a:t>  Ongoing research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sz="2800" b="1" dirty="0">
                <a:solidFill>
                  <a:srgbClr val="00664D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800" b="1" dirty="0" err="1">
                <a:solidFill>
                  <a:srgbClr val="00664D"/>
                </a:solidFill>
                <a:latin typeface="Calibri" pitchFamily="34" charset="0"/>
                <a:cs typeface="Calibri" pitchFamily="34" charset="0"/>
              </a:rPr>
              <a:t>HazNet</a:t>
            </a:r>
            <a:r>
              <a:rPr lang="en-US" sz="2800" b="1" dirty="0">
                <a:solidFill>
                  <a:srgbClr val="00664D"/>
                </a:solidFill>
                <a:latin typeface="Calibri" pitchFamily="34" charset="0"/>
                <a:cs typeface="Calibri" pitchFamily="34" charset="0"/>
              </a:rPr>
              <a:t> Journal Archives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sz="2800" b="1" dirty="0">
                <a:solidFill>
                  <a:srgbClr val="00664D"/>
                </a:solidFill>
                <a:latin typeface="Calibri" pitchFamily="34" charset="0"/>
                <a:cs typeface="Calibri" pitchFamily="34" charset="0"/>
              </a:rPr>
              <a:t>  Disaster Management</a:t>
            </a:r>
          </a:p>
          <a:p>
            <a:pPr>
              <a:buSzPct val="45000"/>
            </a:pPr>
            <a:r>
              <a:rPr lang="en-US" sz="2800" b="1" dirty="0">
                <a:solidFill>
                  <a:srgbClr val="00664D"/>
                </a:solidFill>
                <a:latin typeface="Calibri" pitchFamily="34" charset="0"/>
                <a:cs typeface="Calibri" pitchFamily="34" charset="0"/>
              </a:rPr>
              <a:t>   Textbook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sz="2800" b="1" dirty="0">
                <a:solidFill>
                  <a:srgbClr val="00664D"/>
                </a:solidFill>
                <a:latin typeface="Calibri" pitchFamily="34" charset="0"/>
                <a:cs typeface="Calibri" pitchFamily="34" charset="0"/>
              </a:rPr>
              <a:t>  Current + Past  Symposia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sz="2800" b="1" dirty="0">
                <a:solidFill>
                  <a:srgbClr val="00664D"/>
                </a:solidFill>
                <a:latin typeface="Calibri" pitchFamily="34" charset="0"/>
                <a:cs typeface="Calibri" pitchFamily="34" charset="0"/>
              </a:rPr>
              <a:t>  National Platform for DRR</a:t>
            </a:r>
          </a:p>
          <a:p>
            <a:pPr>
              <a:spcAft>
                <a:spcPts val="1200"/>
              </a:spcAft>
              <a:buSzPct val="45000"/>
              <a:buFont typeface="Wingdings" charset="2"/>
              <a:buChar char=""/>
            </a:pPr>
            <a:r>
              <a:rPr lang="en-US" sz="2800" b="1" dirty="0">
                <a:solidFill>
                  <a:srgbClr val="00664D"/>
                </a:solidFill>
                <a:latin typeface="Calibri" pitchFamily="34" charset="0"/>
                <a:cs typeface="Calibri" pitchFamily="34" charset="0"/>
              </a:rPr>
              <a:t>  Social Media networks</a:t>
            </a:r>
          </a:p>
          <a:p>
            <a:pPr>
              <a:buSzPct val="45000"/>
            </a:pPr>
            <a:r>
              <a:rPr lang="en-US" sz="2800" b="1" dirty="0">
                <a:solidFill>
                  <a:srgbClr val="00664D"/>
                </a:solidFill>
                <a:latin typeface="Calibri" pitchFamily="34" charset="0"/>
                <a:cs typeface="Calibri" pitchFamily="34" charset="0"/>
              </a:rPr>
              <a:t>          much more… </a:t>
            </a:r>
          </a:p>
          <a:p>
            <a:pPr>
              <a:buClrTx/>
              <a:buSzTx/>
              <a:buFontTx/>
              <a:buNone/>
            </a:pPr>
            <a:endParaRPr lang="en-US" sz="2400" dirty="0"/>
          </a:p>
          <a:p>
            <a:pPr>
              <a:buClrTx/>
              <a:buSzTx/>
              <a:buFontTx/>
              <a:buNone/>
            </a:pP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-72256" y="1115541"/>
            <a:ext cx="5038725" cy="671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www.crhnet.ca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776" y="103771"/>
            <a:ext cx="2721751" cy="6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Laurie Pearce\AppData\Local\Microsoft\Windows\Temporary Internet Files\Content.IE5\1UNSM5XX\MP90036263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4352" y="197517"/>
            <a:ext cx="1115967" cy="5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webs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1" y="2020571"/>
            <a:ext cx="4608512" cy="41884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680272" y="1763613"/>
            <a:ext cx="514952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793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00664D"/>
                </a:solidFill>
                <a:latin typeface="Calibri" pitchFamily="34" charset="0"/>
                <a:cs typeface="Calibri" pitchFamily="34" charset="0"/>
              </a:rPr>
              <a:t>Annual membership to  CRHNet is available: </a:t>
            </a:r>
          </a:p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00664D"/>
                </a:solidFill>
                <a:latin typeface="Calibri" pitchFamily="34" charset="0"/>
                <a:cs typeface="Calibri" pitchFamily="34" charset="0"/>
              </a:rPr>
              <a:t>   - </a:t>
            </a:r>
            <a:r>
              <a:rPr lang="en-US" sz="2800" b="1" dirty="0">
                <a:solidFill>
                  <a:srgbClr val="00664D"/>
                </a:solidFill>
                <a:latin typeface="Calibri" pitchFamily="34" charset="0"/>
                <a:cs typeface="Calibri" pitchFamily="34" charset="0"/>
              </a:rPr>
              <a:t>Students $25 </a:t>
            </a:r>
          </a:p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rgbClr val="00664D"/>
                </a:solidFill>
                <a:latin typeface="Calibri" pitchFamily="34" charset="0"/>
                <a:cs typeface="Calibri" pitchFamily="34" charset="0"/>
              </a:rPr>
              <a:t>   -  Individuals $50</a:t>
            </a:r>
          </a:p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rgbClr val="00664D"/>
                </a:solidFill>
                <a:latin typeface="Calibri" pitchFamily="34" charset="0"/>
                <a:cs typeface="Calibri" pitchFamily="34" charset="0"/>
              </a:rPr>
              <a:t>   -  Academic Institutions $500 </a:t>
            </a:r>
          </a:p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rgbClr val="00664D"/>
                </a:solidFill>
                <a:latin typeface="Calibri" pitchFamily="34" charset="0"/>
                <a:cs typeface="Calibri" pitchFamily="34" charset="0"/>
              </a:rPr>
              <a:t>  -  Organizations ranging from</a:t>
            </a:r>
          </a:p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rgbClr val="00664D"/>
                </a:solidFill>
                <a:latin typeface="Calibri" pitchFamily="34" charset="0"/>
                <a:cs typeface="Calibri" pitchFamily="34" charset="0"/>
              </a:rPr>
              <a:t>      $500 to $25,000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464248" y="107950"/>
            <a:ext cx="4104456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6477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lvl="2" algn="ctr">
              <a:buSzPct val="45000"/>
              <a:buFont typeface="Wingdings" charset="2"/>
              <a:buNone/>
            </a:pPr>
            <a:r>
              <a:rPr lang="en-US" sz="4400" b="1" dirty="0">
                <a:cs typeface="Times New Roman" pitchFamily="16" charset="0"/>
              </a:rPr>
              <a:t>Membership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776" y="103771"/>
            <a:ext cx="2721751" cy="6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Laurie Pearce\AppData\Local\Microsoft\Windows\Temporary Internet Files\Content.IE5\1UNSM5XX\MP90036263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257" y="169416"/>
            <a:ext cx="1115967" cy="5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G_007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68" y="1187550"/>
            <a:ext cx="4104456" cy="5472607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776" y="103771"/>
            <a:ext cx="2721751" cy="6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Laurie Pearce\AppData\Local\Microsoft\Windows\Temporary Internet Files\Content.IE5\1UNSM5XX\MP90036263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6096" y="169416"/>
            <a:ext cx="1115967" cy="5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2016-01-10 11.24.0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986" y="2051645"/>
            <a:ext cx="6095901" cy="4571926"/>
          </a:xfrm>
          <a:prstGeom prst="rect">
            <a:avLst/>
          </a:prstGeom>
          <a:ln w="88900">
            <a:solidFill>
              <a:srgbClr val="000000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503808" y="1331565"/>
            <a:ext cx="9423400" cy="498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Help us make a safer Canada and a safer world!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880072" y="107950"/>
            <a:ext cx="626392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4000" b="1" dirty="0"/>
              <a:t>Join Us </a:t>
            </a:r>
          </a:p>
        </p:txBody>
      </p:sp>
    </p:spTree>
    <p:extLst>
      <p:ext uri="{BB962C8B-B14F-4D97-AF65-F5344CB8AC3E}">
        <p14:creationId xmlns:p14="http://schemas.microsoft.com/office/powerpoint/2010/main" val="4060236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4146197" y="1619597"/>
            <a:ext cx="5527092" cy="32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793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b="1" dirty="0">
                <a:solidFill>
                  <a:srgbClr val="0066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 develop a vibrant community of people who mitigate risk and hazards and improve emergency and disaster management.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b="1" dirty="0">
                <a:solidFill>
                  <a:srgbClr val="0066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reduced registration fee for the annual CRHNet Symposium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0066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to the CRHNet member database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b="1" dirty="0">
              <a:solidFill>
                <a:srgbClr val="00B050"/>
              </a:solidFill>
            </a:endParaRPr>
          </a:p>
          <a:p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880072" y="107950"/>
            <a:ext cx="626392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4000" b="1" dirty="0"/>
              <a:t>Why Join?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776" y="103771"/>
            <a:ext cx="2721751" cy="6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Laurie Pearce\AppData\Local\Microsoft\Windows\Temporary Internet Files\Content.IE5\1UNSM5XX\MP90036263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1606" y="169618"/>
            <a:ext cx="1115967" cy="5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G_2999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84" y="1440159"/>
            <a:ext cx="3482950" cy="464393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431800" y="1539812"/>
            <a:ext cx="4051197" cy="85725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Questions?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776" y="103771"/>
            <a:ext cx="2721751" cy="6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Laurie Pearce\AppData\Local\Microsoft\Windows\Temporary Internet Files\Content.IE5\1UNSM5XX\MP90036263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1606" y="169618"/>
            <a:ext cx="1115967" cy="5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573" y="2123653"/>
            <a:ext cx="5492972" cy="25605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26823" y="4931965"/>
            <a:ext cx="6596678" cy="16953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664D"/>
                </a:solidFill>
              </a:rPr>
              <a:t>For More Information Please Contact:</a:t>
            </a:r>
          </a:p>
          <a:p>
            <a:r>
              <a:rPr lang="en-US" sz="2800" b="1" dirty="0">
                <a:solidFill>
                  <a:srgbClr val="00664D"/>
                </a:solidFill>
              </a:rPr>
              <a:t> </a:t>
            </a:r>
          </a:p>
          <a:p>
            <a:r>
              <a:rPr lang="en-US" sz="2800" b="1" dirty="0">
                <a:solidFill>
                  <a:srgbClr val="00664D"/>
                </a:solidFill>
              </a:rPr>
              <a:t>Brenda Murphy, bmurphy@wlu.ca</a:t>
            </a:r>
          </a:p>
          <a:p>
            <a:r>
              <a:rPr lang="en-US" sz="2800" b="1" dirty="0">
                <a:solidFill>
                  <a:srgbClr val="00664D"/>
                </a:solidFill>
              </a:rPr>
              <a:t>Marion Boon, execdir@crhnet.ca</a:t>
            </a:r>
          </a:p>
        </p:txBody>
      </p:sp>
    </p:spTree>
    <p:extLst>
      <p:ext uri="{BB962C8B-B14F-4D97-AF65-F5344CB8AC3E}">
        <p14:creationId xmlns:p14="http://schemas.microsoft.com/office/powerpoint/2010/main" val="2995574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3320592_10205025826565877_6370699338541109095_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85" y="5219997"/>
            <a:ext cx="1728192" cy="1728192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2808064" y="1259557"/>
            <a:ext cx="698477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endParaRPr lang="en-US" dirty="0"/>
          </a:p>
          <a:p>
            <a:r>
              <a:rPr lang="en-US" sz="3200" b="1" dirty="0">
                <a:solidFill>
                  <a:srgbClr val="00664D"/>
                </a:solidFill>
                <a:latin typeface="Calibri" pitchFamily="34" charset="0"/>
                <a:cs typeface="Calibri" pitchFamily="34" charset="0"/>
              </a:rPr>
              <a:t>CRHNet creates an environment for</a:t>
            </a:r>
          </a:p>
          <a:p>
            <a:endParaRPr lang="en-US" sz="3200" b="1" dirty="0">
              <a:solidFill>
                <a:srgbClr val="00664D"/>
              </a:solidFill>
              <a:latin typeface="Calibri" pitchFamily="34" charset="0"/>
              <a:cs typeface="Calibri" pitchFamily="34" charset="0"/>
            </a:endParaRPr>
          </a:p>
          <a:p>
            <a:pPr marL="1200150" lvl="1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rgbClr val="00664D"/>
                </a:solidFill>
                <a:latin typeface="Calibri" pitchFamily="34" charset="0"/>
                <a:cs typeface="Calibri" pitchFamily="34" charset="0"/>
              </a:rPr>
              <a:t>Early Career Professionals;</a:t>
            </a:r>
          </a:p>
          <a:p>
            <a:pPr marL="1200150" lvl="1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rgbClr val="00664D"/>
                </a:solidFill>
                <a:latin typeface="Calibri" pitchFamily="34" charset="0"/>
                <a:cs typeface="Calibri" pitchFamily="34" charset="0"/>
              </a:rPr>
              <a:t>Researchers;</a:t>
            </a:r>
          </a:p>
          <a:p>
            <a:pPr marL="1200150" lvl="1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rgbClr val="00664D"/>
                </a:solidFill>
                <a:latin typeface="Calibri" pitchFamily="34" charset="0"/>
                <a:cs typeface="Calibri" pitchFamily="34" charset="0"/>
              </a:rPr>
              <a:t>Educators; and, </a:t>
            </a:r>
          </a:p>
          <a:p>
            <a:pPr marL="1200150" lvl="1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rgbClr val="00664D"/>
                </a:solidFill>
                <a:latin typeface="Calibri" pitchFamily="34" charset="0"/>
                <a:cs typeface="Calibri" pitchFamily="34" charset="0"/>
              </a:rPr>
              <a:t>Practitioners</a:t>
            </a:r>
          </a:p>
          <a:p>
            <a:pPr marL="1200150" lvl="1" indent="-457200">
              <a:buFont typeface="Arial" pitchFamily="34" charset="0"/>
              <a:buChar char="•"/>
            </a:pPr>
            <a:endParaRPr lang="en-US" sz="3200" b="1" dirty="0">
              <a:solidFill>
                <a:srgbClr val="00664D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3200" b="1" dirty="0">
                <a:solidFill>
                  <a:srgbClr val="00664D"/>
                </a:solidFill>
                <a:latin typeface="Calibri" pitchFamily="34" charset="0"/>
                <a:cs typeface="Calibri" pitchFamily="34" charset="0"/>
              </a:rPr>
              <a:t>to share innovative approaches and building best practices to reduce disaster vulnerability in Canada</a:t>
            </a:r>
          </a:p>
          <a:p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4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752280" y="107429"/>
            <a:ext cx="432048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Vision 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784" y="103771"/>
            <a:ext cx="2721751" cy="6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Laurie Pearce\AppData\Local\Microsoft\Windows\Temporary Internet Files\Content.IE5\1UNSM5XX\MP90036263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8104" y="189326"/>
            <a:ext cx="1115967" cy="5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G_0043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85" y="3131765"/>
            <a:ext cx="1728192" cy="2088232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4" name="Picture 3" descr="IMG_0679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84" y="1043534"/>
            <a:ext cx="1728192" cy="2304257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2016-06-02 08.13.1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65" y="4513183"/>
            <a:ext cx="2879535" cy="2435006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3780329" y="1763613"/>
            <a:ext cx="558046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endParaRPr lang="en-US" dirty="0"/>
          </a:p>
          <a:p>
            <a:pPr algn="ctr"/>
            <a:r>
              <a:rPr lang="en-US" sz="4400" b="1" dirty="0">
                <a:solidFill>
                  <a:srgbClr val="00664D"/>
                </a:solidFill>
              </a:rPr>
              <a:t>To create a safer and more resilient </a:t>
            </a:r>
          </a:p>
          <a:p>
            <a:pPr algn="ctr"/>
            <a:r>
              <a:rPr lang="en-US" sz="4400" b="1" dirty="0">
                <a:solidFill>
                  <a:srgbClr val="00664D"/>
                </a:solidFill>
              </a:rPr>
              <a:t>Canada</a:t>
            </a:r>
            <a:endParaRPr lang="en-US" sz="4400" dirty="0">
              <a:solidFill>
                <a:srgbClr val="00664D"/>
              </a:solidFill>
            </a:endParaRPr>
          </a:p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3600" b="1" dirty="0">
                <a:latin typeface="Calibri" pitchFamily="34" charset="0"/>
                <a:cs typeface="Calibri" pitchFamily="34" charset="0"/>
              </a:rPr>
              <a:t>“Reducing Risk through Partnerships”</a:t>
            </a:r>
          </a:p>
          <a:p>
            <a:endParaRPr lang="en-US" sz="36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968304" y="107429"/>
            <a:ext cx="3561904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4800" b="1" dirty="0">
                <a:latin typeface="Calibri" pitchFamily="34" charset="0"/>
                <a:cs typeface="Calibri" pitchFamily="34" charset="0"/>
              </a:rPr>
              <a:t>Goal 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282" y="103771"/>
            <a:ext cx="2721751" cy="6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Laurie Pearce\AppData\Local\Microsoft\Windows\Temporary Internet Files\Content.IE5\1UNSM5XX\MP90036263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0329" y="169416"/>
            <a:ext cx="1115967" cy="5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MG_0659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84" y="971525"/>
            <a:ext cx="2879384" cy="216024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5" name="Picture 4" descr="IMG_0618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85" y="3131765"/>
            <a:ext cx="2879384" cy="2232248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4885434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012952" y="1679176"/>
            <a:ext cx="561662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endParaRPr lang="en-US" sz="3200" b="1" dirty="0">
              <a:latin typeface="Calibri" pitchFamily="34" charset="0"/>
              <a:cs typeface="Calibri" pitchFamily="34" charset="0"/>
            </a:endParaRPr>
          </a:p>
          <a:p>
            <a:endParaRPr lang="en-US" sz="32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CRHNet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>
                <a:solidFill>
                  <a:srgbClr val="00664D"/>
                </a:solidFill>
                <a:latin typeface="Calibri" pitchFamily="34" charset="0"/>
                <a:cs typeface="Calibri" pitchFamily="34" charset="0"/>
              </a:rPr>
              <a:t>assists in disseminating lessons learned, knowledge, methods and tools, </a:t>
            </a:r>
          </a:p>
          <a:p>
            <a:endParaRPr lang="en-US" sz="3200" b="1" dirty="0">
              <a:solidFill>
                <a:srgbClr val="00664D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with a view to reducing disaster risk and building community resilience.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184328" y="107950"/>
            <a:ext cx="3273872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4800" b="1" dirty="0">
                <a:latin typeface="Calibri" pitchFamily="34" charset="0"/>
                <a:cs typeface="Calibri" pitchFamily="34" charset="0"/>
              </a:rPr>
              <a:t>Purpose 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282" y="103771"/>
            <a:ext cx="2721751" cy="6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Laurie Pearce\AppData\Local\Microsoft\Windows\Temporary Internet Files\Content.IE5\1UNSM5XX\MP90036263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4196" y="169416"/>
            <a:ext cx="1115967" cy="5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MG_096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85" y="4764282"/>
            <a:ext cx="3067542" cy="2268252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16" name="Picture 15" descr="IMG_2900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85" y="2639451"/>
            <a:ext cx="3067541" cy="2615955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6" name="Picture 5" descr="IMG_3113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84" y="1187549"/>
            <a:ext cx="3067541" cy="1943025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834792_10203458643587282_8328595104685283205_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0868" y="1170271"/>
            <a:ext cx="2933410" cy="3090814"/>
          </a:xfrm>
          <a:prstGeom prst="rect">
            <a:avLst/>
          </a:prstGeom>
          <a:ln w="635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2016-06-02 09.35.2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28" y="4410613"/>
            <a:ext cx="2861476" cy="2229563"/>
          </a:xfrm>
          <a:prstGeom prst="rect">
            <a:avLst/>
          </a:prstGeom>
          <a:ln w="635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5976416" y="1170271"/>
            <a:ext cx="397686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marL="457200" indent="-457200">
              <a:spcAft>
                <a:spcPts val="1200"/>
              </a:spcAft>
              <a:buClr>
                <a:srgbClr val="00664D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664D"/>
                </a:solidFill>
                <a:latin typeface="Calibri" pitchFamily="34" charset="0"/>
                <a:cs typeface="Calibri" pitchFamily="34" charset="0"/>
              </a:rPr>
              <a:t>Help build Canadian capacity to deal effectively with threats and consequences from all hazards.</a:t>
            </a:r>
          </a:p>
          <a:p>
            <a:pPr marL="457200" indent="-457200">
              <a:buClr>
                <a:srgbClr val="00664D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664D"/>
                </a:solidFill>
                <a:latin typeface="Calibri" pitchFamily="34" charset="0"/>
                <a:cs typeface="Calibri" pitchFamily="34" charset="0"/>
              </a:rPr>
              <a:t>Promote, develop and facilitate disaster resilience across Canada.</a:t>
            </a:r>
          </a:p>
          <a:p>
            <a:endParaRPr lang="en-US" sz="3200" b="1" dirty="0">
              <a:latin typeface="Calibri" pitchFamily="34" charset="0"/>
              <a:cs typeface="Calibri" pitchFamily="34" charset="0"/>
            </a:endParaRP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439912" y="107950"/>
            <a:ext cx="80010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4800" b="1" dirty="0">
                <a:latin typeface="Calibri" pitchFamily="34" charset="0"/>
                <a:cs typeface="Calibri" pitchFamily="34" charset="0"/>
              </a:rPr>
              <a:t>Objectives </a:t>
            </a:r>
          </a:p>
        </p:txBody>
      </p:sp>
      <p:pic>
        <p:nvPicPr>
          <p:cNvPr id="3" name="Picture 2" descr="IMG_198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1991" y="4421275"/>
            <a:ext cx="2252288" cy="2236646"/>
          </a:xfrm>
          <a:prstGeom prst="rect">
            <a:avLst/>
          </a:prstGeom>
          <a:ln w="635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776" y="103771"/>
            <a:ext cx="2721751" cy="6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Laurie Pearce\AppData\Local\Microsoft\Windows\Temporary Internet Files\Content.IE5\1UNSM5XX\MP900362634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1606" y="169618"/>
            <a:ext cx="1115967" cy="5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MG_1288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628" y="1355407"/>
            <a:ext cx="2160240" cy="2880320"/>
          </a:xfrm>
          <a:prstGeom prst="rect">
            <a:avLst/>
          </a:prstGeom>
          <a:ln w="635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855091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719832" y="1403573"/>
            <a:ext cx="8616129" cy="21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rgbClr val="00664D"/>
                </a:solidFill>
                <a:latin typeface="Calibri" pitchFamily="34" charset="0"/>
                <a:cs typeface="Calibri" pitchFamily="34" charset="0"/>
              </a:rPr>
              <a:t>CRHNet is an incorporated national association. </a:t>
            </a:r>
          </a:p>
          <a:p>
            <a:r>
              <a:rPr lang="en-US" sz="2800" b="1" dirty="0">
                <a:solidFill>
                  <a:srgbClr val="00664D"/>
                </a:solidFill>
                <a:latin typeface="Calibri" pitchFamily="34" charset="0"/>
                <a:cs typeface="Calibri" pitchFamily="34" charset="0"/>
              </a:rPr>
              <a:t>The volunteer board of directors is drawn from a cross section of Canadian academics and practitioners in the field of hazard risk management and research.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36256" y="107950"/>
            <a:ext cx="4536504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108000"/>
              </a:lnSpc>
            </a:pPr>
            <a:r>
              <a:rPr lang="en-US" sz="4400" b="1" dirty="0">
                <a:latin typeface="Calibri" pitchFamily="34" charset="0"/>
                <a:cs typeface="Calibri" pitchFamily="34" charset="0"/>
              </a:rPr>
              <a:t>Governance</a:t>
            </a:r>
          </a:p>
        </p:txBody>
      </p:sp>
      <p:pic>
        <p:nvPicPr>
          <p:cNvPr id="11" name="Picture 10" descr="ernie.jpg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519643" y="3950959"/>
            <a:ext cx="1049746" cy="1309432"/>
          </a:xfrm>
          <a:prstGeom prst="ellipse">
            <a:avLst/>
          </a:prstGeom>
        </p:spPr>
      </p:pic>
      <p:pic>
        <p:nvPicPr>
          <p:cNvPr id="25" name="Picture 24" descr="brend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0650" y="3930085"/>
            <a:ext cx="954997" cy="1286347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5579" y="4024822"/>
            <a:ext cx="962625" cy="126146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64142" y="3762898"/>
            <a:ext cx="2146742" cy="2671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Ernie MacGillvray</a:t>
            </a:r>
          </a:p>
          <a:p>
            <a:pPr algn="ctr"/>
            <a:r>
              <a:rPr lang="en-US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Patricia Martel</a:t>
            </a:r>
          </a:p>
          <a:p>
            <a:pPr algn="ctr"/>
            <a:r>
              <a:rPr lang="en-US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Judith Muncaster</a:t>
            </a:r>
          </a:p>
          <a:p>
            <a:pPr algn="ctr"/>
            <a:r>
              <a:rPr lang="en-US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Brenda Murphy</a:t>
            </a:r>
          </a:p>
          <a:p>
            <a:pPr algn="ctr"/>
            <a:r>
              <a:rPr lang="en-US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Shona de Jong</a:t>
            </a:r>
          </a:p>
          <a:p>
            <a:pPr algn="ctr"/>
            <a:r>
              <a:rPr lang="en-US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David Diabo</a:t>
            </a:r>
          </a:p>
          <a:p>
            <a:pPr algn="ctr"/>
            <a:r>
              <a:rPr lang="en-US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Michel C. Dore</a:t>
            </a:r>
          </a:p>
          <a:p>
            <a:pPr algn="ctr"/>
            <a:r>
              <a:rPr lang="en-US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Gale McMahon</a:t>
            </a:r>
          </a:p>
          <a:p>
            <a:pPr algn="ctr"/>
            <a:r>
              <a:rPr lang="en-US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Jodi Manz-Henezi</a:t>
            </a:r>
          </a:p>
          <a:p>
            <a:pPr algn="ctr"/>
            <a:r>
              <a:rPr lang="en-US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Mark Seemann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167813" y="5146345"/>
            <a:ext cx="937495" cy="1288208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CA" sz="1800" b="0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139813" y="5308417"/>
            <a:ext cx="925116" cy="1325367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CA" sz="1800" b="0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998901" y="5167142"/>
            <a:ext cx="1067420" cy="1308397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CA" sz="1800" b="0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554323" y="3903561"/>
            <a:ext cx="961576" cy="1184075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CA" sz="1800" b="0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611875" y="4048985"/>
            <a:ext cx="1017114" cy="1257665"/>
          </a:xfrm>
          <a:prstGeom prst="ellipse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CA" sz="1800" b="0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154579" y="5098726"/>
            <a:ext cx="1017691" cy="1407572"/>
          </a:xfrm>
          <a:prstGeom prst="ellipse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CA" sz="1800" b="0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776" y="103771"/>
            <a:ext cx="2721751" cy="6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C:\Users\Laurie Pearce\AppData\Local\Microsoft\Windows\Temporary Internet Files\Content.IE5\1UNSM5XX\MP900362634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8104" y="149388"/>
            <a:ext cx="1115967" cy="5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35856" y="1043533"/>
            <a:ext cx="6912768" cy="551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8000"/>
              </a:lnSpc>
            </a:pP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1187549"/>
            <a:ext cx="5375200" cy="298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>
                <a:solidFill>
                  <a:srgbClr val="00664D"/>
                </a:solidFill>
                <a:latin typeface="Calibri" pitchFamily="34" charset="0"/>
                <a:cs typeface="Calibri" pitchFamily="34" charset="0"/>
              </a:rPr>
              <a:t>Monthly teleconference (last Friday of each month)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00664D"/>
                </a:solidFill>
                <a:latin typeface="Calibri" pitchFamily="34" charset="0"/>
                <a:cs typeface="Calibri" pitchFamily="34" charset="0"/>
              </a:rPr>
              <a:t>President, Vice-President, Secretary, Treasurer &amp; hired Executive Director form the Executive </a:t>
            </a:r>
            <a:endParaRPr lang="en-US" sz="2400" dirty="0">
              <a:solidFill>
                <a:srgbClr val="00664D"/>
              </a:solidFill>
            </a:endParaRPr>
          </a:p>
          <a:p>
            <a:endParaRPr lang="en-US" sz="2400" dirty="0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142704" y="107950"/>
            <a:ext cx="4570016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108000"/>
              </a:lnSpc>
            </a:pPr>
            <a:r>
              <a:rPr lang="en-US" sz="4400" b="1" dirty="0">
                <a:latin typeface="Calibri" pitchFamily="34" charset="0"/>
                <a:cs typeface="Calibri" pitchFamily="34" charset="0"/>
              </a:rPr>
              <a:t>CRHNet Board</a:t>
            </a:r>
          </a:p>
        </p:txBody>
      </p:sp>
      <p:sp>
        <p:nvSpPr>
          <p:cNvPr id="3" name="Rectangle 2"/>
          <p:cNvSpPr/>
          <p:nvPr/>
        </p:nvSpPr>
        <p:spPr>
          <a:xfrm>
            <a:off x="4117573" y="4171851"/>
            <a:ext cx="5346700" cy="2173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>
                <a:solidFill>
                  <a:srgbClr val="00664D"/>
                </a:solidFill>
                <a:latin typeface="Calibri" pitchFamily="34" charset="0"/>
                <a:cs typeface="Calibri" pitchFamily="34" charset="0"/>
              </a:rPr>
              <a:t>Standing Committees: e.g. Awards, HazNet,  Membership, Communication, Symposium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00664D"/>
                </a:solidFill>
                <a:latin typeface="Calibri" pitchFamily="34" charset="0"/>
                <a:cs typeface="Calibri" pitchFamily="34" charset="0"/>
              </a:rPr>
              <a:t>Meeting minutes,  agendas are available to the public.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776" y="103771"/>
            <a:ext cx="2721751" cy="6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Laurie Pearce\AppData\Local\Microsoft\Windows\Temporary Internet Files\Content.IE5\1UNSM5XX\MP90036263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1606" y="169618"/>
            <a:ext cx="1115967" cy="5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10275510_10202052804922194_8090567904113968993_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294" y="3898787"/>
            <a:ext cx="2592289" cy="3072343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2" name="Picture 1" descr="IMG_1724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509" y="1187549"/>
            <a:ext cx="3672284" cy="2754212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143768" y="1115541"/>
            <a:ext cx="7416824" cy="244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b="1" dirty="0">
                <a:solidFill>
                  <a:srgbClr val="00664D"/>
                </a:solidFill>
                <a:latin typeface="Calibri" pitchFamily="34" charset="0"/>
                <a:cs typeface="Calibri" pitchFamily="34" charset="0"/>
              </a:rPr>
              <a:t>Employs an Executive Director responsible for the day-to-day administration of the organization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00664D"/>
                </a:solidFill>
                <a:latin typeface="Calibri" pitchFamily="34" charset="0"/>
                <a:cs typeface="Calibri" pitchFamily="34" charset="0"/>
              </a:rPr>
              <a:t>CRHNet is registered federally as a not-for-profit corporation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998688" y="107950"/>
            <a:ext cx="5362104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108000"/>
              </a:lnSpc>
            </a:pPr>
            <a:r>
              <a:rPr lang="en-US" sz="4400" b="1" dirty="0">
                <a:latin typeface="Calibri" pitchFamily="34" charset="0"/>
                <a:cs typeface="Calibri" pitchFamily="34" charset="0"/>
              </a:rPr>
              <a:t>CRHNet Structure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55338" y="3408407"/>
            <a:ext cx="5125287" cy="3452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b="1" dirty="0">
                <a:solidFill>
                  <a:srgbClr val="00664D"/>
                </a:solidFill>
                <a:latin typeface="Calibri" pitchFamily="34" charset="0"/>
                <a:cs typeface="Calibri" pitchFamily="34" charset="0"/>
              </a:rPr>
              <a:t>Financial reports and operating statements are produced monthly in accordance with the terms of the corporation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00664D"/>
                </a:solidFill>
                <a:latin typeface="Calibri" pitchFamily="34" charset="0"/>
                <a:cs typeface="Calibri" pitchFamily="34" charset="0"/>
              </a:rPr>
              <a:t>CRHNet holds an Annual General Meeting at its annual Symposium</a:t>
            </a:r>
            <a:endParaRPr lang="en-US" b="1" dirty="0">
              <a:solidFill>
                <a:srgbClr val="00664D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776" y="103771"/>
            <a:ext cx="2721751" cy="6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Laurie Pearce\AppData\Local\Microsoft\Windows\Temporary Internet Files\Content.IE5\1UNSM5XX\MP90036263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0664" y="169416"/>
            <a:ext cx="1115967" cy="5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MG_028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70" y="3569497"/>
            <a:ext cx="4173399" cy="3130049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3" name="Picture 2" descr="IMG_0620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632" y="1128836"/>
            <a:ext cx="1790430" cy="180020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6113741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5040312" y="1545347"/>
            <a:ext cx="4799136" cy="536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94B36"/>
                </a:solidFill>
                <a:latin typeface="Calibri" pitchFamily="34" charset="0"/>
                <a:cs typeface="Calibri" pitchFamily="34" charset="0"/>
              </a:rPr>
              <a:t>Annual Symposium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194B36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194B36"/>
                </a:solidFill>
                <a:latin typeface="Calibri" pitchFamily="34" charset="0"/>
                <a:cs typeface="Calibri" pitchFamily="34" charset="0"/>
              </a:rPr>
              <a:t>HazNet</a:t>
            </a:r>
            <a:endParaRPr lang="en-US" sz="3200" b="1" dirty="0">
              <a:solidFill>
                <a:srgbClr val="194B36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194B36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94B36"/>
                </a:solidFill>
                <a:latin typeface="Calibri" pitchFamily="34" charset="0"/>
                <a:cs typeface="Calibri" pitchFamily="34" charset="0"/>
              </a:rPr>
              <a:t>Young Professionals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194B36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94B36"/>
                </a:solidFill>
                <a:latin typeface="Calibri" pitchFamily="34" charset="0"/>
                <a:cs typeface="Calibri" pitchFamily="34" charset="0"/>
              </a:rPr>
              <a:t>Awards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194B36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94B36"/>
                </a:solidFill>
                <a:latin typeface="Calibri" pitchFamily="34" charset="0"/>
                <a:cs typeface="Calibri" pitchFamily="34" charset="0"/>
              </a:rPr>
              <a:t>Mentorship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194B36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94B36"/>
                </a:solidFill>
                <a:latin typeface="Calibri" pitchFamily="34" charset="0"/>
                <a:cs typeface="Calibri" pitchFamily="34" charset="0"/>
              </a:rPr>
              <a:t>Academic Network </a:t>
            </a:r>
          </a:p>
          <a:p>
            <a:pPr lvl="1" indent="0"/>
            <a:endParaRPr lang="en-US" sz="3600" b="1" u="sng" dirty="0">
              <a:solidFill>
                <a:srgbClr val="153F2D"/>
              </a:solidFill>
              <a:latin typeface="Calibri" pitchFamily="34" charset="0"/>
              <a:cs typeface="Calibri" pitchFamily="34" charset="0"/>
              <a:hlinkClick r:id="rId3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776" y="103771"/>
            <a:ext cx="2721751" cy="6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Laurie Pearce\AppData\Local\Microsoft\Windows\Temporary Internet Files\Content.IE5\1UNSM5XX\MP90036263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553" y="189326"/>
            <a:ext cx="1115967" cy="5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aznet 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808" y="1259557"/>
            <a:ext cx="4320480" cy="545134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369547" y="179437"/>
            <a:ext cx="495396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000000"/>
                </a:solidFill>
                <a:latin typeface="Calibri"/>
                <a:cs typeface="Calibri"/>
              </a:rPr>
              <a:t>Programs/Initiatives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4D"/>
      </a:hlink>
      <a:folHlink>
        <a:srgbClr val="00664D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443</Words>
  <Application>Microsoft Office PowerPoint</Application>
  <PresentationFormat>Custom</PresentationFormat>
  <Paragraphs>108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DejaVu 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Bert Struik</dc:creator>
  <cp:lastModifiedBy>Executive DIrector CRHNet</cp:lastModifiedBy>
  <cp:revision>393</cp:revision>
  <cp:lastPrinted>2017-02-08T23:29:32Z</cp:lastPrinted>
  <dcterms:created xsi:type="dcterms:W3CDTF">2012-06-21T07:06:54Z</dcterms:created>
  <dcterms:modified xsi:type="dcterms:W3CDTF">2017-02-14T22:29:58Z</dcterms:modified>
</cp:coreProperties>
</file>