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8"/>
  </p:notesMasterIdLst>
  <p:handoutMasterIdLst>
    <p:handoutMasterId r:id="rId19"/>
  </p:handoutMasterIdLst>
  <p:sldIdLst>
    <p:sldId id="270" r:id="rId6"/>
    <p:sldId id="368" r:id="rId7"/>
    <p:sldId id="373" r:id="rId8"/>
    <p:sldId id="356" r:id="rId9"/>
    <p:sldId id="351" r:id="rId10"/>
    <p:sldId id="367" r:id="rId11"/>
    <p:sldId id="375" r:id="rId12"/>
    <p:sldId id="327" r:id="rId13"/>
    <p:sldId id="364" r:id="rId14"/>
    <p:sldId id="363" r:id="rId15"/>
    <p:sldId id="366" r:id="rId16"/>
    <p:sldId id="357" r:id="rId17"/>
  </p:sldIdLst>
  <p:sldSz cx="9144000" cy="6858000" type="screen4x3"/>
  <p:notesSz cx="6858000" cy="92964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521415D9-36F7-43E2-AB2F-B90AF26B5E84}">
      <p14:sectionLst xmlns:p14="http://schemas.microsoft.com/office/powerpoint/2010/main">
        <p14:section name="Default Section" id="{214545AA-D7E2-44AF-99C5-051AC7D94C7F}">
          <p14:sldIdLst>
            <p14:sldId id="270"/>
            <p14:sldId id="368"/>
            <p14:sldId id="373"/>
            <p14:sldId id="356"/>
            <p14:sldId id="351"/>
            <p14:sldId id="367"/>
            <p14:sldId id="375"/>
            <p14:sldId id="327"/>
            <p14:sldId id="364"/>
            <p14:sldId id="363"/>
            <p14:sldId id="366"/>
            <p14:sldId id="3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33"/>
    <a:srgbClr val="CC0000"/>
    <a:srgbClr val="92D050"/>
    <a:srgbClr val="000099"/>
    <a:srgbClr val="99CCFF"/>
    <a:srgbClr val="FFFF00"/>
    <a:srgbClr val="CC9900"/>
    <a:srgbClr val="3366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1765" autoAdjust="0"/>
  </p:normalViewPr>
  <p:slideViewPr>
    <p:cSldViewPr showGuides="1">
      <p:cViewPr varScale="1">
        <p:scale>
          <a:sx n="67" d="100"/>
          <a:sy n="67" d="100"/>
        </p:scale>
        <p:origin x="-157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lance\Desktop\events%20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lance\Desktop\events%2020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lance\Desktop\events%2020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lance\Desktop\events%2020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lance\Desktop\Data%20base\Data%20Base%201994-2016%20LAC%20(3b).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N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solidFill>
                  <a:schemeClr val="accent6">
                    <a:lumMod val="50000"/>
                  </a:schemeClr>
                </a:solidFill>
              </a:defRPr>
            </a:pPr>
            <a:r>
              <a:rPr lang="en-US" sz="1100">
                <a:solidFill>
                  <a:schemeClr val="accent6">
                    <a:lumMod val="50000"/>
                  </a:schemeClr>
                </a:solidFill>
              </a:rPr>
              <a:t>Events in</a:t>
            </a:r>
          </a:p>
          <a:p>
            <a:pPr>
              <a:defRPr sz="1100">
                <a:solidFill>
                  <a:schemeClr val="accent6">
                    <a:lumMod val="50000"/>
                  </a:schemeClr>
                </a:solidFill>
              </a:defRPr>
            </a:pPr>
            <a:r>
              <a:rPr lang="en-US" sz="1100">
                <a:solidFill>
                  <a:schemeClr val="accent6">
                    <a:lumMod val="50000"/>
                  </a:schemeClr>
                </a:solidFill>
              </a:rPr>
              <a:t>Central America </a:t>
            </a:r>
          </a:p>
          <a:p>
            <a:pPr>
              <a:defRPr sz="1100">
                <a:solidFill>
                  <a:schemeClr val="accent6">
                    <a:lumMod val="50000"/>
                  </a:schemeClr>
                </a:solidFill>
              </a:defRPr>
            </a:pPr>
            <a:r>
              <a:rPr lang="en-US" sz="1100">
                <a:solidFill>
                  <a:schemeClr val="accent6">
                    <a:lumMod val="50000"/>
                  </a:schemeClr>
                </a:solidFill>
              </a:rPr>
              <a:t>and Mexico </a:t>
            </a:r>
          </a:p>
        </c:rich>
      </c:tx>
      <c:layout>
        <c:manualLayout>
          <c:xMode val="edge"/>
          <c:yMode val="edge"/>
          <c:x val="8.7666910378266044E-2"/>
          <c:y val="6.5420841880445713E-3"/>
        </c:manualLayout>
      </c:layout>
      <c:overlay val="0"/>
    </c:title>
    <c:autoTitleDeleted val="0"/>
    <c:plotArea>
      <c:layout>
        <c:manualLayout>
          <c:layoutTarget val="inner"/>
          <c:xMode val="edge"/>
          <c:yMode val="edge"/>
          <c:x val="0.46126696706901849"/>
          <c:y val="0.1199100571890037"/>
          <c:w val="0.50333830883052866"/>
          <c:h val="0.71883905049824892"/>
        </c:manualLayout>
      </c:layout>
      <c:pieChart>
        <c:varyColors val="1"/>
        <c:ser>
          <c:idx val="0"/>
          <c:order val="0"/>
          <c:tx>
            <c:strRef>
              <c:f>Sheet1!$Q$2</c:f>
              <c:strCache>
                <c:ptCount val="1"/>
                <c:pt idx="0">
                  <c:v>CA</c:v>
                </c:pt>
              </c:strCache>
            </c:strRef>
          </c:tx>
          <c:dPt>
            <c:idx val="0"/>
            <c:bubble3D val="0"/>
            <c:spPr>
              <a:solidFill>
                <a:srgbClr val="FF0000"/>
              </a:solidFill>
              <a:ln>
                <a:solidFill>
                  <a:schemeClr val="bg1"/>
                </a:solidFill>
              </a:ln>
            </c:spPr>
          </c:dPt>
          <c:dPt>
            <c:idx val="1"/>
            <c:bubble3D val="0"/>
            <c:spPr>
              <a:solidFill>
                <a:srgbClr val="1171FF"/>
              </a:solidFill>
              <a:ln>
                <a:solidFill>
                  <a:schemeClr val="bg1"/>
                </a:solidFill>
              </a:ln>
            </c:spPr>
          </c:dPt>
          <c:dPt>
            <c:idx val="2"/>
            <c:bubble3D val="0"/>
            <c:spPr>
              <a:solidFill>
                <a:srgbClr val="713605"/>
              </a:solidFill>
              <a:ln>
                <a:solidFill>
                  <a:schemeClr val="bg1"/>
                </a:solidFill>
              </a:ln>
            </c:spPr>
          </c:dPt>
          <c:dLbls>
            <c:txPr>
              <a:bodyPr/>
              <a:lstStyle/>
              <a:p>
                <a:pPr>
                  <a:defRPr sz="1000" b="1">
                    <a:solidFill>
                      <a:schemeClr val="bg1"/>
                    </a:solidFill>
                  </a:defRPr>
                </a:pPr>
                <a:endParaRPr lang="es-NI"/>
              </a:p>
            </c:txPr>
            <c:dLblPos val="ctr"/>
            <c:showLegendKey val="0"/>
            <c:showVal val="1"/>
            <c:showCatName val="0"/>
            <c:showSerName val="0"/>
            <c:showPercent val="0"/>
            <c:showBubbleSize val="0"/>
            <c:separator>
</c:separator>
            <c:showLeaderLines val="1"/>
          </c:dLbls>
          <c:cat>
            <c:strRef>
              <c:f>Sheet1!$P$3:$P$5</c:f>
              <c:strCache>
                <c:ptCount val="3"/>
                <c:pt idx="0">
                  <c:v>Man-Made</c:v>
                </c:pt>
                <c:pt idx="1">
                  <c:v>Weather related</c:v>
                </c:pt>
                <c:pt idx="2">
                  <c:v>Geophysical</c:v>
                </c:pt>
              </c:strCache>
            </c:strRef>
          </c:cat>
          <c:val>
            <c:numRef>
              <c:f>Sheet1!$Q$3:$Q$5</c:f>
              <c:numCache>
                <c:formatCode>General</c:formatCode>
                <c:ptCount val="3"/>
                <c:pt idx="0">
                  <c:v>8</c:v>
                </c:pt>
                <c:pt idx="1">
                  <c:v>24</c:v>
                </c:pt>
                <c:pt idx="2">
                  <c:v>3</c:v>
                </c:pt>
              </c:numCache>
            </c:numRef>
          </c:val>
        </c:ser>
        <c:ser>
          <c:idx val="1"/>
          <c:order val="1"/>
          <c:tx>
            <c:strRef>
              <c:f>Sheet1!$R$2</c:f>
              <c:strCache>
                <c:ptCount val="1"/>
                <c:pt idx="0">
                  <c:v>SA</c:v>
                </c:pt>
              </c:strCache>
            </c:strRef>
          </c:tx>
          <c:cat>
            <c:strRef>
              <c:f>Sheet1!$P$3:$P$5</c:f>
              <c:strCache>
                <c:ptCount val="3"/>
                <c:pt idx="0">
                  <c:v>Man-Made</c:v>
                </c:pt>
                <c:pt idx="1">
                  <c:v>Weather related</c:v>
                </c:pt>
                <c:pt idx="2">
                  <c:v>Geophysical</c:v>
                </c:pt>
              </c:strCache>
            </c:strRef>
          </c:cat>
          <c:val>
            <c:numRef>
              <c:f>Sheet1!$R$3:$R$5</c:f>
              <c:numCache>
                <c:formatCode>General</c:formatCode>
                <c:ptCount val="3"/>
                <c:pt idx="0">
                  <c:v>9</c:v>
                </c:pt>
                <c:pt idx="1">
                  <c:v>37</c:v>
                </c:pt>
                <c:pt idx="2">
                  <c:v>12</c:v>
                </c:pt>
              </c:numCache>
            </c:numRef>
          </c:val>
        </c:ser>
        <c:ser>
          <c:idx val="2"/>
          <c:order val="2"/>
          <c:tx>
            <c:strRef>
              <c:f>Sheet1!$S$2</c:f>
              <c:strCache>
                <c:ptCount val="1"/>
                <c:pt idx="0">
                  <c:v>CAR</c:v>
                </c:pt>
              </c:strCache>
            </c:strRef>
          </c:tx>
          <c:cat>
            <c:strRef>
              <c:f>Sheet1!$P$3:$P$5</c:f>
              <c:strCache>
                <c:ptCount val="3"/>
                <c:pt idx="0">
                  <c:v>Man-Made</c:v>
                </c:pt>
                <c:pt idx="1">
                  <c:v>Weather related</c:v>
                </c:pt>
                <c:pt idx="2">
                  <c:v>Geophysical</c:v>
                </c:pt>
              </c:strCache>
            </c:strRef>
          </c:cat>
          <c:val>
            <c:numRef>
              <c:f>Sheet1!$S$3:$S$5</c:f>
              <c:numCache>
                <c:formatCode>General</c:formatCode>
                <c:ptCount val="3"/>
                <c:pt idx="0">
                  <c:v>1</c:v>
                </c:pt>
                <c:pt idx="1">
                  <c:v>47</c:v>
                </c:pt>
                <c:pt idx="2">
                  <c:v>1</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9.6298351604952259E-2"/>
          <c:y val="0.84816221175550455"/>
          <c:w val="0.89999979746958503"/>
          <c:h val="0.11510400577559188"/>
        </c:manualLayout>
      </c:layout>
      <c:overlay val="0"/>
      <c:txPr>
        <a:bodyPr/>
        <a:lstStyle/>
        <a:p>
          <a:pPr>
            <a:defRPr sz="800"/>
          </a:pPr>
          <a:endParaRPr lang="es-NI"/>
        </a:p>
      </c:txPr>
    </c:legend>
    <c:plotVisOnly val="1"/>
    <c:dispBlanksAs val="gap"/>
    <c:showDLblsOverMax val="0"/>
  </c:chart>
  <c:spPr>
    <a:noFill/>
    <a:ln>
      <a:noFill/>
    </a:ln>
  </c:spPr>
  <c:txPr>
    <a:bodyPr/>
    <a:lstStyle/>
    <a:p>
      <a:pPr>
        <a:defRPr sz="900"/>
      </a:pPr>
      <a:endParaRPr lang="es-N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N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solidFill>
                  <a:schemeClr val="accent6">
                    <a:lumMod val="50000"/>
                  </a:schemeClr>
                </a:solidFill>
              </a:defRPr>
            </a:pPr>
            <a:r>
              <a:rPr lang="en-US" sz="1100">
                <a:solidFill>
                  <a:schemeClr val="accent6">
                    <a:lumMod val="50000"/>
                  </a:schemeClr>
                </a:solidFill>
              </a:rPr>
              <a:t>Events in </a:t>
            </a:r>
          </a:p>
          <a:p>
            <a:pPr>
              <a:defRPr sz="1100">
                <a:solidFill>
                  <a:schemeClr val="accent6">
                    <a:lumMod val="50000"/>
                  </a:schemeClr>
                </a:solidFill>
              </a:defRPr>
            </a:pPr>
            <a:r>
              <a:rPr lang="en-US" sz="1100">
                <a:solidFill>
                  <a:schemeClr val="accent6">
                    <a:lumMod val="50000"/>
                  </a:schemeClr>
                </a:solidFill>
              </a:rPr>
              <a:t>South America</a:t>
            </a:r>
          </a:p>
        </c:rich>
      </c:tx>
      <c:layout>
        <c:manualLayout>
          <c:xMode val="edge"/>
          <c:yMode val="edge"/>
          <c:x val="6.952931475512289E-2"/>
          <c:y val="0"/>
        </c:manualLayout>
      </c:layout>
      <c:overlay val="0"/>
    </c:title>
    <c:autoTitleDeleted val="0"/>
    <c:plotArea>
      <c:layout>
        <c:manualLayout>
          <c:layoutTarget val="inner"/>
          <c:xMode val="edge"/>
          <c:yMode val="edge"/>
          <c:x val="0.40408913228594362"/>
          <c:y val="3.6654688192607171E-2"/>
          <c:w val="0.5654893709850084"/>
          <c:h val="0.74869235765920727"/>
        </c:manualLayout>
      </c:layout>
      <c:pieChart>
        <c:varyColors val="1"/>
        <c:ser>
          <c:idx val="0"/>
          <c:order val="0"/>
          <c:tx>
            <c:strRef>
              <c:f>Sheet1!$Q$2</c:f>
              <c:strCache>
                <c:ptCount val="1"/>
                <c:pt idx="0">
                  <c:v>CA</c:v>
                </c:pt>
              </c:strCache>
            </c:strRef>
          </c:tx>
          <c:dPt>
            <c:idx val="0"/>
            <c:bubble3D val="0"/>
            <c:spPr>
              <a:solidFill>
                <a:srgbClr val="FF0000"/>
              </a:solidFill>
              <a:ln>
                <a:solidFill>
                  <a:schemeClr val="bg1"/>
                </a:solidFill>
              </a:ln>
            </c:spPr>
          </c:dPt>
          <c:dPt>
            <c:idx val="1"/>
            <c:bubble3D val="0"/>
            <c:spPr>
              <a:solidFill>
                <a:srgbClr val="1171FF"/>
              </a:solidFill>
              <a:ln>
                <a:solidFill>
                  <a:schemeClr val="bg1"/>
                </a:solidFill>
              </a:ln>
            </c:spPr>
          </c:dPt>
          <c:dPt>
            <c:idx val="2"/>
            <c:bubble3D val="0"/>
            <c:spPr>
              <a:solidFill>
                <a:srgbClr val="713605"/>
              </a:solidFill>
              <a:ln>
                <a:solidFill>
                  <a:schemeClr val="bg1"/>
                </a:solidFill>
              </a:ln>
            </c:spPr>
          </c:dPt>
          <c:dLbls>
            <c:txPr>
              <a:bodyPr/>
              <a:lstStyle/>
              <a:p>
                <a:pPr>
                  <a:defRPr sz="1000" b="1">
                    <a:solidFill>
                      <a:schemeClr val="bg1"/>
                    </a:solidFill>
                  </a:defRPr>
                </a:pPr>
                <a:endParaRPr lang="es-NI"/>
              </a:p>
            </c:txPr>
            <c:dLblPos val="ctr"/>
            <c:showLegendKey val="0"/>
            <c:showVal val="1"/>
            <c:showCatName val="0"/>
            <c:showSerName val="0"/>
            <c:showPercent val="0"/>
            <c:showBubbleSize val="0"/>
            <c:separator>
</c:separator>
            <c:showLeaderLines val="1"/>
          </c:dLbls>
          <c:cat>
            <c:strRef>
              <c:f>Sheet1!$P$3:$P$5</c:f>
              <c:strCache>
                <c:ptCount val="3"/>
                <c:pt idx="0">
                  <c:v>Man-Made</c:v>
                </c:pt>
                <c:pt idx="1">
                  <c:v>Weather related</c:v>
                </c:pt>
                <c:pt idx="2">
                  <c:v>Geophysical</c:v>
                </c:pt>
              </c:strCache>
            </c:strRef>
          </c:cat>
          <c:val>
            <c:numRef>
              <c:f>Sheet1!$R$3:$R$5</c:f>
              <c:numCache>
                <c:formatCode>General</c:formatCode>
                <c:ptCount val="3"/>
                <c:pt idx="0">
                  <c:v>9</c:v>
                </c:pt>
                <c:pt idx="1">
                  <c:v>37</c:v>
                </c:pt>
                <c:pt idx="2">
                  <c:v>12</c:v>
                </c:pt>
              </c:numCache>
            </c:numRef>
          </c:val>
        </c:ser>
        <c:ser>
          <c:idx val="1"/>
          <c:order val="1"/>
          <c:tx>
            <c:strRef>
              <c:f>Sheet1!$R$2</c:f>
              <c:strCache>
                <c:ptCount val="1"/>
                <c:pt idx="0">
                  <c:v>SA</c:v>
                </c:pt>
              </c:strCache>
            </c:strRef>
          </c:tx>
          <c:cat>
            <c:strRef>
              <c:f>Sheet1!$P$3:$P$5</c:f>
              <c:strCache>
                <c:ptCount val="3"/>
                <c:pt idx="0">
                  <c:v>Man-Made</c:v>
                </c:pt>
                <c:pt idx="1">
                  <c:v>Weather related</c:v>
                </c:pt>
                <c:pt idx="2">
                  <c:v>Geophysical</c:v>
                </c:pt>
              </c:strCache>
            </c:strRef>
          </c:cat>
          <c:val>
            <c:numRef>
              <c:f>Sheet1!$R$3:$R$5</c:f>
              <c:numCache>
                <c:formatCode>General</c:formatCode>
                <c:ptCount val="3"/>
                <c:pt idx="0">
                  <c:v>9</c:v>
                </c:pt>
                <c:pt idx="1">
                  <c:v>37</c:v>
                </c:pt>
                <c:pt idx="2">
                  <c:v>12</c:v>
                </c:pt>
              </c:numCache>
            </c:numRef>
          </c:val>
        </c:ser>
        <c:ser>
          <c:idx val="2"/>
          <c:order val="2"/>
          <c:tx>
            <c:strRef>
              <c:f>Sheet1!$S$2</c:f>
              <c:strCache>
                <c:ptCount val="1"/>
                <c:pt idx="0">
                  <c:v>CAR</c:v>
                </c:pt>
              </c:strCache>
            </c:strRef>
          </c:tx>
          <c:cat>
            <c:strRef>
              <c:f>Sheet1!$P$3:$P$5</c:f>
              <c:strCache>
                <c:ptCount val="3"/>
                <c:pt idx="0">
                  <c:v>Man-Made</c:v>
                </c:pt>
                <c:pt idx="1">
                  <c:v>Weather related</c:v>
                </c:pt>
                <c:pt idx="2">
                  <c:v>Geophysical</c:v>
                </c:pt>
              </c:strCache>
            </c:strRef>
          </c:cat>
          <c:val>
            <c:numRef>
              <c:f>Sheet1!$S$3:$S$5</c:f>
              <c:numCache>
                <c:formatCode>General</c:formatCode>
                <c:ptCount val="3"/>
                <c:pt idx="0">
                  <c:v>1</c:v>
                </c:pt>
                <c:pt idx="1">
                  <c:v>47</c:v>
                </c:pt>
                <c:pt idx="2">
                  <c:v>1</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5.7213234742926819E-2"/>
          <c:y val="0.88264031959944134"/>
          <c:w val="0.89999970152283049"/>
          <c:h val="0.11027877146256221"/>
        </c:manualLayout>
      </c:layout>
      <c:overlay val="0"/>
      <c:txPr>
        <a:bodyPr/>
        <a:lstStyle/>
        <a:p>
          <a:pPr>
            <a:defRPr sz="800"/>
          </a:pPr>
          <a:endParaRPr lang="es-NI"/>
        </a:p>
      </c:txPr>
    </c:legend>
    <c:plotVisOnly val="1"/>
    <c:dispBlanksAs val="gap"/>
    <c:showDLblsOverMax val="0"/>
  </c:chart>
  <c:spPr>
    <a:noFill/>
    <a:ln>
      <a:noFill/>
    </a:ln>
  </c:spPr>
  <c:txPr>
    <a:bodyPr/>
    <a:lstStyle/>
    <a:p>
      <a:pPr>
        <a:defRPr sz="900"/>
      </a:pPr>
      <a:endParaRPr lang="es-N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N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solidFill>
                  <a:schemeClr val="accent6">
                    <a:lumMod val="50000"/>
                  </a:schemeClr>
                </a:solidFill>
              </a:defRPr>
            </a:pPr>
            <a:r>
              <a:rPr lang="en-US" sz="1100" dirty="0">
                <a:solidFill>
                  <a:schemeClr val="accent6">
                    <a:lumMod val="50000"/>
                  </a:schemeClr>
                </a:solidFill>
              </a:rPr>
              <a:t>Events in </a:t>
            </a:r>
          </a:p>
          <a:p>
            <a:pPr>
              <a:defRPr sz="1100">
                <a:solidFill>
                  <a:schemeClr val="accent6">
                    <a:lumMod val="50000"/>
                  </a:schemeClr>
                </a:solidFill>
              </a:defRPr>
            </a:pPr>
            <a:r>
              <a:rPr lang="en-US" sz="1100" dirty="0">
                <a:solidFill>
                  <a:schemeClr val="accent6">
                    <a:lumMod val="50000"/>
                  </a:schemeClr>
                </a:solidFill>
              </a:rPr>
              <a:t>The Caribbean </a:t>
            </a:r>
            <a:endParaRPr lang="en-US" sz="1100" dirty="0" smtClean="0">
              <a:solidFill>
                <a:schemeClr val="accent6">
                  <a:lumMod val="50000"/>
                </a:schemeClr>
              </a:solidFill>
            </a:endParaRPr>
          </a:p>
          <a:p>
            <a:pPr>
              <a:defRPr sz="1100">
                <a:solidFill>
                  <a:schemeClr val="accent6">
                    <a:lumMod val="50000"/>
                  </a:schemeClr>
                </a:solidFill>
              </a:defRPr>
            </a:pPr>
            <a:r>
              <a:rPr lang="en-US" sz="1100" dirty="0" smtClean="0">
                <a:solidFill>
                  <a:schemeClr val="accent6">
                    <a:lumMod val="50000"/>
                  </a:schemeClr>
                </a:solidFill>
              </a:rPr>
              <a:t>region</a:t>
            </a:r>
            <a:endParaRPr lang="en-US" sz="1100" dirty="0">
              <a:solidFill>
                <a:schemeClr val="accent6">
                  <a:lumMod val="50000"/>
                </a:schemeClr>
              </a:solidFill>
            </a:endParaRPr>
          </a:p>
        </c:rich>
      </c:tx>
      <c:layout>
        <c:manualLayout>
          <c:xMode val="edge"/>
          <c:yMode val="edge"/>
          <c:x val="5.8745329283760297E-3"/>
          <c:y val="7.2159287329668607E-3"/>
        </c:manualLayout>
      </c:layout>
      <c:overlay val="0"/>
    </c:title>
    <c:autoTitleDeleted val="0"/>
    <c:plotArea>
      <c:layout>
        <c:manualLayout>
          <c:layoutTarget val="inner"/>
          <c:xMode val="edge"/>
          <c:yMode val="edge"/>
          <c:x val="0.42035798571054561"/>
          <c:y val="5.1029085812836494E-2"/>
          <c:w val="0.57964201428945439"/>
          <c:h val="0.80893400087165379"/>
        </c:manualLayout>
      </c:layout>
      <c:pieChart>
        <c:varyColors val="1"/>
        <c:ser>
          <c:idx val="0"/>
          <c:order val="0"/>
          <c:tx>
            <c:strRef>
              <c:f>Sheet1!$Q$2</c:f>
              <c:strCache>
                <c:ptCount val="1"/>
                <c:pt idx="0">
                  <c:v>CA</c:v>
                </c:pt>
              </c:strCache>
            </c:strRef>
          </c:tx>
          <c:dPt>
            <c:idx val="0"/>
            <c:bubble3D val="0"/>
            <c:spPr>
              <a:solidFill>
                <a:srgbClr val="FF0000"/>
              </a:solidFill>
              <a:ln>
                <a:solidFill>
                  <a:schemeClr val="bg1"/>
                </a:solidFill>
              </a:ln>
            </c:spPr>
          </c:dPt>
          <c:dPt>
            <c:idx val="1"/>
            <c:bubble3D val="0"/>
            <c:spPr>
              <a:solidFill>
                <a:srgbClr val="1171FF"/>
              </a:solidFill>
              <a:ln>
                <a:solidFill>
                  <a:schemeClr val="bg1"/>
                </a:solidFill>
              </a:ln>
            </c:spPr>
          </c:dPt>
          <c:dPt>
            <c:idx val="2"/>
            <c:bubble3D val="0"/>
            <c:spPr>
              <a:solidFill>
                <a:srgbClr val="713605"/>
              </a:solidFill>
              <a:ln>
                <a:solidFill>
                  <a:schemeClr val="bg1"/>
                </a:solidFill>
              </a:ln>
            </c:spPr>
          </c:dPt>
          <c:dLbls>
            <c:txPr>
              <a:bodyPr/>
              <a:lstStyle/>
              <a:p>
                <a:pPr>
                  <a:defRPr sz="1000" b="1">
                    <a:solidFill>
                      <a:schemeClr val="bg1"/>
                    </a:solidFill>
                  </a:defRPr>
                </a:pPr>
                <a:endParaRPr lang="es-NI"/>
              </a:p>
            </c:txPr>
            <c:dLblPos val="ctr"/>
            <c:showLegendKey val="0"/>
            <c:showVal val="1"/>
            <c:showCatName val="0"/>
            <c:showSerName val="0"/>
            <c:showPercent val="0"/>
            <c:showBubbleSize val="0"/>
            <c:separator>
</c:separator>
            <c:showLeaderLines val="1"/>
          </c:dLbls>
          <c:cat>
            <c:strRef>
              <c:f>Sheet1!$P$3:$P$5</c:f>
              <c:strCache>
                <c:ptCount val="3"/>
                <c:pt idx="0">
                  <c:v>Man-Made</c:v>
                </c:pt>
                <c:pt idx="1">
                  <c:v>Weather related</c:v>
                </c:pt>
                <c:pt idx="2">
                  <c:v>Geophysical</c:v>
                </c:pt>
              </c:strCache>
            </c:strRef>
          </c:cat>
          <c:val>
            <c:numRef>
              <c:f>Sheet1!$S$3:$S$5</c:f>
              <c:numCache>
                <c:formatCode>General</c:formatCode>
                <c:ptCount val="3"/>
                <c:pt idx="0">
                  <c:v>1</c:v>
                </c:pt>
                <c:pt idx="1">
                  <c:v>47</c:v>
                </c:pt>
                <c:pt idx="2">
                  <c:v>1</c:v>
                </c:pt>
              </c:numCache>
            </c:numRef>
          </c:val>
        </c:ser>
        <c:ser>
          <c:idx val="1"/>
          <c:order val="1"/>
          <c:tx>
            <c:strRef>
              <c:f>Sheet1!$R$2</c:f>
              <c:strCache>
                <c:ptCount val="1"/>
                <c:pt idx="0">
                  <c:v>SA</c:v>
                </c:pt>
              </c:strCache>
            </c:strRef>
          </c:tx>
          <c:cat>
            <c:strRef>
              <c:f>Sheet1!$P$3:$P$5</c:f>
              <c:strCache>
                <c:ptCount val="3"/>
                <c:pt idx="0">
                  <c:v>Man-Made</c:v>
                </c:pt>
                <c:pt idx="1">
                  <c:v>Weather related</c:v>
                </c:pt>
                <c:pt idx="2">
                  <c:v>Geophysical</c:v>
                </c:pt>
              </c:strCache>
            </c:strRef>
          </c:cat>
          <c:val>
            <c:numRef>
              <c:f>Sheet1!$R$3:$R$5</c:f>
              <c:numCache>
                <c:formatCode>General</c:formatCode>
                <c:ptCount val="3"/>
                <c:pt idx="0">
                  <c:v>9</c:v>
                </c:pt>
                <c:pt idx="1">
                  <c:v>37</c:v>
                </c:pt>
                <c:pt idx="2">
                  <c:v>12</c:v>
                </c:pt>
              </c:numCache>
            </c:numRef>
          </c:val>
        </c:ser>
        <c:ser>
          <c:idx val="2"/>
          <c:order val="2"/>
          <c:tx>
            <c:strRef>
              <c:f>Sheet1!$S$2</c:f>
              <c:strCache>
                <c:ptCount val="1"/>
                <c:pt idx="0">
                  <c:v>CAR</c:v>
                </c:pt>
              </c:strCache>
            </c:strRef>
          </c:tx>
          <c:cat>
            <c:strRef>
              <c:f>Sheet1!$P$3:$P$5</c:f>
              <c:strCache>
                <c:ptCount val="3"/>
                <c:pt idx="0">
                  <c:v>Man-Made</c:v>
                </c:pt>
                <c:pt idx="1">
                  <c:v>Weather related</c:v>
                </c:pt>
                <c:pt idx="2">
                  <c:v>Geophysical</c:v>
                </c:pt>
              </c:strCache>
            </c:strRef>
          </c:cat>
          <c:val>
            <c:numRef>
              <c:f>Sheet1!$S$3:$S$5</c:f>
              <c:numCache>
                <c:formatCode>General</c:formatCode>
                <c:ptCount val="3"/>
                <c:pt idx="0">
                  <c:v>1</c:v>
                </c:pt>
                <c:pt idx="1">
                  <c:v>47</c:v>
                </c:pt>
                <c:pt idx="2">
                  <c:v>1</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0"/>
          <c:y val="0.81330900771162551"/>
          <c:w val="0.96904722476888117"/>
          <c:h val="0.16216365847393632"/>
        </c:manualLayout>
      </c:layout>
      <c:overlay val="0"/>
      <c:txPr>
        <a:bodyPr/>
        <a:lstStyle/>
        <a:p>
          <a:pPr>
            <a:defRPr sz="800"/>
          </a:pPr>
          <a:endParaRPr lang="es-NI"/>
        </a:p>
      </c:txPr>
    </c:legend>
    <c:plotVisOnly val="1"/>
    <c:dispBlanksAs val="gap"/>
    <c:showDLblsOverMax val="0"/>
  </c:chart>
  <c:spPr>
    <a:noFill/>
    <a:ln>
      <a:noFill/>
    </a:ln>
  </c:spPr>
  <c:txPr>
    <a:bodyPr/>
    <a:lstStyle/>
    <a:p>
      <a:pPr>
        <a:defRPr sz="900"/>
      </a:pPr>
      <a:endParaRPr lang="es-N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NI"/>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7.1988407699037624E-2"/>
          <c:y val="3.9901238760249307E-2"/>
          <c:w val="0.88209623797025372"/>
          <c:h val="0.87006586440845834"/>
        </c:manualLayout>
      </c:layout>
      <c:barChart>
        <c:barDir val="col"/>
        <c:grouping val="clustered"/>
        <c:varyColors val="0"/>
        <c:ser>
          <c:idx val="0"/>
          <c:order val="0"/>
          <c:tx>
            <c:strRef>
              <c:f>Sheet1!$Q$2</c:f>
              <c:strCache>
                <c:ptCount val="1"/>
                <c:pt idx="0">
                  <c:v>CA</c:v>
                </c:pt>
              </c:strCache>
            </c:strRef>
          </c:tx>
          <c:invertIfNegative val="0"/>
          <c:cat>
            <c:strRef>
              <c:f>Sheet1!$P$3:$P$5</c:f>
              <c:strCache>
                <c:ptCount val="3"/>
                <c:pt idx="0">
                  <c:v>Man-Made</c:v>
                </c:pt>
                <c:pt idx="1">
                  <c:v>Weather related</c:v>
                </c:pt>
                <c:pt idx="2">
                  <c:v>Geophysical</c:v>
                </c:pt>
              </c:strCache>
            </c:strRef>
          </c:cat>
          <c:val>
            <c:numRef>
              <c:f>Sheet1!$Q$3:$Q$5</c:f>
              <c:numCache>
                <c:formatCode>General</c:formatCode>
                <c:ptCount val="3"/>
                <c:pt idx="0">
                  <c:v>8</c:v>
                </c:pt>
                <c:pt idx="1">
                  <c:v>24</c:v>
                </c:pt>
                <c:pt idx="2">
                  <c:v>3</c:v>
                </c:pt>
              </c:numCache>
            </c:numRef>
          </c:val>
        </c:ser>
        <c:ser>
          <c:idx val="1"/>
          <c:order val="1"/>
          <c:tx>
            <c:strRef>
              <c:f>Sheet1!$R$2</c:f>
              <c:strCache>
                <c:ptCount val="1"/>
                <c:pt idx="0">
                  <c:v>SA</c:v>
                </c:pt>
              </c:strCache>
            </c:strRef>
          </c:tx>
          <c:invertIfNegative val="0"/>
          <c:cat>
            <c:strRef>
              <c:f>Sheet1!$P$3:$P$5</c:f>
              <c:strCache>
                <c:ptCount val="3"/>
                <c:pt idx="0">
                  <c:v>Man-Made</c:v>
                </c:pt>
                <c:pt idx="1">
                  <c:v>Weather related</c:v>
                </c:pt>
                <c:pt idx="2">
                  <c:v>Geophysical</c:v>
                </c:pt>
              </c:strCache>
            </c:strRef>
          </c:cat>
          <c:val>
            <c:numRef>
              <c:f>Sheet1!$R$3:$R$5</c:f>
              <c:numCache>
                <c:formatCode>General</c:formatCode>
                <c:ptCount val="3"/>
                <c:pt idx="0">
                  <c:v>9</c:v>
                </c:pt>
                <c:pt idx="1">
                  <c:v>37</c:v>
                </c:pt>
                <c:pt idx="2">
                  <c:v>12</c:v>
                </c:pt>
              </c:numCache>
            </c:numRef>
          </c:val>
        </c:ser>
        <c:ser>
          <c:idx val="2"/>
          <c:order val="2"/>
          <c:tx>
            <c:strRef>
              <c:f>Sheet1!$S$2</c:f>
              <c:strCache>
                <c:ptCount val="1"/>
                <c:pt idx="0">
                  <c:v>CAR</c:v>
                </c:pt>
              </c:strCache>
            </c:strRef>
          </c:tx>
          <c:invertIfNegative val="0"/>
          <c:cat>
            <c:strRef>
              <c:f>Sheet1!$P$3:$P$5</c:f>
              <c:strCache>
                <c:ptCount val="3"/>
                <c:pt idx="0">
                  <c:v>Man-Made</c:v>
                </c:pt>
                <c:pt idx="1">
                  <c:v>Weather related</c:v>
                </c:pt>
                <c:pt idx="2">
                  <c:v>Geophysical</c:v>
                </c:pt>
              </c:strCache>
            </c:strRef>
          </c:cat>
          <c:val>
            <c:numRef>
              <c:f>Sheet1!$S$3:$S$5</c:f>
              <c:numCache>
                <c:formatCode>General</c:formatCode>
                <c:ptCount val="3"/>
                <c:pt idx="0">
                  <c:v>1</c:v>
                </c:pt>
                <c:pt idx="1">
                  <c:v>47</c:v>
                </c:pt>
                <c:pt idx="2">
                  <c:v>1</c:v>
                </c:pt>
              </c:numCache>
            </c:numRef>
          </c:val>
        </c:ser>
        <c:dLbls>
          <c:showLegendKey val="0"/>
          <c:showVal val="0"/>
          <c:showCatName val="0"/>
          <c:showSerName val="0"/>
          <c:showPercent val="0"/>
          <c:showBubbleSize val="0"/>
        </c:dLbls>
        <c:gapWidth val="36"/>
        <c:axId val="37955072"/>
        <c:axId val="37956608"/>
      </c:barChart>
      <c:catAx>
        <c:axId val="37955072"/>
        <c:scaling>
          <c:orientation val="minMax"/>
        </c:scaling>
        <c:delete val="0"/>
        <c:axPos val="b"/>
        <c:majorTickMark val="out"/>
        <c:minorTickMark val="none"/>
        <c:tickLblPos val="nextTo"/>
        <c:spPr>
          <a:noFill/>
          <a:ln>
            <a:noFill/>
          </a:ln>
          <a:effectLst>
            <a:outerShdw blurRad="50800" dist="38100" dir="2700000" algn="tl" rotWithShape="0">
              <a:prstClr val="black">
                <a:alpha val="40000"/>
              </a:prstClr>
            </a:outerShdw>
          </a:effectLst>
        </c:spPr>
        <c:txPr>
          <a:bodyPr/>
          <a:lstStyle/>
          <a:p>
            <a:pPr>
              <a:defRPr>
                <a:solidFill>
                  <a:srgbClr val="713605"/>
                </a:solidFill>
              </a:defRPr>
            </a:pPr>
            <a:endParaRPr lang="es-NI"/>
          </a:p>
        </c:txPr>
        <c:crossAx val="37956608"/>
        <c:crosses val="autoZero"/>
        <c:auto val="1"/>
        <c:lblAlgn val="ctr"/>
        <c:lblOffset val="100"/>
        <c:tickLblSkip val="1"/>
        <c:noMultiLvlLbl val="0"/>
      </c:catAx>
      <c:valAx>
        <c:axId val="37956608"/>
        <c:scaling>
          <c:orientation val="minMax"/>
        </c:scaling>
        <c:delete val="0"/>
        <c:axPos val="l"/>
        <c:majorGridlines>
          <c:spPr>
            <a:ln>
              <a:noFill/>
            </a:ln>
          </c:spPr>
        </c:majorGridlines>
        <c:numFmt formatCode="General" sourceLinked="1"/>
        <c:majorTickMark val="out"/>
        <c:minorTickMark val="none"/>
        <c:tickLblPos val="nextTo"/>
        <c:spPr>
          <a:noFill/>
          <a:ln>
            <a:noFill/>
          </a:ln>
        </c:spPr>
        <c:txPr>
          <a:bodyPr/>
          <a:lstStyle/>
          <a:p>
            <a:pPr>
              <a:defRPr>
                <a:solidFill>
                  <a:srgbClr val="713605"/>
                </a:solidFill>
              </a:defRPr>
            </a:pPr>
            <a:endParaRPr lang="es-NI"/>
          </a:p>
        </c:txPr>
        <c:crossAx val="37955072"/>
        <c:crosses val="autoZero"/>
        <c:crossBetween val="between"/>
      </c:valAx>
      <c:spPr>
        <a:noFill/>
        <a:ln>
          <a:noFill/>
        </a:ln>
      </c:spPr>
    </c:plotArea>
    <c:legend>
      <c:legendPos val="r"/>
      <c:layout>
        <c:manualLayout>
          <c:xMode val="edge"/>
          <c:yMode val="edge"/>
          <c:x val="0.11241797900262468"/>
          <c:y val="0.23317432893581994"/>
          <c:w val="0.20371724022223323"/>
          <c:h val="0.38227693709175514"/>
        </c:manualLayout>
      </c:layout>
      <c:overlay val="0"/>
      <c:txPr>
        <a:bodyPr/>
        <a:lstStyle/>
        <a:p>
          <a:pPr>
            <a:defRPr>
              <a:solidFill>
                <a:srgbClr val="713605"/>
              </a:solidFill>
            </a:defRPr>
          </a:pPr>
          <a:endParaRPr lang="es-NI"/>
        </a:p>
      </c:txPr>
    </c:legend>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NI"/>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13951635703605927"/>
          <c:y val="3.3306241147885607E-2"/>
          <c:w val="0.76529547420909894"/>
          <c:h val="0.80687044105392036"/>
        </c:manualLayout>
      </c:layout>
      <c:barChart>
        <c:barDir val="col"/>
        <c:grouping val="stacked"/>
        <c:varyColors val="0"/>
        <c:ser>
          <c:idx val="0"/>
          <c:order val="0"/>
          <c:tx>
            <c:strRef>
              <c:f>Info!$J$1</c:f>
              <c:strCache>
                <c:ptCount val="1"/>
                <c:pt idx="0">
                  <c:v>Response</c:v>
                </c:pt>
              </c:strCache>
            </c:strRef>
          </c:tx>
          <c:spPr>
            <a:solidFill>
              <a:schemeClr val="accent1">
                <a:lumMod val="60000"/>
                <a:lumOff val="40000"/>
              </a:schemeClr>
            </a:solidFill>
          </c:spPr>
          <c:invertIfNegative val="0"/>
          <c:cat>
            <c:numRef>
              <c:f>Info!$I$6:$I$26</c:f>
              <c:numCache>
                <c:formatCode>0</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Info!$W$6:$W$26</c:f>
              <c:numCache>
                <c:formatCode>#,##0</c:formatCode>
                <c:ptCount val="21"/>
                <c:pt idx="0">
                  <c:v>26209000</c:v>
                </c:pt>
                <c:pt idx="1">
                  <c:v>38523899.999999993</c:v>
                </c:pt>
                <c:pt idx="2">
                  <c:v>50863000.000000015</c:v>
                </c:pt>
                <c:pt idx="3">
                  <c:v>42484000</c:v>
                </c:pt>
                <c:pt idx="4">
                  <c:v>25140000</c:v>
                </c:pt>
                <c:pt idx="5">
                  <c:v>38085000</c:v>
                </c:pt>
                <c:pt idx="6">
                  <c:v>19790461.27</c:v>
                </c:pt>
                <c:pt idx="7">
                  <c:v>10851391.000000004</c:v>
                </c:pt>
                <c:pt idx="8">
                  <c:v>29146506.629999992</c:v>
                </c:pt>
                <c:pt idx="9">
                  <c:v>22999504.049999997</c:v>
                </c:pt>
                <c:pt idx="10">
                  <c:v>19185769.049999997</c:v>
                </c:pt>
                <c:pt idx="11">
                  <c:v>42615492.159999996</c:v>
                </c:pt>
                <c:pt idx="12">
                  <c:v>45094032</c:v>
                </c:pt>
                <c:pt idx="13">
                  <c:v>23405855.579999998</c:v>
                </c:pt>
                <c:pt idx="14">
                  <c:v>148487668.15000001</c:v>
                </c:pt>
                <c:pt idx="15">
                  <c:v>59588647.570000008</c:v>
                </c:pt>
                <c:pt idx="16">
                  <c:v>58615067.439999998</c:v>
                </c:pt>
                <c:pt idx="17">
                  <c:v>40637950.660000026</c:v>
                </c:pt>
                <c:pt idx="18">
                  <c:v>38387296.999999985</c:v>
                </c:pt>
                <c:pt idx="19">
                  <c:v>46540574.060000047</c:v>
                </c:pt>
                <c:pt idx="20">
                  <c:v>25539300.999999993</c:v>
                </c:pt>
              </c:numCache>
            </c:numRef>
          </c:val>
        </c:ser>
        <c:ser>
          <c:idx val="1"/>
          <c:order val="1"/>
          <c:tx>
            <c:strRef>
              <c:f>Info!$P$1</c:f>
              <c:strCache>
                <c:ptCount val="1"/>
                <c:pt idx="0">
                  <c:v>DP</c:v>
                </c:pt>
              </c:strCache>
            </c:strRef>
          </c:tx>
          <c:spPr>
            <a:solidFill>
              <a:schemeClr val="accent6">
                <a:lumMod val="60000"/>
                <a:lumOff val="40000"/>
              </a:schemeClr>
            </a:solidFill>
          </c:spPr>
          <c:invertIfNegative val="0"/>
          <c:cat>
            <c:numRef>
              <c:f>Info!$I$6:$I$26</c:f>
              <c:numCache>
                <c:formatCode>0</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Info!$P$6:$P$26</c:f>
              <c:numCache>
                <c:formatCode>#,##0</c:formatCode>
                <c:ptCount val="21"/>
                <c:pt idx="0">
                  <c:v>986300</c:v>
                </c:pt>
                <c:pt idx="1">
                  <c:v>1339499.9999999995</c:v>
                </c:pt>
                <c:pt idx="2">
                  <c:v>4258192</c:v>
                </c:pt>
                <c:pt idx="3">
                  <c:v>6938470.4000000004</c:v>
                </c:pt>
                <c:pt idx="4">
                  <c:v>3500000</c:v>
                </c:pt>
                <c:pt idx="5">
                  <c:v>4800000</c:v>
                </c:pt>
                <c:pt idx="6">
                  <c:v>4965503.049999998</c:v>
                </c:pt>
                <c:pt idx="7">
                  <c:v>6720609.4499999993</c:v>
                </c:pt>
                <c:pt idx="8">
                  <c:v>5997002.7300000014</c:v>
                </c:pt>
                <c:pt idx="9">
                  <c:v>8739198.9000000004</c:v>
                </c:pt>
                <c:pt idx="10">
                  <c:v>6000000</c:v>
                </c:pt>
                <c:pt idx="11">
                  <c:v>11999171.809999999</c:v>
                </c:pt>
                <c:pt idx="12">
                  <c:v>10000000.000000004</c:v>
                </c:pt>
                <c:pt idx="13">
                  <c:v>18677809.68</c:v>
                </c:pt>
                <c:pt idx="14">
                  <c:v>9999999.9999999981</c:v>
                </c:pt>
                <c:pt idx="15">
                  <c:v>21585276.699999992</c:v>
                </c:pt>
                <c:pt idx="16">
                  <c:v>12925097</c:v>
                </c:pt>
                <c:pt idx="17">
                  <c:v>20539880.339999996</c:v>
                </c:pt>
                <c:pt idx="18">
                  <c:v>11357031.000000004</c:v>
                </c:pt>
                <c:pt idx="19">
                  <c:v>22805772.299999986</c:v>
                </c:pt>
                <c:pt idx="20">
                  <c:v>15081325.000000002</c:v>
                </c:pt>
              </c:numCache>
            </c:numRef>
          </c:val>
        </c:ser>
        <c:dLbls>
          <c:showLegendKey val="0"/>
          <c:showVal val="0"/>
          <c:showCatName val="0"/>
          <c:showSerName val="0"/>
          <c:showPercent val="0"/>
          <c:showBubbleSize val="0"/>
        </c:dLbls>
        <c:gapWidth val="31"/>
        <c:overlap val="100"/>
        <c:axId val="37994880"/>
        <c:axId val="37996416"/>
      </c:barChart>
      <c:lineChart>
        <c:grouping val="standard"/>
        <c:varyColors val="0"/>
        <c:ser>
          <c:idx val="2"/>
          <c:order val="2"/>
          <c:tx>
            <c:strRef>
              <c:f>Info!$Q$1</c:f>
              <c:strCache>
                <c:ptCount val="1"/>
                <c:pt idx="0">
                  <c:v>Nb of projects</c:v>
                </c:pt>
              </c:strCache>
            </c:strRef>
          </c:tx>
          <c:spPr>
            <a:ln>
              <a:noFill/>
            </a:ln>
            <a:effectLst>
              <a:outerShdw blurRad="50800" dist="38100" dir="2700000" algn="tl" rotWithShape="0">
                <a:prstClr val="black">
                  <a:alpha val="40000"/>
                </a:prstClr>
              </a:outerShdw>
            </a:effectLst>
          </c:spPr>
          <c:marker>
            <c:symbol val="square"/>
            <c:size val="6"/>
            <c:spPr>
              <a:solidFill>
                <a:schemeClr val="bg2">
                  <a:lumMod val="50000"/>
                </a:schemeClr>
              </a:solidFill>
              <a:ln>
                <a:solidFill>
                  <a:schemeClr val="accent2"/>
                </a:solidFill>
              </a:ln>
              <a:effectLst>
                <a:outerShdw blurRad="50800" dist="38100" dir="2700000" algn="tl" rotWithShape="0">
                  <a:prstClr val="black">
                    <a:alpha val="40000"/>
                  </a:prstClr>
                </a:outerShdw>
              </a:effectLst>
            </c:spPr>
          </c:marker>
          <c:dLbls>
            <c:dLbl>
              <c:idx val="18"/>
              <c:layout/>
              <c:tx>
                <c:rich>
                  <a:bodyPr/>
                  <a:lstStyle/>
                  <a:p>
                    <a:r>
                      <a:rPr lang="en-US" smtClean="0"/>
                      <a:t>71</a:t>
                    </a:r>
                    <a:endParaRPr lang="en-US"/>
                  </a:p>
                </c:rich>
              </c:tx>
              <c:dLblPos val="t"/>
              <c:showLegendKey val="0"/>
              <c:showVal val="1"/>
              <c:showCatName val="0"/>
              <c:showSerName val="0"/>
              <c:showPercent val="0"/>
              <c:showBubbleSize val="0"/>
            </c:dLbl>
            <c:dLbl>
              <c:idx val="20"/>
              <c:layout/>
              <c:tx>
                <c:rich>
                  <a:bodyPr/>
                  <a:lstStyle/>
                  <a:p>
                    <a:r>
                      <a:rPr lang="en-US" smtClean="0"/>
                      <a:t>76</a:t>
                    </a:r>
                    <a:endParaRPr lang="en-US"/>
                  </a:p>
                </c:rich>
              </c:tx>
              <c:dLblPos val="t"/>
              <c:showLegendKey val="0"/>
              <c:showVal val="1"/>
              <c:showCatName val="0"/>
              <c:showSerName val="0"/>
              <c:showPercent val="0"/>
              <c:showBubbleSize val="0"/>
            </c:dLbl>
            <c:spPr>
              <a:noFill/>
              <a:effectLst/>
            </c:spPr>
            <c:txPr>
              <a:bodyPr/>
              <a:lstStyle/>
              <a:p>
                <a:pPr>
                  <a:defRPr sz="700" b="1">
                    <a:solidFill>
                      <a:srgbClr val="7030A0"/>
                    </a:solidFill>
                  </a:defRPr>
                </a:pPr>
                <a:endParaRPr lang="es-NI"/>
              </a:p>
            </c:txPr>
            <c:dLblPos val="t"/>
            <c:showLegendKey val="0"/>
            <c:showVal val="1"/>
            <c:showCatName val="0"/>
            <c:showSerName val="0"/>
            <c:showPercent val="0"/>
            <c:showBubbleSize val="0"/>
            <c:showLeaderLines val="0"/>
          </c:dLbls>
          <c:cat>
            <c:numRef>
              <c:f>Info!$O$6:$O$26</c:f>
              <c:numCache>
                <c:formatCode>0</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Info!$K$6:$K$26</c:f>
              <c:numCache>
                <c:formatCode>0</c:formatCode>
                <c:ptCount val="21"/>
                <c:pt idx="0">
                  <c:v>85</c:v>
                </c:pt>
                <c:pt idx="1">
                  <c:v>122</c:v>
                </c:pt>
                <c:pt idx="2">
                  <c:v>163</c:v>
                </c:pt>
                <c:pt idx="3">
                  <c:v>161</c:v>
                </c:pt>
                <c:pt idx="4">
                  <c:v>82</c:v>
                </c:pt>
                <c:pt idx="5">
                  <c:v>105</c:v>
                </c:pt>
                <c:pt idx="6">
                  <c:v>72</c:v>
                </c:pt>
                <c:pt idx="7">
                  <c:v>47</c:v>
                </c:pt>
                <c:pt idx="8">
                  <c:v>97</c:v>
                </c:pt>
                <c:pt idx="9">
                  <c:v>82</c:v>
                </c:pt>
                <c:pt idx="10">
                  <c:v>71</c:v>
                </c:pt>
                <c:pt idx="11">
                  <c:v>137</c:v>
                </c:pt>
                <c:pt idx="12">
                  <c:v>125</c:v>
                </c:pt>
                <c:pt idx="13">
                  <c:v>97</c:v>
                </c:pt>
                <c:pt idx="14">
                  <c:v>184</c:v>
                </c:pt>
                <c:pt idx="15">
                  <c:v>138</c:v>
                </c:pt>
                <c:pt idx="16">
                  <c:v>117</c:v>
                </c:pt>
                <c:pt idx="17">
                  <c:v>95.999999999999986</c:v>
                </c:pt>
                <c:pt idx="18">
                  <c:v>70</c:v>
                </c:pt>
                <c:pt idx="19">
                  <c:v>93</c:v>
                </c:pt>
                <c:pt idx="20">
                  <c:v>72</c:v>
                </c:pt>
              </c:numCache>
            </c:numRef>
          </c:val>
          <c:smooth val="0"/>
        </c:ser>
        <c:dLbls>
          <c:showLegendKey val="0"/>
          <c:showVal val="0"/>
          <c:showCatName val="0"/>
          <c:showSerName val="0"/>
          <c:showPercent val="0"/>
          <c:showBubbleSize val="0"/>
        </c:dLbls>
        <c:marker val="1"/>
        <c:smooth val="0"/>
        <c:axId val="38732928"/>
        <c:axId val="37997952"/>
      </c:lineChart>
      <c:catAx>
        <c:axId val="37994880"/>
        <c:scaling>
          <c:orientation val="minMax"/>
        </c:scaling>
        <c:delete val="0"/>
        <c:axPos val="b"/>
        <c:numFmt formatCode="0" sourceLinked="1"/>
        <c:majorTickMark val="out"/>
        <c:minorTickMark val="none"/>
        <c:tickLblPos val="nextTo"/>
        <c:txPr>
          <a:bodyPr/>
          <a:lstStyle/>
          <a:p>
            <a:pPr>
              <a:defRPr sz="700" i="1">
                <a:solidFill>
                  <a:schemeClr val="accent1">
                    <a:lumMod val="75000"/>
                  </a:schemeClr>
                </a:solidFill>
              </a:defRPr>
            </a:pPr>
            <a:endParaRPr lang="es-NI"/>
          </a:p>
        </c:txPr>
        <c:crossAx val="37996416"/>
        <c:crosses val="autoZero"/>
        <c:auto val="0"/>
        <c:lblAlgn val="ctr"/>
        <c:lblOffset val="100"/>
        <c:noMultiLvlLbl val="0"/>
      </c:catAx>
      <c:valAx>
        <c:axId val="37996416"/>
        <c:scaling>
          <c:orientation val="minMax"/>
        </c:scaling>
        <c:delete val="0"/>
        <c:axPos val="l"/>
        <c:majorGridlines>
          <c:spPr>
            <a:ln>
              <a:noFill/>
            </a:ln>
          </c:spPr>
        </c:majorGridlines>
        <c:numFmt formatCode="#,##0" sourceLinked="1"/>
        <c:majorTickMark val="out"/>
        <c:minorTickMark val="none"/>
        <c:tickLblPos val="nextTo"/>
        <c:txPr>
          <a:bodyPr/>
          <a:lstStyle/>
          <a:p>
            <a:pPr>
              <a:defRPr sz="800">
                <a:solidFill>
                  <a:srgbClr val="7030A0"/>
                </a:solidFill>
              </a:defRPr>
            </a:pPr>
            <a:endParaRPr lang="es-NI"/>
          </a:p>
        </c:txPr>
        <c:crossAx val="37994880"/>
        <c:crosses val="autoZero"/>
        <c:crossBetween val="between"/>
      </c:valAx>
      <c:valAx>
        <c:axId val="37997952"/>
        <c:scaling>
          <c:orientation val="minMax"/>
        </c:scaling>
        <c:delete val="0"/>
        <c:axPos val="r"/>
        <c:numFmt formatCode="0" sourceLinked="0"/>
        <c:majorTickMark val="out"/>
        <c:minorTickMark val="none"/>
        <c:tickLblPos val="nextTo"/>
        <c:txPr>
          <a:bodyPr/>
          <a:lstStyle/>
          <a:p>
            <a:pPr>
              <a:defRPr sz="800">
                <a:solidFill>
                  <a:srgbClr val="7030A0"/>
                </a:solidFill>
              </a:defRPr>
            </a:pPr>
            <a:endParaRPr lang="es-NI"/>
          </a:p>
        </c:txPr>
        <c:crossAx val="38732928"/>
        <c:crosses val="max"/>
        <c:crossBetween val="between"/>
        <c:minorUnit val="2.0000000000000004E-2"/>
      </c:valAx>
      <c:catAx>
        <c:axId val="38732928"/>
        <c:scaling>
          <c:orientation val="minMax"/>
        </c:scaling>
        <c:delete val="1"/>
        <c:axPos val="b"/>
        <c:numFmt formatCode="0" sourceLinked="1"/>
        <c:majorTickMark val="out"/>
        <c:minorTickMark val="none"/>
        <c:tickLblPos val="nextTo"/>
        <c:crossAx val="37997952"/>
        <c:crosses val="autoZero"/>
        <c:auto val="1"/>
        <c:lblAlgn val="ctr"/>
        <c:lblOffset val="100"/>
        <c:noMultiLvlLbl val="0"/>
      </c:catAx>
      <c:spPr>
        <a:noFill/>
      </c:spPr>
    </c:plotArea>
    <c:legend>
      <c:legendPos val="r"/>
      <c:legendEntry>
        <c:idx val="2"/>
        <c:txPr>
          <a:bodyPr/>
          <a:lstStyle/>
          <a:p>
            <a:pPr>
              <a:lnSpc>
                <a:spcPts val="960"/>
              </a:lnSpc>
              <a:defRPr sz="600" b="1">
                <a:solidFill>
                  <a:srgbClr val="7030A0"/>
                </a:solidFill>
              </a:defRPr>
            </a:pPr>
            <a:endParaRPr lang="es-NI"/>
          </a:p>
        </c:txPr>
      </c:legendEntry>
      <c:layout>
        <c:manualLayout>
          <c:xMode val="edge"/>
          <c:yMode val="edge"/>
          <c:x val="0.36449264355672167"/>
          <c:y val="0.9339754676640859"/>
          <c:w val="0.38860019006628133"/>
          <c:h val="6.5354658045940872E-2"/>
        </c:manualLayout>
      </c:layout>
      <c:overlay val="0"/>
      <c:txPr>
        <a:bodyPr/>
        <a:lstStyle/>
        <a:p>
          <a:pPr>
            <a:lnSpc>
              <a:spcPts val="960"/>
            </a:lnSpc>
            <a:defRPr sz="600"/>
          </a:pPr>
          <a:endParaRPr lang="es-NI"/>
        </a:p>
      </c:txPr>
    </c:legend>
    <c:plotVisOnly val="1"/>
    <c:dispBlanksAs val="gap"/>
    <c:showDLblsOverMax val="0"/>
  </c:chart>
  <c:spPr>
    <a:no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2547" cy="46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endParaRPr lang="en-GB"/>
          </a:p>
        </p:txBody>
      </p:sp>
      <p:sp>
        <p:nvSpPr>
          <p:cNvPr id="37891" name="Rectangle 3"/>
          <p:cNvSpPr>
            <a:spLocks noGrp="1" noChangeArrowheads="1"/>
          </p:cNvSpPr>
          <p:nvPr>
            <p:ph type="dt" sz="quarter" idx="1"/>
          </p:nvPr>
        </p:nvSpPr>
        <p:spPr bwMode="auto">
          <a:xfrm>
            <a:off x="3883852" y="0"/>
            <a:ext cx="2972547" cy="46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endParaRPr lang="en-GB"/>
          </a:p>
        </p:txBody>
      </p:sp>
      <p:sp>
        <p:nvSpPr>
          <p:cNvPr id="37892" name="Rectangle 4"/>
          <p:cNvSpPr>
            <a:spLocks noGrp="1" noChangeArrowheads="1"/>
          </p:cNvSpPr>
          <p:nvPr>
            <p:ph type="ftr" sz="quarter" idx="2"/>
          </p:nvPr>
        </p:nvSpPr>
        <p:spPr bwMode="auto">
          <a:xfrm>
            <a:off x="0" y="8829573"/>
            <a:ext cx="2972547" cy="46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endParaRPr lang="en-GB"/>
          </a:p>
        </p:txBody>
      </p:sp>
      <p:sp>
        <p:nvSpPr>
          <p:cNvPr id="37893" name="Rectangle 5"/>
          <p:cNvSpPr>
            <a:spLocks noGrp="1" noChangeArrowheads="1"/>
          </p:cNvSpPr>
          <p:nvPr>
            <p:ph type="sldNum" sz="quarter" idx="3"/>
          </p:nvPr>
        </p:nvSpPr>
        <p:spPr bwMode="auto">
          <a:xfrm>
            <a:off x="3883852" y="8829573"/>
            <a:ext cx="2972547" cy="46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fld id="{ACEB8CF0-FEE4-428B-8F97-F4FB90B18B4F}" type="slidenum">
              <a:rPr lang="en-GB"/>
              <a:pPr/>
              <a:t>‹#›</a:t>
            </a:fld>
            <a:endParaRPr lang="en-GB"/>
          </a:p>
        </p:txBody>
      </p:sp>
    </p:spTree>
    <p:extLst>
      <p:ext uri="{BB962C8B-B14F-4D97-AF65-F5344CB8AC3E}">
        <p14:creationId xmlns:p14="http://schemas.microsoft.com/office/powerpoint/2010/main" val="2022908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2547" cy="46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endParaRPr lang="en-GB"/>
          </a:p>
        </p:txBody>
      </p:sp>
      <p:sp>
        <p:nvSpPr>
          <p:cNvPr id="36867" name="Rectangle 3"/>
          <p:cNvSpPr>
            <a:spLocks noGrp="1" noChangeArrowheads="1"/>
          </p:cNvSpPr>
          <p:nvPr>
            <p:ph type="dt" idx="1"/>
          </p:nvPr>
        </p:nvSpPr>
        <p:spPr bwMode="auto">
          <a:xfrm>
            <a:off x="3883852" y="0"/>
            <a:ext cx="2972547" cy="46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endParaRPr lang="en-GB"/>
          </a:p>
        </p:txBody>
      </p:sp>
      <p:sp>
        <p:nvSpPr>
          <p:cNvPr id="36868" name="Rectangle 4"/>
          <p:cNvSpPr>
            <a:spLocks noGrp="1" noRot="1" noChangeAspect="1" noChangeArrowheads="1" noTextEdit="1"/>
          </p:cNvSpPr>
          <p:nvPr>
            <p:ph type="sldImg" idx="2"/>
          </p:nvPr>
        </p:nvSpPr>
        <p:spPr bwMode="auto">
          <a:xfrm>
            <a:off x="1104900" y="696913"/>
            <a:ext cx="4649788"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5480" y="4415530"/>
            <a:ext cx="5487041" cy="418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6870" name="Rectangle 6"/>
          <p:cNvSpPr>
            <a:spLocks noGrp="1" noChangeArrowheads="1"/>
          </p:cNvSpPr>
          <p:nvPr>
            <p:ph type="ftr" sz="quarter" idx="4"/>
          </p:nvPr>
        </p:nvSpPr>
        <p:spPr bwMode="auto">
          <a:xfrm>
            <a:off x="0" y="8829573"/>
            <a:ext cx="2972547" cy="46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endParaRPr lang="en-GB"/>
          </a:p>
        </p:txBody>
      </p:sp>
      <p:sp>
        <p:nvSpPr>
          <p:cNvPr id="36871" name="Rectangle 7"/>
          <p:cNvSpPr>
            <a:spLocks noGrp="1" noChangeArrowheads="1"/>
          </p:cNvSpPr>
          <p:nvPr>
            <p:ph type="sldNum" sz="quarter" idx="5"/>
          </p:nvPr>
        </p:nvSpPr>
        <p:spPr bwMode="auto">
          <a:xfrm>
            <a:off x="3883852" y="8829573"/>
            <a:ext cx="2972547" cy="46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fld id="{74F0DCDB-93D7-4D07-A063-F163AADD8C39}" type="slidenum">
              <a:rPr lang="en-GB"/>
              <a:pPr/>
              <a:t>‹#›</a:t>
            </a:fld>
            <a:endParaRPr lang="en-GB"/>
          </a:p>
        </p:txBody>
      </p:sp>
    </p:spTree>
    <p:extLst>
      <p:ext uri="{BB962C8B-B14F-4D97-AF65-F5344CB8AC3E}">
        <p14:creationId xmlns:p14="http://schemas.microsoft.com/office/powerpoint/2010/main" val="9108224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a:p>
        </p:txBody>
      </p:sp>
      <p:sp>
        <p:nvSpPr>
          <p:cNvPr id="4" name="Slide Number Placeholder 3"/>
          <p:cNvSpPr>
            <a:spLocks noGrp="1"/>
          </p:cNvSpPr>
          <p:nvPr>
            <p:ph type="sldNum" sz="quarter" idx="10"/>
          </p:nvPr>
        </p:nvSpPr>
        <p:spPr/>
        <p:txBody>
          <a:bodyPr/>
          <a:lstStyle/>
          <a:p>
            <a:fld id="{74F0DCDB-93D7-4D07-A063-F163AADD8C39}" type="slidenum">
              <a:rPr lang="en-GB" smtClean="0"/>
              <a:pPr/>
              <a:t>1</a:t>
            </a:fld>
            <a:endParaRPr lang="en-GB"/>
          </a:p>
        </p:txBody>
      </p:sp>
    </p:spTree>
    <p:extLst>
      <p:ext uri="{BB962C8B-B14F-4D97-AF65-F5344CB8AC3E}">
        <p14:creationId xmlns:p14="http://schemas.microsoft.com/office/powerpoint/2010/main" val="2445949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err="1" smtClean="0"/>
              <a:t>Main</a:t>
            </a:r>
            <a:r>
              <a:rPr lang="es-EC" dirty="0" smtClean="0"/>
              <a:t> </a:t>
            </a:r>
            <a:r>
              <a:rPr lang="es-EC" dirty="0" err="1" smtClean="0"/>
              <a:t>products</a:t>
            </a:r>
            <a:r>
              <a:rPr lang="es-EC" dirty="0" smtClean="0"/>
              <a:t> </a:t>
            </a:r>
            <a:r>
              <a:rPr lang="es-EC" dirty="0" err="1" smtClean="0"/>
              <a:t>expected</a:t>
            </a:r>
            <a:r>
              <a:rPr lang="es-EC" dirty="0" smtClean="0"/>
              <a:t>:</a:t>
            </a:r>
          </a:p>
          <a:p>
            <a:r>
              <a:rPr lang="en-US" dirty="0" smtClean="0"/>
              <a:t>At regional level, it is expected to have concrete outputs in Early Warning Systems (through harmonization of protocols and practices, sharing experiences, capitalization of tools), in Information management (compile good practices), in Communication (around these good practices) and in Institutionalization (how these good practices reaches other levels to be further scaled-up or replicated through advocacy).</a:t>
            </a:r>
          </a:p>
          <a:p>
            <a:endParaRPr lang="en-US" dirty="0" smtClean="0"/>
          </a:p>
          <a:p>
            <a:r>
              <a:rPr lang="en-US" dirty="0" smtClean="0"/>
              <a:t>This is why specific emphasis is put on regional cooperation, exchange of information, capacity building and training and advocacy at national and regional level. Also, Country Documents as a national process to identify priorities will be consolidate to strengthen coordination mechanisms in the region. </a:t>
            </a:r>
          </a:p>
          <a:p>
            <a:endParaRPr lang="en-US" dirty="0" smtClean="0"/>
          </a:p>
          <a:p>
            <a:r>
              <a:rPr lang="en-US" dirty="0" smtClean="0"/>
              <a:t>Also, sharing lessons learnt and experiences on seismic risk with special focus on urban settlements (urban risk) is a matter of concern for the region and is being implemented (Cuba, Haiti and DR are working on this issue).</a:t>
            </a:r>
          </a:p>
          <a:p>
            <a:endParaRPr lang="en-US" dirty="0" smtClean="0"/>
          </a:p>
          <a:p>
            <a:r>
              <a:rPr lang="en-US" dirty="0" smtClean="0"/>
              <a:t>Communication tools and methods on DRR are in process to be measured, capitalized and disseminated at regional level.</a:t>
            </a:r>
          </a:p>
          <a:p>
            <a:endParaRPr lang="en-US" dirty="0" smtClean="0"/>
          </a:p>
          <a:p>
            <a:r>
              <a:rPr lang="en-US" dirty="0" smtClean="0"/>
              <a:t>Regional projects: </a:t>
            </a:r>
          </a:p>
          <a:p>
            <a:endParaRPr lang="en-US" dirty="0" smtClean="0"/>
          </a:p>
          <a:p>
            <a:r>
              <a:rPr lang="en-US" dirty="0" smtClean="0"/>
              <a:t>1.	UNISDR: Implementation of the Sendai framework at local, national and regional levels, though the Regional Mandated body in the Caribbean. Support to the communication strategy on DRR in the region and to the elaboration of country documents. </a:t>
            </a:r>
          </a:p>
          <a:p>
            <a:r>
              <a:rPr lang="en-US" dirty="0" smtClean="0"/>
              <a:t>Main Outputs: New DRR Country Document in Haiti, regional strategies in the Caribbean aligned with Sendai Framework for Disaster Risk Reduction, Communication guideline on DRR disseminated and implemented. Process for country documents consolidated (through official regional decision making) and finally handed over.</a:t>
            </a:r>
          </a:p>
          <a:p>
            <a:endParaRPr lang="en-US" dirty="0" smtClean="0"/>
          </a:p>
          <a:p>
            <a:r>
              <a:rPr lang="en-US" dirty="0" smtClean="0"/>
              <a:t>2.	IFRC: Caribbean Communities Organized and Prepared for Emergencies. Strengthening the auxiliary role of NS in the region, communication and advocacy strategy on DRR best practices.</a:t>
            </a:r>
          </a:p>
          <a:p>
            <a:r>
              <a:rPr lang="en-US" dirty="0" smtClean="0"/>
              <a:t>Outputs:  Community Risk Assessments leading to Community Resilience Plans and model validated in the Caribbean (by CDEMA and countries) linking it with Country profiles. Improvement of the regional emergency response mechanism based on disaster response studies (IDRL, logistics, green response). Revision and harmonization of CDRTs validated by CDEMA. Communication strategy implemented and with concrete impact measured (in coordination with UNISDR). </a:t>
            </a:r>
          </a:p>
          <a:p>
            <a:endParaRPr lang="en-US" dirty="0" smtClean="0"/>
          </a:p>
          <a:p>
            <a:r>
              <a:rPr lang="en-US" dirty="0" smtClean="0"/>
              <a:t>3.	UNDP:  Strengthening resilience and coping capacities in the Caribbean through integrated early warning systems. </a:t>
            </a:r>
          </a:p>
          <a:p>
            <a:r>
              <a:rPr lang="en-US" dirty="0" smtClean="0"/>
              <a:t>Outputs:  Consolidated Alert Protocol EWS Implementation Toolkit based on case studies that lead to an online knowledge sharing platform. End-to-end CAP EWS operational in each country</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4F0DCDB-93D7-4D07-A063-F163AADD8C39}" type="slidenum">
              <a:rPr lang="en-GB" smtClean="0"/>
              <a:pPr/>
              <a:t>11</a:t>
            </a:fld>
            <a:endParaRPr lang="en-GB"/>
          </a:p>
        </p:txBody>
      </p:sp>
    </p:spTree>
    <p:extLst>
      <p:ext uri="{BB962C8B-B14F-4D97-AF65-F5344CB8AC3E}">
        <p14:creationId xmlns:p14="http://schemas.microsoft.com/office/powerpoint/2010/main" val="2862534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74F0DCDB-93D7-4D07-A063-F163AADD8C39}" type="slidenum">
              <a:rPr lang="en-GB" smtClean="0"/>
              <a:pPr/>
              <a:t>12</a:t>
            </a:fld>
            <a:endParaRPr lang="en-GB"/>
          </a:p>
        </p:txBody>
      </p:sp>
    </p:spTree>
    <p:extLst>
      <p:ext uri="{BB962C8B-B14F-4D97-AF65-F5344CB8AC3E}">
        <p14:creationId xmlns:p14="http://schemas.microsoft.com/office/powerpoint/2010/main" val="286253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NI" dirty="0" err="1" smtClean="0"/>
              <a:t>Why</a:t>
            </a:r>
            <a:r>
              <a:rPr lang="es-NI" dirty="0" smtClean="0"/>
              <a:t> do</a:t>
            </a:r>
            <a:r>
              <a:rPr lang="es-NI" baseline="0" dirty="0" smtClean="0"/>
              <a:t> </a:t>
            </a:r>
            <a:r>
              <a:rPr lang="es-NI" baseline="0" dirty="0" err="1" smtClean="0"/>
              <a:t>we</a:t>
            </a:r>
            <a:r>
              <a:rPr lang="es-NI" baseline="0" dirty="0" smtClean="0"/>
              <a:t> </a:t>
            </a:r>
            <a:r>
              <a:rPr lang="es-NI" baseline="0" dirty="0" err="1" smtClean="0"/>
              <a:t>work</a:t>
            </a:r>
            <a:r>
              <a:rPr lang="es-NI" baseline="0" dirty="0" smtClean="0"/>
              <a:t> DRR and </a:t>
            </a:r>
            <a:r>
              <a:rPr lang="es-NI" baseline="0" dirty="0" err="1" smtClean="0"/>
              <a:t>Resilience</a:t>
            </a:r>
            <a:r>
              <a:rPr lang="es-NI" baseline="0" dirty="0" smtClean="0"/>
              <a:t> </a:t>
            </a:r>
            <a:r>
              <a:rPr lang="es-NI" baseline="0" dirty="0" smtClean="0">
                <a:sym typeface="Wingdings" panose="05000000000000000000" pitchFamily="2" charset="2"/>
              </a:rPr>
              <a:t> </a:t>
            </a:r>
            <a:r>
              <a:rPr lang="es-NI" baseline="0" dirty="0" err="1" smtClean="0">
                <a:sym typeface="Wingdings" panose="05000000000000000000" pitchFamily="2" charset="2"/>
              </a:rPr>
              <a:t>see</a:t>
            </a:r>
            <a:r>
              <a:rPr lang="es-NI" baseline="0" dirty="0" smtClean="0">
                <a:sym typeface="Wingdings" panose="05000000000000000000" pitchFamily="2" charset="2"/>
              </a:rPr>
              <a:t> </a:t>
            </a:r>
            <a:r>
              <a:rPr lang="es-NI" baseline="0" dirty="0" err="1" smtClean="0">
                <a:sym typeface="Wingdings" panose="05000000000000000000" pitchFamily="2" charset="2"/>
              </a:rPr>
              <a:t>occurence</a:t>
            </a:r>
            <a:r>
              <a:rPr lang="es-NI" baseline="0" dirty="0" smtClean="0">
                <a:sym typeface="Wingdings" panose="05000000000000000000" pitchFamily="2" charset="2"/>
              </a:rPr>
              <a:t> of </a:t>
            </a:r>
            <a:r>
              <a:rPr lang="es-NI" baseline="0" dirty="0" err="1" smtClean="0">
                <a:sym typeface="Wingdings" panose="05000000000000000000" pitchFamily="2" charset="2"/>
              </a:rPr>
              <a:t>events</a:t>
            </a:r>
            <a:r>
              <a:rPr lang="es-NI" baseline="0" dirty="0" smtClean="0">
                <a:sym typeface="Wingdings" panose="05000000000000000000" pitchFamily="2" charset="2"/>
              </a:rPr>
              <a:t> … prepare </a:t>
            </a:r>
            <a:r>
              <a:rPr lang="es-NI" baseline="0" dirty="0" err="1" smtClean="0">
                <a:sym typeface="Wingdings" panose="05000000000000000000" pitchFamily="2" charset="2"/>
              </a:rPr>
              <a:t>for</a:t>
            </a:r>
            <a:r>
              <a:rPr lang="es-NI" baseline="0" dirty="0" smtClean="0">
                <a:sym typeface="Wingdings" panose="05000000000000000000" pitchFamily="2" charset="2"/>
              </a:rPr>
              <a:t> </a:t>
            </a:r>
            <a:r>
              <a:rPr lang="es-NI" baseline="0" dirty="0" err="1" smtClean="0">
                <a:sym typeface="Wingdings" panose="05000000000000000000" pitchFamily="2" charset="2"/>
              </a:rPr>
              <a:t>early</a:t>
            </a:r>
            <a:r>
              <a:rPr lang="es-NI" baseline="0" dirty="0" smtClean="0">
                <a:sym typeface="Wingdings" panose="05000000000000000000" pitchFamily="2" charset="2"/>
              </a:rPr>
              <a:t> </a:t>
            </a:r>
            <a:r>
              <a:rPr lang="es-NI" baseline="0" dirty="0" err="1" smtClean="0">
                <a:sym typeface="Wingdings" panose="05000000000000000000" pitchFamily="2" charset="2"/>
              </a:rPr>
              <a:t>action</a:t>
            </a:r>
            <a:endParaRPr lang="es-NI" dirty="0" smtClean="0"/>
          </a:p>
          <a:p>
            <a:endParaRPr lang="es-NI" dirty="0"/>
          </a:p>
        </p:txBody>
      </p:sp>
      <p:sp>
        <p:nvSpPr>
          <p:cNvPr id="4" name="Slide Number Placeholder 3"/>
          <p:cNvSpPr>
            <a:spLocks noGrp="1"/>
          </p:cNvSpPr>
          <p:nvPr>
            <p:ph type="sldNum" sz="quarter" idx="10"/>
          </p:nvPr>
        </p:nvSpPr>
        <p:spPr/>
        <p:txBody>
          <a:bodyPr/>
          <a:lstStyle/>
          <a:p>
            <a:fld id="{74F0DCDB-93D7-4D07-A063-F163AADD8C39}" type="slidenum">
              <a:rPr lang="en-GB" smtClean="0"/>
              <a:pPr/>
              <a:t>2</a:t>
            </a:fld>
            <a:endParaRPr lang="en-GB"/>
          </a:p>
        </p:txBody>
      </p:sp>
    </p:spTree>
    <p:extLst>
      <p:ext uri="{BB962C8B-B14F-4D97-AF65-F5344CB8AC3E}">
        <p14:creationId xmlns:p14="http://schemas.microsoft.com/office/powerpoint/2010/main" val="337797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NI" dirty="0" smtClean="0"/>
              <a:t>5 </a:t>
            </a:r>
            <a:r>
              <a:rPr lang="es-NI" dirty="0" err="1" smtClean="0"/>
              <a:t>key</a:t>
            </a:r>
            <a:r>
              <a:rPr lang="es-NI" dirty="0" smtClean="0"/>
              <a:t> </a:t>
            </a:r>
            <a:r>
              <a:rPr lang="es-NI" dirty="0" err="1" smtClean="0"/>
              <a:t>messages</a:t>
            </a:r>
            <a:endParaRPr lang="es-NI" dirty="0"/>
          </a:p>
        </p:txBody>
      </p:sp>
      <p:sp>
        <p:nvSpPr>
          <p:cNvPr id="4" name="Slide Number Placeholder 3"/>
          <p:cNvSpPr>
            <a:spLocks noGrp="1"/>
          </p:cNvSpPr>
          <p:nvPr>
            <p:ph type="sldNum" sz="quarter" idx="10"/>
          </p:nvPr>
        </p:nvSpPr>
        <p:spPr/>
        <p:txBody>
          <a:bodyPr/>
          <a:lstStyle/>
          <a:p>
            <a:fld id="{74F0DCDB-93D7-4D07-A063-F163AADD8C39}" type="slidenum">
              <a:rPr lang="en-GB" smtClean="0"/>
              <a:pPr/>
              <a:t>3</a:t>
            </a:fld>
            <a:endParaRPr lang="en-GB"/>
          </a:p>
        </p:txBody>
      </p:sp>
    </p:spTree>
    <p:extLst>
      <p:ext uri="{BB962C8B-B14F-4D97-AF65-F5344CB8AC3E}">
        <p14:creationId xmlns:p14="http://schemas.microsoft.com/office/powerpoint/2010/main" val="1491030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NI" dirty="0"/>
          </a:p>
        </p:txBody>
      </p:sp>
      <p:sp>
        <p:nvSpPr>
          <p:cNvPr id="4" name="Slide Number Placeholder 3"/>
          <p:cNvSpPr>
            <a:spLocks noGrp="1"/>
          </p:cNvSpPr>
          <p:nvPr>
            <p:ph type="sldNum" sz="quarter" idx="10"/>
          </p:nvPr>
        </p:nvSpPr>
        <p:spPr/>
        <p:txBody>
          <a:bodyPr/>
          <a:lstStyle/>
          <a:p>
            <a:fld id="{272A8AA9-8399-49B1-84F8-EEEFB71E2986}" type="slidenum">
              <a:rPr lang="en-GB" altLang="es-EC" smtClean="0"/>
              <a:pPr/>
              <a:t>4</a:t>
            </a:fld>
            <a:endParaRPr lang="en-GB" altLang="es-EC"/>
          </a:p>
        </p:txBody>
      </p:sp>
    </p:spTree>
    <p:extLst>
      <p:ext uri="{BB962C8B-B14F-4D97-AF65-F5344CB8AC3E}">
        <p14:creationId xmlns:p14="http://schemas.microsoft.com/office/powerpoint/2010/main" val="1273225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t>An approach represented by the ECHO resilience marker -  To what extent can the project be protected from risks, contribute to efforts to reduce vulnerability – and to avoid recurrence.  Straightforward – but requires partnership, a longer term vision and shared responsibilities.  NOTE – THE ANSWERS ARE ALWAYS CONTEXT SPECIFIC……………………. What can be done requires – joint analysis and local understanding….</a:t>
            </a:r>
            <a:endParaRPr lang="es-ES_tradnl" altLang="en-US" dirty="0" smtClean="0"/>
          </a:p>
          <a:p>
            <a:endParaRPr lang="en-US" dirty="0"/>
          </a:p>
        </p:txBody>
      </p:sp>
      <p:sp>
        <p:nvSpPr>
          <p:cNvPr id="4" name="Slide Number Placeholder 3"/>
          <p:cNvSpPr>
            <a:spLocks noGrp="1"/>
          </p:cNvSpPr>
          <p:nvPr>
            <p:ph type="sldNum" sz="quarter" idx="10"/>
          </p:nvPr>
        </p:nvSpPr>
        <p:spPr/>
        <p:txBody>
          <a:bodyPr/>
          <a:lstStyle/>
          <a:p>
            <a:fld id="{74F0DCDB-93D7-4D07-A063-F163AADD8C39}" type="slidenum">
              <a:rPr lang="en-GB" smtClean="0"/>
              <a:pPr/>
              <a:t>5</a:t>
            </a:fld>
            <a:endParaRPr lang="en-GB"/>
          </a:p>
        </p:txBody>
      </p:sp>
    </p:spTree>
    <p:extLst>
      <p:ext uri="{BB962C8B-B14F-4D97-AF65-F5344CB8AC3E}">
        <p14:creationId xmlns:p14="http://schemas.microsoft.com/office/powerpoint/2010/main" val="3976128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err="1" smtClean="0"/>
              <a:t>Main</a:t>
            </a:r>
            <a:r>
              <a:rPr lang="es-EC" dirty="0" smtClean="0"/>
              <a:t> </a:t>
            </a:r>
            <a:r>
              <a:rPr lang="es-EC" dirty="0" err="1" smtClean="0"/>
              <a:t>products</a:t>
            </a:r>
            <a:r>
              <a:rPr lang="es-EC" dirty="0" smtClean="0"/>
              <a:t> </a:t>
            </a:r>
            <a:r>
              <a:rPr lang="es-EC" dirty="0" err="1" smtClean="0"/>
              <a:t>expected</a:t>
            </a:r>
            <a:r>
              <a:rPr lang="es-EC" dirty="0" smtClean="0"/>
              <a:t>:</a:t>
            </a:r>
          </a:p>
          <a:p>
            <a:r>
              <a:rPr lang="en-US" dirty="0" smtClean="0"/>
              <a:t>At regional level, it is expected to have concrete outputs in Early Warning Systems (through harmonization of protocols and practices, sharing experiences, capitalization of tools), in Information management (compile good practices), in Communication (around these good practices) and in Institutionalization (how these good practices reaches other levels to be further scaled-up or replicated through advocacy).</a:t>
            </a:r>
          </a:p>
          <a:p>
            <a:endParaRPr lang="en-US" dirty="0" smtClean="0"/>
          </a:p>
          <a:p>
            <a:r>
              <a:rPr lang="en-US" dirty="0" smtClean="0"/>
              <a:t>This is why specific emphasis is put on regional cooperation, exchange of information, capacity building and training and advocacy at national and regional level. Also, Country Documents as a national process to identify priorities will be consolidate to strengthen coordination mechanisms in the region. </a:t>
            </a:r>
          </a:p>
          <a:p>
            <a:endParaRPr lang="en-US" dirty="0" smtClean="0"/>
          </a:p>
          <a:p>
            <a:r>
              <a:rPr lang="en-US" dirty="0" smtClean="0"/>
              <a:t>Also, sharing lessons learnt and experiences on seismic risk with special focus on urban settlements (urban risk) is a matter of concern for the region and is being implemented (Cuba, Haiti and DR are working on this issue).</a:t>
            </a:r>
          </a:p>
          <a:p>
            <a:endParaRPr lang="en-US" dirty="0" smtClean="0"/>
          </a:p>
          <a:p>
            <a:r>
              <a:rPr lang="en-US" dirty="0" smtClean="0"/>
              <a:t>Communication tools and methods on DRR are in process to be measured, capitalized and disseminated at regional level.</a:t>
            </a:r>
          </a:p>
          <a:p>
            <a:endParaRPr lang="en-US" dirty="0" smtClean="0"/>
          </a:p>
          <a:p>
            <a:r>
              <a:rPr lang="en-US" dirty="0" smtClean="0"/>
              <a:t>Regional projects: </a:t>
            </a:r>
          </a:p>
          <a:p>
            <a:endParaRPr lang="en-US" dirty="0" smtClean="0"/>
          </a:p>
          <a:p>
            <a:r>
              <a:rPr lang="en-US" dirty="0" smtClean="0"/>
              <a:t>1.	UNISDR: Implementation of the Sendai framework at local, national and regional levels, though the Regional Mandated body in the Caribbean. Support to the communication strategy on DRR in the region and to the elaboration of country documents. </a:t>
            </a:r>
          </a:p>
          <a:p>
            <a:r>
              <a:rPr lang="en-US" dirty="0" smtClean="0"/>
              <a:t>Main Outputs: New DRR Country Document in Haiti, regional strategies in the Caribbean aligned with Sendai Framework for Disaster Risk Reduction, Communication guideline on DRR disseminated and implemented. Process for country documents consolidated (through official regional decision making) and finally handed over.</a:t>
            </a:r>
          </a:p>
          <a:p>
            <a:endParaRPr lang="en-US" dirty="0" smtClean="0"/>
          </a:p>
          <a:p>
            <a:r>
              <a:rPr lang="en-US" dirty="0" smtClean="0"/>
              <a:t>2.	IFRC: Caribbean Communities Organized and Prepared for Emergencies. Strengthening the auxiliary role of NS in the region, communication and advocacy strategy on DRR best practices.</a:t>
            </a:r>
          </a:p>
          <a:p>
            <a:r>
              <a:rPr lang="en-US" dirty="0" smtClean="0"/>
              <a:t>Outputs:  Community Risk Assessments leading to Community Resilience Plans and model validated in the Caribbean (by CDEMA and countries) linking it with Country profiles. Improvement of the regional emergency response mechanism based on disaster response studies (IDRL, logistics, green response). Revision and harmonization of CDRTs validated by CDEMA. Communication strategy implemented and with concrete impact measured (in coordination with UNISDR). </a:t>
            </a:r>
          </a:p>
          <a:p>
            <a:endParaRPr lang="en-US" dirty="0" smtClean="0"/>
          </a:p>
          <a:p>
            <a:r>
              <a:rPr lang="en-US" dirty="0" smtClean="0"/>
              <a:t>3.	UNDP:  Strengthening resilience and coping capacities in the Caribbean through integrated early warning systems. </a:t>
            </a:r>
          </a:p>
          <a:p>
            <a:r>
              <a:rPr lang="en-US" dirty="0" smtClean="0"/>
              <a:t>Outputs:  Consolidated Alert Protocol EWS Implementation Toolkit based on case studies that lead to an online knowledge sharing platform. End-to-end CAP EWS operational in each country</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4F0DCDB-93D7-4D07-A063-F163AADD8C39}" type="slidenum">
              <a:rPr lang="en-GB" smtClean="0"/>
              <a:pPr/>
              <a:t>7</a:t>
            </a:fld>
            <a:endParaRPr lang="en-GB"/>
          </a:p>
        </p:txBody>
      </p:sp>
    </p:spTree>
    <p:extLst>
      <p:ext uri="{BB962C8B-B14F-4D97-AF65-F5344CB8AC3E}">
        <p14:creationId xmlns:p14="http://schemas.microsoft.com/office/powerpoint/2010/main" val="2862534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err="1" smtClean="0"/>
              <a:t>Main</a:t>
            </a:r>
            <a:r>
              <a:rPr lang="es-EC" dirty="0" smtClean="0"/>
              <a:t> </a:t>
            </a:r>
            <a:r>
              <a:rPr lang="es-EC" dirty="0" err="1" smtClean="0"/>
              <a:t>products</a:t>
            </a:r>
            <a:r>
              <a:rPr lang="es-EC" dirty="0" smtClean="0"/>
              <a:t> </a:t>
            </a:r>
            <a:r>
              <a:rPr lang="es-EC" dirty="0" err="1" smtClean="0"/>
              <a:t>expected</a:t>
            </a:r>
            <a:r>
              <a:rPr lang="es-EC" dirty="0" smtClean="0"/>
              <a:t>:</a:t>
            </a:r>
          </a:p>
          <a:p>
            <a:r>
              <a:rPr lang="en-US" dirty="0" smtClean="0"/>
              <a:t>At regional level, it is expected to have concrete outputs in Early Warning Systems (through harmonization of protocols and practices, sharing experiences, capitalization of tools), in Information management (compile good practices), in Communication (around these good practices) and in Institutionalization (how these good practices reaches other levels to be further scaled-up or replicated through advocacy).</a:t>
            </a:r>
          </a:p>
          <a:p>
            <a:endParaRPr lang="en-US" dirty="0" smtClean="0"/>
          </a:p>
          <a:p>
            <a:r>
              <a:rPr lang="en-US" dirty="0" smtClean="0"/>
              <a:t>This is why specific emphasis is put on regional cooperation, exchange of information, capacity building and training and advocacy at national and regional level. Also, Country Documents as a national process to identify priorities will be consolidate to strengthen coordination mechanisms in the region. </a:t>
            </a:r>
          </a:p>
          <a:p>
            <a:endParaRPr lang="en-US" dirty="0" smtClean="0"/>
          </a:p>
          <a:p>
            <a:r>
              <a:rPr lang="en-US" dirty="0" smtClean="0"/>
              <a:t>Also, sharing lessons learnt and experiences on seismic risk with special focus on urban settlements (urban risk) is a matter of concern for the region and is being implemented (Cuba, Haiti and DR are working on this issue).</a:t>
            </a:r>
          </a:p>
          <a:p>
            <a:endParaRPr lang="en-US" dirty="0" smtClean="0"/>
          </a:p>
          <a:p>
            <a:r>
              <a:rPr lang="en-US" dirty="0" smtClean="0"/>
              <a:t>Communication tools and methods on DRR are in process to be measured, capitalized and disseminated at regional level.</a:t>
            </a:r>
          </a:p>
          <a:p>
            <a:endParaRPr lang="en-US" dirty="0" smtClean="0"/>
          </a:p>
          <a:p>
            <a:r>
              <a:rPr lang="en-US" dirty="0" smtClean="0"/>
              <a:t>Regional projects: </a:t>
            </a:r>
          </a:p>
          <a:p>
            <a:endParaRPr lang="en-US" dirty="0" smtClean="0"/>
          </a:p>
          <a:p>
            <a:r>
              <a:rPr lang="en-US" dirty="0" smtClean="0"/>
              <a:t>1.	UNISDR: Implementation of the Sendai framework at local, national and regional levels, though the Regional Mandated body in the Caribbean. Support to the communication strategy on DRR in the region and to the elaboration of country documents. </a:t>
            </a:r>
          </a:p>
          <a:p>
            <a:r>
              <a:rPr lang="en-US" dirty="0" smtClean="0"/>
              <a:t>Main Outputs: New DRR Country Document in Haiti, regional strategies in the Caribbean aligned with Sendai Framework for Disaster Risk Reduction, Communication guideline on DRR disseminated and implemented. Process for country documents consolidated (through official regional decision making) and finally handed over.</a:t>
            </a:r>
          </a:p>
          <a:p>
            <a:endParaRPr lang="en-US" dirty="0" smtClean="0"/>
          </a:p>
          <a:p>
            <a:r>
              <a:rPr lang="en-US" dirty="0" smtClean="0"/>
              <a:t>2.	IFRC: Caribbean Communities Organized and Prepared for Emergencies. Strengthening the auxiliary role of NS in the region, communication and advocacy strategy on DRR best practices.</a:t>
            </a:r>
          </a:p>
          <a:p>
            <a:r>
              <a:rPr lang="en-US" dirty="0" smtClean="0"/>
              <a:t>Outputs:  Community Risk Assessments leading to Community Resilience Plans and model validated in the Caribbean (by CDEMA and countries) linking it with Country profiles. Improvement of the regional emergency response mechanism based on disaster response studies (IDRL, logistics, green response). Revision and harmonization of CDRTs validated by CDEMA. Communication strategy implemented and with concrete impact measured (in coordination with UNISDR). </a:t>
            </a:r>
          </a:p>
          <a:p>
            <a:endParaRPr lang="en-US" dirty="0" smtClean="0"/>
          </a:p>
          <a:p>
            <a:r>
              <a:rPr lang="en-US" dirty="0" smtClean="0"/>
              <a:t>3.	UNDP:  Strengthening resilience and coping capacities in the Caribbean through integrated early warning systems. </a:t>
            </a:r>
          </a:p>
          <a:p>
            <a:r>
              <a:rPr lang="en-US" dirty="0" smtClean="0"/>
              <a:t>Outputs:  Consolidated Alert Protocol EWS Implementation Toolkit based on case studies that lead to an online knowledge sharing platform. End-to-end CAP EWS operational in each country</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4F0DCDB-93D7-4D07-A063-F163AADD8C39}" type="slidenum">
              <a:rPr lang="en-GB" smtClean="0"/>
              <a:pPr/>
              <a:t>8</a:t>
            </a:fld>
            <a:endParaRPr lang="en-GB"/>
          </a:p>
        </p:txBody>
      </p:sp>
    </p:spTree>
    <p:extLst>
      <p:ext uri="{BB962C8B-B14F-4D97-AF65-F5344CB8AC3E}">
        <p14:creationId xmlns:p14="http://schemas.microsoft.com/office/powerpoint/2010/main" val="2862534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err="1" smtClean="0"/>
              <a:t>Main</a:t>
            </a:r>
            <a:r>
              <a:rPr lang="es-EC" dirty="0" smtClean="0"/>
              <a:t> </a:t>
            </a:r>
            <a:r>
              <a:rPr lang="es-EC" dirty="0" err="1" smtClean="0"/>
              <a:t>products</a:t>
            </a:r>
            <a:r>
              <a:rPr lang="es-EC" dirty="0" smtClean="0"/>
              <a:t> </a:t>
            </a:r>
            <a:r>
              <a:rPr lang="es-EC" dirty="0" err="1" smtClean="0"/>
              <a:t>expected</a:t>
            </a:r>
            <a:r>
              <a:rPr lang="es-EC" dirty="0" smtClean="0"/>
              <a:t>:</a:t>
            </a:r>
          </a:p>
          <a:p>
            <a:r>
              <a:rPr lang="en-US" dirty="0" smtClean="0"/>
              <a:t>At regional level, it is expected to have concrete outputs in Early Warning Systems (through harmonization of protocols and practices, sharing experiences, capitalization of tools), in Information management (compile good practices), in Communication (around these good practices) and in Institutionalization (how these good practices reaches other levels to be further scaled-up or replicated through advocacy).</a:t>
            </a:r>
          </a:p>
          <a:p>
            <a:endParaRPr lang="en-US" dirty="0" smtClean="0"/>
          </a:p>
          <a:p>
            <a:r>
              <a:rPr lang="en-US" dirty="0" smtClean="0"/>
              <a:t>This is why specific emphasis is put on regional cooperation, exchange of information, capacity building and training and advocacy at national and regional level. Also, Country Documents as a national process to identify priorities will be consolidate to strengthen coordination mechanisms in the region. </a:t>
            </a:r>
          </a:p>
          <a:p>
            <a:endParaRPr lang="en-US" dirty="0" smtClean="0"/>
          </a:p>
          <a:p>
            <a:r>
              <a:rPr lang="en-US" dirty="0" smtClean="0"/>
              <a:t>Also, sharing lessons learnt and experiences on seismic risk with special focus on urban settlements (urban risk) is a matter of concern for the region and is being implemented (Cuba, Haiti and DR are working on this issue).</a:t>
            </a:r>
          </a:p>
          <a:p>
            <a:endParaRPr lang="en-US" dirty="0" smtClean="0"/>
          </a:p>
          <a:p>
            <a:r>
              <a:rPr lang="en-US" dirty="0" smtClean="0"/>
              <a:t>Communication tools and methods on DRR are in process to be measured, capitalized and disseminated at regional level.</a:t>
            </a:r>
          </a:p>
          <a:p>
            <a:endParaRPr lang="en-US" dirty="0" smtClean="0"/>
          </a:p>
          <a:p>
            <a:r>
              <a:rPr lang="en-US" dirty="0" smtClean="0"/>
              <a:t>Regional projects: </a:t>
            </a:r>
          </a:p>
          <a:p>
            <a:endParaRPr lang="en-US" dirty="0" smtClean="0"/>
          </a:p>
          <a:p>
            <a:r>
              <a:rPr lang="en-US" dirty="0" smtClean="0"/>
              <a:t>1.	UNISDR: Implementation of the Sendai framework at local, national and regional levels, though the Regional Mandated body in the Caribbean. Support to the communication strategy on DRR in the region and to the elaboration of country documents. </a:t>
            </a:r>
          </a:p>
          <a:p>
            <a:r>
              <a:rPr lang="en-US" dirty="0" smtClean="0"/>
              <a:t>Main Outputs: New DRR Country Document in Haiti, regional strategies in the Caribbean aligned with Sendai Framework for Disaster Risk Reduction, Communication guideline on DRR disseminated and implemented. Process for country documents consolidated (through official regional decision making) and finally handed over.</a:t>
            </a:r>
          </a:p>
          <a:p>
            <a:endParaRPr lang="en-US" dirty="0" smtClean="0"/>
          </a:p>
          <a:p>
            <a:r>
              <a:rPr lang="en-US" dirty="0" smtClean="0"/>
              <a:t>2.	IFRC: Caribbean Communities Organized and Prepared for Emergencies. Strengthening the auxiliary role of NS in the region, communication and advocacy strategy on DRR best practices.</a:t>
            </a:r>
          </a:p>
          <a:p>
            <a:r>
              <a:rPr lang="en-US" dirty="0" smtClean="0"/>
              <a:t>Outputs:  Community Risk Assessments leading to Community Resilience Plans and model validated in the Caribbean (by CDEMA and countries) linking it with Country profiles. Improvement of the regional emergency response mechanism based on disaster response studies (IDRL, logistics, green response). Revision and harmonization of CDRTs validated by CDEMA. Communication strategy implemented and with concrete impact measured (in coordination with UNISDR). </a:t>
            </a:r>
          </a:p>
          <a:p>
            <a:endParaRPr lang="en-US" dirty="0" smtClean="0"/>
          </a:p>
          <a:p>
            <a:r>
              <a:rPr lang="en-US" dirty="0" smtClean="0"/>
              <a:t>3.	UNDP:  Strengthening resilience and coping capacities in the Caribbean through integrated early warning systems. </a:t>
            </a:r>
          </a:p>
          <a:p>
            <a:r>
              <a:rPr lang="en-US" dirty="0" smtClean="0"/>
              <a:t>Outputs:  Consolidated Alert Protocol EWS Implementation Toolkit based on case studies that lead to an online knowledge sharing platform. End-to-end CAP EWS operational in each country</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4F0DCDB-93D7-4D07-A063-F163AADD8C39}" type="slidenum">
              <a:rPr lang="en-GB" smtClean="0"/>
              <a:pPr/>
              <a:t>9</a:t>
            </a:fld>
            <a:endParaRPr lang="en-GB"/>
          </a:p>
        </p:txBody>
      </p:sp>
    </p:spTree>
    <p:extLst>
      <p:ext uri="{BB962C8B-B14F-4D97-AF65-F5344CB8AC3E}">
        <p14:creationId xmlns:p14="http://schemas.microsoft.com/office/powerpoint/2010/main" val="2862534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NI" dirty="0" err="1" smtClean="0"/>
              <a:t>Support</a:t>
            </a:r>
            <a:r>
              <a:rPr lang="es-NI" baseline="0" dirty="0" smtClean="0"/>
              <a:t> to </a:t>
            </a:r>
            <a:r>
              <a:rPr lang="es-NI" baseline="0" dirty="0" err="1" smtClean="0"/>
              <a:t>major</a:t>
            </a:r>
            <a:r>
              <a:rPr lang="es-NI" baseline="0" dirty="0" smtClean="0"/>
              <a:t> </a:t>
            </a:r>
            <a:r>
              <a:rPr lang="es-NI" baseline="0" dirty="0" err="1" smtClean="0"/>
              <a:t>events</a:t>
            </a:r>
            <a:r>
              <a:rPr lang="es-NI" baseline="0" dirty="0" smtClean="0"/>
              <a:t>: </a:t>
            </a:r>
            <a:r>
              <a:rPr lang="es-NI" baseline="0" dirty="0" err="1" smtClean="0"/>
              <a:t>the</a:t>
            </a:r>
            <a:r>
              <a:rPr lang="es-NI" baseline="0" dirty="0" smtClean="0"/>
              <a:t> </a:t>
            </a:r>
            <a:r>
              <a:rPr lang="es-NI" baseline="0" dirty="0" err="1" smtClean="0"/>
              <a:t>best</a:t>
            </a:r>
            <a:r>
              <a:rPr lang="es-NI" baseline="0" dirty="0" smtClean="0"/>
              <a:t> testimonies </a:t>
            </a:r>
            <a:r>
              <a:rPr lang="es-NI" baseline="0" dirty="0" err="1" smtClean="0"/>
              <a:t>on</a:t>
            </a:r>
            <a:r>
              <a:rPr lang="es-NI" baseline="0" dirty="0" smtClean="0"/>
              <a:t> </a:t>
            </a:r>
            <a:r>
              <a:rPr lang="es-NI" baseline="0" dirty="0" err="1" smtClean="0"/>
              <a:t>how</a:t>
            </a:r>
            <a:r>
              <a:rPr lang="es-NI" baseline="0" dirty="0" smtClean="0"/>
              <a:t> DP </a:t>
            </a:r>
            <a:r>
              <a:rPr lang="es-NI" baseline="0" dirty="0" err="1" smtClean="0"/>
              <a:t>saved</a:t>
            </a:r>
            <a:r>
              <a:rPr lang="es-NI" baseline="0" dirty="0" smtClean="0"/>
              <a:t> </a:t>
            </a:r>
            <a:r>
              <a:rPr lang="es-NI" baseline="0" dirty="0" err="1" smtClean="0"/>
              <a:t>lives</a:t>
            </a:r>
            <a:endParaRPr lang="es-NI" dirty="0"/>
          </a:p>
        </p:txBody>
      </p:sp>
      <p:sp>
        <p:nvSpPr>
          <p:cNvPr id="4" name="Slide Number Placeholder 3"/>
          <p:cNvSpPr>
            <a:spLocks noGrp="1"/>
          </p:cNvSpPr>
          <p:nvPr>
            <p:ph type="sldNum" sz="quarter" idx="10"/>
          </p:nvPr>
        </p:nvSpPr>
        <p:spPr/>
        <p:txBody>
          <a:bodyPr/>
          <a:lstStyle/>
          <a:p>
            <a:fld id="{74F0DCDB-93D7-4D07-A063-F163AADD8C39}" type="slidenum">
              <a:rPr lang="en-GB" smtClean="0"/>
              <a:pPr/>
              <a:t>10</a:t>
            </a:fld>
            <a:endParaRPr lang="en-GB"/>
          </a:p>
        </p:txBody>
      </p:sp>
    </p:spTree>
    <p:extLst>
      <p:ext uri="{BB962C8B-B14F-4D97-AF65-F5344CB8AC3E}">
        <p14:creationId xmlns:p14="http://schemas.microsoft.com/office/powerpoint/2010/main" val="4197004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CA323598-4C0A-4ABC-90DE-50978EFCB571}" type="slidenum">
              <a:rPr lang="en-GB"/>
              <a:pPr/>
              <a:t>‹#›</a:t>
            </a:fld>
            <a:endParaRPr lang="en-GB"/>
          </a:p>
        </p:txBody>
      </p:sp>
      <p:sp>
        <p:nvSpPr>
          <p:cNvPr id="7" name="Rectangle 6"/>
          <p:cNvSpPr>
            <a:spLocks noChangeArrowheads="1"/>
          </p:cNvSpPr>
          <p:nvPr userDrawn="1"/>
        </p:nvSpPr>
        <p:spPr bwMode="auto">
          <a:xfrm>
            <a:off x="4268788" y="6613525"/>
            <a:ext cx="611187" cy="260350"/>
          </a:xfrm>
          <a:prstGeom prst="rect">
            <a:avLst/>
          </a:prstGeom>
          <a:solidFill>
            <a:srgbClr val="00AFEC"/>
          </a:solidFill>
          <a:ln w="9525" algn="ctr">
            <a:solidFill>
              <a:srgbClr val="00AFEC"/>
            </a:solidFill>
            <a:miter lim="800000"/>
            <a:headEnd/>
            <a:tailEnd/>
          </a:ln>
          <a:effectLst/>
          <a:extLst>
            <a:ext uri="{AF507438-7753-43E0-B8FC-AC1667EBCBE1}">
              <a14:hiddenEffects xmlns:a14="http://schemas.microsoft.com/office/drawing/2010/main">
                <a:effectLst>
                  <a:outerShdw dist="23000" dir="5400000" rotWithShape="0">
                    <a:srgbClr val="000000"/>
                  </a:outerShdw>
                </a:effectLst>
              </a14:hiddenEffects>
            </a:ext>
          </a:ex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3100" name="Picture 28" descr="ECHO_policyname_05_en"/>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14838" y="6524625"/>
            <a:ext cx="338137" cy="4333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67163" y="259200"/>
            <a:ext cx="1440980" cy="9972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3728" y="6620207"/>
            <a:ext cx="2039116" cy="265177"/>
          </a:xfrm>
          <a:prstGeom prst="rect">
            <a:avLst/>
          </a:prstGeom>
        </p:spPr>
      </p:pic>
      <p:pic>
        <p:nvPicPr>
          <p:cNvPr id="9" name="Picture 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32040" y="6620207"/>
            <a:ext cx="1624587" cy="2651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6874C10-349A-4F5D-87C0-8E5EE3F8737F}" type="slidenum">
              <a:rPr lang="en-GB"/>
              <a:pPr/>
              <a:t>‹#›</a:t>
            </a:fld>
            <a:endParaRPr lang="en-GB"/>
          </a:p>
        </p:txBody>
      </p:sp>
    </p:spTree>
    <p:extLst>
      <p:ext uri="{BB962C8B-B14F-4D97-AF65-F5344CB8AC3E}">
        <p14:creationId xmlns:p14="http://schemas.microsoft.com/office/powerpoint/2010/main" val="287153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54F0187-058F-4171-BA7F-21321692FC49}" type="slidenum">
              <a:rPr lang="en-GB"/>
              <a:pPr/>
              <a:t>‹#›</a:t>
            </a:fld>
            <a:endParaRPr lang="en-GB"/>
          </a:p>
        </p:txBody>
      </p:sp>
    </p:spTree>
    <p:extLst>
      <p:ext uri="{BB962C8B-B14F-4D97-AF65-F5344CB8AC3E}">
        <p14:creationId xmlns:p14="http://schemas.microsoft.com/office/powerpoint/2010/main" val="3982467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FE0537-518E-4CCF-9E9D-A5980F920871}" type="slidenum">
              <a:rPr lang="en-GB" smtClean="0"/>
              <a:pPr/>
              <a:t>‹#›</a:t>
            </a:fld>
            <a:endParaRPr lang="en-GB"/>
          </a:p>
        </p:txBody>
      </p:sp>
    </p:spTree>
    <p:extLst>
      <p:ext uri="{BB962C8B-B14F-4D97-AF65-F5344CB8AC3E}">
        <p14:creationId xmlns:p14="http://schemas.microsoft.com/office/powerpoint/2010/main" val="20724914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41213A3-898D-42B1-9C56-B746E806ECDD}" type="slidenum">
              <a:rPr lang="en-GB"/>
              <a:pPr/>
              <a:t>‹#›</a:t>
            </a:fld>
            <a:endParaRPr lang="en-GB"/>
          </a:p>
        </p:txBody>
      </p:sp>
    </p:spTree>
    <p:extLst>
      <p:ext uri="{BB962C8B-B14F-4D97-AF65-F5344CB8AC3E}">
        <p14:creationId xmlns:p14="http://schemas.microsoft.com/office/powerpoint/2010/main" val="68312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00190BE-6EA8-4C05-A546-17283585055E}" type="slidenum">
              <a:rPr lang="en-GB"/>
              <a:pPr/>
              <a:t>‹#›</a:t>
            </a:fld>
            <a:endParaRPr lang="en-GB"/>
          </a:p>
        </p:txBody>
      </p:sp>
    </p:spTree>
    <p:extLst>
      <p:ext uri="{BB962C8B-B14F-4D97-AF65-F5344CB8AC3E}">
        <p14:creationId xmlns:p14="http://schemas.microsoft.com/office/powerpoint/2010/main" val="30745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264C997-84B9-4936-8BC9-185FB752F669}" type="slidenum">
              <a:rPr lang="en-GB"/>
              <a:pPr/>
              <a:t>‹#›</a:t>
            </a:fld>
            <a:endParaRPr lang="en-GB"/>
          </a:p>
        </p:txBody>
      </p:sp>
    </p:spTree>
    <p:extLst>
      <p:ext uri="{BB962C8B-B14F-4D97-AF65-F5344CB8AC3E}">
        <p14:creationId xmlns:p14="http://schemas.microsoft.com/office/powerpoint/2010/main" val="327265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B01C6716-B52C-4438-86EC-575B31A50D9B}" type="slidenum">
              <a:rPr lang="en-GB"/>
              <a:pPr/>
              <a:t>‹#›</a:t>
            </a:fld>
            <a:endParaRPr lang="en-GB"/>
          </a:p>
        </p:txBody>
      </p:sp>
    </p:spTree>
    <p:extLst>
      <p:ext uri="{BB962C8B-B14F-4D97-AF65-F5344CB8AC3E}">
        <p14:creationId xmlns:p14="http://schemas.microsoft.com/office/powerpoint/2010/main" val="215229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9A3A3BB-1F6A-4FB7-AD9B-F966D0F84273}" type="slidenum">
              <a:rPr lang="en-GB"/>
              <a:pPr/>
              <a:t>‹#›</a:t>
            </a:fld>
            <a:endParaRPr lang="en-GB"/>
          </a:p>
        </p:txBody>
      </p:sp>
    </p:spTree>
    <p:extLst>
      <p:ext uri="{BB962C8B-B14F-4D97-AF65-F5344CB8AC3E}">
        <p14:creationId xmlns:p14="http://schemas.microsoft.com/office/powerpoint/2010/main" val="127360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3BFE0537-518E-4CCF-9E9D-A5980F920871}" type="slidenum">
              <a:rPr lang="en-GB"/>
              <a:pPr/>
              <a:t>‹#›</a:t>
            </a:fld>
            <a:endParaRPr lang="en-GB"/>
          </a:p>
        </p:txBody>
      </p:sp>
    </p:spTree>
    <p:extLst>
      <p:ext uri="{BB962C8B-B14F-4D97-AF65-F5344CB8AC3E}">
        <p14:creationId xmlns:p14="http://schemas.microsoft.com/office/powerpoint/2010/main" val="19669356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3905863-F74F-4F87-B14B-218887DBC579}" type="slidenum">
              <a:rPr lang="en-GB"/>
              <a:pPr/>
              <a:t>‹#›</a:t>
            </a:fld>
            <a:endParaRPr lang="en-GB"/>
          </a:p>
        </p:txBody>
      </p:sp>
    </p:spTree>
    <p:extLst>
      <p:ext uri="{BB962C8B-B14F-4D97-AF65-F5344CB8AC3E}">
        <p14:creationId xmlns:p14="http://schemas.microsoft.com/office/powerpoint/2010/main" val="2583793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2D55F4D-8C60-422A-B8E4-15D4CD2E39CE}" type="slidenum">
              <a:rPr lang="en-GB"/>
              <a:pPr/>
              <a:t>‹#›</a:t>
            </a:fld>
            <a:endParaRPr lang="en-GB"/>
          </a:p>
        </p:txBody>
      </p:sp>
    </p:spTree>
    <p:extLst>
      <p:ext uri="{BB962C8B-B14F-4D97-AF65-F5344CB8AC3E}">
        <p14:creationId xmlns:p14="http://schemas.microsoft.com/office/powerpoint/2010/main" val="40860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defRPr>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fld id="{298D3BB7-357D-482E-B67F-6B9B9CDACF65}" type="slidenum">
              <a:rPr lang="en-GB"/>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7" name="Rectangle 6"/>
          <p:cNvSpPr>
            <a:spLocks noChangeArrowheads="1"/>
          </p:cNvSpPr>
          <p:nvPr userDrawn="1"/>
        </p:nvSpPr>
        <p:spPr bwMode="auto">
          <a:xfrm>
            <a:off x="4264025" y="6608763"/>
            <a:ext cx="611188" cy="260350"/>
          </a:xfrm>
          <a:prstGeom prst="rect">
            <a:avLst/>
          </a:prstGeom>
          <a:solidFill>
            <a:srgbClr val="00AFEC"/>
          </a:solidFill>
          <a:ln w="9525" algn="ctr">
            <a:solidFill>
              <a:srgbClr val="00AFEC"/>
            </a:solidFill>
            <a:miter lim="800000"/>
            <a:headEnd/>
            <a:tailEnd/>
          </a:ln>
          <a:effectLst/>
          <a:extLst>
            <a:ext uri="{AF507438-7753-43E0-B8FC-AC1667EBCBE1}">
              <a14:hiddenEffects xmlns:a14="http://schemas.microsoft.com/office/drawing/2010/main">
                <a:effectLst>
                  <a:outerShdw dist="23000" dir="5400000" rotWithShape="0">
                    <a:srgbClr val="000000"/>
                  </a:outerShdw>
                </a:effectLst>
              </a14:hiddenEffects>
            </a:ext>
          </a:ex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1049" name="Picture 25" descr="ECHO_policyname_05_en"/>
          <p:cNvPicPr>
            <a:picLocks noChangeAspect="1" noChangeArrowheads="1"/>
          </p:cNvPicPr>
          <p:nvPr userDrawn="1"/>
        </p:nvPicPr>
        <p:blipFill>
          <a:blip r:embed="rId13" cstate="email">
            <a:lum bright="76000"/>
            <a:extLst>
              <a:ext uri="{28A0092B-C50C-407E-A947-70E740481C1C}">
                <a14:useLocalDpi xmlns:a14="http://schemas.microsoft.com/office/drawing/2010/main"/>
              </a:ext>
            </a:extLst>
          </a:blip>
          <a:srcRect/>
          <a:stretch>
            <a:fillRect/>
          </a:stretch>
        </p:blipFill>
        <p:spPr bwMode="auto">
          <a:xfrm>
            <a:off x="4414838" y="6524625"/>
            <a:ext cx="338137" cy="4333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932039" y="6620207"/>
            <a:ext cx="1624587" cy="265177"/>
          </a:xfrm>
          <a:prstGeom prst="rect">
            <a:avLst/>
          </a:prstGeom>
        </p:spPr>
      </p:pic>
      <p:pic>
        <p:nvPicPr>
          <p:cNvPr id="3" name="Picture 2"/>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123728" y="6620207"/>
            <a:ext cx="2039116" cy="265177"/>
          </a:xfrm>
          <a:prstGeom prst="rect">
            <a:avLst/>
          </a:prstGeom>
        </p:spPr>
      </p:pic>
      <p:pic>
        <p:nvPicPr>
          <p:cNvPr id="4" name="Picture 3"/>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967200" y="259200"/>
            <a:ext cx="1440980" cy="100764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D3BB7-357D-482E-B67F-6B9B9CDACF65}" type="slidenum">
              <a:rPr lang="en-GB" smtClean="0"/>
              <a:pPr/>
              <a:t>‹#›</a:t>
            </a:fld>
            <a:endParaRPr lang="en-GB"/>
          </a:p>
        </p:txBody>
      </p:sp>
      <p:sp>
        <p:nvSpPr>
          <p:cNvPr id="7" name="Rectangle 6"/>
          <p:cNvSpPr>
            <a:spLocks noChangeArrowheads="1"/>
          </p:cNvSpPr>
          <p:nvPr userDrawn="1"/>
        </p:nvSpPr>
        <p:spPr bwMode="auto">
          <a:xfrm>
            <a:off x="4264025" y="6608763"/>
            <a:ext cx="611188" cy="260350"/>
          </a:xfrm>
          <a:prstGeom prst="rect">
            <a:avLst/>
          </a:prstGeom>
          <a:solidFill>
            <a:srgbClr val="00AFEC"/>
          </a:solidFill>
          <a:ln w="9525" algn="ctr">
            <a:solidFill>
              <a:srgbClr val="00AFEC"/>
            </a:solidFill>
            <a:miter lim="800000"/>
            <a:headEnd/>
            <a:tailEnd/>
          </a:ln>
          <a:effectLst/>
          <a:extLst>
            <a:ext uri="{AF507438-7753-43E0-B8FC-AC1667EBCBE1}">
              <a14:hiddenEffects xmlns:a14="http://schemas.microsoft.com/office/drawing/2010/main">
                <a:effectLst>
                  <a:outerShdw dist="23000" dir="5400000" rotWithShape="0">
                    <a:srgbClr val="000000"/>
                  </a:outerShdw>
                </a:effectLst>
              </a14:hiddenEffects>
            </a:ext>
          </a:ex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8" name="Picture 25" descr="ECHO_policyname_05_en"/>
          <p:cNvPicPr>
            <a:picLocks noChangeAspect="1" noChangeArrowheads="1"/>
          </p:cNvPicPr>
          <p:nvPr userDrawn="1"/>
        </p:nvPicPr>
        <p:blipFill>
          <a:blip r:embed="rId3" cstate="email">
            <a:lum bright="76000"/>
            <a:extLst>
              <a:ext uri="{28A0092B-C50C-407E-A947-70E740481C1C}">
                <a14:useLocalDpi xmlns:a14="http://schemas.microsoft.com/office/drawing/2010/main"/>
              </a:ext>
            </a:extLst>
          </a:blip>
          <a:srcRect/>
          <a:stretch>
            <a:fillRect/>
          </a:stretch>
        </p:blipFill>
        <p:spPr bwMode="auto">
          <a:xfrm>
            <a:off x="4414838" y="6524625"/>
            <a:ext cx="338137" cy="4333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32039" y="6620207"/>
            <a:ext cx="1624587" cy="265177"/>
          </a:xfrm>
          <a:prstGeom prst="rect">
            <a:avLst/>
          </a:prstGeom>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123728" y="6620207"/>
            <a:ext cx="2039116" cy="265177"/>
          </a:xfrm>
          <a:prstGeom prst="rect">
            <a:avLst/>
          </a:prstGeom>
        </p:spPr>
      </p:pic>
    </p:spTree>
    <p:extLst>
      <p:ext uri="{BB962C8B-B14F-4D97-AF65-F5344CB8AC3E}">
        <p14:creationId xmlns:p14="http://schemas.microsoft.com/office/powerpoint/2010/main" val="1714620131"/>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DIPECHO%20LAC%20ING.mov"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hyperlink" Target="http://www.youtube.com/watch?v=MRX7fUiiZVI"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RX7fUiiZVI"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Rectangle 6"/>
          <p:cNvSpPr>
            <a:spLocks noGrp="1" noChangeArrowheads="1"/>
          </p:cNvSpPr>
          <p:nvPr>
            <p:ph type="subTitle" idx="1"/>
          </p:nvPr>
        </p:nvSpPr>
        <p:spPr>
          <a:xfrm>
            <a:off x="2771800" y="2420888"/>
            <a:ext cx="5904656" cy="1999094"/>
          </a:xfrm>
        </p:spPr>
        <p:txBody>
          <a:bodyPr/>
          <a:lstStyle/>
          <a:p>
            <a:pPr algn="r"/>
            <a:r>
              <a:rPr lang="es-BO" sz="2400" dirty="0"/>
              <a:t> </a:t>
            </a:r>
            <a:r>
              <a:rPr lang="es-BO" sz="2400" dirty="0" smtClean="0"/>
              <a:t>in </a:t>
            </a:r>
            <a:r>
              <a:rPr lang="es-BO" sz="2400" dirty="0" err="1" smtClean="0"/>
              <a:t>Latin</a:t>
            </a:r>
            <a:r>
              <a:rPr lang="es-BO" sz="2400" dirty="0" smtClean="0"/>
              <a:t> </a:t>
            </a:r>
            <a:r>
              <a:rPr lang="es-BO" sz="2400" dirty="0" err="1" smtClean="0"/>
              <a:t>America</a:t>
            </a:r>
            <a:r>
              <a:rPr lang="es-BO" sz="2400" dirty="0" smtClean="0"/>
              <a:t> and</a:t>
            </a:r>
          </a:p>
          <a:p>
            <a:pPr algn="r"/>
            <a:r>
              <a:rPr lang="es-BO" sz="2400" dirty="0" smtClean="0"/>
              <a:t> </a:t>
            </a:r>
            <a:r>
              <a:rPr lang="es-BO" sz="2400" dirty="0" err="1" smtClean="0"/>
              <a:t>the</a:t>
            </a:r>
            <a:r>
              <a:rPr lang="es-BO" sz="2400" dirty="0" smtClean="0"/>
              <a:t> </a:t>
            </a:r>
            <a:r>
              <a:rPr lang="es-BO" sz="2400" dirty="0" err="1" smtClean="0"/>
              <a:t>Caribbean</a:t>
            </a:r>
            <a:endParaRPr lang="es-BO" sz="2400" dirty="0" smtClean="0"/>
          </a:p>
          <a:p>
            <a:pPr algn="r"/>
            <a:endParaRPr lang="es-BO" sz="2400" dirty="0"/>
          </a:p>
          <a:p>
            <a:pPr algn="r"/>
            <a:endParaRPr lang="es-BO" sz="2400" dirty="0" smtClean="0"/>
          </a:p>
          <a:p>
            <a:pPr algn="r"/>
            <a:r>
              <a:rPr lang="es-BO" sz="2400" b="0" i="1" dirty="0" smtClean="0"/>
              <a:t>Montreal, </a:t>
            </a:r>
            <a:r>
              <a:rPr lang="es-BO" sz="2400" b="0" i="1" dirty="0" err="1" smtClean="0"/>
              <a:t>March</a:t>
            </a:r>
            <a:r>
              <a:rPr lang="es-BO" sz="2400" b="0" i="1" dirty="0" smtClean="0"/>
              <a:t> 2017 </a:t>
            </a:r>
          </a:p>
        </p:txBody>
      </p:sp>
      <p:sp>
        <p:nvSpPr>
          <p:cNvPr id="4" name="Rectangle 7"/>
          <p:cNvSpPr>
            <a:spLocks noChangeArrowheads="1"/>
          </p:cNvSpPr>
          <p:nvPr/>
        </p:nvSpPr>
        <p:spPr bwMode="auto">
          <a:xfrm>
            <a:off x="935038" y="1196975"/>
            <a:ext cx="7885112" cy="4968875"/>
          </a:xfrm>
          <a:prstGeom prst="rect">
            <a:avLst/>
          </a:prstGeom>
          <a:noFill/>
          <a:ln w="9525">
            <a:noFill/>
            <a:miter lim="800000"/>
            <a:headEnd/>
            <a:tailEnd/>
          </a:ln>
        </p:spPr>
        <p:txBody>
          <a:bodyPr/>
          <a:lstStyle/>
          <a:p>
            <a:pPr marL="342900" indent="-342900">
              <a:spcBef>
                <a:spcPct val="20000"/>
              </a:spcBef>
            </a:pPr>
            <a:endParaRPr lang="en-GB" sz="2800" u="none">
              <a:solidFill>
                <a:srgbClr val="006699"/>
              </a:solidFill>
              <a:latin typeface="Tahoma" pitchFamily="34" charset="0"/>
            </a:endParaRPr>
          </a:p>
        </p:txBody>
      </p:sp>
      <p:sp>
        <p:nvSpPr>
          <p:cNvPr id="3" name="Title 2"/>
          <p:cNvSpPr>
            <a:spLocks noGrp="1"/>
          </p:cNvSpPr>
          <p:nvPr>
            <p:ph type="ctrTitle"/>
          </p:nvPr>
        </p:nvSpPr>
        <p:spPr>
          <a:xfrm>
            <a:off x="5220072" y="1628800"/>
            <a:ext cx="3600078" cy="790575"/>
          </a:xfrm>
        </p:spPr>
        <p:txBody>
          <a:bodyPr/>
          <a:lstStyle/>
          <a:p>
            <a:r>
              <a:rPr lang="es-US" sz="1800" dirty="0" smtClean="0"/>
              <a:t>EU </a:t>
            </a:r>
            <a:r>
              <a:rPr lang="es-US" sz="1800" dirty="0" err="1" smtClean="0"/>
              <a:t>Resilience</a:t>
            </a:r>
            <a:r>
              <a:rPr lang="es-US" sz="1800" dirty="0" smtClean="0"/>
              <a:t> </a:t>
            </a:r>
            <a:r>
              <a:rPr lang="es-US" sz="1800" dirty="0" err="1" smtClean="0"/>
              <a:t>Approach</a:t>
            </a:r>
            <a:r>
              <a:rPr lang="es-US" sz="1800" dirty="0" smtClean="0"/>
              <a:t> </a:t>
            </a:r>
            <a:endParaRPr lang="en-US"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1" y="1556792"/>
            <a:ext cx="4713455"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636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261" y="1052736"/>
            <a:ext cx="3364235" cy="557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39552" y="1199019"/>
            <a:ext cx="4458381" cy="4727506"/>
          </a:xfrm>
          <a:prstGeom prst="ellipse">
            <a:avLst/>
          </a:prstGeom>
          <a:ln w="15875">
            <a:solidFill>
              <a:schemeClr val="accent3">
                <a:lumMod val="7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9" name="Rectangle 773"/>
          <p:cNvSpPr>
            <a:spLocks noChangeArrowheads="1"/>
          </p:cNvSpPr>
          <p:nvPr/>
        </p:nvSpPr>
        <p:spPr bwMode="auto">
          <a:xfrm>
            <a:off x="88286" y="139859"/>
            <a:ext cx="26804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GB" altLang="en-US" sz="1600" b="1" i="1" dirty="0" smtClean="0">
                <a:solidFill>
                  <a:schemeClr val="bg1"/>
                </a:solidFill>
              </a:rPr>
              <a:t>Response to major Events</a:t>
            </a:r>
          </a:p>
          <a:p>
            <a:pPr lvl="0" algn="ctr"/>
            <a:endParaRPr lang="en-GB" altLang="en-US" sz="1000" i="1" dirty="0">
              <a:solidFill>
                <a:schemeClr val="accent6">
                  <a:lumMod val="50000"/>
                </a:schemeClr>
              </a:solidFill>
            </a:endParaRPr>
          </a:p>
          <a:p>
            <a:pPr algn="ctr"/>
            <a:r>
              <a:rPr lang="en-GB" altLang="en-US" sz="1000" i="1" dirty="0" smtClean="0">
                <a:solidFill>
                  <a:schemeClr val="bg1"/>
                </a:solidFill>
              </a:rPr>
              <a:t>From 2014 to December 2016 </a:t>
            </a:r>
          </a:p>
          <a:p>
            <a:pPr lvl="0" algn="ctr"/>
            <a:endParaRPr kumimoji="0" lang="en-GB" altLang="en-US" sz="1400" b="1" i="1" u="none" strike="noStrike" cap="none" normalizeH="0" baseline="0" dirty="0" smtClean="0">
              <a:ln>
                <a:noFill/>
              </a:ln>
              <a:solidFill>
                <a:schemeClr val="accent6">
                  <a:lumMod val="50000"/>
                </a:schemeClr>
              </a:solidFill>
              <a:effectLst/>
            </a:endParaRPr>
          </a:p>
        </p:txBody>
      </p:sp>
    </p:spTree>
    <p:extLst>
      <p:ext uri="{BB962C8B-B14F-4D97-AF65-F5344CB8AC3E}">
        <p14:creationId xmlns:p14="http://schemas.microsoft.com/office/powerpoint/2010/main" val="1338058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1" y="116632"/>
            <a:ext cx="8956125" cy="400110"/>
          </a:xfrm>
          <a:prstGeom prst="rect">
            <a:avLst/>
          </a:prstGeom>
        </p:spPr>
        <p:txBody>
          <a:bodyPr wrap="square">
            <a:spAutoFit/>
          </a:bodyPr>
          <a:lstStyle/>
          <a:p>
            <a:r>
              <a:rPr lang="es-NI" sz="2000" dirty="0" err="1" smtClean="0"/>
              <a:t>Good</a:t>
            </a:r>
            <a:r>
              <a:rPr lang="es-NI" sz="2000" dirty="0" smtClean="0"/>
              <a:t> </a:t>
            </a:r>
            <a:r>
              <a:rPr lang="es-NI" sz="2000" dirty="0" err="1" smtClean="0"/>
              <a:t>practices</a:t>
            </a:r>
            <a:r>
              <a:rPr lang="es-NI" sz="2000" dirty="0" smtClean="0"/>
              <a:t> </a:t>
            </a:r>
            <a:r>
              <a:rPr lang="es-NI" sz="2000" dirty="0" err="1" smtClean="0"/>
              <a:t>on</a:t>
            </a:r>
            <a:r>
              <a:rPr lang="es-NI" sz="2000" dirty="0" smtClean="0"/>
              <a:t> </a:t>
            </a:r>
            <a:r>
              <a:rPr lang="es-NI" sz="2000" dirty="0" err="1" smtClean="0"/>
              <a:t>resilience</a:t>
            </a:r>
            <a:r>
              <a:rPr lang="es-NI" sz="2000" dirty="0" smtClean="0"/>
              <a:t>            </a:t>
            </a:r>
            <a:r>
              <a:rPr lang="es-NI" sz="2000" dirty="0" err="1" smtClean="0"/>
              <a:t>Hurricane</a:t>
            </a:r>
            <a:r>
              <a:rPr lang="es-NI" sz="2000" dirty="0" smtClean="0"/>
              <a:t> Matthew 2016</a:t>
            </a:r>
            <a:endParaRPr lang="es-NI"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8" y="1268760"/>
            <a:ext cx="2345403"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1319552"/>
            <a:ext cx="2424428" cy="2325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6492" y="4437908"/>
            <a:ext cx="4309145" cy="2175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4837" y="1484784"/>
            <a:ext cx="2414581" cy="363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87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3706872"/>
            <a:ext cx="6580813" cy="3151128"/>
          </a:xfrm>
          <a:prstGeom prst="rect">
            <a:avLst/>
          </a:prstGeom>
          <a:noFill/>
        </p:spPr>
      </p:pic>
      <p:pic>
        <p:nvPicPr>
          <p:cNvPr id="6" name="Imagen 12">
            <a:hlinkClick r:id="rId4" action="ppaction://hlinkfile"/>
          </p:cNvPr>
          <p:cNvPicPr>
            <a:picLocks noChangeAspect="1"/>
          </p:cNvPicPr>
          <p:nvPr/>
        </p:nvPicPr>
        <p:blipFill>
          <a:blip r:embed="rId5"/>
          <a:srcRect l="217" r="217"/>
          <a:stretch>
            <a:fillRect/>
          </a:stretch>
        </p:blipFill>
        <p:spPr bwMode="auto">
          <a:xfrm>
            <a:off x="5858164" y="3672033"/>
            <a:ext cx="3295728" cy="3220805"/>
          </a:xfrm>
          <a:prstGeom prst="rect">
            <a:avLst/>
          </a:prstGeom>
          <a:noFill/>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3528" y="1844824"/>
            <a:ext cx="8628572" cy="4031873"/>
          </a:xfrm>
          <a:prstGeom prst="rect">
            <a:avLst/>
          </a:prstGeom>
        </p:spPr>
        <p:txBody>
          <a:bodyPr wrap="square">
            <a:spAutoFit/>
          </a:bodyPr>
          <a:lstStyle/>
          <a:p>
            <a:r>
              <a:rPr lang="en-US" sz="2000" i="1" dirty="0"/>
              <a:t>The aim is to implement joint DEVCO-ECHO resilience </a:t>
            </a:r>
            <a:endParaRPr lang="en-US" sz="2000" i="1" dirty="0" smtClean="0"/>
          </a:p>
          <a:p>
            <a:endParaRPr lang="en-US" sz="2000" i="1" dirty="0" smtClean="0"/>
          </a:p>
          <a:p>
            <a:r>
              <a:rPr lang="en-US" sz="2000" i="1" dirty="0" smtClean="0"/>
              <a:t>projects </a:t>
            </a:r>
            <a:r>
              <a:rPr lang="en-US" sz="2000" i="1" dirty="0"/>
              <a:t>for highly vulnerable groups in joint priority </a:t>
            </a:r>
            <a:r>
              <a:rPr lang="en-US" sz="2000" i="1" dirty="0" smtClean="0"/>
              <a:t>areas</a:t>
            </a:r>
          </a:p>
          <a:p>
            <a:endParaRPr lang="en-US" sz="2000" i="1" dirty="0" smtClean="0"/>
          </a:p>
          <a:p>
            <a:r>
              <a:rPr lang="en-US" sz="2000" i="1" dirty="0" smtClean="0"/>
              <a:t>with </a:t>
            </a:r>
            <a:r>
              <a:rPr lang="en-US" sz="2000" i="1" dirty="0"/>
              <a:t>a </a:t>
            </a:r>
            <a:r>
              <a:rPr lang="en-US" sz="2000" i="1" dirty="0" smtClean="0"/>
              <a:t>recognized </a:t>
            </a:r>
            <a:r>
              <a:rPr lang="en-US" sz="2000" i="1" dirty="0"/>
              <a:t>potential for sustainable impact</a:t>
            </a:r>
            <a:r>
              <a:rPr lang="en-US" sz="8000" i="1" dirty="0"/>
              <a:t/>
            </a:r>
            <a:br>
              <a:rPr lang="en-US" sz="8000" i="1" dirty="0"/>
            </a:br>
            <a:r>
              <a:rPr lang="en-US" sz="8000" dirty="0"/>
              <a:t/>
            </a:r>
            <a:br>
              <a:rPr lang="en-US" sz="8000" dirty="0"/>
            </a:br>
            <a:endParaRPr lang="es-NI" dirty="0"/>
          </a:p>
        </p:txBody>
      </p:sp>
    </p:spTree>
    <p:extLst>
      <p:ext uri="{BB962C8B-B14F-4D97-AF65-F5344CB8AC3E}">
        <p14:creationId xmlns:p14="http://schemas.microsoft.com/office/powerpoint/2010/main" val="863538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989519726"/>
              </p:ext>
            </p:extLst>
          </p:nvPr>
        </p:nvGraphicFramePr>
        <p:xfrm>
          <a:off x="6660232" y="1020378"/>
          <a:ext cx="2448272" cy="17286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ext uri="{D42A27DB-BD31-4B8C-83A1-F6EECF244321}">
                <p14:modId xmlns:p14="http://schemas.microsoft.com/office/powerpoint/2010/main" val="1041605409"/>
              </p:ext>
            </p:extLst>
          </p:nvPr>
        </p:nvGraphicFramePr>
        <p:xfrm>
          <a:off x="6732640" y="4898704"/>
          <a:ext cx="2374538" cy="17934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a:graphicFrameLocks/>
          </p:cNvGraphicFramePr>
          <p:nvPr>
            <p:extLst>
              <p:ext uri="{D42A27DB-BD31-4B8C-83A1-F6EECF244321}">
                <p14:modId xmlns:p14="http://schemas.microsoft.com/office/powerpoint/2010/main" val="973959297"/>
              </p:ext>
            </p:extLst>
          </p:nvPr>
        </p:nvGraphicFramePr>
        <p:xfrm>
          <a:off x="6804248" y="2987987"/>
          <a:ext cx="2161874" cy="1553369"/>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4"/>
          <p:cNvSpPr/>
          <p:nvPr/>
        </p:nvSpPr>
        <p:spPr>
          <a:xfrm>
            <a:off x="6503418" y="-27383"/>
            <a:ext cx="84806" cy="6906856"/>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p>
        </p:txBody>
      </p:sp>
      <p:sp>
        <p:nvSpPr>
          <p:cNvPr id="7" name="Rectangle 773"/>
          <p:cNvSpPr>
            <a:spLocks noChangeArrowheads="1"/>
          </p:cNvSpPr>
          <p:nvPr/>
        </p:nvSpPr>
        <p:spPr bwMode="auto">
          <a:xfrm>
            <a:off x="179512" y="404664"/>
            <a:ext cx="4248472"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GB" altLang="en-US" sz="1100" i="1" dirty="0">
                <a:solidFill>
                  <a:schemeClr val="bg1"/>
                </a:solidFill>
              </a:rPr>
              <a:t>R</a:t>
            </a:r>
            <a:r>
              <a:rPr lang="en-GB" altLang="en-US" sz="1100" b="1" i="1" dirty="0" smtClean="0">
                <a:solidFill>
                  <a:schemeClr val="bg1"/>
                </a:solidFill>
              </a:rPr>
              <a:t>egistered</a:t>
            </a:r>
            <a:r>
              <a:rPr lang="en-GB" altLang="en-US" sz="1050" b="1" i="1" dirty="0" smtClean="0">
                <a:solidFill>
                  <a:schemeClr val="bg1"/>
                </a:solidFill>
              </a:rPr>
              <a:t> by ERCC</a:t>
            </a:r>
          </a:p>
          <a:p>
            <a:pPr lvl="0"/>
            <a:r>
              <a:rPr lang="en-GB" altLang="en-US" sz="1050" b="1" i="1" dirty="0" smtClean="0">
                <a:solidFill>
                  <a:schemeClr val="bg1"/>
                </a:solidFill>
              </a:rPr>
              <a:t>daily flash  </a:t>
            </a:r>
            <a:r>
              <a:rPr lang="en-GB" altLang="en-US" sz="1050" i="1" dirty="0" smtClean="0">
                <a:solidFill>
                  <a:schemeClr val="bg1"/>
                </a:solidFill>
              </a:rPr>
              <a:t>From January to December 2016 </a:t>
            </a:r>
          </a:p>
          <a:p>
            <a:r>
              <a:rPr lang="en-GB" altLang="en-US" sz="1050" i="1" dirty="0" smtClean="0">
                <a:solidFill>
                  <a:schemeClr val="bg1"/>
                </a:solidFill>
              </a:rPr>
              <a:t>(12 months period)</a:t>
            </a:r>
            <a:endParaRPr lang="en-GB" altLang="en-US" sz="1050" i="1" dirty="0">
              <a:solidFill>
                <a:schemeClr val="bg1"/>
              </a:solidFill>
            </a:endParaRPr>
          </a:p>
          <a:p>
            <a:pPr lvl="0"/>
            <a:endParaRPr kumimoji="0" lang="en-GB" altLang="en-US" sz="1050" b="1" i="1" u="none" strike="noStrike" cap="none" normalizeH="0" baseline="0" dirty="0" smtClean="0">
              <a:ln>
                <a:noFill/>
              </a:ln>
              <a:solidFill>
                <a:schemeClr val="bg1"/>
              </a:solidFill>
              <a:effectLst/>
            </a:endParaRPr>
          </a:p>
        </p:txBody>
      </p:sp>
      <p:graphicFrame>
        <p:nvGraphicFramePr>
          <p:cNvPr id="9" name="Chart 8"/>
          <p:cNvGraphicFramePr>
            <a:graphicFrameLocks/>
          </p:cNvGraphicFramePr>
          <p:nvPr>
            <p:extLst>
              <p:ext uri="{D42A27DB-BD31-4B8C-83A1-F6EECF244321}">
                <p14:modId xmlns:p14="http://schemas.microsoft.com/office/powerpoint/2010/main" val="3420578307"/>
              </p:ext>
            </p:extLst>
          </p:nvPr>
        </p:nvGraphicFramePr>
        <p:xfrm>
          <a:off x="179512" y="3426046"/>
          <a:ext cx="2850002" cy="3145088"/>
        </p:xfrm>
        <a:graphic>
          <a:graphicData uri="http://schemas.openxmlformats.org/drawingml/2006/chart">
            <c:chart xmlns:c="http://schemas.openxmlformats.org/drawingml/2006/chart" xmlns:r="http://schemas.openxmlformats.org/officeDocument/2006/relationships" r:id="rId6"/>
          </a:graphicData>
        </a:graphic>
      </p:graphicFrame>
      <p:sp>
        <p:nvSpPr>
          <p:cNvPr id="10" name="Rectangle 773"/>
          <p:cNvSpPr>
            <a:spLocks noChangeArrowheads="1"/>
          </p:cNvSpPr>
          <p:nvPr/>
        </p:nvSpPr>
        <p:spPr bwMode="auto">
          <a:xfrm>
            <a:off x="6681543" y="188639"/>
            <a:ext cx="24624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GB" altLang="en-US" sz="1800" b="1" dirty="0" smtClean="0">
                <a:solidFill>
                  <a:schemeClr val="bg1"/>
                </a:solidFill>
              </a:rPr>
              <a:t> </a:t>
            </a:r>
            <a:r>
              <a:rPr lang="en-GB" altLang="en-US" sz="1600" b="1" dirty="0" smtClean="0">
                <a:solidFill>
                  <a:schemeClr val="bg1"/>
                </a:solidFill>
              </a:rPr>
              <a:t>Events/warnings</a:t>
            </a:r>
            <a:endParaRPr lang="en-GB" altLang="en-US" sz="1800" b="1" dirty="0" smtClean="0">
              <a:solidFill>
                <a:schemeClr val="bg1"/>
              </a:solidFill>
            </a:endParaRPr>
          </a:p>
          <a:p>
            <a:pPr lvl="0" algn="ctr"/>
            <a:r>
              <a:rPr lang="en-GB" altLang="en-US" sz="1600" b="1" dirty="0" smtClean="0">
                <a:solidFill>
                  <a:schemeClr val="bg1"/>
                </a:solidFill>
              </a:rPr>
              <a:t>144</a:t>
            </a:r>
            <a:r>
              <a:rPr lang="en-GB" altLang="en-US" sz="1200" b="1" dirty="0" smtClean="0">
                <a:solidFill>
                  <a:schemeClr val="bg1"/>
                </a:solidFill>
              </a:rPr>
              <a:t> events - </a:t>
            </a:r>
            <a:r>
              <a:rPr lang="en-GB" altLang="en-US" sz="1050" b="1" dirty="0" smtClean="0">
                <a:solidFill>
                  <a:schemeClr val="bg1"/>
                </a:solidFill>
              </a:rPr>
              <a:t>(</a:t>
            </a:r>
            <a:r>
              <a:rPr lang="en-US" altLang="en-US" sz="1050" b="1" dirty="0" smtClean="0">
                <a:solidFill>
                  <a:schemeClr val="bg1"/>
                </a:solidFill>
              </a:rPr>
              <a:t>12/month or 3/week) </a:t>
            </a:r>
            <a:endParaRPr lang="en-US" altLang="en-US" sz="1050" b="1" dirty="0">
              <a:solidFill>
                <a:schemeClr val="bg1"/>
              </a:solidFill>
            </a:endParaRPr>
          </a:p>
          <a:p>
            <a:pPr marL="0" marR="0" lvl="0" indent="0" algn="ctr" defTabSz="914400" rtl="0" eaLnBrk="1" fontAlgn="base" latinLnBrk="0" hangingPunct="1">
              <a:lnSpc>
                <a:spcPct val="100000"/>
              </a:lnSpc>
              <a:spcBef>
                <a:spcPct val="0"/>
              </a:spcBef>
              <a:spcAft>
                <a:spcPct val="0"/>
              </a:spcAft>
              <a:buClrTx/>
              <a:buSzTx/>
              <a:buFontTx/>
              <a:buNone/>
              <a:tabLst/>
            </a:pPr>
            <a:r>
              <a:rPr lang="en-GB" altLang="en-US" sz="1200" b="1" dirty="0" smtClean="0">
                <a:solidFill>
                  <a:schemeClr val="bg1"/>
                </a:solidFill>
              </a:rPr>
              <a:t>In </a:t>
            </a:r>
            <a:r>
              <a:rPr lang="en-GB" altLang="en-US" sz="1600" b="1" dirty="0" smtClean="0">
                <a:solidFill>
                  <a:schemeClr val="bg1"/>
                </a:solidFill>
              </a:rPr>
              <a:t>33</a:t>
            </a:r>
            <a:r>
              <a:rPr lang="en-GB" altLang="en-US" sz="1200" b="1" dirty="0" smtClean="0">
                <a:solidFill>
                  <a:schemeClr val="bg1"/>
                </a:solidFill>
              </a:rPr>
              <a:t> countries </a:t>
            </a:r>
            <a:endParaRPr lang="en-GB" altLang="en-US" sz="1200" b="1" dirty="0">
              <a:solidFill>
                <a:schemeClr val="bg1"/>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4318" y="980728"/>
            <a:ext cx="5309100" cy="5567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Agrupar 31"/>
          <p:cNvGrpSpPr/>
          <p:nvPr/>
        </p:nvGrpSpPr>
        <p:grpSpPr>
          <a:xfrm>
            <a:off x="251520" y="1988840"/>
            <a:ext cx="1728192" cy="864096"/>
            <a:chOff x="395536" y="1988840"/>
            <a:chExt cx="1728192" cy="864096"/>
          </a:xfrm>
        </p:grpSpPr>
        <p:sp>
          <p:nvSpPr>
            <p:cNvPr id="13" name="Pentágono 4"/>
            <p:cNvSpPr/>
            <p:nvPr/>
          </p:nvSpPr>
          <p:spPr bwMode="auto">
            <a:xfrm>
              <a:off x="395536" y="1988840"/>
              <a:ext cx="1728192" cy="864096"/>
            </a:xfrm>
            <a:prstGeom prst="homePlate">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smtClean="0">
                <a:ln>
                  <a:noFill/>
                </a:ln>
                <a:solidFill>
                  <a:srgbClr val="FFD624"/>
                </a:solidFill>
                <a:effectLst/>
                <a:latin typeface="Verdana" pitchFamily="34" charset="0"/>
              </a:endParaRPr>
            </a:p>
          </p:txBody>
        </p:sp>
        <p:sp>
          <p:nvSpPr>
            <p:cNvPr id="14" name="CuadroTexto 15"/>
            <p:cNvSpPr txBox="1"/>
            <p:nvPr/>
          </p:nvSpPr>
          <p:spPr>
            <a:xfrm>
              <a:off x="467544" y="2132856"/>
              <a:ext cx="1584176" cy="523220"/>
            </a:xfrm>
            <a:prstGeom prst="rect">
              <a:avLst/>
            </a:prstGeom>
            <a:noFill/>
          </p:spPr>
          <p:txBody>
            <a:bodyPr wrap="square" rtlCol="0">
              <a:spAutoFit/>
            </a:bodyPr>
            <a:lstStyle/>
            <a:p>
              <a:r>
                <a:rPr lang="en-GB" sz="2800" dirty="0">
                  <a:solidFill>
                    <a:srgbClr val="7030A0"/>
                  </a:solidFill>
                </a:rPr>
                <a:t>2</a:t>
              </a:r>
              <a:r>
                <a:rPr lang="en-GB" sz="2800" dirty="0" smtClean="0">
                  <a:solidFill>
                    <a:srgbClr val="7030A0"/>
                  </a:solidFill>
                </a:rPr>
                <a:t>016</a:t>
              </a:r>
              <a:endParaRPr lang="en-GB" sz="2800" dirty="0">
                <a:solidFill>
                  <a:srgbClr val="7030A0"/>
                </a:solidFill>
              </a:endParaRPr>
            </a:p>
          </p:txBody>
        </p:sp>
      </p:grpSp>
    </p:spTree>
    <p:extLst>
      <p:ext uri="{BB962C8B-B14F-4D97-AF65-F5344CB8AC3E}">
        <p14:creationId xmlns:p14="http://schemas.microsoft.com/office/powerpoint/2010/main" val="2633016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788024" y="452215"/>
            <a:ext cx="72008" cy="6405785"/>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p>
        </p:txBody>
      </p:sp>
      <p:sp>
        <p:nvSpPr>
          <p:cNvPr id="3" name="Rectangle 2"/>
          <p:cNvSpPr/>
          <p:nvPr/>
        </p:nvSpPr>
        <p:spPr>
          <a:xfrm>
            <a:off x="7552928" y="4999779"/>
            <a:ext cx="107722" cy="694165"/>
          </a:xfrm>
          <a:prstGeom prst="rect">
            <a:avLst/>
          </a:prstGeom>
          <a:solidFill>
            <a:schemeClr val="accent1">
              <a:lumMod val="20000"/>
              <a:lumOff val="80000"/>
            </a:schemeClr>
          </a:solidFill>
        </p:spPr>
        <p:txBody>
          <a:bodyPr vert="vert270" wrap="square" lIns="0" tIns="0" rIns="0" bIns="0" anchor="ctr" anchorCtr="0">
            <a:spAutoFit/>
          </a:bodyPr>
          <a:lstStyle/>
          <a:p>
            <a:pPr algn="ctr"/>
            <a:r>
              <a:rPr lang="en-US" sz="700" b="0" dirty="0" smtClean="0">
                <a:solidFill>
                  <a:srgbClr val="7030A0"/>
                </a:solidFill>
                <a:latin typeface="Calibri" panose="020F0502020204030204" pitchFamily="34" charset="0"/>
              </a:rPr>
              <a:t>Drought Paraguay</a:t>
            </a:r>
          </a:p>
        </p:txBody>
      </p:sp>
      <p:graphicFrame>
        <p:nvGraphicFramePr>
          <p:cNvPr id="6" name="Chart 5"/>
          <p:cNvGraphicFramePr>
            <a:graphicFrameLocks/>
          </p:cNvGraphicFramePr>
          <p:nvPr>
            <p:extLst>
              <p:ext uri="{D42A27DB-BD31-4B8C-83A1-F6EECF244321}">
                <p14:modId xmlns:p14="http://schemas.microsoft.com/office/powerpoint/2010/main" val="4039386004"/>
              </p:ext>
            </p:extLst>
          </p:nvPr>
        </p:nvGraphicFramePr>
        <p:xfrm>
          <a:off x="4972460" y="4105561"/>
          <a:ext cx="4463706" cy="262437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976446" y="4751059"/>
            <a:ext cx="107722" cy="670097"/>
          </a:xfrm>
          <a:prstGeom prst="rect">
            <a:avLst/>
          </a:prstGeom>
          <a:solidFill>
            <a:schemeClr val="accent1">
              <a:lumMod val="20000"/>
              <a:lumOff val="80000"/>
            </a:schemeClr>
          </a:solidFill>
        </p:spPr>
        <p:txBody>
          <a:bodyPr vert="vert270" wrap="square" lIns="0" tIns="0" rIns="0" bIns="0" anchor="ctr" anchorCtr="0">
            <a:spAutoFit/>
          </a:bodyPr>
          <a:lstStyle/>
          <a:p>
            <a:pPr algn="ctr"/>
            <a:r>
              <a:rPr lang="en-US" sz="700" b="0" dirty="0" smtClean="0">
                <a:solidFill>
                  <a:srgbClr val="7030A0"/>
                </a:solidFill>
                <a:latin typeface="Calibri" panose="020F0502020204030204" pitchFamily="34" charset="0"/>
              </a:rPr>
              <a:t>Hurricane Mitch </a:t>
            </a:r>
          </a:p>
        </p:txBody>
      </p:sp>
      <p:sp>
        <p:nvSpPr>
          <p:cNvPr id="8" name="Rectangle 7"/>
          <p:cNvSpPr/>
          <p:nvPr/>
        </p:nvSpPr>
        <p:spPr>
          <a:xfrm>
            <a:off x="5776124" y="5111099"/>
            <a:ext cx="107722" cy="694165"/>
          </a:xfrm>
          <a:prstGeom prst="rect">
            <a:avLst/>
          </a:prstGeom>
          <a:solidFill>
            <a:schemeClr val="accent1">
              <a:lumMod val="20000"/>
              <a:lumOff val="80000"/>
            </a:schemeClr>
          </a:solidFill>
        </p:spPr>
        <p:txBody>
          <a:bodyPr vert="vert270" wrap="square" lIns="0" tIns="0" rIns="0" bIns="0" anchor="ctr" anchorCtr="0">
            <a:spAutoFit/>
          </a:bodyPr>
          <a:lstStyle/>
          <a:p>
            <a:pPr algn="ctr"/>
            <a:r>
              <a:rPr lang="en-US" sz="700" b="0" dirty="0" smtClean="0">
                <a:solidFill>
                  <a:srgbClr val="7030A0"/>
                </a:solidFill>
                <a:latin typeface="Calibri" panose="020F0502020204030204" pitchFamily="34" charset="0"/>
              </a:rPr>
              <a:t>EL Niño 97-98</a:t>
            </a:r>
          </a:p>
        </p:txBody>
      </p:sp>
      <p:sp>
        <p:nvSpPr>
          <p:cNvPr id="9" name="Rectangle 8"/>
          <p:cNvSpPr/>
          <p:nvPr/>
        </p:nvSpPr>
        <p:spPr>
          <a:xfrm>
            <a:off x="6400800" y="4081403"/>
            <a:ext cx="107722" cy="918376"/>
          </a:xfrm>
          <a:prstGeom prst="rect">
            <a:avLst/>
          </a:prstGeom>
          <a:solidFill>
            <a:schemeClr val="accent1">
              <a:lumMod val="20000"/>
              <a:lumOff val="80000"/>
            </a:schemeClr>
          </a:solidFill>
        </p:spPr>
        <p:txBody>
          <a:bodyPr vert="vert270" wrap="square" lIns="0" tIns="0" rIns="0" bIns="0" anchor="ctr" anchorCtr="0">
            <a:spAutoFit/>
          </a:bodyPr>
          <a:lstStyle/>
          <a:p>
            <a:pPr algn="ctr"/>
            <a:r>
              <a:rPr lang="en-US" sz="700" b="0" dirty="0" smtClean="0">
                <a:solidFill>
                  <a:srgbClr val="7030A0"/>
                </a:solidFill>
                <a:latin typeface="Calibri" panose="020F0502020204030204" pitchFamily="34" charset="0"/>
              </a:rPr>
              <a:t>Earthquake El Salvador</a:t>
            </a:r>
          </a:p>
        </p:txBody>
      </p:sp>
      <p:sp>
        <p:nvSpPr>
          <p:cNvPr id="10" name="Rectangle 9"/>
          <p:cNvSpPr/>
          <p:nvPr/>
        </p:nvSpPr>
        <p:spPr>
          <a:xfrm>
            <a:off x="7883633" y="3474276"/>
            <a:ext cx="107722" cy="661727"/>
          </a:xfrm>
          <a:prstGeom prst="rect">
            <a:avLst/>
          </a:prstGeom>
          <a:solidFill>
            <a:schemeClr val="accent1">
              <a:lumMod val="20000"/>
              <a:lumOff val="80000"/>
            </a:schemeClr>
          </a:solidFill>
        </p:spPr>
        <p:txBody>
          <a:bodyPr vert="vert270" wrap="square" lIns="0" tIns="0" rIns="0" bIns="0" anchor="ctr" anchorCtr="0">
            <a:spAutoFit/>
          </a:bodyPr>
          <a:lstStyle/>
          <a:p>
            <a:pPr algn="ctr"/>
            <a:r>
              <a:rPr lang="en-US" sz="700" b="0" dirty="0" smtClean="0">
                <a:solidFill>
                  <a:srgbClr val="7030A0"/>
                </a:solidFill>
                <a:latin typeface="Calibri" panose="020F0502020204030204" pitchFamily="34" charset="0"/>
              </a:rPr>
              <a:t>Earthquake Haiti</a:t>
            </a:r>
          </a:p>
        </p:txBody>
      </p:sp>
      <p:sp>
        <p:nvSpPr>
          <p:cNvPr id="11" name="Rectangle 10"/>
          <p:cNvSpPr/>
          <p:nvPr/>
        </p:nvSpPr>
        <p:spPr>
          <a:xfrm>
            <a:off x="8856766" y="4598545"/>
            <a:ext cx="107722" cy="694165"/>
          </a:xfrm>
          <a:prstGeom prst="rect">
            <a:avLst/>
          </a:prstGeom>
          <a:solidFill>
            <a:schemeClr val="accent1">
              <a:lumMod val="20000"/>
              <a:lumOff val="80000"/>
            </a:schemeClr>
          </a:solidFill>
        </p:spPr>
        <p:txBody>
          <a:bodyPr vert="vert270" wrap="square" lIns="0" tIns="0" rIns="0" bIns="0" anchor="ctr" anchorCtr="0">
            <a:spAutoFit/>
          </a:bodyPr>
          <a:lstStyle/>
          <a:p>
            <a:pPr algn="ctr"/>
            <a:r>
              <a:rPr lang="en-US" sz="700" b="0" dirty="0" smtClean="0">
                <a:solidFill>
                  <a:srgbClr val="7030A0"/>
                </a:solidFill>
                <a:latin typeface="Calibri" panose="020F0502020204030204" pitchFamily="34" charset="0"/>
              </a:rPr>
              <a:t>EL Niño 2015-16</a:t>
            </a:r>
          </a:p>
        </p:txBody>
      </p:sp>
      <p:sp>
        <p:nvSpPr>
          <p:cNvPr id="12" name="Rectangle 11"/>
          <p:cNvSpPr/>
          <p:nvPr/>
        </p:nvSpPr>
        <p:spPr>
          <a:xfrm>
            <a:off x="8712750" y="4416934"/>
            <a:ext cx="107722" cy="694165"/>
          </a:xfrm>
          <a:prstGeom prst="rect">
            <a:avLst/>
          </a:prstGeom>
          <a:solidFill>
            <a:schemeClr val="accent1">
              <a:lumMod val="20000"/>
              <a:lumOff val="80000"/>
            </a:schemeClr>
          </a:solidFill>
        </p:spPr>
        <p:txBody>
          <a:bodyPr vert="vert270" wrap="square" lIns="0" tIns="0" rIns="0" bIns="0" anchor="ctr" anchorCtr="0">
            <a:spAutoFit/>
          </a:bodyPr>
          <a:lstStyle/>
          <a:p>
            <a:pPr algn="ctr"/>
            <a:r>
              <a:rPr lang="en-US" sz="700" b="0" dirty="0" smtClean="0">
                <a:solidFill>
                  <a:srgbClr val="7030A0"/>
                </a:solidFill>
                <a:latin typeface="Calibri" panose="020F0502020204030204" pitchFamily="34" charset="0"/>
              </a:rPr>
              <a:t>Drought</a:t>
            </a:r>
          </a:p>
        </p:txBody>
      </p:sp>
      <p:sp>
        <p:nvSpPr>
          <p:cNvPr id="13" name="Rectangle 12"/>
          <p:cNvSpPr/>
          <p:nvPr/>
        </p:nvSpPr>
        <p:spPr>
          <a:xfrm>
            <a:off x="8208694" y="4132491"/>
            <a:ext cx="107722" cy="670097"/>
          </a:xfrm>
          <a:prstGeom prst="rect">
            <a:avLst/>
          </a:prstGeom>
          <a:solidFill>
            <a:schemeClr val="accent1">
              <a:lumMod val="20000"/>
              <a:lumOff val="80000"/>
            </a:schemeClr>
          </a:solidFill>
        </p:spPr>
        <p:txBody>
          <a:bodyPr vert="vert270" wrap="square" lIns="0" tIns="0" rIns="0" bIns="0" anchor="ctr" anchorCtr="0">
            <a:spAutoFit/>
          </a:bodyPr>
          <a:lstStyle/>
          <a:p>
            <a:pPr algn="ctr"/>
            <a:r>
              <a:rPr lang="en-US" sz="700" b="0" dirty="0" smtClean="0">
                <a:solidFill>
                  <a:srgbClr val="7030A0"/>
                </a:solidFill>
                <a:latin typeface="Calibri" panose="020F0502020204030204" pitchFamily="34" charset="0"/>
              </a:rPr>
              <a:t>Hurricane Sandy</a:t>
            </a:r>
          </a:p>
        </p:txBody>
      </p:sp>
      <p:sp>
        <p:nvSpPr>
          <p:cNvPr id="14" name="Rectangle 13"/>
          <p:cNvSpPr/>
          <p:nvPr/>
        </p:nvSpPr>
        <p:spPr>
          <a:xfrm>
            <a:off x="7400815" y="3900914"/>
            <a:ext cx="107722" cy="751708"/>
          </a:xfrm>
          <a:prstGeom prst="rect">
            <a:avLst/>
          </a:prstGeom>
          <a:solidFill>
            <a:schemeClr val="accent1">
              <a:lumMod val="20000"/>
              <a:lumOff val="80000"/>
            </a:schemeClr>
          </a:solidFill>
        </p:spPr>
        <p:txBody>
          <a:bodyPr vert="vert270" wrap="square" lIns="0" tIns="0" rIns="0" bIns="0" anchor="ctr" anchorCtr="0">
            <a:spAutoFit/>
          </a:bodyPr>
          <a:lstStyle/>
          <a:p>
            <a:pPr algn="ctr"/>
            <a:r>
              <a:rPr lang="en-US" sz="700" b="0" dirty="0" smtClean="0">
                <a:solidFill>
                  <a:srgbClr val="7030A0"/>
                </a:solidFill>
                <a:latin typeface="Calibri" panose="020F0502020204030204" pitchFamily="34" charset="0"/>
              </a:rPr>
              <a:t>Earthquake Peru</a:t>
            </a:r>
          </a:p>
        </p:txBody>
      </p:sp>
      <p:sp>
        <p:nvSpPr>
          <p:cNvPr id="15" name="Rectangle 14"/>
          <p:cNvSpPr/>
          <p:nvPr/>
        </p:nvSpPr>
        <p:spPr>
          <a:xfrm>
            <a:off x="8856766" y="3782353"/>
            <a:ext cx="107722" cy="751708"/>
          </a:xfrm>
          <a:prstGeom prst="rect">
            <a:avLst/>
          </a:prstGeom>
          <a:solidFill>
            <a:schemeClr val="accent1">
              <a:lumMod val="20000"/>
              <a:lumOff val="80000"/>
            </a:schemeClr>
          </a:solidFill>
        </p:spPr>
        <p:txBody>
          <a:bodyPr vert="vert270" wrap="square" lIns="0" tIns="0" rIns="0" bIns="0" anchor="ctr" anchorCtr="0">
            <a:spAutoFit/>
          </a:bodyPr>
          <a:lstStyle/>
          <a:p>
            <a:pPr algn="ctr"/>
            <a:r>
              <a:rPr lang="en-US" sz="700" b="0" dirty="0" smtClean="0">
                <a:solidFill>
                  <a:srgbClr val="7030A0"/>
                </a:solidFill>
                <a:latin typeface="Calibri" panose="020F0502020204030204" pitchFamily="34" charset="0"/>
              </a:rPr>
              <a:t>Earthquake Ecuador</a:t>
            </a:r>
          </a:p>
        </p:txBody>
      </p:sp>
      <p:sp>
        <p:nvSpPr>
          <p:cNvPr id="16" name="Rectangle 15"/>
          <p:cNvSpPr/>
          <p:nvPr/>
        </p:nvSpPr>
        <p:spPr>
          <a:xfrm>
            <a:off x="6912550" y="4376431"/>
            <a:ext cx="107722" cy="670097"/>
          </a:xfrm>
          <a:prstGeom prst="rect">
            <a:avLst/>
          </a:prstGeom>
          <a:solidFill>
            <a:schemeClr val="accent1">
              <a:lumMod val="20000"/>
              <a:lumOff val="80000"/>
            </a:schemeClr>
          </a:solidFill>
        </p:spPr>
        <p:txBody>
          <a:bodyPr vert="vert270" wrap="square" lIns="0" tIns="0" rIns="0" bIns="0" anchor="ctr" anchorCtr="0">
            <a:spAutoFit/>
          </a:bodyPr>
          <a:lstStyle/>
          <a:p>
            <a:pPr algn="ctr"/>
            <a:r>
              <a:rPr lang="en-US" sz="700" b="0" dirty="0" smtClean="0">
                <a:solidFill>
                  <a:srgbClr val="7030A0"/>
                </a:solidFill>
                <a:latin typeface="Calibri" panose="020F0502020204030204" pitchFamily="34" charset="0"/>
              </a:rPr>
              <a:t>Hurricane Ivan</a:t>
            </a:r>
          </a:p>
        </p:txBody>
      </p:sp>
      <p:sp>
        <p:nvSpPr>
          <p:cNvPr id="17" name="Rectangle 16"/>
          <p:cNvSpPr/>
          <p:nvPr/>
        </p:nvSpPr>
        <p:spPr>
          <a:xfrm>
            <a:off x="7064950" y="4528831"/>
            <a:ext cx="107722" cy="670097"/>
          </a:xfrm>
          <a:prstGeom prst="rect">
            <a:avLst/>
          </a:prstGeom>
          <a:solidFill>
            <a:schemeClr val="accent1">
              <a:lumMod val="20000"/>
              <a:lumOff val="80000"/>
            </a:schemeClr>
          </a:solidFill>
        </p:spPr>
        <p:txBody>
          <a:bodyPr vert="vert270" wrap="square" lIns="0" tIns="0" rIns="0" bIns="0" anchor="ctr" anchorCtr="0">
            <a:spAutoFit/>
          </a:bodyPr>
          <a:lstStyle/>
          <a:p>
            <a:pPr algn="ctr"/>
            <a:r>
              <a:rPr lang="en-US" sz="700" b="0" dirty="0" smtClean="0">
                <a:solidFill>
                  <a:srgbClr val="7030A0"/>
                </a:solidFill>
                <a:latin typeface="Calibri" panose="020F0502020204030204" pitchFamily="34" charset="0"/>
              </a:rPr>
              <a:t>Hurricane Stan</a:t>
            </a:r>
          </a:p>
        </p:txBody>
      </p:sp>
      <p:sp>
        <p:nvSpPr>
          <p:cNvPr id="18" name="Rectangle 17"/>
          <p:cNvSpPr/>
          <p:nvPr/>
        </p:nvSpPr>
        <p:spPr>
          <a:xfrm>
            <a:off x="7560622" y="3598931"/>
            <a:ext cx="107722" cy="1151739"/>
          </a:xfrm>
          <a:prstGeom prst="rect">
            <a:avLst/>
          </a:prstGeom>
          <a:solidFill>
            <a:schemeClr val="accent1">
              <a:lumMod val="20000"/>
              <a:lumOff val="80000"/>
            </a:schemeClr>
          </a:solidFill>
        </p:spPr>
        <p:txBody>
          <a:bodyPr vert="vert270" wrap="square" lIns="0" tIns="0" rIns="0" bIns="0" anchor="ctr" anchorCtr="0">
            <a:spAutoFit/>
          </a:bodyPr>
          <a:lstStyle/>
          <a:p>
            <a:pPr algn="ctr"/>
            <a:r>
              <a:rPr lang="en-US" sz="700" b="0" dirty="0" smtClean="0">
                <a:solidFill>
                  <a:srgbClr val="7030A0"/>
                </a:solidFill>
                <a:latin typeface="Calibri" panose="020F0502020204030204" pitchFamily="34" charset="0"/>
              </a:rPr>
              <a:t>Storm Hanna –Floods Ecuador</a:t>
            </a:r>
          </a:p>
        </p:txBody>
      </p:sp>
      <p:sp>
        <p:nvSpPr>
          <p:cNvPr id="19" name="Rectangle 18"/>
          <p:cNvSpPr/>
          <p:nvPr/>
        </p:nvSpPr>
        <p:spPr>
          <a:xfrm>
            <a:off x="6112456" y="4666009"/>
            <a:ext cx="107722" cy="1039745"/>
          </a:xfrm>
          <a:prstGeom prst="rect">
            <a:avLst/>
          </a:prstGeom>
          <a:solidFill>
            <a:schemeClr val="accent1">
              <a:lumMod val="20000"/>
              <a:lumOff val="80000"/>
            </a:schemeClr>
          </a:solidFill>
        </p:spPr>
        <p:txBody>
          <a:bodyPr vert="vert270" wrap="square" lIns="0" tIns="0" rIns="0" bIns="0" anchor="ctr" anchorCtr="0">
            <a:spAutoFit/>
          </a:bodyPr>
          <a:lstStyle/>
          <a:p>
            <a:pPr algn="ctr"/>
            <a:r>
              <a:rPr lang="en-US" sz="700" b="0" dirty="0" smtClean="0">
                <a:solidFill>
                  <a:srgbClr val="7030A0"/>
                </a:solidFill>
                <a:latin typeface="Calibri" panose="020F0502020204030204" pitchFamily="34" charset="0"/>
              </a:rPr>
              <a:t>Landslide Vargas Venezuela</a:t>
            </a:r>
          </a:p>
        </p:txBody>
      </p:sp>
      <p:sp>
        <p:nvSpPr>
          <p:cNvPr id="20" name="Rounded Rectangle 19"/>
          <p:cNvSpPr/>
          <p:nvPr/>
        </p:nvSpPr>
        <p:spPr>
          <a:xfrm>
            <a:off x="53000" y="3585970"/>
            <a:ext cx="2473888" cy="299631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spAutoFit/>
          </a:bodyPr>
          <a:lstStyle/>
          <a:p>
            <a:pPr marL="228600" indent="-228600">
              <a:buAutoNum type="arabicPeriod"/>
            </a:pPr>
            <a:r>
              <a:rPr lang="en-US" sz="1100" dirty="0">
                <a:solidFill>
                  <a:schemeClr val="bg1"/>
                </a:solidFill>
              </a:rPr>
              <a:t>Humanitarian Aid start before the event . No early response without preparedness.</a:t>
            </a:r>
          </a:p>
          <a:p>
            <a:pPr marL="228600" indent="-228600">
              <a:buAutoNum type="arabicPeriod"/>
            </a:pPr>
            <a:r>
              <a:rPr lang="en-US" sz="1100" dirty="0">
                <a:solidFill>
                  <a:schemeClr val="bg1"/>
                </a:solidFill>
              </a:rPr>
              <a:t>Humanitarian support start in the community putting people first, empowering first responder. </a:t>
            </a:r>
          </a:p>
          <a:p>
            <a:pPr marL="228600" indent="-228600">
              <a:buAutoNum type="arabicPeriod" startAt="3"/>
            </a:pPr>
            <a:r>
              <a:rPr lang="en-US" sz="1100" dirty="0">
                <a:solidFill>
                  <a:schemeClr val="bg1"/>
                </a:solidFill>
              </a:rPr>
              <a:t>DP is improving coping capacities it is also promoting  the right to live in a safe zone, sharing responsibilities and being risk informed. </a:t>
            </a:r>
          </a:p>
          <a:p>
            <a:pPr marL="228600" indent="-228600">
              <a:buAutoNum type="arabicPeriod" startAt="3"/>
            </a:pPr>
            <a:r>
              <a:rPr lang="en-US" sz="1100" dirty="0">
                <a:solidFill>
                  <a:schemeClr val="bg1"/>
                </a:solidFill>
              </a:rPr>
              <a:t>Action taken at community level inspire upper levels to protect everyone. </a:t>
            </a:r>
          </a:p>
          <a:p>
            <a:pPr marL="228600" indent="-228600">
              <a:buAutoNum type="arabicPeriod" startAt="3"/>
            </a:pPr>
            <a:r>
              <a:rPr lang="en-US" sz="1100" dirty="0">
                <a:solidFill>
                  <a:schemeClr val="bg1"/>
                </a:solidFill>
              </a:rPr>
              <a:t>Unity brings strength to deliver better </a:t>
            </a:r>
            <a:r>
              <a:rPr lang="en-US" sz="1100" dirty="0" smtClean="0">
                <a:solidFill>
                  <a:schemeClr val="bg1"/>
                </a:solidFill>
              </a:rPr>
              <a:t>together.</a:t>
            </a:r>
            <a:endParaRPr lang="en-US" sz="1100" dirty="0">
              <a:solidFill>
                <a:schemeClr val="bg1"/>
              </a:solidFill>
            </a:endParaRPr>
          </a:p>
        </p:txBody>
      </p:sp>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5843" y="1124744"/>
            <a:ext cx="3974629" cy="2689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4983120" y="917439"/>
            <a:ext cx="4139952" cy="215444"/>
          </a:xfrm>
          <a:prstGeom prst="rect">
            <a:avLst/>
          </a:prstGeom>
          <a:noFill/>
        </p:spPr>
        <p:txBody>
          <a:bodyPr wrap="square">
            <a:spAutoFit/>
          </a:bodyPr>
          <a:lstStyle/>
          <a:p>
            <a:pPr algn="ctr"/>
            <a:r>
              <a:rPr lang="en-US" sz="800" b="0" i="1" dirty="0" smtClean="0">
                <a:solidFill>
                  <a:schemeClr val="accent1">
                    <a:lumMod val="75000"/>
                  </a:schemeClr>
                </a:solidFill>
                <a:latin typeface="+mn-lt"/>
              </a:rPr>
              <a:t>Our 20 main partners to promote Disaster </a:t>
            </a:r>
            <a:r>
              <a:rPr lang="en-US" sz="800" b="0" i="1" dirty="0">
                <a:solidFill>
                  <a:schemeClr val="accent1">
                    <a:lumMod val="75000"/>
                  </a:schemeClr>
                </a:solidFill>
                <a:latin typeface="+mn-lt"/>
              </a:rPr>
              <a:t>R</a:t>
            </a:r>
            <a:r>
              <a:rPr lang="en-US" sz="800" b="0" i="1" dirty="0" smtClean="0">
                <a:solidFill>
                  <a:schemeClr val="accent1">
                    <a:lumMod val="75000"/>
                  </a:schemeClr>
                </a:solidFill>
                <a:latin typeface="+mn-lt"/>
              </a:rPr>
              <a:t>isk Reduction  during the 1995 – 2016 period</a:t>
            </a:r>
          </a:p>
        </p:txBody>
      </p:sp>
      <p:sp>
        <p:nvSpPr>
          <p:cNvPr id="23" name="Rectangle 22"/>
          <p:cNvSpPr/>
          <p:nvPr/>
        </p:nvSpPr>
        <p:spPr>
          <a:xfrm>
            <a:off x="0" y="0"/>
            <a:ext cx="9144000" cy="452215"/>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4" name="Rectangle 23"/>
          <p:cNvSpPr/>
          <p:nvPr/>
        </p:nvSpPr>
        <p:spPr>
          <a:xfrm>
            <a:off x="29348" y="44624"/>
            <a:ext cx="9079156" cy="1261884"/>
          </a:xfrm>
          <a:prstGeom prst="rect">
            <a:avLst/>
          </a:prstGeom>
          <a:noFill/>
        </p:spPr>
        <p:txBody>
          <a:bodyPr wrap="square">
            <a:spAutoFit/>
          </a:bodyPr>
          <a:lstStyle/>
          <a:p>
            <a:pPr algn="ctr"/>
            <a:endParaRPr lang="en-US" dirty="0">
              <a:solidFill>
                <a:schemeClr val="bg1"/>
              </a:solidFill>
            </a:endParaRPr>
          </a:p>
        </p:txBody>
      </p:sp>
      <p:sp>
        <p:nvSpPr>
          <p:cNvPr id="25" name="Rectangle 24"/>
          <p:cNvSpPr/>
          <p:nvPr/>
        </p:nvSpPr>
        <p:spPr>
          <a:xfrm>
            <a:off x="179512" y="540804"/>
            <a:ext cx="8659750" cy="307777"/>
          </a:xfrm>
          <a:prstGeom prst="rect">
            <a:avLst/>
          </a:prstGeom>
          <a:noFill/>
        </p:spPr>
        <p:txBody>
          <a:bodyPr wrap="square">
            <a:spAutoFit/>
          </a:bodyPr>
          <a:lstStyle/>
          <a:p>
            <a:pPr algn="ctr"/>
            <a:r>
              <a:rPr lang="en-US" sz="1200" b="0" dirty="0" smtClean="0">
                <a:solidFill>
                  <a:srgbClr val="0070C0"/>
                </a:solidFill>
              </a:rPr>
              <a:t>An investment of </a:t>
            </a:r>
            <a:r>
              <a:rPr lang="en-US" sz="1400" dirty="0" smtClean="0">
                <a:solidFill>
                  <a:srgbClr val="0070C0"/>
                </a:solidFill>
              </a:rPr>
              <a:t>210 Million € </a:t>
            </a:r>
            <a:r>
              <a:rPr lang="en-US" sz="1200" b="0" dirty="0" smtClean="0">
                <a:solidFill>
                  <a:srgbClr val="0070C0"/>
                </a:solidFill>
              </a:rPr>
              <a:t>and </a:t>
            </a:r>
            <a:r>
              <a:rPr lang="en-US" sz="1400" dirty="0" smtClean="0">
                <a:solidFill>
                  <a:srgbClr val="0070C0"/>
                </a:solidFill>
              </a:rPr>
              <a:t>509</a:t>
            </a:r>
            <a:r>
              <a:rPr lang="en-US" sz="1200" b="0" dirty="0" smtClean="0">
                <a:solidFill>
                  <a:srgbClr val="0070C0"/>
                </a:solidFill>
              </a:rPr>
              <a:t> projects     to improve disaster preparedness capacities</a:t>
            </a:r>
          </a:p>
        </p:txBody>
      </p:sp>
      <p:sp>
        <p:nvSpPr>
          <p:cNvPr id="28" name="Rectangle 27"/>
          <p:cNvSpPr/>
          <p:nvPr/>
        </p:nvSpPr>
        <p:spPr>
          <a:xfrm>
            <a:off x="53000" y="6600318"/>
            <a:ext cx="2345417" cy="215444"/>
          </a:xfrm>
          <a:prstGeom prst="rect">
            <a:avLst/>
          </a:prstGeom>
        </p:spPr>
        <p:txBody>
          <a:bodyPr wrap="square">
            <a:spAutoFit/>
          </a:bodyPr>
          <a:lstStyle/>
          <a:p>
            <a:r>
              <a:rPr lang="en-US" sz="800" b="1" u="sng" dirty="0">
                <a:hlinkClick r:id="rId5"/>
              </a:rPr>
              <a:t>http://www.youtube.com/watch?v=MRX7fUiiZVI</a:t>
            </a:r>
            <a:endParaRPr lang="en-US" sz="800" dirty="0"/>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230070"/>
            <a:ext cx="4543879" cy="47565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2710" y="41441"/>
            <a:ext cx="8424936" cy="369332"/>
          </a:xfrm>
          <a:prstGeom prst="rect">
            <a:avLst/>
          </a:prstGeom>
          <a:noFill/>
        </p:spPr>
        <p:txBody>
          <a:bodyPr wrap="square" rtlCol="0">
            <a:spAutoFit/>
          </a:bodyPr>
          <a:lstStyle/>
          <a:p>
            <a:pPr algn="ctr"/>
            <a:r>
              <a:rPr lang="en-US" sz="1800" b="0" dirty="0" smtClean="0">
                <a:solidFill>
                  <a:schemeClr val="bg1"/>
                </a:solidFill>
              </a:rPr>
              <a:t>&gt;20 </a:t>
            </a:r>
            <a:r>
              <a:rPr lang="en-US" sz="1800" b="0" dirty="0">
                <a:solidFill>
                  <a:schemeClr val="bg1"/>
                </a:solidFill>
              </a:rPr>
              <a:t>years of ECHO Disaster Risk Reduction in L.A.C. </a:t>
            </a:r>
            <a:r>
              <a:rPr lang="en-US" sz="1800" b="0" dirty="0" smtClean="0">
                <a:solidFill>
                  <a:schemeClr val="bg1"/>
                </a:solidFill>
              </a:rPr>
              <a:t>1996-2016 </a:t>
            </a:r>
            <a:endParaRPr lang="en-US" sz="1800" b="0" dirty="0">
              <a:solidFill>
                <a:schemeClr val="bg1"/>
              </a:solidFill>
            </a:endParaRPr>
          </a:p>
        </p:txBody>
      </p:sp>
    </p:spTree>
    <p:extLst>
      <p:ext uri="{BB962C8B-B14F-4D97-AF65-F5344CB8AC3E}">
        <p14:creationId xmlns:p14="http://schemas.microsoft.com/office/powerpoint/2010/main" val="286602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5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20"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251520" y="1067604"/>
            <a:ext cx="7848872" cy="720080"/>
          </a:xfrm>
        </p:spPr>
        <p:txBody>
          <a:bodyPr>
            <a:normAutofit fontScale="77500" lnSpcReduction="20000"/>
          </a:bodyPr>
          <a:lstStyle/>
          <a:p>
            <a:endParaRPr lang="en-GB" dirty="0" smtClean="0"/>
          </a:p>
          <a:p>
            <a:r>
              <a:rPr lang="en-GB" dirty="0" smtClean="0"/>
              <a:t>Disaster Preparedness in ECHO</a:t>
            </a:r>
            <a:r>
              <a:rPr lang="en-US" dirty="0" smtClean="0"/>
              <a:t>; </a:t>
            </a:r>
            <a:r>
              <a:rPr lang="en-GB" dirty="0" smtClean="0"/>
              <a:t>a learning process</a:t>
            </a:r>
            <a:endParaRPr lang="en-GB" dirty="0"/>
          </a:p>
        </p:txBody>
      </p:sp>
      <p:sp>
        <p:nvSpPr>
          <p:cNvPr id="4" name="Marcador de contenido 3"/>
          <p:cNvSpPr>
            <a:spLocks noGrp="1"/>
          </p:cNvSpPr>
          <p:nvPr>
            <p:ph sz="half" idx="2"/>
          </p:nvPr>
        </p:nvSpPr>
        <p:spPr>
          <a:xfrm>
            <a:off x="243771" y="3212976"/>
            <a:ext cx="7704856" cy="648072"/>
          </a:xfrm>
        </p:spPr>
        <p:txBody>
          <a:bodyPr>
            <a:normAutofit fontScale="77500" lnSpcReduction="20000"/>
          </a:bodyPr>
          <a:lstStyle/>
          <a:p>
            <a:r>
              <a:rPr lang="en-GB" dirty="0" smtClean="0"/>
              <a:t>Results chain; an evolution process</a:t>
            </a:r>
          </a:p>
        </p:txBody>
      </p:sp>
      <p:sp>
        <p:nvSpPr>
          <p:cNvPr id="10" name="Ordenar 9"/>
          <p:cNvSpPr/>
          <p:nvPr/>
        </p:nvSpPr>
        <p:spPr bwMode="auto">
          <a:xfrm rot="5400000">
            <a:off x="143508" y="1664804"/>
            <a:ext cx="504056" cy="288032"/>
          </a:xfrm>
          <a:prstGeom prst="flowChartSort">
            <a:avLst/>
          </a:prstGeom>
          <a:solidFill>
            <a:schemeClr val="accent2">
              <a:lumMod val="60000"/>
              <a:lumOff val="4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dirty="0" smtClean="0">
              <a:ln>
                <a:noFill/>
              </a:ln>
              <a:solidFill>
                <a:srgbClr val="FFD624"/>
              </a:solidFill>
              <a:effectLst/>
              <a:latin typeface="Verdana" pitchFamily="34" charset="0"/>
            </a:endParaRPr>
          </a:p>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dirty="0" smtClean="0">
              <a:ln>
                <a:noFill/>
              </a:ln>
              <a:solidFill>
                <a:srgbClr val="FFD624"/>
              </a:solidFill>
              <a:effectLst/>
              <a:latin typeface="Verdana" pitchFamily="34" charset="0"/>
            </a:endParaRPr>
          </a:p>
        </p:txBody>
      </p:sp>
      <p:grpSp>
        <p:nvGrpSpPr>
          <p:cNvPr id="32" name="Agrupar 31"/>
          <p:cNvGrpSpPr/>
          <p:nvPr/>
        </p:nvGrpSpPr>
        <p:grpSpPr>
          <a:xfrm>
            <a:off x="395536" y="1988840"/>
            <a:ext cx="1728192" cy="864096"/>
            <a:chOff x="395536" y="1988840"/>
            <a:chExt cx="1728192" cy="864096"/>
          </a:xfrm>
        </p:grpSpPr>
        <p:sp>
          <p:nvSpPr>
            <p:cNvPr id="5" name="Pentágono 4"/>
            <p:cNvSpPr/>
            <p:nvPr/>
          </p:nvSpPr>
          <p:spPr bwMode="auto">
            <a:xfrm>
              <a:off x="395536" y="1988840"/>
              <a:ext cx="1728192" cy="864096"/>
            </a:xfrm>
            <a:prstGeom prst="homePlate">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smtClean="0">
                <a:ln>
                  <a:noFill/>
                </a:ln>
                <a:solidFill>
                  <a:srgbClr val="FFD624"/>
                </a:solidFill>
                <a:effectLst/>
                <a:latin typeface="Verdana" pitchFamily="34" charset="0"/>
              </a:endParaRPr>
            </a:p>
          </p:txBody>
        </p:sp>
        <p:sp>
          <p:nvSpPr>
            <p:cNvPr id="16" name="CuadroTexto 15"/>
            <p:cNvSpPr txBox="1"/>
            <p:nvPr/>
          </p:nvSpPr>
          <p:spPr>
            <a:xfrm>
              <a:off x="467544" y="2132856"/>
              <a:ext cx="1584176" cy="584776"/>
            </a:xfrm>
            <a:prstGeom prst="rect">
              <a:avLst/>
            </a:prstGeom>
            <a:noFill/>
          </p:spPr>
          <p:txBody>
            <a:bodyPr wrap="square" rtlCol="0">
              <a:spAutoFit/>
            </a:bodyPr>
            <a:lstStyle/>
            <a:p>
              <a:r>
                <a:rPr lang="en-GB" sz="1600" dirty="0" smtClean="0">
                  <a:solidFill>
                    <a:srgbClr val="7030A0"/>
                  </a:solidFill>
                </a:rPr>
                <a:t>Regional Projects</a:t>
              </a:r>
              <a:endParaRPr lang="en-GB" sz="1600" dirty="0">
                <a:solidFill>
                  <a:srgbClr val="7030A0"/>
                </a:solidFill>
              </a:endParaRPr>
            </a:p>
          </p:txBody>
        </p:sp>
      </p:grpSp>
      <p:grpSp>
        <p:nvGrpSpPr>
          <p:cNvPr id="29" name="Agrupar 28"/>
          <p:cNvGrpSpPr/>
          <p:nvPr/>
        </p:nvGrpSpPr>
        <p:grpSpPr>
          <a:xfrm>
            <a:off x="2483768" y="1988840"/>
            <a:ext cx="1728192" cy="864096"/>
            <a:chOff x="2483768" y="2276872"/>
            <a:chExt cx="1728192" cy="864096"/>
          </a:xfrm>
        </p:grpSpPr>
        <p:sp>
          <p:nvSpPr>
            <p:cNvPr id="7" name="Pentágono 6"/>
            <p:cNvSpPr/>
            <p:nvPr/>
          </p:nvSpPr>
          <p:spPr bwMode="auto">
            <a:xfrm>
              <a:off x="2483768" y="2276872"/>
              <a:ext cx="1728192" cy="864096"/>
            </a:xfrm>
            <a:prstGeom prst="homePlate">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sp>
          <p:nvSpPr>
            <p:cNvPr id="17" name="CuadroTexto 16"/>
            <p:cNvSpPr txBox="1"/>
            <p:nvPr/>
          </p:nvSpPr>
          <p:spPr>
            <a:xfrm>
              <a:off x="2555776" y="2420888"/>
              <a:ext cx="1584176" cy="584776"/>
            </a:xfrm>
            <a:prstGeom prst="rect">
              <a:avLst/>
            </a:prstGeom>
            <a:noFill/>
          </p:spPr>
          <p:txBody>
            <a:bodyPr wrap="square" rtlCol="0">
              <a:spAutoFit/>
            </a:bodyPr>
            <a:lstStyle/>
            <a:p>
              <a:r>
                <a:rPr lang="en-GB" sz="1600" dirty="0" smtClean="0">
                  <a:solidFill>
                    <a:srgbClr val="7030A0"/>
                  </a:solidFill>
                </a:rPr>
                <a:t>Local Projects</a:t>
              </a:r>
              <a:endParaRPr lang="en-GB" sz="1600" dirty="0">
                <a:solidFill>
                  <a:srgbClr val="7030A0"/>
                </a:solidFill>
              </a:endParaRPr>
            </a:p>
          </p:txBody>
        </p:sp>
      </p:grpSp>
      <p:grpSp>
        <p:nvGrpSpPr>
          <p:cNvPr id="31" name="Agrupar 30"/>
          <p:cNvGrpSpPr/>
          <p:nvPr/>
        </p:nvGrpSpPr>
        <p:grpSpPr>
          <a:xfrm>
            <a:off x="4572000" y="1988840"/>
            <a:ext cx="1728192" cy="864096"/>
            <a:chOff x="4572000" y="1988840"/>
            <a:chExt cx="1728192" cy="864096"/>
          </a:xfrm>
        </p:grpSpPr>
        <p:sp>
          <p:nvSpPr>
            <p:cNvPr id="8" name="Pentágono 7"/>
            <p:cNvSpPr/>
            <p:nvPr/>
          </p:nvSpPr>
          <p:spPr bwMode="auto">
            <a:xfrm>
              <a:off x="4572000" y="1988840"/>
              <a:ext cx="1728192" cy="864096"/>
            </a:xfrm>
            <a:prstGeom prst="homePlate">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sp>
          <p:nvSpPr>
            <p:cNvPr id="18" name="CuadroTexto 17"/>
            <p:cNvSpPr txBox="1"/>
            <p:nvPr/>
          </p:nvSpPr>
          <p:spPr>
            <a:xfrm>
              <a:off x="4644008" y="2132856"/>
              <a:ext cx="1584176" cy="584776"/>
            </a:xfrm>
            <a:prstGeom prst="rect">
              <a:avLst/>
            </a:prstGeom>
            <a:noFill/>
          </p:spPr>
          <p:txBody>
            <a:bodyPr wrap="square" rtlCol="0">
              <a:spAutoFit/>
            </a:bodyPr>
            <a:lstStyle/>
            <a:p>
              <a:r>
                <a:rPr lang="en-GB" sz="1600" dirty="0" smtClean="0">
                  <a:solidFill>
                    <a:srgbClr val="7030A0"/>
                  </a:solidFill>
                </a:rPr>
                <a:t>Action Plans</a:t>
              </a:r>
              <a:endParaRPr lang="en-GB" sz="1600" dirty="0">
                <a:solidFill>
                  <a:srgbClr val="7030A0"/>
                </a:solidFill>
              </a:endParaRPr>
            </a:p>
          </p:txBody>
        </p:sp>
      </p:grpSp>
      <p:grpSp>
        <p:nvGrpSpPr>
          <p:cNvPr id="30" name="Agrupar 29"/>
          <p:cNvGrpSpPr/>
          <p:nvPr/>
        </p:nvGrpSpPr>
        <p:grpSpPr>
          <a:xfrm>
            <a:off x="6732240" y="1988840"/>
            <a:ext cx="1728192" cy="864096"/>
            <a:chOff x="6732240" y="1988840"/>
            <a:chExt cx="1728192" cy="864096"/>
          </a:xfrm>
        </p:grpSpPr>
        <p:sp>
          <p:nvSpPr>
            <p:cNvPr id="9" name="Pentágono 8"/>
            <p:cNvSpPr/>
            <p:nvPr/>
          </p:nvSpPr>
          <p:spPr bwMode="auto">
            <a:xfrm>
              <a:off x="6732240" y="1988840"/>
              <a:ext cx="1728192" cy="864096"/>
            </a:xfrm>
            <a:prstGeom prst="homePlate">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sp>
          <p:nvSpPr>
            <p:cNvPr id="19" name="CuadroTexto 18"/>
            <p:cNvSpPr txBox="1"/>
            <p:nvPr/>
          </p:nvSpPr>
          <p:spPr>
            <a:xfrm>
              <a:off x="6804248" y="2132856"/>
              <a:ext cx="1584176" cy="584776"/>
            </a:xfrm>
            <a:prstGeom prst="rect">
              <a:avLst/>
            </a:prstGeom>
            <a:noFill/>
          </p:spPr>
          <p:txBody>
            <a:bodyPr wrap="square" rtlCol="0">
              <a:spAutoFit/>
            </a:bodyPr>
            <a:lstStyle/>
            <a:p>
              <a:r>
                <a:rPr lang="en-GB" sz="1600" dirty="0" smtClean="0">
                  <a:solidFill>
                    <a:srgbClr val="7030A0"/>
                  </a:solidFill>
                </a:rPr>
                <a:t>Targeted </a:t>
              </a:r>
            </a:p>
            <a:p>
              <a:r>
                <a:rPr lang="en-GB" sz="1600" dirty="0" smtClean="0">
                  <a:solidFill>
                    <a:srgbClr val="7030A0"/>
                  </a:solidFill>
                </a:rPr>
                <a:t>Actions</a:t>
              </a:r>
              <a:endParaRPr lang="en-GB" sz="1600" dirty="0">
                <a:solidFill>
                  <a:srgbClr val="7030A0"/>
                </a:solidFill>
              </a:endParaRPr>
            </a:p>
          </p:txBody>
        </p:sp>
      </p:grpSp>
      <p:grpSp>
        <p:nvGrpSpPr>
          <p:cNvPr id="33" name="Agrupar 32"/>
          <p:cNvGrpSpPr/>
          <p:nvPr/>
        </p:nvGrpSpPr>
        <p:grpSpPr>
          <a:xfrm>
            <a:off x="107504" y="4005064"/>
            <a:ext cx="2016224" cy="1785109"/>
            <a:chOff x="107504" y="4005064"/>
            <a:chExt cx="2016224" cy="1785109"/>
          </a:xfrm>
        </p:grpSpPr>
        <p:sp>
          <p:nvSpPr>
            <p:cNvPr id="11" name="Pentágono 10"/>
            <p:cNvSpPr/>
            <p:nvPr/>
          </p:nvSpPr>
          <p:spPr bwMode="auto">
            <a:xfrm>
              <a:off x="395536" y="4005064"/>
              <a:ext cx="1728192" cy="864096"/>
            </a:xfrm>
            <a:prstGeom prst="homePlate">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sp>
          <p:nvSpPr>
            <p:cNvPr id="20" name="CuadroTexto 19"/>
            <p:cNvSpPr txBox="1"/>
            <p:nvPr/>
          </p:nvSpPr>
          <p:spPr>
            <a:xfrm>
              <a:off x="437726" y="4221089"/>
              <a:ext cx="1584176" cy="584776"/>
            </a:xfrm>
            <a:prstGeom prst="rect">
              <a:avLst/>
            </a:prstGeom>
            <a:noFill/>
          </p:spPr>
          <p:txBody>
            <a:bodyPr wrap="square" rtlCol="0">
              <a:spAutoFit/>
            </a:bodyPr>
            <a:lstStyle/>
            <a:p>
              <a:r>
                <a:rPr lang="en-GB" sz="1600" dirty="0" smtClean="0">
                  <a:solidFill>
                    <a:srgbClr val="7030A0"/>
                  </a:solidFill>
                </a:rPr>
                <a:t>Inputs Activities</a:t>
              </a:r>
            </a:p>
          </p:txBody>
        </p:sp>
        <p:sp>
          <p:nvSpPr>
            <p:cNvPr id="24" name="Marcador de contenido 3"/>
            <p:cNvSpPr txBox="1">
              <a:spLocks/>
            </p:cNvSpPr>
            <p:nvPr/>
          </p:nvSpPr>
          <p:spPr bwMode="auto">
            <a:xfrm>
              <a:off x="107504" y="4998085"/>
              <a:ext cx="172819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8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400" b="1">
                  <a:solidFill>
                    <a:srgbClr val="0F5494"/>
                  </a:solidFill>
                  <a:latin typeface="+mn-lt"/>
                </a:defRPr>
              </a:lvl2pPr>
              <a:lvl3pPr marL="1143000" indent="-228600" algn="l" rtl="0" fontAlgn="base">
                <a:spcBef>
                  <a:spcPct val="20000"/>
                </a:spcBef>
                <a:spcAft>
                  <a:spcPct val="0"/>
                </a:spcAft>
                <a:defRPr sz="2000">
                  <a:solidFill>
                    <a:srgbClr val="0F5494"/>
                  </a:solidFill>
                  <a:latin typeface="+mn-lt"/>
                </a:defRPr>
              </a:lvl3pPr>
              <a:lvl4pPr marL="1600200" indent="-228600" algn="l" rtl="0" fontAlgn="base">
                <a:spcBef>
                  <a:spcPct val="20000"/>
                </a:spcBef>
                <a:spcAft>
                  <a:spcPct val="0"/>
                </a:spcAft>
                <a:buChar char="–"/>
                <a:defRPr sz="1800">
                  <a:solidFill>
                    <a:schemeClr val="tx1"/>
                  </a:solidFill>
                  <a:latin typeface="Arial" charset="0"/>
                </a:defRPr>
              </a:lvl4pPr>
              <a:lvl5pPr marL="2057400" indent="-228600" algn="l" rtl="0" fontAlgn="base">
                <a:spcBef>
                  <a:spcPct val="20000"/>
                </a:spcBef>
                <a:spcAft>
                  <a:spcPct val="0"/>
                </a:spcAft>
                <a:buChar char="»"/>
                <a:defRPr sz="1800">
                  <a:solidFill>
                    <a:schemeClr val="tx1"/>
                  </a:solidFill>
                  <a:latin typeface="Arial" charset="0"/>
                </a:defRPr>
              </a:lvl5pPr>
              <a:lvl6pPr marL="2514600" indent="-228600" algn="l" rtl="0" fontAlgn="base">
                <a:spcBef>
                  <a:spcPct val="20000"/>
                </a:spcBef>
                <a:spcAft>
                  <a:spcPct val="0"/>
                </a:spcAft>
                <a:buChar char="»"/>
                <a:defRPr sz="1800">
                  <a:solidFill>
                    <a:schemeClr val="tx1"/>
                  </a:solidFill>
                  <a:latin typeface="Arial" charset="0"/>
                </a:defRPr>
              </a:lvl6pPr>
              <a:lvl7pPr marL="2971800" indent="-228600" algn="l" rtl="0" fontAlgn="base">
                <a:spcBef>
                  <a:spcPct val="20000"/>
                </a:spcBef>
                <a:spcAft>
                  <a:spcPct val="0"/>
                </a:spcAft>
                <a:buChar char="»"/>
                <a:defRPr sz="1800">
                  <a:solidFill>
                    <a:schemeClr val="tx1"/>
                  </a:solidFill>
                  <a:latin typeface="Arial" charset="0"/>
                </a:defRPr>
              </a:lvl7pPr>
              <a:lvl8pPr marL="3429000" indent="-228600" algn="l" rtl="0" fontAlgn="base">
                <a:spcBef>
                  <a:spcPct val="20000"/>
                </a:spcBef>
                <a:spcAft>
                  <a:spcPct val="0"/>
                </a:spcAft>
                <a:buChar char="»"/>
                <a:defRPr sz="1800">
                  <a:solidFill>
                    <a:schemeClr val="tx1"/>
                  </a:solidFill>
                  <a:latin typeface="Arial" charset="0"/>
                </a:defRPr>
              </a:lvl8pPr>
              <a:lvl9pPr marL="3886200" indent="-228600" algn="l" rtl="0" fontAlgn="base">
                <a:spcBef>
                  <a:spcPct val="20000"/>
                </a:spcBef>
                <a:spcAft>
                  <a:spcPct val="0"/>
                </a:spcAft>
                <a:buChar char="»"/>
                <a:defRPr sz="1800">
                  <a:solidFill>
                    <a:schemeClr val="tx1"/>
                  </a:solidFill>
                  <a:latin typeface="Arial" charset="0"/>
                </a:defRPr>
              </a:lvl9pPr>
            </a:lstStyle>
            <a:p>
              <a:pPr marL="571500" lvl="1" indent="-171450">
                <a:buFont typeface="Arial" panose="020B0604020202020204" pitchFamily="34" charset="0"/>
                <a:buChar char="•"/>
              </a:pPr>
              <a:r>
                <a:rPr lang="en-GB" sz="1000" dirty="0"/>
                <a:t>Technical </a:t>
              </a:r>
              <a:r>
                <a:rPr lang="en-GB" sz="1000" dirty="0" err="1"/>
                <a:t>asist</a:t>
              </a:r>
              <a:r>
                <a:rPr lang="en-GB" sz="1000" dirty="0"/>
                <a:t>.</a:t>
              </a:r>
            </a:p>
            <a:p>
              <a:pPr marL="571500" lvl="1" indent="-171450">
                <a:buFont typeface="Arial" panose="020B0604020202020204" pitchFamily="34" charset="0"/>
                <a:buChar char="•"/>
              </a:pPr>
              <a:r>
                <a:rPr lang="en-GB" sz="1000" dirty="0"/>
                <a:t>Products</a:t>
              </a:r>
            </a:p>
            <a:p>
              <a:pPr marL="571500" lvl="1" indent="-171450">
                <a:buFont typeface="Arial" panose="020B0604020202020204" pitchFamily="34" charset="0"/>
                <a:buChar char="•"/>
              </a:pPr>
              <a:r>
                <a:rPr lang="en-GB" sz="1000" dirty="0"/>
                <a:t>Services</a:t>
              </a:r>
            </a:p>
          </p:txBody>
        </p:sp>
      </p:grpSp>
      <p:grpSp>
        <p:nvGrpSpPr>
          <p:cNvPr id="34" name="Agrupar 33"/>
          <p:cNvGrpSpPr/>
          <p:nvPr/>
        </p:nvGrpSpPr>
        <p:grpSpPr>
          <a:xfrm>
            <a:off x="1907704" y="4005064"/>
            <a:ext cx="2304256" cy="2232248"/>
            <a:chOff x="1907704" y="4005064"/>
            <a:chExt cx="2304256" cy="2232248"/>
          </a:xfrm>
        </p:grpSpPr>
        <p:sp>
          <p:nvSpPr>
            <p:cNvPr id="12" name="Pentágono 11"/>
            <p:cNvSpPr/>
            <p:nvPr/>
          </p:nvSpPr>
          <p:spPr bwMode="auto">
            <a:xfrm>
              <a:off x="2411760" y="4005064"/>
              <a:ext cx="1728192" cy="864096"/>
            </a:xfrm>
            <a:prstGeom prst="homePlate">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sp>
          <p:nvSpPr>
            <p:cNvPr id="21" name="CuadroTexto 20"/>
            <p:cNvSpPr txBox="1"/>
            <p:nvPr/>
          </p:nvSpPr>
          <p:spPr>
            <a:xfrm>
              <a:off x="2483768" y="4220207"/>
              <a:ext cx="1584176" cy="338554"/>
            </a:xfrm>
            <a:prstGeom prst="rect">
              <a:avLst/>
            </a:prstGeom>
            <a:noFill/>
          </p:spPr>
          <p:txBody>
            <a:bodyPr wrap="square" rtlCol="0">
              <a:spAutoFit/>
            </a:bodyPr>
            <a:lstStyle/>
            <a:p>
              <a:r>
                <a:rPr lang="en-GB" sz="1600" dirty="0" smtClean="0">
                  <a:solidFill>
                    <a:srgbClr val="7030A0"/>
                  </a:solidFill>
                </a:rPr>
                <a:t>Outputs</a:t>
              </a:r>
            </a:p>
          </p:txBody>
        </p:sp>
        <p:sp>
          <p:nvSpPr>
            <p:cNvPr id="25" name="Marcador de contenido 3"/>
            <p:cNvSpPr txBox="1">
              <a:spLocks/>
            </p:cNvSpPr>
            <p:nvPr/>
          </p:nvSpPr>
          <p:spPr bwMode="auto">
            <a:xfrm>
              <a:off x="1907704" y="5013176"/>
              <a:ext cx="230425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8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400" b="1">
                  <a:solidFill>
                    <a:srgbClr val="0F5494"/>
                  </a:solidFill>
                  <a:latin typeface="+mn-lt"/>
                </a:defRPr>
              </a:lvl2pPr>
              <a:lvl3pPr marL="1143000" indent="-228600" algn="l" rtl="0" fontAlgn="base">
                <a:spcBef>
                  <a:spcPct val="20000"/>
                </a:spcBef>
                <a:spcAft>
                  <a:spcPct val="0"/>
                </a:spcAft>
                <a:defRPr sz="2000">
                  <a:solidFill>
                    <a:srgbClr val="0F5494"/>
                  </a:solidFill>
                  <a:latin typeface="+mn-lt"/>
                </a:defRPr>
              </a:lvl3pPr>
              <a:lvl4pPr marL="1600200" indent="-228600" algn="l" rtl="0" fontAlgn="base">
                <a:spcBef>
                  <a:spcPct val="20000"/>
                </a:spcBef>
                <a:spcAft>
                  <a:spcPct val="0"/>
                </a:spcAft>
                <a:buChar char="–"/>
                <a:defRPr sz="1800">
                  <a:solidFill>
                    <a:schemeClr val="tx1"/>
                  </a:solidFill>
                  <a:latin typeface="Arial" charset="0"/>
                </a:defRPr>
              </a:lvl4pPr>
              <a:lvl5pPr marL="2057400" indent="-228600" algn="l" rtl="0" fontAlgn="base">
                <a:spcBef>
                  <a:spcPct val="20000"/>
                </a:spcBef>
                <a:spcAft>
                  <a:spcPct val="0"/>
                </a:spcAft>
                <a:buChar char="»"/>
                <a:defRPr sz="1800">
                  <a:solidFill>
                    <a:schemeClr val="tx1"/>
                  </a:solidFill>
                  <a:latin typeface="Arial" charset="0"/>
                </a:defRPr>
              </a:lvl5pPr>
              <a:lvl6pPr marL="2514600" indent="-228600" algn="l" rtl="0" fontAlgn="base">
                <a:spcBef>
                  <a:spcPct val="20000"/>
                </a:spcBef>
                <a:spcAft>
                  <a:spcPct val="0"/>
                </a:spcAft>
                <a:buChar char="»"/>
                <a:defRPr sz="1800">
                  <a:solidFill>
                    <a:schemeClr val="tx1"/>
                  </a:solidFill>
                  <a:latin typeface="Arial" charset="0"/>
                </a:defRPr>
              </a:lvl6pPr>
              <a:lvl7pPr marL="2971800" indent="-228600" algn="l" rtl="0" fontAlgn="base">
                <a:spcBef>
                  <a:spcPct val="20000"/>
                </a:spcBef>
                <a:spcAft>
                  <a:spcPct val="0"/>
                </a:spcAft>
                <a:buChar char="»"/>
                <a:defRPr sz="1800">
                  <a:solidFill>
                    <a:schemeClr val="tx1"/>
                  </a:solidFill>
                  <a:latin typeface="Arial" charset="0"/>
                </a:defRPr>
              </a:lvl7pPr>
              <a:lvl8pPr marL="3429000" indent="-228600" algn="l" rtl="0" fontAlgn="base">
                <a:spcBef>
                  <a:spcPct val="20000"/>
                </a:spcBef>
                <a:spcAft>
                  <a:spcPct val="0"/>
                </a:spcAft>
                <a:buChar char="»"/>
                <a:defRPr sz="1800">
                  <a:solidFill>
                    <a:schemeClr val="tx1"/>
                  </a:solidFill>
                  <a:latin typeface="Arial" charset="0"/>
                </a:defRPr>
              </a:lvl8pPr>
              <a:lvl9pPr marL="3886200" indent="-228600" algn="l" rtl="0" fontAlgn="base">
                <a:spcBef>
                  <a:spcPct val="20000"/>
                </a:spcBef>
                <a:spcAft>
                  <a:spcPct val="0"/>
                </a:spcAft>
                <a:buChar char="»"/>
                <a:defRPr sz="1800">
                  <a:solidFill>
                    <a:schemeClr val="tx1"/>
                  </a:solidFill>
                  <a:latin typeface="Arial" charset="0"/>
                </a:defRPr>
              </a:lvl9pPr>
            </a:lstStyle>
            <a:p>
              <a:pPr marL="571500" lvl="1" indent="-171450">
                <a:buFont typeface="Arial" panose="020B0604020202020204" pitchFamily="34" charset="0"/>
                <a:buChar char="•"/>
              </a:pPr>
              <a:r>
                <a:rPr lang="en-GB" sz="1000" dirty="0"/>
                <a:t>Immediate results</a:t>
              </a:r>
            </a:p>
            <a:p>
              <a:pPr marL="571500" lvl="1" indent="-171450">
                <a:buFont typeface="Arial" panose="020B0604020202020204" pitchFamily="34" charset="0"/>
                <a:buChar char="•"/>
              </a:pPr>
              <a:r>
                <a:rPr lang="en-GB" sz="1000" dirty="0"/>
                <a:t>Local coping capacities Improved.</a:t>
              </a:r>
            </a:p>
            <a:p>
              <a:pPr marL="571500" lvl="1" indent="-171450">
                <a:buFont typeface="Arial" panose="020B0604020202020204" pitchFamily="34" charset="0"/>
                <a:buChar char="•"/>
              </a:pPr>
              <a:r>
                <a:rPr lang="en-GB" sz="1000" dirty="0" err="1"/>
                <a:t>Dev</a:t>
              </a:r>
              <a:r>
                <a:rPr lang="en-GB" sz="1000" dirty="0"/>
                <a:t> of tools</a:t>
              </a:r>
            </a:p>
          </p:txBody>
        </p:sp>
      </p:grpSp>
      <p:grpSp>
        <p:nvGrpSpPr>
          <p:cNvPr id="35" name="Agrupar 34"/>
          <p:cNvGrpSpPr/>
          <p:nvPr/>
        </p:nvGrpSpPr>
        <p:grpSpPr>
          <a:xfrm>
            <a:off x="4067944" y="4005065"/>
            <a:ext cx="2304256" cy="2232247"/>
            <a:chOff x="4019262" y="4005064"/>
            <a:chExt cx="2304256" cy="2232247"/>
          </a:xfrm>
        </p:grpSpPr>
        <p:sp>
          <p:nvSpPr>
            <p:cNvPr id="13" name="Pentágono 12"/>
            <p:cNvSpPr/>
            <p:nvPr/>
          </p:nvSpPr>
          <p:spPr bwMode="auto">
            <a:xfrm>
              <a:off x="4499992" y="4005064"/>
              <a:ext cx="1728192" cy="864096"/>
            </a:xfrm>
            <a:prstGeom prst="homePlate">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sp>
          <p:nvSpPr>
            <p:cNvPr id="22" name="CuadroTexto 21"/>
            <p:cNvSpPr txBox="1"/>
            <p:nvPr/>
          </p:nvSpPr>
          <p:spPr>
            <a:xfrm>
              <a:off x="4572000" y="4221088"/>
              <a:ext cx="1584176" cy="338554"/>
            </a:xfrm>
            <a:prstGeom prst="rect">
              <a:avLst/>
            </a:prstGeom>
            <a:noFill/>
          </p:spPr>
          <p:txBody>
            <a:bodyPr wrap="square" rtlCol="0">
              <a:spAutoFit/>
            </a:bodyPr>
            <a:lstStyle/>
            <a:p>
              <a:r>
                <a:rPr lang="en-GB" sz="1600" dirty="0" smtClean="0">
                  <a:solidFill>
                    <a:srgbClr val="7030A0"/>
                  </a:solidFill>
                </a:rPr>
                <a:t>Outcomes</a:t>
              </a:r>
            </a:p>
          </p:txBody>
        </p:sp>
        <p:sp>
          <p:nvSpPr>
            <p:cNvPr id="26" name="Marcador de contenido 3"/>
            <p:cNvSpPr txBox="1">
              <a:spLocks/>
            </p:cNvSpPr>
            <p:nvPr/>
          </p:nvSpPr>
          <p:spPr bwMode="auto">
            <a:xfrm>
              <a:off x="4019262" y="4941167"/>
              <a:ext cx="2304256"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8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400" b="1">
                  <a:solidFill>
                    <a:srgbClr val="0F5494"/>
                  </a:solidFill>
                  <a:latin typeface="+mn-lt"/>
                </a:defRPr>
              </a:lvl2pPr>
              <a:lvl3pPr marL="1143000" indent="-228600" algn="l" rtl="0" fontAlgn="base">
                <a:spcBef>
                  <a:spcPct val="20000"/>
                </a:spcBef>
                <a:spcAft>
                  <a:spcPct val="0"/>
                </a:spcAft>
                <a:defRPr sz="2000">
                  <a:solidFill>
                    <a:srgbClr val="0F5494"/>
                  </a:solidFill>
                  <a:latin typeface="+mn-lt"/>
                </a:defRPr>
              </a:lvl3pPr>
              <a:lvl4pPr marL="1600200" indent="-228600" algn="l" rtl="0" fontAlgn="base">
                <a:spcBef>
                  <a:spcPct val="20000"/>
                </a:spcBef>
                <a:spcAft>
                  <a:spcPct val="0"/>
                </a:spcAft>
                <a:buChar char="–"/>
                <a:defRPr sz="1800">
                  <a:solidFill>
                    <a:schemeClr val="tx1"/>
                  </a:solidFill>
                  <a:latin typeface="Arial" charset="0"/>
                </a:defRPr>
              </a:lvl4pPr>
              <a:lvl5pPr marL="2057400" indent="-228600" algn="l" rtl="0" fontAlgn="base">
                <a:spcBef>
                  <a:spcPct val="20000"/>
                </a:spcBef>
                <a:spcAft>
                  <a:spcPct val="0"/>
                </a:spcAft>
                <a:buChar char="»"/>
                <a:defRPr sz="1800">
                  <a:solidFill>
                    <a:schemeClr val="tx1"/>
                  </a:solidFill>
                  <a:latin typeface="Arial" charset="0"/>
                </a:defRPr>
              </a:lvl5pPr>
              <a:lvl6pPr marL="2514600" indent="-228600" algn="l" rtl="0" fontAlgn="base">
                <a:spcBef>
                  <a:spcPct val="20000"/>
                </a:spcBef>
                <a:spcAft>
                  <a:spcPct val="0"/>
                </a:spcAft>
                <a:buChar char="»"/>
                <a:defRPr sz="1800">
                  <a:solidFill>
                    <a:schemeClr val="tx1"/>
                  </a:solidFill>
                  <a:latin typeface="Arial" charset="0"/>
                </a:defRPr>
              </a:lvl6pPr>
              <a:lvl7pPr marL="2971800" indent="-228600" algn="l" rtl="0" fontAlgn="base">
                <a:spcBef>
                  <a:spcPct val="20000"/>
                </a:spcBef>
                <a:spcAft>
                  <a:spcPct val="0"/>
                </a:spcAft>
                <a:buChar char="»"/>
                <a:defRPr sz="1800">
                  <a:solidFill>
                    <a:schemeClr val="tx1"/>
                  </a:solidFill>
                  <a:latin typeface="Arial" charset="0"/>
                </a:defRPr>
              </a:lvl7pPr>
              <a:lvl8pPr marL="3429000" indent="-228600" algn="l" rtl="0" fontAlgn="base">
                <a:spcBef>
                  <a:spcPct val="20000"/>
                </a:spcBef>
                <a:spcAft>
                  <a:spcPct val="0"/>
                </a:spcAft>
                <a:buChar char="»"/>
                <a:defRPr sz="1800">
                  <a:solidFill>
                    <a:schemeClr val="tx1"/>
                  </a:solidFill>
                  <a:latin typeface="Arial" charset="0"/>
                </a:defRPr>
              </a:lvl8pPr>
              <a:lvl9pPr marL="3886200" indent="-228600" algn="l" rtl="0" fontAlgn="base">
                <a:spcBef>
                  <a:spcPct val="20000"/>
                </a:spcBef>
                <a:spcAft>
                  <a:spcPct val="0"/>
                </a:spcAft>
                <a:buChar char="»"/>
                <a:defRPr sz="1800">
                  <a:solidFill>
                    <a:schemeClr val="tx1"/>
                  </a:solidFill>
                  <a:latin typeface="Arial" charset="0"/>
                </a:defRPr>
              </a:lvl9pPr>
            </a:lstStyle>
            <a:p>
              <a:pPr marL="571500" lvl="1" indent="-171450">
                <a:buFont typeface="Arial" panose="020B0604020202020204" pitchFamily="34" charset="0"/>
                <a:buChar char="•"/>
              </a:pPr>
              <a:r>
                <a:rPr lang="en-GB" sz="1000" dirty="0" smtClean="0"/>
                <a:t>System performance improved.</a:t>
              </a:r>
            </a:p>
            <a:p>
              <a:pPr marL="571500" lvl="1" indent="-171450">
                <a:buFont typeface="Arial" panose="020B0604020202020204" pitchFamily="34" charset="0"/>
                <a:buChar char="•"/>
              </a:pPr>
              <a:r>
                <a:rPr lang="en-GB" sz="1000" dirty="0" smtClean="0"/>
                <a:t>Actions taken by </a:t>
              </a:r>
              <a:r>
                <a:rPr lang="en-GB" sz="1000" dirty="0" err="1" smtClean="0"/>
                <a:t>Gvt</a:t>
              </a:r>
              <a:endParaRPr lang="en-GB" sz="1000" dirty="0" smtClean="0"/>
            </a:p>
            <a:p>
              <a:pPr marL="571500" lvl="1" indent="-171450">
                <a:buFont typeface="Arial" panose="020B0604020202020204" pitchFamily="34" charset="0"/>
                <a:buChar char="•"/>
              </a:pPr>
              <a:r>
                <a:rPr lang="en-GB" sz="1000" dirty="0" smtClean="0"/>
                <a:t>Tools tested &amp; used</a:t>
              </a:r>
            </a:p>
            <a:p>
              <a:pPr marL="571500" lvl="1" indent="-171450">
                <a:buFont typeface="Arial" panose="020B0604020202020204" pitchFamily="34" charset="0"/>
                <a:buChar char="•"/>
              </a:pPr>
              <a:r>
                <a:rPr lang="en-GB" sz="1000" dirty="0" smtClean="0"/>
                <a:t>DRR mainstreamed </a:t>
              </a:r>
            </a:p>
          </p:txBody>
        </p:sp>
      </p:grpSp>
      <p:grpSp>
        <p:nvGrpSpPr>
          <p:cNvPr id="36" name="Agrupar 35"/>
          <p:cNvGrpSpPr/>
          <p:nvPr/>
        </p:nvGrpSpPr>
        <p:grpSpPr>
          <a:xfrm>
            <a:off x="6335649" y="4005064"/>
            <a:ext cx="2448272" cy="2376264"/>
            <a:chOff x="6335649" y="4005064"/>
            <a:chExt cx="2448272" cy="2376264"/>
          </a:xfrm>
        </p:grpSpPr>
        <p:sp>
          <p:nvSpPr>
            <p:cNvPr id="14" name="Pentágono 13"/>
            <p:cNvSpPr/>
            <p:nvPr/>
          </p:nvSpPr>
          <p:spPr bwMode="auto">
            <a:xfrm>
              <a:off x="6732240" y="4005064"/>
              <a:ext cx="1728192" cy="864096"/>
            </a:xfrm>
            <a:prstGeom prst="homePlate">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sp>
          <p:nvSpPr>
            <p:cNvPr id="23" name="CuadroTexto 22"/>
            <p:cNvSpPr txBox="1"/>
            <p:nvPr/>
          </p:nvSpPr>
          <p:spPr>
            <a:xfrm>
              <a:off x="6804248" y="4149080"/>
              <a:ext cx="1584176" cy="584776"/>
            </a:xfrm>
            <a:prstGeom prst="rect">
              <a:avLst/>
            </a:prstGeom>
            <a:noFill/>
          </p:spPr>
          <p:txBody>
            <a:bodyPr wrap="square" rtlCol="0">
              <a:spAutoFit/>
            </a:bodyPr>
            <a:lstStyle/>
            <a:p>
              <a:r>
                <a:rPr lang="en-GB" sz="1600" dirty="0" smtClean="0">
                  <a:solidFill>
                    <a:srgbClr val="7030A0"/>
                  </a:solidFill>
                </a:rPr>
                <a:t>Goal</a:t>
              </a:r>
            </a:p>
            <a:p>
              <a:r>
                <a:rPr lang="en-GB" sz="1600" dirty="0" smtClean="0">
                  <a:solidFill>
                    <a:srgbClr val="7030A0"/>
                  </a:solidFill>
                </a:rPr>
                <a:t>Impact</a:t>
              </a:r>
            </a:p>
          </p:txBody>
        </p:sp>
        <p:sp>
          <p:nvSpPr>
            <p:cNvPr id="27" name="Marcador de contenido 3"/>
            <p:cNvSpPr txBox="1">
              <a:spLocks/>
            </p:cNvSpPr>
            <p:nvPr/>
          </p:nvSpPr>
          <p:spPr bwMode="auto">
            <a:xfrm>
              <a:off x="6335649" y="4941168"/>
              <a:ext cx="2448272"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fontAlgn="base">
                <a:spcBef>
                  <a:spcPct val="20000"/>
                </a:spcBef>
                <a:spcAft>
                  <a:spcPct val="0"/>
                </a:spcAft>
                <a:buClr>
                  <a:schemeClr val="bg1"/>
                </a:buClr>
                <a:buChar char="•"/>
                <a:defRPr sz="2800" i="1">
                  <a:solidFill>
                    <a:srgbClr val="0F5494"/>
                  </a:solidFill>
                </a:defRPr>
              </a:lvl1pPr>
              <a:lvl2pPr marL="571500" lvl="1" indent="-171450" fontAlgn="base">
                <a:spcBef>
                  <a:spcPct val="20000"/>
                </a:spcBef>
                <a:spcAft>
                  <a:spcPct val="0"/>
                </a:spcAft>
                <a:buClr>
                  <a:srgbClr val="009FBA"/>
                </a:buClr>
                <a:buFont typeface="Arial" panose="020B0604020202020204" pitchFamily="34" charset="0"/>
                <a:buChar char="•"/>
                <a:defRPr sz="1000" b="1">
                  <a:solidFill>
                    <a:srgbClr val="0F5494"/>
                  </a:solidFill>
                </a:defRPr>
              </a:lvl2pPr>
              <a:lvl3pPr marL="1143000" indent="-228600" fontAlgn="base">
                <a:spcBef>
                  <a:spcPct val="20000"/>
                </a:spcBef>
                <a:spcAft>
                  <a:spcPct val="0"/>
                </a:spcAft>
                <a:defRPr sz="2000">
                  <a:solidFill>
                    <a:srgbClr val="0F5494"/>
                  </a:solidFill>
                </a:defRPr>
              </a:lvl3pPr>
              <a:lvl4pPr marL="1600200" indent="-228600" fontAlgn="base">
                <a:spcBef>
                  <a:spcPct val="20000"/>
                </a:spcBef>
                <a:spcAft>
                  <a:spcPct val="0"/>
                </a:spcAft>
                <a:buChar char="–"/>
                <a:defRPr>
                  <a:latin typeface="Arial" charset="0"/>
                </a:defRPr>
              </a:lvl4pPr>
              <a:lvl5pPr marL="2057400" indent="-228600" fontAlgn="base">
                <a:spcBef>
                  <a:spcPct val="20000"/>
                </a:spcBef>
                <a:spcAft>
                  <a:spcPct val="0"/>
                </a:spcAft>
                <a:buChar char="»"/>
                <a:defRPr>
                  <a:latin typeface="Arial" charset="0"/>
                </a:defRPr>
              </a:lvl5pPr>
              <a:lvl6pPr marL="2514600" indent="-228600" fontAlgn="base">
                <a:spcBef>
                  <a:spcPct val="20000"/>
                </a:spcBef>
                <a:spcAft>
                  <a:spcPct val="0"/>
                </a:spcAft>
                <a:buChar char="»"/>
                <a:defRPr>
                  <a:latin typeface="Arial" charset="0"/>
                </a:defRPr>
              </a:lvl6pPr>
              <a:lvl7pPr marL="2971800" indent="-228600" fontAlgn="base">
                <a:spcBef>
                  <a:spcPct val="20000"/>
                </a:spcBef>
                <a:spcAft>
                  <a:spcPct val="0"/>
                </a:spcAft>
                <a:buChar char="»"/>
                <a:defRPr>
                  <a:latin typeface="Arial" charset="0"/>
                </a:defRPr>
              </a:lvl7pPr>
              <a:lvl8pPr marL="3429000" indent="-228600" fontAlgn="base">
                <a:spcBef>
                  <a:spcPct val="20000"/>
                </a:spcBef>
                <a:spcAft>
                  <a:spcPct val="0"/>
                </a:spcAft>
                <a:buChar char="»"/>
                <a:defRPr>
                  <a:latin typeface="Arial" charset="0"/>
                </a:defRPr>
              </a:lvl8pPr>
              <a:lvl9pPr marL="3886200" indent="-228600" fontAlgn="base">
                <a:spcBef>
                  <a:spcPct val="20000"/>
                </a:spcBef>
                <a:spcAft>
                  <a:spcPct val="0"/>
                </a:spcAft>
                <a:buChar char="»"/>
                <a:defRPr>
                  <a:latin typeface="Arial" charset="0"/>
                </a:defRPr>
              </a:lvl9pPr>
            </a:lstStyle>
            <a:p>
              <a:pPr lvl="1"/>
              <a:r>
                <a:rPr lang="en-GB" dirty="0"/>
                <a:t>Long term results by collective actions </a:t>
              </a:r>
            </a:p>
            <a:p>
              <a:pPr lvl="1"/>
              <a:r>
                <a:rPr lang="en-GB" dirty="0"/>
                <a:t>lives and livelihoods better protected.</a:t>
              </a:r>
            </a:p>
            <a:p>
              <a:pPr lvl="1"/>
              <a:r>
                <a:rPr lang="en-GB" dirty="0"/>
                <a:t>Resilience communities/systems</a:t>
              </a:r>
            </a:p>
            <a:p>
              <a:pPr lvl="1"/>
              <a:r>
                <a:rPr lang="en-GB" dirty="0"/>
                <a:t>Losses mitigated</a:t>
              </a:r>
            </a:p>
          </p:txBody>
        </p:sp>
      </p:grpSp>
      <p:sp>
        <p:nvSpPr>
          <p:cNvPr id="37" name="Ordenar 36"/>
          <p:cNvSpPr/>
          <p:nvPr/>
        </p:nvSpPr>
        <p:spPr bwMode="auto">
          <a:xfrm rot="5400000">
            <a:off x="143508" y="3609020"/>
            <a:ext cx="504056" cy="288032"/>
          </a:xfrm>
          <a:prstGeom prst="flowChartSort">
            <a:avLst/>
          </a:prstGeom>
          <a:solidFill>
            <a:schemeClr val="accent2">
              <a:lumMod val="60000"/>
              <a:lumOff val="4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dirty="0" smtClean="0">
              <a:ln>
                <a:noFill/>
              </a:ln>
              <a:solidFill>
                <a:srgbClr val="FFD624"/>
              </a:solidFill>
              <a:effectLst/>
              <a:latin typeface="Verdana" pitchFamily="34" charset="0"/>
            </a:endParaRPr>
          </a:p>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dirty="0" smtClean="0">
              <a:ln>
                <a:noFill/>
              </a:ln>
              <a:solidFill>
                <a:srgbClr val="FFD624"/>
              </a:solidFill>
              <a:effectLst/>
              <a:latin typeface="Verdana" pitchFamily="34" charset="0"/>
            </a:endParaRPr>
          </a:p>
        </p:txBody>
      </p:sp>
      <p:sp>
        <p:nvSpPr>
          <p:cNvPr id="38" name="TextBox 37"/>
          <p:cNvSpPr txBox="1"/>
          <p:nvPr/>
        </p:nvSpPr>
        <p:spPr>
          <a:xfrm>
            <a:off x="-828600" y="298012"/>
            <a:ext cx="9290000" cy="553998"/>
          </a:xfrm>
          <a:prstGeom prst="rect">
            <a:avLst/>
          </a:prstGeom>
          <a:noFill/>
        </p:spPr>
        <p:txBody>
          <a:bodyPr wrap="square" rtlCol="0">
            <a:spAutoFit/>
          </a:bodyPr>
          <a:lstStyle/>
          <a:p>
            <a:pPr algn="r"/>
            <a:r>
              <a:rPr lang="es-EC" sz="3000" dirty="0" err="1" smtClean="0"/>
              <a:t>Resilience</a:t>
            </a:r>
            <a:r>
              <a:rPr lang="es-EC" sz="3000" dirty="0" smtClean="0"/>
              <a:t> in </a:t>
            </a:r>
            <a:r>
              <a:rPr lang="es-EC" sz="3000" dirty="0" err="1"/>
              <a:t>the</a:t>
            </a:r>
            <a:r>
              <a:rPr lang="es-EC" sz="3000" dirty="0"/>
              <a:t> </a:t>
            </a:r>
            <a:r>
              <a:rPr lang="es-EC" sz="3000" dirty="0" smtClean="0"/>
              <a:t>                LAC </a:t>
            </a:r>
            <a:r>
              <a:rPr lang="es-EC" sz="3000" dirty="0" err="1" smtClean="0"/>
              <a:t>region</a:t>
            </a:r>
            <a:endParaRPr lang="es-EC" sz="3000" dirty="0"/>
          </a:p>
        </p:txBody>
      </p:sp>
    </p:spTree>
    <p:extLst>
      <p:ext uri="{BB962C8B-B14F-4D97-AF65-F5344CB8AC3E}">
        <p14:creationId xmlns:p14="http://schemas.microsoft.com/office/powerpoint/2010/main" val="151276547"/>
      </p:ext>
    </p:extLst>
  </p:cSld>
  <p:clrMapOvr>
    <a:masterClrMapping/>
  </p:clrMapOvr>
  <mc:AlternateContent xmlns:mc="http://schemas.openxmlformats.org/markup-compatibility/2006" xmlns:p14="http://schemas.microsoft.com/office/powerpoint/2010/main">
    <mc:Choice Requires="p14">
      <p:transition p14:dur="200">
        <p:dissolve/>
      </p:transition>
    </mc:Choice>
    <mc:Fallback xmlns="">
      <p:transition>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p:tgtEl>
                                          <p:spTgt spid="31"/>
                                        </p:tgtEl>
                                        <p:attrNameLst>
                                          <p:attrName>ppt_x</p:attrName>
                                        </p:attrNameLst>
                                      </p:cBhvr>
                                      <p:tavLst>
                                        <p:tav tm="0">
                                          <p:val>
                                            <p:strVal val="#ppt_x-#ppt_w*1.125000"/>
                                          </p:val>
                                        </p:tav>
                                        <p:tav tm="100000">
                                          <p:val>
                                            <p:strVal val="#ppt_x"/>
                                          </p:val>
                                        </p:tav>
                                      </p:tavLst>
                                    </p:anim>
                                    <p:animEffect transition="in" filter="wipe(right)">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p:tgtEl>
                                          <p:spTgt spid="30"/>
                                        </p:tgtEl>
                                        <p:attrNameLst>
                                          <p:attrName>ppt_x</p:attrName>
                                        </p:attrNameLst>
                                      </p:cBhvr>
                                      <p:tavLst>
                                        <p:tav tm="0">
                                          <p:val>
                                            <p:strVal val="#ppt_x-#ppt_w*1.125000"/>
                                          </p:val>
                                        </p:tav>
                                        <p:tav tm="100000">
                                          <p:val>
                                            <p:strVal val="#ppt_x"/>
                                          </p:val>
                                        </p:tav>
                                      </p:tavLst>
                                    </p:anim>
                                    <p:animEffect transition="in" filter="wipe(right)">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1.66667E-6 2.59259E-6 L 0.69306 -0.0051 " pathEditMode="relative" rAng="0" ptsTypes="AA">
                                      <p:cBhvr>
                                        <p:cTn id="24" dur="2000" fill="hold"/>
                                        <p:tgtEl>
                                          <p:spTgt spid="10"/>
                                        </p:tgtEl>
                                        <p:attrNameLst>
                                          <p:attrName>ppt_x</p:attrName>
                                          <p:attrName>ppt_y</p:attrName>
                                        </p:attrNameLst>
                                      </p:cBhvr>
                                      <p:rCtr x="34653" y="-255"/>
                                    </p:animMotion>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p:tgtEl>
                                          <p:spTgt spid="33"/>
                                        </p:tgtEl>
                                        <p:attrNameLst>
                                          <p:attrName>ppt_x</p:attrName>
                                        </p:attrNameLst>
                                      </p:cBhvr>
                                      <p:tavLst>
                                        <p:tav tm="0">
                                          <p:val>
                                            <p:strVal val="#ppt_x-#ppt_w*1.125000"/>
                                          </p:val>
                                        </p:tav>
                                        <p:tav tm="100000">
                                          <p:val>
                                            <p:strVal val="#ppt_x"/>
                                          </p:val>
                                        </p:tav>
                                      </p:tavLst>
                                    </p:anim>
                                    <p:animEffect transition="in" filter="wipe(right)">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p:tgtEl>
                                          <p:spTgt spid="34"/>
                                        </p:tgtEl>
                                        <p:attrNameLst>
                                          <p:attrName>ppt_x</p:attrName>
                                        </p:attrNameLst>
                                      </p:cBhvr>
                                      <p:tavLst>
                                        <p:tav tm="0">
                                          <p:val>
                                            <p:strVal val="#ppt_x-#ppt_w*1.125000"/>
                                          </p:val>
                                        </p:tav>
                                        <p:tav tm="100000">
                                          <p:val>
                                            <p:strVal val="#ppt_x"/>
                                          </p:val>
                                        </p:tav>
                                      </p:tavLst>
                                    </p:anim>
                                    <p:animEffect transition="in" filter="wipe(right)">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8"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p:tgtEl>
                                          <p:spTgt spid="35"/>
                                        </p:tgtEl>
                                        <p:attrNameLst>
                                          <p:attrName>ppt_x</p:attrName>
                                        </p:attrNameLst>
                                      </p:cBhvr>
                                      <p:tavLst>
                                        <p:tav tm="0">
                                          <p:val>
                                            <p:strVal val="#ppt_x-#ppt_w*1.125000"/>
                                          </p:val>
                                        </p:tav>
                                        <p:tav tm="100000">
                                          <p:val>
                                            <p:strVal val="#ppt_x"/>
                                          </p:val>
                                        </p:tav>
                                      </p:tavLst>
                                    </p:anim>
                                    <p:animEffect transition="in" filter="wipe(right)">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8"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p:tgtEl>
                                          <p:spTgt spid="36"/>
                                        </p:tgtEl>
                                        <p:attrNameLst>
                                          <p:attrName>ppt_x</p:attrName>
                                        </p:attrNameLst>
                                      </p:cBhvr>
                                      <p:tavLst>
                                        <p:tav tm="0">
                                          <p:val>
                                            <p:strVal val="#ppt_x-#ppt_w*1.125000"/>
                                          </p:val>
                                        </p:tav>
                                        <p:tav tm="100000">
                                          <p:val>
                                            <p:strVal val="#ppt_x"/>
                                          </p:val>
                                        </p:tav>
                                      </p:tavLst>
                                    </p:anim>
                                    <p:animEffect transition="in" filter="wipe(right)">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0" nodeType="clickEffect">
                                  <p:stCondLst>
                                    <p:cond delay="0"/>
                                  </p:stCondLst>
                                  <p:childTnLst>
                                    <p:animMotion origin="layout" path="M 8.33333E-7 -2.22222E-6 L 0.44097 -0.00532 " pathEditMode="relative" rAng="0" ptsTypes="AA">
                                      <p:cBhvr>
                                        <p:cTn id="52" dur="2000" fill="hold"/>
                                        <p:tgtEl>
                                          <p:spTgt spid="37"/>
                                        </p:tgtEl>
                                        <p:attrNameLst>
                                          <p:attrName>ppt_x</p:attrName>
                                          <p:attrName>ppt_y</p:attrName>
                                        </p:attrNameLst>
                                      </p:cBhvr>
                                      <p:rCtr x="22049"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20" y="1268760"/>
            <a:ext cx="9040752" cy="7294305"/>
          </a:xfrm>
          <a:prstGeom prst="rect">
            <a:avLst/>
          </a:prstGeom>
          <a:noFill/>
        </p:spPr>
        <p:txBody>
          <a:bodyPr wrap="square" rtlCol="0">
            <a:spAutoFit/>
          </a:bodyPr>
          <a:lstStyle/>
          <a:p>
            <a:endParaRPr lang="es-US" sz="1200" dirty="0" smtClean="0">
              <a:solidFill>
                <a:schemeClr val="tx2"/>
              </a:solidFill>
            </a:endParaRPr>
          </a:p>
          <a:p>
            <a:pPr marL="342900" indent="-342900">
              <a:buAutoNum type="alphaUcPeriod"/>
            </a:pPr>
            <a:r>
              <a:rPr lang="es-US" sz="2000" dirty="0" err="1" smtClean="0">
                <a:solidFill>
                  <a:schemeClr val="accent6"/>
                </a:solidFill>
              </a:rPr>
              <a:t>Integration</a:t>
            </a:r>
            <a:r>
              <a:rPr lang="es-US" sz="2000" dirty="0" smtClean="0">
                <a:solidFill>
                  <a:schemeClr val="accent6"/>
                </a:solidFill>
              </a:rPr>
              <a:t> of </a:t>
            </a:r>
            <a:r>
              <a:rPr lang="es-US" sz="2000" dirty="0" err="1" smtClean="0">
                <a:solidFill>
                  <a:schemeClr val="accent6"/>
                </a:solidFill>
              </a:rPr>
              <a:t>Disaster</a:t>
            </a:r>
            <a:r>
              <a:rPr lang="es-US" sz="2000" dirty="0" smtClean="0">
                <a:solidFill>
                  <a:schemeClr val="accent6"/>
                </a:solidFill>
              </a:rPr>
              <a:t> </a:t>
            </a:r>
            <a:r>
              <a:rPr lang="es-US" sz="2000" dirty="0" err="1" smtClean="0">
                <a:solidFill>
                  <a:schemeClr val="accent6"/>
                </a:solidFill>
              </a:rPr>
              <a:t>Risk</a:t>
            </a:r>
            <a:r>
              <a:rPr lang="es-US" sz="2000" dirty="0" smtClean="0">
                <a:solidFill>
                  <a:schemeClr val="accent6"/>
                </a:solidFill>
              </a:rPr>
              <a:t> </a:t>
            </a:r>
            <a:r>
              <a:rPr lang="es-US" sz="2000" dirty="0" err="1" smtClean="0">
                <a:solidFill>
                  <a:schemeClr val="accent6"/>
                </a:solidFill>
              </a:rPr>
              <a:t>Reduction</a:t>
            </a:r>
            <a:r>
              <a:rPr lang="es-US" sz="2000" dirty="0" smtClean="0">
                <a:solidFill>
                  <a:schemeClr val="accent6"/>
                </a:solidFill>
              </a:rPr>
              <a:t> in </a:t>
            </a:r>
            <a:r>
              <a:rPr lang="es-US" sz="2000" dirty="0" err="1" smtClean="0">
                <a:solidFill>
                  <a:schemeClr val="accent6"/>
                </a:solidFill>
              </a:rPr>
              <a:t>diferent</a:t>
            </a:r>
            <a:r>
              <a:rPr lang="es-US" sz="2000" dirty="0" smtClean="0">
                <a:solidFill>
                  <a:schemeClr val="accent6"/>
                </a:solidFill>
              </a:rPr>
              <a:t> </a:t>
            </a:r>
            <a:r>
              <a:rPr lang="es-US" sz="2000" dirty="0" err="1" smtClean="0">
                <a:solidFill>
                  <a:schemeClr val="accent6"/>
                </a:solidFill>
              </a:rPr>
              <a:t>sectors</a:t>
            </a:r>
            <a:r>
              <a:rPr lang="es-US" sz="2000" dirty="0" smtClean="0">
                <a:solidFill>
                  <a:schemeClr val="accent6"/>
                </a:solidFill>
              </a:rPr>
              <a:t> </a:t>
            </a:r>
            <a:r>
              <a:rPr lang="es-US" sz="2000" dirty="0" err="1" smtClean="0">
                <a:solidFill>
                  <a:schemeClr val="accent6"/>
                </a:solidFill>
              </a:rPr>
              <a:t>during</a:t>
            </a:r>
            <a:r>
              <a:rPr lang="es-US" sz="2000" dirty="0" smtClean="0">
                <a:solidFill>
                  <a:schemeClr val="accent6"/>
                </a:solidFill>
              </a:rPr>
              <a:t> </a:t>
            </a:r>
            <a:r>
              <a:rPr lang="es-US" sz="2000" dirty="0" err="1" smtClean="0">
                <a:solidFill>
                  <a:schemeClr val="accent6"/>
                </a:solidFill>
              </a:rPr>
              <a:t>the</a:t>
            </a:r>
            <a:r>
              <a:rPr lang="es-US" sz="2000" dirty="0" smtClean="0">
                <a:solidFill>
                  <a:schemeClr val="accent6"/>
                </a:solidFill>
              </a:rPr>
              <a:t> response (</a:t>
            </a:r>
            <a:r>
              <a:rPr lang="es-US" sz="2000" dirty="0" err="1" smtClean="0">
                <a:solidFill>
                  <a:schemeClr val="accent6"/>
                </a:solidFill>
              </a:rPr>
              <a:t>Water</a:t>
            </a:r>
            <a:r>
              <a:rPr lang="es-US" sz="2000" dirty="0" smtClean="0">
                <a:solidFill>
                  <a:schemeClr val="accent6"/>
                </a:solidFill>
              </a:rPr>
              <a:t>, </a:t>
            </a:r>
            <a:r>
              <a:rPr lang="es-US" sz="2000" dirty="0" err="1" smtClean="0">
                <a:solidFill>
                  <a:schemeClr val="accent6"/>
                </a:solidFill>
              </a:rPr>
              <a:t>Health</a:t>
            </a:r>
            <a:r>
              <a:rPr lang="es-US" sz="2000" dirty="0" smtClean="0">
                <a:solidFill>
                  <a:schemeClr val="accent6"/>
                </a:solidFill>
              </a:rPr>
              <a:t>, </a:t>
            </a:r>
            <a:r>
              <a:rPr lang="es-US" sz="2000" dirty="0" err="1" smtClean="0">
                <a:solidFill>
                  <a:schemeClr val="accent6"/>
                </a:solidFill>
              </a:rPr>
              <a:t>Shelter</a:t>
            </a:r>
            <a:r>
              <a:rPr lang="es-US" sz="2000" dirty="0" smtClean="0">
                <a:solidFill>
                  <a:schemeClr val="accent6"/>
                </a:solidFill>
              </a:rPr>
              <a:t>)</a:t>
            </a:r>
          </a:p>
          <a:p>
            <a:endParaRPr lang="es-US" sz="1200" dirty="0">
              <a:solidFill>
                <a:schemeClr val="accent6"/>
              </a:solidFill>
            </a:endParaRPr>
          </a:p>
          <a:p>
            <a:endParaRPr lang="es-US" sz="1200" dirty="0" smtClean="0">
              <a:solidFill>
                <a:schemeClr val="accent6"/>
              </a:solidFill>
            </a:endParaRPr>
          </a:p>
          <a:p>
            <a:endParaRPr lang="es-US" sz="1200" dirty="0" smtClean="0">
              <a:solidFill>
                <a:schemeClr val="accent6"/>
              </a:solidFill>
            </a:endParaRPr>
          </a:p>
          <a:p>
            <a:endParaRPr lang="es-US" sz="1200" dirty="0">
              <a:solidFill>
                <a:schemeClr val="accent6"/>
              </a:solidFill>
            </a:endParaRPr>
          </a:p>
          <a:p>
            <a:endParaRPr lang="es-US" sz="1200" dirty="0" smtClean="0">
              <a:solidFill>
                <a:schemeClr val="accent6"/>
              </a:solidFill>
            </a:endParaRPr>
          </a:p>
          <a:p>
            <a:endParaRPr lang="es-US" sz="1200" dirty="0">
              <a:solidFill>
                <a:schemeClr val="accent6"/>
              </a:solidFill>
            </a:endParaRPr>
          </a:p>
          <a:p>
            <a:endParaRPr lang="es-US" sz="1200" dirty="0" smtClean="0">
              <a:solidFill>
                <a:schemeClr val="accent6"/>
              </a:solidFill>
            </a:endParaRPr>
          </a:p>
          <a:p>
            <a:endParaRPr lang="es-US" sz="1200" dirty="0">
              <a:solidFill>
                <a:schemeClr val="accent6"/>
              </a:solidFill>
            </a:endParaRPr>
          </a:p>
          <a:p>
            <a:endParaRPr lang="es-US" sz="1200" dirty="0" smtClean="0">
              <a:solidFill>
                <a:schemeClr val="accent6"/>
              </a:solidFill>
            </a:endParaRPr>
          </a:p>
          <a:p>
            <a:endParaRPr lang="es-US" sz="1200" dirty="0">
              <a:solidFill>
                <a:schemeClr val="accent6"/>
              </a:solidFill>
            </a:endParaRPr>
          </a:p>
          <a:p>
            <a:endParaRPr lang="es-US" sz="1200" dirty="0" smtClean="0">
              <a:solidFill>
                <a:schemeClr val="accent6"/>
              </a:solidFill>
            </a:endParaRPr>
          </a:p>
          <a:p>
            <a:endParaRPr lang="es-US" sz="1200" dirty="0">
              <a:solidFill>
                <a:schemeClr val="accent6"/>
              </a:solidFill>
            </a:endParaRPr>
          </a:p>
          <a:p>
            <a:endParaRPr lang="es-US" sz="1200" dirty="0" smtClean="0">
              <a:solidFill>
                <a:schemeClr val="accent6"/>
              </a:solidFill>
            </a:endParaRPr>
          </a:p>
          <a:p>
            <a:endParaRPr lang="es-US" sz="1200" dirty="0">
              <a:solidFill>
                <a:schemeClr val="accent6"/>
              </a:solidFill>
            </a:endParaRPr>
          </a:p>
          <a:p>
            <a:endParaRPr lang="es-US" sz="1200" dirty="0" smtClean="0">
              <a:solidFill>
                <a:schemeClr val="accent6"/>
              </a:solidFill>
            </a:endParaRPr>
          </a:p>
          <a:p>
            <a:endParaRPr lang="es-US" sz="1200" dirty="0" smtClean="0">
              <a:solidFill>
                <a:schemeClr val="accent6"/>
              </a:solidFill>
            </a:endParaRPr>
          </a:p>
          <a:p>
            <a:endParaRPr lang="es-US" sz="1200" dirty="0">
              <a:solidFill>
                <a:schemeClr val="accent6"/>
              </a:solidFill>
            </a:endParaRPr>
          </a:p>
          <a:p>
            <a:endParaRPr lang="es-US" sz="2000" dirty="0">
              <a:solidFill>
                <a:schemeClr val="accent6"/>
              </a:solidFill>
            </a:endParaRPr>
          </a:p>
          <a:p>
            <a:r>
              <a:rPr lang="es-US" sz="2000" dirty="0">
                <a:solidFill>
                  <a:schemeClr val="accent6"/>
                </a:solidFill>
              </a:rPr>
              <a:t>B. </a:t>
            </a:r>
            <a:r>
              <a:rPr lang="es-US" sz="2000" dirty="0" err="1" smtClean="0">
                <a:solidFill>
                  <a:schemeClr val="accent6"/>
                </a:solidFill>
              </a:rPr>
              <a:t>Targeted</a:t>
            </a:r>
            <a:r>
              <a:rPr lang="es-US" sz="2000" dirty="0" smtClean="0">
                <a:solidFill>
                  <a:schemeClr val="accent6"/>
                </a:solidFill>
              </a:rPr>
              <a:t> </a:t>
            </a:r>
            <a:r>
              <a:rPr lang="es-US" sz="2000" dirty="0" err="1" smtClean="0">
                <a:solidFill>
                  <a:schemeClr val="accent6"/>
                </a:solidFill>
              </a:rPr>
              <a:t>actions</a:t>
            </a:r>
            <a:r>
              <a:rPr lang="es-US" sz="2000" dirty="0" smtClean="0">
                <a:solidFill>
                  <a:schemeClr val="accent6"/>
                </a:solidFill>
              </a:rPr>
              <a:t> – ex: DIPECHO </a:t>
            </a:r>
            <a:r>
              <a:rPr lang="es-US" sz="2000" dirty="0" err="1" smtClean="0">
                <a:solidFill>
                  <a:schemeClr val="accent6"/>
                </a:solidFill>
              </a:rPr>
              <a:t>programme</a:t>
            </a:r>
            <a:endParaRPr lang="es-US" sz="2000" dirty="0">
              <a:solidFill>
                <a:schemeClr val="accent6"/>
              </a:solidFill>
            </a:endParaRPr>
          </a:p>
          <a:p>
            <a:r>
              <a:rPr lang="en-US" sz="2000" dirty="0">
                <a:solidFill>
                  <a:schemeClr val="tx2"/>
                </a:solidFill>
                <a:hlinkClick r:id="rId3"/>
              </a:rPr>
              <a:t>https://www.youtube.com/watch?v=MRX7fUiiZVI</a:t>
            </a:r>
            <a:endParaRPr lang="en-US" sz="2000" dirty="0">
              <a:solidFill>
                <a:schemeClr val="tx2"/>
              </a:solidFill>
            </a:endParaRPr>
          </a:p>
          <a:p>
            <a:endParaRPr lang="es-US" dirty="0"/>
          </a:p>
          <a:p>
            <a:endParaRPr lang="es-US" dirty="0" smtClean="0"/>
          </a:p>
        </p:txBody>
      </p:sp>
      <p:pic>
        <p:nvPicPr>
          <p:cNvPr id="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204864"/>
            <a:ext cx="2697806" cy="2805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19"/>
          <p:cNvPicPr>
            <a:picLocks noChangeAspect="1"/>
          </p:cNvPicPr>
          <p:nvPr/>
        </p:nvPicPr>
        <p:blipFill>
          <a:blip r:embed="rId5"/>
          <a:srcRect/>
          <a:stretch>
            <a:fillRect/>
          </a:stretch>
        </p:blipFill>
        <p:spPr>
          <a:xfrm>
            <a:off x="971600" y="2380792"/>
            <a:ext cx="3251535" cy="2453820"/>
          </a:xfrm>
          <a:prstGeom prst="rect">
            <a:avLst/>
          </a:prstGeom>
          <a:effectLst>
            <a:outerShdw blurRad="292100" dist="139700" dir="2700000" algn="tl" rotWithShape="0">
              <a:srgbClr val="333333">
                <a:alpha val="65000"/>
              </a:srgbClr>
            </a:outerShdw>
          </a:effectLst>
        </p:spPr>
      </p:pic>
      <p:sp>
        <p:nvSpPr>
          <p:cNvPr id="6" name="TextBox 5"/>
          <p:cNvSpPr txBox="1"/>
          <p:nvPr/>
        </p:nvSpPr>
        <p:spPr>
          <a:xfrm>
            <a:off x="-828600" y="298012"/>
            <a:ext cx="9290000" cy="553998"/>
          </a:xfrm>
          <a:prstGeom prst="rect">
            <a:avLst/>
          </a:prstGeom>
          <a:noFill/>
        </p:spPr>
        <p:txBody>
          <a:bodyPr wrap="square" rtlCol="0">
            <a:spAutoFit/>
          </a:bodyPr>
          <a:lstStyle/>
          <a:p>
            <a:pPr algn="r"/>
            <a:r>
              <a:rPr lang="es-EC" sz="3000" dirty="0" err="1" smtClean="0"/>
              <a:t>Resilience</a:t>
            </a:r>
            <a:r>
              <a:rPr lang="es-EC" sz="3000" dirty="0" smtClean="0"/>
              <a:t> in </a:t>
            </a:r>
            <a:r>
              <a:rPr lang="es-EC" sz="3000" dirty="0" err="1"/>
              <a:t>the</a:t>
            </a:r>
            <a:r>
              <a:rPr lang="es-EC" sz="3000" dirty="0"/>
              <a:t> </a:t>
            </a:r>
            <a:r>
              <a:rPr lang="es-EC" sz="3000" dirty="0" smtClean="0"/>
              <a:t>                LAC </a:t>
            </a:r>
            <a:r>
              <a:rPr lang="es-EC" sz="3000" dirty="0" err="1" smtClean="0"/>
              <a:t>region</a:t>
            </a:r>
            <a:endParaRPr lang="es-EC" sz="3000" dirty="0"/>
          </a:p>
        </p:txBody>
      </p:sp>
    </p:spTree>
    <p:extLst>
      <p:ext uri="{BB962C8B-B14F-4D97-AF65-F5344CB8AC3E}">
        <p14:creationId xmlns:p14="http://schemas.microsoft.com/office/powerpoint/2010/main" val="2070222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r>
              <a:rPr lang="es-US" sz="2000" kern="1200" dirty="0" smtClean="0">
                <a:solidFill>
                  <a:srgbClr val="2D2D8A"/>
                </a:solidFill>
                <a:latin typeface="Verdana" pitchFamily="34" charset="0"/>
                <a:ea typeface="+mn-ea"/>
                <a:cs typeface="+mn-cs"/>
              </a:rPr>
              <a:t>C. </a:t>
            </a:r>
            <a:r>
              <a:rPr lang="es-US" sz="2000" kern="1200" dirty="0" err="1" smtClean="0">
                <a:solidFill>
                  <a:srgbClr val="2D2D8A"/>
                </a:solidFill>
                <a:latin typeface="Verdana" pitchFamily="34" charset="0"/>
                <a:ea typeface="+mn-ea"/>
                <a:cs typeface="+mn-cs"/>
              </a:rPr>
              <a:t>Asking</a:t>
            </a:r>
            <a:r>
              <a:rPr lang="es-US" sz="2000" kern="1200" dirty="0" smtClean="0">
                <a:solidFill>
                  <a:srgbClr val="2D2D8A"/>
                </a:solidFill>
                <a:latin typeface="Verdana" pitchFamily="34" charset="0"/>
                <a:ea typeface="+mn-ea"/>
                <a:cs typeface="+mn-cs"/>
              </a:rPr>
              <a:t> </a:t>
            </a:r>
            <a:r>
              <a:rPr lang="es-US" sz="2000" kern="1200" dirty="0" err="1" smtClean="0">
                <a:solidFill>
                  <a:srgbClr val="2D2D8A"/>
                </a:solidFill>
                <a:latin typeface="Verdana" pitchFamily="34" charset="0"/>
                <a:ea typeface="+mn-ea"/>
                <a:cs typeface="+mn-cs"/>
              </a:rPr>
              <a:t>key</a:t>
            </a:r>
            <a:r>
              <a:rPr lang="es-US" sz="2000" kern="1200" dirty="0" smtClean="0">
                <a:solidFill>
                  <a:srgbClr val="2D2D8A"/>
                </a:solidFill>
                <a:latin typeface="Verdana" pitchFamily="34" charset="0"/>
                <a:ea typeface="+mn-ea"/>
                <a:cs typeface="+mn-cs"/>
              </a:rPr>
              <a:t> </a:t>
            </a:r>
            <a:r>
              <a:rPr lang="es-US" sz="2000" kern="1200" dirty="0" err="1" smtClean="0">
                <a:solidFill>
                  <a:srgbClr val="2D2D8A"/>
                </a:solidFill>
                <a:latin typeface="Verdana" pitchFamily="34" charset="0"/>
                <a:ea typeface="+mn-ea"/>
                <a:cs typeface="+mn-cs"/>
              </a:rPr>
              <a:t>questions</a:t>
            </a:r>
            <a:r>
              <a:rPr lang="es-US" sz="2000" kern="1200" dirty="0" smtClean="0">
                <a:solidFill>
                  <a:srgbClr val="2D2D8A"/>
                </a:solidFill>
                <a:latin typeface="Verdana" pitchFamily="34" charset="0"/>
                <a:ea typeface="+mn-ea"/>
                <a:cs typeface="+mn-cs"/>
              </a:rPr>
              <a:t> </a:t>
            </a:r>
            <a:r>
              <a:rPr lang="es-US" sz="2000" kern="1200" dirty="0" err="1" smtClean="0">
                <a:solidFill>
                  <a:srgbClr val="2D2D8A"/>
                </a:solidFill>
                <a:latin typeface="Verdana" pitchFamily="34" charset="0"/>
                <a:ea typeface="+mn-ea"/>
                <a:cs typeface="+mn-cs"/>
              </a:rPr>
              <a:t>before</a:t>
            </a:r>
            <a:r>
              <a:rPr lang="es-US" sz="2000" kern="1200" dirty="0" smtClean="0">
                <a:solidFill>
                  <a:srgbClr val="2D2D8A"/>
                </a:solidFill>
                <a:latin typeface="Verdana" pitchFamily="34" charset="0"/>
                <a:ea typeface="+mn-ea"/>
                <a:cs typeface="+mn-cs"/>
              </a:rPr>
              <a:t> </a:t>
            </a:r>
            <a:r>
              <a:rPr lang="es-US" sz="2000" kern="1200" dirty="0" err="1" smtClean="0">
                <a:solidFill>
                  <a:srgbClr val="2D2D8A"/>
                </a:solidFill>
                <a:latin typeface="Verdana" pitchFamily="34" charset="0"/>
                <a:ea typeface="+mn-ea"/>
                <a:cs typeface="+mn-cs"/>
              </a:rPr>
              <a:t>acting</a:t>
            </a:r>
            <a:r>
              <a:rPr lang="es-US" sz="2000" kern="1200" dirty="0">
                <a:solidFill>
                  <a:srgbClr val="2D2D8A"/>
                </a:solidFill>
                <a:latin typeface="Verdana" pitchFamily="34" charset="0"/>
                <a:ea typeface="+mn-ea"/>
                <a:cs typeface="+mn-cs"/>
              </a:rPr>
              <a:t/>
            </a:r>
            <a:br>
              <a:rPr lang="es-US" sz="2000" kern="1200" dirty="0">
                <a:solidFill>
                  <a:srgbClr val="2D2D8A"/>
                </a:solidFill>
                <a:latin typeface="Verdana" pitchFamily="34" charset="0"/>
                <a:ea typeface="+mn-ea"/>
                <a:cs typeface="+mn-cs"/>
              </a:rPr>
            </a:br>
            <a:endParaRPr lang="es-NI" dirty="0"/>
          </a:p>
        </p:txBody>
      </p:sp>
      <p:pic>
        <p:nvPicPr>
          <p:cNvPr id="4" name="Picture 5" descr="C:\Users\alberdo\AppData\Local\Microsoft\Windows\Temporary Internet Files\Content.Outlook\KIP6U7P2\Tabels_03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69694"/>
            <a:ext cx="7272808" cy="487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28600" y="298012"/>
            <a:ext cx="9290000" cy="553998"/>
          </a:xfrm>
          <a:prstGeom prst="rect">
            <a:avLst/>
          </a:prstGeom>
          <a:noFill/>
        </p:spPr>
        <p:txBody>
          <a:bodyPr wrap="square" rtlCol="0">
            <a:spAutoFit/>
          </a:bodyPr>
          <a:lstStyle/>
          <a:p>
            <a:pPr algn="r"/>
            <a:r>
              <a:rPr lang="es-EC" sz="3000" dirty="0" err="1" smtClean="0"/>
              <a:t>Resilience</a:t>
            </a:r>
            <a:r>
              <a:rPr lang="es-EC" sz="3000" dirty="0" smtClean="0"/>
              <a:t> in </a:t>
            </a:r>
            <a:r>
              <a:rPr lang="es-EC" sz="3000" dirty="0" err="1"/>
              <a:t>the</a:t>
            </a:r>
            <a:r>
              <a:rPr lang="es-EC" sz="3000" dirty="0"/>
              <a:t> </a:t>
            </a:r>
            <a:r>
              <a:rPr lang="es-EC" sz="3000" dirty="0" smtClean="0"/>
              <a:t>                LAC </a:t>
            </a:r>
            <a:r>
              <a:rPr lang="es-EC" sz="3000" dirty="0" err="1" smtClean="0"/>
              <a:t>region</a:t>
            </a:r>
            <a:endParaRPr lang="es-EC" sz="3000" dirty="0"/>
          </a:p>
        </p:txBody>
      </p:sp>
    </p:spTree>
    <p:extLst>
      <p:ext uri="{BB962C8B-B14F-4D97-AF65-F5344CB8AC3E}">
        <p14:creationId xmlns:p14="http://schemas.microsoft.com/office/powerpoint/2010/main" val="31039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476" y="1340768"/>
            <a:ext cx="8784976" cy="5293757"/>
          </a:xfrm>
          <a:prstGeom prst="rect">
            <a:avLst/>
          </a:prstGeom>
        </p:spPr>
        <p:txBody>
          <a:bodyPr wrap="square">
            <a:spAutoFit/>
          </a:bodyPr>
          <a:lstStyle/>
          <a:p>
            <a:pPr algn="just"/>
            <a:r>
              <a:rPr lang="en-US" sz="1800" dirty="0">
                <a:solidFill>
                  <a:srgbClr val="FFC000"/>
                </a:solidFill>
              </a:rPr>
              <a:t>Supporting the development and implementation of national </a:t>
            </a:r>
            <a:r>
              <a:rPr lang="en-US" sz="1800" dirty="0" smtClean="0">
                <a:solidFill>
                  <a:srgbClr val="FFC000"/>
                </a:solidFill>
              </a:rPr>
              <a:t>resilience capacities</a:t>
            </a:r>
          </a:p>
          <a:p>
            <a:pPr algn="just"/>
            <a:r>
              <a:rPr lang="en-US" sz="1800" dirty="0" smtClean="0">
                <a:solidFill>
                  <a:srgbClr val="FFC000"/>
                </a:solidFill>
              </a:rPr>
              <a:t> </a:t>
            </a:r>
            <a:r>
              <a:rPr lang="en-US" sz="1800" dirty="0"/>
              <a:t/>
            </a:r>
            <a:br>
              <a:rPr lang="en-US" sz="1800" dirty="0"/>
            </a:br>
            <a:r>
              <a:rPr lang="es-NI" sz="1600" dirty="0"/>
              <a:t/>
            </a:r>
            <a:br>
              <a:rPr lang="es-NI" sz="1600" dirty="0"/>
            </a:br>
            <a:r>
              <a:rPr lang="es-NI" sz="1600" dirty="0" smtClean="0"/>
              <a:t>W</a:t>
            </a:r>
            <a:r>
              <a:rPr lang="en-US" sz="1600" dirty="0" smtClean="0"/>
              <a:t>here </a:t>
            </a:r>
            <a:r>
              <a:rPr lang="en-US" sz="1600" dirty="0"/>
              <a:t>both EU humanitarian and development assistance are </a:t>
            </a:r>
            <a:r>
              <a:rPr lang="en-US" sz="1600" dirty="0" smtClean="0"/>
              <a:t>present, the </a:t>
            </a:r>
            <a:r>
              <a:rPr lang="en-US" sz="1600" dirty="0"/>
              <a:t>aim is to develop shared assessments, strategies and implementation plans </a:t>
            </a:r>
            <a:endParaRPr lang="en-US" sz="1600" dirty="0"/>
          </a:p>
          <a:p>
            <a:pPr algn="just"/>
            <a:r>
              <a:rPr lang="en-US" sz="1600" dirty="0"/>
              <a:t> </a:t>
            </a:r>
            <a:r>
              <a:rPr lang="es-NI" sz="1600" dirty="0"/>
              <a:t/>
            </a:r>
            <a:br>
              <a:rPr lang="es-NI" sz="1600" dirty="0"/>
            </a:br>
            <a:r>
              <a:rPr lang="en-US" sz="1800" dirty="0">
                <a:solidFill>
                  <a:srgbClr val="FFC000"/>
                </a:solidFill>
              </a:rPr>
              <a:t>Promoting innovation, learning and </a:t>
            </a:r>
            <a:r>
              <a:rPr lang="en-US" sz="1800" dirty="0" smtClean="0">
                <a:solidFill>
                  <a:srgbClr val="FFC000"/>
                </a:solidFill>
              </a:rPr>
              <a:t>advocacy </a:t>
            </a:r>
            <a:endParaRPr lang="en-US" sz="1800" dirty="0">
              <a:solidFill>
                <a:srgbClr val="FFC000"/>
              </a:solidFill>
            </a:endParaRPr>
          </a:p>
          <a:p>
            <a:pPr algn="just"/>
            <a:endParaRPr lang="en-US" sz="1800" dirty="0" smtClean="0">
              <a:solidFill>
                <a:srgbClr val="FFC000"/>
              </a:solidFill>
            </a:endParaRPr>
          </a:p>
          <a:p>
            <a:pPr algn="just"/>
            <a:r>
              <a:rPr lang="es-NI" sz="1800" dirty="0"/>
              <a:t/>
            </a:r>
            <a:br>
              <a:rPr lang="es-NI" sz="1800" dirty="0"/>
            </a:br>
            <a:r>
              <a:rPr lang="es-NI" sz="1800" dirty="0" smtClean="0"/>
              <a:t>M</a:t>
            </a:r>
            <a:r>
              <a:rPr lang="en-US" sz="1600" dirty="0" err="1" smtClean="0"/>
              <a:t>onitoring</a:t>
            </a:r>
            <a:r>
              <a:rPr lang="en-US" sz="1600" dirty="0" smtClean="0"/>
              <a:t> </a:t>
            </a:r>
            <a:r>
              <a:rPr lang="en-US" sz="1600" dirty="0"/>
              <a:t>and research to establish better practice and to scale up or to further advocate for resilience (e.g</a:t>
            </a:r>
            <a:r>
              <a:rPr lang="en-US" sz="1600" dirty="0" smtClean="0"/>
              <a:t>.: catastrophe </a:t>
            </a:r>
            <a:r>
              <a:rPr lang="en-US" sz="1600" dirty="0"/>
              <a:t>insurances</a:t>
            </a:r>
            <a:r>
              <a:rPr lang="en-US" sz="1600" dirty="0" smtClean="0"/>
              <a:t>)</a:t>
            </a:r>
          </a:p>
          <a:p>
            <a:pPr algn="just"/>
            <a:r>
              <a:rPr lang="en-US" sz="1600" dirty="0" smtClean="0"/>
              <a:t> </a:t>
            </a:r>
            <a:r>
              <a:rPr lang="es-NI" sz="1600" dirty="0"/>
              <a:t/>
            </a:r>
            <a:br>
              <a:rPr lang="es-NI" sz="1600" dirty="0"/>
            </a:br>
            <a:r>
              <a:rPr lang="en-US" sz="1600" dirty="0"/>
              <a:t> </a:t>
            </a:r>
            <a:r>
              <a:rPr lang="es-NI" sz="1600" dirty="0"/>
              <a:t/>
            </a:r>
            <a:br>
              <a:rPr lang="es-NI" sz="1600" dirty="0"/>
            </a:br>
            <a:r>
              <a:rPr lang="es-ES_tradnl" sz="1800" dirty="0" err="1">
                <a:solidFill>
                  <a:srgbClr val="FFC000"/>
                </a:solidFill>
              </a:rPr>
              <a:t>Improving</a:t>
            </a:r>
            <a:r>
              <a:rPr lang="es-ES_tradnl" sz="1800" dirty="0">
                <a:solidFill>
                  <a:srgbClr val="FFC000"/>
                </a:solidFill>
              </a:rPr>
              <a:t> </a:t>
            </a:r>
            <a:r>
              <a:rPr lang="es-ES_tradnl" sz="1800" dirty="0" err="1">
                <a:solidFill>
                  <a:srgbClr val="FFC000"/>
                </a:solidFill>
              </a:rPr>
              <a:t>methodologies</a:t>
            </a:r>
            <a:r>
              <a:rPr lang="es-ES_tradnl" sz="1800" dirty="0">
                <a:solidFill>
                  <a:srgbClr val="FFC000"/>
                </a:solidFill>
              </a:rPr>
              <a:t> and </a:t>
            </a:r>
            <a:r>
              <a:rPr lang="es-ES_tradnl" sz="1800" dirty="0" err="1" smtClean="0">
                <a:solidFill>
                  <a:srgbClr val="FFC000"/>
                </a:solidFill>
              </a:rPr>
              <a:t>tools</a:t>
            </a:r>
            <a:endParaRPr lang="es-ES_tradnl" sz="1800" dirty="0" smtClean="0">
              <a:solidFill>
                <a:srgbClr val="FFC000"/>
              </a:solidFill>
            </a:endParaRPr>
          </a:p>
          <a:p>
            <a:pPr algn="just"/>
            <a:endParaRPr lang="es-ES_tradnl" sz="1800" dirty="0" smtClean="0">
              <a:solidFill>
                <a:srgbClr val="FFC000"/>
              </a:solidFill>
            </a:endParaRPr>
          </a:p>
          <a:p>
            <a:pPr algn="just"/>
            <a:r>
              <a:rPr lang="es-NI" sz="1600" dirty="0"/>
              <a:t/>
            </a:r>
            <a:br>
              <a:rPr lang="es-NI" sz="1600" dirty="0"/>
            </a:br>
            <a:r>
              <a:rPr lang="en-US" sz="1600" dirty="0"/>
              <a:t>Effective mechanisms and guidance are being developed to support the EU </a:t>
            </a:r>
            <a:r>
              <a:rPr lang="en-US" sz="1600" dirty="0" smtClean="0"/>
              <a:t>in </a:t>
            </a:r>
            <a:r>
              <a:rPr lang="en-US" sz="1600" dirty="0"/>
              <a:t>implementing their resilience commitments (e.g.: INFORM)</a:t>
            </a:r>
            <a:endParaRPr lang="es-NI" sz="1600" dirty="0"/>
          </a:p>
        </p:txBody>
      </p:sp>
      <p:sp>
        <p:nvSpPr>
          <p:cNvPr id="4" name="TextBox 3"/>
          <p:cNvSpPr txBox="1"/>
          <p:nvPr/>
        </p:nvSpPr>
        <p:spPr>
          <a:xfrm>
            <a:off x="-828600" y="188640"/>
            <a:ext cx="9290000" cy="461665"/>
          </a:xfrm>
          <a:prstGeom prst="rect">
            <a:avLst/>
          </a:prstGeom>
          <a:noFill/>
        </p:spPr>
        <p:txBody>
          <a:bodyPr wrap="square" rtlCol="0">
            <a:spAutoFit/>
          </a:bodyPr>
          <a:lstStyle/>
          <a:p>
            <a:pPr algn="r"/>
            <a:r>
              <a:rPr lang="es-EC" sz="2400" dirty="0" err="1" smtClean="0"/>
              <a:t>Resilience</a:t>
            </a:r>
            <a:r>
              <a:rPr lang="es-EC" sz="2400" dirty="0" smtClean="0"/>
              <a:t>                      in </a:t>
            </a:r>
            <a:r>
              <a:rPr lang="es-EC" sz="2400" dirty="0" err="1" smtClean="0"/>
              <a:t>the</a:t>
            </a:r>
            <a:r>
              <a:rPr lang="es-EC" sz="2400" dirty="0" smtClean="0"/>
              <a:t> LAC </a:t>
            </a:r>
            <a:r>
              <a:rPr lang="es-EC" sz="2400" dirty="0" err="1" smtClean="0"/>
              <a:t>region</a:t>
            </a:r>
            <a:r>
              <a:rPr lang="es-EC" sz="2400" dirty="0" smtClean="0"/>
              <a:t> </a:t>
            </a:r>
            <a:endParaRPr lang="es-EC" sz="2400" dirty="0"/>
          </a:p>
        </p:txBody>
      </p:sp>
    </p:spTree>
    <p:extLst>
      <p:ext uri="{BB962C8B-B14F-4D97-AF65-F5344CB8AC3E}">
        <p14:creationId xmlns:p14="http://schemas.microsoft.com/office/powerpoint/2010/main" val="1571939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803" y="1551112"/>
            <a:ext cx="3146059" cy="4708981"/>
          </a:xfrm>
          <a:prstGeom prst="rect">
            <a:avLst/>
          </a:prstGeom>
          <a:noFill/>
        </p:spPr>
        <p:txBody>
          <a:bodyPr wrap="square" rtlCol="0">
            <a:spAutoFit/>
          </a:bodyPr>
          <a:lstStyle/>
          <a:p>
            <a:pPr algn="just"/>
            <a:endParaRPr lang="en-US" sz="2000" b="0" dirty="0"/>
          </a:p>
          <a:p>
            <a:pPr algn="just"/>
            <a:r>
              <a:rPr lang="en-US" sz="2000" b="0" dirty="0"/>
              <a:t>Demonstrated impact of well targeted projects to strengthen the capacity </a:t>
            </a:r>
          </a:p>
          <a:p>
            <a:pPr algn="just"/>
            <a:r>
              <a:rPr lang="en-US" sz="2000" b="0" dirty="0"/>
              <a:t>of communities </a:t>
            </a:r>
          </a:p>
          <a:p>
            <a:pPr algn="just"/>
            <a:r>
              <a:rPr lang="en-US" sz="2000" b="0" dirty="0"/>
              <a:t>to </a:t>
            </a:r>
            <a:r>
              <a:rPr lang="en-US" sz="2000" dirty="0"/>
              <a:t>address the risks</a:t>
            </a:r>
            <a:endParaRPr lang="es-US" sz="2000" dirty="0"/>
          </a:p>
          <a:p>
            <a:pPr algn="just"/>
            <a:endParaRPr lang="en-US" sz="2000" b="0" dirty="0"/>
          </a:p>
          <a:p>
            <a:pPr algn="just"/>
            <a:endParaRPr lang="es-US" sz="2000" b="0" dirty="0"/>
          </a:p>
          <a:p>
            <a:pPr algn="just"/>
            <a:endParaRPr lang="es-US" sz="2000" b="0" dirty="0"/>
          </a:p>
          <a:p>
            <a:pPr algn="just"/>
            <a:r>
              <a:rPr lang="es-US" sz="2000" b="0" dirty="0"/>
              <a:t>Concrete short </a:t>
            </a:r>
            <a:r>
              <a:rPr lang="es-US" sz="2000" b="0" dirty="0" err="1"/>
              <a:t>term</a:t>
            </a:r>
            <a:r>
              <a:rPr lang="es-US" sz="2000" b="0" dirty="0"/>
              <a:t> </a:t>
            </a:r>
            <a:r>
              <a:rPr lang="es-US" sz="2000" b="0" dirty="0" err="1"/>
              <a:t>result</a:t>
            </a:r>
            <a:r>
              <a:rPr lang="es-US" sz="2000" b="0" dirty="0"/>
              <a:t> </a:t>
            </a:r>
            <a:r>
              <a:rPr lang="es-US" sz="2000" b="0" dirty="0" err="1"/>
              <a:t>approach</a:t>
            </a:r>
            <a:r>
              <a:rPr lang="es-US" sz="2000" b="0" dirty="0"/>
              <a:t> and local </a:t>
            </a:r>
            <a:r>
              <a:rPr lang="es-US" sz="2000" b="0" dirty="0" err="1"/>
              <a:t>actors</a:t>
            </a:r>
            <a:r>
              <a:rPr lang="es-US" sz="2000" b="0" dirty="0"/>
              <a:t> as </a:t>
            </a:r>
            <a:r>
              <a:rPr lang="es-US" sz="2000" dirty="0" err="1"/>
              <a:t>empowered</a:t>
            </a:r>
            <a:r>
              <a:rPr lang="es-US" sz="2000" dirty="0"/>
              <a:t> </a:t>
            </a:r>
            <a:endParaRPr lang="en-US" sz="2000" dirty="0"/>
          </a:p>
          <a:p>
            <a:pPr algn="just"/>
            <a:r>
              <a:rPr lang="es-US" sz="2000" dirty="0" err="1"/>
              <a:t>protagonists</a:t>
            </a:r>
            <a:endParaRPr lang="en-US" sz="2000" dirty="0"/>
          </a:p>
        </p:txBody>
      </p:sp>
      <p:pic>
        <p:nvPicPr>
          <p:cNvPr id="5" name="Picture 2" descr="C:\Users\vandre\Downloads\8528505083_cedf021fe3_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2238" y="1916832"/>
            <a:ext cx="5304589" cy="39784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8600" y="298012"/>
            <a:ext cx="9290000" cy="553998"/>
          </a:xfrm>
          <a:prstGeom prst="rect">
            <a:avLst/>
          </a:prstGeom>
          <a:noFill/>
        </p:spPr>
        <p:txBody>
          <a:bodyPr wrap="square" rtlCol="0">
            <a:spAutoFit/>
          </a:bodyPr>
          <a:lstStyle/>
          <a:p>
            <a:pPr algn="r"/>
            <a:r>
              <a:rPr lang="es-EC" sz="3000" dirty="0" err="1" smtClean="0"/>
              <a:t>Resilience</a:t>
            </a:r>
            <a:r>
              <a:rPr lang="es-EC" sz="3000" dirty="0" smtClean="0"/>
              <a:t> in </a:t>
            </a:r>
            <a:r>
              <a:rPr lang="es-EC" sz="3000" dirty="0" err="1"/>
              <a:t>the</a:t>
            </a:r>
            <a:r>
              <a:rPr lang="es-EC" sz="3000" dirty="0"/>
              <a:t> </a:t>
            </a:r>
            <a:r>
              <a:rPr lang="es-EC" sz="3000" dirty="0" smtClean="0"/>
              <a:t>                LAC </a:t>
            </a:r>
            <a:r>
              <a:rPr lang="es-EC" sz="3000" dirty="0" err="1" smtClean="0"/>
              <a:t>region</a:t>
            </a:r>
            <a:endParaRPr lang="es-EC" sz="3000" dirty="0"/>
          </a:p>
        </p:txBody>
      </p:sp>
    </p:spTree>
    <p:extLst>
      <p:ext uri="{BB962C8B-B14F-4D97-AF65-F5344CB8AC3E}">
        <p14:creationId xmlns:p14="http://schemas.microsoft.com/office/powerpoint/2010/main" val="949720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40768"/>
            <a:ext cx="9036496" cy="5324535"/>
          </a:xfrm>
          <a:prstGeom prst="rect">
            <a:avLst/>
          </a:prstGeom>
        </p:spPr>
        <p:txBody>
          <a:bodyPr wrap="square">
            <a:spAutoFit/>
          </a:bodyPr>
          <a:lstStyle/>
          <a:p>
            <a:pPr marL="342900" indent="-342900">
              <a:buFont typeface="Arial" panose="020B0604020202020204" pitchFamily="34" charset="0"/>
              <a:buChar char="•"/>
            </a:pPr>
            <a:r>
              <a:rPr lang="en-US" sz="2000" dirty="0">
                <a:ea typeface="Verdana" panose="020B0604030504040204" pitchFamily="34" charset="0"/>
                <a:cs typeface="Verdana" panose="020B0604030504040204" pitchFamily="34" charset="0"/>
              </a:rPr>
              <a:t>The more committed the country, the more effective, efficient and sustainable the </a:t>
            </a:r>
            <a:r>
              <a:rPr lang="en-US" sz="2000" dirty="0" smtClean="0">
                <a:ea typeface="Verdana" panose="020B0604030504040204" pitchFamily="34" charset="0"/>
                <a:cs typeface="Verdana" panose="020B0604030504040204" pitchFamily="34" charset="0"/>
              </a:rPr>
              <a:t>results</a:t>
            </a:r>
            <a:endParaRPr lang="en-US" sz="2000" dirty="0">
              <a:ea typeface="Verdana" panose="020B0604030504040204" pitchFamily="34" charset="0"/>
              <a:cs typeface="Verdana" panose="020B0604030504040204" pitchFamily="34" charset="0"/>
            </a:endParaRPr>
          </a:p>
          <a:p>
            <a:r>
              <a:rPr lang="en-US" sz="2000" dirty="0">
                <a:ea typeface="Verdana" panose="020B0604030504040204" pitchFamily="34" charset="0"/>
                <a:cs typeface="Verdana" panose="020B0604030504040204" pitchFamily="34" charset="0"/>
              </a:rPr>
              <a:t> </a:t>
            </a:r>
            <a:endParaRPr lang="en-US" sz="2000" dirty="0" smtClean="0">
              <a:ea typeface="Verdana" panose="020B0604030504040204" pitchFamily="34" charset="0"/>
              <a:cs typeface="Verdana" panose="020B0604030504040204" pitchFamily="34" charset="0"/>
            </a:endParaRPr>
          </a:p>
          <a:p>
            <a:endParaRPr lang="es-NI" sz="2000" dirty="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ea typeface="Verdana" panose="020B0604030504040204" pitchFamily="34" charset="0"/>
                <a:cs typeface="Verdana" panose="020B0604030504040204" pitchFamily="34" charset="0"/>
              </a:rPr>
              <a:t>Resilience </a:t>
            </a:r>
            <a:r>
              <a:rPr lang="en-US" sz="2000" dirty="0" smtClean="0">
                <a:ea typeface="Verdana" panose="020B0604030504040204" pitchFamily="34" charset="0"/>
                <a:cs typeface="Verdana" panose="020B0604030504040204" pitchFamily="34" charset="0"/>
              </a:rPr>
              <a:t> is </a:t>
            </a:r>
            <a:r>
              <a:rPr lang="en-US" sz="2000" dirty="0">
                <a:ea typeface="Verdana" panose="020B0604030504040204" pitchFamily="34" charset="0"/>
                <a:cs typeface="Verdana" panose="020B0604030504040204" pitchFamily="34" charset="0"/>
              </a:rPr>
              <a:t>strengthened through two complementary mechanisms: </a:t>
            </a:r>
            <a:endParaRPr lang="en-US" sz="2000" dirty="0" smtClean="0">
              <a:ea typeface="Verdana" panose="020B0604030504040204" pitchFamily="34" charset="0"/>
              <a:cs typeface="Verdana" panose="020B0604030504040204" pitchFamily="34" charset="0"/>
            </a:endParaRPr>
          </a:p>
          <a:p>
            <a:pPr marL="285750" indent="-285750">
              <a:buFontTx/>
              <a:buChar char="-"/>
            </a:pPr>
            <a:r>
              <a:rPr lang="en-US" sz="1800" dirty="0" smtClean="0">
                <a:ea typeface="Verdana" panose="020B0604030504040204" pitchFamily="34" charset="0"/>
                <a:cs typeface="Verdana" panose="020B0604030504040204" pitchFamily="34" charset="0"/>
              </a:rPr>
              <a:t>the </a:t>
            </a:r>
            <a:r>
              <a:rPr lang="en-US" sz="1800" dirty="0">
                <a:ea typeface="Verdana" panose="020B0604030504040204" pitchFamily="34" charset="0"/>
                <a:cs typeface="Verdana" panose="020B0604030504040204" pitchFamily="34" charset="0"/>
              </a:rPr>
              <a:t>inclusion </a:t>
            </a:r>
            <a:r>
              <a:rPr lang="en-US" sz="1800" dirty="0" smtClean="0">
                <a:ea typeface="Verdana" panose="020B0604030504040204" pitchFamily="34" charset="0"/>
                <a:cs typeface="Verdana" panose="020B0604030504040204" pitchFamily="34" charset="0"/>
              </a:rPr>
              <a:t>of DRR during emergencies</a:t>
            </a:r>
            <a:endParaRPr lang="en-US" sz="1800" dirty="0" smtClean="0">
              <a:ea typeface="Verdana" panose="020B0604030504040204" pitchFamily="34" charset="0"/>
              <a:cs typeface="Verdana" panose="020B0604030504040204" pitchFamily="34" charset="0"/>
            </a:endParaRPr>
          </a:p>
          <a:p>
            <a:pPr marL="285750" indent="-285750">
              <a:buFontTx/>
              <a:buChar char="-"/>
            </a:pPr>
            <a:r>
              <a:rPr lang="en-US" sz="1800" dirty="0" smtClean="0">
                <a:ea typeface="Verdana" panose="020B0604030504040204" pitchFamily="34" charset="0"/>
                <a:cs typeface="Verdana" panose="020B0604030504040204" pitchFamily="34" charset="0"/>
              </a:rPr>
              <a:t>the </a:t>
            </a:r>
            <a:r>
              <a:rPr lang="en-US" sz="1800" dirty="0">
                <a:ea typeface="Verdana" panose="020B0604030504040204" pitchFamily="34" charset="0"/>
                <a:cs typeface="Verdana" panose="020B0604030504040204" pitchFamily="34" charset="0"/>
              </a:rPr>
              <a:t>traditional DIPECHO </a:t>
            </a:r>
            <a:r>
              <a:rPr lang="en-US" sz="1800" dirty="0" err="1" smtClean="0">
                <a:ea typeface="Verdana" panose="020B0604030504040204" pitchFamily="34" charset="0"/>
                <a:cs typeface="Verdana" panose="020B0604030504040204" pitchFamily="34" charset="0"/>
              </a:rPr>
              <a:t>programme</a:t>
            </a:r>
            <a:endParaRPr lang="es-NI" sz="1800" dirty="0">
              <a:ea typeface="Verdana" panose="020B0604030504040204" pitchFamily="34" charset="0"/>
              <a:cs typeface="Verdana" panose="020B0604030504040204" pitchFamily="34" charset="0"/>
            </a:endParaRPr>
          </a:p>
          <a:p>
            <a:r>
              <a:rPr lang="en-US" sz="2000" dirty="0">
                <a:ea typeface="Verdana" panose="020B0604030504040204" pitchFamily="34" charset="0"/>
                <a:cs typeface="Verdana" panose="020B0604030504040204" pitchFamily="34" charset="0"/>
              </a:rPr>
              <a:t> </a:t>
            </a:r>
            <a:endParaRPr lang="en-US" sz="2000" dirty="0" smtClean="0">
              <a:ea typeface="Verdana" panose="020B0604030504040204" pitchFamily="34" charset="0"/>
              <a:cs typeface="Verdana" panose="020B0604030504040204" pitchFamily="34" charset="0"/>
            </a:endParaRPr>
          </a:p>
          <a:p>
            <a:endParaRPr lang="es-NI" sz="2000" dirty="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ea typeface="Verdana" panose="020B0604030504040204" pitchFamily="34" charset="0"/>
                <a:cs typeface="Verdana" panose="020B0604030504040204" pitchFamily="34" charset="0"/>
              </a:rPr>
              <a:t>The resilience marker </a:t>
            </a:r>
            <a:r>
              <a:rPr lang="en-US" sz="2000" dirty="0" smtClean="0">
                <a:ea typeface="Verdana" panose="020B0604030504040204" pitchFamily="34" charset="0"/>
                <a:cs typeface="Verdana" panose="020B0604030504040204" pitchFamily="34" charset="0"/>
              </a:rPr>
              <a:t>is </a:t>
            </a:r>
            <a:r>
              <a:rPr lang="en-US" sz="2000" dirty="0">
                <a:ea typeface="Verdana" panose="020B0604030504040204" pitchFamily="34" charset="0"/>
                <a:cs typeface="Verdana" panose="020B0604030504040204" pitchFamily="34" charset="0"/>
              </a:rPr>
              <a:t>seen as a solid step forward in terms of strategic thinking  </a:t>
            </a:r>
            <a:endParaRPr lang="en-US" sz="2000" dirty="0" smtClean="0">
              <a:ea typeface="Verdana" panose="020B0604030504040204" pitchFamily="34" charset="0"/>
              <a:cs typeface="Verdana" panose="020B0604030504040204" pitchFamily="34" charset="0"/>
            </a:endParaRPr>
          </a:p>
          <a:p>
            <a:endParaRPr lang="es-NI" sz="2000" dirty="0" smtClean="0">
              <a:ea typeface="Verdana" panose="020B0604030504040204" pitchFamily="34" charset="0"/>
              <a:cs typeface="Verdana" panose="020B0604030504040204" pitchFamily="34" charset="0"/>
            </a:endParaRPr>
          </a:p>
          <a:p>
            <a:endParaRPr lang="es-NI" sz="2000" dirty="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smtClean="0">
                <a:ea typeface="Verdana" panose="020B0604030504040204" pitchFamily="34" charset="0"/>
                <a:cs typeface="Verdana" panose="020B0604030504040204" pitchFamily="34" charset="0"/>
              </a:rPr>
              <a:t>There is a lack </a:t>
            </a:r>
            <a:r>
              <a:rPr lang="en-US" sz="2000" dirty="0">
                <a:ea typeface="Verdana" panose="020B0604030504040204" pitchFamily="34" charset="0"/>
                <a:cs typeface="Verdana" panose="020B0604030504040204" pitchFamily="34" charset="0"/>
              </a:rPr>
              <a:t>of objective comparative studies </a:t>
            </a:r>
            <a:r>
              <a:rPr lang="en-US" sz="2000" dirty="0" smtClean="0">
                <a:ea typeface="Verdana" panose="020B0604030504040204" pitchFamily="34" charset="0"/>
                <a:cs typeface="Verdana" panose="020B0604030504040204" pitchFamily="34" charset="0"/>
              </a:rPr>
              <a:t>after </a:t>
            </a:r>
            <a:r>
              <a:rPr lang="en-US" sz="2000" dirty="0">
                <a:ea typeface="Verdana" panose="020B0604030504040204" pitchFamily="34" charset="0"/>
                <a:cs typeface="Verdana" panose="020B0604030504040204" pitchFamily="34" charset="0"/>
              </a:rPr>
              <a:t>the occurrence of stresses and shocks in affected communities showing contribution to resilience</a:t>
            </a:r>
            <a:endParaRPr lang="es-NI" sz="2000" dirty="0">
              <a:ea typeface="Verdana" panose="020B0604030504040204" pitchFamily="34" charset="0"/>
              <a:cs typeface="Verdana" panose="020B0604030504040204" pitchFamily="34" charset="0"/>
            </a:endParaRPr>
          </a:p>
        </p:txBody>
      </p:sp>
      <p:sp>
        <p:nvSpPr>
          <p:cNvPr id="4" name="TextBox 3"/>
          <p:cNvSpPr txBox="1"/>
          <p:nvPr/>
        </p:nvSpPr>
        <p:spPr>
          <a:xfrm>
            <a:off x="-828600" y="188640"/>
            <a:ext cx="9290000" cy="461665"/>
          </a:xfrm>
          <a:prstGeom prst="rect">
            <a:avLst/>
          </a:prstGeom>
          <a:noFill/>
        </p:spPr>
        <p:txBody>
          <a:bodyPr wrap="square" rtlCol="0">
            <a:spAutoFit/>
          </a:bodyPr>
          <a:lstStyle/>
          <a:p>
            <a:pPr algn="r"/>
            <a:r>
              <a:rPr lang="es-EC" sz="2400" dirty="0" err="1" smtClean="0"/>
              <a:t>Findings</a:t>
            </a:r>
            <a:r>
              <a:rPr lang="es-EC" sz="2400" dirty="0" smtClean="0"/>
              <a:t> </a:t>
            </a:r>
            <a:r>
              <a:rPr lang="es-EC" sz="2400" dirty="0" err="1" smtClean="0"/>
              <a:t>on</a:t>
            </a:r>
            <a:r>
              <a:rPr lang="es-EC" sz="2400" dirty="0" smtClean="0"/>
              <a:t> EU </a:t>
            </a:r>
            <a:r>
              <a:rPr lang="es-EC" sz="2400" dirty="0" err="1" smtClean="0"/>
              <a:t>support</a:t>
            </a:r>
            <a:r>
              <a:rPr lang="es-EC" sz="2400" dirty="0" smtClean="0"/>
              <a:t>                    to </a:t>
            </a:r>
            <a:r>
              <a:rPr lang="es-EC" sz="2400" dirty="0" err="1" smtClean="0"/>
              <a:t>Resilience</a:t>
            </a:r>
            <a:endParaRPr lang="es-EC" sz="2400" dirty="0"/>
          </a:p>
        </p:txBody>
      </p:sp>
    </p:spTree>
    <p:extLst>
      <p:ext uri="{BB962C8B-B14F-4D97-AF65-F5344CB8AC3E}">
        <p14:creationId xmlns:p14="http://schemas.microsoft.com/office/powerpoint/2010/main" val="4253010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6A17.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03AAC6EC2B734290A50FCE5BB7EEC0" ma:contentTypeVersion="1" ma:contentTypeDescription="Create a new document." ma:contentTypeScope="" ma:versionID="682e8d915129c48ac067851ccbaa83bd">
  <xsd:schema xmlns:xsd="http://www.w3.org/2001/XMLSchema" xmlns:xs="http://www.w3.org/2001/XMLSchema" xmlns:p="http://schemas.microsoft.com/office/2006/metadata/properties" xmlns:ns1="http://schemas.microsoft.com/sharepoint/v3" targetNamespace="http://schemas.microsoft.com/office/2006/metadata/properties" ma:root="true" ma:fieldsID="6535168b0f2701a058bc390e158864f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528945D-0905-4A6D-9C02-35BA9F4E1853}">
  <ds:schemaRefs>
    <ds:schemaRef ds:uri="http://schemas.microsoft.com/sharepoint/v3/contenttype/forms"/>
  </ds:schemaRefs>
</ds:datastoreItem>
</file>

<file path=customXml/itemProps2.xml><?xml version="1.0" encoding="utf-8"?>
<ds:datastoreItem xmlns:ds="http://schemas.openxmlformats.org/officeDocument/2006/customXml" ds:itemID="{8DDEBAD5-1E6D-42B8-B03D-802044CE9B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9DDABF-0A71-4ECA-BB1D-50476BFBFF63}">
  <ds:schemaRefs>
    <ds:schemaRef ds:uri="http://schemas.microsoft.com/sharepoint/v3"/>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10155</TotalTime>
  <Words>1295</Words>
  <Application>Microsoft Office PowerPoint</Application>
  <PresentationFormat>On-screen Show (4:3)</PresentationFormat>
  <Paragraphs>231</Paragraphs>
  <Slides>12</Slides>
  <Notes>11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Slide_Master</vt:lpstr>
      <vt:lpstr>ppt6A17.tmp</vt:lpstr>
      <vt:lpstr>EU Resilience Approach </vt:lpstr>
      <vt:lpstr>PowerPoint Presentation</vt:lpstr>
      <vt:lpstr>PowerPoint Presentation</vt:lpstr>
      <vt:lpstr>PowerPoint Presentation</vt:lpstr>
      <vt:lpstr>PowerPoint Presentation</vt:lpstr>
      <vt:lpstr>C. Asking key questions before acting </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 Virginie;Jocelyn LANCE</dc:creator>
  <cp:lastModifiedBy>ANDRE Virginie</cp:lastModifiedBy>
  <cp:revision>428</cp:revision>
  <cp:lastPrinted>2017-03-04T15:56:28Z</cp:lastPrinted>
  <dcterms:created xsi:type="dcterms:W3CDTF">2011-10-28T10:25:18Z</dcterms:created>
  <dcterms:modified xsi:type="dcterms:W3CDTF">2017-03-05T04:02:50Z</dcterms:modified>
</cp:coreProperties>
</file>