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8" r:id="rId4"/>
    <p:sldId id="259" r:id="rId5"/>
    <p:sldId id="261" r:id="rId6"/>
    <p:sldId id="262" r:id="rId7"/>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128927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276770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182494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1441783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3392305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4521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178941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4140857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244212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3037975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B4C9605A-7E29-4A7E-839A-A166D079D8D8}" type="datetimeFigureOut">
              <a:rPr lang="nl-NL" smtClean="0"/>
              <a:pPr/>
              <a:t>15-1-2017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2260959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9605A-7E29-4A7E-839A-A166D079D8D8}" type="datetimeFigureOut">
              <a:rPr lang="nl-NL" smtClean="0"/>
              <a:pPr/>
              <a:t>15-1-2017</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35774-DC73-4763-B46F-A7D0C77C0B31}" type="slidenum">
              <a:rPr lang="nl-NL" smtClean="0"/>
              <a:pPr/>
              <a:t>‹#›</a:t>
            </a:fld>
            <a:endParaRPr lang="nl-NL" dirty="0"/>
          </a:p>
        </p:txBody>
      </p:sp>
    </p:spTree>
    <p:extLst>
      <p:ext uri="{BB962C8B-B14F-4D97-AF65-F5344CB8AC3E}">
        <p14:creationId xmlns:p14="http://schemas.microsoft.com/office/powerpoint/2010/main" val="1589990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1403648" y="2492896"/>
            <a:ext cx="6571672" cy="830997"/>
          </a:xfrm>
          <a:prstGeom prst="rect">
            <a:avLst/>
          </a:prstGeom>
          <a:noFill/>
        </p:spPr>
        <p:txBody>
          <a:bodyPr wrap="none" rtlCol="0">
            <a:spAutoFit/>
          </a:bodyPr>
          <a:lstStyle/>
          <a:p>
            <a:pPr algn="ctr"/>
            <a:r>
              <a:rPr lang="nl-NL" sz="2400" b="1" dirty="0">
                <a:latin typeface="Arial" pitchFamily="34" charset="0"/>
                <a:cs typeface="Arial" pitchFamily="34" charset="0"/>
              </a:rPr>
              <a:t>Partners for Resilience </a:t>
            </a:r>
            <a:r>
              <a:rPr lang="nl-NL" sz="2400" dirty="0">
                <a:latin typeface="Arial" pitchFamily="34" charset="0"/>
                <a:cs typeface="Arial" pitchFamily="34" charset="0"/>
              </a:rPr>
              <a:t>in the </a:t>
            </a:r>
          </a:p>
          <a:p>
            <a:pPr algn="ctr"/>
            <a:r>
              <a:rPr lang="nl-NL" sz="2400" dirty="0">
                <a:latin typeface="Arial" pitchFamily="34" charset="0"/>
                <a:cs typeface="Arial" pitchFamily="34" charset="0"/>
              </a:rPr>
              <a:t>Environment and Humanitarian Action Network</a:t>
            </a: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947" y="6137848"/>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5707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1639650" y="1340768"/>
            <a:ext cx="4925943" cy="4062651"/>
          </a:xfrm>
          <a:prstGeom prst="rect">
            <a:avLst/>
          </a:prstGeom>
          <a:noFill/>
        </p:spPr>
        <p:txBody>
          <a:bodyPr wrap="square" rtlCol="0">
            <a:spAutoFit/>
          </a:bodyPr>
          <a:lstStyle/>
          <a:p>
            <a:pPr algn="ctr"/>
            <a:r>
              <a:rPr lang="nl-NL" sz="2400" b="1" dirty="0">
                <a:latin typeface="Arial" pitchFamily="34" charset="0"/>
                <a:cs typeface="Arial" pitchFamily="34" charset="0"/>
              </a:rPr>
              <a:t>Who are we?</a:t>
            </a:r>
          </a:p>
          <a:p>
            <a:pPr marL="285750" indent="-285750" algn="just">
              <a:buFont typeface="Arial" panose="020B0604020202020204" pitchFamily="34" charset="0"/>
              <a:buChar char="•"/>
            </a:pPr>
            <a:r>
              <a:rPr lang="en-US" sz="1400" dirty="0"/>
              <a:t>PfR is an Alliance of  the Netherlands Red Cross, Red Cross Red Crescent Climate Centre, Care Netherlands, CORDAID, and Wetlands International.  </a:t>
            </a:r>
          </a:p>
          <a:p>
            <a:pPr algn="just"/>
            <a:endParaRPr lang="en-US" sz="1400" dirty="0"/>
          </a:p>
          <a:p>
            <a:pPr marL="285750" indent="-285750" algn="just">
              <a:buFont typeface="Arial" panose="020B0604020202020204" pitchFamily="34" charset="0"/>
              <a:buChar char="•"/>
            </a:pPr>
            <a:r>
              <a:rPr lang="en-US" sz="1400" dirty="0"/>
              <a:t>Partners for Resilience is globally  is funded by the Netherlands Ministry of Foreign Affairs . </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a:t>First phase 2011-2015 received €40M and was project-based; </a:t>
            </a:r>
          </a:p>
          <a:p>
            <a:pPr marL="285750" indent="-285750" algn="just">
              <a:buFont typeface="Arial" panose="020B0604020202020204" pitchFamily="34" charset="0"/>
              <a:buChar char="•"/>
            </a:pPr>
            <a:endParaRPr lang="en-US" sz="1400" dirty="0"/>
          </a:p>
          <a:p>
            <a:pPr marL="285750" indent="-285750" algn="just">
              <a:buFont typeface="Arial" panose="020B0604020202020204" pitchFamily="34" charset="0"/>
              <a:buChar char="•"/>
            </a:pPr>
            <a:r>
              <a:rPr lang="en-US" sz="1400" dirty="0"/>
              <a:t>From  2016 to 2020, the PfR Alliance, funded at €50M,  is focusing on supporting DRR policy dialogue and capacity strengthening for community resilience; </a:t>
            </a:r>
          </a:p>
          <a:p>
            <a:pPr algn="just"/>
            <a:endParaRPr lang="en-US" sz="1400" dirty="0"/>
          </a:p>
          <a:p>
            <a:pPr marL="285750" indent="-285750" algn="just">
              <a:buFont typeface="Arial" panose="020B0604020202020204" pitchFamily="34" charset="0"/>
              <a:buChar char="•"/>
            </a:pPr>
            <a:r>
              <a:rPr lang="en-US" sz="1400" dirty="0"/>
              <a:t>PfR also advocating for upscaling of proven approaches applied in phase one). </a:t>
            </a:r>
            <a:r>
              <a:rPr lang="nl-NL" sz="1400" b="1" dirty="0">
                <a:cs typeface="Arial" pitchFamily="34" charset="0"/>
              </a:rPr>
              <a:t> </a:t>
            </a:r>
          </a:p>
          <a:p>
            <a:pPr algn="ctr"/>
            <a:endParaRPr lang="nl-NL" sz="2400" dirty="0">
              <a:latin typeface="Arial" pitchFamily="34" charset="0"/>
              <a:cs typeface="Arial" pitchFamily="34" charset="0"/>
            </a:endParaRP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947" y="6137848"/>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7792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238611" y="1271715"/>
            <a:ext cx="8900193" cy="830997"/>
          </a:xfrm>
          <a:prstGeom prst="rect">
            <a:avLst/>
          </a:prstGeom>
          <a:noFill/>
        </p:spPr>
        <p:txBody>
          <a:bodyPr wrap="none" rtlCol="0">
            <a:spAutoFit/>
          </a:bodyPr>
          <a:lstStyle/>
          <a:p>
            <a:pPr algn="ctr"/>
            <a:r>
              <a:rPr lang="nl-NL" sz="2400" dirty="0">
                <a:latin typeface="Arial" pitchFamily="34" charset="0"/>
                <a:cs typeface="Arial" pitchFamily="34" charset="0"/>
              </a:rPr>
              <a:t>Partners for Resilience works on building community resilience. </a:t>
            </a:r>
          </a:p>
          <a:p>
            <a:pPr algn="ctr"/>
            <a:endParaRPr lang="nl-NL" sz="2400" dirty="0">
              <a:latin typeface="Arial" pitchFamily="34" charset="0"/>
              <a:cs typeface="Arial" pitchFamily="34" charset="0"/>
            </a:endParaRPr>
          </a:p>
        </p:txBody>
      </p:sp>
      <p:grpSp>
        <p:nvGrpSpPr>
          <p:cNvPr id="22" name="Groep 21"/>
          <p:cNvGrpSpPr/>
          <p:nvPr/>
        </p:nvGrpSpPr>
        <p:grpSpPr>
          <a:xfrm>
            <a:off x="0" y="0"/>
            <a:ext cx="9144032" cy="571480"/>
            <a:chOff x="0" y="0"/>
            <a:chExt cx="9144032" cy="571480"/>
          </a:xfrm>
        </p:grpSpPr>
        <p:sp>
          <p:nvSpPr>
            <p:cNvPr id="11" name="Rechthoek 10"/>
            <p:cNvSpPr/>
            <p:nvPr/>
          </p:nvSpPr>
          <p:spPr>
            <a:xfrm>
              <a:off x="0" y="0"/>
              <a:ext cx="9144000" cy="57148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ekstvak 14"/>
            <p:cNvSpPr txBox="1"/>
            <p:nvPr/>
          </p:nvSpPr>
          <p:spPr>
            <a:xfrm>
              <a:off x="5857884" y="71414"/>
              <a:ext cx="3286148" cy="400110"/>
            </a:xfrm>
            <a:prstGeom prst="rect">
              <a:avLst/>
            </a:prstGeom>
            <a:noFill/>
          </p:spPr>
          <p:txBody>
            <a:bodyPr wrap="square" rtlCol="0">
              <a:spAutoFit/>
            </a:bodyPr>
            <a:lstStyle/>
            <a:p>
              <a:r>
                <a:rPr lang="nl-NL" sz="2000" b="1" dirty="0">
                  <a:solidFill>
                    <a:schemeClr val="tx1">
                      <a:lumMod val="65000"/>
                      <a:lumOff val="35000"/>
                    </a:schemeClr>
                  </a:solidFill>
                  <a:latin typeface="Arial Narrow" pitchFamily="34" charset="0"/>
                </a:rPr>
                <a:t>PARTNERS</a:t>
              </a:r>
              <a:r>
                <a:rPr lang="nl-NL" sz="2000" dirty="0">
                  <a:solidFill>
                    <a:schemeClr val="tx1">
                      <a:lumMod val="50000"/>
                      <a:lumOff val="50000"/>
                    </a:schemeClr>
                  </a:solidFill>
                  <a:latin typeface="Arial Narrow" pitchFamily="34" charset="0"/>
                </a:rPr>
                <a:t> FOR </a:t>
              </a:r>
              <a:r>
                <a:rPr lang="nl-NL" sz="2000" b="1" dirty="0">
                  <a:solidFill>
                    <a:schemeClr val="tx1">
                      <a:lumMod val="65000"/>
                      <a:lumOff val="35000"/>
                    </a:schemeClr>
                  </a:solidFill>
                  <a:latin typeface="Arial Narrow" pitchFamily="34" charset="0"/>
                </a:rPr>
                <a:t>RESILIENCE</a:t>
              </a:r>
            </a:p>
          </p:txBody>
        </p:sp>
        <p:cxnSp>
          <p:nvCxnSpPr>
            <p:cNvPr id="17" name="Rechte verbindingslijn 16"/>
            <p:cNvCxnSpPr/>
            <p:nvPr/>
          </p:nvCxnSpPr>
          <p:spPr>
            <a:xfrm rot="16200000" flipH="1">
              <a:off x="138094" y="280978"/>
              <a:ext cx="571480" cy="952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rot="5400000">
              <a:off x="427814" y="284946"/>
              <a:ext cx="571480" cy="1588"/>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rot="5400000">
              <a:off x="286526" y="284946"/>
              <a:ext cx="571480" cy="1588"/>
            </a:xfrm>
            <a:prstGeom prst="line">
              <a:avLst/>
            </a:prstGeom>
            <a:ln w="76200">
              <a:solidFill>
                <a:srgbClr val="F76C03"/>
              </a:solidFill>
            </a:ln>
          </p:spPr>
          <p:style>
            <a:lnRef idx="1">
              <a:schemeClr val="accent1"/>
            </a:lnRef>
            <a:fillRef idx="0">
              <a:schemeClr val="accent1"/>
            </a:fillRef>
            <a:effectRef idx="0">
              <a:schemeClr val="accent1"/>
            </a:effectRef>
            <a:fontRef idx="minor">
              <a:schemeClr val="tx1"/>
            </a:fontRef>
          </p:style>
        </p:cxnSp>
        <p:cxnSp>
          <p:nvCxnSpPr>
            <p:cNvPr id="20" name="Rechte verbindingslijn 19"/>
            <p:cNvCxnSpPr/>
            <p:nvPr/>
          </p:nvCxnSpPr>
          <p:spPr>
            <a:xfrm rot="5400000">
              <a:off x="572278" y="284946"/>
              <a:ext cx="571480" cy="1588"/>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1" name="Rechte verbindingslijn 20"/>
            <p:cNvCxnSpPr/>
            <p:nvPr/>
          </p:nvCxnSpPr>
          <p:spPr>
            <a:xfrm rot="5400000">
              <a:off x="774" y="284946"/>
              <a:ext cx="571480" cy="1588"/>
            </a:xfrm>
            <a:prstGeom prst="line">
              <a:avLst/>
            </a:prstGeom>
            <a:ln w="76200">
              <a:solidFill>
                <a:srgbClr val="3B51AF"/>
              </a:solidFil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8704" y="6090594"/>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92918" y="2642516"/>
            <a:ext cx="4366982" cy="2888577"/>
          </a:xfrm>
          <a:prstGeom prst="rect">
            <a:avLst/>
          </a:prstGeom>
        </p:spPr>
      </p:pic>
    </p:spTree>
    <p:extLst>
      <p:ext uri="{BB962C8B-B14F-4D97-AF65-F5344CB8AC3E}">
        <p14:creationId xmlns:p14="http://schemas.microsoft.com/office/powerpoint/2010/main" val="3815707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1115616" y="1289339"/>
            <a:ext cx="7128792" cy="4647426"/>
          </a:xfrm>
          <a:prstGeom prst="rect">
            <a:avLst/>
          </a:prstGeom>
          <a:noFill/>
        </p:spPr>
        <p:txBody>
          <a:bodyPr wrap="square" rtlCol="0">
            <a:spAutoFit/>
          </a:bodyPr>
          <a:lstStyle/>
          <a:p>
            <a:pPr algn="just"/>
            <a:r>
              <a:rPr lang="en-GB" sz="1600" dirty="0"/>
              <a:t>PfR is advocating for the scale up of the Integrated Risk Management (IRM) approach to address disaster risks by specifically taking in account effects of climate change and ecosystem management. For PfR, IRM, applied in projects in 2011-2015  means :-</a:t>
            </a:r>
          </a:p>
          <a:p>
            <a:pPr algn="just"/>
            <a:endParaRPr lang="en-GB" sz="1600" dirty="0"/>
          </a:p>
          <a:p>
            <a:pPr marL="285750" lvl="0" indent="-285750">
              <a:buFont typeface="Arial" panose="020B0604020202020204" pitchFamily="34" charset="0"/>
              <a:buChar char="•"/>
            </a:pPr>
            <a:r>
              <a:rPr lang="en-GB" sz="1600" dirty="0"/>
              <a:t>Anticipating (through local risk assessments) and reducing shocks and stresses  to natural hazards and in development planning</a:t>
            </a:r>
            <a:endParaRPr lang="en-US" sz="1600" dirty="0"/>
          </a:p>
          <a:p>
            <a:pPr marL="285750" lvl="0" indent="-285750">
              <a:buFont typeface="Arial" panose="020B0604020202020204" pitchFamily="34" charset="0"/>
              <a:buChar char="•"/>
            </a:pPr>
            <a:r>
              <a:rPr lang="en-GB" sz="1600" dirty="0"/>
              <a:t>Linking humanitarian and development domains, making investments disaster-proof and reducing the need for humanitarian intervention</a:t>
            </a:r>
            <a:endParaRPr lang="en-US" sz="1600" dirty="0"/>
          </a:p>
          <a:p>
            <a:pPr marL="285750" lvl="0" indent="-285750">
              <a:buFont typeface="Arial" panose="020B0604020202020204" pitchFamily="34" charset="0"/>
              <a:buChar char="•"/>
            </a:pPr>
            <a:r>
              <a:rPr lang="en-GB" sz="1600" dirty="0"/>
              <a:t>Making investments more ‘climate smart’ and socially responsible </a:t>
            </a:r>
            <a:endParaRPr lang="en-US" sz="1600" dirty="0"/>
          </a:p>
          <a:p>
            <a:pPr marL="285750" lvl="0" indent="-285750">
              <a:buFont typeface="Arial" panose="020B0604020202020204" pitchFamily="34" charset="0"/>
              <a:buChar char="•"/>
            </a:pPr>
            <a:r>
              <a:rPr lang="en-GB" sz="1600" dirty="0"/>
              <a:t>Improving the management of ecosystems, notably water resources, for more resilient landscapes and people</a:t>
            </a:r>
            <a:endParaRPr lang="en-US" sz="1600" dirty="0"/>
          </a:p>
          <a:p>
            <a:pPr marL="285750" lvl="0" indent="-285750">
              <a:buFont typeface="Arial" panose="020B0604020202020204" pitchFamily="34" charset="0"/>
              <a:buChar char="•"/>
            </a:pPr>
            <a:r>
              <a:rPr lang="en-GB" sz="1600" dirty="0"/>
              <a:t>Linking local realities with global processes</a:t>
            </a:r>
            <a:endParaRPr lang="en-US" sz="1600" dirty="0"/>
          </a:p>
          <a:p>
            <a:pPr marL="285750" lvl="0" indent="-285750">
              <a:buFont typeface="Arial" panose="020B0604020202020204" pitchFamily="34" charset="0"/>
              <a:buChar char="•"/>
            </a:pPr>
            <a:r>
              <a:rPr lang="en-GB" sz="1600" dirty="0"/>
              <a:t>Integrating disciplines and approaches to encompass different risks</a:t>
            </a:r>
            <a:endParaRPr lang="en-US" sz="1600" dirty="0"/>
          </a:p>
          <a:p>
            <a:pPr marL="285750" lvl="0" indent="-285750">
              <a:buFont typeface="Arial" panose="020B0604020202020204" pitchFamily="34" charset="0"/>
              <a:buChar char="•"/>
            </a:pPr>
            <a:r>
              <a:rPr lang="en-GB" sz="1600" dirty="0"/>
              <a:t>Forming partnerships among communities, civil society organisations, governments and other key stakeholders</a:t>
            </a:r>
            <a:endParaRPr lang="en-US" sz="1600" dirty="0"/>
          </a:p>
          <a:p>
            <a:pPr marL="285750" lvl="0" indent="-285750">
              <a:buFont typeface="Arial" panose="020B0604020202020204" pitchFamily="34" charset="0"/>
              <a:buChar char="•"/>
            </a:pPr>
            <a:r>
              <a:rPr lang="en-GB" sz="1600" dirty="0"/>
              <a:t>Putting people at centre-stage, building on local knowledge and resources</a:t>
            </a:r>
            <a:endParaRPr lang="nl-NL" sz="1600" dirty="0">
              <a:cs typeface="Arial" pitchFamily="34" charset="0"/>
            </a:endParaRPr>
          </a:p>
          <a:p>
            <a:pPr algn="ctr"/>
            <a:endParaRPr lang="nl-NL" sz="2400" dirty="0">
              <a:latin typeface="Arial" pitchFamily="34" charset="0"/>
              <a:cs typeface="Arial" pitchFamily="34" charset="0"/>
            </a:endParaRPr>
          </a:p>
        </p:txBody>
      </p:sp>
      <p:grpSp>
        <p:nvGrpSpPr>
          <p:cNvPr id="22" name="Groep 21"/>
          <p:cNvGrpSpPr/>
          <p:nvPr/>
        </p:nvGrpSpPr>
        <p:grpSpPr>
          <a:xfrm>
            <a:off x="0" y="0"/>
            <a:ext cx="9144032" cy="571480"/>
            <a:chOff x="0" y="0"/>
            <a:chExt cx="9144032" cy="571480"/>
          </a:xfrm>
        </p:grpSpPr>
        <p:sp>
          <p:nvSpPr>
            <p:cNvPr id="11" name="Rechthoek 10"/>
            <p:cNvSpPr/>
            <p:nvPr/>
          </p:nvSpPr>
          <p:spPr>
            <a:xfrm>
              <a:off x="0" y="0"/>
              <a:ext cx="9144000" cy="57148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5" name="Tekstvak 14"/>
            <p:cNvSpPr txBox="1"/>
            <p:nvPr/>
          </p:nvSpPr>
          <p:spPr>
            <a:xfrm>
              <a:off x="5857884" y="71414"/>
              <a:ext cx="3286148" cy="400110"/>
            </a:xfrm>
            <a:prstGeom prst="rect">
              <a:avLst/>
            </a:prstGeom>
            <a:noFill/>
          </p:spPr>
          <p:txBody>
            <a:bodyPr wrap="square" rtlCol="0">
              <a:spAutoFit/>
            </a:bodyPr>
            <a:lstStyle/>
            <a:p>
              <a:r>
                <a:rPr lang="nl-NL" sz="2000" b="1" dirty="0">
                  <a:solidFill>
                    <a:schemeClr val="tx1">
                      <a:lumMod val="65000"/>
                      <a:lumOff val="35000"/>
                    </a:schemeClr>
                  </a:solidFill>
                  <a:latin typeface="Arial Narrow" pitchFamily="34" charset="0"/>
                </a:rPr>
                <a:t>PARTNERS</a:t>
              </a:r>
              <a:r>
                <a:rPr lang="nl-NL" sz="2000" dirty="0">
                  <a:solidFill>
                    <a:schemeClr val="tx1">
                      <a:lumMod val="50000"/>
                      <a:lumOff val="50000"/>
                    </a:schemeClr>
                  </a:solidFill>
                  <a:latin typeface="Arial Narrow" pitchFamily="34" charset="0"/>
                </a:rPr>
                <a:t> FOR </a:t>
              </a:r>
              <a:r>
                <a:rPr lang="nl-NL" sz="2000" b="1" dirty="0">
                  <a:solidFill>
                    <a:schemeClr val="tx1">
                      <a:lumMod val="65000"/>
                      <a:lumOff val="35000"/>
                    </a:schemeClr>
                  </a:solidFill>
                  <a:latin typeface="Arial Narrow" pitchFamily="34" charset="0"/>
                </a:rPr>
                <a:t>RESILIENCE</a:t>
              </a:r>
            </a:p>
          </p:txBody>
        </p:sp>
        <p:cxnSp>
          <p:nvCxnSpPr>
            <p:cNvPr id="17" name="Rechte verbindingslijn 16"/>
            <p:cNvCxnSpPr/>
            <p:nvPr/>
          </p:nvCxnSpPr>
          <p:spPr>
            <a:xfrm rot="16200000" flipH="1">
              <a:off x="138094" y="280978"/>
              <a:ext cx="571480" cy="9524"/>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Rechte verbindingslijn 17"/>
            <p:cNvCxnSpPr/>
            <p:nvPr/>
          </p:nvCxnSpPr>
          <p:spPr>
            <a:xfrm rot="5400000">
              <a:off x="427814" y="284946"/>
              <a:ext cx="571480" cy="1588"/>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Rechte verbindingslijn 18"/>
            <p:cNvCxnSpPr/>
            <p:nvPr/>
          </p:nvCxnSpPr>
          <p:spPr>
            <a:xfrm rot="5400000">
              <a:off x="286526" y="284946"/>
              <a:ext cx="571480" cy="1588"/>
            </a:xfrm>
            <a:prstGeom prst="line">
              <a:avLst/>
            </a:prstGeom>
            <a:ln w="76200">
              <a:solidFill>
                <a:srgbClr val="F76C03"/>
              </a:solidFill>
            </a:ln>
          </p:spPr>
          <p:style>
            <a:lnRef idx="1">
              <a:schemeClr val="accent1"/>
            </a:lnRef>
            <a:fillRef idx="0">
              <a:schemeClr val="accent1"/>
            </a:fillRef>
            <a:effectRef idx="0">
              <a:schemeClr val="accent1"/>
            </a:effectRef>
            <a:fontRef idx="minor">
              <a:schemeClr val="tx1"/>
            </a:fontRef>
          </p:style>
        </p:cxnSp>
        <p:cxnSp>
          <p:nvCxnSpPr>
            <p:cNvPr id="20" name="Rechte verbindingslijn 19"/>
            <p:cNvCxnSpPr/>
            <p:nvPr/>
          </p:nvCxnSpPr>
          <p:spPr>
            <a:xfrm rot="5400000">
              <a:off x="572278" y="284946"/>
              <a:ext cx="571480" cy="1588"/>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1" name="Rechte verbindingslijn 20"/>
            <p:cNvCxnSpPr/>
            <p:nvPr/>
          </p:nvCxnSpPr>
          <p:spPr>
            <a:xfrm rot="5400000">
              <a:off x="774" y="284946"/>
              <a:ext cx="571480" cy="1588"/>
            </a:xfrm>
            <a:prstGeom prst="line">
              <a:avLst/>
            </a:prstGeom>
            <a:ln w="76200">
              <a:solidFill>
                <a:srgbClr val="3B51AF"/>
              </a:solidFil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8704" y="6090594"/>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185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683568" y="1189752"/>
            <a:ext cx="7992888" cy="4801314"/>
          </a:xfrm>
          <a:prstGeom prst="rect">
            <a:avLst/>
          </a:prstGeom>
          <a:noFill/>
        </p:spPr>
        <p:txBody>
          <a:bodyPr wrap="square" rtlCol="0">
            <a:spAutoFit/>
          </a:bodyPr>
          <a:lstStyle/>
          <a:p>
            <a:pPr algn="ctr"/>
            <a:r>
              <a:rPr lang="nl-NL" b="1" dirty="0">
                <a:cs typeface="Arial" pitchFamily="34" charset="0"/>
              </a:rPr>
              <a:t>Partners for Resilience in the </a:t>
            </a:r>
          </a:p>
          <a:p>
            <a:pPr algn="ctr"/>
            <a:r>
              <a:rPr lang="nl-NL" b="1" dirty="0">
                <a:cs typeface="Arial" pitchFamily="34" charset="0"/>
              </a:rPr>
              <a:t>Environment and Humanitarian Action Network</a:t>
            </a:r>
          </a:p>
          <a:p>
            <a:pPr algn="ctr"/>
            <a:endParaRPr lang="nl-NL" b="1" dirty="0">
              <a:cs typeface="Arial" pitchFamily="34" charset="0"/>
            </a:endParaRPr>
          </a:p>
          <a:p>
            <a:r>
              <a:rPr lang="nl-NL" dirty="0">
                <a:cs typeface="Arial" pitchFamily="34" charset="0"/>
              </a:rPr>
              <a:t>PfR is contributing to the ‘Policy’ theme in the EHA Work Plan by :- </a:t>
            </a:r>
          </a:p>
          <a:p>
            <a:endParaRPr lang="nl-NL" dirty="0">
              <a:cs typeface="Arial" pitchFamily="34" charset="0"/>
            </a:endParaRPr>
          </a:p>
          <a:p>
            <a:pPr marL="285750" indent="-285750">
              <a:buFont typeface="Arial" panose="020B0604020202020204" pitchFamily="34" charset="0"/>
              <a:buChar char="•"/>
            </a:pPr>
            <a:r>
              <a:rPr lang="nl-NL" dirty="0">
                <a:cs typeface="Arial" pitchFamily="34" charset="0"/>
              </a:rPr>
              <a:t>Bringing expertise on providing practical ways of bridging the humanitarian/development fields in natural disaster contexts and through a climate, climate change and ecosystem management lens;</a:t>
            </a:r>
          </a:p>
          <a:p>
            <a:r>
              <a:rPr lang="nl-NL" dirty="0">
                <a:cs typeface="Arial" pitchFamily="34" charset="0"/>
              </a:rPr>
              <a:t> </a:t>
            </a:r>
          </a:p>
          <a:p>
            <a:pPr marL="285750" indent="-285750">
              <a:buFont typeface="Arial" panose="020B0604020202020204" pitchFamily="34" charset="0"/>
              <a:buChar char="•"/>
            </a:pPr>
            <a:r>
              <a:rPr lang="nl-NL" dirty="0">
                <a:cs typeface="Arial" pitchFamily="34" charset="0"/>
              </a:rPr>
              <a:t>Contributing to the post-WHS Summit agenda, and particularly the 1BC. PfR is one of the Alliances whose case studies are show-cased in the 1BC.</a:t>
            </a:r>
          </a:p>
          <a:p>
            <a:r>
              <a:rPr lang="nl-NL" dirty="0">
                <a:cs typeface="Arial" pitchFamily="34" charset="0"/>
              </a:rPr>
              <a:t> </a:t>
            </a:r>
          </a:p>
          <a:p>
            <a:pPr marL="285750" indent="-285750">
              <a:buFont typeface="Arial" panose="020B0604020202020204" pitchFamily="34" charset="0"/>
              <a:buChar char="•"/>
            </a:pPr>
            <a:r>
              <a:rPr lang="nl-NL" dirty="0">
                <a:cs typeface="Arial" pitchFamily="34" charset="0"/>
              </a:rPr>
              <a:t>Through EHA, PfR has acquired a research opportunity to strengthen knowledge and advocacy  on risk-proof investments through collaboration with London School of Economics. </a:t>
            </a:r>
          </a:p>
          <a:p>
            <a:pPr algn="ctr"/>
            <a:endParaRPr lang="nl-NL" dirty="0">
              <a:cs typeface="Arial" pitchFamily="34" charset="0"/>
            </a:endParaRPr>
          </a:p>
          <a:p>
            <a:pPr algn="ctr"/>
            <a:endParaRPr lang="nl-NL" dirty="0">
              <a:cs typeface="Arial" pitchFamily="34" charset="0"/>
            </a:endParaRP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947" y="6137848"/>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842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ep 10"/>
          <p:cNvGrpSpPr/>
          <p:nvPr/>
        </p:nvGrpSpPr>
        <p:grpSpPr>
          <a:xfrm>
            <a:off x="827584" y="5661248"/>
            <a:ext cx="7416824" cy="960088"/>
            <a:chOff x="-63484" y="3116984"/>
            <a:chExt cx="9207484" cy="1308137"/>
          </a:xfrm>
        </p:grpSpPr>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56657" y="3679886"/>
              <a:ext cx="513706" cy="643759"/>
            </a:xfrm>
            <a:prstGeom prst="rect">
              <a:avLst/>
            </a:prstGeom>
          </p:spPr>
        </p:pic>
        <p:pic>
          <p:nvPicPr>
            <p:cNvPr id="9" name="Afbeelding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4" y="3766360"/>
              <a:ext cx="1976283" cy="658761"/>
            </a:xfrm>
            <a:prstGeom prst="rect">
              <a:avLst/>
            </a:prstGeom>
          </p:spPr>
        </p:pic>
        <p:pic>
          <p:nvPicPr>
            <p:cNvPr id="12" name="Afbeelding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0958" y="3922719"/>
              <a:ext cx="2445583" cy="346042"/>
            </a:xfrm>
            <a:prstGeom prst="rect">
              <a:avLst/>
            </a:prstGeom>
          </p:spPr>
        </p:pic>
        <p:pic>
          <p:nvPicPr>
            <p:cNvPr id="14" name="Afbeelding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12988" y="3116984"/>
              <a:ext cx="5407284" cy="505943"/>
            </a:xfrm>
            <a:prstGeom prst="rect">
              <a:avLst/>
            </a:prstGeom>
          </p:spPr>
        </p:pic>
        <p:pic>
          <p:nvPicPr>
            <p:cNvPr id="16" name="Afbeelding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97857" y="3977603"/>
              <a:ext cx="2646143" cy="279336"/>
            </a:xfrm>
            <a:prstGeom prst="rect">
              <a:avLst/>
            </a:prstGeom>
          </p:spPr>
        </p:pic>
      </p:grpSp>
      <p:sp>
        <p:nvSpPr>
          <p:cNvPr id="13" name="Tekstvak 12"/>
          <p:cNvSpPr txBox="1"/>
          <p:nvPr/>
        </p:nvSpPr>
        <p:spPr>
          <a:xfrm>
            <a:off x="683568" y="1189752"/>
            <a:ext cx="7992888" cy="5262979"/>
          </a:xfrm>
          <a:prstGeom prst="rect">
            <a:avLst/>
          </a:prstGeom>
          <a:noFill/>
        </p:spPr>
        <p:txBody>
          <a:bodyPr wrap="square" rtlCol="0">
            <a:spAutoFit/>
          </a:bodyPr>
          <a:lstStyle/>
          <a:p>
            <a:pPr algn="ctr"/>
            <a:r>
              <a:rPr lang="nl-NL" b="1" dirty="0" err="1">
                <a:cs typeface="Arial" pitchFamily="34" charset="0"/>
              </a:rPr>
              <a:t>Driving</a:t>
            </a:r>
            <a:r>
              <a:rPr lang="nl-NL" b="1" dirty="0">
                <a:cs typeface="Arial" pitchFamily="34" charset="0"/>
              </a:rPr>
              <a:t> the DRR Policy Agenda</a:t>
            </a:r>
          </a:p>
          <a:p>
            <a:pPr algn="just"/>
            <a:r>
              <a:rPr lang="nl-NL" dirty="0">
                <a:cs typeface="Arial" pitchFamily="34" charset="0"/>
              </a:rPr>
              <a:t>PfR  has been active in influencing the following </a:t>
            </a:r>
            <a:r>
              <a:rPr lang="nl-NL" dirty="0" err="1">
                <a:cs typeface="Arial" pitchFamily="34" charset="0"/>
              </a:rPr>
              <a:t>international</a:t>
            </a:r>
            <a:r>
              <a:rPr lang="nl-NL" dirty="0">
                <a:cs typeface="Arial" pitchFamily="34" charset="0"/>
              </a:rPr>
              <a:t> </a:t>
            </a:r>
            <a:r>
              <a:rPr lang="nl-NL" dirty="0" err="1">
                <a:cs typeface="Arial" pitchFamily="34" charset="0"/>
              </a:rPr>
              <a:t>agreements</a:t>
            </a:r>
            <a:r>
              <a:rPr lang="nl-NL" dirty="0">
                <a:cs typeface="Arial" pitchFamily="34" charset="0"/>
              </a:rPr>
              <a:t>, ensuring that IRM principles are mainstreamed in policy discussions/conference outcomes :-</a:t>
            </a:r>
          </a:p>
          <a:p>
            <a:pPr algn="just"/>
            <a:endParaRPr lang="nl-NL" dirty="0">
              <a:cs typeface="Arial" pitchFamily="34" charset="0"/>
            </a:endParaRPr>
          </a:p>
          <a:p>
            <a:pPr marL="285750" indent="-285750" algn="just">
              <a:buFont typeface="Arial" panose="020B0604020202020204" pitchFamily="34" charset="0"/>
              <a:buChar char="•"/>
            </a:pPr>
            <a:r>
              <a:rPr lang="nl-NL" sz="1400" dirty="0">
                <a:cs typeface="Arial" pitchFamily="34" charset="0"/>
              </a:rPr>
              <a:t>PfR is a </a:t>
            </a:r>
            <a:r>
              <a:rPr lang="nl-NL" sz="1400" dirty="0" err="1">
                <a:cs typeface="Arial" pitchFamily="34" charset="0"/>
              </a:rPr>
              <a:t>strategic</a:t>
            </a:r>
            <a:r>
              <a:rPr lang="nl-NL" sz="1400" dirty="0">
                <a:cs typeface="Arial" pitchFamily="34" charset="0"/>
              </a:rPr>
              <a:t> partner to the Netherlands Government and </a:t>
            </a:r>
            <a:r>
              <a:rPr lang="nl-NL" sz="1400" dirty="0" err="1">
                <a:cs typeface="Arial" pitchFamily="34" charset="0"/>
              </a:rPr>
              <a:t>often</a:t>
            </a:r>
            <a:r>
              <a:rPr lang="nl-NL" sz="1400" dirty="0">
                <a:cs typeface="Arial" pitchFamily="34" charset="0"/>
              </a:rPr>
              <a:t> </a:t>
            </a:r>
            <a:r>
              <a:rPr lang="nl-NL" sz="1400" dirty="0" err="1">
                <a:cs typeface="Arial" pitchFamily="34" charset="0"/>
              </a:rPr>
              <a:t>considered</a:t>
            </a:r>
            <a:r>
              <a:rPr lang="nl-NL" sz="1400" dirty="0">
                <a:cs typeface="Arial" pitchFamily="34" charset="0"/>
              </a:rPr>
              <a:t> in </a:t>
            </a:r>
            <a:r>
              <a:rPr lang="nl-NL" sz="1400" dirty="0" err="1">
                <a:cs typeface="Arial" pitchFamily="34" charset="0"/>
              </a:rPr>
              <a:t>formal</a:t>
            </a:r>
            <a:r>
              <a:rPr lang="nl-NL" sz="1400" dirty="0">
                <a:cs typeface="Arial" pitchFamily="34" charset="0"/>
              </a:rPr>
              <a:t> Dutch Government </a:t>
            </a:r>
            <a:r>
              <a:rPr lang="nl-NL" sz="1400" dirty="0" err="1">
                <a:cs typeface="Arial" pitchFamily="34" charset="0"/>
              </a:rPr>
              <a:t>delegations</a:t>
            </a:r>
            <a:r>
              <a:rPr lang="nl-NL" sz="1400" dirty="0">
                <a:cs typeface="Arial" pitchFamily="34" charset="0"/>
              </a:rPr>
              <a:t>;</a:t>
            </a:r>
          </a:p>
          <a:p>
            <a:pPr algn="just"/>
            <a:endParaRPr lang="nl-NL" sz="1400" dirty="0">
              <a:cs typeface="Arial" pitchFamily="34" charset="0"/>
            </a:endParaRPr>
          </a:p>
          <a:p>
            <a:pPr marL="285750" indent="-285750" algn="just">
              <a:buFont typeface="Arial" panose="020B0604020202020204" pitchFamily="34" charset="0"/>
              <a:buChar char="•"/>
            </a:pPr>
            <a:r>
              <a:rPr lang="nl-NL" sz="1400" dirty="0">
                <a:cs typeface="Arial" pitchFamily="34" charset="0"/>
              </a:rPr>
              <a:t>The Paris Agreement, by working closely with the Dutch Government and also using its strong Civil Society voice; </a:t>
            </a:r>
          </a:p>
          <a:p>
            <a:pPr algn="just"/>
            <a:endParaRPr lang="nl-NL" sz="1400" dirty="0">
              <a:cs typeface="Arial" pitchFamily="34" charset="0"/>
            </a:endParaRPr>
          </a:p>
          <a:p>
            <a:pPr marL="285750" indent="-285750" algn="just">
              <a:buFont typeface="Arial" panose="020B0604020202020204" pitchFamily="34" charset="0"/>
              <a:buChar char="•"/>
            </a:pPr>
            <a:r>
              <a:rPr lang="nl-NL" sz="1400" dirty="0">
                <a:cs typeface="Arial" pitchFamily="34" charset="0"/>
              </a:rPr>
              <a:t>The Sendai- an instrumental framework for DRR work- and recently held Regional Platforms for DRR</a:t>
            </a:r>
          </a:p>
          <a:p>
            <a:pPr algn="just"/>
            <a:endParaRPr lang="nl-NL" sz="1400" dirty="0">
              <a:cs typeface="Arial" pitchFamily="34" charset="0"/>
            </a:endParaRPr>
          </a:p>
          <a:p>
            <a:pPr marL="285750" indent="-285750" algn="just">
              <a:buFont typeface="Arial" panose="020B0604020202020204" pitchFamily="34" charset="0"/>
              <a:buChar char="•"/>
            </a:pPr>
            <a:r>
              <a:rPr lang="nl-NL" sz="1400" dirty="0">
                <a:cs typeface="Arial" pitchFamily="34" charset="0"/>
              </a:rPr>
              <a:t>The Urban Agenda, through close collaboration with the Dutch government, ensuring that issues on Urban Deltas and ecosystem</a:t>
            </a:r>
          </a:p>
          <a:p>
            <a:pPr marL="285750" indent="-285750" algn="just">
              <a:buFont typeface="Arial" panose="020B0604020202020204" pitchFamily="34" charset="0"/>
              <a:buChar char="•"/>
            </a:pPr>
            <a:r>
              <a:rPr lang="nl-NL" sz="1400" dirty="0">
                <a:cs typeface="Arial" pitchFamily="34" charset="0"/>
              </a:rPr>
              <a:t>COP21 &amp; COP22</a:t>
            </a:r>
          </a:p>
          <a:p>
            <a:pPr marL="285750" indent="-285750" algn="just">
              <a:buFont typeface="Arial" panose="020B0604020202020204" pitchFamily="34" charset="0"/>
              <a:buChar char="•"/>
            </a:pPr>
            <a:endParaRPr lang="nl-NL" sz="1400" dirty="0">
              <a:cs typeface="Arial" pitchFamily="34" charset="0"/>
            </a:endParaRPr>
          </a:p>
          <a:p>
            <a:pPr algn="just"/>
            <a:r>
              <a:rPr lang="nl-NL" sz="1400" dirty="0">
                <a:cs typeface="Arial" pitchFamily="34" charset="0"/>
              </a:rPr>
              <a:t>Some Alliance members are also affiliated to other global networks and thus </a:t>
            </a:r>
            <a:r>
              <a:rPr lang="nl-NL" sz="1400" dirty="0" err="1">
                <a:cs typeface="Arial" pitchFamily="34" charset="0"/>
              </a:rPr>
              <a:t>expands</a:t>
            </a:r>
            <a:r>
              <a:rPr lang="nl-NL" sz="1400" dirty="0">
                <a:cs typeface="Arial" pitchFamily="34" charset="0"/>
              </a:rPr>
              <a:t> the network of actors PfR engages with. </a:t>
            </a:r>
            <a:r>
              <a:rPr lang="nl-NL" sz="1400">
                <a:cs typeface="Arial" pitchFamily="34" charset="0"/>
              </a:rPr>
              <a:t>Some networks </a:t>
            </a:r>
            <a:r>
              <a:rPr lang="nl-NL" sz="1400" dirty="0" err="1">
                <a:cs typeface="Arial" pitchFamily="34" charset="0"/>
              </a:rPr>
              <a:t>include</a:t>
            </a:r>
            <a:r>
              <a:rPr lang="nl-NL" sz="1400" dirty="0">
                <a:cs typeface="Arial" pitchFamily="34" charset="0"/>
              </a:rPr>
              <a:t> BRACED (Building Resilience and Adaptation to Climate </a:t>
            </a:r>
            <a:r>
              <a:rPr lang="nl-NL" sz="1400" dirty="0" err="1">
                <a:cs typeface="Arial" pitchFamily="34" charset="0"/>
              </a:rPr>
              <a:t>Extremes</a:t>
            </a:r>
            <a:r>
              <a:rPr lang="nl-NL" sz="1400" dirty="0">
                <a:cs typeface="Arial" pitchFamily="34" charset="0"/>
              </a:rPr>
              <a:t> and Disasters); PEDRR (</a:t>
            </a:r>
            <a:r>
              <a:rPr lang="nl-NL" sz="1400" dirty="0" err="1">
                <a:cs typeface="Arial" pitchFamily="34" charset="0"/>
              </a:rPr>
              <a:t>Ecosystems</a:t>
            </a:r>
            <a:r>
              <a:rPr lang="nl-NL" sz="1400" dirty="0">
                <a:cs typeface="Arial" pitchFamily="34" charset="0"/>
              </a:rPr>
              <a:t> for Adaptation and Disaster Risk </a:t>
            </a:r>
            <a:r>
              <a:rPr lang="nl-NL" sz="1400" dirty="0" err="1">
                <a:cs typeface="Arial" pitchFamily="34" charset="0"/>
              </a:rPr>
              <a:t>Reduction</a:t>
            </a:r>
            <a:r>
              <a:rPr lang="nl-NL" sz="1400" dirty="0">
                <a:cs typeface="Arial" pitchFamily="34" charset="0"/>
              </a:rPr>
              <a:t>); The Delta </a:t>
            </a:r>
            <a:r>
              <a:rPr lang="nl-NL" sz="1400" dirty="0" err="1">
                <a:cs typeface="Arial" pitchFamily="34" charset="0"/>
              </a:rPr>
              <a:t>Coalition</a:t>
            </a:r>
            <a:endParaRPr lang="nl-NL" sz="1400" dirty="0">
              <a:cs typeface="Arial" pitchFamily="34" charset="0"/>
            </a:endParaRPr>
          </a:p>
          <a:p>
            <a:pPr algn="ctr"/>
            <a:r>
              <a:rPr lang="nl-NL" b="1" dirty="0">
                <a:cs typeface="Arial" pitchFamily="34" charset="0"/>
              </a:rPr>
              <a:t> </a:t>
            </a:r>
            <a:endParaRPr lang="nl-NL" dirty="0">
              <a:cs typeface="Arial" pitchFamily="34" charset="0"/>
            </a:endParaRPr>
          </a:p>
          <a:p>
            <a:pPr algn="ctr"/>
            <a:endParaRPr lang="nl-NL" dirty="0">
              <a:cs typeface="Arial" pitchFamily="34" charset="0"/>
            </a:endParaRPr>
          </a:p>
          <a:p>
            <a:pPr algn="ctr"/>
            <a:endParaRPr lang="nl-NL" dirty="0">
              <a:cs typeface="Arial" pitchFamily="34" charset="0"/>
            </a:endParaRP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947" y="6137848"/>
            <a:ext cx="134143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910417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443</Words>
  <Application>Microsoft Office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 Narrow</vt:lpstr>
      <vt:lpstr>Calibri</vt:lpstr>
      <vt:lpstr>Kantoorthema</vt:lpstr>
      <vt:lpstr>PowerPoint Presentation</vt:lpstr>
      <vt:lpstr>PowerPoint Presentation</vt:lpstr>
      <vt:lpstr>PowerPoint Presentation</vt:lpstr>
      <vt:lpstr>PowerPoint Presentation</vt:lpstr>
      <vt:lpstr>PowerPoint Presentation</vt:lpstr>
      <vt:lpstr>PowerPoint Presentation</vt:lpstr>
    </vt:vector>
  </TitlesOfParts>
  <Company>Het Nederlandse Rode Kruis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Floors, Charlotte</dc:creator>
  <cp:lastModifiedBy>Mwape, Thandie</cp:lastModifiedBy>
  <cp:revision>21</cp:revision>
  <cp:lastPrinted>2016-12-13T14:32:16Z</cp:lastPrinted>
  <dcterms:created xsi:type="dcterms:W3CDTF">2013-08-07T09:18:21Z</dcterms:created>
  <dcterms:modified xsi:type="dcterms:W3CDTF">2017-01-15T21:07:11Z</dcterms:modified>
</cp:coreProperties>
</file>