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0" r:id="rId5"/>
  </p:sldMasterIdLst>
  <p:notesMasterIdLst>
    <p:notesMasterId r:id="rId20"/>
  </p:notesMasterIdLst>
  <p:sldIdLst>
    <p:sldId id="328" r:id="rId6"/>
    <p:sldId id="408" r:id="rId7"/>
    <p:sldId id="402" r:id="rId8"/>
    <p:sldId id="302" r:id="rId9"/>
    <p:sldId id="262" r:id="rId10"/>
    <p:sldId id="404" r:id="rId11"/>
    <p:sldId id="310" r:id="rId12"/>
    <p:sldId id="311" r:id="rId13"/>
    <p:sldId id="312" r:id="rId14"/>
    <p:sldId id="406" r:id="rId15"/>
    <p:sldId id="395" r:id="rId16"/>
    <p:sldId id="397" r:id="rId17"/>
    <p:sldId id="399" r:id="rId18"/>
    <p:sldId id="400" r:id="rId19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  <p15:guide id="3" orient="horz" pos="754">
          <p15:clr>
            <a:srgbClr val="A4A3A4"/>
          </p15:clr>
        </p15:guide>
        <p15:guide id="4" orient="horz" pos="871">
          <p15:clr>
            <a:srgbClr val="A4A3A4"/>
          </p15:clr>
        </p15:guide>
        <p15:guide id="5" orient="horz" pos="3890">
          <p15:clr>
            <a:srgbClr val="A4A3A4"/>
          </p15:clr>
        </p15:guide>
        <p15:guide id="6" orient="horz" pos="981">
          <p15:clr>
            <a:srgbClr val="A4A3A4"/>
          </p15:clr>
        </p15:guide>
        <p15:guide id="7" pos="5556">
          <p15:clr>
            <a:srgbClr val="A4A3A4"/>
          </p15:clr>
        </p15:guide>
        <p15:guide id="8" pos="2880">
          <p15:clr>
            <a:srgbClr val="A4A3A4"/>
          </p15:clr>
        </p15:guide>
        <p15:guide id="9" orient="horz" pos="38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AECE"/>
    <a:srgbClr val="0B1F51"/>
    <a:srgbClr val="00005E"/>
    <a:srgbClr val="68B9C0"/>
    <a:srgbClr val="0317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3" autoAdjust="0"/>
    <p:restoredTop sz="41611" autoAdjust="0"/>
  </p:normalViewPr>
  <p:slideViewPr>
    <p:cSldViewPr>
      <p:cViewPr varScale="1">
        <p:scale>
          <a:sx n="40" d="100"/>
          <a:sy n="40" d="100"/>
        </p:scale>
        <p:origin x="2957" y="24"/>
      </p:cViewPr>
      <p:guideLst>
        <p:guide orient="horz" pos="255"/>
        <p:guide pos="204"/>
        <p:guide orient="horz" pos="754"/>
        <p:guide orient="horz" pos="871"/>
        <p:guide orient="horz" pos="3890"/>
        <p:guide orient="horz" pos="981"/>
        <p:guide pos="5556"/>
        <p:guide pos="2880"/>
        <p:guide orient="horz" pos="3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952"/>
    </p:cViewPr>
  </p:sorterViewPr>
  <p:notesViewPr>
    <p:cSldViewPr>
      <p:cViewPr varScale="1">
        <p:scale>
          <a:sx n="57" d="100"/>
          <a:sy n="57" d="100"/>
        </p:scale>
        <p:origin x="-2520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8A65A-6184-4F71-89DA-43EB04979159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6C673-CA6C-4060-9A96-4DD5EFB737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138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6C673-CA6C-4060-9A96-4DD5EFB7374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8532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6C673-CA6C-4060-9A96-4DD5EFB73744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9515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6C673-CA6C-4060-9A96-4DD5EFB7374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7096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6C673-CA6C-4060-9A96-4DD5EFB7374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362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6C673-CA6C-4060-9A96-4DD5EFB73744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55974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6C673-CA6C-4060-9A96-4DD5EFB7374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94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6C673-CA6C-4060-9A96-4DD5EFB7374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3815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6C673-CA6C-4060-9A96-4DD5EFB73744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228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6C673-CA6C-4060-9A96-4DD5EFB7374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323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6C673-CA6C-4060-9A96-4DD5EFB7374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558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6C673-CA6C-4060-9A96-4DD5EFB7374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476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s-A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6C673-CA6C-4060-9A96-4DD5EFB7374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143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6C673-CA6C-4060-9A96-4DD5EFB7374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143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6C673-CA6C-4060-9A96-4DD5EFB73744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485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23528" y="4149080"/>
            <a:ext cx="6400800" cy="1104528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250" baseline="0">
                <a:solidFill>
                  <a:srgbClr val="0B1F5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editar el estilo de subtítulo del patrón</a:t>
            </a:r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7772400" cy="1800200"/>
          </a:xfrm>
        </p:spPr>
        <p:txBody>
          <a:bodyPr anchor="b">
            <a:noAutofit/>
          </a:bodyPr>
          <a:lstStyle>
            <a:lvl1pPr algn="l">
              <a:defRPr sz="4700">
                <a:solidFill>
                  <a:srgbClr val="0B1F51"/>
                </a:solidFill>
                <a:latin typeface="+mj-lt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 dirty="0"/>
          </a:p>
        </p:txBody>
      </p:sp>
      <p:pic>
        <p:nvPicPr>
          <p:cNvPr id="23" name="Picture 11" descr="OPM master logo 23.11.1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59" y="404813"/>
            <a:ext cx="2466999" cy="1038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5837202"/>
            <a:ext cx="1904880" cy="400110"/>
          </a:xfrm>
        </p:spPr>
        <p:txBody>
          <a:bodyPr wrap="none">
            <a:spAutoFit/>
          </a:bodyPr>
          <a:lstStyle>
            <a:lvl1pPr marL="0" indent="0">
              <a:buNone/>
              <a:defRPr sz="1800">
                <a:solidFill>
                  <a:srgbClr val="91AECE"/>
                </a:solidFill>
                <a:latin typeface="+mj-lt"/>
              </a:defRPr>
            </a:lvl1pPr>
          </a:lstStyle>
          <a:p>
            <a:pPr lvl="0"/>
            <a:r>
              <a:rPr lang="en-US" sz="2000" dirty="0">
                <a:solidFill>
                  <a:srgbClr val="91AECE"/>
                </a:solidFill>
              </a:rPr>
              <a:t>D Month YYYY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B59A-B884-BD48-AF11-B1B0D574FDEC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3/7/2017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CD414-6DC8-2E4A-9593-735491C3E91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90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B59A-B884-BD48-AF11-B1B0D574FDEC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3/7/2017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CD414-6DC8-2E4A-9593-735491C3E91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702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B59A-B884-BD48-AF11-B1B0D574FDEC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3/7/2017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CD414-6DC8-2E4A-9593-735491C3E91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968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B59A-B884-BD48-AF11-B1B0D574FDEC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3/7/2017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CD414-6DC8-2E4A-9593-735491C3E91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544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B59A-B884-BD48-AF11-B1B0D574FDEC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3/7/2017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CD414-6DC8-2E4A-9593-735491C3E91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315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 and Pictur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738" y="404813"/>
            <a:ext cx="8368718" cy="758952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GB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24173" y="1484785"/>
            <a:ext cx="4103811" cy="475252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 dirty="0"/>
          </a:p>
        </p:txBody>
      </p:sp>
      <p:sp>
        <p:nvSpPr>
          <p:cNvPr id="8" name="Content Placeholder 11"/>
          <p:cNvSpPr>
            <a:spLocks noGrp="1"/>
          </p:cNvSpPr>
          <p:nvPr>
            <p:ph sz="half" idx="2"/>
          </p:nvPr>
        </p:nvSpPr>
        <p:spPr>
          <a:xfrm>
            <a:off x="4572000" y="1484784"/>
            <a:ext cx="4104000" cy="4752528"/>
          </a:xfrm>
        </p:spPr>
        <p:txBody>
          <a:bodyPr>
            <a:normAutofit/>
          </a:bodyPr>
          <a:lstStyle>
            <a:lvl1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85000"/>
              <a:buFont typeface="Wingdings 2"/>
              <a:buChar char=""/>
              <a:tabLst/>
              <a:defRPr sz="1800">
                <a:solidFill>
                  <a:srgbClr val="00005E"/>
                </a:solidFill>
              </a:defRPr>
            </a:lvl1pPr>
            <a:lvl2pPr marL="54864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70000"/>
              <a:buFont typeface="Arial" pitchFamily="34" charset="0"/>
              <a:buChar char="–"/>
              <a:tabLst/>
              <a:defRPr>
                <a:solidFill>
                  <a:schemeClr val="bg1"/>
                </a:solidFill>
              </a:defRPr>
            </a:lvl2pPr>
            <a:lvl3pPr marL="82296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75000"/>
              <a:buFont typeface="Wingdings 2"/>
              <a:buChar char=""/>
              <a:tabLst/>
              <a:defRPr>
                <a:solidFill>
                  <a:schemeClr val="bg1"/>
                </a:solidFill>
              </a:defRPr>
            </a:lvl3pPr>
            <a:lvl4pPr marL="109728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70000"/>
              <a:buFont typeface="Wingdings"/>
              <a:buChar char=""/>
              <a:tabLst/>
              <a:defRPr>
                <a:solidFill>
                  <a:schemeClr val="bg1"/>
                </a:solidFill>
              </a:defRPr>
            </a:lvl4pPr>
            <a:lvl5pPr marL="13716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Tx/>
              <a:buFontTx/>
              <a:buChar char="•"/>
              <a:tabLst/>
              <a:defRPr>
                <a:solidFill>
                  <a:schemeClr val="bg1"/>
                </a:solidFill>
              </a:defRPr>
            </a:lvl5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>
                <a:ln>
                  <a:noFill/>
                </a:ln>
                <a:solidFill>
                  <a:srgbClr val="00005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Editar el estilo de texto del patrón</a:t>
            </a:r>
          </a:p>
          <a:p>
            <a:pPr marL="27432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>
                <a:ln>
                  <a:noFill/>
                </a:ln>
                <a:solidFill>
                  <a:srgbClr val="00005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Segundo nivel</a:t>
            </a:r>
          </a:p>
          <a:p>
            <a:pPr marL="274320" marR="0" lvl="2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>
                <a:ln>
                  <a:noFill/>
                </a:ln>
                <a:solidFill>
                  <a:srgbClr val="00005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Tercer nivel</a:t>
            </a:r>
          </a:p>
          <a:p>
            <a:pPr marL="274320" marR="0" lvl="3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>
                <a:ln>
                  <a:noFill/>
                </a:ln>
                <a:solidFill>
                  <a:srgbClr val="00005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Cuarto nivel</a:t>
            </a:r>
          </a:p>
          <a:p>
            <a:pPr marL="274320" marR="0" lvl="4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>
                <a:ln>
                  <a:noFill/>
                </a:ln>
                <a:solidFill>
                  <a:srgbClr val="00005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Quinto nivel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5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323851" y="6309320"/>
            <a:ext cx="8496622" cy="0"/>
          </a:xfrm>
          <a:prstGeom prst="line">
            <a:avLst/>
          </a:prstGeom>
          <a:noFill/>
          <a:ln w="12700">
            <a:solidFill>
              <a:srgbClr val="0000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241002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0B1F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/>
            <a:r>
              <a:rPr lang="en-GB" dirty="0">
                <a:latin typeface="Arial" charset="0"/>
                <a:cs typeface="Arial" charset="0"/>
                <a:sym typeface="Arial" charset="0"/>
              </a:rPr>
              <a:t>© 2015 Oxford Policy Management Ltd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241002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0B1F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7D21672-89B5-484A-831D-06775DE068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117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 and Pictur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738" y="404813"/>
            <a:ext cx="8368718" cy="758952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GB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24173" y="1484785"/>
            <a:ext cx="4103811" cy="475252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 dirty="0"/>
          </a:p>
        </p:txBody>
      </p:sp>
      <p:sp>
        <p:nvSpPr>
          <p:cNvPr id="8" name="Content Placeholder 11"/>
          <p:cNvSpPr>
            <a:spLocks noGrp="1"/>
          </p:cNvSpPr>
          <p:nvPr>
            <p:ph sz="half" idx="2"/>
          </p:nvPr>
        </p:nvSpPr>
        <p:spPr>
          <a:xfrm>
            <a:off x="4572000" y="1484784"/>
            <a:ext cx="4104000" cy="4752528"/>
          </a:xfrm>
        </p:spPr>
        <p:txBody>
          <a:bodyPr>
            <a:normAutofit/>
          </a:bodyPr>
          <a:lstStyle>
            <a:lvl1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85000"/>
              <a:buFont typeface="Wingdings 2"/>
              <a:buChar char=""/>
              <a:tabLst/>
              <a:defRPr sz="1800">
                <a:solidFill>
                  <a:srgbClr val="00005E"/>
                </a:solidFill>
              </a:defRPr>
            </a:lvl1pPr>
            <a:lvl2pPr marL="54864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70000"/>
              <a:buFont typeface="Arial" pitchFamily="34" charset="0"/>
              <a:buChar char="–"/>
              <a:tabLst/>
              <a:defRPr>
                <a:solidFill>
                  <a:schemeClr val="bg1"/>
                </a:solidFill>
              </a:defRPr>
            </a:lvl2pPr>
            <a:lvl3pPr marL="82296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75000"/>
              <a:buFont typeface="Wingdings 2"/>
              <a:buChar char=""/>
              <a:tabLst/>
              <a:defRPr>
                <a:solidFill>
                  <a:schemeClr val="bg1"/>
                </a:solidFill>
              </a:defRPr>
            </a:lvl3pPr>
            <a:lvl4pPr marL="109728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70000"/>
              <a:buFont typeface="Wingdings"/>
              <a:buChar char=""/>
              <a:tabLst/>
              <a:defRPr>
                <a:solidFill>
                  <a:schemeClr val="bg1"/>
                </a:solidFill>
              </a:defRPr>
            </a:lvl4pPr>
            <a:lvl5pPr marL="13716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Tx/>
              <a:buFontTx/>
              <a:buChar char="•"/>
              <a:tabLst/>
              <a:defRPr>
                <a:solidFill>
                  <a:schemeClr val="bg1"/>
                </a:solidFill>
              </a:defRPr>
            </a:lvl5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>
                <a:ln>
                  <a:noFill/>
                </a:ln>
                <a:solidFill>
                  <a:srgbClr val="00005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Editar el estilo de texto del patrón</a:t>
            </a:r>
          </a:p>
          <a:p>
            <a:pPr marL="27432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>
                <a:ln>
                  <a:noFill/>
                </a:ln>
                <a:solidFill>
                  <a:srgbClr val="00005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Segundo nivel</a:t>
            </a:r>
          </a:p>
          <a:p>
            <a:pPr marL="274320" marR="0" lvl="2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>
                <a:ln>
                  <a:noFill/>
                </a:ln>
                <a:solidFill>
                  <a:srgbClr val="00005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Tercer nivel</a:t>
            </a:r>
          </a:p>
          <a:p>
            <a:pPr marL="274320" marR="0" lvl="3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>
                <a:ln>
                  <a:noFill/>
                </a:ln>
                <a:solidFill>
                  <a:srgbClr val="00005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Cuarto nivel</a:t>
            </a:r>
          </a:p>
          <a:p>
            <a:pPr marL="274320" marR="0" lvl="4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5E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>
                <a:ln>
                  <a:noFill/>
                </a:ln>
                <a:solidFill>
                  <a:srgbClr val="00005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Quinto nivel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5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323851" y="6309320"/>
            <a:ext cx="8496622" cy="0"/>
          </a:xfrm>
          <a:prstGeom prst="line">
            <a:avLst/>
          </a:prstGeom>
          <a:noFill/>
          <a:ln w="12700">
            <a:solidFill>
              <a:srgbClr val="0000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241002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0B1F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/>
            <a:r>
              <a:rPr lang="en-GB" dirty="0">
                <a:latin typeface="Arial" charset="0"/>
                <a:cs typeface="Arial" charset="0"/>
                <a:sym typeface="Arial" charset="0"/>
              </a:rPr>
              <a:t>© 2015 Oxford Policy Management Ltd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241002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0B1F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7D21672-89B5-484A-831D-06775DE068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41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/>
          </p:cNvSpPr>
          <p:nvPr userDrawn="1"/>
        </p:nvSpPr>
        <p:spPr bwMode="auto">
          <a:xfrm>
            <a:off x="323528" y="2636912"/>
            <a:ext cx="780643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GB" sz="4700" dirty="0">
                <a:solidFill>
                  <a:srgbClr val="0B1F51"/>
                </a:solidFill>
                <a:latin typeface="Georgia" charset="0"/>
                <a:sym typeface="Georgia" charset="0"/>
              </a:rPr>
              <a:t>Thank you</a:t>
            </a:r>
          </a:p>
        </p:txBody>
      </p:sp>
      <p:pic>
        <p:nvPicPr>
          <p:cNvPr id="5" name="Picture 11" descr="OPM master logo 23.11.1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59" y="404813"/>
            <a:ext cx="2466999" cy="1038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8035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B59A-B884-BD48-AF11-B1B0D574FDEC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3/7/2017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CD414-6DC8-2E4A-9593-735491C3E91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6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BCBEC0">
            <a:alpha val="4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B59A-B884-BD48-AF11-B1B0D574FDEC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3/7/2017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CD414-6DC8-2E4A-9593-735491C3E91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17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B59A-B884-BD48-AF11-B1B0D574FDEC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3/7/2017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CD414-6DC8-2E4A-9593-735491C3E91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58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B59A-B884-BD48-AF11-B1B0D574FDEC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3/7/2017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CD414-6DC8-2E4A-9593-735491C3E91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12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B59A-B884-BD48-AF11-B1B0D574FDEC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3/7/2017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CD414-6DC8-2E4A-9593-735491C3E91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590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B59A-B884-BD48-AF11-B1B0D574FDEC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3/7/2017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CD414-6DC8-2E4A-9593-735491C3E91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590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53361" y="429287"/>
            <a:ext cx="8534400" cy="576064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23528" y="1268760"/>
            <a:ext cx="8534400" cy="4854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Editar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241002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0B1F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/>
            <a:r>
              <a:rPr lang="en-GB" dirty="0">
                <a:latin typeface="Arial" charset="0"/>
                <a:cs typeface="Arial" charset="0"/>
                <a:sym typeface="Arial" charset="0"/>
              </a:rPr>
              <a:t>© 2015 Oxford Policy Management Ltd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241002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0B1F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7D21672-89B5-484A-831D-06775DE0688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8" r:id="rId2"/>
    <p:sldLayoutId id="2147483679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2400" kern="1200">
          <a:solidFill>
            <a:srgbClr val="0B1F51"/>
          </a:solidFill>
          <a:latin typeface="+mj-lt"/>
          <a:ea typeface="+mj-ea"/>
          <a:cs typeface="Arial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rgbClr val="00005E"/>
        </a:buClr>
        <a:buSzPct val="85000"/>
        <a:buFont typeface="Wingdings 2"/>
        <a:buChar char=""/>
        <a:defRPr kumimoji="0" sz="1800" kern="1200">
          <a:solidFill>
            <a:srgbClr val="0B1F51"/>
          </a:solidFill>
          <a:latin typeface="Arial" pitchFamily="34" charset="0"/>
          <a:ea typeface="+mn-ea"/>
          <a:cs typeface="Arial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rgbClr val="00005E"/>
        </a:buClr>
        <a:buSzPct val="70000"/>
        <a:buFont typeface="Arial" pitchFamily="34" charset="0"/>
        <a:buChar char="–"/>
        <a:defRPr kumimoji="0" sz="1800" kern="1200">
          <a:solidFill>
            <a:srgbClr val="0B1F51"/>
          </a:solidFill>
          <a:latin typeface="Arial" pitchFamily="34" charset="0"/>
          <a:ea typeface="+mn-ea"/>
          <a:cs typeface="Arial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rgbClr val="00005E"/>
        </a:buClr>
        <a:buSzPct val="75000"/>
        <a:buFont typeface="Wingdings 2"/>
        <a:buChar char=""/>
        <a:defRPr kumimoji="0" sz="1800" kern="1200">
          <a:solidFill>
            <a:srgbClr val="0B1F51"/>
          </a:solidFill>
          <a:latin typeface="Arial" pitchFamily="34" charset="0"/>
          <a:ea typeface="+mn-ea"/>
          <a:cs typeface="Arial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rgbClr val="00005E"/>
        </a:buClr>
        <a:buSzPct val="70000"/>
        <a:buFont typeface="Wingdings"/>
        <a:buChar char=""/>
        <a:defRPr kumimoji="0" sz="1800" kern="1200">
          <a:solidFill>
            <a:srgbClr val="0B1F51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rgbClr val="00005E"/>
        </a:buClr>
        <a:buFontTx/>
        <a:buChar char="•"/>
        <a:defRPr kumimoji="0" sz="1800" kern="1200">
          <a:solidFill>
            <a:srgbClr val="0B1F5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CBEC0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FDCB59A-B884-BD48-AF11-B1B0D574FDEC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3/7/2017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5BCD414-6DC8-2E4A-9593-735491C3E91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Picture 6" descr="Short Logo SP4ZH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2" y="5545267"/>
            <a:ext cx="2728138" cy="1312733"/>
          </a:xfrm>
          <a:prstGeom prst="rect">
            <a:avLst/>
          </a:prstGeom>
          <a:blipFill rotWithShape="1">
            <a:blip r:embed="rId14">
              <a:alphaModFix amt="49000"/>
            </a:blip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322394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pml.co.uk/publications/study-shock-responsive-social-protection-latin-america-and-caribbean-theoretica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BCBEC0">
            <a:alpha val="4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96" y="5702531"/>
            <a:ext cx="9137104" cy="11554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7018" y="4315109"/>
            <a:ext cx="6400800" cy="959594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Dr</a:t>
            </a:r>
            <a:r>
              <a:rPr lang="en-US" dirty="0" smtClean="0"/>
              <a:t> Ana Solórzano</a:t>
            </a:r>
          </a:p>
          <a:p>
            <a:r>
              <a:rPr lang="en-US" dirty="0" smtClean="0"/>
              <a:t>(Oxford Policy Management)</a:t>
            </a:r>
            <a:endParaRPr lang="en-US" dirty="0"/>
          </a:p>
        </p:txBody>
      </p:sp>
      <p:pic>
        <p:nvPicPr>
          <p:cNvPr id="5" name="Picture 11" descr="OPM master logo 23.11.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18" y="5819071"/>
            <a:ext cx="2466999" cy="1038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1218" y="1695222"/>
            <a:ext cx="7772400" cy="1774503"/>
          </a:xfrm>
        </p:spPr>
        <p:txBody>
          <a:bodyPr>
            <a:normAutofit fontScale="90000"/>
          </a:bodyPr>
          <a:lstStyle/>
          <a:p>
            <a:r>
              <a:rPr lang="es-419" sz="4900" b="1" dirty="0" smtClean="0"/>
              <a:t>Protección social reactiva frente a emergencias</a:t>
            </a:r>
            <a:r>
              <a:rPr lang="es-MX" sz="4900" b="1" dirty="0" smtClean="0"/>
              <a:t> en América Latina y el Caribe</a:t>
            </a:r>
            <a:r>
              <a:rPr lang="es-419" dirty="0" smtClean="0"/>
              <a:t/>
            </a:r>
            <a:br>
              <a:rPr lang="es-419" dirty="0" smtClean="0"/>
            </a:br>
            <a:r>
              <a:rPr lang="es-MX" sz="3300" smtClean="0"/>
              <a:t>Resultados Preliminares</a:t>
            </a:r>
            <a:endParaRPr lang="es-419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8482" y="5743938"/>
            <a:ext cx="919436" cy="11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09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9"/>
          <p:cNvSpPr txBox="1"/>
          <p:nvPr/>
        </p:nvSpPr>
        <p:spPr>
          <a:xfrm>
            <a:off x="3402268" y="447055"/>
            <a:ext cx="4914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Respuesta</a:t>
            </a:r>
            <a:r>
              <a:rPr lang="en-US" sz="2400" dirty="0" smtClean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2400" dirty="0" err="1" smtClean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en-US" sz="2400" dirty="0" smtClean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 smtClean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protección</a:t>
            </a:r>
            <a:r>
              <a:rPr lang="en-US" sz="2400" dirty="0" smtClean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social</a:t>
            </a:r>
            <a:endParaRPr lang="en-US" sz="2400" dirty="0">
              <a:solidFill>
                <a:schemeClr val="accent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1" name="40 Grupo"/>
          <p:cNvGrpSpPr/>
          <p:nvPr/>
        </p:nvGrpSpPr>
        <p:grpSpPr>
          <a:xfrm>
            <a:off x="131404" y="2269701"/>
            <a:ext cx="5326730" cy="3111112"/>
            <a:chOff x="336062" y="2090413"/>
            <a:chExt cx="5326730" cy="1926137"/>
          </a:xfrm>
        </p:grpSpPr>
        <p:sp>
          <p:nvSpPr>
            <p:cNvPr id="8" name="TextBox 54"/>
            <p:cNvSpPr txBox="1"/>
            <p:nvPr/>
          </p:nvSpPr>
          <p:spPr>
            <a:xfrm>
              <a:off x="3363334" y="2307589"/>
              <a:ext cx="2299458" cy="144055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s-ES" sz="2400" dirty="0">
                  <a:solidFill>
                    <a:schemeClr val="accent6"/>
                  </a:solidFill>
                  <a:cs typeface="Calibri" panose="020F0502020204030204" pitchFamily="34" charset="0"/>
                </a:rPr>
                <a:t>La mayoría de las experiencias revisadas consistieron en respuestas a los choques económicos</a:t>
              </a:r>
              <a:endParaRPr lang="en-US" sz="2400" dirty="0">
                <a:solidFill>
                  <a:schemeClr val="accent6"/>
                </a:solidFill>
                <a:cs typeface="Calibri" panose="020F0502020204030204" pitchFamily="34" charset="0"/>
              </a:endParaRPr>
            </a:p>
          </p:txBody>
        </p:sp>
        <p:cxnSp>
          <p:nvCxnSpPr>
            <p:cNvPr id="11" name="Straight Connector 55"/>
            <p:cNvCxnSpPr/>
            <p:nvPr/>
          </p:nvCxnSpPr>
          <p:spPr>
            <a:xfrm>
              <a:off x="336062" y="2090413"/>
              <a:ext cx="2700000" cy="0"/>
            </a:xfrm>
            <a:prstGeom prst="line">
              <a:avLst/>
            </a:prstGeom>
            <a:ln w="1905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56"/>
            <p:cNvCxnSpPr/>
            <p:nvPr/>
          </p:nvCxnSpPr>
          <p:spPr>
            <a:xfrm>
              <a:off x="336062" y="4016550"/>
              <a:ext cx="2700000" cy="0"/>
            </a:xfrm>
            <a:prstGeom prst="line">
              <a:avLst/>
            </a:prstGeom>
            <a:ln w="1905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uadroTexto 9"/>
          <p:cNvSpPr txBox="1"/>
          <p:nvPr/>
        </p:nvSpPr>
        <p:spPr>
          <a:xfrm>
            <a:off x="323850" y="1404122"/>
            <a:ext cx="50526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AR" sz="4500" b="1" dirty="0">
              <a:solidFill>
                <a:schemeClr val="accent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0" name="39 Grupo"/>
          <p:cNvGrpSpPr/>
          <p:nvPr/>
        </p:nvGrpSpPr>
        <p:grpSpPr>
          <a:xfrm>
            <a:off x="3230101" y="2283323"/>
            <a:ext cx="5313583" cy="3097491"/>
            <a:chOff x="725605" y="2090413"/>
            <a:chExt cx="5194027" cy="3097491"/>
          </a:xfrm>
        </p:grpSpPr>
        <p:sp>
          <p:nvSpPr>
            <p:cNvPr id="20" name="TextBox 54"/>
            <p:cNvSpPr txBox="1"/>
            <p:nvPr/>
          </p:nvSpPr>
          <p:spPr>
            <a:xfrm>
              <a:off x="725605" y="4966305"/>
              <a:ext cx="2700000" cy="2215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90000"/>
                </a:lnSpc>
              </a:pPr>
              <a:endParaRPr lang="en-GB" sz="1600" dirty="0">
                <a:solidFill>
                  <a:schemeClr val="tx2"/>
                </a:solidFill>
                <a:cs typeface="Calibri" panose="020F0502020204030204" pitchFamily="34" charset="0"/>
              </a:endParaRPr>
            </a:p>
          </p:txBody>
        </p:sp>
        <p:cxnSp>
          <p:nvCxnSpPr>
            <p:cNvPr id="21" name="Straight Connector 55"/>
            <p:cNvCxnSpPr/>
            <p:nvPr/>
          </p:nvCxnSpPr>
          <p:spPr>
            <a:xfrm>
              <a:off x="3219632" y="2090413"/>
              <a:ext cx="2700000" cy="0"/>
            </a:xfrm>
            <a:prstGeom prst="line">
              <a:avLst/>
            </a:prstGeom>
            <a:ln w="1905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56"/>
            <p:cNvCxnSpPr/>
            <p:nvPr/>
          </p:nvCxnSpPr>
          <p:spPr>
            <a:xfrm>
              <a:off x="3219632" y="5187904"/>
              <a:ext cx="2700000" cy="0"/>
            </a:xfrm>
            <a:prstGeom prst="line">
              <a:avLst/>
            </a:prstGeom>
            <a:ln w="1905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CuadroTexto 9"/>
          <p:cNvSpPr txBox="1"/>
          <p:nvPr/>
        </p:nvSpPr>
        <p:spPr>
          <a:xfrm>
            <a:off x="3207420" y="1404122"/>
            <a:ext cx="50526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s-AR" sz="4500" b="1" dirty="0">
              <a:solidFill>
                <a:schemeClr val="accent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54"/>
          <p:cNvSpPr txBox="1"/>
          <p:nvPr/>
        </p:nvSpPr>
        <p:spPr>
          <a:xfrm>
            <a:off x="5962822" y="2620485"/>
            <a:ext cx="2723978" cy="254839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>
                <a:solidFill>
                  <a:schemeClr val="accent6"/>
                </a:solidFill>
                <a:cs typeface="Calibri" panose="020F0502020204030204" pitchFamily="34" charset="0"/>
              </a:rPr>
              <a:t>La expansión vertical y horizontal </a:t>
            </a:r>
            <a:r>
              <a:rPr lang="es-ES" sz="2400" dirty="0">
                <a:solidFill>
                  <a:schemeClr val="accent6"/>
                </a:solidFill>
                <a:cs typeface="Calibri" panose="020F0502020204030204" pitchFamily="34" charset="0"/>
              </a:rPr>
              <a:t>de los programas de transferencias monetarias son </a:t>
            </a:r>
            <a:r>
              <a:rPr lang="es-ES" sz="2400" dirty="0" smtClean="0">
                <a:solidFill>
                  <a:schemeClr val="accent6"/>
                </a:solidFill>
                <a:cs typeface="Calibri" panose="020F0502020204030204" pitchFamily="34" charset="0"/>
              </a:rPr>
              <a:t>la </a:t>
            </a:r>
            <a:r>
              <a:rPr lang="es-MX" sz="2400" dirty="0" smtClean="0">
                <a:solidFill>
                  <a:schemeClr val="accent6"/>
                </a:solidFill>
                <a:cs typeface="Calibri" panose="020F0502020204030204" pitchFamily="34" charset="0"/>
              </a:rPr>
              <a:t>estrategias más comunes</a:t>
            </a:r>
            <a:endParaRPr lang="en-GB" sz="2400" dirty="0">
              <a:solidFill>
                <a:schemeClr val="accent6"/>
              </a:solidFill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en-GB" sz="1600" dirty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8" name="CuadroTexto 9"/>
          <p:cNvSpPr txBox="1"/>
          <p:nvPr/>
        </p:nvSpPr>
        <p:spPr>
          <a:xfrm>
            <a:off x="6090991" y="1404122"/>
            <a:ext cx="50526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s-AR" sz="4500" b="1" dirty="0">
              <a:solidFill>
                <a:schemeClr val="accent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342" y="73914"/>
            <a:ext cx="1287498" cy="1226724"/>
          </a:xfrm>
          <a:prstGeom prst="rect">
            <a:avLst/>
          </a:prstGeom>
        </p:spPr>
      </p:pic>
      <p:pic>
        <p:nvPicPr>
          <p:cNvPr id="46" name="9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90" y="44624"/>
            <a:ext cx="1350522" cy="1264989"/>
          </a:xfrm>
          <a:prstGeom prst="rect">
            <a:avLst/>
          </a:prstGeom>
        </p:spPr>
      </p:pic>
      <p:grpSp>
        <p:nvGrpSpPr>
          <p:cNvPr id="34" name="38 Grupo"/>
          <p:cNvGrpSpPr/>
          <p:nvPr/>
        </p:nvGrpSpPr>
        <p:grpSpPr>
          <a:xfrm>
            <a:off x="131404" y="2346800"/>
            <a:ext cx="5232684" cy="3045499"/>
            <a:chOff x="1356389" y="112865"/>
            <a:chExt cx="6859068" cy="1529692"/>
          </a:xfrm>
        </p:grpSpPr>
        <p:sp>
          <p:nvSpPr>
            <p:cNvPr id="42" name="TextBox 54"/>
            <p:cNvSpPr txBox="1"/>
            <p:nvPr/>
          </p:nvSpPr>
          <p:spPr>
            <a:xfrm>
              <a:off x="1356389" y="112865"/>
              <a:ext cx="3400260" cy="140408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s-419" sz="2400" dirty="0">
                  <a:solidFill>
                    <a:schemeClr val="accent6"/>
                  </a:solidFill>
                  <a:cs typeface="Calibri" panose="020F0502020204030204" pitchFamily="34" charset="0"/>
                </a:rPr>
                <a:t>PS ha cumplido un rol en </a:t>
              </a:r>
              <a:r>
                <a:rPr lang="es-419" sz="2400" dirty="0" smtClean="0">
                  <a:solidFill>
                    <a:schemeClr val="accent6"/>
                  </a:solidFill>
                  <a:cs typeface="Calibri" panose="020F0502020204030204" pitchFamily="34" charset="0"/>
                </a:rPr>
                <a:t>la</a:t>
              </a:r>
              <a:r>
                <a:rPr lang="es-MX" sz="2400" dirty="0" smtClean="0">
                  <a:solidFill>
                    <a:schemeClr val="accent6"/>
                  </a:solidFill>
                  <a:cs typeface="Calibri" panose="020F0502020204030204" pitchFamily="34" charset="0"/>
                </a:rPr>
                <a:t> </a:t>
              </a:r>
              <a:r>
                <a:rPr lang="es-419" sz="2400" dirty="0" smtClean="0">
                  <a:solidFill>
                    <a:schemeClr val="accent6"/>
                  </a:solidFill>
                  <a:cs typeface="Calibri" panose="020F0502020204030204" pitchFamily="34" charset="0"/>
                </a:rPr>
                <a:t>respuesta </a:t>
              </a:r>
              <a:r>
                <a:rPr lang="es-419" sz="2400" dirty="0">
                  <a:solidFill>
                    <a:schemeClr val="accent6"/>
                  </a:solidFill>
                  <a:cs typeface="Calibri" panose="020F0502020204030204" pitchFamily="34" charset="0"/>
                </a:rPr>
                <a:t>a </a:t>
              </a:r>
              <a:r>
                <a:rPr lang="es-419" sz="2400" dirty="0" smtClean="0">
                  <a:solidFill>
                    <a:schemeClr val="accent6"/>
                  </a:solidFill>
                  <a:cs typeface="Calibri" panose="020F0502020204030204" pitchFamily="34" charset="0"/>
                </a:rPr>
                <a:t>emergencias </a:t>
              </a:r>
              <a:r>
                <a:rPr lang="es-419" sz="2400" dirty="0">
                  <a:solidFill>
                    <a:schemeClr val="accent6"/>
                  </a:solidFill>
                  <a:cs typeface="Calibri" panose="020F0502020204030204" pitchFamily="34" charset="0"/>
                </a:rPr>
                <a:t>en LAC, </a:t>
              </a:r>
              <a:r>
                <a:rPr lang="es-MX" sz="2400" dirty="0" smtClean="0">
                  <a:solidFill>
                    <a:schemeClr val="accent6"/>
                  </a:solidFill>
                  <a:cs typeface="Calibri" panose="020F0502020204030204" pitchFamily="34" charset="0"/>
                </a:rPr>
                <a:t>aunque no de manera generalizada</a:t>
              </a:r>
              <a:endParaRPr lang="es-419" sz="2400" dirty="0">
                <a:solidFill>
                  <a:schemeClr val="accent6"/>
                </a:solidFill>
                <a:cs typeface="Calibri" panose="020F0502020204030204" pitchFamily="34" charset="0"/>
              </a:endParaRPr>
            </a:p>
          </p:txBody>
        </p:sp>
        <p:cxnSp>
          <p:nvCxnSpPr>
            <p:cNvPr id="43" name="Straight Connector 55"/>
            <p:cNvCxnSpPr/>
            <p:nvPr/>
          </p:nvCxnSpPr>
          <p:spPr>
            <a:xfrm>
              <a:off x="5515457" y="1642557"/>
              <a:ext cx="2700000" cy="0"/>
            </a:xfrm>
            <a:prstGeom prst="line">
              <a:avLst/>
            </a:prstGeom>
            <a:ln w="1905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GB" smtClean="0">
                <a:latin typeface="Arial" charset="0"/>
                <a:cs typeface="Arial" charset="0"/>
                <a:sym typeface="Arial" charset="0"/>
              </a:rPr>
              <a:t>© 2015 Oxford Policy Management Ltd</a:t>
            </a:r>
            <a:endParaRPr lang="en-GB" dirty="0"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D21672-89B5-484A-831D-06775DE06882}" type="slidenum">
              <a:rPr lang="en-GB" smtClean="0"/>
              <a:pPr/>
              <a:t>10</a:t>
            </a:fld>
            <a:endParaRPr lang="en-GB" dirty="0"/>
          </a:p>
        </p:txBody>
      </p:sp>
      <p:cxnSp>
        <p:nvCxnSpPr>
          <p:cNvPr id="48" name="Straight Connector 55"/>
          <p:cNvCxnSpPr/>
          <p:nvPr/>
        </p:nvCxnSpPr>
        <p:spPr>
          <a:xfrm flipV="1">
            <a:off x="3131840" y="2276872"/>
            <a:ext cx="2239888" cy="3962"/>
          </a:xfrm>
          <a:prstGeom prst="line">
            <a:avLst/>
          </a:prstGeom>
          <a:ln w="190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18971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adroTexto 9"/>
          <p:cNvSpPr txBox="1"/>
          <p:nvPr/>
        </p:nvSpPr>
        <p:spPr>
          <a:xfrm>
            <a:off x="918273" y="215461"/>
            <a:ext cx="5987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/>
              <a:t>Preparación</a:t>
            </a:r>
            <a:endParaRPr lang="es-419" sz="2400" dirty="0"/>
          </a:p>
        </p:txBody>
      </p:sp>
      <p:sp>
        <p:nvSpPr>
          <p:cNvPr id="35" name="CuadroTexto 9"/>
          <p:cNvSpPr txBox="1"/>
          <p:nvPr/>
        </p:nvSpPr>
        <p:spPr>
          <a:xfrm>
            <a:off x="323851" y="1"/>
            <a:ext cx="574220" cy="1045028"/>
          </a:xfrm>
          <a:prstGeom prst="rect">
            <a:avLst/>
          </a:prstGeom>
          <a:solidFill>
            <a:schemeClr val="bg2"/>
          </a:solidFill>
        </p:spPr>
        <p:txBody>
          <a:bodyPr wrap="none" rtlCol="0" anchor="b">
            <a:noAutofit/>
          </a:bodyPr>
          <a:lstStyle/>
          <a:p>
            <a:endParaRPr lang="es-AR" sz="45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4" name="Marcador de número de diapositiva 6"/>
          <p:cNvSpPr>
            <a:spLocks noGrp="1"/>
          </p:cNvSpPr>
          <p:nvPr>
            <p:ph type="sldNum" sz="quarter" idx="4"/>
          </p:nvPr>
        </p:nvSpPr>
        <p:spPr>
          <a:xfrm>
            <a:off x="3518520" y="6356351"/>
            <a:ext cx="2133600" cy="241002"/>
          </a:xfrm>
        </p:spPr>
        <p:txBody>
          <a:bodyPr/>
          <a:lstStyle/>
          <a:p>
            <a:pPr algn="ctr"/>
            <a:fld id="{C7D21672-89B5-484A-831D-06775DE06882}" type="slidenum">
              <a:rPr lang="en-GB" smtClean="0"/>
              <a:pPr algn="ctr"/>
              <a:t>11</a:t>
            </a:fld>
            <a:endParaRPr lang="en-GB" dirty="0"/>
          </a:p>
        </p:txBody>
      </p:sp>
      <p:sp>
        <p:nvSpPr>
          <p:cNvPr id="25" name="Marcador de pie de página 5"/>
          <p:cNvSpPr>
            <a:spLocks noGrp="1"/>
          </p:cNvSpPr>
          <p:nvPr>
            <p:ph type="ftr" sz="quarter" idx="3"/>
          </p:nvPr>
        </p:nvSpPr>
        <p:spPr>
          <a:xfrm>
            <a:off x="5917276" y="6356351"/>
            <a:ext cx="2895600" cy="241002"/>
          </a:xfrm>
        </p:spPr>
        <p:txBody>
          <a:bodyPr/>
          <a:lstStyle/>
          <a:p>
            <a:pPr algn="r"/>
            <a:r>
              <a:rPr lang="en-GB">
                <a:latin typeface="Arial" charset="0"/>
                <a:cs typeface="Arial" charset="0"/>
                <a:sym typeface="Arial" charset="0"/>
              </a:rPr>
              <a:t>© 2015 Oxford Policy Management Ltd</a:t>
            </a:r>
            <a:endParaRPr lang="en-GB" dirty="0"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6" name="Marcador de pie de página 5"/>
          <p:cNvSpPr txBox="1">
            <a:spLocks/>
          </p:cNvSpPr>
          <p:nvPr/>
        </p:nvSpPr>
        <p:spPr>
          <a:xfrm>
            <a:off x="323850" y="6356351"/>
            <a:ext cx="2895600" cy="24100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B1F5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charset="0"/>
                <a:cs typeface="Arial" charset="0"/>
                <a:sym typeface="Arial" charset="0"/>
              </a:rPr>
              <a:t>Social Protection for Zero </a:t>
            </a:r>
            <a:r>
              <a:rPr lang="en-GB" dirty="0" smtClean="0">
                <a:latin typeface="Arial" charset="0"/>
                <a:cs typeface="Arial" charset="0"/>
                <a:sym typeface="Arial" charset="0"/>
              </a:rPr>
              <a:t>Hunger</a:t>
            </a:r>
            <a:endParaRPr lang="en-GB" dirty="0"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8" name="Rectángulo 1"/>
          <p:cNvSpPr/>
          <p:nvPr/>
        </p:nvSpPr>
        <p:spPr>
          <a:xfrm>
            <a:off x="1533550" y="1161791"/>
            <a:ext cx="70796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419" sz="2000" b="1" dirty="0" smtClean="0">
                <a:solidFill>
                  <a:srgbClr val="8D363B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Focalización</a:t>
            </a:r>
            <a:r>
              <a:rPr lang="es-MX" sz="1600" b="1" dirty="0" smtClean="0">
                <a:solidFill>
                  <a:srgbClr val="8D363B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s-MX" sz="1600" b="1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Pocos casos que adaptan los sistemas de </a:t>
            </a:r>
            <a:r>
              <a:rPr lang="es-MX" sz="1600" b="1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focalización</a:t>
            </a:r>
            <a:r>
              <a:rPr lang="es-MX" sz="1600" b="1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para la respuesta a emergencias. </a:t>
            </a:r>
          </a:p>
          <a:p>
            <a:r>
              <a:rPr lang="es-MX" sz="16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Bases de datos integradas tienen un papel importante en la respuesta a emergencia (</a:t>
            </a:r>
            <a:r>
              <a:rPr lang="en-GB" sz="1600" dirty="0"/>
              <a:t>Argentina, Chile, </a:t>
            </a:r>
            <a:r>
              <a:rPr lang="en-GB" sz="1600" dirty="0" err="1" smtClean="0"/>
              <a:t>Brasil</a:t>
            </a:r>
            <a:r>
              <a:rPr lang="en-GB" sz="1600" dirty="0"/>
              <a:t>, </a:t>
            </a:r>
            <a:r>
              <a:rPr lang="es-MX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República </a:t>
            </a:r>
            <a:r>
              <a:rPr lang="es-MX" sz="16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Dominicana, </a:t>
            </a:r>
            <a:r>
              <a:rPr lang="en-GB" sz="1600" dirty="0" smtClean="0"/>
              <a:t>Colombia)</a:t>
            </a:r>
            <a:r>
              <a:rPr lang="es-MX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endParaRPr lang="es-MX" sz="1600" dirty="0" smtClean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endParaRPr lang="en-GB" sz="1600" b="1" dirty="0" smtClean="0"/>
          </a:p>
        </p:txBody>
      </p:sp>
      <p:grpSp>
        <p:nvGrpSpPr>
          <p:cNvPr id="29" name="1 Grupo"/>
          <p:cNvGrpSpPr/>
          <p:nvPr/>
        </p:nvGrpSpPr>
        <p:grpSpPr>
          <a:xfrm>
            <a:off x="323850" y="1266795"/>
            <a:ext cx="1029677" cy="1019341"/>
            <a:chOff x="2483768" y="156093"/>
            <a:chExt cx="4186800" cy="4186800"/>
          </a:xfrm>
        </p:grpSpPr>
        <p:sp>
          <p:nvSpPr>
            <p:cNvPr id="30" name="5 Elipse"/>
            <p:cNvSpPr/>
            <p:nvPr/>
          </p:nvSpPr>
          <p:spPr>
            <a:xfrm>
              <a:off x="2739210" y="401517"/>
              <a:ext cx="3665577" cy="3665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3768" y="156093"/>
              <a:ext cx="4186800" cy="418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2" name="Rectángulo 1"/>
          <p:cNvSpPr/>
          <p:nvPr/>
        </p:nvSpPr>
        <p:spPr>
          <a:xfrm>
            <a:off x="1533550" y="2871443"/>
            <a:ext cx="725833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419" sz="2000" b="1" dirty="0" smtClean="0">
                <a:solidFill>
                  <a:srgbClr val="8D363B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Entrega</a:t>
            </a:r>
            <a:r>
              <a:rPr lang="es-MX" sz="1600" b="1" dirty="0" smtClean="0">
                <a:solidFill>
                  <a:srgbClr val="8D363B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s-MX" sz="1600" b="1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Poca planeación para adaptar sistemas de pago existentes o para crear nuevos sistemas ante una crisis. </a:t>
            </a:r>
          </a:p>
          <a:p>
            <a:r>
              <a:rPr lang="en-GB" sz="16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Desafíos</a:t>
            </a:r>
            <a:r>
              <a:rPr lang="en-GB" sz="16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para </a:t>
            </a:r>
            <a:r>
              <a:rPr lang="en-GB" sz="16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llevar</a:t>
            </a:r>
            <a:r>
              <a:rPr lang="en-GB" sz="16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GB" sz="16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apoyo</a:t>
            </a:r>
            <a:r>
              <a:rPr lang="en-GB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a </a:t>
            </a:r>
            <a:r>
              <a:rPr lang="en-GB" sz="16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aquellos</a:t>
            </a:r>
            <a:r>
              <a:rPr lang="en-GB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que no son </a:t>
            </a:r>
            <a:r>
              <a:rPr lang="en-GB" sz="16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beneficiarios</a:t>
            </a:r>
            <a:r>
              <a:rPr lang="en-GB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de PS y </a:t>
            </a:r>
            <a:r>
              <a:rPr lang="en-GB" sz="16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a </a:t>
            </a:r>
            <a:r>
              <a:rPr lang="en-GB" sz="16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aquellos</a:t>
            </a:r>
            <a:r>
              <a:rPr lang="en-GB" sz="16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sin </a:t>
            </a:r>
            <a:r>
              <a:rPr lang="en-GB" sz="16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sistemas</a:t>
            </a:r>
            <a:r>
              <a:rPr lang="en-GB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de </a:t>
            </a:r>
            <a:r>
              <a:rPr lang="en-GB" sz="16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entrega</a:t>
            </a:r>
            <a:r>
              <a:rPr lang="en-GB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GB" sz="16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sistemáticos</a:t>
            </a:r>
            <a:r>
              <a:rPr lang="en-GB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. </a:t>
            </a:r>
          </a:p>
          <a:p>
            <a:r>
              <a:rPr lang="en-GB" sz="16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Papel</a:t>
            </a:r>
            <a:r>
              <a:rPr lang="en-GB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GB" sz="16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importante</a:t>
            </a:r>
            <a:r>
              <a:rPr lang="en-GB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de </a:t>
            </a:r>
            <a:r>
              <a:rPr lang="en-GB" sz="16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los</a:t>
            </a:r>
            <a:r>
              <a:rPr lang="en-GB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GB" sz="16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pagos</a:t>
            </a:r>
            <a:r>
              <a:rPr lang="en-GB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GB" sz="16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electrónicos</a:t>
            </a:r>
            <a:r>
              <a:rPr lang="en-GB" sz="16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GB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(</a:t>
            </a:r>
            <a:r>
              <a:rPr lang="en-GB" sz="16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Bolsa</a:t>
            </a:r>
            <a:r>
              <a:rPr lang="en-GB" sz="16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GB" sz="16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Família</a:t>
            </a:r>
            <a:r>
              <a:rPr lang="en-GB" sz="16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GB" sz="16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Brasil</a:t>
            </a:r>
            <a:r>
              <a:rPr lang="en-GB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)</a:t>
            </a:r>
            <a:r>
              <a:rPr lang="en-GB" sz="16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. </a:t>
            </a:r>
            <a:endParaRPr lang="es-419" sz="1600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38" name="Rectángulo 1"/>
          <p:cNvSpPr/>
          <p:nvPr/>
        </p:nvSpPr>
        <p:spPr>
          <a:xfrm>
            <a:off x="1470245" y="4768593"/>
            <a:ext cx="7206211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419" sz="2000" b="1" dirty="0" smtClean="0">
                <a:solidFill>
                  <a:srgbClr val="8D363B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Coordinación</a:t>
            </a:r>
            <a:r>
              <a:rPr lang="es-MX" sz="2000" b="1" dirty="0" smtClean="0">
                <a:solidFill>
                  <a:srgbClr val="8D363B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s-MX" sz="1600" b="1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PS y protección civil tienen poca coordinación y planeación conjunta. </a:t>
            </a:r>
          </a:p>
          <a:p>
            <a:r>
              <a:rPr lang="es-MX" sz="16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Pocos programas tienen fondos de contingencia para su financiamiento </a:t>
            </a:r>
            <a:r>
              <a:rPr lang="en-GB" sz="1600" dirty="0" smtClean="0"/>
              <a:t>(</a:t>
            </a:r>
            <a:r>
              <a:rPr lang="en-GB" sz="1600" dirty="0"/>
              <a:t>PET </a:t>
            </a:r>
            <a:r>
              <a:rPr lang="en-GB" sz="1600" dirty="0" err="1" smtClean="0"/>
              <a:t>en</a:t>
            </a:r>
            <a:r>
              <a:rPr lang="en-GB" sz="1600" dirty="0" smtClean="0"/>
              <a:t> </a:t>
            </a:r>
            <a:r>
              <a:rPr lang="en-GB" sz="1600" dirty="0"/>
              <a:t>Mexico y</a:t>
            </a:r>
            <a:r>
              <a:rPr lang="en-GB" sz="1600" dirty="0" smtClean="0"/>
              <a:t> </a:t>
            </a:r>
            <a:r>
              <a:rPr lang="en-GB" sz="1600" dirty="0" err="1"/>
              <a:t>Familias</a:t>
            </a:r>
            <a:r>
              <a:rPr lang="en-GB" sz="1600" dirty="0"/>
              <a:t> </a:t>
            </a:r>
            <a:r>
              <a:rPr lang="en-GB" sz="1600" dirty="0" err="1"/>
              <a:t>en</a:t>
            </a:r>
            <a:r>
              <a:rPr lang="en-GB" sz="1600" dirty="0"/>
              <a:t> </a:t>
            </a:r>
            <a:r>
              <a:rPr lang="en-GB" sz="1600" dirty="0" err="1" smtClean="0"/>
              <a:t>Acción</a:t>
            </a:r>
            <a:r>
              <a:rPr lang="en-GB" sz="1600" dirty="0" smtClean="0"/>
              <a:t> </a:t>
            </a:r>
            <a:r>
              <a:rPr lang="en-GB" sz="1600" dirty="0" err="1" smtClean="0"/>
              <a:t>en</a:t>
            </a:r>
            <a:r>
              <a:rPr lang="en-GB" sz="1600" dirty="0" smtClean="0"/>
              <a:t> </a:t>
            </a:r>
            <a:r>
              <a:rPr lang="en-GB" sz="1600" dirty="0"/>
              <a:t>Colombia</a:t>
            </a:r>
            <a:r>
              <a:rPr lang="en-GB" sz="1600" dirty="0" smtClean="0"/>
              <a:t>)</a:t>
            </a:r>
            <a:endParaRPr lang="es-419" sz="1600" b="1" dirty="0" smtClean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grpSp>
        <p:nvGrpSpPr>
          <p:cNvPr id="39" name="2 Grupo"/>
          <p:cNvGrpSpPr/>
          <p:nvPr/>
        </p:nvGrpSpPr>
        <p:grpSpPr>
          <a:xfrm>
            <a:off x="323850" y="4797152"/>
            <a:ext cx="1029677" cy="977983"/>
            <a:chOff x="2478596" y="132103"/>
            <a:chExt cx="4186800" cy="4186800"/>
          </a:xfrm>
        </p:grpSpPr>
        <p:sp>
          <p:nvSpPr>
            <p:cNvPr id="52" name="23 Elipse"/>
            <p:cNvSpPr/>
            <p:nvPr/>
          </p:nvSpPr>
          <p:spPr>
            <a:xfrm>
              <a:off x="2739613" y="377650"/>
              <a:ext cx="3664767" cy="3664762"/>
            </a:xfrm>
            <a:prstGeom prst="ellipse">
              <a:avLst/>
            </a:prstGeom>
            <a:solidFill>
              <a:sysClr val="window" lastClr="FFFFFF"/>
            </a:solidFill>
            <a:ln w="11429" cap="flat" cmpd="sng" algn="ctr">
              <a:noFill/>
              <a:prstDash val="sysDash"/>
            </a:ln>
            <a:effectLst>
              <a:innerShdw blurRad="114300">
                <a:prstClr val="black"/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419" sz="1800" b="0" i="0" u="none" strike="noStrike" kern="0" cap="none" spc="0" normalizeH="0" baseline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3" name="25 Arco"/>
            <p:cNvSpPr/>
            <p:nvPr/>
          </p:nvSpPr>
          <p:spPr>
            <a:xfrm>
              <a:off x="3277965" y="843983"/>
              <a:ext cx="2625685" cy="2625685"/>
            </a:xfrm>
            <a:prstGeom prst="arc">
              <a:avLst>
                <a:gd name="adj1" fmla="val 10284020"/>
                <a:gd name="adj2" fmla="val 14712053"/>
              </a:avLst>
            </a:prstGeom>
            <a:noFill/>
            <a:ln w="28575" cap="flat" cmpd="sng" algn="ctr">
              <a:solidFill>
                <a:srgbClr val="8D363B"/>
              </a:solidFill>
              <a:prstDash val="solid"/>
              <a:headEnd type="oval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419" sz="1800" b="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4" name="26 Arco"/>
            <p:cNvSpPr/>
            <p:nvPr/>
          </p:nvSpPr>
          <p:spPr>
            <a:xfrm>
              <a:off x="3277965" y="843983"/>
              <a:ext cx="2625685" cy="2625685"/>
            </a:xfrm>
            <a:prstGeom prst="arc">
              <a:avLst>
                <a:gd name="adj1" fmla="val 17946433"/>
                <a:gd name="adj2" fmla="val 898677"/>
              </a:avLst>
            </a:prstGeom>
            <a:noFill/>
            <a:ln w="28575" cap="flat" cmpd="sng" algn="ctr">
              <a:solidFill>
                <a:srgbClr val="8D363B"/>
              </a:solidFill>
              <a:prstDash val="solid"/>
              <a:headEnd type="oval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419" sz="1800" b="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" name="27 Arco"/>
            <p:cNvSpPr/>
            <p:nvPr/>
          </p:nvSpPr>
          <p:spPr>
            <a:xfrm>
              <a:off x="3277965" y="843983"/>
              <a:ext cx="2625685" cy="2625685"/>
            </a:xfrm>
            <a:prstGeom prst="arc">
              <a:avLst>
                <a:gd name="adj1" fmla="val 3754589"/>
                <a:gd name="adj2" fmla="val 7310708"/>
              </a:avLst>
            </a:prstGeom>
            <a:noFill/>
            <a:ln w="28575" cap="flat" cmpd="sng" algn="ctr">
              <a:solidFill>
                <a:srgbClr val="8D363B"/>
              </a:solidFill>
              <a:prstDash val="solid"/>
              <a:headEnd type="oval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419" sz="1800" b="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5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8596" y="132103"/>
              <a:ext cx="4186800" cy="418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2" name="2 Grupo"/>
          <p:cNvGrpSpPr/>
          <p:nvPr/>
        </p:nvGrpSpPr>
        <p:grpSpPr>
          <a:xfrm>
            <a:off x="341025" y="3038788"/>
            <a:ext cx="990615" cy="966276"/>
            <a:chOff x="3787280" y="2184933"/>
            <a:chExt cx="1504800" cy="1504800"/>
          </a:xfrm>
        </p:grpSpPr>
        <p:sp>
          <p:nvSpPr>
            <p:cNvPr id="43" name="12 Elipse"/>
            <p:cNvSpPr/>
            <p:nvPr/>
          </p:nvSpPr>
          <p:spPr>
            <a:xfrm>
              <a:off x="3895378" y="2278205"/>
              <a:ext cx="1288605" cy="13182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44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280" y="2184933"/>
              <a:ext cx="1504800" cy="15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0090895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>
            <a:off x="395536" y="1382713"/>
            <a:ext cx="3672408" cy="2262311"/>
          </a:xfrm>
          <a:prstGeom prst="rect">
            <a:avLst/>
          </a:prstGeom>
          <a:solidFill>
            <a:schemeClr val="accent6"/>
          </a:solidFill>
        </p:spPr>
        <p:txBody>
          <a:bodyPr wrap="square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s-419" sz="2400" b="1" dirty="0">
                <a:solidFill>
                  <a:schemeClr val="bg1"/>
                </a:solidFill>
                <a:cs typeface="Calibri" panose="020F0502020204030204" pitchFamily="34" charset="0"/>
              </a:rPr>
              <a:t>Una preparación adecuada es crucial para una respuesta </a:t>
            </a:r>
            <a:r>
              <a:rPr lang="es-419" sz="24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eficiente</a:t>
            </a:r>
            <a:endParaRPr lang="es-419" sz="24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5220072" y="3750356"/>
            <a:ext cx="3456384" cy="2217596"/>
          </a:xfrm>
          <a:prstGeom prst="rect">
            <a:avLst/>
          </a:prstGeom>
          <a:solidFill>
            <a:schemeClr val="tx2"/>
          </a:solidFill>
        </p:spPr>
        <p:txBody>
          <a:bodyPr wrap="square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s-MX" sz="2400" dirty="0" smtClean="0">
                <a:solidFill>
                  <a:srgbClr val="91AECE"/>
                </a:solidFill>
                <a:cs typeface="Calibri" panose="020F0502020204030204" pitchFamily="34" charset="0"/>
              </a:rPr>
              <a:t>Enfocar </a:t>
            </a:r>
            <a:r>
              <a:rPr lang="es-MX" sz="2400" dirty="0">
                <a:solidFill>
                  <a:srgbClr val="91AECE"/>
                </a:solidFill>
                <a:cs typeface="Calibri" panose="020F0502020204030204" pitchFamily="34" charset="0"/>
              </a:rPr>
              <a:t>esfuerzos para fortalecer la PS </a:t>
            </a:r>
          </a:p>
          <a:p>
            <a:pPr>
              <a:lnSpc>
                <a:spcPct val="90000"/>
              </a:lnSpc>
            </a:pPr>
            <a:r>
              <a:rPr lang="es-MX" sz="2400" dirty="0">
                <a:solidFill>
                  <a:srgbClr val="91AECE"/>
                </a:solidFill>
                <a:cs typeface="Calibri" panose="020F0502020204030204" pitchFamily="34" charset="0"/>
              </a:rPr>
              <a:t>¡Invertir en PS es invertir en </a:t>
            </a:r>
            <a:r>
              <a:rPr lang="es-MX" sz="2400" dirty="0" smtClean="0">
                <a:solidFill>
                  <a:srgbClr val="91AECE"/>
                </a:solidFill>
                <a:cs typeface="Calibri" panose="020F0502020204030204" pitchFamily="34" charset="0"/>
              </a:rPr>
              <a:t>prevención!</a:t>
            </a:r>
            <a:endParaRPr lang="es-419" sz="2400" dirty="0">
              <a:solidFill>
                <a:srgbClr val="91AECE"/>
              </a:solidFill>
              <a:cs typeface="Calibri" panose="020F0502020204030204" pitchFamily="34" charset="0"/>
            </a:endParaRPr>
          </a:p>
          <a:p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395537" y="3750356"/>
            <a:ext cx="4608512" cy="2262311"/>
          </a:xfrm>
          <a:prstGeom prst="rect">
            <a:avLst/>
          </a:prstGeom>
          <a:solidFill>
            <a:schemeClr val="accent1"/>
          </a:solidFill>
        </p:spPr>
        <p:txBody>
          <a:bodyPr wrap="square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>
                <a:solidFill>
                  <a:schemeClr val="bg2"/>
                </a:solidFill>
                <a:cs typeface="Calibri" panose="020F0502020204030204" pitchFamily="34" charset="0"/>
              </a:rPr>
              <a:t>Tener </a:t>
            </a:r>
            <a:r>
              <a:rPr lang="es-ES" sz="2400" dirty="0">
                <a:solidFill>
                  <a:schemeClr val="bg2"/>
                </a:solidFill>
                <a:cs typeface="Calibri" panose="020F0502020204030204" pitchFamily="34" charset="0"/>
              </a:rPr>
              <a:t>un enfoque que vincule la respuesta a emergencias con la resiliencia a largo plazo </a:t>
            </a:r>
            <a:endParaRPr lang="en-US" sz="2400" dirty="0">
              <a:solidFill>
                <a:schemeClr val="bg2"/>
              </a:solidFill>
              <a:cs typeface="Calibri" panose="020F0502020204030204" pitchFamily="34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4283968" y="1382712"/>
            <a:ext cx="4392488" cy="226231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/>
          <a:p>
            <a:r>
              <a:rPr lang="es-419" sz="2000" b="1" dirty="0">
                <a:solidFill>
                  <a:schemeClr val="accent5">
                    <a:lumMod val="20000"/>
                    <a:lumOff val="80000"/>
                  </a:schemeClr>
                </a:solidFill>
                <a:cs typeface="Calibri" panose="020F0502020204030204" pitchFamily="34" charset="0"/>
              </a:rPr>
              <a:t>Los procesos y sistemas</a:t>
            </a:r>
            <a:r>
              <a:rPr lang="es-MX" sz="2000" b="1" dirty="0">
                <a:solidFill>
                  <a:schemeClr val="accent5">
                    <a:lumMod val="20000"/>
                    <a:lumOff val="80000"/>
                  </a:schemeClr>
                </a:solidFill>
                <a:cs typeface="Calibri" panose="020F0502020204030204" pitchFamily="34" charset="0"/>
              </a:rPr>
              <a:t> de PS</a:t>
            </a:r>
            <a:r>
              <a:rPr lang="es-419" sz="2000" b="1" dirty="0">
                <a:solidFill>
                  <a:schemeClr val="accent5">
                    <a:lumMod val="20000"/>
                    <a:lumOff val="80000"/>
                  </a:schemeClr>
                </a:solidFill>
                <a:cs typeface="Calibri" panose="020F0502020204030204" pitchFamily="34" charset="0"/>
              </a:rPr>
              <a:t> deben </a:t>
            </a:r>
            <a:r>
              <a:rPr lang="es-MX" sz="2000" b="1" dirty="0">
                <a:solidFill>
                  <a:schemeClr val="accent5">
                    <a:lumMod val="20000"/>
                    <a:lumOff val="80000"/>
                  </a:schemeClr>
                </a:solidFill>
                <a:cs typeface="Calibri" panose="020F0502020204030204" pitchFamily="34" charset="0"/>
              </a:rPr>
              <a:t>ser flexibles</a:t>
            </a:r>
            <a:r>
              <a:rPr lang="es-419" sz="2000" b="1" dirty="0">
                <a:solidFill>
                  <a:schemeClr val="accent5">
                    <a:lumMod val="20000"/>
                    <a:lumOff val="80000"/>
                  </a:schemeClr>
                </a:solidFill>
                <a:cs typeface="Calibri" panose="020F0502020204030204" pitchFamily="34" charset="0"/>
              </a:rPr>
              <a:t> durante emergencias</a:t>
            </a:r>
          </a:p>
        </p:txBody>
      </p:sp>
      <p:sp>
        <p:nvSpPr>
          <p:cNvPr id="15" name="Marcador de número de diapositiva 6"/>
          <p:cNvSpPr>
            <a:spLocks noGrp="1"/>
          </p:cNvSpPr>
          <p:nvPr>
            <p:ph type="sldNum" sz="quarter" idx="4"/>
          </p:nvPr>
        </p:nvSpPr>
        <p:spPr>
          <a:xfrm>
            <a:off x="3518520" y="6356351"/>
            <a:ext cx="2133600" cy="241002"/>
          </a:xfrm>
        </p:spPr>
        <p:txBody>
          <a:bodyPr/>
          <a:lstStyle/>
          <a:p>
            <a:pPr algn="ctr"/>
            <a:fld id="{C7D21672-89B5-484A-831D-06775DE06882}" type="slidenum">
              <a:rPr lang="en-GB" smtClean="0"/>
              <a:pPr algn="ctr"/>
              <a:t>12</a:t>
            </a:fld>
            <a:endParaRPr lang="en-GB" dirty="0"/>
          </a:p>
        </p:txBody>
      </p:sp>
      <p:sp>
        <p:nvSpPr>
          <p:cNvPr id="16" name="Marcador de pie de página 5"/>
          <p:cNvSpPr>
            <a:spLocks noGrp="1"/>
          </p:cNvSpPr>
          <p:nvPr>
            <p:ph type="ftr" sz="quarter" idx="3"/>
          </p:nvPr>
        </p:nvSpPr>
        <p:spPr>
          <a:xfrm>
            <a:off x="5917276" y="6356351"/>
            <a:ext cx="2895600" cy="241002"/>
          </a:xfrm>
        </p:spPr>
        <p:txBody>
          <a:bodyPr/>
          <a:lstStyle/>
          <a:p>
            <a:pPr algn="r"/>
            <a:r>
              <a:rPr lang="en-GB">
                <a:latin typeface="Arial" charset="0"/>
                <a:cs typeface="Arial" charset="0"/>
                <a:sym typeface="Arial" charset="0"/>
              </a:rPr>
              <a:t>© 2015 Oxford Policy Management Ltd</a:t>
            </a:r>
            <a:endParaRPr lang="en-GB" dirty="0"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1" name="CuadroTexto 9"/>
          <p:cNvSpPr txBox="1"/>
          <p:nvPr/>
        </p:nvSpPr>
        <p:spPr>
          <a:xfrm>
            <a:off x="180853" y="260648"/>
            <a:ext cx="5490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800" b="1" dirty="0" smtClean="0">
                <a:solidFill>
                  <a:srgbClr val="91AECE"/>
                </a:solidFill>
              </a:rPr>
              <a:t>Lecciones aprendidas </a:t>
            </a:r>
            <a:endParaRPr lang="es-419" sz="2800" b="1" dirty="0">
              <a:solidFill>
                <a:srgbClr val="91AEC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77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675" y="380933"/>
            <a:ext cx="8368718" cy="758952"/>
          </a:xfrm>
        </p:spPr>
        <p:txBody>
          <a:bodyPr>
            <a:normAutofit/>
          </a:bodyPr>
          <a:lstStyle/>
          <a:p>
            <a:r>
              <a:rPr lang="en-GB" b="1" dirty="0" err="1" smtClean="0">
                <a:solidFill>
                  <a:srgbClr val="002060"/>
                </a:solidFill>
              </a:rPr>
              <a:t>Productos</a:t>
            </a:r>
            <a:r>
              <a:rPr lang="en-GB" b="1" dirty="0" smtClean="0">
                <a:solidFill>
                  <a:srgbClr val="002060"/>
                </a:solidFill>
              </a:rPr>
              <a:t> del </a:t>
            </a:r>
            <a:r>
              <a:rPr lang="en-GB" b="1" dirty="0" err="1" smtClean="0">
                <a:solidFill>
                  <a:srgbClr val="002060"/>
                </a:solidFill>
              </a:rPr>
              <a:t>Estudio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D21672-89B5-484A-831D-06775DE06882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8 Rectángulo"/>
          <p:cNvSpPr/>
          <p:nvPr/>
        </p:nvSpPr>
        <p:spPr>
          <a:xfrm>
            <a:off x="303360" y="1210611"/>
            <a:ext cx="8655953" cy="543463"/>
          </a:xfrm>
          <a:prstGeom prst="rect">
            <a:avLst/>
          </a:prstGeom>
          <a:solidFill>
            <a:schemeClr val="tx2"/>
          </a:solidFill>
        </p:spPr>
        <p:txBody>
          <a:bodyPr wrap="square" anchor="t">
            <a:noAutofit/>
          </a:bodyPr>
          <a:lstStyle/>
          <a:p>
            <a:r>
              <a:rPr lang="en-US" sz="2200" dirty="0" smtClean="0">
                <a:solidFill>
                  <a:schemeClr val="bg1"/>
                </a:solidFill>
              </a:rPr>
              <a:t>Marco </a:t>
            </a:r>
            <a:r>
              <a:rPr lang="en-US" sz="2200" dirty="0" err="1" smtClean="0">
                <a:solidFill>
                  <a:schemeClr val="bg1"/>
                </a:solidFill>
              </a:rPr>
              <a:t>teórico</a:t>
            </a:r>
            <a:r>
              <a:rPr lang="en-US" sz="2200" dirty="0" smtClean="0">
                <a:solidFill>
                  <a:schemeClr val="bg1"/>
                </a:solidFill>
              </a:rPr>
              <a:t> y revision de la </a:t>
            </a:r>
            <a:r>
              <a:rPr lang="en-US" sz="2200" dirty="0" err="1" smtClean="0">
                <a:solidFill>
                  <a:schemeClr val="bg1"/>
                </a:solidFill>
              </a:rPr>
              <a:t>literatura</a:t>
            </a:r>
            <a:endParaRPr lang="en-US" sz="2200" dirty="0" smtClean="0">
              <a:solidFill>
                <a:schemeClr val="bg1"/>
              </a:solidFill>
            </a:endParaRPr>
          </a:p>
        </p:txBody>
      </p:sp>
      <p:sp>
        <p:nvSpPr>
          <p:cNvPr id="9" name="10 Rectángulo"/>
          <p:cNvSpPr/>
          <p:nvPr/>
        </p:nvSpPr>
        <p:spPr>
          <a:xfrm>
            <a:off x="295883" y="3274578"/>
            <a:ext cx="8685465" cy="485958"/>
          </a:xfrm>
          <a:prstGeom prst="rect">
            <a:avLst/>
          </a:prstGeom>
          <a:solidFill>
            <a:schemeClr val="tx2"/>
          </a:solidFill>
        </p:spPr>
        <p:txBody>
          <a:bodyPr wrap="square" anchor="t">
            <a:noAutofit/>
          </a:bodyPr>
          <a:lstStyle/>
          <a:p>
            <a:r>
              <a:rPr lang="en-US" sz="2200" dirty="0" err="1" smtClean="0">
                <a:solidFill>
                  <a:schemeClr val="bg1"/>
                </a:solidFill>
              </a:rPr>
              <a:t>Estudio</a:t>
            </a:r>
            <a:r>
              <a:rPr lang="en-US" sz="2200" dirty="0" smtClean="0">
                <a:solidFill>
                  <a:schemeClr val="bg1"/>
                </a:solidFill>
              </a:rPr>
              <a:t> de </a:t>
            </a:r>
            <a:r>
              <a:rPr lang="en-US" sz="2200" dirty="0" err="1" smtClean="0">
                <a:solidFill>
                  <a:schemeClr val="bg1"/>
                </a:solidFill>
              </a:rPr>
              <a:t>caso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Haití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0" name="10 Rectángulo"/>
          <p:cNvSpPr/>
          <p:nvPr/>
        </p:nvSpPr>
        <p:spPr>
          <a:xfrm>
            <a:off x="325554" y="1919597"/>
            <a:ext cx="8685465" cy="519171"/>
          </a:xfrm>
          <a:prstGeom prst="rect">
            <a:avLst/>
          </a:prstGeom>
          <a:solidFill>
            <a:schemeClr val="tx2"/>
          </a:solidFill>
        </p:spPr>
        <p:txBody>
          <a:bodyPr wrap="square" anchor="t">
            <a:noAutofit/>
          </a:bodyPr>
          <a:lstStyle/>
          <a:p>
            <a:r>
              <a:rPr lang="en-GB" sz="2200" dirty="0" err="1" smtClean="0">
                <a:solidFill>
                  <a:schemeClr val="bg1"/>
                </a:solidFill>
              </a:rPr>
              <a:t>Estudio</a:t>
            </a:r>
            <a:r>
              <a:rPr lang="en-GB" sz="2200" dirty="0" smtClean="0">
                <a:solidFill>
                  <a:schemeClr val="bg1"/>
                </a:solidFill>
              </a:rPr>
              <a:t> de </a:t>
            </a:r>
            <a:r>
              <a:rPr lang="en-GB" sz="2200" dirty="0" err="1" smtClean="0">
                <a:solidFill>
                  <a:schemeClr val="bg1"/>
                </a:solidFill>
              </a:rPr>
              <a:t>caso</a:t>
            </a:r>
            <a:r>
              <a:rPr lang="en-GB" sz="2200" dirty="0" smtClean="0">
                <a:solidFill>
                  <a:schemeClr val="bg1"/>
                </a:solidFill>
              </a:rPr>
              <a:t> Ecuador </a:t>
            </a:r>
            <a:endParaRPr lang="en-GB" sz="2200" dirty="0">
              <a:solidFill>
                <a:schemeClr val="bg1"/>
              </a:solidFill>
            </a:endParaRPr>
          </a:p>
          <a:p>
            <a:endParaRPr lang="en-GB" sz="2200" dirty="0">
              <a:solidFill>
                <a:schemeClr val="bg1"/>
              </a:solidFill>
            </a:endParaRPr>
          </a:p>
          <a:p>
            <a:endParaRPr lang="en-GB" sz="2200" dirty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2" name="10 Rectángulo"/>
          <p:cNvSpPr/>
          <p:nvPr/>
        </p:nvSpPr>
        <p:spPr>
          <a:xfrm>
            <a:off x="303360" y="2578321"/>
            <a:ext cx="8685465" cy="521226"/>
          </a:xfrm>
          <a:prstGeom prst="rect">
            <a:avLst/>
          </a:prstGeom>
          <a:solidFill>
            <a:schemeClr val="tx2"/>
          </a:solidFill>
        </p:spPr>
        <p:txBody>
          <a:bodyPr wrap="square" anchor="t">
            <a:noAutofit/>
          </a:bodyPr>
          <a:lstStyle/>
          <a:p>
            <a:r>
              <a:rPr lang="en-GB" sz="2200" dirty="0" err="1" smtClean="0">
                <a:solidFill>
                  <a:schemeClr val="bg1"/>
                </a:solidFill>
              </a:rPr>
              <a:t>Estudio</a:t>
            </a:r>
            <a:r>
              <a:rPr lang="en-GB" sz="2200" dirty="0" smtClean="0">
                <a:solidFill>
                  <a:schemeClr val="bg1"/>
                </a:solidFill>
              </a:rPr>
              <a:t> de </a:t>
            </a:r>
            <a:r>
              <a:rPr lang="en-GB" sz="2200" dirty="0" err="1" smtClean="0">
                <a:solidFill>
                  <a:schemeClr val="bg1"/>
                </a:solidFill>
              </a:rPr>
              <a:t>caso</a:t>
            </a:r>
            <a:r>
              <a:rPr lang="en-GB" sz="2200" dirty="0" smtClean="0">
                <a:solidFill>
                  <a:schemeClr val="bg1"/>
                </a:solidFill>
              </a:rPr>
              <a:t> Guatemala</a:t>
            </a:r>
            <a:endParaRPr lang="en-GB" sz="2200" dirty="0">
              <a:solidFill>
                <a:schemeClr val="bg1"/>
              </a:solidFill>
            </a:endParaRPr>
          </a:p>
          <a:p>
            <a:endParaRPr lang="en-GB" sz="2200" dirty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3" name="10 Rectángulo"/>
          <p:cNvSpPr/>
          <p:nvPr/>
        </p:nvSpPr>
        <p:spPr>
          <a:xfrm>
            <a:off x="315608" y="3971550"/>
            <a:ext cx="8685465" cy="590789"/>
          </a:xfrm>
          <a:prstGeom prst="rect">
            <a:avLst/>
          </a:prstGeom>
          <a:solidFill>
            <a:schemeClr val="tx2"/>
          </a:solidFill>
        </p:spPr>
        <p:txBody>
          <a:bodyPr wrap="square" anchor="t">
            <a:noAutofit/>
          </a:bodyPr>
          <a:lstStyle/>
          <a:p>
            <a:r>
              <a:rPr lang="en-GB" sz="2200" dirty="0" err="1" smtClean="0">
                <a:solidFill>
                  <a:schemeClr val="bg1"/>
                </a:solidFill>
              </a:rPr>
              <a:t>Reporte</a:t>
            </a:r>
            <a:r>
              <a:rPr lang="en-GB" sz="2200" dirty="0" smtClean="0">
                <a:solidFill>
                  <a:schemeClr val="bg1"/>
                </a:solidFill>
              </a:rPr>
              <a:t> final con </a:t>
            </a:r>
            <a:r>
              <a:rPr lang="en-GB" sz="2200" dirty="0" err="1" smtClean="0">
                <a:solidFill>
                  <a:schemeClr val="bg1"/>
                </a:solidFill>
              </a:rPr>
              <a:t>Resumen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 err="1" smtClean="0">
                <a:solidFill>
                  <a:schemeClr val="bg1"/>
                </a:solidFill>
              </a:rPr>
              <a:t>ejecutivo</a:t>
            </a:r>
            <a:r>
              <a:rPr lang="en-GB" sz="2200" dirty="0" smtClean="0">
                <a:solidFill>
                  <a:schemeClr val="bg1"/>
                </a:solidFill>
              </a:rPr>
              <a:t> y </a:t>
            </a:r>
            <a:r>
              <a:rPr lang="en-GB" sz="2200" dirty="0" err="1" smtClean="0">
                <a:solidFill>
                  <a:schemeClr val="bg1"/>
                </a:solidFill>
              </a:rPr>
              <a:t>Recomendaciones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4" name="10 Rectángulo"/>
          <p:cNvSpPr/>
          <p:nvPr/>
        </p:nvSpPr>
        <p:spPr>
          <a:xfrm>
            <a:off x="299085" y="4773353"/>
            <a:ext cx="8685465" cy="517659"/>
          </a:xfrm>
          <a:prstGeom prst="rect">
            <a:avLst/>
          </a:prstGeom>
          <a:solidFill>
            <a:schemeClr val="tx2"/>
          </a:solidFill>
        </p:spPr>
        <p:txBody>
          <a:bodyPr wrap="square" anchor="t">
            <a:noAutofit/>
          </a:bodyPr>
          <a:lstStyle/>
          <a:p>
            <a:r>
              <a:rPr lang="es-MX" sz="2200" dirty="0" smtClean="0">
                <a:solidFill>
                  <a:schemeClr val="bg1"/>
                </a:solidFill>
              </a:rPr>
              <a:t>Estrategia de diseminación</a:t>
            </a:r>
            <a:endParaRPr lang="en-GB" sz="2200" dirty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5" name="10 Rectángulo"/>
          <p:cNvSpPr/>
          <p:nvPr/>
        </p:nvSpPr>
        <p:spPr>
          <a:xfrm>
            <a:off x="324770" y="5455106"/>
            <a:ext cx="8685465" cy="586083"/>
          </a:xfrm>
          <a:prstGeom prst="rect">
            <a:avLst/>
          </a:prstGeom>
          <a:solidFill>
            <a:schemeClr val="tx2"/>
          </a:solidFill>
        </p:spPr>
        <p:txBody>
          <a:bodyPr wrap="square" anchor="t">
            <a:noAutofit/>
          </a:bodyPr>
          <a:lstStyle/>
          <a:p>
            <a:r>
              <a:rPr lang="es-MX" sz="2200" dirty="0" smtClean="0">
                <a:solidFill>
                  <a:schemeClr val="bg1"/>
                </a:solidFill>
              </a:rPr>
              <a:t>Segunda fase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62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48064" y="6390203"/>
            <a:ext cx="2997696" cy="279157"/>
          </a:xfrm>
        </p:spPr>
        <p:txBody>
          <a:bodyPr/>
          <a:lstStyle/>
          <a:p>
            <a:pPr algn="l"/>
            <a:r>
              <a:rPr lang="en-US" sz="1600">
                <a:solidFill>
                  <a:srgbClr val="0070C0"/>
                </a:solidFill>
              </a:rPr>
              <a:t>Ana.Solorzano</a:t>
            </a:r>
            <a:r>
              <a:rPr lang="en-GB" sz="1600">
                <a:solidFill>
                  <a:srgbClr val="0070C0"/>
                </a:solidFill>
              </a:rPr>
              <a:t>@opml.co.uk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419" b="1" dirty="0"/>
              <a:t>Protección social reactiva frente a emergencias</a:t>
            </a:r>
            <a:r>
              <a:rPr lang="es-MX" b="1" dirty="0"/>
              <a:t> en América Latina y el Caribe</a:t>
            </a:r>
            <a:endParaRPr lang="es-PA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954" y="1264843"/>
            <a:ext cx="8368718" cy="429014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79512" y="5598890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A" dirty="0" err="1" smtClean="0">
                <a:hlinkClick r:id="rId4"/>
              </a:rPr>
              <a:t>Website</a:t>
            </a:r>
            <a:r>
              <a:rPr lang="es-PA" dirty="0" smtClean="0">
                <a:hlinkClick r:id="rId4"/>
              </a:rPr>
              <a:t>: </a:t>
            </a:r>
            <a:r>
              <a:rPr lang="es-PA" dirty="0" smtClean="0">
                <a:solidFill>
                  <a:srgbClr val="00005E"/>
                </a:solidFill>
                <a:hlinkClick r:id="rId4"/>
              </a:rPr>
              <a:t>http://www.opml.co.uk/publications/study-shock-responsive-social-protection-latin-america-and-caribbean-theoretical</a:t>
            </a:r>
            <a:r>
              <a:rPr lang="es-PA" dirty="0" smtClean="0">
                <a:solidFill>
                  <a:srgbClr val="00005E"/>
                </a:solidFill>
              </a:rPr>
              <a:t> </a:t>
            </a:r>
            <a:endParaRPr lang="es-PA" dirty="0">
              <a:solidFill>
                <a:srgbClr val="0000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995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>
                <a:solidFill>
                  <a:srgbClr val="002060"/>
                </a:solidFill>
              </a:rPr>
              <a:t>Objetivos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D21672-89B5-484A-831D-06775DE0688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8 Rectángulo"/>
          <p:cNvSpPr/>
          <p:nvPr/>
        </p:nvSpPr>
        <p:spPr>
          <a:xfrm>
            <a:off x="287471" y="1229353"/>
            <a:ext cx="8655953" cy="899919"/>
          </a:xfrm>
          <a:prstGeom prst="rect">
            <a:avLst/>
          </a:prstGeom>
          <a:solidFill>
            <a:schemeClr val="bg1"/>
          </a:solidFill>
        </p:spPr>
        <p:txBody>
          <a:bodyPr wrap="square" anchor="t">
            <a:noAutofit/>
          </a:bodyPr>
          <a:lstStyle/>
          <a:p>
            <a:r>
              <a:rPr lang="es-MX" sz="2200" dirty="0" smtClean="0">
                <a:solidFill>
                  <a:schemeClr val="tx2"/>
                </a:solidFill>
              </a:rPr>
              <a:t>Generar evidencia e informar la política pública para responder a las emergencias.</a:t>
            </a:r>
          </a:p>
        </p:txBody>
      </p:sp>
      <p:sp>
        <p:nvSpPr>
          <p:cNvPr id="9" name="10 Rectángulo"/>
          <p:cNvSpPr/>
          <p:nvPr/>
        </p:nvSpPr>
        <p:spPr>
          <a:xfrm>
            <a:off x="287471" y="5038762"/>
            <a:ext cx="8685465" cy="872649"/>
          </a:xfrm>
          <a:prstGeom prst="rect">
            <a:avLst/>
          </a:prstGeom>
          <a:solidFill>
            <a:schemeClr val="bg1"/>
          </a:solidFill>
        </p:spPr>
        <p:txBody>
          <a:bodyPr wrap="square" anchor="t">
            <a:noAutofit/>
          </a:bodyPr>
          <a:lstStyle/>
          <a:p>
            <a:r>
              <a:rPr lang="en-GB" sz="2200" dirty="0" smtClean="0">
                <a:solidFill>
                  <a:schemeClr val="tx2"/>
                </a:solidFill>
              </a:rPr>
              <a:t>¿</a:t>
            </a:r>
            <a:r>
              <a:rPr lang="en-GB" sz="2200" dirty="0" err="1" smtClean="0">
                <a:solidFill>
                  <a:schemeClr val="tx2"/>
                </a:solidFill>
              </a:rPr>
              <a:t>Qué</a:t>
            </a:r>
            <a:r>
              <a:rPr lang="en-GB" sz="2200" dirty="0" smtClean="0">
                <a:solidFill>
                  <a:schemeClr val="tx2"/>
                </a:solidFill>
              </a:rPr>
              <a:t> </a:t>
            </a:r>
            <a:r>
              <a:rPr lang="en-GB" sz="2200" dirty="0" err="1" smtClean="0">
                <a:solidFill>
                  <a:schemeClr val="tx2"/>
                </a:solidFill>
              </a:rPr>
              <a:t>factores</a:t>
            </a:r>
            <a:r>
              <a:rPr lang="en-GB" sz="2200" dirty="0" smtClean="0">
                <a:solidFill>
                  <a:schemeClr val="tx2"/>
                </a:solidFill>
              </a:rPr>
              <a:t> </a:t>
            </a:r>
            <a:r>
              <a:rPr lang="en-GB" sz="2200" dirty="0" err="1" smtClean="0">
                <a:solidFill>
                  <a:schemeClr val="tx2"/>
                </a:solidFill>
              </a:rPr>
              <a:t>facilitan</a:t>
            </a:r>
            <a:r>
              <a:rPr lang="en-GB" sz="2200" dirty="0" smtClean="0">
                <a:solidFill>
                  <a:schemeClr val="tx2"/>
                </a:solidFill>
              </a:rPr>
              <a:t> que </a:t>
            </a:r>
            <a:r>
              <a:rPr lang="en-GB" sz="2200" dirty="0" err="1" smtClean="0">
                <a:solidFill>
                  <a:schemeClr val="tx2"/>
                </a:solidFill>
              </a:rPr>
              <a:t>los</a:t>
            </a:r>
            <a:r>
              <a:rPr lang="en-GB" sz="2200" dirty="0" smtClean="0">
                <a:solidFill>
                  <a:schemeClr val="tx2"/>
                </a:solidFill>
              </a:rPr>
              <a:t> </a:t>
            </a:r>
            <a:r>
              <a:rPr lang="en-GB" sz="2200" dirty="0" err="1" smtClean="0">
                <a:solidFill>
                  <a:schemeClr val="tx2"/>
                </a:solidFill>
              </a:rPr>
              <a:t>sistemas</a:t>
            </a:r>
            <a:r>
              <a:rPr lang="en-GB" sz="2200" dirty="0" smtClean="0">
                <a:solidFill>
                  <a:schemeClr val="tx2"/>
                </a:solidFill>
              </a:rPr>
              <a:t> de </a:t>
            </a:r>
            <a:r>
              <a:rPr lang="en-GB" sz="2200" dirty="0" err="1" smtClean="0">
                <a:solidFill>
                  <a:schemeClr val="tx2"/>
                </a:solidFill>
              </a:rPr>
              <a:t>protección</a:t>
            </a:r>
            <a:r>
              <a:rPr lang="en-GB" sz="2200" dirty="0" smtClean="0">
                <a:solidFill>
                  <a:schemeClr val="tx2"/>
                </a:solidFill>
              </a:rPr>
              <a:t> social </a:t>
            </a:r>
            <a:r>
              <a:rPr lang="en-GB" sz="2200" dirty="0" err="1" smtClean="0">
                <a:solidFill>
                  <a:schemeClr val="tx2"/>
                </a:solidFill>
              </a:rPr>
              <a:t>sean</a:t>
            </a:r>
            <a:r>
              <a:rPr lang="en-GB" sz="2200" dirty="0" smtClean="0">
                <a:solidFill>
                  <a:schemeClr val="tx2"/>
                </a:solidFill>
              </a:rPr>
              <a:t> </a:t>
            </a:r>
            <a:r>
              <a:rPr lang="en-GB" sz="2200" dirty="0" err="1" smtClean="0">
                <a:solidFill>
                  <a:schemeClr val="tx2"/>
                </a:solidFill>
              </a:rPr>
              <a:t>más</a:t>
            </a:r>
            <a:r>
              <a:rPr lang="en-GB" sz="2200" dirty="0" smtClean="0">
                <a:solidFill>
                  <a:schemeClr val="tx2"/>
                </a:solidFill>
              </a:rPr>
              <a:t> </a:t>
            </a:r>
            <a:r>
              <a:rPr lang="en-GB" sz="2200" dirty="0" err="1" smtClean="0">
                <a:solidFill>
                  <a:schemeClr val="tx2"/>
                </a:solidFill>
              </a:rPr>
              <a:t>responsivos</a:t>
            </a:r>
            <a:r>
              <a:rPr lang="en-GB" sz="2200" dirty="0" smtClean="0">
                <a:solidFill>
                  <a:schemeClr val="tx2"/>
                </a:solidFill>
              </a:rPr>
              <a:t> a las </a:t>
            </a:r>
            <a:r>
              <a:rPr lang="en-GB" sz="2200" dirty="0" err="1" smtClean="0">
                <a:solidFill>
                  <a:schemeClr val="tx2"/>
                </a:solidFill>
              </a:rPr>
              <a:t>emergencias</a:t>
            </a:r>
            <a:r>
              <a:rPr lang="en-GB" sz="2200" dirty="0" smtClean="0">
                <a:solidFill>
                  <a:schemeClr val="tx2"/>
                </a:solidFill>
              </a:rPr>
              <a:t>?</a:t>
            </a:r>
            <a:endParaRPr lang="en-GB" sz="2200" dirty="0">
              <a:solidFill>
                <a:schemeClr val="tx2"/>
              </a:solidFill>
            </a:endParaRPr>
          </a:p>
          <a:p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79512" y="4239739"/>
            <a:ext cx="8368718" cy="75895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400" kern="1200">
                <a:solidFill>
                  <a:srgbClr val="0B1F5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GB" b="1" dirty="0" err="1" smtClean="0">
                <a:solidFill>
                  <a:schemeClr val="tx2"/>
                </a:solidFill>
              </a:rPr>
              <a:t>Pregunta</a:t>
            </a:r>
            <a:r>
              <a:rPr lang="en-GB" b="1" dirty="0" smtClean="0">
                <a:solidFill>
                  <a:schemeClr val="tx2"/>
                </a:solidFill>
              </a:rPr>
              <a:t> de </a:t>
            </a:r>
            <a:r>
              <a:rPr lang="en-GB" b="1" dirty="0" err="1" smtClean="0">
                <a:solidFill>
                  <a:schemeClr val="tx2"/>
                </a:solidFill>
              </a:rPr>
              <a:t>investigación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10" name="10 Rectángulo"/>
          <p:cNvSpPr/>
          <p:nvPr/>
        </p:nvSpPr>
        <p:spPr>
          <a:xfrm>
            <a:off x="272714" y="2283530"/>
            <a:ext cx="8685465" cy="928576"/>
          </a:xfrm>
          <a:prstGeom prst="rect">
            <a:avLst/>
          </a:prstGeom>
          <a:solidFill>
            <a:schemeClr val="bg1"/>
          </a:solidFill>
        </p:spPr>
        <p:txBody>
          <a:bodyPr wrap="square" anchor="t">
            <a:noAutofit/>
          </a:bodyPr>
          <a:lstStyle/>
          <a:p>
            <a:r>
              <a:rPr lang="es-MX" sz="2200" dirty="0" smtClean="0">
                <a:solidFill>
                  <a:schemeClr val="tx2"/>
                </a:solidFill>
              </a:rPr>
              <a:t>Hacer más eficiente y efectiva la preparación y respuesta a emergencias, a través de los sistemas de protección social</a:t>
            </a:r>
            <a:endParaRPr lang="en-GB" sz="2200" dirty="0" smtClean="0">
              <a:solidFill>
                <a:schemeClr val="tx2"/>
              </a:solidFill>
            </a:endParaRPr>
          </a:p>
          <a:p>
            <a:endParaRPr lang="en-GB" sz="2200" dirty="0">
              <a:solidFill>
                <a:schemeClr val="tx2"/>
              </a:solidFill>
            </a:endParaRPr>
          </a:p>
          <a:p>
            <a:endParaRPr lang="en-GB" sz="2200" dirty="0">
              <a:solidFill>
                <a:schemeClr val="tx2"/>
              </a:solidFill>
            </a:endParaRPr>
          </a:p>
          <a:p>
            <a:endParaRPr lang="en-GB" sz="2200" dirty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 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12" name="10 Rectángulo"/>
          <p:cNvSpPr/>
          <p:nvPr/>
        </p:nvSpPr>
        <p:spPr>
          <a:xfrm>
            <a:off x="303776" y="3339822"/>
            <a:ext cx="8685465" cy="928576"/>
          </a:xfrm>
          <a:prstGeom prst="rect">
            <a:avLst/>
          </a:prstGeom>
          <a:solidFill>
            <a:schemeClr val="bg1"/>
          </a:solidFill>
        </p:spPr>
        <p:txBody>
          <a:bodyPr wrap="square" anchor="t">
            <a:noAutofit/>
          </a:bodyPr>
          <a:lstStyle/>
          <a:p>
            <a:r>
              <a:rPr lang="es-MX" sz="2200" dirty="0" smtClean="0">
                <a:solidFill>
                  <a:schemeClr val="tx2"/>
                </a:solidFill>
              </a:rPr>
              <a:t>Fortalecer la coordinación institucional y el apoyo a los sistemas nacionales por parte de </a:t>
            </a:r>
            <a:r>
              <a:rPr lang="es-MX" sz="2200" dirty="0">
                <a:solidFill>
                  <a:schemeClr val="tx2"/>
                </a:solidFill>
              </a:rPr>
              <a:t>los actores humanitarios </a:t>
            </a:r>
            <a:endParaRPr lang="en-GB" sz="2200" dirty="0">
              <a:solidFill>
                <a:schemeClr val="tx2"/>
              </a:solidFill>
            </a:endParaRPr>
          </a:p>
          <a:p>
            <a:endParaRPr lang="en-GB" sz="2200" dirty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 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37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9"/>
          <p:cNvSpPr txBox="1"/>
          <p:nvPr/>
        </p:nvSpPr>
        <p:spPr>
          <a:xfrm>
            <a:off x="233916" y="293747"/>
            <a:ext cx="4338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</a:rPr>
              <a:t>Contexto</a:t>
            </a:r>
            <a:r>
              <a:rPr lang="en-US" sz="2400" b="1" dirty="0" smtClean="0">
                <a:solidFill>
                  <a:srgbClr val="002060"/>
                </a:solidFill>
              </a:rPr>
              <a:t> del </a:t>
            </a:r>
            <a:r>
              <a:rPr lang="en-US" sz="2400" b="1" dirty="0" err="1" smtClean="0">
                <a:solidFill>
                  <a:srgbClr val="002060"/>
                </a:solidFill>
              </a:rPr>
              <a:t>estudio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8" name="TextBox 54"/>
          <p:cNvSpPr txBox="1"/>
          <p:nvPr/>
        </p:nvSpPr>
        <p:spPr>
          <a:xfrm>
            <a:off x="356237" y="2188952"/>
            <a:ext cx="2700000" cy="232679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s-MX" sz="2400" dirty="0" smtClean="0">
                <a:solidFill>
                  <a:srgbClr val="0B1F51"/>
                </a:solidFill>
                <a:cs typeface="Calibri" panose="020F0502020204030204" pitchFamily="34" charset="0"/>
              </a:rPr>
              <a:t>Interés creciente en el papel de la protección social en la respuesta a emergencias: WHS, Sendai, </a:t>
            </a:r>
            <a:r>
              <a:rPr lang="es-MX" sz="2400" dirty="0" err="1" smtClean="0">
                <a:solidFill>
                  <a:srgbClr val="0B1F51"/>
                </a:solidFill>
                <a:cs typeface="Calibri" panose="020F0502020204030204" pitchFamily="34" charset="0"/>
              </a:rPr>
              <a:t>SDGs</a:t>
            </a:r>
            <a:endParaRPr lang="es-MX" sz="2400" dirty="0">
              <a:solidFill>
                <a:srgbClr val="0B1F51"/>
              </a:solidFill>
              <a:cs typeface="Calibri" panose="020F0502020204030204" pitchFamily="34" charset="0"/>
            </a:endParaRPr>
          </a:p>
        </p:txBody>
      </p:sp>
      <p:sp>
        <p:nvSpPr>
          <p:cNvPr id="14" name="CuadroTexto 9"/>
          <p:cNvSpPr txBox="1"/>
          <p:nvPr/>
        </p:nvSpPr>
        <p:spPr>
          <a:xfrm>
            <a:off x="323850" y="1404122"/>
            <a:ext cx="50526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 smtClean="0">
                <a:solidFill>
                  <a:srgbClr val="002060"/>
                </a:solidFill>
              </a:rPr>
              <a:t>1</a:t>
            </a:r>
            <a:endParaRPr lang="es-AR" sz="4500" b="1" dirty="0">
              <a:solidFill>
                <a:srgbClr val="002060"/>
              </a:solidFill>
            </a:endParaRPr>
          </a:p>
        </p:txBody>
      </p:sp>
      <p:sp>
        <p:nvSpPr>
          <p:cNvPr id="20" name="TextBox 54"/>
          <p:cNvSpPr txBox="1"/>
          <p:nvPr/>
        </p:nvSpPr>
        <p:spPr>
          <a:xfrm>
            <a:off x="3281035" y="2188952"/>
            <a:ext cx="2516708" cy="66479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err="1" smtClean="0">
                <a:solidFill>
                  <a:srgbClr val="0B1F51"/>
                </a:solidFill>
                <a:cs typeface="Calibri" panose="020F0502020204030204" pitchFamily="34" charset="0"/>
              </a:rPr>
              <a:t>Investigación</a:t>
            </a:r>
            <a:r>
              <a:rPr lang="en-US" sz="2400" dirty="0" smtClean="0">
                <a:solidFill>
                  <a:srgbClr val="0B1F51"/>
                </a:solidFill>
                <a:cs typeface="Calibri" panose="020F0502020204030204" pitchFamily="34" charset="0"/>
              </a:rPr>
              <a:t> OPM </a:t>
            </a:r>
            <a:r>
              <a:rPr lang="en-US" sz="2400" dirty="0">
                <a:solidFill>
                  <a:srgbClr val="0B1F51"/>
                </a:solidFill>
                <a:cs typeface="Calibri" panose="020F0502020204030204" pitchFamily="34" charset="0"/>
              </a:rPr>
              <a:t>&amp; </a:t>
            </a:r>
            <a:r>
              <a:rPr lang="en-US" sz="2400" dirty="0" smtClean="0">
                <a:solidFill>
                  <a:srgbClr val="0B1F51"/>
                </a:solidFill>
                <a:cs typeface="Calibri" panose="020F0502020204030204" pitchFamily="34" charset="0"/>
              </a:rPr>
              <a:t>DFID </a:t>
            </a:r>
            <a:endParaRPr lang="en-US" sz="2400" dirty="0">
              <a:solidFill>
                <a:srgbClr val="0B1F51"/>
              </a:solidFill>
              <a:cs typeface="Calibri" panose="020F0502020204030204" pitchFamily="34" charset="0"/>
            </a:endParaRPr>
          </a:p>
        </p:txBody>
      </p:sp>
      <p:sp>
        <p:nvSpPr>
          <p:cNvPr id="23" name="CuadroTexto 9"/>
          <p:cNvSpPr txBox="1"/>
          <p:nvPr/>
        </p:nvSpPr>
        <p:spPr>
          <a:xfrm>
            <a:off x="3207420" y="1404122"/>
            <a:ext cx="50526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 smtClean="0">
                <a:solidFill>
                  <a:srgbClr val="002060"/>
                </a:solidFill>
              </a:rPr>
              <a:t>2</a:t>
            </a:r>
            <a:endParaRPr lang="es-AR" sz="4500" b="1" dirty="0">
              <a:solidFill>
                <a:srgbClr val="002060"/>
              </a:solidFill>
            </a:endParaRPr>
          </a:p>
        </p:txBody>
      </p:sp>
      <p:sp>
        <p:nvSpPr>
          <p:cNvPr id="25" name="TextBox 54"/>
          <p:cNvSpPr txBox="1"/>
          <p:nvPr/>
        </p:nvSpPr>
        <p:spPr>
          <a:xfrm>
            <a:off x="6189780" y="2188952"/>
            <a:ext cx="2700000" cy="99719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s-MX" sz="2400" dirty="0" smtClean="0">
                <a:solidFill>
                  <a:srgbClr val="0B1F51"/>
                </a:solidFill>
                <a:cs typeface="Calibri" panose="020F0502020204030204" pitchFamily="34" charset="0"/>
              </a:rPr>
              <a:t>Creciente interés del PMA; liderazgo en LAC</a:t>
            </a:r>
            <a:endParaRPr lang="es-MX" sz="2400" dirty="0">
              <a:solidFill>
                <a:srgbClr val="0B1F51"/>
              </a:solidFill>
              <a:cs typeface="Calibri" panose="020F0502020204030204" pitchFamily="34" charset="0"/>
            </a:endParaRPr>
          </a:p>
        </p:txBody>
      </p:sp>
      <p:sp>
        <p:nvSpPr>
          <p:cNvPr id="28" name="CuadroTexto 9"/>
          <p:cNvSpPr txBox="1"/>
          <p:nvPr/>
        </p:nvSpPr>
        <p:spPr>
          <a:xfrm>
            <a:off x="6090991" y="1404122"/>
            <a:ext cx="50526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 smtClean="0">
                <a:solidFill>
                  <a:srgbClr val="002060"/>
                </a:solidFill>
              </a:rPr>
              <a:t>3</a:t>
            </a:r>
            <a:endParaRPr lang="es-AR" sz="4500" b="1" dirty="0">
              <a:solidFill>
                <a:srgbClr val="002060"/>
              </a:solidFill>
            </a:endParaRPr>
          </a:p>
        </p:txBody>
      </p:sp>
      <p:sp>
        <p:nvSpPr>
          <p:cNvPr id="2" name="1 Forma libre"/>
          <p:cNvSpPr/>
          <p:nvPr/>
        </p:nvSpPr>
        <p:spPr>
          <a:xfrm>
            <a:off x="251520" y="1562793"/>
            <a:ext cx="0" cy="3541222"/>
          </a:xfrm>
          <a:custGeom>
            <a:avLst/>
            <a:gdLst>
              <a:gd name="connsiteX0" fmla="*/ 0 w 0"/>
              <a:gd name="connsiteY0" fmla="*/ 0 h 3541222"/>
              <a:gd name="connsiteX1" fmla="*/ 0 w 0"/>
              <a:gd name="connsiteY1" fmla="*/ 3541222 h 3541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3541222">
                <a:moveTo>
                  <a:pt x="0" y="0"/>
                </a:moveTo>
                <a:lnTo>
                  <a:pt x="0" y="3541222"/>
                </a:lnTo>
              </a:path>
            </a:pathLst>
          </a:cu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9" name="28 Forma libre"/>
          <p:cNvSpPr/>
          <p:nvPr/>
        </p:nvSpPr>
        <p:spPr>
          <a:xfrm>
            <a:off x="3142211" y="1562793"/>
            <a:ext cx="0" cy="3541222"/>
          </a:xfrm>
          <a:custGeom>
            <a:avLst/>
            <a:gdLst>
              <a:gd name="connsiteX0" fmla="*/ 0 w 0"/>
              <a:gd name="connsiteY0" fmla="*/ 0 h 3541222"/>
              <a:gd name="connsiteX1" fmla="*/ 0 w 0"/>
              <a:gd name="connsiteY1" fmla="*/ 3541222 h 3541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3541222">
                <a:moveTo>
                  <a:pt x="0" y="0"/>
                </a:moveTo>
                <a:lnTo>
                  <a:pt x="0" y="3541222"/>
                </a:lnTo>
              </a:path>
            </a:pathLst>
          </a:cu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4" name="33 Forma libre"/>
          <p:cNvSpPr/>
          <p:nvPr/>
        </p:nvSpPr>
        <p:spPr>
          <a:xfrm>
            <a:off x="6018415" y="1562793"/>
            <a:ext cx="0" cy="3541222"/>
          </a:xfrm>
          <a:custGeom>
            <a:avLst/>
            <a:gdLst>
              <a:gd name="connsiteX0" fmla="*/ 0 w 0"/>
              <a:gd name="connsiteY0" fmla="*/ 0 h 3541222"/>
              <a:gd name="connsiteX1" fmla="*/ 0 w 0"/>
              <a:gd name="connsiteY1" fmla="*/ 3541222 h 3541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3541222">
                <a:moveTo>
                  <a:pt x="0" y="0"/>
                </a:moveTo>
                <a:lnTo>
                  <a:pt x="0" y="3541222"/>
                </a:lnTo>
              </a:path>
            </a:pathLst>
          </a:cu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D21672-89B5-484A-831D-06775DE0688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30225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20" grpId="0"/>
      <p:bldP spid="23" grpId="0"/>
      <p:bldP spid="25" grpId="0"/>
      <p:bldP spid="28" grpId="0"/>
      <p:bldP spid="2" grpId="0" animBg="1"/>
      <p:bldP spid="29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Forma libre"/>
          <p:cNvSpPr/>
          <p:nvPr/>
        </p:nvSpPr>
        <p:spPr>
          <a:xfrm>
            <a:off x="2792186" y="1851660"/>
            <a:ext cx="3624943" cy="0"/>
          </a:xfrm>
          <a:custGeom>
            <a:avLst/>
            <a:gdLst>
              <a:gd name="connsiteX0" fmla="*/ 0 w 3624943"/>
              <a:gd name="connsiteY0" fmla="*/ 0 h 0"/>
              <a:gd name="connsiteX1" fmla="*/ 3624943 w 362494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24943">
                <a:moveTo>
                  <a:pt x="0" y="0"/>
                </a:moveTo>
                <a:lnTo>
                  <a:pt x="3624943" y="0"/>
                </a:lnTo>
              </a:path>
            </a:pathLst>
          </a:custGeom>
          <a:ln w="28575">
            <a:solidFill>
              <a:schemeClr val="bg2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sp>
        <p:nvSpPr>
          <p:cNvPr id="12" name="CuadroTexto 9"/>
          <p:cNvSpPr txBox="1"/>
          <p:nvPr/>
        </p:nvSpPr>
        <p:spPr>
          <a:xfrm>
            <a:off x="889248" y="260648"/>
            <a:ext cx="5987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419" sz="2400" dirty="0" smtClean="0"/>
          </a:p>
          <a:p>
            <a:r>
              <a:rPr lang="es-MX" sz="2400" dirty="0" smtClean="0"/>
              <a:t>¿</a:t>
            </a:r>
            <a:r>
              <a:rPr lang="es-419" sz="2400" dirty="0" smtClean="0"/>
              <a:t>Qué </a:t>
            </a:r>
            <a:r>
              <a:rPr lang="es-MX" sz="2400" dirty="0" smtClean="0"/>
              <a:t>es la</a:t>
            </a:r>
            <a:r>
              <a:rPr lang="es-419" sz="2400" dirty="0" smtClean="0"/>
              <a:t> Protección Social?</a:t>
            </a:r>
            <a:endParaRPr lang="es-419" sz="2400" dirty="0"/>
          </a:p>
        </p:txBody>
      </p:sp>
      <p:sp>
        <p:nvSpPr>
          <p:cNvPr id="13" name="CuadroTexto 9"/>
          <p:cNvSpPr txBox="1"/>
          <p:nvPr/>
        </p:nvSpPr>
        <p:spPr>
          <a:xfrm>
            <a:off x="323851" y="1"/>
            <a:ext cx="574220" cy="1045028"/>
          </a:xfrm>
          <a:prstGeom prst="rect">
            <a:avLst/>
          </a:prstGeom>
          <a:solidFill>
            <a:schemeClr val="bg2"/>
          </a:solidFill>
        </p:spPr>
        <p:txBody>
          <a:bodyPr wrap="none" rtlCol="0" anchor="b">
            <a:noAutofit/>
          </a:bodyPr>
          <a:lstStyle/>
          <a:p>
            <a:endParaRPr lang="es-AR" sz="45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3" name="CuadroTexto 1"/>
          <p:cNvSpPr txBox="1"/>
          <p:nvPr/>
        </p:nvSpPr>
        <p:spPr>
          <a:xfrm>
            <a:off x="225706" y="6078929"/>
            <a:ext cx="7394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Fuente:  </a:t>
            </a:r>
            <a:r>
              <a:rPr lang="en-US" sz="1200" dirty="0" err="1" smtClean="0"/>
              <a:t>Basado</a:t>
            </a:r>
            <a:r>
              <a:rPr lang="en-US" sz="1200" dirty="0" smtClean="0"/>
              <a:t> </a:t>
            </a:r>
            <a:r>
              <a:rPr lang="en-US" sz="1200" dirty="0" err="1" smtClean="0"/>
              <a:t>en</a:t>
            </a:r>
            <a:r>
              <a:rPr lang="en-US" sz="1200" dirty="0" smtClean="0"/>
              <a:t> OPM </a:t>
            </a:r>
            <a:r>
              <a:rPr lang="en-US" sz="1200" dirty="0"/>
              <a:t>(2016), ‘Shock-responsive social protection systems research: Literature review’</a:t>
            </a:r>
          </a:p>
        </p:txBody>
      </p:sp>
      <p:sp>
        <p:nvSpPr>
          <p:cNvPr id="36" name="35 Elipse"/>
          <p:cNvSpPr/>
          <p:nvPr/>
        </p:nvSpPr>
        <p:spPr>
          <a:xfrm>
            <a:off x="7456738" y="2853421"/>
            <a:ext cx="1302966" cy="1303142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bg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s-ES" sz="1200" b="1" dirty="0"/>
              <a:t>Políticas activas </a:t>
            </a:r>
            <a:endParaRPr lang="es-ES" sz="1200" b="1" dirty="0" smtClean="0"/>
          </a:p>
          <a:p>
            <a:pPr algn="ctr"/>
            <a:r>
              <a:rPr lang="es-ES" sz="1200" b="1" dirty="0" smtClean="0"/>
              <a:t>del</a:t>
            </a:r>
          </a:p>
          <a:p>
            <a:pPr algn="ctr"/>
            <a:r>
              <a:rPr lang="es-ES" sz="1200" b="1" dirty="0" smtClean="0"/>
              <a:t> </a:t>
            </a:r>
            <a:r>
              <a:rPr lang="es-ES" sz="1200" b="1" dirty="0"/>
              <a:t>mercado laboral</a:t>
            </a:r>
            <a:endParaRPr lang="es-419" sz="1200" b="1" dirty="0"/>
          </a:p>
        </p:txBody>
      </p:sp>
      <p:sp>
        <p:nvSpPr>
          <p:cNvPr id="41" name="40 Elipse"/>
          <p:cNvSpPr/>
          <p:nvPr/>
        </p:nvSpPr>
        <p:spPr>
          <a:xfrm>
            <a:off x="5644091" y="2853421"/>
            <a:ext cx="1303142" cy="1303142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bg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s-419" sz="1600" b="1" dirty="0" smtClean="0"/>
              <a:t>Seguridad </a:t>
            </a:r>
          </a:p>
          <a:p>
            <a:pPr algn="ctr"/>
            <a:r>
              <a:rPr lang="es-419" sz="1600" b="1" dirty="0" smtClean="0"/>
              <a:t>social</a:t>
            </a:r>
            <a:endParaRPr lang="es-419" sz="1600" b="1" dirty="0"/>
          </a:p>
        </p:txBody>
      </p:sp>
      <p:sp>
        <p:nvSpPr>
          <p:cNvPr id="9" name="8 Rectángulo"/>
          <p:cNvSpPr/>
          <p:nvPr/>
        </p:nvSpPr>
        <p:spPr>
          <a:xfrm>
            <a:off x="704136" y="1641422"/>
            <a:ext cx="1890261" cy="369332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algn="ctr"/>
            <a:r>
              <a:rPr lang="es-419" b="1" dirty="0" smtClean="0">
                <a:solidFill>
                  <a:schemeClr val="bg1"/>
                </a:solidFill>
              </a:rPr>
              <a:t>No-contributiva</a:t>
            </a:r>
            <a:endParaRPr lang="es-419" b="1" dirty="0">
              <a:solidFill>
                <a:schemeClr val="bg1"/>
              </a:solidFill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6668491" y="1641422"/>
            <a:ext cx="1800494" cy="369332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algn="ctr"/>
            <a:r>
              <a:rPr lang="es-419" b="1" dirty="0" smtClean="0">
                <a:solidFill>
                  <a:schemeClr val="bg1"/>
                </a:solidFill>
              </a:rPr>
              <a:t>  Contributiva  </a:t>
            </a:r>
            <a:endParaRPr lang="es-419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270778" y="1382713"/>
            <a:ext cx="2609106" cy="106963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2400" b="1" dirty="0" smtClean="0">
                <a:solidFill>
                  <a:schemeClr val="bg2"/>
                </a:solidFill>
              </a:rPr>
              <a:t>PROTECCIÓN SOCIAL</a:t>
            </a:r>
            <a:endParaRPr lang="es-419" sz="2400" b="1" dirty="0">
              <a:solidFill>
                <a:schemeClr val="bg2"/>
              </a:solidFill>
            </a:endParaRPr>
          </a:p>
        </p:txBody>
      </p:sp>
      <p:grpSp>
        <p:nvGrpSpPr>
          <p:cNvPr id="73" name="72 Grupo"/>
          <p:cNvGrpSpPr/>
          <p:nvPr/>
        </p:nvGrpSpPr>
        <p:grpSpPr>
          <a:xfrm>
            <a:off x="5816600" y="1498600"/>
            <a:ext cx="3022600" cy="1244600"/>
            <a:chOff x="5816600" y="1498600"/>
            <a:chExt cx="3022600" cy="1244600"/>
          </a:xfrm>
        </p:grpSpPr>
        <p:sp>
          <p:nvSpPr>
            <p:cNvPr id="72" name="71 Forma libre"/>
            <p:cNvSpPr/>
            <p:nvPr/>
          </p:nvSpPr>
          <p:spPr>
            <a:xfrm>
              <a:off x="5816600" y="1498600"/>
              <a:ext cx="3022600" cy="1231900"/>
            </a:xfrm>
            <a:custGeom>
              <a:avLst/>
              <a:gdLst>
                <a:gd name="connsiteX0" fmla="*/ 2247900 w 3022600"/>
                <a:gd name="connsiteY0" fmla="*/ 1308100 h 1308100"/>
                <a:gd name="connsiteX1" fmla="*/ 2247900 w 3022600"/>
                <a:gd name="connsiteY1" fmla="*/ 1003300 h 1308100"/>
                <a:gd name="connsiteX2" fmla="*/ 3022600 w 3022600"/>
                <a:gd name="connsiteY2" fmla="*/ 1003300 h 1308100"/>
                <a:gd name="connsiteX3" fmla="*/ 3022600 w 3022600"/>
                <a:gd name="connsiteY3" fmla="*/ 0 h 1308100"/>
                <a:gd name="connsiteX4" fmla="*/ 0 w 3022600"/>
                <a:gd name="connsiteY4" fmla="*/ 0 h 130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2600" h="1308100">
                  <a:moveTo>
                    <a:pt x="2247900" y="1308100"/>
                  </a:moveTo>
                  <a:lnTo>
                    <a:pt x="2247900" y="1003300"/>
                  </a:lnTo>
                  <a:lnTo>
                    <a:pt x="3022600" y="1003300"/>
                  </a:lnTo>
                  <a:lnTo>
                    <a:pt x="3022600" y="0"/>
                  </a:lnTo>
                  <a:lnTo>
                    <a:pt x="0" y="0"/>
                  </a:lnTo>
                </a:path>
              </a:pathLst>
            </a:custGeom>
            <a:ln w="28575">
              <a:solidFill>
                <a:schemeClr val="bg2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  <p:sp>
          <p:nvSpPr>
            <p:cNvPr id="47" name="46 Forma libre"/>
            <p:cNvSpPr/>
            <p:nvPr/>
          </p:nvSpPr>
          <p:spPr>
            <a:xfrm>
              <a:off x="6315653" y="2122714"/>
              <a:ext cx="751115" cy="620486"/>
            </a:xfrm>
            <a:custGeom>
              <a:avLst/>
              <a:gdLst>
                <a:gd name="connsiteX0" fmla="*/ 0 w 832758"/>
                <a:gd name="connsiteY0" fmla="*/ 685800 h 685800"/>
                <a:gd name="connsiteX1" fmla="*/ 0 w 832758"/>
                <a:gd name="connsiteY1" fmla="*/ 424543 h 685800"/>
                <a:gd name="connsiteX2" fmla="*/ 832758 w 832758"/>
                <a:gd name="connsiteY2" fmla="*/ 424543 h 685800"/>
                <a:gd name="connsiteX3" fmla="*/ 832758 w 832758"/>
                <a:gd name="connsiteY3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2758" h="685800">
                  <a:moveTo>
                    <a:pt x="0" y="685800"/>
                  </a:moveTo>
                  <a:lnTo>
                    <a:pt x="0" y="424543"/>
                  </a:lnTo>
                  <a:lnTo>
                    <a:pt x="832758" y="424543"/>
                  </a:lnTo>
                  <a:lnTo>
                    <a:pt x="832758" y="0"/>
                  </a:lnTo>
                </a:path>
              </a:pathLst>
            </a:custGeom>
            <a:ln w="28575">
              <a:solidFill>
                <a:schemeClr val="bg2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</p:grpSp>
      <p:grpSp>
        <p:nvGrpSpPr>
          <p:cNvPr id="75" name="74 Grupo"/>
          <p:cNvGrpSpPr/>
          <p:nvPr/>
        </p:nvGrpSpPr>
        <p:grpSpPr>
          <a:xfrm>
            <a:off x="386466" y="4592885"/>
            <a:ext cx="1332000" cy="1500411"/>
            <a:chOff x="386466" y="4592885"/>
            <a:chExt cx="1332000" cy="1500411"/>
          </a:xfrm>
        </p:grpSpPr>
        <p:sp>
          <p:nvSpPr>
            <p:cNvPr id="18" name="17 Rectángulo"/>
            <p:cNvSpPr/>
            <p:nvPr/>
          </p:nvSpPr>
          <p:spPr>
            <a:xfrm>
              <a:off x="386466" y="5171708"/>
              <a:ext cx="1332000" cy="17138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386466" y="4592885"/>
              <a:ext cx="1332000" cy="1500411"/>
            </a:xfrm>
            <a:prstGeom prst="rect">
              <a:avLst/>
            </a:prstGeom>
            <a:noFill/>
            <a:ln w="19050">
              <a:solidFill>
                <a:schemeClr val="bg2"/>
              </a:solidFill>
            </a:ln>
          </p:spPr>
          <p:txBody>
            <a:bodyPr wrap="square" lIns="36000" tIns="36000" rIns="36000" bIns="36000" rtlCol="0">
              <a:noAutofit/>
            </a:bodyPr>
            <a:lstStyle/>
            <a:p>
              <a:pPr lvl="0" algn="ctr">
                <a:buClr>
                  <a:schemeClr val="bg2"/>
                </a:buClr>
                <a:buSzPct val="80000"/>
              </a:pPr>
              <a:r>
                <a:rPr lang="es-419" sz="1300" b="1" dirty="0" smtClean="0"/>
                <a:t>TRANSFE_</a:t>
              </a:r>
              <a:br>
                <a:rPr lang="es-419" sz="1300" b="1" dirty="0" smtClean="0"/>
              </a:br>
              <a:r>
                <a:rPr lang="es-419" sz="1300" b="1" dirty="0" smtClean="0"/>
                <a:t>RENCIAS</a:t>
              </a:r>
            </a:p>
            <a:p>
              <a:pPr marL="285750" lvl="0" indent="-285750" algn="ctr">
                <a:buClr>
                  <a:schemeClr val="bg2"/>
                </a:buClr>
                <a:buSzPct val="80000"/>
                <a:buFont typeface="Wingdings" pitchFamily="2" charset="2"/>
                <a:buChar char="n"/>
              </a:pPr>
              <a:endParaRPr lang="es-419" sz="1000" dirty="0" smtClean="0"/>
            </a:p>
            <a:p>
              <a:pPr marL="171450" lvl="0" indent="-171450">
                <a:buClr>
                  <a:schemeClr val="bg2"/>
                </a:buClr>
                <a:buSzPct val="80000"/>
                <a:buFont typeface="Wingdings" pitchFamily="2" charset="2"/>
                <a:buChar char="n"/>
              </a:pPr>
              <a:r>
                <a:rPr lang="es-MX" sz="1000" dirty="0" smtClean="0">
                  <a:solidFill>
                    <a:schemeClr val="bg1"/>
                  </a:solidFill>
                </a:rPr>
                <a:t>En efectivo</a:t>
              </a:r>
              <a:endParaRPr lang="es-419" sz="1000" dirty="0" smtClean="0">
                <a:solidFill>
                  <a:schemeClr val="bg1"/>
                </a:solidFill>
              </a:endParaRPr>
            </a:p>
            <a:p>
              <a:pPr marL="171450" lvl="0" indent="-171450">
                <a:buClr>
                  <a:schemeClr val="bg2"/>
                </a:buClr>
                <a:buSzPct val="80000"/>
                <a:buFont typeface="Wingdings" pitchFamily="2" charset="2"/>
                <a:buChar char="n"/>
              </a:pPr>
              <a:r>
                <a:rPr lang="es-MX" sz="1000" dirty="0" smtClean="0"/>
                <a:t>Vales, cupones</a:t>
              </a:r>
              <a:endParaRPr lang="es-419" sz="1000" dirty="0" smtClean="0"/>
            </a:p>
            <a:p>
              <a:pPr marL="171450" lvl="0" indent="-171450">
                <a:buClr>
                  <a:schemeClr val="bg2"/>
                </a:buClr>
                <a:buSzPct val="80000"/>
                <a:buFont typeface="Wingdings" pitchFamily="2" charset="2"/>
                <a:buChar char="n"/>
              </a:pPr>
              <a:r>
                <a:rPr lang="es-MX" sz="1000" dirty="0" smtClean="0"/>
                <a:t>En especie</a:t>
              </a:r>
              <a:endParaRPr lang="es-419" sz="1000" dirty="0"/>
            </a:p>
          </p:txBody>
        </p:sp>
      </p:grpSp>
      <p:sp>
        <p:nvSpPr>
          <p:cNvPr id="60" name="59 CuadroTexto"/>
          <p:cNvSpPr txBox="1"/>
          <p:nvPr/>
        </p:nvSpPr>
        <p:spPr>
          <a:xfrm>
            <a:off x="1800520" y="4592885"/>
            <a:ext cx="1332000" cy="1500411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lvl="0" algn="ctr">
              <a:buClr>
                <a:schemeClr val="bg2"/>
              </a:buClr>
              <a:buSzPct val="80000"/>
            </a:pPr>
            <a:r>
              <a:rPr lang="es-419" sz="1300" b="1" dirty="0" smtClean="0"/>
              <a:t>PROGRAMAS DE EMPLEO </a:t>
            </a:r>
            <a:r>
              <a:rPr lang="es-MX" sz="1300" b="1" dirty="0" smtClean="0"/>
              <a:t>TEMPORAL</a:t>
            </a:r>
            <a:endParaRPr lang="es-419" sz="1300" b="1" dirty="0" smtClean="0"/>
          </a:p>
          <a:p>
            <a:pPr marL="285750" lvl="0" indent="-285750" algn="ctr">
              <a:buClr>
                <a:schemeClr val="bg2"/>
              </a:buClr>
              <a:buSzPct val="80000"/>
              <a:buFont typeface="Wingdings" pitchFamily="2" charset="2"/>
              <a:buChar char="n"/>
            </a:pPr>
            <a:endParaRPr lang="es-419" sz="1000" dirty="0" smtClean="0"/>
          </a:p>
          <a:p>
            <a:pPr marL="171450" lvl="0" indent="-171450">
              <a:buClr>
                <a:schemeClr val="bg2"/>
              </a:buClr>
              <a:buSzPct val="80000"/>
              <a:buFont typeface="Wingdings" pitchFamily="2" charset="2"/>
              <a:buChar char="n"/>
            </a:pPr>
            <a:r>
              <a:rPr lang="es-MX" sz="1000" dirty="0" smtClean="0"/>
              <a:t>Alimentos por trabajo</a:t>
            </a:r>
            <a:endParaRPr lang="es-419" sz="1000" dirty="0" smtClean="0"/>
          </a:p>
          <a:p>
            <a:pPr marL="171450" lvl="0" indent="-171450">
              <a:buClr>
                <a:schemeClr val="bg2"/>
              </a:buClr>
              <a:buSzPct val="80000"/>
              <a:buFont typeface="Wingdings" pitchFamily="2" charset="2"/>
              <a:buChar char="n"/>
            </a:pPr>
            <a:r>
              <a:rPr lang="es-MX" sz="1000" dirty="0" smtClean="0"/>
              <a:t>Efectivo por trabajo</a:t>
            </a:r>
            <a:endParaRPr lang="es-419" sz="1000" dirty="0"/>
          </a:p>
        </p:txBody>
      </p:sp>
      <p:sp>
        <p:nvSpPr>
          <p:cNvPr id="61" name="60 CuadroTexto"/>
          <p:cNvSpPr txBox="1"/>
          <p:nvPr/>
        </p:nvSpPr>
        <p:spPr>
          <a:xfrm>
            <a:off x="3214574" y="4592885"/>
            <a:ext cx="1332000" cy="1500411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lvl="0" algn="ctr">
              <a:buClr>
                <a:schemeClr val="bg2"/>
              </a:buClr>
              <a:buSzPct val="80000"/>
            </a:pPr>
            <a:r>
              <a:rPr lang="es-419" sz="1300" b="1" dirty="0" smtClean="0"/>
              <a:t>EXCENCIONES EN TARIFAS</a:t>
            </a:r>
          </a:p>
          <a:p>
            <a:pPr marL="285750" lvl="0" indent="-285750" algn="ctr">
              <a:buClr>
                <a:schemeClr val="bg2"/>
              </a:buClr>
              <a:buSzPct val="80000"/>
              <a:buFont typeface="Wingdings" pitchFamily="2" charset="2"/>
              <a:buChar char="n"/>
            </a:pPr>
            <a:endParaRPr lang="es-419" sz="1000" dirty="0" smtClean="0"/>
          </a:p>
          <a:p>
            <a:pPr marL="171450" lvl="0" indent="-171450">
              <a:buClr>
                <a:schemeClr val="bg2"/>
              </a:buClr>
              <a:buSzPct val="80000"/>
              <a:buFont typeface="Wingdings" pitchFamily="2" charset="2"/>
              <a:buChar char="n"/>
            </a:pPr>
            <a:r>
              <a:rPr lang="es-MX" sz="1000" dirty="0" smtClean="0"/>
              <a:t>Educación y salud</a:t>
            </a:r>
            <a:endParaRPr lang="es-419" sz="1000" dirty="0"/>
          </a:p>
        </p:txBody>
      </p:sp>
      <p:sp>
        <p:nvSpPr>
          <p:cNvPr id="62" name="61 CuadroTexto"/>
          <p:cNvSpPr txBox="1"/>
          <p:nvPr/>
        </p:nvSpPr>
        <p:spPr>
          <a:xfrm>
            <a:off x="4628628" y="4592885"/>
            <a:ext cx="1332000" cy="1500411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lvl="0" algn="ctr">
              <a:buClr>
                <a:schemeClr val="bg2"/>
              </a:buClr>
              <a:buSzPct val="80000"/>
            </a:pPr>
            <a:r>
              <a:rPr lang="es-419" sz="1300" b="1" dirty="0" smtClean="0"/>
              <a:t>SUBSIDIOS</a:t>
            </a:r>
          </a:p>
          <a:p>
            <a:pPr marL="285750" lvl="0" indent="-285750" algn="ctr">
              <a:buClr>
                <a:schemeClr val="bg2"/>
              </a:buClr>
              <a:buSzPct val="80000"/>
              <a:buFont typeface="Wingdings" pitchFamily="2" charset="2"/>
              <a:buChar char="n"/>
            </a:pPr>
            <a:endParaRPr lang="es-419" sz="1000" dirty="0" smtClean="0"/>
          </a:p>
          <a:p>
            <a:pPr marL="285750" lvl="0" indent="-285750" algn="ctr">
              <a:buClr>
                <a:schemeClr val="bg2"/>
              </a:buClr>
              <a:buSzPct val="80000"/>
              <a:buFont typeface="Wingdings" pitchFamily="2" charset="2"/>
              <a:buChar char="n"/>
            </a:pPr>
            <a:endParaRPr lang="es-419" sz="1000" dirty="0" smtClean="0"/>
          </a:p>
          <a:p>
            <a:pPr marL="171450" lvl="0" indent="-171450">
              <a:buClr>
                <a:schemeClr val="bg2"/>
              </a:buClr>
              <a:buSzPct val="80000"/>
              <a:buFont typeface="Wingdings" pitchFamily="2" charset="2"/>
              <a:buChar char="n"/>
            </a:pPr>
            <a:r>
              <a:rPr lang="es-MX" sz="1000" dirty="0" smtClean="0"/>
              <a:t>A los alimentos</a:t>
            </a:r>
          </a:p>
          <a:p>
            <a:pPr marL="171450" lvl="0" indent="-171450">
              <a:buClr>
                <a:schemeClr val="bg2"/>
              </a:buClr>
              <a:buSzPct val="80000"/>
              <a:buFont typeface="Wingdings" pitchFamily="2" charset="2"/>
              <a:buChar char="n"/>
            </a:pPr>
            <a:r>
              <a:rPr lang="es-MX" sz="1000" dirty="0" smtClean="0"/>
              <a:t>Al combustible</a:t>
            </a:r>
            <a:endParaRPr lang="es-419" sz="1000" dirty="0"/>
          </a:p>
        </p:txBody>
      </p:sp>
      <p:sp>
        <p:nvSpPr>
          <p:cNvPr id="63" name="62 CuadroTexto"/>
          <p:cNvSpPr txBox="1"/>
          <p:nvPr/>
        </p:nvSpPr>
        <p:spPr>
          <a:xfrm>
            <a:off x="6042682" y="4592885"/>
            <a:ext cx="1332000" cy="1500411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lvl="0">
              <a:buClr>
                <a:schemeClr val="bg2"/>
              </a:buClr>
              <a:buSzPct val="80000"/>
            </a:pPr>
            <a:r>
              <a:rPr lang="es-419" sz="1300" b="1" dirty="0" smtClean="0"/>
              <a:t>SEGUROS</a:t>
            </a:r>
            <a:r>
              <a:rPr lang="es-419" sz="1000" b="1" dirty="0" smtClean="0"/>
              <a:t> y </a:t>
            </a:r>
            <a:r>
              <a:rPr lang="es-419" sz="1300" b="1" dirty="0" smtClean="0"/>
              <a:t>PENSIONES</a:t>
            </a:r>
            <a:endParaRPr lang="es-419" sz="1300" b="1" dirty="0"/>
          </a:p>
        </p:txBody>
      </p:sp>
      <p:sp>
        <p:nvSpPr>
          <p:cNvPr id="64" name="63 CuadroTexto"/>
          <p:cNvSpPr txBox="1"/>
          <p:nvPr/>
        </p:nvSpPr>
        <p:spPr>
          <a:xfrm>
            <a:off x="7456738" y="4592885"/>
            <a:ext cx="1332000" cy="1500411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marL="171450" lvl="0" indent="-171450">
              <a:buClr>
                <a:schemeClr val="bg2"/>
              </a:buClr>
              <a:buSzPct val="80000"/>
              <a:buFont typeface="Wingdings" pitchFamily="2" charset="2"/>
              <a:buChar char="n"/>
            </a:pPr>
            <a:r>
              <a:rPr lang="es-MX" sz="1000" dirty="0" smtClean="0"/>
              <a:t>Subsidios al empleo</a:t>
            </a:r>
          </a:p>
          <a:p>
            <a:pPr marL="171450" lvl="0" indent="-171450">
              <a:buClr>
                <a:schemeClr val="bg2"/>
              </a:buClr>
              <a:buSzPct val="80000"/>
              <a:buFont typeface="Wingdings" pitchFamily="2" charset="2"/>
              <a:buChar char="n"/>
            </a:pPr>
            <a:r>
              <a:rPr lang="es-MX" sz="1000" dirty="0" smtClean="0"/>
              <a:t>Entrenamiento</a:t>
            </a:r>
            <a:endParaRPr lang="es-419" sz="1000" dirty="0" smtClean="0"/>
          </a:p>
          <a:p>
            <a:pPr marL="171450" lvl="0" indent="-171450">
              <a:buClr>
                <a:schemeClr val="bg2"/>
              </a:buClr>
              <a:buSzPct val="80000"/>
              <a:buFont typeface="Wingdings" pitchFamily="2" charset="2"/>
              <a:buChar char="n"/>
            </a:pPr>
            <a:r>
              <a:rPr lang="es-MX" sz="1000" dirty="0" smtClean="0"/>
              <a:t>Servicios para la búsqueda de empleo</a:t>
            </a:r>
            <a:endParaRPr lang="es-419" sz="1000" dirty="0"/>
          </a:p>
        </p:txBody>
      </p:sp>
      <p:grpSp>
        <p:nvGrpSpPr>
          <p:cNvPr id="74" name="73 Grupo"/>
          <p:cNvGrpSpPr/>
          <p:nvPr/>
        </p:nvGrpSpPr>
        <p:grpSpPr>
          <a:xfrm>
            <a:off x="873919" y="2204443"/>
            <a:ext cx="5441734" cy="2329457"/>
            <a:chOff x="873919" y="2204443"/>
            <a:chExt cx="5441734" cy="2329457"/>
          </a:xfrm>
        </p:grpSpPr>
        <p:sp>
          <p:nvSpPr>
            <p:cNvPr id="19" name="18 Forma libre"/>
            <p:cNvSpPr/>
            <p:nvPr/>
          </p:nvSpPr>
          <p:spPr>
            <a:xfrm>
              <a:off x="873919" y="2204864"/>
              <a:ext cx="81121" cy="2297949"/>
            </a:xfrm>
            <a:custGeom>
              <a:avLst/>
              <a:gdLst>
                <a:gd name="connsiteX0" fmla="*/ 0 w 0"/>
                <a:gd name="connsiteY0" fmla="*/ 0 h 304800"/>
                <a:gd name="connsiteX1" fmla="*/ 0 w 0"/>
                <a:gd name="connsiteY1" fmla="*/ 30480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04800">
                  <a:moveTo>
                    <a:pt x="0" y="0"/>
                  </a:moveTo>
                  <a:lnTo>
                    <a:pt x="0" y="304800"/>
                  </a:lnTo>
                </a:path>
              </a:pathLst>
            </a:custGeom>
            <a:ln w="28575">
              <a:solidFill>
                <a:schemeClr val="bg2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  <p:sp>
          <p:nvSpPr>
            <p:cNvPr id="66" name="65 Forma libre"/>
            <p:cNvSpPr/>
            <p:nvPr/>
          </p:nvSpPr>
          <p:spPr>
            <a:xfrm>
              <a:off x="1074420" y="2204865"/>
              <a:ext cx="1394460" cy="2311892"/>
            </a:xfrm>
            <a:custGeom>
              <a:avLst/>
              <a:gdLst>
                <a:gd name="connsiteX0" fmla="*/ 0 w 1394460"/>
                <a:gd name="connsiteY0" fmla="*/ 0 h 205740"/>
                <a:gd name="connsiteX1" fmla="*/ 0 w 1394460"/>
                <a:gd name="connsiteY1" fmla="*/ 205740 h 205740"/>
                <a:gd name="connsiteX2" fmla="*/ 1394460 w 1394460"/>
                <a:gd name="connsiteY2" fmla="*/ 205740 h 205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4460" h="205740">
                  <a:moveTo>
                    <a:pt x="0" y="0"/>
                  </a:moveTo>
                  <a:lnTo>
                    <a:pt x="0" y="205740"/>
                  </a:lnTo>
                  <a:lnTo>
                    <a:pt x="1394460" y="205740"/>
                  </a:lnTo>
                </a:path>
              </a:pathLst>
            </a:custGeom>
            <a:ln w="28575">
              <a:solidFill>
                <a:schemeClr val="bg2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  <p:sp>
          <p:nvSpPr>
            <p:cNvPr id="68" name="67 Forma libre"/>
            <p:cNvSpPr/>
            <p:nvPr/>
          </p:nvSpPr>
          <p:spPr>
            <a:xfrm>
              <a:off x="1195388" y="2204443"/>
              <a:ext cx="2686050" cy="2305646"/>
            </a:xfrm>
            <a:custGeom>
              <a:avLst/>
              <a:gdLst>
                <a:gd name="connsiteX0" fmla="*/ 0 w 2686050"/>
                <a:gd name="connsiteY0" fmla="*/ 0 h 342900"/>
                <a:gd name="connsiteX1" fmla="*/ 0 w 2686050"/>
                <a:gd name="connsiteY1" fmla="*/ 190500 h 342900"/>
                <a:gd name="connsiteX2" fmla="*/ 2686050 w 2686050"/>
                <a:gd name="connsiteY2" fmla="*/ 190500 h 342900"/>
                <a:gd name="connsiteX3" fmla="*/ 2686050 w 2686050"/>
                <a:gd name="connsiteY3" fmla="*/ 34290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6050" h="342900">
                  <a:moveTo>
                    <a:pt x="0" y="0"/>
                  </a:moveTo>
                  <a:lnTo>
                    <a:pt x="0" y="190500"/>
                  </a:lnTo>
                  <a:lnTo>
                    <a:pt x="2686050" y="190500"/>
                  </a:lnTo>
                  <a:lnTo>
                    <a:pt x="2686050" y="342900"/>
                  </a:lnTo>
                </a:path>
              </a:pathLst>
            </a:custGeom>
            <a:ln w="28575">
              <a:solidFill>
                <a:schemeClr val="bg2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  <p:sp>
          <p:nvSpPr>
            <p:cNvPr id="70" name="69 Forma libre"/>
            <p:cNvSpPr/>
            <p:nvPr/>
          </p:nvSpPr>
          <p:spPr>
            <a:xfrm>
              <a:off x="1309688" y="2204443"/>
              <a:ext cx="3990975" cy="2329457"/>
            </a:xfrm>
            <a:custGeom>
              <a:avLst/>
              <a:gdLst>
                <a:gd name="connsiteX0" fmla="*/ 0 w 3990975"/>
                <a:gd name="connsiteY0" fmla="*/ 0 h 319087"/>
                <a:gd name="connsiteX1" fmla="*/ 0 w 3990975"/>
                <a:gd name="connsiteY1" fmla="*/ 80962 h 319087"/>
                <a:gd name="connsiteX2" fmla="*/ 3990975 w 3990975"/>
                <a:gd name="connsiteY2" fmla="*/ 80962 h 319087"/>
                <a:gd name="connsiteX3" fmla="*/ 3990975 w 3990975"/>
                <a:gd name="connsiteY3" fmla="*/ 319087 h 319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90975" h="319087">
                  <a:moveTo>
                    <a:pt x="0" y="0"/>
                  </a:moveTo>
                  <a:lnTo>
                    <a:pt x="0" y="80962"/>
                  </a:lnTo>
                  <a:lnTo>
                    <a:pt x="3990975" y="80962"/>
                  </a:lnTo>
                  <a:lnTo>
                    <a:pt x="3990975" y="319087"/>
                  </a:lnTo>
                </a:path>
              </a:pathLst>
            </a:custGeom>
            <a:ln w="28575">
              <a:solidFill>
                <a:schemeClr val="bg2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  <p:sp>
          <p:nvSpPr>
            <p:cNvPr id="71" name="70 Forma libre"/>
            <p:cNvSpPr/>
            <p:nvPr/>
          </p:nvSpPr>
          <p:spPr>
            <a:xfrm>
              <a:off x="6315653" y="4214813"/>
              <a:ext cx="0" cy="288000"/>
            </a:xfrm>
            <a:custGeom>
              <a:avLst/>
              <a:gdLst>
                <a:gd name="connsiteX0" fmla="*/ 0 w 0"/>
                <a:gd name="connsiteY0" fmla="*/ 0 h 304800"/>
                <a:gd name="connsiteX1" fmla="*/ 0 w 0"/>
                <a:gd name="connsiteY1" fmla="*/ 30480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04800">
                  <a:moveTo>
                    <a:pt x="0" y="0"/>
                  </a:moveTo>
                  <a:lnTo>
                    <a:pt x="0" y="304800"/>
                  </a:lnTo>
                </a:path>
              </a:pathLst>
            </a:custGeom>
            <a:ln w="28575">
              <a:solidFill>
                <a:schemeClr val="bg2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</p:grpSp>
      <p:sp>
        <p:nvSpPr>
          <p:cNvPr id="35" name="Marcador de número de diapositiva 6"/>
          <p:cNvSpPr>
            <a:spLocks noGrp="1"/>
          </p:cNvSpPr>
          <p:nvPr>
            <p:ph type="sldNum" sz="quarter" idx="4"/>
          </p:nvPr>
        </p:nvSpPr>
        <p:spPr>
          <a:xfrm>
            <a:off x="3518520" y="6356351"/>
            <a:ext cx="2133600" cy="241002"/>
          </a:xfrm>
        </p:spPr>
        <p:txBody>
          <a:bodyPr/>
          <a:lstStyle/>
          <a:p>
            <a:pPr algn="ctr"/>
            <a:fld id="{C7D21672-89B5-484A-831D-06775DE06882}" type="slidenum">
              <a:rPr lang="en-GB" smtClean="0"/>
              <a:pPr algn="ctr"/>
              <a:t>4</a:t>
            </a:fld>
            <a:endParaRPr lang="en-GB" dirty="0"/>
          </a:p>
        </p:txBody>
      </p:sp>
      <p:sp>
        <p:nvSpPr>
          <p:cNvPr id="37" name="Marcador de pie de página 5"/>
          <p:cNvSpPr>
            <a:spLocks noGrp="1"/>
          </p:cNvSpPr>
          <p:nvPr>
            <p:ph type="ftr" sz="quarter" idx="3"/>
          </p:nvPr>
        </p:nvSpPr>
        <p:spPr>
          <a:xfrm>
            <a:off x="5917276" y="6356351"/>
            <a:ext cx="2895600" cy="241002"/>
          </a:xfrm>
        </p:spPr>
        <p:txBody>
          <a:bodyPr/>
          <a:lstStyle/>
          <a:p>
            <a:pPr algn="r"/>
            <a:r>
              <a:rPr lang="en-GB">
                <a:latin typeface="Arial" charset="0"/>
                <a:cs typeface="Arial" charset="0"/>
                <a:sym typeface="Arial" charset="0"/>
              </a:rPr>
              <a:t>© 2015 Oxford Policy Management Ltd</a:t>
            </a:r>
            <a:endParaRPr lang="en-GB" dirty="0"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8" name="Marcador de pie de página 5"/>
          <p:cNvSpPr txBox="1">
            <a:spLocks/>
          </p:cNvSpPr>
          <p:nvPr/>
        </p:nvSpPr>
        <p:spPr>
          <a:xfrm>
            <a:off x="323850" y="6356351"/>
            <a:ext cx="2895600" cy="24100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B1F5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charset="0"/>
                <a:cs typeface="Arial" charset="0"/>
                <a:sym typeface="Arial" charset="0"/>
              </a:rPr>
              <a:t>Social Protection for Zero </a:t>
            </a:r>
            <a:r>
              <a:rPr lang="en-GB" dirty="0" smtClean="0">
                <a:latin typeface="Arial" charset="0"/>
                <a:cs typeface="Arial" charset="0"/>
                <a:sym typeface="Arial" charset="0"/>
              </a:rPr>
              <a:t>Hunger</a:t>
            </a:r>
            <a:endParaRPr lang="en-GB" dirty="0"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37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233916" y="293747"/>
            <a:ext cx="8442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/>
              <a:t>En LAC, los sistemas de protección social son relativamente fuertes, con mejoras significativas en las décadas recientes</a:t>
            </a:r>
            <a:endParaRPr lang="es-419" sz="2400" dirty="0"/>
          </a:p>
        </p:txBody>
      </p:sp>
      <p:sp>
        <p:nvSpPr>
          <p:cNvPr id="8" name="CuadroTexto 1"/>
          <p:cNvSpPr txBox="1"/>
          <p:nvPr/>
        </p:nvSpPr>
        <p:spPr>
          <a:xfrm>
            <a:off x="225706" y="5960313"/>
            <a:ext cx="1720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Fuente: CEPAL (2015</a:t>
            </a:r>
            <a:r>
              <a:rPr lang="en-US" sz="1200" dirty="0"/>
              <a:t>)</a:t>
            </a:r>
            <a:endParaRPr lang="es-AR" sz="1200" dirty="0"/>
          </a:p>
        </p:txBody>
      </p:sp>
      <p:grpSp>
        <p:nvGrpSpPr>
          <p:cNvPr id="28" name="27 Grupo"/>
          <p:cNvGrpSpPr/>
          <p:nvPr/>
        </p:nvGrpSpPr>
        <p:grpSpPr>
          <a:xfrm>
            <a:off x="323850" y="1348882"/>
            <a:ext cx="4139501" cy="2152126"/>
            <a:chOff x="323850" y="1348882"/>
            <a:chExt cx="4139501" cy="2152126"/>
          </a:xfrm>
        </p:grpSpPr>
        <p:sp>
          <p:nvSpPr>
            <p:cNvPr id="13" name="12 Rectángulo"/>
            <p:cNvSpPr/>
            <p:nvPr/>
          </p:nvSpPr>
          <p:spPr>
            <a:xfrm>
              <a:off x="326783" y="1348882"/>
              <a:ext cx="4136568" cy="215212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  <p:sp>
          <p:nvSpPr>
            <p:cNvPr id="3" name="2 Rectángulo"/>
            <p:cNvSpPr/>
            <p:nvPr/>
          </p:nvSpPr>
          <p:spPr>
            <a:xfrm>
              <a:off x="323850" y="1348882"/>
              <a:ext cx="256993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"/>
              <a:r>
                <a:rPr lang="es-419" dirty="0" smtClean="0"/>
                <a:t>Inversión pública social</a:t>
              </a:r>
            </a:p>
            <a:p>
              <a:pPr fontAlgn="b"/>
              <a:r>
                <a:rPr lang="es-419" sz="1400" dirty="0" smtClean="0"/>
                <a:t>(% of PBI)</a:t>
              </a:r>
              <a:endParaRPr lang="es-419" sz="1400" dirty="0"/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422242" y="2073729"/>
              <a:ext cx="1897582" cy="1355271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419" sz="4500" dirty="0" smtClean="0">
                  <a:solidFill>
                    <a:schemeClr val="tx1"/>
                  </a:solidFill>
                </a:rPr>
                <a:t>15,00</a:t>
              </a:r>
            </a:p>
            <a:p>
              <a:pPr algn="ctr"/>
              <a:r>
                <a:rPr lang="es-419" sz="1400" dirty="0" smtClean="0">
                  <a:solidFill>
                    <a:schemeClr val="tx1"/>
                  </a:solidFill>
                </a:rPr>
                <a:t>2000</a:t>
              </a:r>
              <a:endParaRPr lang="es-419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2470311" y="2073729"/>
              <a:ext cx="1897582" cy="1355271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419" sz="4500" dirty="0" smtClean="0">
                  <a:solidFill>
                    <a:schemeClr val="tx1"/>
                  </a:solidFill>
                </a:rPr>
                <a:t>19,10</a:t>
              </a:r>
            </a:p>
            <a:p>
              <a:pPr algn="ctr"/>
              <a:r>
                <a:rPr lang="es-419" sz="1400" dirty="0" smtClean="0">
                  <a:solidFill>
                    <a:schemeClr val="tx1"/>
                  </a:solidFill>
                </a:rPr>
                <a:t>2012</a:t>
              </a:r>
              <a:endParaRPr lang="es-419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309021" y="3712264"/>
            <a:ext cx="4154330" cy="2152127"/>
            <a:chOff x="309021" y="3712264"/>
            <a:chExt cx="4154330" cy="2152127"/>
          </a:xfrm>
        </p:grpSpPr>
        <p:sp>
          <p:nvSpPr>
            <p:cNvPr id="16" name="15 Rectángulo"/>
            <p:cNvSpPr/>
            <p:nvPr/>
          </p:nvSpPr>
          <p:spPr>
            <a:xfrm>
              <a:off x="326783" y="3712265"/>
              <a:ext cx="4136568" cy="215212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422242" y="4437112"/>
              <a:ext cx="1897582" cy="1355271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419" sz="4500" dirty="0" smtClean="0">
                  <a:solidFill>
                    <a:schemeClr val="tx1"/>
                  </a:solidFill>
                </a:rPr>
                <a:t>5,70</a:t>
              </a:r>
            </a:p>
            <a:p>
              <a:pPr algn="ctr"/>
              <a:r>
                <a:rPr lang="es-419" sz="1400" dirty="0" smtClean="0">
                  <a:solidFill>
                    <a:schemeClr val="tx1"/>
                  </a:solidFill>
                </a:rPr>
                <a:t>2000</a:t>
              </a:r>
              <a:endParaRPr lang="es-419" sz="1400" dirty="0">
                <a:solidFill>
                  <a:schemeClr val="tx1"/>
                </a:solidFill>
              </a:endParaRPr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2470311" y="4437112"/>
              <a:ext cx="1897582" cy="1355271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419" sz="4500" dirty="0" smtClean="0">
                  <a:solidFill>
                    <a:schemeClr val="tx1"/>
                  </a:solidFill>
                </a:rPr>
                <a:t>21,10</a:t>
              </a:r>
            </a:p>
            <a:p>
              <a:pPr algn="ctr"/>
              <a:r>
                <a:rPr lang="es-419" sz="1400" dirty="0" smtClean="0">
                  <a:solidFill>
                    <a:schemeClr val="tx1"/>
                  </a:solidFill>
                </a:rPr>
                <a:t>2012</a:t>
              </a:r>
              <a:endParaRPr lang="es-419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309021" y="3712264"/>
              <a:ext cx="1010213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"/>
              <a:r>
                <a:rPr lang="es-MX" dirty="0" smtClean="0"/>
                <a:t>TCI</a:t>
              </a:r>
              <a:endParaRPr lang="es-419" dirty="0" smtClean="0"/>
            </a:p>
            <a:p>
              <a:pPr fontAlgn="b"/>
              <a:r>
                <a:rPr lang="es-419" sz="1400" dirty="0" smtClean="0"/>
                <a:t>(% of </a:t>
              </a:r>
              <a:r>
                <a:rPr lang="es-419" sz="1400" dirty="0" err="1" smtClean="0"/>
                <a:t>pob</a:t>
              </a:r>
              <a:r>
                <a:rPr lang="es-419" sz="1400" dirty="0" smtClean="0"/>
                <a:t>)</a:t>
              </a:r>
              <a:endParaRPr lang="es-419" sz="1400" dirty="0"/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4680971" y="3712265"/>
            <a:ext cx="4139501" cy="2152126"/>
            <a:chOff x="4680971" y="3712265"/>
            <a:chExt cx="4139501" cy="2152126"/>
          </a:xfrm>
        </p:grpSpPr>
        <p:sp>
          <p:nvSpPr>
            <p:cNvPr id="24" name="23 Rectángulo"/>
            <p:cNvSpPr/>
            <p:nvPr/>
          </p:nvSpPr>
          <p:spPr>
            <a:xfrm>
              <a:off x="4683904" y="3712265"/>
              <a:ext cx="4136568" cy="215212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4680971" y="3712265"/>
              <a:ext cx="100219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"/>
              <a:r>
                <a:rPr lang="es-MX" dirty="0" smtClean="0"/>
                <a:t>TCI</a:t>
              </a:r>
              <a:endParaRPr lang="es-419" dirty="0" smtClean="0"/>
            </a:p>
            <a:p>
              <a:pPr fontAlgn="b"/>
              <a:r>
                <a:rPr lang="es-419" sz="1400" dirty="0" smtClean="0"/>
                <a:t>(% of PBI)</a:t>
              </a:r>
              <a:endParaRPr lang="es-419" sz="1400" dirty="0"/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4779363" y="4437112"/>
              <a:ext cx="1897582" cy="1355271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419" sz="4500" dirty="0" smtClean="0">
                  <a:solidFill>
                    <a:schemeClr val="tx1"/>
                  </a:solidFill>
                </a:rPr>
                <a:t>0,06</a:t>
              </a:r>
            </a:p>
            <a:p>
              <a:pPr algn="ctr"/>
              <a:r>
                <a:rPr lang="es-419" sz="1400" dirty="0" smtClean="0">
                  <a:solidFill>
                    <a:schemeClr val="tx1"/>
                  </a:solidFill>
                </a:rPr>
                <a:t>2000</a:t>
              </a:r>
              <a:endParaRPr lang="es-419" sz="1400" dirty="0">
                <a:solidFill>
                  <a:schemeClr val="tx1"/>
                </a:solidFill>
              </a:endParaRPr>
            </a:p>
          </p:txBody>
        </p:sp>
        <p:sp>
          <p:nvSpPr>
            <p:cNvPr id="27" name="26 Rectángulo"/>
            <p:cNvSpPr/>
            <p:nvPr/>
          </p:nvSpPr>
          <p:spPr>
            <a:xfrm>
              <a:off x="6827432" y="4437112"/>
              <a:ext cx="1897582" cy="1355271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419" sz="4500" dirty="0" smtClean="0">
                  <a:solidFill>
                    <a:schemeClr val="tx1"/>
                  </a:solidFill>
                </a:rPr>
                <a:t>0,36</a:t>
              </a:r>
            </a:p>
            <a:p>
              <a:pPr algn="ctr"/>
              <a:r>
                <a:rPr lang="es-419" sz="1400" dirty="0" smtClean="0">
                  <a:solidFill>
                    <a:schemeClr val="tx1"/>
                  </a:solidFill>
                </a:rPr>
                <a:t>2012</a:t>
              </a:r>
              <a:endParaRPr lang="es-419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28 Grupo"/>
          <p:cNvGrpSpPr/>
          <p:nvPr/>
        </p:nvGrpSpPr>
        <p:grpSpPr>
          <a:xfrm>
            <a:off x="4683904" y="1348881"/>
            <a:ext cx="4136568" cy="2152127"/>
            <a:chOff x="4683904" y="1348881"/>
            <a:chExt cx="4136568" cy="2152127"/>
          </a:xfrm>
        </p:grpSpPr>
        <p:sp>
          <p:nvSpPr>
            <p:cNvPr id="20" name="19 Rectángulo"/>
            <p:cNvSpPr/>
            <p:nvPr/>
          </p:nvSpPr>
          <p:spPr>
            <a:xfrm>
              <a:off x="4683904" y="1348882"/>
              <a:ext cx="4136568" cy="215212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4779363" y="2073729"/>
              <a:ext cx="1897582" cy="1355271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419" sz="4500" dirty="0" smtClean="0">
                  <a:solidFill>
                    <a:schemeClr val="tx1"/>
                  </a:solidFill>
                </a:rPr>
                <a:t>59,40</a:t>
              </a:r>
            </a:p>
            <a:p>
              <a:pPr algn="ctr"/>
              <a:r>
                <a:rPr lang="es-419" sz="1400" dirty="0" smtClean="0">
                  <a:solidFill>
                    <a:schemeClr val="tx1"/>
                  </a:solidFill>
                </a:rPr>
                <a:t>2000</a:t>
              </a:r>
              <a:endParaRPr lang="es-419" sz="1400" dirty="0">
                <a:solidFill>
                  <a:schemeClr val="tx1"/>
                </a:solidFill>
              </a:endParaRPr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6827432" y="2073729"/>
              <a:ext cx="1897582" cy="1355271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419" sz="4500" dirty="0" smtClean="0">
                  <a:solidFill>
                    <a:schemeClr val="tx1"/>
                  </a:solidFill>
                </a:rPr>
                <a:t>65,40</a:t>
              </a:r>
            </a:p>
            <a:p>
              <a:pPr algn="ctr"/>
              <a:r>
                <a:rPr lang="es-419" sz="1400" dirty="0" smtClean="0">
                  <a:solidFill>
                    <a:schemeClr val="tx1"/>
                  </a:solidFill>
                </a:rPr>
                <a:t>2012</a:t>
              </a:r>
              <a:endParaRPr lang="es-419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4701254" y="1348881"/>
              <a:ext cx="256993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"/>
              <a:r>
                <a:rPr lang="es-419" dirty="0" smtClean="0"/>
                <a:t>Inversión pública social</a:t>
              </a:r>
            </a:p>
            <a:p>
              <a:pPr fontAlgn="b"/>
              <a:r>
                <a:rPr lang="es-419" sz="1400" dirty="0" smtClean="0"/>
                <a:t>(% of inversión pública total)</a:t>
              </a:r>
              <a:endParaRPr lang="es-419" sz="1400" dirty="0"/>
            </a:p>
          </p:txBody>
        </p:sp>
      </p:grpSp>
      <p:sp>
        <p:nvSpPr>
          <p:cNvPr id="32" name="Marcador de número de diapositiva 6"/>
          <p:cNvSpPr>
            <a:spLocks noGrp="1"/>
          </p:cNvSpPr>
          <p:nvPr>
            <p:ph type="sldNum" sz="quarter" idx="4"/>
          </p:nvPr>
        </p:nvSpPr>
        <p:spPr>
          <a:xfrm>
            <a:off x="3518520" y="6356351"/>
            <a:ext cx="2133600" cy="241002"/>
          </a:xfrm>
        </p:spPr>
        <p:txBody>
          <a:bodyPr/>
          <a:lstStyle/>
          <a:p>
            <a:pPr algn="ctr"/>
            <a:fld id="{C7D21672-89B5-484A-831D-06775DE06882}" type="slidenum">
              <a:rPr lang="en-GB" smtClean="0"/>
              <a:pPr algn="ctr"/>
              <a:t>5</a:t>
            </a:fld>
            <a:endParaRPr lang="en-GB" dirty="0"/>
          </a:p>
        </p:txBody>
      </p:sp>
      <p:sp>
        <p:nvSpPr>
          <p:cNvPr id="33" name="Marcador de pie de página 5"/>
          <p:cNvSpPr>
            <a:spLocks noGrp="1"/>
          </p:cNvSpPr>
          <p:nvPr>
            <p:ph type="ftr" sz="quarter" idx="3"/>
          </p:nvPr>
        </p:nvSpPr>
        <p:spPr>
          <a:xfrm>
            <a:off x="5917276" y="6356351"/>
            <a:ext cx="2895600" cy="241002"/>
          </a:xfrm>
        </p:spPr>
        <p:txBody>
          <a:bodyPr/>
          <a:lstStyle/>
          <a:p>
            <a:pPr algn="r"/>
            <a:r>
              <a:rPr lang="en-GB">
                <a:latin typeface="Arial" charset="0"/>
                <a:cs typeface="Arial" charset="0"/>
                <a:sym typeface="Arial" charset="0"/>
              </a:rPr>
              <a:t>© 2015 Oxford Policy Management Ltd</a:t>
            </a:r>
            <a:endParaRPr lang="en-GB" dirty="0"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4" name="Marcador de pie de página 5"/>
          <p:cNvSpPr txBox="1">
            <a:spLocks/>
          </p:cNvSpPr>
          <p:nvPr/>
        </p:nvSpPr>
        <p:spPr>
          <a:xfrm>
            <a:off x="323850" y="6356351"/>
            <a:ext cx="2895600" cy="24100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B1F5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charset="0"/>
                <a:cs typeface="Arial" charset="0"/>
                <a:sym typeface="Arial" charset="0"/>
              </a:rPr>
              <a:t>Social Protection for Zero </a:t>
            </a:r>
            <a:r>
              <a:rPr lang="en-GB" dirty="0" smtClean="0">
                <a:latin typeface="Arial" charset="0"/>
                <a:cs typeface="Arial" charset="0"/>
                <a:sym typeface="Arial" charset="0"/>
              </a:rPr>
              <a:t>Hunger</a:t>
            </a:r>
            <a:endParaRPr lang="en-GB" dirty="0"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72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545934" y="2204864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3600" b="1" dirty="0" smtClean="0">
                <a:solidFill>
                  <a:schemeClr val="bg2"/>
                </a:solidFill>
              </a:rPr>
              <a:t>PS </a:t>
            </a:r>
            <a:r>
              <a:rPr lang="es-MX" sz="3600" b="1" dirty="0" smtClean="0">
                <a:solidFill>
                  <a:schemeClr val="bg2"/>
                </a:solidFill>
              </a:rPr>
              <a:t>puede</a:t>
            </a:r>
            <a:r>
              <a:rPr lang="es-419" sz="3600" b="1" dirty="0" smtClean="0">
                <a:solidFill>
                  <a:schemeClr val="bg2"/>
                </a:solidFill>
              </a:rPr>
              <a:t> cumplir un rol antes, durante y después de la emergencia. </a:t>
            </a:r>
            <a:endParaRPr lang="es-419" sz="3600" b="1" dirty="0">
              <a:solidFill>
                <a:schemeClr val="bg2"/>
              </a:solidFill>
            </a:endParaRPr>
          </a:p>
        </p:txBody>
      </p:sp>
      <p:sp>
        <p:nvSpPr>
          <p:cNvPr id="8" name="CuadroTexto 9"/>
          <p:cNvSpPr txBox="1"/>
          <p:nvPr/>
        </p:nvSpPr>
        <p:spPr>
          <a:xfrm>
            <a:off x="889248" y="260648"/>
            <a:ext cx="778720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dirty="0" smtClean="0">
                <a:solidFill>
                  <a:schemeClr val="bg1"/>
                </a:solidFill>
              </a:rPr>
              <a:t>Reactiva, proactiva, sensible, etc.</a:t>
            </a:r>
            <a:br>
              <a:rPr lang="es-419" dirty="0" smtClean="0">
                <a:solidFill>
                  <a:schemeClr val="bg1"/>
                </a:solidFill>
              </a:rPr>
            </a:br>
            <a:r>
              <a:rPr lang="es-MX" dirty="0" smtClean="0">
                <a:solidFill>
                  <a:schemeClr val="bg1"/>
                </a:solidFill>
              </a:rPr>
              <a:t>¿</a:t>
            </a:r>
            <a:r>
              <a:rPr lang="es-419" sz="2400" dirty="0" smtClean="0">
                <a:solidFill>
                  <a:schemeClr val="bg1"/>
                </a:solidFill>
              </a:rPr>
              <a:t>Qué significa protección social </a:t>
            </a:r>
            <a:r>
              <a:rPr lang="es-419" sz="2800" b="1" dirty="0" smtClean="0">
                <a:solidFill>
                  <a:schemeClr val="bg1"/>
                </a:solidFill>
              </a:rPr>
              <a:t>reactiva</a:t>
            </a:r>
            <a:r>
              <a:rPr lang="es-419" sz="2400" dirty="0" smtClean="0">
                <a:solidFill>
                  <a:schemeClr val="bg1"/>
                </a:solidFill>
              </a:rPr>
              <a:t>?</a:t>
            </a:r>
            <a:endParaRPr lang="es-419" sz="2400" dirty="0">
              <a:solidFill>
                <a:schemeClr val="bg1"/>
              </a:solidFill>
            </a:endParaRPr>
          </a:p>
        </p:txBody>
      </p:sp>
      <p:sp>
        <p:nvSpPr>
          <p:cNvPr id="9" name="CuadroTexto 9"/>
          <p:cNvSpPr txBox="1"/>
          <p:nvPr/>
        </p:nvSpPr>
        <p:spPr>
          <a:xfrm>
            <a:off x="323851" y="1"/>
            <a:ext cx="574220" cy="1045028"/>
          </a:xfrm>
          <a:prstGeom prst="rect">
            <a:avLst/>
          </a:prstGeom>
          <a:solidFill>
            <a:schemeClr val="bg2"/>
          </a:solidFill>
        </p:spPr>
        <p:txBody>
          <a:bodyPr wrap="none" rtlCol="0" anchor="b">
            <a:noAutofit/>
          </a:bodyPr>
          <a:lstStyle/>
          <a:p>
            <a:endParaRPr lang="es-419" sz="45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" name="Freeform 6"/>
          <p:cNvSpPr>
            <a:spLocks noEditPoints="1"/>
          </p:cNvSpPr>
          <p:nvPr/>
        </p:nvSpPr>
        <p:spPr bwMode="auto">
          <a:xfrm>
            <a:off x="1266825" y="1616075"/>
            <a:ext cx="2549525" cy="4570413"/>
          </a:xfrm>
          <a:custGeom>
            <a:avLst/>
            <a:gdLst>
              <a:gd name="T0" fmla="*/ 777 w 777"/>
              <a:gd name="T1" fmla="*/ 312 h 1392"/>
              <a:gd name="T2" fmla="*/ 643 w 777"/>
              <a:gd name="T3" fmla="*/ 260 h 1392"/>
              <a:gd name="T4" fmla="*/ 609 w 777"/>
              <a:gd name="T5" fmla="*/ 60 h 1392"/>
              <a:gd name="T6" fmla="*/ 478 w 777"/>
              <a:gd name="T7" fmla="*/ 125 h 1392"/>
              <a:gd name="T8" fmla="*/ 312 w 777"/>
              <a:gd name="T9" fmla="*/ 0 h 1392"/>
              <a:gd name="T10" fmla="*/ 264 w 777"/>
              <a:gd name="T11" fmla="*/ 139 h 1392"/>
              <a:gd name="T12" fmla="*/ 59 w 777"/>
              <a:gd name="T13" fmla="*/ 168 h 1392"/>
              <a:gd name="T14" fmla="*/ 117 w 777"/>
              <a:gd name="T15" fmla="*/ 300 h 1392"/>
              <a:gd name="T16" fmla="*/ 0 w 777"/>
              <a:gd name="T17" fmla="*/ 466 h 1392"/>
              <a:gd name="T18" fmla="*/ 134 w 777"/>
              <a:gd name="T19" fmla="*/ 518 h 1392"/>
              <a:gd name="T20" fmla="*/ 168 w 777"/>
              <a:gd name="T21" fmla="*/ 718 h 1392"/>
              <a:gd name="T22" fmla="*/ 299 w 777"/>
              <a:gd name="T23" fmla="*/ 652 h 1392"/>
              <a:gd name="T24" fmla="*/ 466 w 777"/>
              <a:gd name="T25" fmla="*/ 777 h 1392"/>
              <a:gd name="T26" fmla="*/ 513 w 777"/>
              <a:gd name="T27" fmla="*/ 639 h 1392"/>
              <a:gd name="T28" fmla="*/ 718 w 777"/>
              <a:gd name="T29" fmla="*/ 609 h 1392"/>
              <a:gd name="T30" fmla="*/ 660 w 777"/>
              <a:gd name="T31" fmla="*/ 477 h 1392"/>
              <a:gd name="T32" fmla="*/ 652 w 777"/>
              <a:gd name="T33" fmla="*/ 606 h 1392"/>
              <a:gd name="T34" fmla="*/ 519 w 777"/>
              <a:gd name="T35" fmla="*/ 581 h 1392"/>
              <a:gd name="T36" fmla="*/ 450 w 777"/>
              <a:gd name="T37" fmla="*/ 609 h 1392"/>
              <a:gd name="T38" fmla="*/ 421 w 777"/>
              <a:gd name="T39" fmla="*/ 728 h 1392"/>
              <a:gd name="T40" fmla="*/ 344 w 777"/>
              <a:gd name="T41" fmla="*/ 613 h 1392"/>
              <a:gd name="T42" fmla="*/ 272 w 777"/>
              <a:gd name="T43" fmla="*/ 589 h 1392"/>
              <a:gd name="T44" fmla="*/ 171 w 777"/>
              <a:gd name="T45" fmla="*/ 652 h 1392"/>
              <a:gd name="T46" fmla="*/ 194 w 777"/>
              <a:gd name="T47" fmla="*/ 522 h 1392"/>
              <a:gd name="T48" fmla="*/ 159 w 777"/>
              <a:gd name="T49" fmla="*/ 448 h 1392"/>
              <a:gd name="T50" fmla="*/ 49 w 777"/>
              <a:gd name="T51" fmla="*/ 421 h 1392"/>
              <a:gd name="T52" fmla="*/ 155 w 777"/>
              <a:gd name="T53" fmla="*/ 346 h 1392"/>
              <a:gd name="T54" fmla="*/ 185 w 777"/>
              <a:gd name="T55" fmla="*/ 271 h 1392"/>
              <a:gd name="T56" fmla="*/ 125 w 777"/>
              <a:gd name="T57" fmla="*/ 172 h 1392"/>
              <a:gd name="T58" fmla="*/ 258 w 777"/>
              <a:gd name="T59" fmla="*/ 197 h 1392"/>
              <a:gd name="T60" fmla="*/ 327 w 777"/>
              <a:gd name="T61" fmla="*/ 169 h 1392"/>
              <a:gd name="T62" fmla="*/ 356 w 777"/>
              <a:gd name="T63" fmla="*/ 49 h 1392"/>
              <a:gd name="T64" fmla="*/ 433 w 777"/>
              <a:gd name="T65" fmla="*/ 165 h 1392"/>
              <a:gd name="T66" fmla="*/ 505 w 777"/>
              <a:gd name="T67" fmla="*/ 189 h 1392"/>
              <a:gd name="T68" fmla="*/ 606 w 777"/>
              <a:gd name="T69" fmla="*/ 126 h 1392"/>
              <a:gd name="T70" fmla="*/ 583 w 777"/>
              <a:gd name="T71" fmla="*/ 256 h 1392"/>
              <a:gd name="T72" fmla="*/ 618 w 777"/>
              <a:gd name="T73" fmla="*/ 330 h 1392"/>
              <a:gd name="T74" fmla="*/ 728 w 777"/>
              <a:gd name="T75" fmla="*/ 356 h 1392"/>
              <a:gd name="T76" fmla="*/ 622 w 777"/>
              <a:gd name="T77" fmla="*/ 432 h 1392"/>
              <a:gd name="T78" fmla="*/ 592 w 777"/>
              <a:gd name="T79" fmla="*/ 507 h 1392"/>
              <a:gd name="T80" fmla="*/ 652 w 777"/>
              <a:gd name="T81" fmla="*/ 606 h 1392"/>
              <a:gd name="T82" fmla="*/ 200 w 777"/>
              <a:gd name="T83" fmla="*/ 1265 h 1392"/>
              <a:gd name="T84" fmla="*/ 304 w 777"/>
              <a:gd name="T85" fmla="*/ 1392 h 1392"/>
              <a:gd name="T86" fmla="*/ 353 w 777"/>
              <a:gd name="T87" fmla="*/ 1039 h 1392"/>
              <a:gd name="T88" fmla="*/ 148 w 777"/>
              <a:gd name="T89" fmla="*/ 1147 h 1392"/>
              <a:gd name="T90" fmla="*/ 629 w 777"/>
              <a:gd name="T91" fmla="*/ 1147 h 1392"/>
              <a:gd name="T92" fmla="*/ 424 w 777"/>
              <a:gd name="T93" fmla="*/ 1039 h 1392"/>
              <a:gd name="T94" fmla="*/ 473 w 777"/>
              <a:gd name="T95" fmla="*/ 1392 h 1392"/>
              <a:gd name="T96" fmla="*/ 577 w 777"/>
              <a:gd name="T97" fmla="*/ 1265 h 1392"/>
              <a:gd name="T98" fmla="*/ 389 w 777"/>
              <a:gd name="T99" fmla="*/ 832 h 1392"/>
              <a:gd name="T100" fmla="*/ 389 w 777"/>
              <a:gd name="T101" fmla="*/ 306 h 1392"/>
              <a:gd name="T102" fmla="*/ 389 w 777"/>
              <a:gd name="T103" fmla="*/ 472 h 1392"/>
              <a:gd name="T104" fmla="*/ 389 w 777"/>
              <a:gd name="T105" fmla="*/ 306 h 1392"/>
              <a:gd name="T106" fmla="*/ 200 w 777"/>
              <a:gd name="T107" fmla="*/ 389 h 1392"/>
              <a:gd name="T108" fmla="*/ 577 w 777"/>
              <a:gd name="T109" fmla="*/ 389 h 1392"/>
              <a:gd name="T110" fmla="*/ 389 w 777"/>
              <a:gd name="T111" fmla="*/ 529 h 1392"/>
              <a:gd name="T112" fmla="*/ 389 w 777"/>
              <a:gd name="T113" fmla="*/ 249 h 1392"/>
              <a:gd name="T114" fmla="*/ 389 w 777"/>
              <a:gd name="T115" fmla="*/ 529 h 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777" h="1392">
                <a:moveTo>
                  <a:pt x="777" y="466"/>
                </a:moveTo>
                <a:cubicBezTo>
                  <a:pt x="777" y="312"/>
                  <a:pt x="777" y="312"/>
                  <a:pt x="777" y="312"/>
                </a:cubicBezTo>
                <a:cubicBezTo>
                  <a:pt x="660" y="300"/>
                  <a:pt x="660" y="300"/>
                  <a:pt x="660" y="300"/>
                </a:cubicBezTo>
                <a:cubicBezTo>
                  <a:pt x="656" y="287"/>
                  <a:pt x="650" y="273"/>
                  <a:pt x="643" y="260"/>
                </a:cubicBezTo>
                <a:cubicBezTo>
                  <a:pt x="718" y="168"/>
                  <a:pt x="718" y="168"/>
                  <a:pt x="718" y="168"/>
                </a:cubicBezTo>
                <a:cubicBezTo>
                  <a:pt x="609" y="60"/>
                  <a:pt x="609" y="60"/>
                  <a:pt x="609" y="60"/>
                </a:cubicBezTo>
                <a:cubicBezTo>
                  <a:pt x="513" y="139"/>
                  <a:pt x="513" y="139"/>
                  <a:pt x="513" y="139"/>
                </a:cubicBezTo>
                <a:cubicBezTo>
                  <a:pt x="502" y="133"/>
                  <a:pt x="490" y="129"/>
                  <a:pt x="478" y="125"/>
                </a:cubicBezTo>
                <a:cubicBezTo>
                  <a:pt x="466" y="0"/>
                  <a:pt x="466" y="0"/>
                  <a:pt x="466" y="0"/>
                </a:cubicBezTo>
                <a:cubicBezTo>
                  <a:pt x="312" y="0"/>
                  <a:pt x="312" y="0"/>
                  <a:pt x="312" y="0"/>
                </a:cubicBezTo>
                <a:cubicBezTo>
                  <a:pt x="299" y="125"/>
                  <a:pt x="299" y="125"/>
                  <a:pt x="299" y="125"/>
                </a:cubicBezTo>
                <a:cubicBezTo>
                  <a:pt x="287" y="129"/>
                  <a:pt x="275" y="133"/>
                  <a:pt x="264" y="139"/>
                </a:cubicBezTo>
                <a:cubicBezTo>
                  <a:pt x="168" y="60"/>
                  <a:pt x="168" y="60"/>
                  <a:pt x="168" y="60"/>
                </a:cubicBezTo>
                <a:cubicBezTo>
                  <a:pt x="59" y="168"/>
                  <a:pt x="59" y="168"/>
                  <a:pt x="59" y="168"/>
                </a:cubicBezTo>
                <a:cubicBezTo>
                  <a:pt x="134" y="260"/>
                  <a:pt x="134" y="260"/>
                  <a:pt x="134" y="260"/>
                </a:cubicBezTo>
                <a:cubicBezTo>
                  <a:pt x="127" y="273"/>
                  <a:pt x="122" y="287"/>
                  <a:pt x="117" y="300"/>
                </a:cubicBezTo>
                <a:cubicBezTo>
                  <a:pt x="0" y="312"/>
                  <a:pt x="0" y="312"/>
                  <a:pt x="0" y="312"/>
                </a:cubicBezTo>
                <a:cubicBezTo>
                  <a:pt x="0" y="466"/>
                  <a:pt x="0" y="466"/>
                  <a:pt x="0" y="466"/>
                </a:cubicBezTo>
                <a:cubicBezTo>
                  <a:pt x="117" y="477"/>
                  <a:pt x="117" y="477"/>
                  <a:pt x="117" y="477"/>
                </a:cubicBezTo>
                <a:cubicBezTo>
                  <a:pt x="122" y="491"/>
                  <a:pt x="128" y="505"/>
                  <a:pt x="134" y="518"/>
                </a:cubicBezTo>
                <a:cubicBezTo>
                  <a:pt x="59" y="609"/>
                  <a:pt x="59" y="609"/>
                  <a:pt x="59" y="609"/>
                </a:cubicBezTo>
                <a:cubicBezTo>
                  <a:pt x="168" y="718"/>
                  <a:pt x="168" y="718"/>
                  <a:pt x="168" y="718"/>
                </a:cubicBezTo>
                <a:cubicBezTo>
                  <a:pt x="264" y="639"/>
                  <a:pt x="264" y="639"/>
                  <a:pt x="264" y="639"/>
                </a:cubicBezTo>
                <a:cubicBezTo>
                  <a:pt x="275" y="644"/>
                  <a:pt x="287" y="649"/>
                  <a:pt x="299" y="652"/>
                </a:cubicBezTo>
                <a:cubicBezTo>
                  <a:pt x="312" y="777"/>
                  <a:pt x="312" y="777"/>
                  <a:pt x="312" y="777"/>
                </a:cubicBezTo>
                <a:cubicBezTo>
                  <a:pt x="466" y="777"/>
                  <a:pt x="466" y="777"/>
                  <a:pt x="466" y="777"/>
                </a:cubicBezTo>
                <a:cubicBezTo>
                  <a:pt x="478" y="652"/>
                  <a:pt x="478" y="652"/>
                  <a:pt x="478" y="652"/>
                </a:cubicBezTo>
                <a:cubicBezTo>
                  <a:pt x="490" y="649"/>
                  <a:pt x="502" y="644"/>
                  <a:pt x="513" y="639"/>
                </a:cubicBezTo>
                <a:cubicBezTo>
                  <a:pt x="609" y="718"/>
                  <a:pt x="609" y="718"/>
                  <a:pt x="609" y="718"/>
                </a:cubicBezTo>
                <a:cubicBezTo>
                  <a:pt x="718" y="609"/>
                  <a:pt x="718" y="609"/>
                  <a:pt x="718" y="609"/>
                </a:cubicBezTo>
                <a:cubicBezTo>
                  <a:pt x="643" y="518"/>
                  <a:pt x="643" y="518"/>
                  <a:pt x="643" y="518"/>
                </a:cubicBezTo>
                <a:cubicBezTo>
                  <a:pt x="649" y="505"/>
                  <a:pt x="655" y="491"/>
                  <a:pt x="660" y="477"/>
                </a:cubicBezTo>
                <a:lnTo>
                  <a:pt x="777" y="466"/>
                </a:lnTo>
                <a:close/>
                <a:moveTo>
                  <a:pt x="652" y="606"/>
                </a:moveTo>
                <a:cubicBezTo>
                  <a:pt x="606" y="652"/>
                  <a:pt x="606" y="652"/>
                  <a:pt x="606" y="652"/>
                </a:cubicBezTo>
                <a:cubicBezTo>
                  <a:pt x="519" y="581"/>
                  <a:pt x="519" y="581"/>
                  <a:pt x="519" y="581"/>
                </a:cubicBezTo>
                <a:cubicBezTo>
                  <a:pt x="505" y="589"/>
                  <a:pt x="505" y="589"/>
                  <a:pt x="505" y="589"/>
                </a:cubicBezTo>
                <a:cubicBezTo>
                  <a:pt x="487" y="598"/>
                  <a:pt x="469" y="605"/>
                  <a:pt x="450" y="609"/>
                </a:cubicBezTo>
                <a:cubicBezTo>
                  <a:pt x="433" y="613"/>
                  <a:pt x="433" y="613"/>
                  <a:pt x="433" y="613"/>
                </a:cubicBezTo>
                <a:cubicBezTo>
                  <a:pt x="421" y="728"/>
                  <a:pt x="421" y="728"/>
                  <a:pt x="421" y="728"/>
                </a:cubicBezTo>
                <a:cubicBezTo>
                  <a:pt x="356" y="728"/>
                  <a:pt x="356" y="728"/>
                  <a:pt x="356" y="728"/>
                </a:cubicBezTo>
                <a:cubicBezTo>
                  <a:pt x="344" y="613"/>
                  <a:pt x="344" y="613"/>
                  <a:pt x="344" y="613"/>
                </a:cubicBezTo>
                <a:cubicBezTo>
                  <a:pt x="327" y="609"/>
                  <a:pt x="327" y="609"/>
                  <a:pt x="327" y="609"/>
                </a:cubicBezTo>
                <a:cubicBezTo>
                  <a:pt x="308" y="605"/>
                  <a:pt x="290" y="598"/>
                  <a:pt x="272" y="589"/>
                </a:cubicBezTo>
                <a:cubicBezTo>
                  <a:pt x="258" y="581"/>
                  <a:pt x="258" y="581"/>
                  <a:pt x="258" y="581"/>
                </a:cubicBezTo>
                <a:cubicBezTo>
                  <a:pt x="171" y="652"/>
                  <a:pt x="171" y="652"/>
                  <a:pt x="171" y="652"/>
                </a:cubicBezTo>
                <a:cubicBezTo>
                  <a:pt x="125" y="606"/>
                  <a:pt x="125" y="606"/>
                  <a:pt x="125" y="606"/>
                </a:cubicBezTo>
                <a:cubicBezTo>
                  <a:pt x="194" y="522"/>
                  <a:pt x="194" y="522"/>
                  <a:pt x="194" y="522"/>
                </a:cubicBezTo>
                <a:cubicBezTo>
                  <a:pt x="185" y="507"/>
                  <a:pt x="185" y="507"/>
                  <a:pt x="185" y="507"/>
                </a:cubicBezTo>
                <a:cubicBezTo>
                  <a:pt x="174" y="489"/>
                  <a:pt x="165" y="469"/>
                  <a:pt x="159" y="448"/>
                </a:cubicBezTo>
                <a:cubicBezTo>
                  <a:pt x="155" y="432"/>
                  <a:pt x="155" y="432"/>
                  <a:pt x="155" y="432"/>
                </a:cubicBezTo>
                <a:cubicBezTo>
                  <a:pt x="49" y="421"/>
                  <a:pt x="49" y="421"/>
                  <a:pt x="49" y="421"/>
                </a:cubicBezTo>
                <a:cubicBezTo>
                  <a:pt x="49" y="356"/>
                  <a:pt x="49" y="356"/>
                  <a:pt x="49" y="356"/>
                </a:cubicBezTo>
                <a:cubicBezTo>
                  <a:pt x="155" y="346"/>
                  <a:pt x="155" y="346"/>
                  <a:pt x="155" y="346"/>
                </a:cubicBezTo>
                <a:cubicBezTo>
                  <a:pt x="159" y="330"/>
                  <a:pt x="159" y="330"/>
                  <a:pt x="159" y="330"/>
                </a:cubicBezTo>
                <a:cubicBezTo>
                  <a:pt x="165" y="309"/>
                  <a:pt x="173" y="289"/>
                  <a:pt x="185" y="271"/>
                </a:cubicBezTo>
                <a:cubicBezTo>
                  <a:pt x="194" y="256"/>
                  <a:pt x="194" y="256"/>
                  <a:pt x="194" y="256"/>
                </a:cubicBezTo>
                <a:cubicBezTo>
                  <a:pt x="125" y="172"/>
                  <a:pt x="125" y="172"/>
                  <a:pt x="125" y="172"/>
                </a:cubicBezTo>
                <a:cubicBezTo>
                  <a:pt x="171" y="126"/>
                  <a:pt x="171" y="126"/>
                  <a:pt x="171" y="126"/>
                </a:cubicBezTo>
                <a:cubicBezTo>
                  <a:pt x="258" y="197"/>
                  <a:pt x="258" y="197"/>
                  <a:pt x="258" y="197"/>
                </a:cubicBezTo>
                <a:cubicBezTo>
                  <a:pt x="272" y="189"/>
                  <a:pt x="272" y="189"/>
                  <a:pt x="272" y="189"/>
                </a:cubicBezTo>
                <a:cubicBezTo>
                  <a:pt x="290" y="180"/>
                  <a:pt x="308" y="173"/>
                  <a:pt x="327" y="169"/>
                </a:cubicBezTo>
                <a:cubicBezTo>
                  <a:pt x="344" y="165"/>
                  <a:pt x="344" y="165"/>
                  <a:pt x="344" y="165"/>
                </a:cubicBezTo>
                <a:cubicBezTo>
                  <a:pt x="356" y="49"/>
                  <a:pt x="356" y="49"/>
                  <a:pt x="356" y="49"/>
                </a:cubicBezTo>
                <a:cubicBezTo>
                  <a:pt x="421" y="49"/>
                  <a:pt x="421" y="49"/>
                  <a:pt x="421" y="49"/>
                </a:cubicBezTo>
                <a:cubicBezTo>
                  <a:pt x="433" y="165"/>
                  <a:pt x="433" y="165"/>
                  <a:pt x="433" y="165"/>
                </a:cubicBezTo>
                <a:cubicBezTo>
                  <a:pt x="450" y="169"/>
                  <a:pt x="450" y="169"/>
                  <a:pt x="450" y="169"/>
                </a:cubicBezTo>
                <a:cubicBezTo>
                  <a:pt x="469" y="173"/>
                  <a:pt x="487" y="180"/>
                  <a:pt x="505" y="189"/>
                </a:cubicBezTo>
                <a:cubicBezTo>
                  <a:pt x="519" y="197"/>
                  <a:pt x="519" y="197"/>
                  <a:pt x="519" y="197"/>
                </a:cubicBezTo>
                <a:cubicBezTo>
                  <a:pt x="606" y="126"/>
                  <a:pt x="606" y="126"/>
                  <a:pt x="606" y="126"/>
                </a:cubicBezTo>
                <a:cubicBezTo>
                  <a:pt x="652" y="172"/>
                  <a:pt x="652" y="172"/>
                  <a:pt x="652" y="172"/>
                </a:cubicBezTo>
                <a:cubicBezTo>
                  <a:pt x="583" y="256"/>
                  <a:pt x="583" y="256"/>
                  <a:pt x="583" y="256"/>
                </a:cubicBezTo>
                <a:cubicBezTo>
                  <a:pt x="592" y="271"/>
                  <a:pt x="592" y="271"/>
                  <a:pt x="592" y="271"/>
                </a:cubicBezTo>
                <a:cubicBezTo>
                  <a:pt x="604" y="289"/>
                  <a:pt x="612" y="309"/>
                  <a:pt x="618" y="330"/>
                </a:cubicBezTo>
                <a:cubicBezTo>
                  <a:pt x="622" y="346"/>
                  <a:pt x="622" y="346"/>
                  <a:pt x="622" y="346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421"/>
                  <a:pt x="728" y="421"/>
                  <a:pt x="728" y="421"/>
                </a:cubicBezTo>
                <a:cubicBezTo>
                  <a:pt x="622" y="432"/>
                  <a:pt x="622" y="432"/>
                  <a:pt x="622" y="432"/>
                </a:cubicBezTo>
                <a:cubicBezTo>
                  <a:pt x="618" y="448"/>
                  <a:pt x="618" y="448"/>
                  <a:pt x="618" y="448"/>
                </a:cubicBezTo>
                <a:cubicBezTo>
                  <a:pt x="612" y="469"/>
                  <a:pt x="603" y="489"/>
                  <a:pt x="592" y="507"/>
                </a:cubicBezTo>
                <a:cubicBezTo>
                  <a:pt x="583" y="522"/>
                  <a:pt x="583" y="522"/>
                  <a:pt x="583" y="522"/>
                </a:cubicBezTo>
                <a:lnTo>
                  <a:pt x="652" y="606"/>
                </a:lnTo>
                <a:close/>
                <a:moveTo>
                  <a:pt x="79" y="1147"/>
                </a:moveTo>
                <a:cubicBezTo>
                  <a:pt x="200" y="1265"/>
                  <a:pt x="200" y="1265"/>
                  <a:pt x="200" y="1265"/>
                </a:cubicBezTo>
                <a:cubicBezTo>
                  <a:pt x="304" y="1159"/>
                  <a:pt x="304" y="1159"/>
                  <a:pt x="304" y="1159"/>
                </a:cubicBezTo>
                <a:cubicBezTo>
                  <a:pt x="304" y="1392"/>
                  <a:pt x="304" y="1392"/>
                  <a:pt x="304" y="1392"/>
                </a:cubicBezTo>
                <a:cubicBezTo>
                  <a:pt x="353" y="1392"/>
                  <a:pt x="353" y="1392"/>
                  <a:pt x="353" y="1392"/>
                </a:cubicBezTo>
                <a:cubicBezTo>
                  <a:pt x="353" y="1039"/>
                  <a:pt x="353" y="1039"/>
                  <a:pt x="353" y="1039"/>
                </a:cubicBezTo>
                <a:cubicBezTo>
                  <a:pt x="199" y="1196"/>
                  <a:pt x="199" y="1196"/>
                  <a:pt x="199" y="1196"/>
                </a:cubicBezTo>
                <a:cubicBezTo>
                  <a:pt x="148" y="1147"/>
                  <a:pt x="148" y="1147"/>
                  <a:pt x="148" y="1147"/>
                </a:cubicBezTo>
                <a:cubicBezTo>
                  <a:pt x="389" y="902"/>
                  <a:pt x="389" y="902"/>
                  <a:pt x="389" y="902"/>
                </a:cubicBezTo>
                <a:cubicBezTo>
                  <a:pt x="629" y="1147"/>
                  <a:pt x="629" y="1147"/>
                  <a:pt x="629" y="1147"/>
                </a:cubicBezTo>
                <a:cubicBezTo>
                  <a:pt x="578" y="1196"/>
                  <a:pt x="578" y="1196"/>
                  <a:pt x="578" y="1196"/>
                </a:cubicBezTo>
                <a:cubicBezTo>
                  <a:pt x="424" y="1039"/>
                  <a:pt x="424" y="1039"/>
                  <a:pt x="424" y="1039"/>
                </a:cubicBezTo>
                <a:cubicBezTo>
                  <a:pt x="424" y="1392"/>
                  <a:pt x="424" y="1392"/>
                  <a:pt x="424" y="1392"/>
                </a:cubicBezTo>
                <a:cubicBezTo>
                  <a:pt x="473" y="1392"/>
                  <a:pt x="473" y="1392"/>
                  <a:pt x="473" y="1392"/>
                </a:cubicBezTo>
                <a:cubicBezTo>
                  <a:pt x="473" y="1159"/>
                  <a:pt x="473" y="1159"/>
                  <a:pt x="473" y="1159"/>
                </a:cubicBezTo>
                <a:cubicBezTo>
                  <a:pt x="577" y="1265"/>
                  <a:pt x="577" y="1265"/>
                  <a:pt x="577" y="1265"/>
                </a:cubicBezTo>
                <a:cubicBezTo>
                  <a:pt x="698" y="1147"/>
                  <a:pt x="698" y="1147"/>
                  <a:pt x="698" y="1147"/>
                </a:cubicBezTo>
                <a:cubicBezTo>
                  <a:pt x="389" y="832"/>
                  <a:pt x="389" y="832"/>
                  <a:pt x="389" y="832"/>
                </a:cubicBezTo>
                <a:lnTo>
                  <a:pt x="79" y="1147"/>
                </a:lnTo>
                <a:close/>
                <a:moveTo>
                  <a:pt x="389" y="306"/>
                </a:moveTo>
                <a:cubicBezTo>
                  <a:pt x="343" y="306"/>
                  <a:pt x="305" y="343"/>
                  <a:pt x="305" y="389"/>
                </a:cubicBezTo>
                <a:cubicBezTo>
                  <a:pt x="305" y="435"/>
                  <a:pt x="343" y="472"/>
                  <a:pt x="389" y="472"/>
                </a:cubicBezTo>
                <a:cubicBezTo>
                  <a:pt x="434" y="472"/>
                  <a:pt x="472" y="435"/>
                  <a:pt x="472" y="389"/>
                </a:cubicBezTo>
                <a:cubicBezTo>
                  <a:pt x="472" y="343"/>
                  <a:pt x="434" y="306"/>
                  <a:pt x="389" y="306"/>
                </a:cubicBezTo>
                <a:close/>
                <a:moveTo>
                  <a:pt x="389" y="200"/>
                </a:moveTo>
                <a:cubicBezTo>
                  <a:pt x="284" y="200"/>
                  <a:pt x="200" y="285"/>
                  <a:pt x="200" y="389"/>
                </a:cubicBezTo>
                <a:cubicBezTo>
                  <a:pt x="200" y="493"/>
                  <a:pt x="284" y="578"/>
                  <a:pt x="389" y="578"/>
                </a:cubicBezTo>
                <a:cubicBezTo>
                  <a:pt x="493" y="578"/>
                  <a:pt x="577" y="493"/>
                  <a:pt x="577" y="389"/>
                </a:cubicBezTo>
                <a:cubicBezTo>
                  <a:pt x="577" y="285"/>
                  <a:pt x="493" y="200"/>
                  <a:pt x="389" y="200"/>
                </a:cubicBezTo>
                <a:close/>
                <a:moveTo>
                  <a:pt x="389" y="529"/>
                </a:moveTo>
                <a:cubicBezTo>
                  <a:pt x="311" y="529"/>
                  <a:pt x="249" y="466"/>
                  <a:pt x="249" y="389"/>
                </a:cubicBezTo>
                <a:cubicBezTo>
                  <a:pt x="249" y="312"/>
                  <a:pt x="311" y="249"/>
                  <a:pt x="389" y="249"/>
                </a:cubicBezTo>
                <a:cubicBezTo>
                  <a:pt x="466" y="249"/>
                  <a:pt x="528" y="312"/>
                  <a:pt x="528" y="389"/>
                </a:cubicBezTo>
                <a:cubicBezTo>
                  <a:pt x="528" y="466"/>
                  <a:pt x="466" y="529"/>
                  <a:pt x="389" y="52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419" dirty="0"/>
          </a:p>
        </p:txBody>
      </p:sp>
      <p:sp>
        <p:nvSpPr>
          <p:cNvPr id="10" name="Marcador de número de diapositiva 6"/>
          <p:cNvSpPr>
            <a:spLocks noGrp="1"/>
          </p:cNvSpPr>
          <p:nvPr>
            <p:ph type="sldNum" sz="quarter" idx="4"/>
          </p:nvPr>
        </p:nvSpPr>
        <p:spPr>
          <a:xfrm>
            <a:off x="3518520" y="6356351"/>
            <a:ext cx="2133600" cy="241002"/>
          </a:xfrm>
        </p:spPr>
        <p:txBody>
          <a:bodyPr/>
          <a:lstStyle/>
          <a:p>
            <a:pPr algn="ctr"/>
            <a:fld id="{C7D21672-89B5-484A-831D-06775DE06882}" type="slidenum">
              <a:rPr lang="en-GB" smtClean="0"/>
              <a:pPr algn="ctr"/>
              <a:t>6</a:t>
            </a:fld>
            <a:endParaRPr lang="en-GB" dirty="0"/>
          </a:p>
        </p:txBody>
      </p:sp>
      <p:sp>
        <p:nvSpPr>
          <p:cNvPr id="11" name="Marcador de pie de página 5"/>
          <p:cNvSpPr>
            <a:spLocks noGrp="1"/>
          </p:cNvSpPr>
          <p:nvPr>
            <p:ph type="ftr" sz="quarter" idx="3"/>
          </p:nvPr>
        </p:nvSpPr>
        <p:spPr>
          <a:xfrm>
            <a:off x="5917276" y="6356351"/>
            <a:ext cx="2895600" cy="241002"/>
          </a:xfrm>
        </p:spPr>
        <p:txBody>
          <a:bodyPr/>
          <a:lstStyle/>
          <a:p>
            <a:pPr algn="r"/>
            <a:r>
              <a:rPr lang="en-GB">
                <a:latin typeface="Arial" charset="0"/>
                <a:cs typeface="Arial" charset="0"/>
                <a:sym typeface="Arial" charset="0"/>
              </a:rPr>
              <a:t>© 2015 Oxford Policy Management Ltd</a:t>
            </a:r>
            <a:endParaRPr lang="en-GB" dirty="0"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3" name="Marcador de pie de página 5"/>
          <p:cNvSpPr txBox="1">
            <a:spLocks/>
          </p:cNvSpPr>
          <p:nvPr/>
        </p:nvSpPr>
        <p:spPr>
          <a:xfrm>
            <a:off x="323850" y="6356351"/>
            <a:ext cx="2895600" cy="24100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B1F5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charset="0"/>
                <a:cs typeface="Arial" charset="0"/>
                <a:sym typeface="Arial" charset="0"/>
              </a:rPr>
              <a:t>Social Protection for Zero </a:t>
            </a:r>
            <a:r>
              <a:rPr lang="en-GB" dirty="0" smtClean="0">
                <a:latin typeface="Arial" charset="0"/>
                <a:cs typeface="Arial" charset="0"/>
                <a:sym typeface="Arial" charset="0"/>
              </a:rPr>
              <a:t>Hunger</a:t>
            </a:r>
            <a:endParaRPr lang="en-GB" dirty="0"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73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1"/>
          <p:cNvSpPr txBox="1"/>
          <p:nvPr/>
        </p:nvSpPr>
        <p:spPr>
          <a:xfrm>
            <a:off x="34483" y="5813971"/>
            <a:ext cx="8594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Fuente: </a:t>
            </a:r>
            <a:r>
              <a:rPr lang="en-US" sz="1200" dirty="0"/>
              <a:t>OPM (2015), ‘Shock-responsive social protection </a:t>
            </a:r>
            <a:r>
              <a:rPr lang="en-US" sz="1200" dirty="0" smtClean="0"/>
              <a:t>systems</a:t>
            </a:r>
          </a:p>
          <a:p>
            <a:r>
              <a:rPr lang="en-US" sz="1200" dirty="0" smtClean="0"/>
              <a:t>research</a:t>
            </a:r>
            <a:r>
              <a:rPr lang="en-US" sz="1200" dirty="0"/>
              <a:t>. Working paper 1: </a:t>
            </a:r>
            <a:r>
              <a:rPr lang="en-US" sz="1200" dirty="0" err="1"/>
              <a:t>Conceptualising</a:t>
            </a:r>
            <a:r>
              <a:rPr lang="en-US" sz="1200" dirty="0"/>
              <a:t> shock-responsive social protection’</a:t>
            </a:r>
          </a:p>
        </p:txBody>
      </p:sp>
      <p:sp>
        <p:nvSpPr>
          <p:cNvPr id="34" name="CuadroTexto 9"/>
          <p:cNvSpPr txBox="1"/>
          <p:nvPr/>
        </p:nvSpPr>
        <p:spPr>
          <a:xfrm>
            <a:off x="889248" y="476672"/>
            <a:ext cx="5987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/>
              <a:t>Respuesta</a:t>
            </a:r>
            <a:endParaRPr lang="es-419" sz="2400" dirty="0"/>
          </a:p>
        </p:txBody>
      </p:sp>
      <p:sp>
        <p:nvSpPr>
          <p:cNvPr id="35" name="CuadroTexto 9"/>
          <p:cNvSpPr txBox="1"/>
          <p:nvPr/>
        </p:nvSpPr>
        <p:spPr>
          <a:xfrm>
            <a:off x="323851" y="1"/>
            <a:ext cx="574220" cy="1045028"/>
          </a:xfrm>
          <a:prstGeom prst="rect">
            <a:avLst/>
          </a:prstGeom>
          <a:solidFill>
            <a:schemeClr val="bg2"/>
          </a:solidFill>
        </p:spPr>
        <p:txBody>
          <a:bodyPr wrap="none" rtlCol="0" anchor="b">
            <a:noAutofit/>
          </a:bodyPr>
          <a:lstStyle/>
          <a:p>
            <a:endParaRPr lang="es-AR" sz="45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092" y="1090380"/>
            <a:ext cx="1743456" cy="1661160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761" y="3468673"/>
            <a:ext cx="1621536" cy="1682496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764" y="3460958"/>
            <a:ext cx="1658112" cy="1682496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338" y="3471398"/>
            <a:ext cx="1597152" cy="1645920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514" y="1052736"/>
            <a:ext cx="1828800" cy="1712976"/>
          </a:xfrm>
          <a:prstGeom prst="rect">
            <a:avLst/>
          </a:prstGeom>
        </p:spPr>
      </p:pic>
      <p:sp>
        <p:nvSpPr>
          <p:cNvPr id="15" name="Rectángulo 1"/>
          <p:cNvSpPr/>
          <p:nvPr/>
        </p:nvSpPr>
        <p:spPr>
          <a:xfrm>
            <a:off x="3479522" y="2705714"/>
            <a:ext cx="21387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400" b="1" dirty="0" smtClean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Expansión Vertical</a:t>
            </a:r>
          </a:p>
          <a:p>
            <a:pPr algn="ctr"/>
            <a:r>
              <a:rPr lang="es-419" sz="1000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Aumentar el valor o duración de beneficios de programas existentes </a:t>
            </a:r>
            <a:endParaRPr lang="es-419" sz="1000" dirty="0">
              <a:solidFill>
                <a:schemeClr val="accent6"/>
              </a:solidFill>
            </a:endParaRPr>
          </a:p>
        </p:txBody>
      </p:sp>
      <p:sp>
        <p:nvSpPr>
          <p:cNvPr id="17" name="Rectángulo 1"/>
          <p:cNvSpPr/>
          <p:nvPr/>
        </p:nvSpPr>
        <p:spPr>
          <a:xfrm>
            <a:off x="5562600" y="2708143"/>
            <a:ext cx="27584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400" b="1" dirty="0" smtClean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Expansión Horizontal</a:t>
            </a:r>
          </a:p>
          <a:p>
            <a:pPr algn="ctr"/>
            <a:r>
              <a:rPr lang="es-419" sz="1000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Aumentar el número de beneficiarios</a:t>
            </a:r>
            <a:endParaRPr lang="es-419" sz="1000" dirty="0">
              <a:solidFill>
                <a:schemeClr val="accent6"/>
              </a:solidFill>
            </a:endParaRPr>
          </a:p>
        </p:txBody>
      </p:sp>
      <p:sp>
        <p:nvSpPr>
          <p:cNvPr id="18" name="Rectángulo 1"/>
          <p:cNvSpPr/>
          <p:nvPr/>
        </p:nvSpPr>
        <p:spPr>
          <a:xfrm>
            <a:off x="1183137" y="5042489"/>
            <a:ext cx="2138784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400" b="1" dirty="0" smtClean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Respaldo</a:t>
            </a:r>
          </a:p>
          <a:p>
            <a:pPr algn="ctr"/>
            <a:r>
              <a:rPr lang="es-419" sz="1000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Utilizar procesos o sistemas de programas existentes</a:t>
            </a:r>
            <a:endParaRPr lang="es-419" sz="1000" dirty="0">
              <a:solidFill>
                <a:schemeClr val="accent6"/>
              </a:solidFill>
            </a:endParaRPr>
          </a:p>
        </p:txBody>
      </p:sp>
      <p:sp>
        <p:nvSpPr>
          <p:cNvPr id="19" name="Rectángulo 1"/>
          <p:cNvSpPr/>
          <p:nvPr/>
        </p:nvSpPr>
        <p:spPr>
          <a:xfrm>
            <a:off x="3479522" y="5042489"/>
            <a:ext cx="2138784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400" b="1" dirty="0" smtClean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Alineamiento Paralelo</a:t>
            </a:r>
          </a:p>
          <a:p>
            <a:pPr algn="ctr"/>
            <a:r>
              <a:rPr lang="es-419" sz="1000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Organizaciones humanitarias respondiendo en paralelo</a:t>
            </a:r>
            <a:endParaRPr lang="es-419" sz="1000" dirty="0">
              <a:solidFill>
                <a:schemeClr val="accent6"/>
              </a:solidFill>
            </a:endParaRPr>
          </a:p>
        </p:txBody>
      </p:sp>
      <p:sp>
        <p:nvSpPr>
          <p:cNvPr id="20" name="Rectángulo 1"/>
          <p:cNvSpPr/>
          <p:nvPr/>
        </p:nvSpPr>
        <p:spPr>
          <a:xfrm>
            <a:off x="5872428" y="5042489"/>
            <a:ext cx="21387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400" b="1" dirty="0" smtClean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Ajuste de Foco</a:t>
            </a:r>
          </a:p>
          <a:p>
            <a:pPr algn="ctr"/>
            <a:r>
              <a:rPr lang="es-419" sz="1000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Re-priorizar recursos existentes</a:t>
            </a:r>
            <a:endParaRPr lang="es-419" sz="1000" dirty="0">
              <a:solidFill>
                <a:schemeClr val="accent6"/>
              </a:solidFill>
            </a:endParaRPr>
          </a:p>
        </p:txBody>
      </p:sp>
      <p:sp>
        <p:nvSpPr>
          <p:cNvPr id="23" name="Rectángulo 1"/>
          <p:cNvSpPr/>
          <p:nvPr/>
        </p:nvSpPr>
        <p:spPr>
          <a:xfrm>
            <a:off x="323851" y="1106251"/>
            <a:ext cx="268604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MX" sz="2800" b="1" dirty="0" smtClean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419" sz="2800" b="1" dirty="0" smtClean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Cómo utilizar sistemas de PS en respuesta a emergencias?</a:t>
            </a:r>
            <a:endParaRPr lang="es-419" sz="2800" dirty="0">
              <a:solidFill>
                <a:schemeClr val="accent6"/>
              </a:solidFill>
            </a:endParaRPr>
          </a:p>
        </p:txBody>
      </p:sp>
      <p:sp>
        <p:nvSpPr>
          <p:cNvPr id="22" name="Marcador de número de diapositiva 6"/>
          <p:cNvSpPr>
            <a:spLocks noGrp="1"/>
          </p:cNvSpPr>
          <p:nvPr>
            <p:ph type="sldNum" sz="quarter" idx="4"/>
          </p:nvPr>
        </p:nvSpPr>
        <p:spPr>
          <a:xfrm>
            <a:off x="3518520" y="6356351"/>
            <a:ext cx="2133600" cy="241002"/>
          </a:xfrm>
        </p:spPr>
        <p:txBody>
          <a:bodyPr/>
          <a:lstStyle/>
          <a:p>
            <a:pPr algn="ctr"/>
            <a:fld id="{C7D21672-89B5-484A-831D-06775DE06882}" type="slidenum">
              <a:rPr lang="en-GB" smtClean="0"/>
              <a:pPr algn="ctr"/>
              <a:t>7</a:t>
            </a:fld>
            <a:endParaRPr lang="en-GB" dirty="0"/>
          </a:p>
        </p:txBody>
      </p:sp>
      <p:sp>
        <p:nvSpPr>
          <p:cNvPr id="24" name="Marcador de pie de página 5"/>
          <p:cNvSpPr>
            <a:spLocks noGrp="1"/>
          </p:cNvSpPr>
          <p:nvPr>
            <p:ph type="ftr" sz="quarter" idx="3"/>
          </p:nvPr>
        </p:nvSpPr>
        <p:spPr>
          <a:xfrm>
            <a:off x="5917276" y="6356351"/>
            <a:ext cx="2895600" cy="241002"/>
          </a:xfrm>
        </p:spPr>
        <p:txBody>
          <a:bodyPr/>
          <a:lstStyle/>
          <a:p>
            <a:pPr algn="r"/>
            <a:r>
              <a:rPr lang="en-GB">
                <a:latin typeface="Arial" charset="0"/>
                <a:cs typeface="Arial" charset="0"/>
                <a:sym typeface="Arial" charset="0"/>
              </a:rPr>
              <a:t>© 2015 Oxford Policy Management Ltd</a:t>
            </a:r>
            <a:endParaRPr lang="en-GB" dirty="0"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5" name="Marcador de pie de página 5"/>
          <p:cNvSpPr txBox="1">
            <a:spLocks/>
          </p:cNvSpPr>
          <p:nvPr/>
        </p:nvSpPr>
        <p:spPr>
          <a:xfrm>
            <a:off x="323850" y="6356351"/>
            <a:ext cx="2895600" cy="24100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B1F5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charset="0"/>
                <a:cs typeface="Arial" charset="0"/>
                <a:sym typeface="Arial" charset="0"/>
              </a:rPr>
              <a:t>Social Protection for Zero </a:t>
            </a:r>
            <a:r>
              <a:rPr lang="en-GB" dirty="0" smtClean="0">
                <a:latin typeface="Arial" charset="0"/>
                <a:cs typeface="Arial" charset="0"/>
                <a:sym typeface="Arial" charset="0"/>
              </a:rPr>
              <a:t>Hunger</a:t>
            </a:r>
            <a:endParaRPr lang="en-GB" dirty="0"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44725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adroTexto 9"/>
          <p:cNvSpPr txBox="1"/>
          <p:nvPr/>
        </p:nvSpPr>
        <p:spPr>
          <a:xfrm>
            <a:off x="889248" y="476672"/>
            <a:ext cx="5987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/>
              <a:t>Preparación</a:t>
            </a:r>
            <a:endParaRPr lang="es-419" sz="2400" dirty="0"/>
          </a:p>
        </p:txBody>
      </p:sp>
      <p:sp>
        <p:nvSpPr>
          <p:cNvPr id="35" name="CuadroTexto 9"/>
          <p:cNvSpPr txBox="1"/>
          <p:nvPr/>
        </p:nvSpPr>
        <p:spPr>
          <a:xfrm>
            <a:off x="323851" y="1"/>
            <a:ext cx="574220" cy="1045028"/>
          </a:xfrm>
          <a:prstGeom prst="rect">
            <a:avLst/>
          </a:prstGeom>
          <a:solidFill>
            <a:schemeClr val="bg2"/>
          </a:solidFill>
        </p:spPr>
        <p:txBody>
          <a:bodyPr wrap="none" rtlCol="0" anchor="b">
            <a:noAutofit/>
          </a:bodyPr>
          <a:lstStyle/>
          <a:p>
            <a:endParaRPr lang="es-AR" sz="45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3" name="Rectángulo 1"/>
          <p:cNvSpPr/>
          <p:nvPr/>
        </p:nvSpPr>
        <p:spPr>
          <a:xfrm>
            <a:off x="356480" y="1553572"/>
            <a:ext cx="302401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419" sz="2800" b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Tres sistemas esenciales para una respuesta efectiva</a:t>
            </a:r>
            <a:endParaRPr lang="es-419" sz="2800" b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Marcador de número de diapositiva 6"/>
          <p:cNvSpPr>
            <a:spLocks noGrp="1"/>
          </p:cNvSpPr>
          <p:nvPr>
            <p:ph type="sldNum" sz="quarter" idx="4"/>
          </p:nvPr>
        </p:nvSpPr>
        <p:spPr>
          <a:xfrm>
            <a:off x="3518520" y="6356351"/>
            <a:ext cx="2133600" cy="241002"/>
          </a:xfrm>
        </p:spPr>
        <p:txBody>
          <a:bodyPr/>
          <a:lstStyle/>
          <a:p>
            <a:pPr algn="ctr"/>
            <a:fld id="{C7D21672-89B5-484A-831D-06775DE06882}" type="slidenum">
              <a:rPr lang="en-GB" smtClean="0"/>
              <a:pPr algn="ctr"/>
              <a:t>8</a:t>
            </a:fld>
            <a:endParaRPr lang="en-GB" dirty="0"/>
          </a:p>
        </p:txBody>
      </p:sp>
      <p:sp>
        <p:nvSpPr>
          <p:cNvPr id="25" name="Marcador de pie de página 5"/>
          <p:cNvSpPr>
            <a:spLocks noGrp="1"/>
          </p:cNvSpPr>
          <p:nvPr>
            <p:ph type="ftr" sz="quarter" idx="3"/>
          </p:nvPr>
        </p:nvSpPr>
        <p:spPr>
          <a:xfrm>
            <a:off x="5917276" y="6356351"/>
            <a:ext cx="2895600" cy="241002"/>
          </a:xfrm>
        </p:spPr>
        <p:txBody>
          <a:bodyPr/>
          <a:lstStyle/>
          <a:p>
            <a:pPr algn="r"/>
            <a:r>
              <a:rPr lang="en-GB">
                <a:latin typeface="Arial" charset="0"/>
                <a:cs typeface="Arial" charset="0"/>
                <a:sym typeface="Arial" charset="0"/>
              </a:rPr>
              <a:t>© 2015 Oxford Policy Management Ltd</a:t>
            </a:r>
            <a:endParaRPr lang="en-GB" dirty="0"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6" name="Marcador de pie de página 5"/>
          <p:cNvSpPr txBox="1">
            <a:spLocks/>
          </p:cNvSpPr>
          <p:nvPr/>
        </p:nvSpPr>
        <p:spPr>
          <a:xfrm>
            <a:off x="323850" y="6356351"/>
            <a:ext cx="2895600" cy="24100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B1F5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charset="0"/>
                <a:cs typeface="Arial" charset="0"/>
                <a:sym typeface="Arial" charset="0"/>
              </a:rPr>
              <a:t>Social Protection for Zero </a:t>
            </a:r>
            <a:r>
              <a:rPr lang="en-GB" dirty="0" smtClean="0">
                <a:latin typeface="Arial" charset="0"/>
                <a:cs typeface="Arial" charset="0"/>
                <a:sym typeface="Arial" charset="0"/>
              </a:rPr>
              <a:t>Hunger</a:t>
            </a:r>
            <a:endParaRPr lang="en-GB" dirty="0"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8" name="Rectángulo 1"/>
          <p:cNvSpPr/>
          <p:nvPr/>
        </p:nvSpPr>
        <p:spPr>
          <a:xfrm>
            <a:off x="3597175" y="4938146"/>
            <a:ext cx="17367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b="1" dirty="0" smtClean="0">
                <a:solidFill>
                  <a:srgbClr val="8D363B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Focalización</a:t>
            </a:r>
          </a:p>
        </p:txBody>
      </p:sp>
      <p:grpSp>
        <p:nvGrpSpPr>
          <p:cNvPr id="29" name="1 Grupo"/>
          <p:cNvGrpSpPr/>
          <p:nvPr/>
        </p:nvGrpSpPr>
        <p:grpSpPr>
          <a:xfrm>
            <a:off x="3506808" y="3165678"/>
            <a:ext cx="1730964" cy="1704985"/>
            <a:chOff x="2483768" y="156093"/>
            <a:chExt cx="4186800" cy="4186800"/>
          </a:xfrm>
        </p:grpSpPr>
        <p:sp>
          <p:nvSpPr>
            <p:cNvPr id="30" name="5 Elipse"/>
            <p:cNvSpPr/>
            <p:nvPr/>
          </p:nvSpPr>
          <p:spPr>
            <a:xfrm>
              <a:off x="2739210" y="401517"/>
              <a:ext cx="3665577" cy="3665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3768" y="156093"/>
              <a:ext cx="4186800" cy="418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2" name="Rectángulo 1"/>
          <p:cNvSpPr/>
          <p:nvPr/>
        </p:nvSpPr>
        <p:spPr>
          <a:xfrm>
            <a:off x="5235690" y="2039095"/>
            <a:ext cx="173122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b="1" dirty="0" smtClean="0">
                <a:solidFill>
                  <a:srgbClr val="8D363B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Entrega</a:t>
            </a:r>
          </a:p>
        </p:txBody>
      </p:sp>
      <p:sp>
        <p:nvSpPr>
          <p:cNvPr id="38" name="Rectángulo 1"/>
          <p:cNvSpPr/>
          <p:nvPr/>
        </p:nvSpPr>
        <p:spPr>
          <a:xfrm>
            <a:off x="6333557" y="5014647"/>
            <a:ext cx="304113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b="1" dirty="0" smtClean="0">
                <a:solidFill>
                  <a:srgbClr val="8D363B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Coordinación</a:t>
            </a:r>
          </a:p>
        </p:txBody>
      </p:sp>
      <p:grpSp>
        <p:nvGrpSpPr>
          <p:cNvPr id="39" name="2 Grupo"/>
          <p:cNvGrpSpPr/>
          <p:nvPr/>
        </p:nvGrpSpPr>
        <p:grpSpPr>
          <a:xfrm>
            <a:off x="7001870" y="3213687"/>
            <a:ext cx="1704513" cy="1678194"/>
            <a:chOff x="2478596" y="132103"/>
            <a:chExt cx="4186800" cy="4186800"/>
          </a:xfrm>
        </p:grpSpPr>
        <p:sp>
          <p:nvSpPr>
            <p:cNvPr id="52" name="23 Elipse"/>
            <p:cNvSpPr/>
            <p:nvPr/>
          </p:nvSpPr>
          <p:spPr>
            <a:xfrm>
              <a:off x="2739613" y="377650"/>
              <a:ext cx="3664767" cy="3664762"/>
            </a:xfrm>
            <a:prstGeom prst="ellipse">
              <a:avLst/>
            </a:prstGeom>
            <a:solidFill>
              <a:sysClr val="window" lastClr="FFFFFF"/>
            </a:solidFill>
            <a:ln w="11429" cap="flat" cmpd="sng" algn="ctr">
              <a:noFill/>
              <a:prstDash val="sysDash"/>
            </a:ln>
            <a:effectLst>
              <a:innerShdw blurRad="114300">
                <a:prstClr val="black"/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419" sz="1800" b="0" i="0" u="none" strike="noStrike" kern="0" cap="none" spc="0" normalizeH="0" baseline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3" name="25 Arco"/>
            <p:cNvSpPr/>
            <p:nvPr/>
          </p:nvSpPr>
          <p:spPr>
            <a:xfrm>
              <a:off x="3277965" y="843983"/>
              <a:ext cx="2625685" cy="2625685"/>
            </a:xfrm>
            <a:prstGeom prst="arc">
              <a:avLst>
                <a:gd name="adj1" fmla="val 10284020"/>
                <a:gd name="adj2" fmla="val 14712053"/>
              </a:avLst>
            </a:prstGeom>
            <a:noFill/>
            <a:ln w="28575" cap="flat" cmpd="sng" algn="ctr">
              <a:solidFill>
                <a:srgbClr val="8D363B"/>
              </a:solidFill>
              <a:prstDash val="solid"/>
              <a:headEnd type="oval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419" sz="1800" b="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4" name="26 Arco"/>
            <p:cNvSpPr/>
            <p:nvPr/>
          </p:nvSpPr>
          <p:spPr>
            <a:xfrm>
              <a:off x="3277965" y="843983"/>
              <a:ext cx="2625685" cy="2625685"/>
            </a:xfrm>
            <a:prstGeom prst="arc">
              <a:avLst>
                <a:gd name="adj1" fmla="val 17946433"/>
                <a:gd name="adj2" fmla="val 898677"/>
              </a:avLst>
            </a:prstGeom>
            <a:noFill/>
            <a:ln w="28575" cap="flat" cmpd="sng" algn="ctr">
              <a:solidFill>
                <a:srgbClr val="8D363B"/>
              </a:solidFill>
              <a:prstDash val="solid"/>
              <a:headEnd type="oval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419" sz="1800" b="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" name="27 Arco"/>
            <p:cNvSpPr/>
            <p:nvPr/>
          </p:nvSpPr>
          <p:spPr>
            <a:xfrm>
              <a:off x="3277965" y="843983"/>
              <a:ext cx="2625685" cy="2625685"/>
            </a:xfrm>
            <a:prstGeom prst="arc">
              <a:avLst>
                <a:gd name="adj1" fmla="val 3754589"/>
                <a:gd name="adj2" fmla="val 7310708"/>
              </a:avLst>
            </a:prstGeom>
            <a:noFill/>
            <a:ln w="28575" cap="flat" cmpd="sng" algn="ctr">
              <a:solidFill>
                <a:srgbClr val="8D363B"/>
              </a:solidFill>
              <a:prstDash val="solid"/>
              <a:headEnd type="oval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419" sz="1800" b="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5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8596" y="132103"/>
              <a:ext cx="4186800" cy="418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7" name="Rectángulo 1"/>
          <p:cNvSpPr/>
          <p:nvPr/>
        </p:nvSpPr>
        <p:spPr>
          <a:xfrm>
            <a:off x="3550366" y="5318624"/>
            <a:ext cx="17367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400" b="1" dirty="0" smtClean="0">
                <a:solidFill>
                  <a:srgbClr val="8D363B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Selección de beneficiarios</a:t>
            </a:r>
          </a:p>
        </p:txBody>
      </p:sp>
      <p:sp>
        <p:nvSpPr>
          <p:cNvPr id="40" name="Rectángulo 1"/>
          <p:cNvSpPr/>
          <p:nvPr/>
        </p:nvSpPr>
        <p:spPr>
          <a:xfrm>
            <a:off x="5237772" y="2324025"/>
            <a:ext cx="173122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400" b="1" dirty="0" smtClean="0">
                <a:solidFill>
                  <a:srgbClr val="8D363B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Transferencia en efectivo, especie u otros.</a:t>
            </a:r>
          </a:p>
        </p:txBody>
      </p:sp>
      <p:sp>
        <p:nvSpPr>
          <p:cNvPr id="41" name="Rectángulo 1"/>
          <p:cNvSpPr/>
          <p:nvPr/>
        </p:nvSpPr>
        <p:spPr>
          <a:xfrm>
            <a:off x="6341216" y="5353201"/>
            <a:ext cx="304113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400" b="1" dirty="0" smtClean="0">
                <a:solidFill>
                  <a:srgbClr val="8D363B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Alineamiento de recursos y actores para un respuesta integral</a:t>
            </a:r>
          </a:p>
        </p:txBody>
      </p:sp>
      <p:grpSp>
        <p:nvGrpSpPr>
          <p:cNvPr id="42" name="2 Grupo"/>
          <p:cNvGrpSpPr/>
          <p:nvPr/>
        </p:nvGrpSpPr>
        <p:grpSpPr>
          <a:xfrm>
            <a:off x="5158108" y="324630"/>
            <a:ext cx="1736757" cy="1700345"/>
            <a:chOff x="3787280" y="2184933"/>
            <a:chExt cx="1504800" cy="1504800"/>
          </a:xfrm>
        </p:grpSpPr>
        <p:sp>
          <p:nvSpPr>
            <p:cNvPr id="43" name="12 Elipse"/>
            <p:cNvSpPr/>
            <p:nvPr/>
          </p:nvSpPr>
          <p:spPr>
            <a:xfrm>
              <a:off x="3895378" y="2278205"/>
              <a:ext cx="1288605" cy="13182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44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280" y="2184933"/>
              <a:ext cx="1504800" cy="15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641817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3563888" y="980728"/>
            <a:ext cx="475252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 smtClean="0">
                <a:solidFill>
                  <a:srgbClr val="91AECE"/>
                </a:solidFill>
                <a:latin typeface="Georgia"/>
              </a:rPr>
              <a:t>Resultados:</a:t>
            </a:r>
            <a:endParaRPr lang="es-419" sz="6000" dirty="0">
              <a:solidFill>
                <a:srgbClr val="91AECE"/>
              </a:solidFill>
              <a:latin typeface="Georgia"/>
            </a:endParaRPr>
          </a:p>
          <a:p>
            <a:r>
              <a:rPr lang="es-419" sz="6000" dirty="0" smtClean="0">
                <a:solidFill>
                  <a:srgbClr val="91AECE"/>
                </a:solidFill>
                <a:latin typeface="Georgia"/>
              </a:rPr>
              <a:t>Experiencias </a:t>
            </a:r>
            <a:r>
              <a:rPr lang="es-MX" sz="6000" dirty="0" smtClean="0">
                <a:solidFill>
                  <a:srgbClr val="91AECE"/>
                </a:solidFill>
                <a:latin typeface="Georgia"/>
              </a:rPr>
              <a:t>en LAC</a:t>
            </a:r>
          </a:p>
          <a:p>
            <a:endParaRPr lang="es-MX" sz="6000" dirty="0">
              <a:solidFill>
                <a:srgbClr val="91AECE"/>
              </a:solidFill>
              <a:latin typeface="Georgia"/>
            </a:endParaRPr>
          </a:p>
          <a:p>
            <a:r>
              <a:rPr lang="es-MX" sz="3600" dirty="0" smtClean="0">
                <a:solidFill>
                  <a:schemeClr val="bg1"/>
                </a:solidFill>
                <a:latin typeface="Georgia"/>
              </a:rPr>
              <a:t>Revisión de la literatura y Estudios de caso</a:t>
            </a:r>
          </a:p>
        </p:txBody>
      </p:sp>
      <p:sp>
        <p:nvSpPr>
          <p:cNvPr id="9" name="8 Elipse"/>
          <p:cNvSpPr/>
          <p:nvPr/>
        </p:nvSpPr>
        <p:spPr>
          <a:xfrm>
            <a:off x="1242333" y="2564904"/>
            <a:ext cx="1219724" cy="121972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>
              <a:solidFill>
                <a:prstClr val="white"/>
              </a:solidFill>
            </a:endParaRPr>
          </a:p>
        </p:txBody>
      </p:sp>
      <p:sp>
        <p:nvSpPr>
          <p:cNvPr id="14" name="Freeform 11"/>
          <p:cNvSpPr>
            <a:spLocks noEditPoints="1"/>
          </p:cNvSpPr>
          <p:nvPr/>
        </p:nvSpPr>
        <p:spPr bwMode="auto">
          <a:xfrm>
            <a:off x="1351748" y="2675114"/>
            <a:ext cx="1000893" cy="999304"/>
          </a:xfrm>
          <a:custGeom>
            <a:avLst/>
            <a:gdLst>
              <a:gd name="T0" fmla="*/ 1 w 800"/>
              <a:gd name="T1" fmla="*/ 399 h 799"/>
              <a:gd name="T2" fmla="*/ 18 w 800"/>
              <a:gd name="T3" fmla="*/ 571 h 799"/>
              <a:gd name="T4" fmla="*/ 8 w 800"/>
              <a:gd name="T5" fmla="*/ 605 h 799"/>
              <a:gd name="T6" fmla="*/ 94 w 800"/>
              <a:gd name="T7" fmla="*/ 655 h 799"/>
              <a:gd name="T8" fmla="*/ 800 w 800"/>
              <a:gd name="T9" fmla="*/ 399 h 799"/>
              <a:gd name="T10" fmla="*/ 677 w 800"/>
              <a:gd name="T11" fmla="*/ 630 h 799"/>
              <a:gd name="T12" fmla="*/ 626 w 800"/>
              <a:gd name="T13" fmla="*/ 399 h 799"/>
              <a:gd name="T14" fmla="*/ 677 w 800"/>
              <a:gd name="T15" fmla="*/ 168 h 799"/>
              <a:gd name="T16" fmla="*/ 677 w 800"/>
              <a:gd name="T17" fmla="*/ 630 h 799"/>
              <a:gd name="T18" fmla="*/ 420 w 800"/>
              <a:gd name="T19" fmla="*/ 660 h 799"/>
              <a:gd name="T20" fmla="*/ 481 w 800"/>
              <a:gd name="T21" fmla="*/ 613 h 799"/>
              <a:gd name="T22" fmla="*/ 549 w 800"/>
              <a:gd name="T23" fmla="*/ 589 h 799"/>
              <a:gd name="T24" fmla="*/ 420 w 800"/>
              <a:gd name="T25" fmla="*/ 760 h 799"/>
              <a:gd name="T26" fmla="*/ 284 w 800"/>
              <a:gd name="T27" fmla="*/ 653 h 799"/>
              <a:gd name="T28" fmla="*/ 365 w 800"/>
              <a:gd name="T29" fmla="*/ 615 h 799"/>
              <a:gd name="T30" fmla="*/ 381 w 800"/>
              <a:gd name="T31" fmla="*/ 760 h 799"/>
              <a:gd name="T32" fmla="*/ 368 w 800"/>
              <a:gd name="T33" fmla="*/ 40 h 799"/>
              <a:gd name="T34" fmla="*/ 381 w 800"/>
              <a:gd name="T35" fmla="*/ 241 h 799"/>
              <a:gd name="T36" fmla="*/ 368 w 800"/>
              <a:gd name="T37" fmla="*/ 40 h 799"/>
              <a:gd name="T38" fmla="*/ 150 w 800"/>
              <a:gd name="T39" fmla="*/ 140 h 799"/>
              <a:gd name="T40" fmla="*/ 217 w 800"/>
              <a:gd name="T41" fmla="*/ 192 h 799"/>
              <a:gd name="T42" fmla="*/ 550 w 800"/>
              <a:gd name="T43" fmla="*/ 209 h 799"/>
              <a:gd name="T44" fmla="*/ 420 w 800"/>
              <a:gd name="T45" fmla="*/ 39 h 799"/>
              <a:gd name="T46" fmla="*/ 497 w 800"/>
              <a:gd name="T47" fmla="*/ 51 h 799"/>
              <a:gd name="T48" fmla="*/ 584 w 800"/>
              <a:gd name="T49" fmla="*/ 192 h 799"/>
              <a:gd name="T50" fmla="*/ 588 w 800"/>
              <a:gd name="T51" fmla="*/ 399 h 799"/>
              <a:gd name="T52" fmla="*/ 481 w 800"/>
              <a:gd name="T53" fmla="*/ 527 h 799"/>
              <a:gd name="T54" fmla="*/ 433 w 800"/>
              <a:gd name="T55" fmla="*/ 333 h 799"/>
              <a:gd name="T56" fmla="*/ 420 w 800"/>
              <a:gd name="T57" fmla="*/ 279 h 799"/>
              <a:gd name="T58" fmla="*/ 588 w 800"/>
              <a:gd name="T59" fmla="*/ 399 h 799"/>
              <a:gd name="T60" fmla="*/ 381 w 800"/>
              <a:gd name="T61" fmla="*/ 333 h 799"/>
              <a:gd name="T62" fmla="*/ 238 w 800"/>
              <a:gd name="T63" fmla="*/ 245 h 799"/>
              <a:gd name="T64" fmla="*/ 238 w 800"/>
              <a:gd name="T65" fmla="*/ 456 h 799"/>
              <a:gd name="T66" fmla="*/ 236 w 800"/>
              <a:gd name="T67" fmla="*/ 431 h 799"/>
              <a:gd name="T68" fmla="*/ 191 w 800"/>
              <a:gd name="T69" fmla="*/ 377 h 799"/>
              <a:gd name="T70" fmla="*/ 433 w 800"/>
              <a:gd name="T71" fmla="*/ 371 h 799"/>
              <a:gd name="T72" fmla="*/ 443 w 800"/>
              <a:gd name="T73" fmla="*/ 613 h 799"/>
              <a:gd name="T74" fmla="*/ 425 w 800"/>
              <a:gd name="T75" fmla="*/ 621 h 799"/>
              <a:gd name="T76" fmla="*/ 361 w 800"/>
              <a:gd name="T77" fmla="*/ 575 h 799"/>
              <a:gd name="T78" fmla="*/ 67 w 800"/>
              <a:gd name="T79" fmla="*/ 601 h 799"/>
              <a:gd name="T80" fmla="*/ 186 w 800"/>
              <a:gd name="T81" fmla="*/ 671 h 799"/>
              <a:gd name="T82" fmla="*/ 305 w 800"/>
              <a:gd name="T83" fmla="*/ 747 h 799"/>
              <a:gd name="T84" fmla="*/ 186 w 800"/>
              <a:gd name="T85" fmla="*/ 671 h 799"/>
              <a:gd name="T86" fmla="*/ 651 w 800"/>
              <a:gd name="T87" fmla="*/ 659 h 799"/>
              <a:gd name="T88" fmla="*/ 584 w 800"/>
              <a:gd name="T89" fmla="*/ 607 h 799"/>
              <a:gd name="T90" fmla="*/ 123 w 800"/>
              <a:gd name="T91" fmla="*/ 168 h 799"/>
              <a:gd name="T92" fmla="*/ 178 w 800"/>
              <a:gd name="T93" fmla="*/ 338 h 799"/>
              <a:gd name="T94" fmla="*/ 166 w 800"/>
              <a:gd name="T95" fmla="*/ 416 h 799"/>
              <a:gd name="T96" fmla="*/ 181 w 800"/>
              <a:gd name="T97" fmla="*/ 477 h 799"/>
              <a:gd name="T98" fmla="*/ 39 w 800"/>
              <a:gd name="T99" fmla="*/ 399 h 799"/>
              <a:gd name="T100" fmla="*/ 39 w 800"/>
              <a:gd name="T101" fmla="*/ 399 h 7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800" h="799">
                <a:moveTo>
                  <a:pt x="400" y="0"/>
                </a:moveTo>
                <a:cubicBezTo>
                  <a:pt x="180" y="0"/>
                  <a:pt x="1" y="179"/>
                  <a:pt x="1" y="399"/>
                </a:cubicBezTo>
                <a:cubicBezTo>
                  <a:pt x="1" y="460"/>
                  <a:pt x="14" y="517"/>
                  <a:pt x="39" y="568"/>
                </a:cubicBezTo>
                <a:cubicBezTo>
                  <a:pt x="32" y="570"/>
                  <a:pt x="25" y="571"/>
                  <a:pt x="18" y="571"/>
                </a:cubicBezTo>
                <a:cubicBezTo>
                  <a:pt x="10" y="572"/>
                  <a:pt x="4" y="578"/>
                  <a:pt x="2" y="585"/>
                </a:cubicBezTo>
                <a:cubicBezTo>
                  <a:pt x="0" y="592"/>
                  <a:pt x="2" y="600"/>
                  <a:pt x="8" y="605"/>
                </a:cubicBezTo>
                <a:cubicBezTo>
                  <a:pt x="12" y="609"/>
                  <a:pt x="12" y="609"/>
                  <a:pt x="12" y="609"/>
                </a:cubicBezTo>
                <a:cubicBezTo>
                  <a:pt x="37" y="629"/>
                  <a:pt x="65" y="645"/>
                  <a:pt x="94" y="655"/>
                </a:cubicBezTo>
                <a:cubicBezTo>
                  <a:pt x="168" y="743"/>
                  <a:pt x="278" y="799"/>
                  <a:pt x="400" y="799"/>
                </a:cubicBezTo>
                <a:cubicBezTo>
                  <a:pt x="621" y="799"/>
                  <a:pt x="800" y="620"/>
                  <a:pt x="800" y="399"/>
                </a:cubicBezTo>
                <a:cubicBezTo>
                  <a:pt x="800" y="179"/>
                  <a:pt x="621" y="0"/>
                  <a:pt x="400" y="0"/>
                </a:cubicBezTo>
                <a:close/>
                <a:moveTo>
                  <a:pt x="677" y="630"/>
                </a:moveTo>
                <a:cubicBezTo>
                  <a:pt x="653" y="607"/>
                  <a:pt x="626" y="587"/>
                  <a:pt x="597" y="571"/>
                </a:cubicBezTo>
                <a:cubicBezTo>
                  <a:pt x="616" y="516"/>
                  <a:pt x="626" y="458"/>
                  <a:pt x="626" y="399"/>
                </a:cubicBezTo>
                <a:cubicBezTo>
                  <a:pt x="626" y="340"/>
                  <a:pt x="616" y="283"/>
                  <a:pt x="598" y="228"/>
                </a:cubicBezTo>
                <a:cubicBezTo>
                  <a:pt x="626" y="212"/>
                  <a:pt x="653" y="192"/>
                  <a:pt x="677" y="168"/>
                </a:cubicBezTo>
                <a:cubicBezTo>
                  <a:pt x="730" y="231"/>
                  <a:pt x="761" y="311"/>
                  <a:pt x="761" y="399"/>
                </a:cubicBezTo>
                <a:cubicBezTo>
                  <a:pt x="761" y="487"/>
                  <a:pt x="730" y="568"/>
                  <a:pt x="677" y="630"/>
                </a:cubicBezTo>
                <a:close/>
                <a:moveTo>
                  <a:pt x="420" y="760"/>
                </a:moveTo>
                <a:cubicBezTo>
                  <a:pt x="420" y="660"/>
                  <a:pt x="420" y="660"/>
                  <a:pt x="420" y="660"/>
                </a:cubicBezTo>
                <a:cubicBezTo>
                  <a:pt x="430" y="663"/>
                  <a:pt x="441" y="663"/>
                  <a:pt x="451" y="658"/>
                </a:cubicBezTo>
                <a:cubicBezTo>
                  <a:pt x="470" y="651"/>
                  <a:pt x="481" y="633"/>
                  <a:pt x="481" y="613"/>
                </a:cubicBezTo>
                <a:cubicBezTo>
                  <a:pt x="481" y="566"/>
                  <a:pt x="481" y="566"/>
                  <a:pt x="481" y="566"/>
                </a:cubicBezTo>
                <a:cubicBezTo>
                  <a:pt x="505" y="572"/>
                  <a:pt x="528" y="579"/>
                  <a:pt x="549" y="589"/>
                </a:cubicBezTo>
                <a:cubicBezTo>
                  <a:pt x="523" y="653"/>
                  <a:pt x="483" y="711"/>
                  <a:pt x="432" y="759"/>
                </a:cubicBezTo>
                <a:cubicBezTo>
                  <a:pt x="428" y="759"/>
                  <a:pt x="424" y="760"/>
                  <a:pt x="420" y="760"/>
                </a:cubicBezTo>
                <a:close/>
                <a:moveTo>
                  <a:pt x="369" y="759"/>
                </a:moveTo>
                <a:cubicBezTo>
                  <a:pt x="335" y="727"/>
                  <a:pt x="307" y="692"/>
                  <a:pt x="284" y="653"/>
                </a:cubicBezTo>
                <a:cubicBezTo>
                  <a:pt x="290" y="651"/>
                  <a:pt x="296" y="648"/>
                  <a:pt x="302" y="645"/>
                </a:cubicBezTo>
                <a:cubicBezTo>
                  <a:pt x="365" y="615"/>
                  <a:pt x="365" y="615"/>
                  <a:pt x="365" y="615"/>
                </a:cubicBezTo>
                <a:cubicBezTo>
                  <a:pt x="381" y="631"/>
                  <a:pt x="381" y="631"/>
                  <a:pt x="381" y="631"/>
                </a:cubicBezTo>
                <a:cubicBezTo>
                  <a:pt x="381" y="760"/>
                  <a:pt x="381" y="760"/>
                  <a:pt x="381" y="760"/>
                </a:cubicBezTo>
                <a:cubicBezTo>
                  <a:pt x="377" y="760"/>
                  <a:pt x="373" y="759"/>
                  <a:pt x="369" y="759"/>
                </a:cubicBezTo>
                <a:close/>
                <a:moveTo>
                  <a:pt x="368" y="40"/>
                </a:moveTo>
                <a:cubicBezTo>
                  <a:pt x="372" y="39"/>
                  <a:pt x="377" y="39"/>
                  <a:pt x="381" y="39"/>
                </a:cubicBezTo>
                <a:cubicBezTo>
                  <a:pt x="381" y="241"/>
                  <a:pt x="381" y="241"/>
                  <a:pt x="381" y="241"/>
                </a:cubicBezTo>
                <a:cubicBezTo>
                  <a:pt x="336" y="239"/>
                  <a:pt x="292" y="228"/>
                  <a:pt x="251" y="209"/>
                </a:cubicBezTo>
                <a:cubicBezTo>
                  <a:pt x="278" y="146"/>
                  <a:pt x="317" y="88"/>
                  <a:pt x="368" y="40"/>
                </a:cubicBezTo>
                <a:close/>
                <a:moveTo>
                  <a:pt x="217" y="192"/>
                </a:moveTo>
                <a:cubicBezTo>
                  <a:pt x="193" y="177"/>
                  <a:pt x="170" y="160"/>
                  <a:pt x="150" y="140"/>
                </a:cubicBezTo>
                <a:cubicBezTo>
                  <a:pt x="192" y="99"/>
                  <a:pt x="245" y="68"/>
                  <a:pt x="304" y="51"/>
                </a:cubicBezTo>
                <a:cubicBezTo>
                  <a:pt x="268" y="94"/>
                  <a:pt x="238" y="141"/>
                  <a:pt x="217" y="192"/>
                </a:cubicBezTo>
                <a:close/>
                <a:moveTo>
                  <a:pt x="433" y="40"/>
                </a:moveTo>
                <a:cubicBezTo>
                  <a:pt x="484" y="88"/>
                  <a:pt x="523" y="146"/>
                  <a:pt x="550" y="209"/>
                </a:cubicBezTo>
                <a:cubicBezTo>
                  <a:pt x="509" y="228"/>
                  <a:pt x="465" y="239"/>
                  <a:pt x="420" y="241"/>
                </a:cubicBezTo>
                <a:cubicBezTo>
                  <a:pt x="420" y="39"/>
                  <a:pt x="420" y="39"/>
                  <a:pt x="420" y="39"/>
                </a:cubicBezTo>
                <a:cubicBezTo>
                  <a:pt x="424" y="39"/>
                  <a:pt x="429" y="39"/>
                  <a:pt x="433" y="40"/>
                </a:cubicBezTo>
                <a:close/>
                <a:moveTo>
                  <a:pt x="497" y="51"/>
                </a:moveTo>
                <a:cubicBezTo>
                  <a:pt x="556" y="68"/>
                  <a:pt x="609" y="99"/>
                  <a:pt x="651" y="140"/>
                </a:cubicBezTo>
                <a:cubicBezTo>
                  <a:pt x="631" y="160"/>
                  <a:pt x="608" y="177"/>
                  <a:pt x="584" y="192"/>
                </a:cubicBezTo>
                <a:cubicBezTo>
                  <a:pt x="562" y="141"/>
                  <a:pt x="533" y="94"/>
                  <a:pt x="497" y="51"/>
                </a:cubicBezTo>
                <a:close/>
                <a:moveTo>
                  <a:pt x="588" y="399"/>
                </a:moveTo>
                <a:cubicBezTo>
                  <a:pt x="588" y="452"/>
                  <a:pt x="579" y="504"/>
                  <a:pt x="563" y="553"/>
                </a:cubicBezTo>
                <a:cubicBezTo>
                  <a:pt x="537" y="541"/>
                  <a:pt x="509" y="533"/>
                  <a:pt x="481" y="527"/>
                </a:cubicBezTo>
                <a:cubicBezTo>
                  <a:pt x="481" y="381"/>
                  <a:pt x="481" y="381"/>
                  <a:pt x="481" y="381"/>
                </a:cubicBezTo>
                <a:cubicBezTo>
                  <a:pt x="481" y="354"/>
                  <a:pt x="459" y="333"/>
                  <a:pt x="433" y="333"/>
                </a:cubicBezTo>
                <a:cubicBezTo>
                  <a:pt x="420" y="333"/>
                  <a:pt x="420" y="333"/>
                  <a:pt x="420" y="333"/>
                </a:cubicBezTo>
                <a:cubicBezTo>
                  <a:pt x="420" y="279"/>
                  <a:pt x="420" y="279"/>
                  <a:pt x="420" y="279"/>
                </a:cubicBezTo>
                <a:cubicBezTo>
                  <a:pt x="470" y="277"/>
                  <a:pt x="518" y="265"/>
                  <a:pt x="563" y="245"/>
                </a:cubicBezTo>
                <a:cubicBezTo>
                  <a:pt x="579" y="295"/>
                  <a:pt x="588" y="346"/>
                  <a:pt x="588" y="399"/>
                </a:cubicBezTo>
                <a:close/>
                <a:moveTo>
                  <a:pt x="381" y="279"/>
                </a:moveTo>
                <a:cubicBezTo>
                  <a:pt x="381" y="333"/>
                  <a:pt x="381" y="333"/>
                  <a:pt x="381" y="333"/>
                </a:cubicBezTo>
                <a:cubicBezTo>
                  <a:pt x="218" y="333"/>
                  <a:pt x="218" y="333"/>
                  <a:pt x="218" y="333"/>
                </a:cubicBezTo>
                <a:cubicBezTo>
                  <a:pt x="222" y="303"/>
                  <a:pt x="229" y="274"/>
                  <a:pt x="238" y="245"/>
                </a:cubicBezTo>
                <a:cubicBezTo>
                  <a:pt x="283" y="265"/>
                  <a:pt x="331" y="277"/>
                  <a:pt x="381" y="279"/>
                </a:cubicBezTo>
                <a:close/>
                <a:moveTo>
                  <a:pt x="238" y="456"/>
                </a:moveTo>
                <a:cubicBezTo>
                  <a:pt x="239" y="453"/>
                  <a:pt x="239" y="453"/>
                  <a:pt x="239" y="453"/>
                </a:cubicBezTo>
                <a:cubicBezTo>
                  <a:pt x="243" y="445"/>
                  <a:pt x="241" y="437"/>
                  <a:pt x="236" y="431"/>
                </a:cubicBezTo>
                <a:cubicBezTo>
                  <a:pt x="193" y="389"/>
                  <a:pt x="193" y="389"/>
                  <a:pt x="193" y="389"/>
                </a:cubicBezTo>
                <a:cubicBezTo>
                  <a:pt x="189" y="384"/>
                  <a:pt x="190" y="379"/>
                  <a:pt x="191" y="377"/>
                </a:cubicBezTo>
                <a:cubicBezTo>
                  <a:pt x="192" y="375"/>
                  <a:pt x="194" y="371"/>
                  <a:pt x="201" y="371"/>
                </a:cubicBezTo>
                <a:cubicBezTo>
                  <a:pt x="433" y="371"/>
                  <a:pt x="433" y="371"/>
                  <a:pt x="433" y="371"/>
                </a:cubicBezTo>
                <a:cubicBezTo>
                  <a:pt x="438" y="371"/>
                  <a:pt x="443" y="376"/>
                  <a:pt x="443" y="381"/>
                </a:cubicBezTo>
                <a:cubicBezTo>
                  <a:pt x="443" y="613"/>
                  <a:pt x="443" y="613"/>
                  <a:pt x="443" y="613"/>
                </a:cubicBezTo>
                <a:cubicBezTo>
                  <a:pt x="443" y="620"/>
                  <a:pt x="438" y="622"/>
                  <a:pt x="437" y="623"/>
                </a:cubicBezTo>
                <a:cubicBezTo>
                  <a:pt x="435" y="624"/>
                  <a:pt x="430" y="625"/>
                  <a:pt x="425" y="621"/>
                </a:cubicBezTo>
                <a:cubicBezTo>
                  <a:pt x="383" y="578"/>
                  <a:pt x="383" y="578"/>
                  <a:pt x="383" y="578"/>
                </a:cubicBezTo>
                <a:cubicBezTo>
                  <a:pt x="377" y="573"/>
                  <a:pt x="369" y="571"/>
                  <a:pt x="361" y="575"/>
                </a:cubicBezTo>
                <a:cubicBezTo>
                  <a:pt x="286" y="610"/>
                  <a:pt x="286" y="610"/>
                  <a:pt x="286" y="610"/>
                </a:cubicBezTo>
                <a:cubicBezTo>
                  <a:pt x="215" y="644"/>
                  <a:pt x="133" y="639"/>
                  <a:pt x="67" y="601"/>
                </a:cubicBezTo>
                <a:cubicBezTo>
                  <a:pt x="142" y="580"/>
                  <a:pt x="204" y="528"/>
                  <a:pt x="238" y="456"/>
                </a:cubicBezTo>
                <a:close/>
                <a:moveTo>
                  <a:pt x="186" y="671"/>
                </a:moveTo>
                <a:cubicBezTo>
                  <a:pt x="206" y="671"/>
                  <a:pt x="226" y="669"/>
                  <a:pt x="246" y="665"/>
                </a:cubicBezTo>
                <a:cubicBezTo>
                  <a:pt x="263" y="694"/>
                  <a:pt x="282" y="722"/>
                  <a:pt x="305" y="747"/>
                </a:cubicBezTo>
                <a:cubicBezTo>
                  <a:pt x="251" y="733"/>
                  <a:pt x="203" y="706"/>
                  <a:pt x="162" y="670"/>
                </a:cubicBezTo>
                <a:cubicBezTo>
                  <a:pt x="170" y="671"/>
                  <a:pt x="178" y="671"/>
                  <a:pt x="186" y="671"/>
                </a:cubicBezTo>
                <a:close/>
                <a:moveTo>
                  <a:pt x="584" y="607"/>
                </a:moveTo>
                <a:cubicBezTo>
                  <a:pt x="608" y="621"/>
                  <a:pt x="630" y="639"/>
                  <a:pt x="651" y="659"/>
                </a:cubicBezTo>
                <a:cubicBezTo>
                  <a:pt x="608" y="700"/>
                  <a:pt x="555" y="731"/>
                  <a:pt x="496" y="747"/>
                </a:cubicBezTo>
                <a:cubicBezTo>
                  <a:pt x="533" y="705"/>
                  <a:pt x="562" y="658"/>
                  <a:pt x="584" y="607"/>
                </a:cubicBezTo>
                <a:close/>
                <a:moveTo>
                  <a:pt x="39" y="399"/>
                </a:moveTo>
                <a:cubicBezTo>
                  <a:pt x="39" y="311"/>
                  <a:pt x="71" y="231"/>
                  <a:pt x="123" y="168"/>
                </a:cubicBezTo>
                <a:cubicBezTo>
                  <a:pt x="148" y="192"/>
                  <a:pt x="175" y="212"/>
                  <a:pt x="203" y="228"/>
                </a:cubicBezTo>
                <a:cubicBezTo>
                  <a:pt x="191" y="263"/>
                  <a:pt x="183" y="300"/>
                  <a:pt x="178" y="338"/>
                </a:cubicBezTo>
                <a:cubicBezTo>
                  <a:pt x="168" y="343"/>
                  <a:pt x="160" y="352"/>
                  <a:pt x="156" y="363"/>
                </a:cubicBezTo>
                <a:cubicBezTo>
                  <a:pt x="148" y="381"/>
                  <a:pt x="152" y="402"/>
                  <a:pt x="166" y="416"/>
                </a:cubicBezTo>
                <a:cubicBezTo>
                  <a:pt x="175" y="425"/>
                  <a:pt x="175" y="425"/>
                  <a:pt x="175" y="425"/>
                </a:cubicBezTo>
                <a:cubicBezTo>
                  <a:pt x="176" y="443"/>
                  <a:pt x="178" y="460"/>
                  <a:pt x="181" y="477"/>
                </a:cubicBezTo>
                <a:cubicBezTo>
                  <a:pt x="154" y="514"/>
                  <a:pt x="118" y="541"/>
                  <a:pt x="76" y="557"/>
                </a:cubicBezTo>
                <a:cubicBezTo>
                  <a:pt x="53" y="510"/>
                  <a:pt x="39" y="456"/>
                  <a:pt x="39" y="399"/>
                </a:cubicBezTo>
                <a:close/>
                <a:moveTo>
                  <a:pt x="39" y="399"/>
                </a:moveTo>
                <a:cubicBezTo>
                  <a:pt x="39" y="399"/>
                  <a:pt x="39" y="399"/>
                  <a:pt x="39" y="399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35899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M White Powerpoint Template October 2011">
  <a:themeElements>
    <a:clrScheme name="OPM">
      <a:dk1>
        <a:sysClr val="windowText" lastClr="000000"/>
      </a:dk1>
      <a:lt1>
        <a:sysClr val="window" lastClr="FFFFFF"/>
      </a:lt1>
      <a:dk2>
        <a:srgbClr val="0B1F51"/>
      </a:dk2>
      <a:lt2>
        <a:srgbClr val="91AECE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42917E"/>
      </a:accent6>
      <a:hlink>
        <a:srgbClr val="00A3D6"/>
      </a:hlink>
      <a:folHlink>
        <a:srgbClr val="694F07"/>
      </a:folHlink>
    </a:clrScheme>
    <a:fontScheme name="OPM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3AAC238-1DE9-45E7-9723-D8D8D1B56104}" vid="{F7790870-4C6F-4D9B-9251-12D425468CA4}"/>
    </a:ext>
  </a:extLst>
</a:theme>
</file>

<file path=ppt/theme/theme2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D76EE2C352184D80EA73EC052CB229" ma:contentTypeVersion="5" ma:contentTypeDescription="Create a new document." ma:contentTypeScope="" ma:versionID="ab170a0337881be854538cdd443c73a6">
  <xsd:schema xmlns:xsd="http://www.w3.org/2001/XMLSchema" xmlns:xs="http://www.w3.org/2001/XMLSchema" xmlns:p="http://schemas.microsoft.com/office/2006/metadata/properties" xmlns:ns1="http://schemas.microsoft.com/sharepoint/v3" xmlns:ns2="ac4cfe0a-aee5-432a-8054-b21b88d121c9" xmlns:ns3="http://schemas.microsoft.com/sharepoint/v3/fields" targetNamespace="http://schemas.microsoft.com/office/2006/metadata/properties" ma:root="true" ma:fieldsID="bb3abb0631befb2c03ff5ac29a5e40ef" ns1:_="" ns2:_="" ns3:_="">
    <xsd:import namespace="http://schemas.microsoft.com/sharepoint/v3"/>
    <xsd:import namespace="ac4cfe0a-aee5-432a-8054-b21b88d121c9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ingHintHash" minOccurs="0"/>
                <xsd:element ref="ns2:SharedWithDetails" minOccurs="0"/>
                <xsd:element ref="ns3:abad4538038848c4a55b044813c0c509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cfe0a-aee5-432a-8054-b21b88d121c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Sharing Hint Hash" ma:internalName="SharingHintHash" ma:readOnly="true">
      <xsd:simpleType>
        <xsd:restriction base="dms:Text"/>
      </xsd:simple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description="" ma:hidden="true" ma:list="{2a30008b-1d2e-49c1-acb1-cc32c5a67ae0}" ma:internalName="TaxCatchAll" ma:showField="CatchAllData" ma:web="ac4cfe0a-aee5-432a-8054-b21b88d121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description="" ma:hidden="true" ma:list="{2a30008b-1d2e-49c1-acb1-cc32c5a67ae0}" ma:internalName="TaxCatchAllLabel" ma:readOnly="true" ma:showField="CatchAllDataLabel" ma:web="ac4cfe0a-aee5-432a-8054-b21b88d121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abad4538038848c4a55b044813c0c509" ma:index="13" nillable="true" ma:taxonomy="true" ma:internalName="abad4538038848c4a55b044813c0c509" ma:taxonomyFieldName="WikiCategory" ma:displayName="Wiki Category" ma:fieldId="{abad4538-0388-48c4-a55b-044813c0c509}" ma:sspId="48245e64-faf6-4318-998e-7cfc72196ae6" ma:termSetId="6ad1757d-afea-4cc1-a67a-1949e6b6316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abad4538038848c4a55b044813c0c509 xmlns="http://schemas.microsoft.com/sharepoint/v3/fields">
      <Terms xmlns="http://schemas.microsoft.com/office/infopath/2007/PartnerControls"/>
    </abad4538038848c4a55b044813c0c509>
    <TaxCatchAll xmlns="ac4cfe0a-aee5-432a-8054-b21b88d121c9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39C88C-AA4D-4BA4-BC08-04739BDBA1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c4cfe0a-aee5-432a-8054-b21b88d121c9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DC10B9-4573-44E1-B672-02A371F2CA2B}">
  <ds:schemaRefs>
    <ds:schemaRef ds:uri="http://schemas.microsoft.com/sharepoint/v3/field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sharepoint/v3"/>
    <ds:schemaRef ds:uri="http://schemas.microsoft.com/office/infopath/2007/PartnerControls"/>
    <ds:schemaRef ds:uri="ac4cfe0a-aee5-432a-8054-b21b88d121c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28EE68A-E8DF-4FAD-82F8-2694456515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OPM White PowerPoint Template - January 2015</Template>
  <TotalTime>25384</TotalTime>
  <Words>803</Words>
  <Application>Microsoft Office PowerPoint</Application>
  <PresentationFormat>On-screen Show (4:3)</PresentationFormat>
  <Paragraphs>185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Georgia</vt:lpstr>
      <vt:lpstr>Times New Roman</vt:lpstr>
      <vt:lpstr>Wingdings</vt:lpstr>
      <vt:lpstr>Wingdings 2</vt:lpstr>
      <vt:lpstr>OPM White Powerpoint Template October 2011</vt:lpstr>
      <vt:lpstr>Office Theme</vt:lpstr>
      <vt:lpstr>Protección social reactiva frente a emergencias en América Latina y el Caribe Resultados Preliminares</vt:lpstr>
      <vt:lpstr>Objetivos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Productos del Estudio</vt:lpstr>
      <vt:lpstr>Protección social reactiva frente a emergencias en América Latina y el Caribe</vt:lpstr>
    </vt:vector>
  </TitlesOfParts>
  <Company>Oxford Policy Management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Eugenia</dc:creator>
  <cp:lastModifiedBy>Ana Solórzano</cp:lastModifiedBy>
  <cp:revision>404</cp:revision>
  <cp:lastPrinted>2011-07-18T12:47:23Z</cp:lastPrinted>
  <dcterms:created xsi:type="dcterms:W3CDTF">2016-08-17T15:38:18Z</dcterms:created>
  <dcterms:modified xsi:type="dcterms:W3CDTF">2017-03-07T11:54:33Z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0x01010068D76EE2C352184D80EA73EC052CB229</vt:lpwstr>
  </property>
  <property fmtid="{D5CDD505-2E9C-101B-9397-08002B2CF9AE}" pid="3" name="Tags">
    <vt:lpwstr/>
  </property>
</Properties>
</file>