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8" r:id="rId4"/>
    <p:sldId id="258" r:id="rId5"/>
    <p:sldId id="259" r:id="rId6"/>
    <p:sldId id="261" r:id="rId7"/>
    <p:sldId id="279" r:id="rId8"/>
    <p:sldId id="280" r:id="rId9"/>
    <p:sldId id="282" r:id="rId10"/>
    <p:sldId id="287" r:id="rId11"/>
    <p:sldId id="281" r:id="rId12"/>
    <p:sldId id="283" r:id="rId13"/>
    <p:sldId id="284" r:id="rId14"/>
    <p:sldId id="285" r:id="rId15"/>
    <p:sldId id="286" r:id="rId16"/>
    <p:sldId id="291" r:id="rId17"/>
    <p:sldId id="273" r:id="rId18"/>
    <p:sldId id="288" r:id="rId19"/>
    <p:sldId id="289" r:id="rId20"/>
    <p:sldId id="290" r:id="rId21"/>
    <p:sldId id="293" r:id="rId22"/>
    <p:sldId id="276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E3E25-ADDB-4ED9-9B9C-2FDF0E772EF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E926995-E1F1-4941-BD6D-75AF9E503FE7}">
      <dgm:prSet phldrT="[Texto]"/>
      <dgm:spPr/>
      <dgm:t>
        <a:bodyPr/>
        <a:lstStyle/>
        <a:p>
          <a:r>
            <a:rPr lang="es-CL" b="1">
              <a:solidFill>
                <a:sysClr val="windowText" lastClr="000000"/>
              </a:solidFill>
            </a:rPr>
            <a:t>Etapa 1:</a:t>
          </a:r>
          <a:r>
            <a:rPr lang="es-CL">
              <a:solidFill>
                <a:sysClr val="windowText" lastClr="000000"/>
              </a:solidFill>
            </a:rPr>
            <a:t> Búsqueda y recopilación de información</a:t>
          </a:r>
          <a:endParaRPr lang="es-ES">
            <a:solidFill>
              <a:sysClr val="windowText" lastClr="000000"/>
            </a:solidFill>
          </a:endParaRPr>
        </a:p>
      </dgm:t>
    </dgm:pt>
    <dgm:pt modelId="{9FEB7589-0F76-46A4-9343-E162031FB5D7}" type="parTrans" cxnId="{8CE5DD8A-5816-4835-892A-3CA09802F68B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40EB0BE0-CDE1-4F47-B2DE-088AE897F486}" type="sibTrans" cxnId="{8CE5DD8A-5816-4835-892A-3CA09802F68B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0EA21BB9-FC99-400D-B3E6-7234562CC954}">
      <dgm:prSet/>
      <dgm:spPr/>
      <dgm:t>
        <a:bodyPr/>
        <a:lstStyle/>
        <a:p>
          <a:r>
            <a:rPr lang="es-CL" b="1">
              <a:solidFill>
                <a:sysClr val="windowText" lastClr="000000"/>
              </a:solidFill>
            </a:rPr>
            <a:t>Etapa 2:</a:t>
          </a:r>
          <a:r>
            <a:rPr lang="es-CL">
              <a:solidFill>
                <a:sysClr val="windowText" lastClr="000000"/>
              </a:solidFill>
            </a:rPr>
            <a:t> Análisis de información recopilada</a:t>
          </a:r>
          <a:endParaRPr lang="es-CL" dirty="0">
            <a:solidFill>
              <a:sysClr val="windowText" lastClr="000000"/>
            </a:solidFill>
          </a:endParaRPr>
        </a:p>
      </dgm:t>
    </dgm:pt>
    <dgm:pt modelId="{2BAEBB9A-D3C2-4896-ABE7-0BCEBE3041BE}" type="parTrans" cxnId="{78C68C37-4559-4195-B7F1-DEFF2F640178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FCC8878-A9E0-4315-8C5D-D0E60067D8AD}" type="sibTrans" cxnId="{78C68C37-4559-4195-B7F1-DEFF2F640178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E629F977-1A74-4D46-82C9-F0AACD397470}">
      <dgm:prSet/>
      <dgm:spPr/>
      <dgm:t>
        <a:bodyPr/>
        <a:lstStyle/>
        <a:p>
          <a:r>
            <a:rPr lang="es-CL" b="1">
              <a:solidFill>
                <a:sysClr val="windowText" lastClr="000000"/>
              </a:solidFill>
            </a:rPr>
            <a:t>Etapa 3:</a:t>
          </a:r>
          <a:r>
            <a:rPr lang="es-CL">
              <a:solidFill>
                <a:sysClr val="windowText" lastClr="000000"/>
              </a:solidFill>
            </a:rPr>
            <a:t> Entrevista con informantes</a:t>
          </a:r>
          <a:endParaRPr lang="es-CL" dirty="0">
            <a:solidFill>
              <a:sysClr val="windowText" lastClr="000000"/>
            </a:solidFill>
          </a:endParaRPr>
        </a:p>
      </dgm:t>
    </dgm:pt>
    <dgm:pt modelId="{E52190C7-7EF3-49B7-934B-D36B0088ECF9}" type="parTrans" cxnId="{4C17A90C-19FE-4654-BA4A-B19A1A27EB2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2BA08A81-CC6D-4710-AEC5-8F730307AD83}" type="sibTrans" cxnId="{4C17A90C-19FE-4654-BA4A-B19A1A27EB2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41DC5686-6560-4570-89FF-D6A2526A9AFE}">
      <dgm:prSet/>
      <dgm:spPr/>
      <dgm:t>
        <a:bodyPr/>
        <a:lstStyle/>
        <a:p>
          <a:r>
            <a:rPr lang="es-CL" b="1">
              <a:solidFill>
                <a:sysClr val="windowText" lastClr="000000"/>
              </a:solidFill>
            </a:rPr>
            <a:t>Etapa 4:</a:t>
          </a:r>
          <a:r>
            <a:rPr lang="es-CL">
              <a:solidFill>
                <a:sysClr val="windowText" lastClr="000000"/>
              </a:solidFill>
            </a:rPr>
            <a:t> Elaboración de informe país </a:t>
          </a:r>
          <a:endParaRPr lang="es-CL" dirty="0">
            <a:solidFill>
              <a:sysClr val="windowText" lastClr="000000"/>
            </a:solidFill>
          </a:endParaRPr>
        </a:p>
      </dgm:t>
    </dgm:pt>
    <dgm:pt modelId="{5B2110D4-4195-4FDA-9B61-915F359BD92E}" type="parTrans" cxnId="{8F1D0187-A2B6-4AF8-8B79-A626E46242D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169DC34A-6415-4F24-B5BA-D36682EC4EAB}" type="sibTrans" cxnId="{8F1D0187-A2B6-4AF8-8B79-A626E46242D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E790FEDB-A211-44CB-BCD1-306311BBE2FC}">
      <dgm:prSet/>
      <dgm:spPr/>
      <dgm:t>
        <a:bodyPr/>
        <a:lstStyle/>
        <a:p>
          <a:r>
            <a:rPr lang="es-CL" b="1">
              <a:solidFill>
                <a:sysClr val="windowText" lastClr="000000"/>
              </a:solidFill>
            </a:rPr>
            <a:t>Etapa 5:</a:t>
          </a:r>
          <a:r>
            <a:rPr lang="es-CL">
              <a:solidFill>
                <a:sysClr val="windowText" lastClr="000000"/>
              </a:solidFill>
            </a:rPr>
            <a:t> Construcción de base de datos de verificables </a:t>
          </a:r>
          <a:endParaRPr lang="es-CL" dirty="0">
            <a:solidFill>
              <a:sysClr val="windowText" lastClr="000000"/>
            </a:solidFill>
          </a:endParaRPr>
        </a:p>
      </dgm:t>
    </dgm:pt>
    <dgm:pt modelId="{CA264E19-194F-4CED-AD50-2C88F253EECB}" type="parTrans" cxnId="{4584F2C5-23A6-45BE-B83A-7645BD3E7FCD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74B05AEF-DA1C-4E58-95A9-D61E1D7AF64F}" type="sibTrans" cxnId="{4584F2C5-23A6-45BE-B83A-7645BD3E7FCD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2CE125E5-08A8-43E3-A521-31D24D8A4BEA}" type="pres">
      <dgm:prSet presAssocID="{A75E3E25-ADDB-4ED9-9B9C-2FDF0E772EF3}" presName="linear" presStyleCnt="0">
        <dgm:presLayoutVars>
          <dgm:dir/>
          <dgm:animLvl val="lvl"/>
          <dgm:resizeHandles val="exact"/>
        </dgm:presLayoutVars>
      </dgm:prSet>
      <dgm:spPr/>
    </dgm:pt>
    <dgm:pt modelId="{2CC51F44-B0B6-4A5A-B88B-C7F394E46917}" type="pres">
      <dgm:prSet presAssocID="{3E926995-E1F1-4941-BD6D-75AF9E503FE7}" presName="parentLin" presStyleCnt="0"/>
      <dgm:spPr/>
    </dgm:pt>
    <dgm:pt modelId="{A43B9B51-41C9-44F9-8C96-C1BB1C0E3530}" type="pres">
      <dgm:prSet presAssocID="{3E926995-E1F1-4941-BD6D-75AF9E503FE7}" presName="parentLeftMargin" presStyleLbl="node1" presStyleIdx="0" presStyleCnt="5"/>
      <dgm:spPr/>
    </dgm:pt>
    <dgm:pt modelId="{5204D0BD-D354-40E7-86DF-2DEC018B19AA}" type="pres">
      <dgm:prSet presAssocID="{3E926995-E1F1-4941-BD6D-75AF9E503F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936387-9DBA-47B7-936E-21D06F33D593}" type="pres">
      <dgm:prSet presAssocID="{3E926995-E1F1-4941-BD6D-75AF9E503FE7}" presName="negativeSpace" presStyleCnt="0"/>
      <dgm:spPr/>
    </dgm:pt>
    <dgm:pt modelId="{A746FC0D-F409-434F-9162-CC7E426068EB}" type="pres">
      <dgm:prSet presAssocID="{3E926995-E1F1-4941-BD6D-75AF9E503FE7}" presName="childText" presStyleLbl="conFgAcc1" presStyleIdx="0" presStyleCnt="5">
        <dgm:presLayoutVars>
          <dgm:bulletEnabled val="1"/>
        </dgm:presLayoutVars>
      </dgm:prSet>
      <dgm:spPr/>
    </dgm:pt>
    <dgm:pt modelId="{355C8FBE-2A76-46D6-9870-26725AA756EC}" type="pres">
      <dgm:prSet presAssocID="{40EB0BE0-CDE1-4F47-B2DE-088AE897F486}" presName="spaceBetweenRectangles" presStyleCnt="0"/>
      <dgm:spPr/>
    </dgm:pt>
    <dgm:pt modelId="{17AFDA83-24BF-47E3-BBFC-4B4F6061584F}" type="pres">
      <dgm:prSet presAssocID="{0EA21BB9-FC99-400D-B3E6-7234562CC954}" presName="parentLin" presStyleCnt="0"/>
      <dgm:spPr/>
    </dgm:pt>
    <dgm:pt modelId="{6567F1E1-A37B-409B-818A-E6DDBD84C3B7}" type="pres">
      <dgm:prSet presAssocID="{0EA21BB9-FC99-400D-B3E6-7234562CC954}" presName="parentLeftMargin" presStyleLbl="node1" presStyleIdx="0" presStyleCnt="5"/>
      <dgm:spPr/>
    </dgm:pt>
    <dgm:pt modelId="{3D44DFC7-1898-4956-8CC3-4024C41A2C12}" type="pres">
      <dgm:prSet presAssocID="{0EA21BB9-FC99-400D-B3E6-7234562CC95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4C3AF3-89F5-4436-8B5B-CCE480DDA727}" type="pres">
      <dgm:prSet presAssocID="{0EA21BB9-FC99-400D-B3E6-7234562CC954}" presName="negativeSpace" presStyleCnt="0"/>
      <dgm:spPr/>
    </dgm:pt>
    <dgm:pt modelId="{37C9BD6D-FBFB-4558-9DE8-BE269B200F37}" type="pres">
      <dgm:prSet presAssocID="{0EA21BB9-FC99-400D-B3E6-7234562CC954}" presName="childText" presStyleLbl="conFgAcc1" presStyleIdx="1" presStyleCnt="5">
        <dgm:presLayoutVars>
          <dgm:bulletEnabled val="1"/>
        </dgm:presLayoutVars>
      </dgm:prSet>
      <dgm:spPr/>
    </dgm:pt>
    <dgm:pt modelId="{ACEB2E26-3E65-4A27-AFA6-7BD49AC1F550}" type="pres">
      <dgm:prSet presAssocID="{DFCC8878-A9E0-4315-8C5D-D0E60067D8AD}" presName="spaceBetweenRectangles" presStyleCnt="0"/>
      <dgm:spPr/>
    </dgm:pt>
    <dgm:pt modelId="{32AAC042-19AC-4927-BAB6-6014A3A89ABE}" type="pres">
      <dgm:prSet presAssocID="{E629F977-1A74-4D46-82C9-F0AACD397470}" presName="parentLin" presStyleCnt="0"/>
      <dgm:spPr/>
    </dgm:pt>
    <dgm:pt modelId="{C9B5FB39-534E-4440-AE4C-173ADEAF66A0}" type="pres">
      <dgm:prSet presAssocID="{E629F977-1A74-4D46-82C9-F0AACD397470}" presName="parentLeftMargin" presStyleLbl="node1" presStyleIdx="1" presStyleCnt="5"/>
      <dgm:spPr/>
    </dgm:pt>
    <dgm:pt modelId="{420B93FE-B086-4707-8812-702B16BD37FA}" type="pres">
      <dgm:prSet presAssocID="{E629F977-1A74-4D46-82C9-F0AACD3974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202DC2-D1D7-489E-89B6-B4D0DFC0F603}" type="pres">
      <dgm:prSet presAssocID="{E629F977-1A74-4D46-82C9-F0AACD397470}" presName="negativeSpace" presStyleCnt="0"/>
      <dgm:spPr/>
    </dgm:pt>
    <dgm:pt modelId="{05B453EA-B4E5-4A72-86B0-A4E69EECAD97}" type="pres">
      <dgm:prSet presAssocID="{E629F977-1A74-4D46-82C9-F0AACD397470}" presName="childText" presStyleLbl="conFgAcc1" presStyleIdx="2" presStyleCnt="5">
        <dgm:presLayoutVars>
          <dgm:bulletEnabled val="1"/>
        </dgm:presLayoutVars>
      </dgm:prSet>
      <dgm:spPr/>
    </dgm:pt>
    <dgm:pt modelId="{236E25DA-856C-4886-84DF-E597A4020F2C}" type="pres">
      <dgm:prSet presAssocID="{2BA08A81-CC6D-4710-AEC5-8F730307AD83}" presName="spaceBetweenRectangles" presStyleCnt="0"/>
      <dgm:spPr/>
    </dgm:pt>
    <dgm:pt modelId="{B4EA825F-E580-4985-B510-17A3A0C5A144}" type="pres">
      <dgm:prSet presAssocID="{41DC5686-6560-4570-89FF-D6A2526A9AFE}" presName="parentLin" presStyleCnt="0"/>
      <dgm:spPr/>
    </dgm:pt>
    <dgm:pt modelId="{38FD5A0E-4588-4741-BCC8-3C63ED9BCC2B}" type="pres">
      <dgm:prSet presAssocID="{41DC5686-6560-4570-89FF-D6A2526A9AFE}" presName="parentLeftMargin" presStyleLbl="node1" presStyleIdx="2" presStyleCnt="5"/>
      <dgm:spPr/>
    </dgm:pt>
    <dgm:pt modelId="{A9398257-C196-45FE-AB91-B844AB657BC6}" type="pres">
      <dgm:prSet presAssocID="{41DC5686-6560-4570-89FF-D6A2526A9A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1C974A-EF77-4CF3-80C2-5D32E46642D0}" type="pres">
      <dgm:prSet presAssocID="{41DC5686-6560-4570-89FF-D6A2526A9AFE}" presName="negativeSpace" presStyleCnt="0"/>
      <dgm:spPr/>
    </dgm:pt>
    <dgm:pt modelId="{926A0994-4E01-416A-9D82-DE0609075D13}" type="pres">
      <dgm:prSet presAssocID="{41DC5686-6560-4570-89FF-D6A2526A9AFE}" presName="childText" presStyleLbl="conFgAcc1" presStyleIdx="3" presStyleCnt="5">
        <dgm:presLayoutVars>
          <dgm:bulletEnabled val="1"/>
        </dgm:presLayoutVars>
      </dgm:prSet>
      <dgm:spPr/>
    </dgm:pt>
    <dgm:pt modelId="{851B1DA9-4B0C-475A-8054-C8D64F0ABE4B}" type="pres">
      <dgm:prSet presAssocID="{169DC34A-6415-4F24-B5BA-D36682EC4EAB}" presName="spaceBetweenRectangles" presStyleCnt="0"/>
      <dgm:spPr/>
    </dgm:pt>
    <dgm:pt modelId="{43ED87EF-A38F-48F1-9924-BE0A13D94432}" type="pres">
      <dgm:prSet presAssocID="{E790FEDB-A211-44CB-BCD1-306311BBE2FC}" presName="parentLin" presStyleCnt="0"/>
      <dgm:spPr/>
    </dgm:pt>
    <dgm:pt modelId="{687EE619-D958-4859-9356-24BFBAFC7C38}" type="pres">
      <dgm:prSet presAssocID="{E790FEDB-A211-44CB-BCD1-306311BBE2FC}" presName="parentLeftMargin" presStyleLbl="node1" presStyleIdx="3" presStyleCnt="5"/>
      <dgm:spPr/>
    </dgm:pt>
    <dgm:pt modelId="{3F564BCE-B425-449E-ADD3-11F42FBA2821}" type="pres">
      <dgm:prSet presAssocID="{E790FEDB-A211-44CB-BCD1-306311BBE2F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FDC9FA1-CE8B-4176-8FB9-716563609646}" type="pres">
      <dgm:prSet presAssocID="{E790FEDB-A211-44CB-BCD1-306311BBE2FC}" presName="negativeSpace" presStyleCnt="0"/>
      <dgm:spPr/>
    </dgm:pt>
    <dgm:pt modelId="{28AD5C15-4394-4ECF-AE6D-C10D43F6EA4B}" type="pres">
      <dgm:prSet presAssocID="{E790FEDB-A211-44CB-BCD1-306311BBE2F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BAA3DC8-06BE-4839-ABFA-11303EDC6BA0}" type="presOf" srcId="{E629F977-1A74-4D46-82C9-F0AACD397470}" destId="{420B93FE-B086-4707-8812-702B16BD37FA}" srcOrd="1" destOrd="0" presId="urn:microsoft.com/office/officeart/2005/8/layout/list1"/>
    <dgm:cxn modelId="{5ACCE749-1046-4FB6-8EB9-080B8F1B9682}" type="presOf" srcId="{3E926995-E1F1-4941-BD6D-75AF9E503FE7}" destId="{A43B9B51-41C9-44F9-8C96-C1BB1C0E3530}" srcOrd="0" destOrd="0" presId="urn:microsoft.com/office/officeart/2005/8/layout/list1"/>
    <dgm:cxn modelId="{381186AF-7E0D-40D1-94A0-43BE3ED4553E}" type="presOf" srcId="{E790FEDB-A211-44CB-BCD1-306311BBE2FC}" destId="{3F564BCE-B425-449E-ADD3-11F42FBA2821}" srcOrd="1" destOrd="0" presId="urn:microsoft.com/office/officeart/2005/8/layout/list1"/>
    <dgm:cxn modelId="{BC3D63DC-388D-4623-8CF1-B980023AD2D4}" type="presOf" srcId="{A75E3E25-ADDB-4ED9-9B9C-2FDF0E772EF3}" destId="{2CE125E5-08A8-43E3-A521-31D24D8A4BEA}" srcOrd="0" destOrd="0" presId="urn:microsoft.com/office/officeart/2005/8/layout/list1"/>
    <dgm:cxn modelId="{962C8A16-A281-4897-BF0F-00ED798FD181}" type="presOf" srcId="{E629F977-1A74-4D46-82C9-F0AACD397470}" destId="{C9B5FB39-534E-4440-AE4C-173ADEAF66A0}" srcOrd="0" destOrd="0" presId="urn:microsoft.com/office/officeart/2005/8/layout/list1"/>
    <dgm:cxn modelId="{4584F2C5-23A6-45BE-B83A-7645BD3E7FCD}" srcId="{A75E3E25-ADDB-4ED9-9B9C-2FDF0E772EF3}" destId="{E790FEDB-A211-44CB-BCD1-306311BBE2FC}" srcOrd="4" destOrd="0" parTransId="{CA264E19-194F-4CED-AD50-2C88F253EECB}" sibTransId="{74B05AEF-DA1C-4E58-95A9-D61E1D7AF64F}"/>
    <dgm:cxn modelId="{672ACBB3-3A02-4570-AB35-C8882AAE1CC1}" type="presOf" srcId="{E790FEDB-A211-44CB-BCD1-306311BBE2FC}" destId="{687EE619-D958-4859-9356-24BFBAFC7C38}" srcOrd="0" destOrd="0" presId="urn:microsoft.com/office/officeart/2005/8/layout/list1"/>
    <dgm:cxn modelId="{8F1D0187-A2B6-4AF8-8B79-A626E46242DE}" srcId="{A75E3E25-ADDB-4ED9-9B9C-2FDF0E772EF3}" destId="{41DC5686-6560-4570-89FF-D6A2526A9AFE}" srcOrd="3" destOrd="0" parTransId="{5B2110D4-4195-4FDA-9B61-915F359BD92E}" sibTransId="{169DC34A-6415-4F24-B5BA-D36682EC4EAB}"/>
    <dgm:cxn modelId="{4C17A90C-19FE-4654-BA4A-B19A1A27EB2E}" srcId="{A75E3E25-ADDB-4ED9-9B9C-2FDF0E772EF3}" destId="{E629F977-1A74-4D46-82C9-F0AACD397470}" srcOrd="2" destOrd="0" parTransId="{E52190C7-7EF3-49B7-934B-D36B0088ECF9}" sibTransId="{2BA08A81-CC6D-4710-AEC5-8F730307AD83}"/>
    <dgm:cxn modelId="{F8E233B7-DF62-4F93-B196-973FC6926A63}" type="presOf" srcId="{41DC5686-6560-4570-89FF-D6A2526A9AFE}" destId="{A9398257-C196-45FE-AB91-B844AB657BC6}" srcOrd="1" destOrd="0" presId="urn:microsoft.com/office/officeart/2005/8/layout/list1"/>
    <dgm:cxn modelId="{7F37469D-D4F5-4EBC-A116-D0D5203A69EA}" type="presOf" srcId="{41DC5686-6560-4570-89FF-D6A2526A9AFE}" destId="{38FD5A0E-4588-4741-BCC8-3C63ED9BCC2B}" srcOrd="0" destOrd="0" presId="urn:microsoft.com/office/officeart/2005/8/layout/list1"/>
    <dgm:cxn modelId="{5AA4B691-45D2-4B84-AE66-0FE522B3B77B}" type="presOf" srcId="{0EA21BB9-FC99-400D-B3E6-7234562CC954}" destId="{6567F1E1-A37B-409B-818A-E6DDBD84C3B7}" srcOrd="0" destOrd="0" presId="urn:microsoft.com/office/officeart/2005/8/layout/list1"/>
    <dgm:cxn modelId="{3E32AEBA-6574-4D31-A3CC-3A9DCE03E27A}" type="presOf" srcId="{0EA21BB9-FC99-400D-B3E6-7234562CC954}" destId="{3D44DFC7-1898-4956-8CC3-4024C41A2C12}" srcOrd="1" destOrd="0" presId="urn:microsoft.com/office/officeart/2005/8/layout/list1"/>
    <dgm:cxn modelId="{8CE5DD8A-5816-4835-892A-3CA09802F68B}" srcId="{A75E3E25-ADDB-4ED9-9B9C-2FDF0E772EF3}" destId="{3E926995-E1F1-4941-BD6D-75AF9E503FE7}" srcOrd="0" destOrd="0" parTransId="{9FEB7589-0F76-46A4-9343-E162031FB5D7}" sibTransId="{40EB0BE0-CDE1-4F47-B2DE-088AE897F486}"/>
    <dgm:cxn modelId="{78C68C37-4559-4195-B7F1-DEFF2F640178}" srcId="{A75E3E25-ADDB-4ED9-9B9C-2FDF0E772EF3}" destId="{0EA21BB9-FC99-400D-B3E6-7234562CC954}" srcOrd="1" destOrd="0" parTransId="{2BAEBB9A-D3C2-4896-ABE7-0BCEBE3041BE}" sibTransId="{DFCC8878-A9E0-4315-8C5D-D0E60067D8AD}"/>
    <dgm:cxn modelId="{29D4DA24-6E41-4A4D-85D5-0CE217908EE4}" type="presOf" srcId="{3E926995-E1F1-4941-BD6D-75AF9E503FE7}" destId="{5204D0BD-D354-40E7-86DF-2DEC018B19AA}" srcOrd="1" destOrd="0" presId="urn:microsoft.com/office/officeart/2005/8/layout/list1"/>
    <dgm:cxn modelId="{F9F606E3-53BA-4027-85A5-90E7611CC454}" type="presParOf" srcId="{2CE125E5-08A8-43E3-A521-31D24D8A4BEA}" destId="{2CC51F44-B0B6-4A5A-B88B-C7F394E46917}" srcOrd="0" destOrd="0" presId="urn:microsoft.com/office/officeart/2005/8/layout/list1"/>
    <dgm:cxn modelId="{BDF78DC4-F5D9-446D-B473-98508F37EB37}" type="presParOf" srcId="{2CC51F44-B0B6-4A5A-B88B-C7F394E46917}" destId="{A43B9B51-41C9-44F9-8C96-C1BB1C0E3530}" srcOrd="0" destOrd="0" presId="urn:microsoft.com/office/officeart/2005/8/layout/list1"/>
    <dgm:cxn modelId="{3F992AF2-DA45-4FCE-8A54-A7CFC1DF6F4F}" type="presParOf" srcId="{2CC51F44-B0B6-4A5A-B88B-C7F394E46917}" destId="{5204D0BD-D354-40E7-86DF-2DEC018B19AA}" srcOrd="1" destOrd="0" presId="urn:microsoft.com/office/officeart/2005/8/layout/list1"/>
    <dgm:cxn modelId="{4EC20E82-1354-47E2-9DA9-9A660C0FF69D}" type="presParOf" srcId="{2CE125E5-08A8-43E3-A521-31D24D8A4BEA}" destId="{DB936387-9DBA-47B7-936E-21D06F33D593}" srcOrd="1" destOrd="0" presId="urn:microsoft.com/office/officeart/2005/8/layout/list1"/>
    <dgm:cxn modelId="{8D923018-B9E5-4CCB-8CAB-8B783C780341}" type="presParOf" srcId="{2CE125E5-08A8-43E3-A521-31D24D8A4BEA}" destId="{A746FC0D-F409-434F-9162-CC7E426068EB}" srcOrd="2" destOrd="0" presId="urn:microsoft.com/office/officeart/2005/8/layout/list1"/>
    <dgm:cxn modelId="{4718F0A4-EDCB-4856-914E-FE800AC20237}" type="presParOf" srcId="{2CE125E5-08A8-43E3-A521-31D24D8A4BEA}" destId="{355C8FBE-2A76-46D6-9870-26725AA756EC}" srcOrd="3" destOrd="0" presId="urn:microsoft.com/office/officeart/2005/8/layout/list1"/>
    <dgm:cxn modelId="{8C64E88A-CC1D-4FE0-83BB-A0D29EC58C8A}" type="presParOf" srcId="{2CE125E5-08A8-43E3-A521-31D24D8A4BEA}" destId="{17AFDA83-24BF-47E3-BBFC-4B4F6061584F}" srcOrd="4" destOrd="0" presId="urn:microsoft.com/office/officeart/2005/8/layout/list1"/>
    <dgm:cxn modelId="{38BEC401-D4B2-425B-A967-9CE9A1C1CF61}" type="presParOf" srcId="{17AFDA83-24BF-47E3-BBFC-4B4F6061584F}" destId="{6567F1E1-A37B-409B-818A-E6DDBD84C3B7}" srcOrd="0" destOrd="0" presId="urn:microsoft.com/office/officeart/2005/8/layout/list1"/>
    <dgm:cxn modelId="{C4C7FE65-982C-414E-8A81-EE0790A106FF}" type="presParOf" srcId="{17AFDA83-24BF-47E3-BBFC-4B4F6061584F}" destId="{3D44DFC7-1898-4956-8CC3-4024C41A2C12}" srcOrd="1" destOrd="0" presId="urn:microsoft.com/office/officeart/2005/8/layout/list1"/>
    <dgm:cxn modelId="{56D6590B-B810-49C5-BE63-2CDB7D776BBA}" type="presParOf" srcId="{2CE125E5-08A8-43E3-A521-31D24D8A4BEA}" destId="{E54C3AF3-89F5-4436-8B5B-CCE480DDA727}" srcOrd="5" destOrd="0" presId="urn:microsoft.com/office/officeart/2005/8/layout/list1"/>
    <dgm:cxn modelId="{B4E471A2-8931-4E23-B37D-A77D61E46E8A}" type="presParOf" srcId="{2CE125E5-08A8-43E3-A521-31D24D8A4BEA}" destId="{37C9BD6D-FBFB-4558-9DE8-BE269B200F37}" srcOrd="6" destOrd="0" presId="urn:microsoft.com/office/officeart/2005/8/layout/list1"/>
    <dgm:cxn modelId="{E7C8B2BE-861C-4CC0-9B06-1CB9859BDE31}" type="presParOf" srcId="{2CE125E5-08A8-43E3-A521-31D24D8A4BEA}" destId="{ACEB2E26-3E65-4A27-AFA6-7BD49AC1F550}" srcOrd="7" destOrd="0" presId="urn:microsoft.com/office/officeart/2005/8/layout/list1"/>
    <dgm:cxn modelId="{ACC3B1DE-A8F9-4542-B8F4-E1EC17464C82}" type="presParOf" srcId="{2CE125E5-08A8-43E3-A521-31D24D8A4BEA}" destId="{32AAC042-19AC-4927-BAB6-6014A3A89ABE}" srcOrd="8" destOrd="0" presId="urn:microsoft.com/office/officeart/2005/8/layout/list1"/>
    <dgm:cxn modelId="{109D91D7-DDED-42DF-A262-07A74BCA9547}" type="presParOf" srcId="{32AAC042-19AC-4927-BAB6-6014A3A89ABE}" destId="{C9B5FB39-534E-4440-AE4C-173ADEAF66A0}" srcOrd="0" destOrd="0" presId="urn:microsoft.com/office/officeart/2005/8/layout/list1"/>
    <dgm:cxn modelId="{44146EC0-E2AE-4B6A-BADB-3E5A36445511}" type="presParOf" srcId="{32AAC042-19AC-4927-BAB6-6014A3A89ABE}" destId="{420B93FE-B086-4707-8812-702B16BD37FA}" srcOrd="1" destOrd="0" presId="urn:microsoft.com/office/officeart/2005/8/layout/list1"/>
    <dgm:cxn modelId="{1D2E4D12-DA30-4E1A-8D18-487DEF89D98F}" type="presParOf" srcId="{2CE125E5-08A8-43E3-A521-31D24D8A4BEA}" destId="{F5202DC2-D1D7-489E-89B6-B4D0DFC0F603}" srcOrd="9" destOrd="0" presId="urn:microsoft.com/office/officeart/2005/8/layout/list1"/>
    <dgm:cxn modelId="{6D5EC8F9-4FB0-45CE-8503-DF67834B1A83}" type="presParOf" srcId="{2CE125E5-08A8-43E3-A521-31D24D8A4BEA}" destId="{05B453EA-B4E5-4A72-86B0-A4E69EECAD97}" srcOrd="10" destOrd="0" presId="urn:microsoft.com/office/officeart/2005/8/layout/list1"/>
    <dgm:cxn modelId="{A8D4415A-AC52-41B2-B967-AEEF0A20FB41}" type="presParOf" srcId="{2CE125E5-08A8-43E3-A521-31D24D8A4BEA}" destId="{236E25DA-856C-4886-84DF-E597A4020F2C}" srcOrd="11" destOrd="0" presId="urn:microsoft.com/office/officeart/2005/8/layout/list1"/>
    <dgm:cxn modelId="{27666E38-C622-4A99-B0FA-C41CBB645318}" type="presParOf" srcId="{2CE125E5-08A8-43E3-A521-31D24D8A4BEA}" destId="{B4EA825F-E580-4985-B510-17A3A0C5A144}" srcOrd="12" destOrd="0" presId="urn:microsoft.com/office/officeart/2005/8/layout/list1"/>
    <dgm:cxn modelId="{D7D4B8E9-38C4-443E-8CB6-7BE0A12373A9}" type="presParOf" srcId="{B4EA825F-E580-4985-B510-17A3A0C5A144}" destId="{38FD5A0E-4588-4741-BCC8-3C63ED9BCC2B}" srcOrd="0" destOrd="0" presId="urn:microsoft.com/office/officeart/2005/8/layout/list1"/>
    <dgm:cxn modelId="{02CF4B56-D31B-4A5B-80FC-3E50AA378ECF}" type="presParOf" srcId="{B4EA825F-E580-4985-B510-17A3A0C5A144}" destId="{A9398257-C196-45FE-AB91-B844AB657BC6}" srcOrd="1" destOrd="0" presId="urn:microsoft.com/office/officeart/2005/8/layout/list1"/>
    <dgm:cxn modelId="{F4F0EF75-1A52-4FD4-85EC-3BC87953CC2E}" type="presParOf" srcId="{2CE125E5-08A8-43E3-A521-31D24D8A4BEA}" destId="{DC1C974A-EF77-4CF3-80C2-5D32E46642D0}" srcOrd="13" destOrd="0" presId="urn:microsoft.com/office/officeart/2005/8/layout/list1"/>
    <dgm:cxn modelId="{6C0DF74A-ADB9-4F3C-B592-FB4AA341181B}" type="presParOf" srcId="{2CE125E5-08A8-43E3-A521-31D24D8A4BEA}" destId="{926A0994-4E01-416A-9D82-DE0609075D13}" srcOrd="14" destOrd="0" presId="urn:microsoft.com/office/officeart/2005/8/layout/list1"/>
    <dgm:cxn modelId="{1D93BB1F-3A44-4BBB-B28D-3BAFC71AFD00}" type="presParOf" srcId="{2CE125E5-08A8-43E3-A521-31D24D8A4BEA}" destId="{851B1DA9-4B0C-475A-8054-C8D64F0ABE4B}" srcOrd="15" destOrd="0" presId="urn:microsoft.com/office/officeart/2005/8/layout/list1"/>
    <dgm:cxn modelId="{4261A068-201B-44E1-941F-EEEF598DC0C7}" type="presParOf" srcId="{2CE125E5-08A8-43E3-A521-31D24D8A4BEA}" destId="{43ED87EF-A38F-48F1-9924-BE0A13D94432}" srcOrd="16" destOrd="0" presId="urn:microsoft.com/office/officeart/2005/8/layout/list1"/>
    <dgm:cxn modelId="{B75F3389-3693-45D4-8D46-1FF4715EFF1F}" type="presParOf" srcId="{43ED87EF-A38F-48F1-9924-BE0A13D94432}" destId="{687EE619-D958-4859-9356-24BFBAFC7C38}" srcOrd="0" destOrd="0" presId="urn:microsoft.com/office/officeart/2005/8/layout/list1"/>
    <dgm:cxn modelId="{488A4D34-9575-4917-8296-1F40872AEE63}" type="presParOf" srcId="{43ED87EF-A38F-48F1-9924-BE0A13D94432}" destId="{3F564BCE-B425-449E-ADD3-11F42FBA2821}" srcOrd="1" destOrd="0" presId="urn:microsoft.com/office/officeart/2005/8/layout/list1"/>
    <dgm:cxn modelId="{4ECBF0A7-065D-464B-84C4-0E38DDEE8796}" type="presParOf" srcId="{2CE125E5-08A8-43E3-A521-31D24D8A4BEA}" destId="{0FDC9FA1-CE8B-4176-8FB9-716563609646}" srcOrd="17" destOrd="0" presId="urn:microsoft.com/office/officeart/2005/8/layout/list1"/>
    <dgm:cxn modelId="{1D086EDE-06EB-48BC-BC7D-35FF5E8B6648}" type="presParOf" srcId="{2CE125E5-08A8-43E3-A521-31D24D8A4BEA}" destId="{28AD5C15-4394-4ECF-AE6D-C10D43F6EA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6FC0D-F409-434F-9162-CC7E426068EB}">
      <dsp:nvSpPr>
        <dsp:cNvPr id="0" name=""/>
        <dsp:cNvSpPr/>
      </dsp:nvSpPr>
      <dsp:spPr>
        <a:xfrm>
          <a:off x="0" y="449542"/>
          <a:ext cx="785921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4D0BD-D354-40E7-86DF-2DEC018B19AA}">
      <dsp:nvSpPr>
        <dsp:cNvPr id="0" name=""/>
        <dsp:cNvSpPr/>
      </dsp:nvSpPr>
      <dsp:spPr>
        <a:xfrm>
          <a:off x="392960" y="183862"/>
          <a:ext cx="5501451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>
              <a:solidFill>
                <a:sysClr val="windowText" lastClr="000000"/>
              </a:solidFill>
            </a:rPr>
            <a:t>Etapa 1:</a:t>
          </a:r>
          <a:r>
            <a:rPr lang="es-CL" sz="1800" kern="1200">
              <a:solidFill>
                <a:sysClr val="windowText" lastClr="000000"/>
              </a:solidFill>
            </a:rPr>
            <a:t> Búsqueda y recopilación de información</a:t>
          </a:r>
          <a:endParaRPr lang="es-ES" sz="1800" kern="1200">
            <a:solidFill>
              <a:sysClr val="windowText" lastClr="000000"/>
            </a:solidFill>
          </a:endParaRPr>
        </a:p>
      </dsp:txBody>
      <dsp:txXfrm>
        <a:off x="418899" y="209801"/>
        <a:ext cx="5449573" cy="479482"/>
      </dsp:txXfrm>
    </dsp:sp>
    <dsp:sp modelId="{37C9BD6D-FBFB-4558-9DE8-BE269B200F37}">
      <dsp:nvSpPr>
        <dsp:cNvPr id="0" name=""/>
        <dsp:cNvSpPr/>
      </dsp:nvSpPr>
      <dsp:spPr>
        <a:xfrm>
          <a:off x="0" y="1266022"/>
          <a:ext cx="785921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4DFC7-1898-4956-8CC3-4024C41A2C12}">
      <dsp:nvSpPr>
        <dsp:cNvPr id="0" name=""/>
        <dsp:cNvSpPr/>
      </dsp:nvSpPr>
      <dsp:spPr>
        <a:xfrm>
          <a:off x="392960" y="1000342"/>
          <a:ext cx="5501451" cy="5313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>
              <a:solidFill>
                <a:sysClr val="windowText" lastClr="000000"/>
              </a:solidFill>
            </a:rPr>
            <a:t>Etapa 2:</a:t>
          </a:r>
          <a:r>
            <a:rPr lang="es-CL" sz="1800" kern="1200">
              <a:solidFill>
                <a:sysClr val="windowText" lastClr="000000"/>
              </a:solidFill>
            </a:rPr>
            <a:t> Análisis de información recopilada</a:t>
          </a:r>
          <a:endParaRPr lang="es-CL" sz="1800" kern="1200" dirty="0">
            <a:solidFill>
              <a:sysClr val="windowText" lastClr="000000"/>
            </a:solidFill>
          </a:endParaRPr>
        </a:p>
      </dsp:txBody>
      <dsp:txXfrm>
        <a:off x="418899" y="1026281"/>
        <a:ext cx="5449573" cy="479482"/>
      </dsp:txXfrm>
    </dsp:sp>
    <dsp:sp modelId="{05B453EA-B4E5-4A72-86B0-A4E69EECAD97}">
      <dsp:nvSpPr>
        <dsp:cNvPr id="0" name=""/>
        <dsp:cNvSpPr/>
      </dsp:nvSpPr>
      <dsp:spPr>
        <a:xfrm>
          <a:off x="0" y="2082502"/>
          <a:ext cx="785921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B93FE-B086-4707-8812-702B16BD37FA}">
      <dsp:nvSpPr>
        <dsp:cNvPr id="0" name=""/>
        <dsp:cNvSpPr/>
      </dsp:nvSpPr>
      <dsp:spPr>
        <a:xfrm>
          <a:off x="392960" y="1816822"/>
          <a:ext cx="5501451" cy="5313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>
              <a:solidFill>
                <a:sysClr val="windowText" lastClr="000000"/>
              </a:solidFill>
            </a:rPr>
            <a:t>Etapa 3:</a:t>
          </a:r>
          <a:r>
            <a:rPr lang="es-CL" sz="1800" kern="1200">
              <a:solidFill>
                <a:sysClr val="windowText" lastClr="000000"/>
              </a:solidFill>
            </a:rPr>
            <a:t> Entrevista con informantes</a:t>
          </a:r>
          <a:endParaRPr lang="es-CL" sz="1800" kern="1200" dirty="0">
            <a:solidFill>
              <a:sysClr val="windowText" lastClr="000000"/>
            </a:solidFill>
          </a:endParaRPr>
        </a:p>
      </dsp:txBody>
      <dsp:txXfrm>
        <a:off x="418899" y="1842761"/>
        <a:ext cx="5449573" cy="479482"/>
      </dsp:txXfrm>
    </dsp:sp>
    <dsp:sp modelId="{926A0994-4E01-416A-9D82-DE0609075D13}">
      <dsp:nvSpPr>
        <dsp:cNvPr id="0" name=""/>
        <dsp:cNvSpPr/>
      </dsp:nvSpPr>
      <dsp:spPr>
        <a:xfrm>
          <a:off x="0" y="2898982"/>
          <a:ext cx="785921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98257-C196-45FE-AB91-B844AB657BC6}">
      <dsp:nvSpPr>
        <dsp:cNvPr id="0" name=""/>
        <dsp:cNvSpPr/>
      </dsp:nvSpPr>
      <dsp:spPr>
        <a:xfrm>
          <a:off x="392960" y="2633302"/>
          <a:ext cx="5501451" cy="5313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>
              <a:solidFill>
                <a:sysClr val="windowText" lastClr="000000"/>
              </a:solidFill>
            </a:rPr>
            <a:t>Etapa 4:</a:t>
          </a:r>
          <a:r>
            <a:rPr lang="es-CL" sz="1800" kern="1200">
              <a:solidFill>
                <a:sysClr val="windowText" lastClr="000000"/>
              </a:solidFill>
            </a:rPr>
            <a:t> Elaboración de informe país </a:t>
          </a:r>
          <a:endParaRPr lang="es-CL" sz="1800" kern="1200" dirty="0">
            <a:solidFill>
              <a:sysClr val="windowText" lastClr="000000"/>
            </a:solidFill>
          </a:endParaRPr>
        </a:p>
      </dsp:txBody>
      <dsp:txXfrm>
        <a:off x="418899" y="2659241"/>
        <a:ext cx="5449573" cy="479482"/>
      </dsp:txXfrm>
    </dsp:sp>
    <dsp:sp modelId="{28AD5C15-4394-4ECF-AE6D-C10D43F6EA4B}">
      <dsp:nvSpPr>
        <dsp:cNvPr id="0" name=""/>
        <dsp:cNvSpPr/>
      </dsp:nvSpPr>
      <dsp:spPr>
        <a:xfrm>
          <a:off x="0" y="3715462"/>
          <a:ext cx="785921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64BCE-B425-449E-ADD3-11F42FBA2821}">
      <dsp:nvSpPr>
        <dsp:cNvPr id="0" name=""/>
        <dsp:cNvSpPr/>
      </dsp:nvSpPr>
      <dsp:spPr>
        <a:xfrm>
          <a:off x="392960" y="3449782"/>
          <a:ext cx="5501451" cy="53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>
              <a:solidFill>
                <a:sysClr val="windowText" lastClr="000000"/>
              </a:solidFill>
            </a:rPr>
            <a:t>Etapa 5:</a:t>
          </a:r>
          <a:r>
            <a:rPr lang="es-CL" sz="1800" kern="1200">
              <a:solidFill>
                <a:sysClr val="windowText" lastClr="000000"/>
              </a:solidFill>
            </a:rPr>
            <a:t> Construcción de base de datos de verificables </a:t>
          </a:r>
          <a:endParaRPr lang="es-CL" sz="1800" kern="1200" dirty="0">
            <a:solidFill>
              <a:sysClr val="windowText" lastClr="000000"/>
            </a:solidFill>
          </a:endParaRPr>
        </a:p>
      </dsp:txBody>
      <dsp:txXfrm>
        <a:off x="418899" y="3475721"/>
        <a:ext cx="544957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97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4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4200" y="842935"/>
            <a:ext cx="5562600" cy="699694"/>
          </a:xfrm>
        </p:spPr>
        <p:txBody>
          <a:bodyPr>
            <a:normAutofit/>
          </a:bodyPr>
          <a:lstStyle>
            <a:lvl1pPr algn="r">
              <a:defRPr sz="3200" b="1" i="0" baseline="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defRPr sz="2800"/>
            </a:lvl1pPr>
            <a:lvl2pPr>
              <a:defRPr sz="2200" baseline="0"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19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433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6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93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93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24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4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266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414E-E593-43E0-A5FE-144A413995DA}" type="datetimeFigureOut">
              <a:rPr lang="es-CL" smtClean="0"/>
              <a:t>02-03-2017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7866-391C-48A2-A13F-D544D2802F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3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8"/>
          <a:stretch/>
        </p:blipFill>
        <p:spPr>
          <a:xfrm>
            <a:off x="3275856" y="1533576"/>
            <a:ext cx="5859009" cy="53244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086279"/>
            <a:ext cx="6336704" cy="3528392"/>
          </a:xfrm>
        </p:spPr>
        <p:txBody>
          <a:bodyPr>
            <a:noAutofit/>
          </a:bodyPr>
          <a:lstStyle/>
          <a:p>
            <a:pPr algn="l"/>
            <a:r>
              <a:rPr lang="es-ES_tradnl" sz="2800" b="1" dirty="0">
                <a:solidFill>
                  <a:srgbClr val="0070C0"/>
                </a:solidFill>
              </a:rPr>
              <a:t>Sistema de Indicadores </a:t>
            </a:r>
            <a:br>
              <a:rPr lang="es-ES_tradnl" sz="2800" b="1" dirty="0">
                <a:solidFill>
                  <a:srgbClr val="0070C0"/>
                </a:solidFill>
              </a:rPr>
            </a:br>
            <a:r>
              <a:rPr lang="es-ES_tradnl" sz="2800" b="1" dirty="0">
                <a:solidFill>
                  <a:srgbClr val="0070C0"/>
                </a:solidFill>
              </a:rPr>
              <a:t>para el análisis de la situación de la reducción del riesgo de desastres </a:t>
            </a:r>
            <a:br>
              <a:rPr lang="es-ES_tradnl" sz="2800" b="1" dirty="0">
                <a:solidFill>
                  <a:srgbClr val="0070C0"/>
                </a:solidFill>
              </a:rPr>
            </a:br>
            <a:r>
              <a:rPr lang="es-ES_tradnl" sz="2800" b="1" dirty="0">
                <a:solidFill>
                  <a:srgbClr val="0070C0"/>
                </a:solidFill>
              </a:rPr>
              <a:t>en el sector Educación </a:t>
            </a:r>
            <a:br>
              <a:rPr lang="es-ES_tradnl" sz="2800" b="1" dirty="0">
                <a:solidFill>
                  <a:srgbClr val="0070C0"/>
                </a:solidFill>
              </a:rPr>
            </a:br>
            <a:r>
              <a:rPr lang="es-ES_tradnl" sz="2800" b="1" dirty="0">
                <a:solidFill>
                  <a:srgbClr val="0070C0"/>
                </a:solidFill>
              </a:rPr>
              <a:t>en América Latina y el Caribe</a:t>
            </a:r>
            <a:endParaRPr lang="es-CL" sz="2800" b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03" y="481966"/>
            <a:ext cx="1401731" cy="8279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12" y="525689"/>
            <a:ext cx="2311283" cy="5605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2" y="332656"/>
            <a:ext cx="4073681" cy="9772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" y="348613"/>
            <a:ext cx="4073681" cy="9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139952" y="1630856"/>
            <a:ext cx="455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Garantizar el derecho a la educación en situaciones de emergencia y desastres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58237" y="2590585"/>
            <a:ext cx="532859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Indicador 2:</a:t>
            </a:r>
            <a:r>
              <a:rPr lang="es-CL" sz="1600" dirty="0"/>
              <a:t> El sector educación reconoce el derecho a la educación durante situaciones de desastre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6156176" y="2180744"/>
            <a:ext cx="4567" cy="36253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599727" y="3939003"/>
            <a:ext cx="312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/>
              <a:t>Acuerdo Ministerial 443-12 Política Publica RRD comunidad educativa (2012)</a:t>
            </a:r>
          </a:p>
        </p:txBody>
      </p:sp>
      <p:pic>
        <p:nvPicPr>
          <p:cNvPr id="17" name="16 Imagen" descr="2.1b ECU MINED Acuerdo Ministerial 443-12 Politica Publica RRD comunidad educativa.pdf - Adobe Acroba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093" y="3404947"/>
            <a:ext cx="2272736" cy="3366236"/>
          </a:xfrm>
          <a:prstGeom prst="rect">
            <a:avLst/>
          </a:prstGeom>
        </p:spPr>
      </p:pic>
      <p:sp>
        <p:nvSpPr>
          <p:cNvPr id="18" name="17 Flecha derecha"/>
          <p:cNvSpPr/>
          <p:nvPr/>
        </p:nvSpPr>
        <p:spPr>
          <a:xfrm rot="16200000">
            <a:off x="4856537" y="3351107"/>
            <a:ext cx="4680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4082853" y="4961922"/>
            <a:ext cx="2447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/>
              <a:t>Art 1. Objeto </a:t>
            </a:r>
            <a:r>
              <a:rPr lang="es-CL" sz="1400" dirty="0"/>
              <a:t>Reducir los riesgos de la comunidad educativa frente a desastres y </a:t>
            </a:r>
            <a:r>
              <a:rPr lang="es-CL" sz="1400" b="1" dirty="0">
                <a:solidFill>
                  <a:srgbClr val="FF0000"/>
                </a:solidFill>
              </a:rPr>
              <a:t>asegurar el derecho a la educación en emergencias</a:t>
            </a:r>
            <a:r>
              <a:rPr lang="es-CL" sz="1400" dirty="0"/>
              <a:t>…..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15688" y="92149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Declaración de Panamá sobre la reducción del riesgo de desastres en el sector educativo de América Latina y el Caribe (2011)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8" y="2036351"/>
            <a:ext cx="3151345" cy="4095122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 flipV="1">
            <a:off x="3275856" y="1844824"/>
            <a:ext cx="864096" cy="64347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658924"/>
            <a:ext cx="5562600" cy="69969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22 Indicadores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091153"/>
              </p:ext>
            </p:extLst>
          </p:nvPr>
        </p:nvGraphicFramePr>
        <p:xfrm>
          <a:off x="467546" y="1340772"/>
          <a:ext cx="8226894" cy="513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2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Eje temático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Numero de indicadores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Numero de condiciones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I. Marco habilitador general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4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13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II. Coordinación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3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12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III. Curricula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4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IV. Actividades extra-curriculares y participación comunitaria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V. Docentes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4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VI. Insumos y recursos educativos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9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VII. Calidad Educativa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VIII. Financiamiento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4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IX. Infraestructura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4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12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X. Sistemas de información educativa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XI. Impacto de los desastres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3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8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Ejemplo de indicador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65417"/>
              </p:ext>
            </p:extLst>
          </p:nvPr>
        </p:nvGraphicFramePr>
        <p:xfrm>
          <a:off x="539552" y="1772816"/>
          <a:ext cx="8064896" cy="455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45">
                <a:tc gridSpan="3"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I. Marco habilitador general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 marL="144000"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Condición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4000"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Verificable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79">
                <a:tc gridSpan="3">
                  <a:txBody>
                    <a:bodyPr/>
                    <a:lstStyle/>
                    <a:p>
                      <a:pPr marL="144000"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Indicador 1: Existe normatividad que define las responsabilidades sectoriales del Ministerio de Educación en la gestión del riesgo de desastres.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363">
                <a:tc gridSpan="2">
                  <a:txBody>
                    <a:bodyPr/>
                    <a:lstStyle/>
                    <a:p>
                      <a:pPr marL="144000" marR="80645"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1.1 La normatividad propia del sector educación establece que el Ministerio de Educación tiene responsabilidades en la gestión del riesgo.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80645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CL" sz="1600" dirty="0">
                          <a:effectLst/>
                        </a:rPr>
                        <a:t>Marco normativo sector educación (ley, decreto u instrumento vinculante que defina obligaciones) que habilite o responsabilice al Ministerio en los diferentes componentes de la gestión del riesgo.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790">
                <a:tc gridSpan="2">
                  <a:txBody>
                    <a:bodyPr/>
                    <a:lstStyle/>
                    <a:p>
                      <a:pPr marL="144000" marR="80645"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1.2 La normatividad del sistema nacional de gestión de riesgos o equivalente establece responsabilidades del Ministerio de Educación.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80645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CL" sz="1600" dirty="0">
                          <a:effectLst/>
                        </a:rPr>
                        <a:t>Marco normativo sistema nacional de protección civil/gestión de riesgos/emergencias (ley, decreto u instrumento vinculante que defina obligaciones).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337693"/>
              </p:ext>
            </p:extLst>
          </p:nvPr>
        </p:nvGraphicFramePr>
        <p:xfrm>
          <a:off x="539552" y="1268761"/>
          <a:ext cx="8064896" cy="518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5">
                <a:tc gridSpan="2"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II. Coordinación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Condición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Verificable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50">
                <a:tc gridSpan="2"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Indicador 5: El Ministerio de Educación cuenta con la institucionalidad para coordinar acciones de gestión del riesgo de desastres al interior de la institución.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5.1 Existe una dependencia  de carácter permanente dentro del Ministerio de Educación que coordina el trabajo relacionado a la gestión del riesgo.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Documento que defina las labores actuales de la dependencia.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5.2 La dependencia tiene roles y responsabilidades definidas en materia de coordinación para la gestión del riesgo en el Ministerio de Educación.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Normativa vigente del Ministerio de Educación.</a:t>
                      </a:r>
                    </a:p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Documento que defina labores actuales de la dependencia.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72">
                <a:tc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5.3 La dependencia cuenta con personal asignado para sus funciones.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Descripción actual de cargos contratados.</a:t>
                      </a:r>
                    </a:p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Organigrama de la dependencia.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716">
                <a:tc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5.4 Existe un mecanismo/proceso formal de coordinación entre la sede del Ministerio de Educación con las unidades territoriales del Ministerio de Educación para temas de gestión del riesgo de desastres.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Documento que evidencie el/los mecanismos de coordinación. (Actas reuniones o informes de actividades de coordinación realizadas dentro del último año al momento de la aplicación.</a:t>
                      </a:r>
                    </a:p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Plan de trabajo de la instancia o mecanismo que explicite actividades de gestión del riesgo en coordinación con las dependencias territoriales.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2602">
                <a:tc>
                  <a:txBody>
                    <a:bodyPr/>
                    <a:lstStyle/>
                    <a:p>
                      <a:pPr marL="180000" algn="l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5.5 Existe un mecanismo formal de coordinación entre las diferentes áreas, departamentos, unidades y/o dependencias del Ministerio de Educación.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Documento que evidencie el/los mecanismos de coordinación.</a:t>
                      </a:r>
                    </a:p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Actas reuniones o informes de actividades de coordinación realizadas dentro del último año al momento de la aplicación.</a:t>
                      </a:r>
                    </a:p>
                    <a:p>
                      <a:pPr marL="180000" marR="80645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200" dirty="0">
                          <a:effectLst/>
                        </a:rPr>
                        <a:t>Plan de trabajo de la instancia o mecanismo.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Vinculación de condiciones con ámbitos y componentes de la GRD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/>
              <a:t>Según el Marco de Acción de Sendai el marco conceptual de la GRD esta conformada por:</a:t>
            </a:r>
          </a:p>
          <a:p>
            <a:r>
              <a:rPr lang="es-CL" dirty="0"/>
              <a:t>Identificación del riesgo </a:t>
            </a:r>
            <a:r>
              <a:rPr lang="es-CL" b="1" dirty="0">
                <a:solidFill>
                  <a:srgbClr val="FF0000"/>
                </a:solidFill>
              </a:rPr>
              <a:t>(IR)</a:t>
            </a:r>
          </a:p>
          <a:p>
            <a:r>
              <a:rPr lang="es-CL" dirty="0"/>
              <a:t>Reducción del riesgo </a:t>
            </a:r>
            <a:r>
              <a:rPr lang="es-CL" b="1" dirty="0">
                <a:solidFill>
                  <a:srgbClr val="FF0000"/>
                </a:solidFill>
              </a:rPr>
              <a:t>(RR)</a:t>
            </a:r>
          </a:p>
          <a:p>
            <a:r>
              <a:rPr lang="es-CL" dirty="0"/>
              <a:t>Preparativos para la respuesta </a:t>
            </a:r>
            <a:r>
              <a:rPr lang="es-CL" b="1" dirty="0">
                <a:solidFill>
                  <a:srgbClr val="FF0000"/>
                </a:solidFill>
              </a:rPr>
              <a:t>(PR)</a:t>
            </a:r>
          </a:p>
          <a:p>
            <a:r>
              <a:rPr lang="es-CL" dirty="0"/>
              <a:t>Protección financiera </a:t>
            </a:r>
            <a:r>
              <a:rPr lang="es-CL" b="1" dirty="0">
                <a:solidFill>
                  <a:srgbClr val="FF0000"/>
                </a:solidFill>
              </a:rPr>
              <a:t>(PF)</a:t>
            </a:r>
          </a:p>
          <a:p>
            <a:r>
              <a:rPr lang="es-CL" dirty="0"/>
              <a:t>Recuperación con resiliencia </a:t>
            </a:r>
            <a:r>
              <a:rPr lang="es-CL" b="1" dirty="0">
                <a:solidFill>
                  <a:srgbClr val="FF0000"/>
                </a:solidFill>
              </a:rPr>
              <a:t>(RC)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Además se ha usado la convención “General </a:t>
            </a:r>
            <a:r>
              <a:rPr lang="es-CL" b="1" dirty="0">
                <a:solidFill>
                  <a:srgbClr val="FF0000"/>
                </a:solidFill>
              </a:rPr>
              <a:t>(GL)</a:t>
            </a:r>
            <a:r>
              <a:rPr lang="es-CL" dirty="0"/>
              <a:t>”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dirty="0"/>
              <a:t>para aquellos aspectos habilitadoras generales que van más allá de un determinado componente de la gestión del riesgo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21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842935"/>
            <a:ext cx="6779096" cy="699694"/>
          </a:xfrm>
        </p:spPr>
        <p:txBody>
          <a:bodyPr>
            <a:normAutofit fontScale="90000"/>
          </a:bodyPr>
          <a:lstStyle/>
          <a:p>
            <a:r>
              <a:rPr lang="es-CL" sz="3000" dirty="0"/>
              <a:t>Ejemplo de verificaciones según condición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84253"/>
              </p:ext>
            </p:extLst>
          </p:nvPr>
        </p:nvGraphicFramePr>
        <p:xfrm>
          <a:off x="467544" y="1480625"/>
          <a:ext cx="8136904" cy="4893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02">
                <a:tc gridSpan="3">
                  <a:txBody>
                    <a:bodyPr/>
                    <a:lstStyle/>
                    <a:p>
                      <a:pPr marL="48895"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I. Marco habilitador general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78">
                <a:tc gridSpan="3">
                  <a:txBody>
                    <a:bodyPr/>
                    <a:lstStyle/>
                    <a:p>
                      <a:pPr marL="96520" algn="l"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4: El Ministerio de Educación cuenta con instrumentos que facilitan acciones de gestión del riesgo de desastres en las escuelas.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99">
                <a:tc>
                  <a:txBody>
                    <a:bodyPr/>
                    <a:lstStyle/>
                    <a:p>
                      <a:pPr marL="96520"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Condición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210" marR="0" indent="-323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Verificables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210" indent="-32385" algn="ctr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93">
                <a:tc rowSpan="4"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4.1 Los instrumentos de política del Ministerio de Educación establecen la obligación de incluir la gestión del riesgo en la planificación de escuelas (centros educativos, instituciones educativas, etc.)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IR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RR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PR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RC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0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793">
                <a:tc rowSpan="4"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4.2 El sector educación cuenta  con herramientas (guías o materiales técnicos, etc.) que orientan la planificación de la gestión del riesgo en las escuelas (centros educativos, instituciones educativas, etc.)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IR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RR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PR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9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RC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0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4.3 El Ministerio de Educación tiene registro de las escuelas que tienen planes escolares de gestión del riesgo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GL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0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4.4 Los planes escolares de gestión del riesgo consideran la realización de simulacros o simulaciones.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PR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4.5 Se considera la participación de los diferentes actores de la comunidad escolar en los comités escolares de gestión del riesgo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GL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0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marL="96520" marR="111760"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4.6 El Ministerio de Educación cuenta con mecanismos de seguimiento y evaluación de los planes escolares de gestión del riesgo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GL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Verificaciones según eje temático</a:t>
            </a:r>
          </a:p>
        </p:txBody>
      </p:sp>
      <p:pic>
        <p:nvPicPr>
          <p:cNvPr id="4" name="3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9567" r="18939" b="13277"/>
          <a:stretch/>
        </p:blipFill>
        <p:spPr>
          <a:xfrm>
            <a:off x="323529" y="1628800"/>
            <a:ext cx="83632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514400" cy="6178698"/>
          </a:xfrm>
        </p:spPr>
        <p:txBody>
          <a:bodyPr vert="wordArtVert">
            <a:normAutofit fontScale="90000"/>
          </a:bodyPr>
          <a:lstStyle/>
          <a:p>
            <a:pPr algn="ctr"/>
            <a:r>
              <a:rPr lang="es-CL" dirty="0"/>
              <a:t>Protocolo</a:t>
            </a:r>
          </a:p>
        </p:txBody>
      </p:sp>
      <p:pic>
        <p:nvPicPr>
          <p:cNvPr id="4" name="3 Imagen" descr="Protocolo de aplicación - versión final rev MK post entrega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5571" r="56787" b="9962"/>
          <a:stretch/>
        </p:blipFill>
        <p:spPr>
          <a:xfrm>
            <a:off x="2195736" y="908720"/>
            <a:ext cx="46805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842935"/>
            <a:ext cx="6635080" cy="69969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Aspectos básicos de la métrica propuesta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12745"/>
            <a:ext cx="8229600" cy="40870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L" sz="2000" b="1" dirty="0"/>
              <a:t>Avance en cumplimiento </a:t>
            </a:r>
            <a:r>
              <a:rPr lang="es-CL" sz="2000" b="1" dirty="0">
                <a:solidFill>
                  <a:srgbClr val="FF0000"/>
                </a:solidFill>
              </a:rPr>
              <a:t>de indicadores </a:t>
            </a:r>
            <a:r>
              <a:rPr lang="es-CL" sz="2000" b="1" dirty="0"/>
              <a:t>basado en ámbitos de la gestión del riesgo</a:t>
            </a:r>
          </a:p>
        </p:txBody>
      </p:sp>
      <p:pic>
        <p:nvPicPr>
          <p:cNvPr id="6" name="5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23158" r="20758" b="11940"/>
          <a:stretch/>
        </p:blipFill>
        <p:spPr>
          <a:xfrm>
            <a:off x="1475656" y="1988840"/>
            <a:ext cx="6671634" cy="46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000" b="1" dirty="0"/>
              <a:t>Avance en cumplimiento </a:t>
            </a:r>
            <a:r>
              <a:rPr lang="es-CL" sz="2000" b="1" dirty="0">
                <a:solidFill>
                  <a:srgbClr val="FF0000"/>
                </a:solidFill>
              </a:rPr>
              <a:t>de ejes temáticos</a:t>
            </a:r>
            <a:endParaRPr lang="es-CL" sz="2000" b="1" dirty="0"/>
          </a:p>
        </p:txBody>
      </p:sp>
      <p:pic>
        <p:nvPicPr>
          <p:cNvPr id="7" name="6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23425" r="20606" b="30637"/>
          <a:stretch/>
        </p:blipFill>
        <p:spPr>
          <a:xfrm>
            <a:off x="457200" y="2060848"/>
            <a:ext cx="8229600" cy="353876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55576" y="587727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/>
              <a:t>Promedio aritmético del nivel de cumplimiento de cada uno de los indicadores que son parte del eje temático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051720" y="842935"/>
            <a:ext cx="6635080" cy="69969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Aspectos básicos de la métrica propuesta</a:t>
            </a:r>
          </a:p>
        </p:txBody>
      </p:sp>
    </p:spTree>
    <p:extLst>
      <p:ext uri="{BB962C8B-B14F-4D97-AF65-F5344CB8AC3E}">
        <p14:creationId xmlns:p14="http://schemas.microsoft.com/office/powerpoint/2010/main" val="36295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0616" y="719428"/>
            <a:ext cx="5698976" cy="1143000"/>
          </a:xfrm>
        </p:spPr>
        <p:txBody>
          <a:bodyPr/>
          <a:lstStyle/>
          <a:p>
            <a:r>
              <a:rPr lang="es-CL" dirty="0"/>
              <a:t>Origen de la iniciativa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516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300" dirty="0"/>
              <a:t>La presente iniciativa surge a partir de la necesidad del Grupo Sectorial Regional de Educación RRD/EeE de establecer objetivos de trabajo claros para apoyar de manera efectiva y oportuna los procesos de GRD en el sector Educación de la región de América Latina y el Caribe.</a:t>
            </a:r>
          </a:p>
          <a:p>
            <a:pPr marL="0" indent="0" algn="just">
              <a:buNone/>
            </a:pPr>
            <a:r>
              <a:rPr lang="es-ES_tradnl" sz="2300" dirty="0"/>
              <a:t>Este fue desarrollado por Claudio Osorio y Marion Khamis bajo la coordinación de UNICEF y RET en el marco de un acuerdo de cooperación donde se propone el desarrollo de esta metodología que permitiera evidencia los avances y determinar los factores por fortalecer y/o desarrollar en el sector.</a:t>
            </a:r>
            <a:endParaRPr lang="es-CL" sz="2300" dirty="0"/>
          </a:p>
        </p:txBody>
      </p:sp>
      <p:pic>
        <p:nvPicPr>
          <p:cNvPr id="3078" name="Picture 6" descr="La RSE: enfoque estratégico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072283" cy="13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42797" y="1556792"/>
            <a:ext cx="8229600" cy="460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000" b="1" dirty="0"/>
              <a:t>Avance en cumplimiento </a:t>
            </a:r>
            <a:r>
              <a:rPr lang="es-CL" sz="2000" b="1" dirty="0">
                <a:solidFill>
                  <a:srgbClr val="FF0000"/>
                </a:solidFill>
              </a:rPr>
              <a:t>en diferentes componentes de la GRD</a:t>
            </a:r>
            <a:endParaRPr lang="es-CL" sz="2000" b="1" dirty="0"/>
          </a:p>
        </p:txBody>
      </p:sp>
      <p:pic>
        <p:nvPicPr>
          <p:cNvPr id="6" name="5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40251" r="17576" b="33041"/>
          <a:stretch/>
        </p:blipFill>
        <p:spPr>
          <a:xfrm>
            <a:off x="323528" y="2132856"/>
            <a:ext cx="8612154" cy="2084803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1720" y="842935"/>
            <a:ext cx="6635080" cy="69969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Aspectos básicos de la métrica propuesta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 txBox="1">
                <a:spLocks/>
              </p:cNvSpPr>
              <p:nvPr/>
            </p:nvSpPr>
            <p:spPr>
              <a:xfrm>
                <a:off x="457200" y="5229200"/>
                <a:ext cx="8229600" cy="11807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</a:rPr>
                        <m:t>𝑁𝑖𝑣𝑒𝑙</m:t>
                      </m:r>
                      <m:r>
                        <a:rPr lang="es-CL" i="1" smtClean="0">
                          <a:latin typeface="Cambria Math"/>
                        </a:rPr>
                        <m:t> </m:t>
                      </m:r>
                      <m:r>
                        <a:rPr lang="es-CL" i="1" smtClean="0">
                          <a:latin typeface="Cambria Math"/>
                        </a:rPr>
                        <m:t>𝑑𝑒</m:t>
                      </m:r>
                      <m:r>
                        <a:rPr lang="es-CL" i="1" smtClean="0">
                          <a:latin typeface="Cambria Math"/>
                        </a:rPr>
                        <m:t> </m:t>
                      </m:r>
                      <m:r>
                        <a:rPr lang="es-CL" i="1" smtClean="0">
                          <a:latin typeface="Cambria Math"/>
                        </a:rPr>
                        <m:t>𝑎𝑣𝑎𝑛𝑐𝑒</m:t>
                      </m:r>
                      <m:r>
                        <a:rPr lang="es-CL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s-CL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sup>
                            <m:e>
                              <m: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𝐴𝑣𝑎𝑛𝑐𝑒</m:t>
                              </m:r>
                              <m: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𝐼𝑛𝑑𝑖𝑐𝑎𝑑𝑜𝑟</m:t>
                              </m:r>
                            </m:e>
                          </m:nary>
                        </m:num>
                        <m:den>
                          <m:r>
                            <a:rPr lang="es-CL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9200"/>
                <a:ext cx="8229600" cy="1180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Interpretación de resultados</a:t>
            </a:r>
          </a:p>
        </p:txBody>
      </p:sp>
      <p:pic>
        <p:nvPicPr>
          <p:cNvPr id="4" name="3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45059" r="18788" b="19953"/>
          <a:stretch/>
        </p:blipFill>
        <p:spPr>
          <a:xfrm>
            <a:off x="647564" y="1693726"/>
            <a:ext cx="7848872" cy="2376264"/>
          </a:xfrm>
          <a:prstGeom prst="rect">
            <a:avLst/>
          </a:prstGeom>
        </p:spPr>
      </p:pic>
      <p:pic>
        <p:nvPicPr>
          <p:cNvPr id="6" name="5 Imagen" descr="Producto 5 Sistema Indicadores GdR educación LAC- Version Final 09302015 [Modo de compatibilidad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27165" r="28485" b="52003"/>
          <a:stretch/>
        </p:blipFill>
        <p:spPr>
          <a:xfrm>
            <a:off x="539553" y="4221088"/>
            <a:ext cx="8147248" cy="20873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1433511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solidFill>
                  <a:srgbClr val="FF0000"/>
                </a:solidFill>
              </a:rPr>
              <a:t>Opción 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55576" y="403642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solidFill>
                  <a:srgbClr val="FF0000"/>
                </a:solidFill>
              </a:rPr>
              <a:t>Opción 2</a:t>
            </a:r>
          </a:p>
        </p:txBody>
      </p:sp>
    </p:spTree>
    <p:extLst>
      <p:ext uri="{BB962C8B-B14F-4D97-AF65-F5344CB8AC3E}">
        <p14:creationId xmlns:p14="http://schemas.microsoft.com/office/powerpoint/2010/main" val="26077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842935"/>
            <a:ext cx="6995120" cy="699694"/>
          </a:xfrm>
        </p:spPr>
        <p:txBody>
          <a:bodyPr>
            <a:normAutofit fontScale="90000"/>
          </a:bodyPr>
          <a:lstStyle/>
          <a:p>
            <a:r>
              <a:rPr lang="es-CL" dirty="0"/>
              <a:t>Consideraciones para futuras aplicaciones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41242"/>
              </p:ext>
            </p:extLst>
          </p:nvPr>
        </p:nvGraphicFramePr>
        <p:xfrm>
          <a:off x="807864" y="1772816"/>
          <a:ext cx="7859216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abajo 4"/>
          <p:cNvSpPr/>
          <p:nvPr/>
        </p:nvSpPr>
        <p:spPr>
          <a:xfrm>
            <a:off x="7092280" y="1825042"/>
            <a:ext cx="1296144" cy="4248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40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8"/>
          <a:stretch/>
        </p:blipFill>
        <p:spPr>
          <a:xfrm>
            <a:off x="3275856" y="1533576"/>
            <a:ext cx="5859009" cy="532442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4176464" cy="3240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Gracias por su atención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15" y="466014"/>
            <a:ext cx="1419123" cy="8382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6014"/>
            <a:ext cx="2419025" cy="5867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6978"/>
            <a:ext cx="4073681" cy="9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Sn2oh5Zd23_tghbvhD4TIByWv9t0aE996l0Cjoe_TZGwGAPiJg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631163" cy="24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0616" y="719428"/>
            <a:ext cx="5698976" cy="1143000"/>
          </a:xfrm>
        </p:spPr>
        <p:txBody>
          <a:bodyPr/>
          <a:lstStyle/>
          <a:p>
            <a:r>
              <a:rPr lang="es-CL" dirty="0"/>
              <a:t>Objetivo general de la iniciativa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9992" y="1848816"/>
            <a:ext cx="8229600" cy="4318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/>
              <a:t>Desarrollar una </a:t>
            </a:r>
            <a:r>
              <a:rPr lang="es-ES_tradnl" sz="2400" b="1" dirty="0"/>
              <a:t>metodología de análisis </a:t>
            </a:r>
            <a:r>
              <a:rPr lang="es-ES_tradnl" sz="2400" dirty="0"/>
              <a:t>que provea información cuantitativa y cualitativa sobre el estado de </a:t>
            </a:r>
            <a:r>
              <a:rPr lang="es-ES_tradnl" sz="2400" b="1" dirty="0"/>
              <a:t>desempeño e institucionalidad el sector educativo  </a:t>
            </a:r>
            <a:r>
              <a:rPr lang="es-ES_tradnl" sz="2400" dirty="0"/>
              <a:t>en la temática de </a:t>
            </a:r>
            <a:r>
              <a:rPr lang="es-ES_tradnl" sz="2400" b="1" dirty="0"/>
              <a:t>la gestión del riesgo de desastres</a:t>
            </a:r>
            <a:r>
              <a:rPr lang="es-ES_tradnl" sz="2400" dirty="0"/>
              <a:t> en los países de América Latina y el Caribe.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563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Algunos objetivos específicos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6283" y="1758516"/>
            <a:ext cx="8229600" cy="3340968"/>
          </a:xfrm>
        </p:spPr>
        <p:txBody>
          <a:bodyPr>
            <a:normAutofit/>
          </a:bodyPr>
          <a:lstStyle/>
          <a:p>
            <a:pPr lvl="0" algn="just"/>
            <a:r>
              <a:rPr lang="es-ES_tradnl" sz="2400" dirty="0"/>
              <a:t>Facilitar el </a:t>
            </a:r>
            <a:r>
              <a:rPr lang="es-ES_tradnl" sz="2400" b="1" dirty="0"/>
              <a:t>seguimiento de la implementación de los compromisos </a:t>
            </a:r>
            <a:r>
              <a:rPr lang="es-ES_tradnl" sz="2400" dirty="0"/>
              <a:t>en gestión del riesgo de desastres por los Ministerios de Educación y otros actores claves.</a:t>
            </a:r>
            <a:endParaRPr lang="es-CL" sz="2400" dirty="0"/>
          </a:p>
          <a:p>
            <a:pPr lvl="0" algn="just"/>
            <a:r>
              <a:rPr lang="es-ES_tradnl" sz="2400" dirty="0"/>
              <a:t>Establecer </a:t>
            </a:r>
            <a:r>
              <a:rPr lang="es-ES_tradnl" sz="2400" b="1" dirty="0"/>
              <a:t>objetivos cuantificables </a:t>
            </a:r>
            <a:r>
              <a:rPr lang="es-ES_tradnl" sz="2400" dirty="0"/>
              <a:t>sobre GRD en el sector educativo.</a:t>
            </a:r>
            <a:endParaRPr lang="es-CL" sz="2400" dirty="0"/>
          </a:p>
        </p:txBody>
      </p:sp>
      <p:pic>
        <p:nvPicPr>
          <p:cNvPr id="1026" name="Picture 2" descr="http://innolandia.es/wp-content/uploads/2012/06/objetiv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38125"/>
            <a:ext cx="2428003" cy="2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Actividades principales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157" y="1568532"/>
            <a:ext cx="8229600" cy="435334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L" sz="2400" b="1" dirty="0"/>
              <a:t>Revisión de la evolución </a:t>
            </a:r>
            <a:r>
              <a:rPr lang="es-CL" sz="2400" dirty="0"/>
              <a:t>de la GRD en el sector educativo.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b="1" dirty="0"/>
              <a:t>Elaborar propuesta de sistema de indicadores </a:t>
            </a:r>
            <a:r>
              <a:rPr lang="es-CL" sz="2400" dirty="0"/>
              <a:t>sobre condiciones favorables para la GRD en el sector educativo.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b="1" dirty="0"/>
              <a:t>Pilotaje </a:t>
            </a:r>
            <a:r>
              <a:rPr lang="es-CL" sz="2400" dirty="0"/>
              <a:t>propuesta de sistemas de indicadores en 3 países de ALC (Guatemala, Ecuador y Chile).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b="1" dirty="0"/>
              <a:t>Consolidación </a:t>
            </a:r>
            <a:r>
              <a:rPr lang="es-CL" sz="2400" dirty="0"/>
              <a:t>de propuesta de indicadores para su aplicación en los países de ALC.</a:t>
            </a:r>
          </a:p>
        </p:txBody>
      </p:sp>
      <p:pic>
        <p:nvPicPr>
          <p:cNvPr id="7170" name="Picture 2" descr="http://marketingpoliticosantafe.files.wordpress.com/2011/09/en_el_canal_une_todos_somos_his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44" y="4653136"/>
            <a:ext cx="2718503" cy="18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Aspectos metodológicos básicos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/>
              <a:t>Establecimiento y contratación de un Equipo consultor </a:t>
            </a:r>
            <a:r>
              <a:rPr lang="es-CL" sz="2400" dirty="0"/>
              <a:t>con experiencia y afinidad con la región</a:t>
            </a:r>
          </a:p>
          <a:p>
            <a:pPr algn="just"/>
            <a:r>
              <a:rPr lang="es-CL" sz="2400" b="1" dirty="0"/>
              <a:t>Conformación de Grupo de Seguimiento (RET, UNICEF, Save the Children, UNESCO y FICR)</a:t>
            </a:r>
          </a:p>
          <a:p>
            <a:pPr lvl="1" algn="just"/>
            <a:r>
              <a:rPr lang="es-CL" sz="2400" dirty="0"/>
              <a:t>Orientación general del trabajo.</a:t>
            </a:r>
          </a:p>
          <a:p>
            <a:pPr lvl="1" algn="just"/>
            <a:r>
              <a:rPr lang="es-CL" sz="2400" dirty="0"/>
              <a:t>Revisión de versiones preliminares de productos.</a:t>
            </a:r>
          </a:p>
          <a:p>
            <a:pPr lvl="1" algn="just"/>
            <a:r>
              <a:rPr lang="es-CL" sz="2400" dirty="0"/>
              <a:t>Definición y apoyo a pilotaje.</a:t>
            </a:r>
          </a:p>
          <a:p>
            <a:pPr lvl="1" algn="just"/>
            <a:r>
              <a:rPr lang="es-CL" sz="2400" dirty="0"/>
              <a:t>Expandir uso de sistema de indicadores a otros países.</a:t>
            </a:r>
          </a:p>
        </p:txBody>
      </p:sp>
      <p:pic>
        <p:nvPicPr>
          <p:cNvPr id="2050" name="Picture 2" descr="http://2.bp.blogspot.com/-EMN6zb8WRcg/UCAQT4I1B_I/AAAAAAAABj4/gB_y3jjZIjw/s1600/trabajo+aut%C3%B3nom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399655" cy="16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5024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/>
              <a:t>Propuesta de sistema de indicadores GRD en sector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612" y="2132856"/>
            <a:ext cx="8229600" cy="4053363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/>
              <a:t>Marcos conceptuales</a:t>
            </a:r>
          </a:p>
          <a:p>
            <a:pPr lvl="1" algn="just"/>
            <a:r>
              <a:rPr lang="es-CL" sz="2400" dirty="0"/>
              <a:t>Ejes temáticos quehacer MINED</a:t>
            </a:r>
          </a:p>
          <a:p>
            <a:pPr lvl="1" algn="just"/>
            <a:r>
              <a:rPr lang="es-CL" sz="2400" dirty="0"/>
              <a:t>Componentes de la GRD</a:t>
            </a:r>
          </a:p>
          <a:p>
            <a:pPr lvl="1" algn="just"/>
            <a:r>
              <a:rPr lang="es-CL" sz="2400" dirty="0"/>
              <a:t>Marco de Acción Sendai 2015</a:t>
            </a:r>
          </a:p>
          <a:p>
            <a:pPr lvl="1" algn="just"/>
            <a:r>
              <a:rPr lang="es-CL" sz="2400" dirty="0"/>
              <a:t>Iniciativa Mundial para Escuelas Seguras (WISS-CSS) y sistema de indicadores globales </a:t>
            </a:r>
          </a:p>
          <a:p>
            <a:pPr lvl="1" algn="just"/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725144"/>
            <a:ext cx="2664296" cy="18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/>
              <a:t>Estructura del sistema de indicadores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195" y="196802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s-CL" sz="4000" b="1" dirty="0">
                <a:solidFill>
                  <a:srgbClr val="FF0000"/>
                </a:solidFill>
              </a:rPr>
              <a:t>22</a:t>
            </a:r>
            <a:r>
              <a:rPr lang="es-CL" sz="4000" dirty="0"/>
              <a:t> indicadores  </a:t>
            </a:r>
          </a:p>
          <a:p>
            <a:pPr lvl="0"/>
            <a:r>
              <a:rPr lang="es-CL" sz="4000" b="1" dirty="0">
                <a:solidFill>
                  <a:srgbClr val="FF0000"/>
                </a:solidFill>
              </a:rPr>
              <a:t>11 </a:t>
            </a:r>
            <a:r>
              <a:rPr lang="es-CL" sz="4000" dirty="0"/>
              <a:t>los ejes del quehacer de los MINED (temas) donde ase agrupan los indicadores.</a:t>
            </a:r>
          </a:p>
          <a:p>
            <a:pPr lvl="0"/>
            <a:r>
              <a:rPr lang="es-CL" sz="4000" b="1" dirty="0">
                <a:solidFill>
                  <a:srgbClr val="FF0000"/>
                </a:solidFill>
              </a:rPr>
              <a:t>70</a:t>
            </a:r>
            <a:r>
              <a:rPr lang="es-CL" sz="4000" dirty="0"/>
              <a:t> condiciones.</a:t>
            </a:r>
          </a:p>
          <a:p>
            <a:pPr lvl="0"/>
            <a:r>
              <a:rPr lang="es-CL" sz="4000" b="1" dirty="0">
                <a:solidFill>
                  <a:srgbClr val="FF0000"/>
                </a:solidFill>
              </a:rPr>
              <a:t>179</a:t>
            </a:r>
            <a:r>
              <a:rPr lang="es-CL" sz="4000" dirty="0"/>
              <a:t> verificaciones.</a:t>
            </a:r>
          </a:p>
        </p:txBody>
      </p:sp>
    </p:spTree>
    <p:extLst>
      <p:ext uri="{BB962C8B-B14F-4D97-AF65-F5344CB8AC3E}">
        <p14:creationId xmlns:p14="http://schemas.microsoft.com/office/powerpoint/2010/main" val="21826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316603"/>
            <a:ext cx="5698976" cy="11430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11 ejes temáticos 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67544" y="1470156"/>
            <a:ext cx="8414185" cy="5060270"/>
            <a:chOff x="3461468" y="830751"/>
            <a:chExt cx="1645607" cy="1107668"/>
          </a:xfrm>
          <a:noFill/>
        </p:grpSpPr>
        <p:sp>
          <p:nvSpPr>
            <p:cNvPr id="6" name="5 Rectángulo redondeado"/>
            <p:cNvSpPr/>
            <p:nvPr/>
          </p:nvSpPr>
          <p:spPr>
            <a:xfrm>
              <a:off x="3461468" y="830751"/>
              <a:ext cx="1645607" cy="1107668"/>
            </a:xfrm>
            <a:prstGeom prst="roundRect">
              <a:avLst>
                <a:gd name="adj" fmla="val 5305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09903" y="884810"/>
              <a:ext cx="1597172" cy="9995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2" spcCol="1270" anchor="t" anchorCtr="0">
              <a:noAutofit/>
            </a:bodyPr>
            <a:lstStyle/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dirty="0"/>
                <a:t>Marco habilitador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Coordinación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Curricula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dirty="0"/>
                <a:t>Actividades extracurriculares y participación comunitaria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Docentes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dirty="0"/>
                <a:t>Insumos y recursos educativos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Calidad educativa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dirty="0"/>
                <a:t>Financiamiento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Infraestructura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dirty="0"/>
                <a:t>Sistemas de Información educativa</a:t>
              </a:r>
            </a:p>
            <a:p>
              <a:pPr marL="514350" lvl="0" indent="-5143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s-CL" sz="2400" kern="1200" dirty="0"/>
                <a:t>Impacto de los desastres</a:t>
              </a:r>
              <a:endParaRPr lang="es-CL" sz="2400" dirty="0"/>
            </a:p>
            <a:p>
              <a:pPr marL="457200" lvl="0" indent="-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es-CL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1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18397</TotalTime>
  <Words>1381</Words>
  <Application>Microsoft Office PowerPoint</Application>
  <PresentationFormat>Presentación en pantalla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Tema de Office</vt:lpstr>
      <vt:lpstr>Sistema de Indicadores  para el análisis de la situación de la reducción del riesgo de desastres  en el sector Educación  en América Latina y el Caribe</vt:lpstr>
      <vt:lpstr>Origen de la iniciativa</vt:lpstr>
      <vt:lpstr>Objetivo general de la iniciativa</vt:lpstr>
      <vt:lpstr>Algunos objetivos específicos</vt:lpstr>
      <vt:lpstr>Actividades principales</vt:lpstr>
      <vt:lpstr>Aspectos metodológicos básicos</vt:lpstr>
      <vt:lpstr>Propuesta de sistema de indicadores GRD en sector educación</vt:lpstr>
      <vt:lpstr>Estructura del sistema de indicadores</vt:lpstr>
      <vt:lpstr>11 ejes temáticos  </vt:lpstr>
      <vt:lpstr>Presentación de PowerPoint</vt:lpstr>
      <vt:lpstr>22 Indicadores</vt:lpstr>
      <vt:lpstr>Ejemplo de indicador</vt:lpstr>
      <vt:lpstr>Presentación de PowerPoint</vt:lpstr>
      <vt:lpstr>Vinculación de condiciones con ámbitos y componentes de la GRD</vt:lpstr>
      <vt:lpstr>Ejemplo de verificaciones según condición</vt:lpstr>
      <vt:lpstr>Verificaciones según eje temático</vt:lpstr>
      <vt:lpstr>Protocolo</vt:lpstr>
      <vt:lpstr>Aspectos básicos de la métrica propuesta</vt:lpstr>
      <vt:lpstr>Aspectos básicos de la métrica propuesta</vt:lpstr>
      <vt:lpstr>Aspectos básicos de la métrica propuesta</vt:lpstr>
      <vt:lpstr>Interpretación de resultados</vt:lpstr>
      <vt:lpstr>Consideraciones para futuras aplicaciones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Osorio</dc:creator>
  <cp:lastModifiedBy>Sussana Urbano</cp:lastModifiedBy>
  <cp:revision>42</cp:revision>
  <dcterms:created xsi:type="dcterms:W3CDTF">2015-07-15T12:00:30Z</dcterms:created>
  <dcterms:modified xsi:type="dcterms:W3CDTF">2017-02-15T15:36:03Z</dcterms:modified>
</cp:coreProperties>
</file>