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26" r:id="rId1"/>
  </p:sldMasterIdLst>
  <p:sldIdLst>
    <p:sldId id="259" r:id="rId2"/>
    <p:sldId id="260" r:id="rId3"/>
    <p:sldId id="261" r:id="rId4"/>
    <p:sldId id="262" r:id="rId5"/>
    <p:sldId id="256" r:id="rId6"/>
    <p:sldId id="263" r:id="rId7"/>
    <p:sldId id="269" r:id="rId8"/>
    <p:sldId id="264" r:id="rId9"/>
    <p:sldId id="266" r:id="rId10"/>
    <p:sldId id="267" r:id="rId11"/>
    <p:sldId id="265" r:id="rId12"/>
    <p:sldId id="268" r:id="rId13"/>
  </p:sldIdLst>
  <p:sldSz cx="12192000" cy="6858000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66" autoAdjust="0"/>
    <p:restoredTop sz="94660"/>
  </p:normalViewPr>
  <p:slideViewPr>
    <p:cSldViewPr snapToGrid="0">
      <p:cViewPr varScale="1">
        <p:scale>
          <a:sx n="92" d="100"/>
          <a:sy n="92" d="100"/>
        </p:scale>
        <p:origin x="45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naLiz\Desktop\ALF\Groots%20International\Consultor&#237;a%20investigaci&#243;n-acci&#243;n%20PPC%20LAC\ENCUESTAS\LAC\Gr&#225;ficos%20datos%20totales%20hombre-mujer,%20n&#250;mero%20de%20registros%20y%20prioridades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naLiz\Desktop\ALF\Groots%20International\Consultor&#237;a%20investigaci&#243;n-acci&#243;n%20PPC%20LAC\ENCUESTAS\LAC\Gr&#225;ficos%20LAC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naLiz\Desktop\ALF\Groots%20International\Consultor&#237;a%20investigaci&#243;n-acci&#243;n%20PPC%20LAC\ENCUESTAS\LAC\Gr&#225;ficos%20LAC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naLiz\Desktop\ALF\Groots%20International\Consultor&#237;a%20investigaci&#243;n-acci&#243;n%20PPC%20LAC\ENCUESTAS\LAC\Gr&#225;ficos%20LAC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naLiz\Desktop\ALF\Groots%20International\Consultor&#237;a%20investigaci&#243;n-acci&#243;n%20PPC%20LAC\ENCUESTAS\LAC\Gr&#225;ficos%20datos%20totales%20hombre-mujer,%20n&#250;mero%20de%20registros%20y%20prioridades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naLiz\Desktop\ALF\Groots%20International\Consultor&#237;a%20investigaci&#243;n-acci&#243;n%20PPC%20LAC\ENCUESTAS\LAC\Gr&#225;ficos%20LAC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600"/>
            </a:pPr>
            <a:r>
              <a:rPr lang="en-US" sz="1600" dirty="0" err="1"/>
              <a:t>Proporción</a:t>
            </a:r>
            <a:r>
              <a:rPr lang="en-US" sz="1600" dirty="0"/>
              <a:t> de </a:t>
            </a:r>
            <a:r>
              <a:rPr lang="en-US" sz="1600" dirty="0" err="1"/>
              <a:t>Mujeres</a:t>
            </a:r>
            <a:r>
              <a:rPr lang="en-US" sz="1600" dirty="0"/>
              <a:t>/Hombres</a:t>
            </a:r>
          </a:p>
        </c:rich>
      </c:tx>
      <c:overlay val="0"/>
    </c:title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dLbls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hm!$B$5:$B$6</c:f>
              <c:strCache>
                <c:ptCount val="2"/>
                <c:pt idx="0">
                  <c:v>Mujeres</c:v>
                </c:pt>
                <c:pt idx="1">
                  <c:v>Hombres</c:v>
                </c:pt>
              </c:strCache>
            </c:strRef>
          </c:cat>
          <c:val>
            <c:numRef>
              <c:f>hm!$C$5:$C$6</c:f>
              <c:numCache>
                <c:formatCode>General</c:formatCode>
                <c:ptCount val="2"/>
                <c:pt idx="0">
                  <c:v>331</c:v>
                </c:pt>
                <c:pt idx="1">
                  <c:v>72</c:v>
                </c:pt>
              </c:numCache>
            </c:numRef>
          </c:val>
        </c:ser>
        <c:ser>
          <c:idx val="1"/>
          <c:order val="1"/>
          <c:dLbls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hm!$B$5:$B$6</c:f>
              <c:strCache>
                <c:ptCount val="2"/>
                <c:pt idx="0">
                  <c:v>Mujeres</c:v>
                </c:pt>
                <c:pt idx="1">
                  <c:v>Hombres</c:v>
                </c:pt>
              </c:strCache>
            </c:strRef>
          </c:cat>
          <c:val>
            <c:numRef>
              <c:f>hm!$D$5:$D$6</c:f>
              <c:numCache>
                <c:formatCode>0</c:formatCode>
                <c:ptCount val="2"/>
                <c:pt idx="0">
                  <c:v>82.133995037220842</c:v>
                </c:pt>
                <c:pt idx="1">
                  <c:v>17.866004962779158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legend>
      <c:legendPos val="t"/>
      <c:overlay val="0"/>
    </c:legend>
    <c:plotVisOnly val="1"/>
    <c:dispBlanksAs val="zero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9.3055555555555558E-2"/>
          <c:y val="0.30342155147273264"/>
          <c:w val="0.81388888888888888"/>
          <c:h val="0.64767096821230674"/>
        </c:manualLayout>
      </c:layout>
      <c:pie3DChart>
        <c:varyColors val="1"/>
        <c:ser>
          <c:idx val="0"/>
          <c:order val="0"/>
          <c:dLbls>
            <c:spPr>
              <a:noFill/>
              <a:ln>
                <a:noFill/>
              </a:ln>
              <a:effectLst/>
            </c:sp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'4'!$B$5:$B$7</c:f>
              <c:strCache>
                <c:ptCount val="3"/>
                <c:pt idx="0">
                  <c:v>SI</c:v>
                </c:pt>
                <c:pt idx="1">
                  <c:v>NO</c:v>
                </c:pt>
                <c:pt idx="2">
                  <c:v>NO SABE</c:v>
                </c:pt>
              </c:strCache>
            </c:strRef>
          </c:cat>
          <c:val>
            <c:numRef>
              <c:f>'4'!$C$5:$C$7</c:f>
              <c:numCache>
                <c:formatCode>General</c:formatCode>
                <c:ptCount val="3"/>
                <c:pt idx="0">
                  <c:v>346</c:v>
                </c:pt>
                <c:pt idx="1">
                  <c:v>40</c:v>
                </c:pt>
                <c:pt idx="2">
                  <c:v>15</c:v>
                </c:pt>
              </c:numCache>
            </c:numRef>
          </c:val>
        </c:ser>
        <c:ser>
          <c:idx val="1"/>
          <c:order val="1"/>
          <c:dLbls>
            <c:spPr>
              <a:noFill/>
              <a:ln>
                <a:noFill/>
              </a:ln>
              <a:effectLst/>
            </c:sp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'4'!$B$5:$B$7</c:f>
              <c:strCache>
                <c:ptCount val="3"/>
                <c:pt idx="0">
                  <c:v>SI</c:v>
                </c:pt>
                <c:pt idx="1">
                  <c:v>NO</c:v>
                </c:pt>
                <c:pt idx="2">
                  <c:v>NO SABE</c:v>
                </c:pt>
              </c:strCache>
            </c:strRef>
          </c:cat>
          <c:val>
            <c:numRef>
              <c:f>'4'!$D$5:$D$7</c:f>
              <c:numCache>
                <c:formatCode>0;[Red]0</c:formatCode>
                <c:ptCount val="3"/>
                <c:pt idx="0">
                  <c:v>86.284289276807982</c:v>
                </c:pt>
                <c:pt idx="1">
                  <c:v>9.9750623441396513</c:v>
                </c:pt>
                <c:pt idx="2">
                  <c:v>3.7406483790523692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</c:pie3DChart>
    </c:plotArea>
    <c:plotVisOnly val="1"/>
    <c:dispBlanksAs val="zero"/>
    <c:showDLblsOverMax val="0"/>
  </c:chart>
  <c:spPr>
    <a:ln>
      <a:solidFill>
        <a:schemeClr val="tx1"/>
      </a:solidFill>
    </a:ln>
  </c:spPr>
  <c:txPr>
    <a:bodyPr/>
    <a:lstStyle/>
    <a:p>
      <a:pPr>
        <a:defRPr sz="1100">
          <a:latin typeface="Arial" panose="020B0604020202020204" pitchFamily="34" charset="0"/>
          <a:cs typeface="Arial" panose="020B0604020202020204" pitchFamily="34" charset="0"/>
        </a:defRPr>
      </a:pPr>
      <a:endParaRPr lang="es-AR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3643711481370363"/>
          <c:y val="0.16528697549169988"/>
          <c:w val="0.77148805381536989"/>
          <c:h val="0.63905983308972603"/>
        </c:manualLayout>
      </c:layout>
      <c:pie3DChart>
        <c:varyColors val="1"/>
        <c:ser>
          <c:idx val="0"/>
          <c:order val="0"/>
          <c:tx>
            <c:strRef>
              <c:f>'5'!$B$4</c:f>
              <c:strCache>
                <c:ptCount val="1"/>
                <c:pt idx="0">
                  <c:v>Tipo de desastres </c:v>
                </c:pt>
              </c:strCache>
            </c:strRef>
          </c:tx>
          <c:dLbls>
            <c:dLbl>
              <c:idx val="0"/>
              <c:tx>
                <c:rich>
                  <a:bodyPr/>
                  <a:lstStyle/>
                  <a:p>
                    <a:fld id="{6E6D9026-41F0-4918-AA01-5C50D4067640}" type="CATEGORYNAME">
                      <a:rPr lang="en-US"/>
                      <a:pPr/>
                      <a:t>[NOMBRE DE CATEGORÍA]</a:t>
                    </a:fld>
                    <a:r>
                      <a:rPr lang="en-US" baseline="0"/>
                      <a:t>
18%</a:t>
                    </a: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8C31D1FF-101F-4B36-8DCB-0ABBF383E7A7}" type="CATEGORYNAME">
                      <a:rPr lang="en-US"/>
                      <a:pPr/>
                      <a:t>[NOMBRE DE CATEGORÍA]</a:t>
                    </a:fld>
                    <a:r>
                      <a:rPr lang="en-US" baseline="0"/>
                      <a:t>
</a:t>
                    </a:r>
                    <a:fld id="{21DAAD6B-A6FD-4198-8562-4CBF40A0DE0A}" type="VALUE">
                      <a:rPr lang="en-US" baseline="0"/>
                      <a:pPr/>
                      <a:t>[VALOR]</a:t>
                    </a:fld>
                    <a:r>
                      <a:rPr lang="en-US" baseline="0"/>
                      <a:t>%</a:t>
                    </a: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fld id="{ABCEA682-711D-4F79-AA99-A9FF00A01892}" type="CATEGORYNAME">
                      <a:rPr lang="en-US"/>
                      <a:pPr/>
                      <a:t>[NOMBRE DE CATEGORÍA]</a:t>
                    </a:fld>
                    <a:r>
                      <a:rPr lang="en-US" baseline="0"/>
                      <a:t>
10%</a:t>
                    </a: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fld id="{15509913-7076-4B9B-8B4C-09B312BC0285}" type="CATEGORYNAME">
                      <a:rPr lang="en-US"/>
                      <a:pPr/>
                      <a:t>[NOMBRE DE CATEGORÍA]</a:t>
                    </a:fld>
                    <a:r>
                      <a:rPr lang="en-US" baseline="0"/>
                      <a:t>
9%</a:t>
                    </a: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fld id="{8F6151C1-3C35-4E83-97D0-F837E58B98E9}" type="CATEGORYNAME">
                      <a:rPr lang="en-US"/>
                      <a:pPr/>
                      <a:t>[NOMBRE DE CATEGORÍA]</a:t>
                    </a:fld>
                    <a:r>
                      <a:rPr lang="en-US" baseline="0"/>
                      <a:t>
9%</a:t>
                    </a: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</c:extLst>
            </c:dLbl>
            <c:dLbl>
              <c:idx val="6"/>
              <c:tx>
                <c:rich>
                  <a:bodyPr/>
                  <a:lstStyle/>
                  <a:p>
                    <a:fld id="{894B1031-ED25-4A59-89B8-EE35CA8C7FF4}" type="CATEGORYNAME">
                      <a:rPr lang="en-US"/>
                      <a:pPr/>
                      <a:t>[NOMBRE DE CATEGORÍA]</a:t>
                    </a:fld>
                    <a:r>
                      <a:rPr lang="en-US" baseline="0"/>
                      <a:t>
6%</a:t>
                    </a: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</c:extLst>
            </c:dLbl>
            <c:dLbl>
              <c:idx val="7"/>
              <c:tx>
                <c:rich>
                  <a:bodyPr/>
                  <a:lstStyle/>
                  <a:p>
                    <a:fld id="{6D1E5B51-2D44-4CBB-8BB1-FE15F500B5D2}" type="CATEGORYNAME">
                      <a:rPr lang="en-US"/>
                      <a:pPr/>
                      <a:t>[NOMBRE DE CATEGORÍA]</a:t>
                    </a:fld>
                    <a:r>
                      <a:rPr lang="en-US" baseline="0"/>
                      <a:t>
16%</a:t>
                    </a: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</c:extLst>
            </c:dLbl>
            <c:dLbl>
              <c:idx val="8"/>
              <c:tx>
                <c:rich>
                  <a:bodyPr/>
                  <a:lstStyle/>
                  <a:p>
                    <a:fld id="{43A2AB54-FFD8-48E5-9169-F71BE1CA5880}" type="CATEGORYNAME">
                      <a:rPr lang="en-US"/>
                      <a:pPr/>
                      <a:t>[NOMBRE DE CATEGORÍA]</a:t>
                    </a:fld>
                    <a:r>
                      <a:rPr lang="en-US" baseline="0"/>
                      <a:t>
9%</a:t>
                    </a: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</c:extLst>
            </c:dLbl>
            <c:dLbl>
              <c:idx val="9"/>
              <c:tx>
                <c:rich>
                  <a:bodyPr/>
                  <a:lstStyle/>
                  <a:p>
                    <a:fld id="{51BDD2FD-9301-4E10-A3BB-02A92D7E4E38}" type="CATEGORYNAME">
                      <a:rPr lang="en-US"/>
                      <a:pPr/>
                      <a:t>[NOMBRE DE CATEGORÍA]</a:t>
                    </a:fld>
                    <a:r>
                      <a:rPr lang="en-US" baseline="0"/>
                      <a:t>
2%</a:t>
                    </a: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</c:extLst>
            </c:dLbl>
            <c:dLbl>
              <c:idx val="10"/>
              <c:tx>
                <c:rich>
                  <a:bodyPr/>
                  <a:lstStyle/>
                  <a:p>
                    <a:fld id="{0070DEF6-591C-4703-9EEE-CE24BDC20D45}" type="CATEGORYNAME">
                      <a:rPr lang="en-US"/>
                      <a:pPr/>
                      <a:t>[NOMBRE DE CATEGORÍA]</a:t>
                    </a:fld>
                    <a:r>
                      <a:rPr lang="en-US" baseline="0"/>
                      <a:t>
8%</a:t>
                    </a: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</c:extLst>
            </c:dLbl>
            <c:dLbl>
              <c:idx val="12"/>
              <c:tx>
                <c:rich>
                  <a:bodyPr/>
                  <a:lstStyle/>
                  <a:p>
                    <a:fld id="{8ECA9DF4-9787-4553-9176-2415473F1092}" type="CATEGORYNAME">
                      <a:rPr lang="en-US"/>
                      <a:pPr/>
                      <a:t>[NOMBRE DE CATEGORÍA]</a:t>
                    </a:fld>
                    <a:r>
                      <a:rPr lang="en-US" baseline="0"/>
                      <a:t>
5%</a:t>
                    </a: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'5'!$B$5:$B$17</c:f>
              <c:strCache>
                <c:ptCount val="13"/>
                <c:pt idx="0">
                  <c:v>Sequia</c:v>
                </c:pt>
                <c:pt idx="1">
                  <c:v>Inundaciones</c:v>
                </c:pt>
                <c:pt idx="2">
                  <c:v>Deslizamientos</c:v>
                </c:pt>
                <c:pt idx="3">
                  <c:v>Huracanes</c:v>
                </c:pt>
                <c:pt idx="4">
                  <c:v>Tormentas</c:v>
                </c:pt>
                <c:pt idx="5">
                  <c:v>Tornados</c:v>
                </c:pt>
                <c:pt idx="6">
                  <c:v>Terremotos</c:v>
                </c:pt>
                <c:pt idx="7">
                  <c:v>Calor Extremo</c:v>
                </c:pt>
                <c:pt idx="8">
                  <c:v>Frio Extremo</c:v>
                </c:pt>
                <c:pt idx="9">
                  <c:v>Volcanes</c:v>
                </c:pt>
                <c:pt idx="10">
                  <c:v>Contaminación Ambiental</c:v>
                </c:pt>
                <c:pt idx="11">
                  <c:v>Incendios</c:v>
                </c:pt>
                <c:pt idx="12">
                  <c:v>Otros</c:v>
                </c:pt>
              </c:strCache>
            </c:strRef>
          </c:cat>
          <c:val>
            <c:numRef>
              <c:f>'5'!$E$5:$E$17</c:f>
              <c:numCache>
                <c:formatCode>0</c:formatCode>
                <c:ptCount val="13"/>
                <c:pt idx="0">
                  <c:v>17.840805123513267</c:v>
                </c:pt>
                <c:pt idx="1">
                  <c:v>15.279048490393413</c:v>
                </c:pt>
                <c:pt idx="2">
                  <c:v>9.5150960658737418</c:v>
                </c:pt>
                <c:pt idx="3">
                  <c:v>9.332113449222323</c:v>
                </c:pt>
                <c:pt idx="4">
                  <c:v>9.2406221408966154</c:v>
                </c:pt>
                <c:pt idx="5">
                  <c:v>1.8298261665141811</c:v>
                </c:pt>
                <c:pt idx="6">
                  <c:v>5.6724611161939613</c:v>
                </c:pt>
                <c:pt idx="7">
                  <c:v>16.285452881976212</c:v>
                </c:pt>
                <c:pt idx="8">
                  <c:v>8.7831655992680702</c:v>
                </c:pt>
                <c:pt idx="9">
                  <c:v>1.555352241537054</c:v>
                </c:pt>
                <c:pt idx="10">
                  <c:v>8.0512351326623968</c:v>
                </c:pt>
                <c:pt idx="11">
                  <c:v>4.3915827996340351</c:v>
                </c:pt>
                <c:pt idx="12">
                  <c:v>4.6660567246111615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</c:pie3DChart>
    </c:plotArea>
    <c:plotVisOnly val="1"/>
    <c:dispBlanksAs val="zero"/>
    <c:showDLblsOverMax val="0"/>
  </c:chart>
  <c:spPr>
    <a:ln>
      <a:solidFill>
        <a:schemeClr val="tx1"/>
      </a:solidFill>
    </a:ln>
  </c:spPr>
  <c:txPr>
    <a:bodyPr/>
    <a:lstStyle/>
    <a:p>
      <a:pPr>
        <a:defRPr sz="1100">
          <a:latin typeface="Arial" panose="020B0604020202020204" pitchFamily="34" charset="0"/>
          <a:cs typeface="Arial" panose="020B0604020202020204" pitchFamily="34" charset="0"/>
        </a:defRPr>
      </a:pPr>
      <a:endParaRPr lang="es-AR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8.4318014793605331E-2"/>
          <c:y val="0.17927824827941846"/>
          <c:w val="0.82166700071581966"/>
          <c:h val="0.7456111958337226"/>
        </c:manualLayout>
      </c:layout>
      <c:pie3DChart>
        <c:varyColors val="1"/>
        <c:ser>
          <c:idx val="0"/>
          <c:order val="0"/>
          <c:tx>
            <c:strRef>
              <c:f>'6'!$B$4</c:f>
              <c:strCache>
                <c:ptCount val="1"/>
                <c:pt idx="0">
                  <c:v> Impactos significativos 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'6'!$B$5:$B$16</c:f>
              <c:strCache>
                <c:ptCount val="12"/>
                <c:pt idx="0">
                  <c:v>Muerte/lesiones propias u de otros</c:v>
                </c:pt>
                <c:pt idx="1">
                  <c:v>Daño a cultivos </c:v>
                </c:pt>
                <c:pt idx="2">
                  <c:v>Pérdida/daño de animales</c:v>
                </c:pt>
                <c:pt idx="3">
                  <c:v>Pérdida/daño de la vivienda</c:v>
                </c:pt>
                <c:pt idx="4">
                  <c:v>Escasez de agua potable</c:v>
                </c:pt>
                <c:pt idx="5">
                  <c:v>Daño en la infraestructura </c:v>
                </c:pt>
                <c:pt idx="6">
                  <c:v>Impactos emocionales/psicologicos</c:v>
                </c:pt>
                <c:pt idx="7">
                  <c:v>Actos de violencia</c:v>
                </c:pt>
                <c:pt idx="8">
                  <c:v>Robos</c:v>
                </c:pt>
                <c:pt idx="9">
                  <c:v>Violencia sexual contra las mujeres </c:v>
                </c:pt>
                <c:pt idx="10">
                  <c:v>Falta acceso de alimentos</c:v>
                </c:pt>
                <c:pt idx="11">
                  <c:v>Otros</c:v>
                </c:pt>
              </c:strCache>
            </c:strRef>
          </c:cat>
          <c:val>
            <c:numRef>
              <c:f>'6'!$D$5:$D$16</c:f>
              <c:numCache>
                <c:formatCode>0</c:formatCode>
                <c:ptCount val="12"/>
                <c:pt idx="0">
                  <c:v>5.0847457627118642</c:v>
                </c:pt>
                <c:pt idx="1">
                  <c:v>17.565485362095533</c:v>
                </c:pt>
                <c:pt idx="2">
                  <c:v>7.704160246533128</c:v>
                </c:pt>
                <c:pt idx="3">
                  <c:v>13.020030816640986</c:v>
                </c:pt>
                <c:pt idx="4">
                  <c:v>16.486902927580893</c:v>
                </c:pt>
                <c:pt idx="5">
                  <c:v>17.180277349768875</c:v>
                </c:pt>
                <c:pt idx="6">
                  <c:v>8.7827426810477665</c:v>
                </c:pt>
                <c:pt idx="7">
                  <c:v>3.2357473035439139</c:v>
                </c:pt>
                <c:pt idx="8">
                  <c:v>4.4684129429892145</c:v>
                </c:pt>
                <c:pt idx="9">
                  <c:v>2.5423728813559321</c:v>
                </c:pt>
                <c:pt idx="10">
                  <c:v>3.0816640986132513</c:v>
                </c:pt>
                <c:pt idx="11">
                  <c:v>0.84745762711864403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</c:pie3DChart>
    </c:plotArea>
    <c:plotVisOnly val="1"/>
    <c:dispBlanksAs val="zero"/>
    <c:showDLblsOverMax val="0"/>
  </c:chart>
  <c:spPr>
    <a:ln>
      <a:solidFill>
        <a:schemeClr val="tx1"/>
      </a:solidFill>
    </a:ln>
  </c:spPr>
  <c:txPr>
    <a:bodyPr/>
    <a:lstStyle/>
    <a:p>
      <a:pPr>
        <a:defRPr sz="1100">
          <a:latin typeface="Arial" panose="020B0604020202020204" pitchFamily="34" charset="0"/>
          <a:cs typeface="Arial" panose="020B0604020202020204" pitchFamily="34" charset="0"/>
        </a:defRPr>
      </a:pPr>
      <a:endParaRPr lang="es-AR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8.6037285975141917E-2"/>
          <c:y val="0.23497521732394633"/>
          <c:w val="0.84124486165351353"/>
          <c:h val="0.76429734830992835"/>
        </c:manualLayout>
      </c:layout>
      <c:pie3DChart>
        <c:varyColors val="1"/>
        <c:ser>
          <c:idx val="0"/>
          <c:order val="0"/>
          <c:tx>
            <c:strRef>
              <c:f>recomendaciones!$B$4</c:f>
              <c:strCache>
                <c:ptCount val="1"/>
                <c:pt idx="0">
                  <c:v>Recomendaciones a los gobiernos para la construcción de la resiliencia comunitaria</c:v>
                </c:pt>
              </c:strCache>
            </c:strRef>
          </c:tx>
          <c:dLbls>
            <c:dLbl>
              <c:idx val="0"/>
              <c:layout>
                <c:manualLayout>
                  <c:x val="-0.20999879614781591"/>
                  <c:y val="0.1248850264932942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-4.1134712250154533E-2"/>
                  <c:y val="-4.8700044484741613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6"/>
              <c:layout>
                <c:manualLayout>
                  <c:x val="1.4158126666847889E-2"/>
                  <c:y val="1.049753823027102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8"/>
              <c:layout>
                <c:manualLayout>
                  <c:x val="7.9001340907956991E-2"/>
                  <c:y val="1.0027593641609385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recomendaciones!$B$5:$B$13</c:f>
              <c:strCache>
                <c:ptCount val="9"/>
                <c:pt idx="0">
                  <c:v>Continuar capacitación (RRD, cambio climático, organización comunitaria, liderazgo, derechos, formulación de proyectos)</c:v>
                </c:pt>
                <c:pt idx="1">
                  <c:v> Asesoría para formulación de proyectos y emprendimientos socioproductivos</c:v>
                </c:pt>
                <c:pt idx="2">
                  <c:v>Atención directa a las necesidades de la comunidad</c:v>
                </c:pt>
                <c:pt idx="3">
                  <c:v>Apoyo del gobierno en las actividades de las organizaciones de base, especialmente a las mujeres</c:v>
                </c:pt>
                <c:pt idx="4">
                  <c:v>Destinar recursos económicos y humanos para las comunidades organizadas</c:v>
                </c:pt>
                <c:pt idx="5">
                  <c:v> Considerar la experiencia local y respetar la cultura de las comunidades</c:v>
                </c:pt>
                <c:pt idx="6">
                  <c:v>Informar a la comunidad sobre los temas relevantes, especialmente los relacionados con RRD, proyectos, recursos disponibles.</c:v>
                </c:pt>
                <c:pt idx="7">
                  <c:v>Seguimiento a los programas y proyectos implementados</c:v>
                </c:pt>
                <c:pt idx="8">
                  <c:v>Dotación de equipos e infraestructura para la RRD</c:v>
                </c:pt>
              </c:strCache>
            </c:strRef>
          </c:cat>
          <c:val>
            <c:numRef>
              <c:f>recomendaciones!$D$5:$D$13</c:f>
              <c:numCache>
                <c:formatCode>#,##0.00;[Red]#,##0.00</c:formatCode>
                <c:ptCount val="9"/>
                <c:pt idx="0">
                  <c:v>24.497991967871485</c:v>
                </c:pt>
                <c:pt idx="1">
                  <c:v>8.8353413654618471</c:v>
                </c:pt>
                <c:pt idx="2">
                  <c:v>19.678714859437751</c:v>
                </c:pt>
                <c:pt idx="3">
                  <c:v>10.441767068273093</c:v>
                </c:pt>
                <c:pt idx="4">
                  <c:v>12.315930388219545</c:v>
                </c:pt>
                <c:pt idx="5">
                  <c:v>4.0160642570281126</c:v>
                </c:pt>
                <c:pt idx="6">
                  <c:v>8.4337349397590362</c:v>
                </c:pt>
                <c:pt idx="7">
                  <c:v>4.8192771084337354</c:v>
                </c:pt>
                <c:pt idx="8">
                  <c:v>3.8821954484605086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</c:pie3DChart>
    </c:plotArea>
    <c:plotVisOnly val="1"/>
    <c:dispBlanksAs val="zero"/>
    <c:showDLblsOverMax val="0"/>
  </c:chart>
  <c:txPr>
    <a:bodyPr/>
    <a:lstStyle/>
    <a:p>
      <a:pPr>
        <a:defRPr sz="11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pPr>
      <a:endParaRPr lang="es-AR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8.4784057103495569E-2"/>
          <c:y val="0.14549587172048839"/>
          <c:w val="0.83998222283718704"/>
          <c:h val="0.83046574643756577"/>
        </c:manualLayout>
      </c:layout>
      <c:pie3DChart>
        <c:varyColors val="1"/>
        <c:ser>
          <c:idx val="0"/>
          <c:order val="0"/>
          <c:dLbls>
            <c:dLbl>
              <c:idx val="1"/>
              <c:layout>
                <c:manualLayout>
                  <c:x val="-2.0058527774184914E-2"/>
                  <c:y val="-4.8706334388613798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-0.15499953999459493"/>
                  <c:y val="-0.20427324982252043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-1.5204149107582415E-2"/>
                  <c:y val="2.7026327894580187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6"/>
              <c:layout>
                <c:manualLayout>
                  <c:x val="-1.630575917910216E-2"/>
                  <c:y val="-6.7797927320940546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>
                    <a:defRPr/>
                  </a:pPr>
                  <a:endParaRPr lang="es-AR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7"/>
              <c:layout>
                <c:manualLayout>
                  <c:x val="-1.5967925406102389E-2"/>
                  <c:y val="-0.16304223827691641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9"/>
              <c:layout>
                <c:manualLayout>
                  <c:x val="0.14115097353278247"/>
                  <c:y val="-8.5807830722190652E-4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'21'!$B$5:$B$17</c:f>
              <c:strCache>
                <c:ptCount val="13"/>
                <c:pt idx="0">
                  <c:v>Servir a la comunidad</c:v>
                </c:pt>
                <c:pt idx="1">
                  <c:v>Ser reconocida(o) como una lideresa o líder que ayuda a su comunidad</c:v>
                </c:pt>
                <c:pt idx="2">
                  <c:v>Crecimiento personal como mujer y como lideresa</c:v>
                </c:pt>
                <c:pt idx="3">
                  <c:v>Estar capacitados y poder capacitar a otros en RRD y otros temas relevantes para la comunidad</c:v>
                </c:pt>
                <c:pt idx="4">
                  <c:v>Ayudar y lograr beneficio para mi comunidad y apoyar a otros grupos en su desarrollo</c:v>
                </c:pt>
                <c:pt idx="5">
                  <c:v>Trabajar en beneficio de las mujeres y ser enlace entre ellas</c:v>
                </c:pt>
                <c:pt idx="6">
                  <c:v>Trabajar en coordinación con el gobierno local y/o nacional y lograr que los proyectos se realicen</c:v>
                </c:pt>
                <c:pt idx="7">
                  <c:v>Hacer alianzas estratégicas, fomentando el trabajo en equipo, bien organizado</c:v>
                </c:pt>
                <c:pt idx="8">
                  <c:v>Apoyar y enseñar nuestra cultura y valores</c:v>
                </c:pt>
                <c:pt idx="9">
                  <c:v>Gestionar proyectos de desarrollo para mi comunidad</c:v>
                </c:pt>
                <c:pt idx="10">
                  <c:v>Ayudar en situaciones de emergencia y ser útil</c:v>
                </c:pt>
                <c:pt idx="11">
                  <c:v>Promover la organización comunitaria</c:v>
                </c:pt>
                <c:pt idx="12">
                  <c:v>Conservación de recursos naturales</c:v>
                </c:pt>
              </c:strCache>
            </c:strRef>
          </c:cat>
          <c:val>
            <c:numRef>
              <c:f>'21'!$C$5:$C$14</c:f>
              <c:numCache>
                <c:formatCode>General</c:formatCode>
                <c:ptCount val="10"/>
                <c:pt idx="0">
                  <c:v>25</c:v>
                </c:pt>
                <c:pt idx="1">
                  <c:v>22</c:v>
                </c:pt>
                <c:pt idx="2">
                  <c:v>13</c:v>
                </c:pt>
                <c:pt idx="3">
                  <c:v>104</c:v>
                </c:pt>
                <c:pt idx="4">
                  <c:v>73</c:v>
                </c:pt>
                <c:pt idx="5">
                  <c:v>28</c:v>
                </c:pt>
                <c:pt idx="6">
                  <c:v>4</c:v>
                </c:pt>
                <c:pt idx="7">
                  <c:v>10</c:v>
                </c:pt>
                <c:pt idx="8">
                  <c:v>3</c:v>
                </c:pt>
                <c:pt idx="9">
                  <c:v>31</c:v>
                </c:pt>
              </c:numCache>
            </c:numRef>
          </c:val>
        </c:ser>
        <c:ser>
          <c:idx val="1"/>
          <c:order val="1"/>
          <c:dLbls>
            <c:spPr>
              <a:noFill/>
              <a:ln>
                <a:noFill/>
              </a:ln>
              <a:effectLst/>
            </c:sp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'21'!$B$5:$B$17</c:f>
              <c:strCache>
                <c:ptCount val="13"/>
                <c:pt idx="0">
                  <c:v>Servir a la comunidad</c:v>
                </c:pt>
                <c:pt idx="1">
                  <c:v>Ser reconocida(o) como una lideresa o líder que ayuda a su comunidad</c:v>
                </c:pt>
                <c:pt idx="2">
                  <c:v>Crecimiento personal como mujer y como lideresa</c:v>
                </c:pt>
                <c:pt idx="3">
                  <c:v>Estar capacitados y poder capacitar a otros en RRD y otros temas relevantes para la comunidad</c:v>
                </c:pt>
                <c:pt idx="4">
                  <c:v>Ayudar y lograr beneficio para mi comunidad y apoyar a otros grupos en su desarrollo</c:v>
                </c:pt>
                <c:pt idx="5">
                  <c:v>Trabajar en beneficio de las mujeres y ser enlace entre ellas</c:v>
                </c:pt>
                <c:pt idx="6">
                  <c:v>Trabajar en coordinación con el gobierno local y/o nacional y lograr que los proyectos se realicen</c:v>
                </c:pt>
                <c:pt idx="7">
                  <c:v>Hacer alianzas estratégicas, fomentando el trabajo en equipo, bien organizado</c:v>
                </c:pt>
                <c:pt idx="8">
                  <c:v>Apoyar y enseñar nuestra cultura y valores</c:v>
                </c:pt>
                <c:pt idx="9">
                  <c:v>Gestionar proyectos de desarrollo para mi comunidad</c:v>
                </c:pt>
                <c:pt idx="10">
                  <c:v>Ayudar en situaciones de emergencia y ser útil</c:v>
                </c:pt>
                <c:pt idx="11">
                  <c:v>Promover la organización comunitaria</c:v>
                </c:pt>
                <c:pt idx="12">
                  <c:v>Conservación de recursos naturales</c:v>
                </c:pt>
              </c:strCache>
            </c:strRef>
          </c:cat>
          <c:val>
            <c:numRef>
              <c:f>'21'!$D$5:$D$14</c:f>
              <c:numCache>
                <c:formatCode>0</c:formatCode>
                <c:ptCount val="10"/>
                <c:pt idx="0">
                  <c:v>6.7750677506775068</c:v>
                </c:pt>
                <c:pt idx="1">
                  <c:v>5.9620596205962055</c:v>
                </c:pt>
                <c:pt idx="2">
                  <c:v>3.5230352303523036</c:v>
                </c:pt>
                <c:pt idx="3">
                  <c:v>28.184281842818429</c:v>
                </c:pt>
                <c:pt idx="4">
                  <c:v>19.78319783197832</c:v>
                </c:pt>
                <c:pt idx="5">
                  <c:v>7.588075880758808</c:v>
                </c:pt>
                <c:pt idx="6">
                  <c:v>1.084010840108401</c:v>
                </c:pt>
                <c:pt idx="7">
                  <c:v>2.7100271002710028</c:v>
                </c:pt>
                <c:pt idx="8">
                  <c:v>0.81300813008130079</c:v>
                </c:pt>
                <c:pt idx="9">
                  <c:v>8.4010840108401084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</c:pie3DChart>
    </c:plotArea>
    <c:plotVisOnly val="1"/>
    <c:dispBlanksAs val="zero"/>
    <c:showDLblsOverMax val="0"/>
  </c:chart>
  <c:txPr>
    <a:bodyPr/>
    <a:lstStyle/>
    <a:p>
      <a:pPr>
        <a:defRPr>
          <a:latin typeface="Arial" panose="020B0604020202020204" pitchFamily="34" charset="0"/>
          <a:cs typeface="Arial" panose="020B0604020202020204" pitchFamily="34" charset="0"/>
        </a:defRPr>
      </a:pPr>
      <a:endParaRPr lang="es-AR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EAADC-1A7B-4E25-BC71-8C33084EACF4}" type="datetimeFigureOut">
              <a:rPr lang="es-AR" smtClean="0"/>
              <a:t>12/05/2014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6EB49-BDD4-4816-A64E-9B626E65E9AA}" type="slidenum">
              <a:rPr lang="es-AR" smtClean="0"/>
              <a:t>‹Nº›</a:t>
            </a:fld>
            <a:endParaRPr lang="es-AR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393179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EAADC-1A7B-4E25-BC71-8C33084EACF4}" type="datetimeFigureOut">
              <a:rPr lang="es-AR" smtClean="0"/>
              <a:t>12/05/2014</a:t>
            </a:fld>
            <a:endParaRPr lang="es-A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6EB49-BDD4-4816-A64E-9B626E65E9AA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0332081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EAADC-1A7B-4E25-BC71-8C33084EACF4}" type="datetimeFigureOut">
              <a:rPr lang="es-AR" smtClean="0"/>
              <a:t>12/05/2014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6EB49-BDD4-4816-A64E-9B626E65E9AA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4095267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EAADC-1A7B-4E25-BC71-8C33084EACF4}" type="datetimeFigureOut">
              <a:rPr lang="es-AR" smtClean="0"/>
              <a:t>12/05/2014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6EB49-BDD4-4816-A64E-9B626E65E9AA}" type="slidenum">
              <a:rPr lang="es-AR" smtClean="0"/>
              <a:t>‹Nº›</a:t>
            </a:fld>
            <a:endParaRPr lang="es-AR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2237067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EAADC-1A7B-4E25-BC71-8C33084EACF4}" type="datetimeFigureOut">
              <a:rPr lang="es-AR" smtClean="0"/>
              <a:t>12/05/2014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6EB49-BDD4-4816-A64E-9B626E65E9AA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0436665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EAADC-1A7B-4E25-BC71-8C33084EACF4}" type="datetimeFigureOut">
              <a:rPr lang="es-AR" smtClean="0"/>
              <a:t>12/05/2014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6EB49-BDD4-4816-A64E-9B626E65E9AA}" type="slidenum">
              <a:rPr lang="es-AR" smtClean="0"/>
              <a:t>‹Nº›</a:t>
            </a:fld>
            <a:endParaRPr lang="es-AR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1140711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EAADC-1A7B-4E25-BC71-8C33084EACF4}" type="datetimeFigureOut">
              <a:rPr lang="es-AR" smtClean="0"/>
              <a:t>12/05/2014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6EB49-BDD4-4816-A64E-9B626E65E9AA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07974163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EAADC-1A7B-4E25-BC71-8C33084EACF4}" type="datetimeFigureOut">
              <a:rPr lang="es-AR" smtClean="0"/>
              <a:t>12/05/2014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6EB49-BDD4-4816-A64E-9B626E65E9AA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62849656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EAADC-1A7B-4E25-BC71-8C33084EACF4}" type="datetimeFigureOut">
              <a:rPr lang="es-AR" smtClean="0"/>
              <a:t>12/05/2014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6EB49-BDD4-4816-A64E-9B626E65E9AA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2580319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EAADC-1A7B-4E25-BC71-8C33084EACF4}" type="datetimeFigureOut">
              <a:rPr lang="es-AR" smtClean="0"/>
              <a:t>12/05/2014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6EB49-BDD4-4816-A64E-9B626E65E9AA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175969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EAADC-1A7B-4E25-BC71-8C33084EACF4}" type="datetimeFigureOut">
              <a:rPr lang="es-AR" smtClean="0"/>
              <a:t>12/05/2014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6EB49-BDD4-4816-A64E-9B626E65E9AA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5799875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EAADC-1A7B-4E25-BC71-8C33084EACF4}" type="datetimeFigureOut">
              <a:rPr lang="es-AR" smtClean="0"/>
              <a:t>12/05/2014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6EB49-BDD4-4816-A64E-9B626E65E9AA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7558759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EAADC-1A7B-4E25-BC71-8C33084EACF4}" type="datetimeFigureOut">
              <a:rPr lang="es-AR" smtClean="0"/>
              <a:t>12/05/2014</a:t>
            </a:fld>
            <a:endParaRPr lang="es-A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6EB49-BDD4-4816-A64E-9B626E65E9AA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0893231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EAADC-1A7B-4E25-BC71-8C33084EACF4}" type="datetimeFigureOut">
              <a:rPr lang="es-AR" smtClean="0"/>
              <a:t>12/05/2014</a:t>
            </a:fld>
            <a:endParaRPr lang="es-A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6EB49-BDD4-4816-A64E-9B626E65E9AA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3568516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EAADC-1A7B-4E25-BC71-8C33084EACF4}" type="datetimeFigureOut">
              <a:rPr lang="es-AR" smtClean="0"/>
              <a:t>12/05/2014</a:t>
            </a:fld>
            <a:endParaRPr lang="es-A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6EB49-BDD4-4816-A64E-9B626E65E9AA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5374113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EAADC-1A7B-4E25-BC71-8C33084EACF4}" type="datetimeFigureOut">
              <a:rPr lang="es-AR" smtClean="0"/>
              <a:t>12/05/2014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6EB49-BDD4-4816-A64E-9B626E65E9AA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2991497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EAADC-1A7B-4E25-BC71-8C33084EACF4}" type="datetimeFigureOut">
              <a:rPr lang="es-AR" smtClean="0"/>
              <a:t>12/05/2014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6EB49-BDD4-4816-A64E-9B626E65E9AA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4663115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E2AEAADC-1A7B-4E25-BC71-8C33084EACF4}" type="datetimeFigureOut">
              <a:rPr lang="es-AR" smtClean="0"/>
              <a:t>12/05/2014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AFD6EB49-BDD4-4816-A64E-9B626E65E9AA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18472282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927" r:id="rId1"/>
    <p:sldLayoutId id="2147483928" r:id="rId2"/>
    <p:sldLayoutId id="2147483929" r:id="rId3"/>
    <p:sldLayoutId id="2147483930" r:id="rId4"/>
    <p:sldLayoutId id="2147483931" r:id="rId5"/>
    <p:sldLayoutId id="2147483932" r:id="rId6"/>
    <p:sldLayoutId id="2147483933" r:id="rId7"/>
    <p:sldLayoutId id="2147483934" r:id="rId8"/>
    <p:sldLayoutId id="2147483935" r:id="rId9"/>
    <p:sldLayoutId id="2147483936" r:id="rId10"/>
    <p:sldLayoutId id="2147483937" r:id="rId11"/>
    <p:sldLayoutId id="2147483938" r:id="rId12"/>
    <p:sldLayoutId id="2147483939" r:id="rId13"/>
    <p:sldLayoutId id="2147483940" r:id="rId14"/>
    <p:sldLayoutId id="2147483941" r:id="rId15"/>
    <p:sldLayoutId id="2147483942" r:id="rId16"/>
    <p:sldLayoutId id="2147483943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54430" y="2140527"/>
            <a:ext cx="9966959" cy="1889747"/>
          </a:xfrm>
        </p:spPr>
        <p:txBody>
          <a:bodyPr/>
          <a:lstStyle/>
          <a:p>
            <a:pPr algn="ctr"/>
            <a:r>
              <a:rPr lang="es-A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MUJERES RESILIENTES:</a:t>
            </a:r>
            <a:br>
              <a:rPr lang="es-A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A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PRIORIDADES </a:t>
            </a:r>
            <a:r>
              <a:rPr lang="es-A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DE AMÉRICA LATINA Y EL CARIBE EN EL MARCO DE ACCIÓN DE HYOGO POST 2015</a:t>
            </a:r>
            <a:endParaRPr lang="es-AR" sz="3200" dirty="0"/>
          </a:p>
        </p:txBody>
      </p:sp>
      <p:sp>
        <p:nvSpPr>
          <p:cNvPr id="3" name="Título 1"/>
          <p:cNvSpPr txBox="1">
            <a:spLocks/>
          </p:cNvSpPr>
          <p:nvPr/>
        </p:nvSpPr>
        <p:spPr>
          <a:xfrm>
            <a:off x="2138102" y="5110587"/>
            <a:ext cx="7203327" cy="108363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 fontScale="925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es-A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PLATAFORMA REGIONAL PARA LA RRD DE LAS AMERICAS</a:t>
            </a:r>
          </a:p>
          <a:p>
            <a:pPr algn="ctr"/>
            <a:r>
              <a:rPr lang="es-A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GUAYAQUIL, 27 DE MAYO DE 2014</a:t>
            </a:r>
          </a:p>
          <a:p>
            <a:pPr algn="ctr"/>
            <a:r>
              <a:rPr lang="es-AR" sz="1800" cap="none" dirty="0" smtClean="0">
                <a:latin typeface="Arial" panose="020B0604020202020204" pitchFamily="34" charset="0"/>
                <a:cs typeface="Arial" panose="020B0604020202020204" pitchFamily="34" charset="0"/>
              </a:rPr>
              <a:t>Ana Liz Flores</a:t>
            </a:r>
            <a:r>
              <a:rPr lang="es-AR" sz="1800" cap="non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1800" cap="none" dirty="0" smtClean="0">
                <a:latin typeface="Arial" panose="020B0604020202020204" pitchFamily="34" charset="0"/>
                <a:cs typeface="Arial" panose="020B0604020202020204" pitchFamily="34" charset="0"/>
              </a:rPr>
              <a:t>y Katia Araujo</a:t>
            </a:r>
            <a:endParaRPr lang="es-AR" sz="1800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291" y="449764"/>
            <a:ext cx="3546764" cy="654674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03753" y="434307"/>
            <a:ext cx="2923309" cy="8299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344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80451" y="543832"/>
            <a:ext cx="9404723" cy="1178878"/>
          </a:xfrm>
        </p:spPr>
        <p:txBody>
          <a:bodyPr>
            <a:normAutofit/>
          </a:bodyPr>
          <a:lstStyle/>
          <a:p>
            <a:pPr algn="ctr"/>
            <a:r>
              <a:rPr lang="es-AR" sz="3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IMPACTOS SIGNIFICATIVOS DE LOS DESASTRES Y EL CAMBIO CLIMÁTICO </a:t>
            </a:r>
            <a:r>
              <a:rPr lang="es-AR" sz="3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lac</a:t>
            </a:r>
            <a:endParaRPr lang="es-AR" sz="3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253" y="135737"/>
            <a:ext cx="2458572" cy="453812"/>
          </a:xfrm>
          <a:prstGeom prst="rect">
            <a:avLst/>
          </a:prstGeom>
        </p:spPr>
      </p:pic>
      <p:graphicFrame>
        <p:nvGraphicFramePr>
          <p:cNvPr id="6" name="1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25087573"/>
              </p:ext>
            </p:extLst>
          </p:nvPr>
        </p:nvGraphicFramePr>
        <p:xfrm>
          <a:off x="601580" y="1722710"/>
          <a:ext cx="6761746" cy="48826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ítulo 1"/>
          <p:cNvSpPr txBox="1">
            <a:spLocks/>
          </p:cNvSpPr>
          <p:nvPr/>
        </p:nvSpPr>
        <p:spPr>
          <a:xfrm>
            <a:off x="7844589" y="2115959"/>
            <a:ext cx="2792985" cy="1178878"/>
          </a:xfrm>
          <a:prstGeom prst="rect">
            <a:avLst/>
          </a:prstGeom>
          <a:ln>
            <a:solidFill>
              <a:schemeClr val="tx1"/>
            </a:solidFill>
          </a:ln>
          <a:effectLst/>
        </p:spPr>
        <p:txBody>
          <a:bodyPr vert="horz" lIns="91440" tIns="45720" rIns="91440" bIns="45720" rtlCol="0" anchor="ctr">
            <a:normAutofit fontScale="77500" lnSpcReduction="2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es-AR" sz="3700" b="1" dirty="0" smtClean="0">
                <a:latin typeface="Arial" panose="020B0604020202020204" pitchFamily="34" charset="0"/>
                <a:cs typeface="Arial" panose="020B0604020202020204" pitchFamily="34" charset="0"/>
              </a:rPr>
              <a:t>92%</a:t>
            </a:r>
            <a:r>
              <a:rPr lang="es-AR" sz="3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dice que es evidente el cambio climático</a:t>
            </a:r>
            <a:endParaRPr lang="es-AR" sz="2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0999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80451" y="543832"/>
            <a:ext cx="9404723" cy="1178878"/>
          </a:xfrm>
        </p:spPr>
        <p:txBody>
          <a:bodyPr>
            <a:normAutofit/>
          </a:bodyPr>
          <a:lstStyle/>
          <a:p>
            <a:pPr algn="ctr"/>
            <a:r>
              <a:rPr lang="es-AR" sz="3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Prioridades de la resiliencia comunitaria</a:t>
            </a:r>
            <a:endParaRPr lang="es-AR" sz="3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253" y="135737"/>
            <a:ext cx="2458572" cy="453812"/>
          </a:xfrm>
          <a:prstGeom prst="rect">
            <a:avLst/>
          </a:prstGeom>
        </p:spPr>
      </p:pic>
      <p:graphicFrame>
        <p:nvGraphicFramePr>
          <p:cNvPr id="6" name="1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56033320"/>
              </p:ext>
            </p:extLst>
          </p:nvPr>
        </p:nvGraphicFramePr>
        <p:xfrm>
          <a:off x="1467853" y="1552074"/>
          <a:ext cx="8398041" cy="488482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757451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80451" y="543832"/>
            <a:ext cx="9404723" cy="1178878"/>
          </a:xfrm>
        </p:spPr>
        <p:txBody>
          <a:bodyPr>
            <a:normAutofit/>
          </a:bodyPr>
          <a:lstStyle/>
          <a:p>
            <a:pPr algn="ctr"/>
            <a:r>
              <a:rPr lang="es-AR" sz="3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Beneficios y/o logros de ser parte de una organización comunitaria</a:t>
            </a:r>
            <a:endParaRPr lang="es-AR" sz="3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253" y="135737"/>
            <a:ext cx="2458572" cy="453812"/>
          </a:xfrm>
          <a:prstGeom prst="rect">
            <a:avLst/>
          </a:prstGeom>
        </p:spPr>
      </p:pic>
      <p:graphicFrame>
        <p:nvGraphicFramePr>
          <p:cNvPr id="7" name="1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41754790"/>
              </p:ext>
            </p:extLst>
          </p:nvPr>
        </p:nvGraphicFramePr>
        <p:xfrm>
          <a:off x="1323474" y="1722711"/>
          <a:ext cx="7652084" cy="56767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155103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80451" y="585346"/>
            <a:ext cx="9404723" cy="1178878"/>
          </a:xfrm>
        </p:spPr>
        <p:txBody>
          <a:bodyPr>
            <a:normAutofit fontScale="90000"/>
          </a:bodyPr>
          <a:lstStyle/>
          <a:p>
            <a:pPr algn="ctr"/>
            <a:r>
              <a:rPr lang="es-AR" b="1" dirty="0">
                <a:latin typeface="Arial" panose="020B0604020202020204" pitchFamily="34" charset="0"/>
                <a:cs typeface="Arial" panose="020B0604020202020204" pitchFamily="34" charset="0"/>
              </a:rPr>
              <a:t>La </a:t>
            </a:r>
            <a:r>
              <a:rPr lang="es-AR" b="1" dirty="0" err="1">
                <a:latin typeface="Arial" panose="020B0604020202020204" pitchFamily="34" charset="0"/>
                <a:cs typeface="Arial" panose="020B0604020202020204" pitchFamily="34" charset="0"/>
              </a:rPr>
              <a:t>RESILIENcIa</a:t>
            </a:r>
            <a:r>
              <a:rPr lang="es-AR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b="1" dirty="0" err="1">
                <a:latin typeface="Arial" panose="020B0604020202020204" pitchFamily="34" charset="0"/>
                <a:cs typeface="Arial" panose="020B0604020202020204" pitchFamily="34" charset="0"/>
              </a:rPr>
              <a:t>coMUNITaRIa</a:t>
            </a:r>
            <a:r>
              <a:rPr lang="es-AR" b="1" dirty="0">
                <a:latin typeface="Arial" panose="020B0604020202020204" pitchFamily="34" charset="0"/>
                <a:cs typeface="Arial" panose="020B0604020202020204" pitchFamily="34" charset="0"/>
              </a:rPr>
              <a:t> EN </a:t>
            </a:r>
            <a:r>
              <a:rPr lang="es-AR" b="1" dirty="0" err="1">
                <a:latin typeface="Arial" panose="020B0604020202020204" pitchFamily="34" charset="0"/>
                <a:cs typeface="Arial" panose="020B0604020202020204" pitchFamily="34" charset="0"/>
              </a:rPr>
              <a:t>aMéRIca</a:t>
            </a:r>
            <a:r>
              <a:rPr lang="es-AR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b="1" dirty="0" err="1">
                <a:latin typeface="Arial" panose="020B0604020202020204" pitchFamily="34" charset="0"/>
                <a:cs typeface="Arial" panose="020B0604020202020204" pitchFamily="34" charset="0"/>
              </a:rPr>
              <a:t>LaTINa</a:t>
            </a:r>
            <a:r>
              <a:rPr lang="es-AR" b="1" dirty="0">
                <a:latin typeface="Arial" panose="020B0604020202020204" pitchFamily="34" charset="0"/>
                <a:cs typeface="Arial" panose="020B0604020202020204" pitchFamily="34" charset="0"/>
              </a:rPr>
              <a:t> y EL </a:t>
            </a:r>
            <a:r>
              <a:rPr lang="es-AR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caRIbE</a:t>
            </a:r>
            <a:endParaRPr lang="es-AR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160462" y="1668780"/>
            <a:ext cx="9403742" cy="3939539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AR" sz="2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lang="es-AR" sz="2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Comisión </a:t>
            </a:r>
            <a:r>
              <a:rPr lang="es-AR" sz="22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Huairou</a:t>
            </a:r>
            <a:r>
              <a:rPr lang="es-AR" sz="2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con el apoyo del Ministerio de Relaciones Exteriores de Noruega y  la Agencia Sueca Internacional de Cooperación al Desarrollo (SIDA), coordinó la investigación- acción “Prioridades de Resiliencia Comunitaria en la Agenda post 2015 y  en el Marco Acción  de </a:t>
            </a:r>
            <a:r>
              <a:rPr lang="es-AR" sz="22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Hyogo</a:t>
            </a:r>
            <a:r>
              <a:rPr lang="es-AR" sz="2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(MAH2): Perspectivas de América Latina y el Caribe</a:t>
            </a:r>
            <a:r>
              <a:rPr lang="es-AR" sz="2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”.</a:t>
            </a:r>
          </a:p>
          <a:p>
            <a:pPr algn="just"/>
            <a:r>
              <a:rPr lang="es-AR" sz="2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 </a:t>
            </a:r>
            <a:r>
              <a:rPr lang="es-AR" sz="2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objetivo de la investigación-acción es llevar las prioridades y perspectivas de las comunidades locales a los debates de políticas públicas locales, regionales y globales, en particular aquellos en torno a la agenda del Marco Acción de </a:t>
            </a:r>
            <a:r>
              <a:rPr lang="es-AR" sz="22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Hyogo</a:t>
            </a:r>
            <a:r>
              <a:rPr lang="es-AR" sz="2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para el post 2015 y los Objetivos de Desarrollo Sostenible. </a:t>
            </a: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253" y="135737"/>
            <a:ext cx="2458572" cy="453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6752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54242" y="741762"/>
            <a:ext cx="10154653" cy="1178878"/>
          </a:xfrm>
        </p:spPr>
        <p:txBody>
          <a:bodyPr>
            <a:normAutofit/>
          </a:bodyPr>
          <a:lstStyle/>
          <a:p>
            <a:pPr algn="ctr"/>
            <a:r>
              <a:rPr lang="es-AR" sz="31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PLATAFORMA DE PRACTICANTES COMUNITARIAS EN </a:t>
            </a:r>
            <a:r>
              <a:rPr lang="es-AR" sz="3100" b="1" dirty="0" err="1">
                <a:latin typeface="Arial" panose="020B0604020202020204" pitchFamily="34" charset="0"/>
                <a:cs typeface="Arial" panose="020B0604020202020204" pitchFamily="34" charset="0"/>
              </a:rPr>
              <a:t>aMéRIca</a:t>
            </a:r>
            <a:r>
              <a:rPr lang="es-AR" sz="31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3100" b="1" dirty="0" err="1">
                <a:latin typeface="Arial" panose="020B0604020202020204" pitchFamily="34" charset="0"/>
                <a:cs typeface="Arial" panose="020B0604020202020204" pitchFamily="34" charset="0"/>
              </a:rPr>
              <a:t>LaTINa</a:t>
            </a:r>
            <a:r>
              <a:rPr lang="es-AR" sz="3100" b="1" dirty="0">
                <a:latin typeface="Arial" panose="020B0604020202020204" pitchFamily="34" charset="0"/>
                <a:cs typeface="Arial" panose="020B0604020202020204" pitchFamily="34" charset="0"/>
              </a:rPr>
              <a:t> y EL </a:t>
            </a:r>
            <a:r>
              <a:rPr lang="es-AR" sz="31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caRIbE</a:t>
            </a:r>
            <a:endParaRPr lang="es-AR" sz="31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66274" y="1920639"/>
            <a:ext cx="10060839" cy="4692089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s-CO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Las organizaciones de base participantes y líderes en sus comunidades de esta investigación-acción son: </a:t>
            </a:r>
            <a:endParaRPr lang="es-CO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es-CO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Espacio </a:t>
            </a:r>
            <a:r>
              <a:rPr lang="es-CO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Feminista (</a:t>
            </a:r>
            <a:r>
              <a:rPr lang="es-CO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Brasil)</a:t>
            </a:r>
          </a:p>
          <a:p>
            <a:pPr marL="0" indent="0" algn="just">
              <a:buNone/>
            </a:pPr>
            <a:r>
              <a:rPr lang="es-CO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Movimiento </a:t>
            </a:r>
            <a:r>
              <a:rPr lang="es-CO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Mujeres Luna Creciente (Ecuador</a:t>
            </a:r>
            <a:r>
              <a:rPr lang="es-CO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0" indent="0" algn="just">
              <a:buNone/>
            </a:pPr>
            <a:r>
              <a:rPr lang="es-CO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Fundación </a:t>
            </a:r>
            <a:r>
              <a:rPr lang="es-CO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Guatemala (</a:t>
            </a:r>
            <a:r>
              <a:rPr lang="es-CO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Guatemala)</a:t>
            </a:r>
          </a:p>
          <a:p>
            <a:pPr marL="0" indent="0" algn="just">
              <a:buNone/>
            </a:pPr>
            <a:r>
              <a:rPr lang="es-CO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Wagucha</a:t>
            </a:r>
            <a:r>
              <a:rPr lang="es-CO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CO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(Honduras</a:t>
            </a:r>
            <a:r>
              <a:rPr lang="es-CO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0" indent="0" algn="just">
              <a:buNone/>
            </a:pPr>
            <a:r>
              <a:rPr lang="es-CO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Groots</a:t>
            </a:r>
            <a:r>
              <a:rPr lang="es-CO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CO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Jamaica (Jamaica</a:t>
            </a:r>
            <a:r>
              <a:rPr lang="es-CO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0" indent="0" algn="just">
              <a:buNone/>
            </a:pPr>
            <a:r>
              <a:rPr lang="es-CO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Unión </a:t>
            </a:r>
            <a:r>
              <a:rPr lang="es-CO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Cooperativas de Mujeres Las Brumas (Nicaragua</a:t>
            </a:r>
            <a:r>
              <a:rPr lang="es-CO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0" indent="0" algn="just">
              <a:buNone/>
            </a:pPr>
            <a:r>
              <a:rPr lang="es-CO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Groots</a:t>
            </a:r>
            <a:r>
              <a:rPr lang="es-CO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CO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Perú (</a:t>
            </a:r>
            <a:r>
              <a:rPr lang="es-CO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Perú)</a:t>
            </a:r>
          </a:p>
          <a:p>
            <a:pPr marL="0" indent="0" algn="just">
              <a:buNone/>
            </a:pPr>
            <a:r>
              <a:rPr lang="es-CO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Asociación </a:t>
            </a:r>
            <a:r>
              <a:rPr lang="es-CO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Civil Rosa de Montaña (Venezuela).</a:t>
            </a:r>
            <a:endParaRPr lang="es-AR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es-CO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es-CO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253" y="135737"/>
            <a:ext cx="2458572" cy="453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2843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80451" y="543832"/>
            <a:ext cx="9404723" cy="1178878"/>
          </a:xfrm>
        </p:spPr>
        <p:txBody>
          <a:bodyPr>
            <a:normAutofit/>
          </a:bodyPr>
          <a:lstStyle/>
          <a:p>
            <a:pPr algn="ctr"/>
            <a:r>
              <a:rPr lang="es-AR" b="1" dirty="0" smtClean="0">
                <a:latin typeface="Arial" panose="020B0604020202020204" pitchFamily="34" charset="0"/>
                <a:cs typeface="Arial" panose="020B0604020202020204" pitchFamily="34" charset="0"/>
              </a:rPr>
              <a:t>TEMAS DE LA INVESTIGACIÓN-ACCIÓN</a:t>
            </a:r>
            <a:endParaRPr lang="es-AR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54242" y="1765640"/>
            <a:ext cx="10060839" cy="432094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s-CO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Considerando el punto de vista de las comunidades, las principales preguntas que la investigación-acción responde están relacionadas con</a:t>
            </a:r>
            <a:r>
              <a:rPr lang="es-CO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es-CO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es-AR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just"/>
            <a:r>
              <a:rPr lang="es-CO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 impacto de los desastres y el cambio climático en las comunidades de base. </a:t>
            </a:r>
            <a:endParaRPr lang="es-CO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just"/>
            <a:r>
              <a:rPr lang="es-CO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 tenencia segura de la tierra como inicio de un proceso de sostenibilidad y desarrollo.</a:t>
            </a:r>
            <a:endParaRPr lang="es-AR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just"/>
            <a:r>
              <a:rPr lang="es-CO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 </a:t>
            </a:r>
            <a:r>
              <a:rPr lang="es-CO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seguridad alimentaria, la dependencia de la producción en zonas rurales y causas de impiden esa seguridad.</a:t>
            </a:r>
            <a:endParaRPr lang="es-AR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just"/>
            <a:r>
              <a:rPr lang="es-CO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Tipo de soporte o apoyo externo han tenido las comunidades, quien lo ha dado y en qué consistió.</a:t>
            </a:r>
            <a:endParaRPr lang="es-AR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just"/>
            <a:r>
              <a:rPr lang="es-CO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Definición de prioridades para la resiliencia comunitaria basadas en las recomendaciones de las comunidades de base a los gobiernos y organizaciones.</a:t>
            </a:r>
            <a:endParaRPr lang="es-AR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es-CO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es-CO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253" y="135737"/>
            <a:ext cx="2458572" cy="453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8406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508231" y="637770"/>
            <a:ext cx="10807469" cy="502223"/>
          </a:xfrm>
        </p:spPr>
        <p:txBody>
          <a:bodyPr>
            <a:noAutofit/>
          </a:bodyPr>
          <a:lstStyle/>
          <a:p>
            <a:pPr algn="ctr"/>
            <a:r>
              <a:rPr lang="es-AR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APORTES DE LAS MUJERES DE BASE EN LA CONSTRUCCIÓN DE LA CIUDAD RESILIENTE</a:t>
            </a:r>
            <a:endParaRPr lang="es-AR" sz="1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88658" y="1304767"/>
            <a:ext cx="5532432" cy="5224302"/>
          </a:xfrm>
          <a:prstGeom prst="rect">
            <a:avLst/>
          </a:prstGeom>
          <a:ln>
            <a:solidFill>
              <a:schemeClr val="bg2">
                <a:lumMod val="75000"/>
              </a:schemeClr>
            </a:solidFill>
          </a:ln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253" y="135737"/>
            <a:ext cx="2458572" cy="453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7380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80451" y="327256"/>
            <a:ext cx="9404723" cy="1178878"/>
          </a:xfrm>
        </p:spPr>
        <p:txBody>
          <a:bodyPr>
            <a:normAutofit/>
          </a:bodyPr>
          <a:lstStyle/>
          <a:p>
            <a:pPr algn="ctr"/>
            <a:r>
              <a:rPr lang="es-AR" b="1" dirty="0" smtClean="0">
                <a:latin typeface="Arial" panose="020B0604020202020204" pitchFamily="34" charset="0"/>
                <a:cs typeface="Arial" panose="020B0604020202020204" pitchFamily="34" charset="0"/>
              </a:rPr>
              <a:t>METODOLOGÍA</a:t>
            </a:r>
            <a:endParaRPr lang="es-AR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54242" y="1666875"/>
            <a:ext cx="10060839" cy="2873646"/>
          </a:xfrm>
        </p:spPr>
        <p:txBody>
          <a:bodyPr>
            <a:noAutofit/>
          </a:bodyPr>
          <a:lstStyle/>
          <a:p>
            <a:pPr algn="just"/>
            <a:r>
              <a:rPr lang="es-AR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Integración de metodología cuantitativa y cualitativa.</a:t>
            </a:r>
            <a:endParaRPr lang="es-AR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s-AR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 investigación se centra en cuatro temas principales: </a:t>
            </a:r>
            <a:endParaRPr lang="es-AR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s-AR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Las </a:t>
            </a:r>
            <a:r>
              <a:rPr lang="es-AR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percepciones de lo que hace una comunidad </a:t>
            </a:r>
            <a:r>
              <a:rPr lang="es-AR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resiliente</a:t>
            </a:r>
            <a:r>
              <a:rPr lang="es-AR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s-AR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Acciones </a:t>
            </a:r>
            <a:r>
              <a:rPr lang="es-AR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comunitarias para la construcción de </a:t>
            </a:r>
            <a:r>
              <a:rPr lang="es-AR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resiliencia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s-AR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Puntos </a:t>
            </a:r>
            <a:r>
              <a:rPr lang="es-AR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vista de otros actores en el apoyo a los grupos organizados de </a:t>
            </a:r>
            <a:r>
              <a:rPr lang="es-AR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comunidades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s-AR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Recomendaciones </a:t>
            </a:r>
            <a:r>
              <a:rPr lang="es-AR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para el avance de las prioridades de resiliencia comunitaria.</a:t>
            </a:r>
            <a:r>
              <a:rPr lang="es-CO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es-CO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253" y="135737"/>
            <a:ext cx="2458572" cy="453812"/>
          </a:xfrm>
          <a:prstGeom prst="rect">
            <a:avLst/>
          </a:prstGeom>
        </p:spPr>
      </p:pic>
      <p:sp>
        <p:nvSpPr>
          <p:cNvPr id="6" name="Rectángulo 5"/>
          <p:cNvSpPr/>
          <p:nvPr/>
        </p:nvSpPr>
        <p:spPr>
          <a:xfrm>
            <a:off x="600200" y="4614347"/>
            <a:ext cx="9965957" cy="115416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s-VE" sz="3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8 países       189 análisis     </a:t>
            </a:r>
            <a:r>
              <a:rPr lang="es-VE" sz="30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402 encuestas     11.511 </a:t>
            </a:r>
            <a:r>
              <a:rPr lang="es-VE" sz="3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registros                         18 Grupos Focales          2 Casos de </a:t>
            </a:r>
            <a:r>
              <a:rPr lang="es-VE" sz="30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estudio</a:t>
            </a:r>
            <a:endParaRPr lang="es-AR" sz="30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3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01538734"/>
              </p:ext>
            </p:extLst>
          </p:nvPr>
        </p:nvGraphicFramePr>
        <p:xfrm>
          <a:off x="7323220" y="1335506"/>
          <a:ext cx="4034590" cy="23122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714882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22015" y="2717165"/>
            <a:ext cx="9404723" cy="1178878"/>
          </a:xfrm>
        </p:spPr>
        <p:txBody>
          <a:bodyPr>
            <a:normAutofit/>
          </a:bodyPr>
          <a:lstStyle/>
          <a:p>
            <a:pPr algn="ctr"/>
            <a:r>
              <a:rPr lang="es-AR" b="1" dirty="0" smtClean="0">
                <a:latin typeface="Arial" panose="020B0604020202020204" pitchFamily="34" charset="0"/>
                <a:cs typeface="Arial" panose="020B0604020202020204" pitchFamily="34" charset="0"/>
              </a:rPr>
              <a:t>RESULTADOS PRELIMINARES</a:t>
            </a:r>
            <a:endParaRPr lang="es-AR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253" y="135737"/>
            <a:ext cx="2458572" cy="453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3917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80451" y="543832"/>
            <a:ext cx="9404723" cy="1178878"/>
          </a:xfrm>
        </p:spPr>
        <p:txBody>
          <a:bodyPr>
            <a:normAutofit/>
          </a:bodyPr>
          <a:lstStyle/>
          <a:p>
            <a:pPr algn="ctr"/>
            <a:r>
              <a:rPr lang="es-AR" sz="3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AFECTACIÓN POR DESASTRES NATURALES </a:t>
            </a:r>
            <a:r>
              <a:rPr lang="es-AR" sz="3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lac</a:t>
            </a:r>
            <a:endParaRPr lang="es-AR" sz="3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253" y="135737"/>
            <a:ext cx="2458572" cy="453812"/>
          </a:xfrm>
          <a:prstGeom prst="rect">
            <a:avLst/>
          </a:prstGeom>
        </p:spPr>
      </p:pic>
      <p:graphicFrame>
        <p:nvGraphicFramePr>
          <p:cNvPr id="10" name="1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13521840"/>
              </p:ext>
            </p:extLst>
          </p:nvPr>
        </p:nvGraphicFramePr>
        <p:xfrm>
          <a:off x="2261937" y="1722709"/>
          <a:ext cx="6785810" cy="38479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749922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80451" y="543832"/>
            <a:ext cx="9404723" cy="1178878"/>
          </a:xfrm>
        </p:spPr>
        <p:txBody>
          <a:bodyPr>
            <a:normAutofit/>
          </a:bodyPr>
          <a:lstStyle/>
          <a:p>
            <a:pPr algn="ctr"/>
            <a:r>
              <a:rPr lang="es-AR" sz="3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TIPO DE DESASTRES </a:t>
            </a:r>
            <a:r>
              <a:rPr lang="es-AR" sz="3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lac</a:t>
            </a:r>
            <a:endParaRPr lang="es-AR" sz="3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253" y="135737"/>
            <a:ext cx="2458572" cy="453812"/>
          </a:xfrm>
          <a:prstGeom prst="rect">
            <a:avLst/>
          </a:prstGeom>
        </p:spPr>
      </p:pic>
      <p:graphicFrame>
        <p:nvGraphicFramePr>
          <p:cNvPr id="5" name="2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39736573"/>
              </p:ext>
            </p:extLst>
          </p:nvPr>
        </p:nvGraphicFramePr>
        <p:xfrm>
          <a:off x="2508541" y="1590364"/>
          <a:ext cx="6629401" cy="49055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573502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ector">
  <a:themeElements>
    <a:clrScheme name="Sector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ector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ector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272</TotalTime>
  <Words>387</Words>
  <Application>Microsoft Office PowerPoint</Application>
  <PresentationFormat>Panorámica</PresentationFormat>
  <Paragraphs>54</Paragraphs>
  <Slides>12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8" baseType="lpstr">
      <vt:lpstr>Arial</vt:lpstr>
      <vt:lpstr>Calibri</vt:lpstr>
      <vt:lpstr>Century Gothic</vt:lpstr>
      <vt:lpstr>Times New Roman</vt:lpstr>
      <vt:lpstr>Wingdings 3</vt:lpstr>
      <vt:lpstr>Sector</vt:lpstr>
      <vt:lpstr>MUJERES RESILIENTES: PRIORIDADES DE AMÉRICA LATINA Y EL CARIBE EN EL MARCO DE ACCIÓN DE HYOGO POST 2015</vt:lpstr>
      <vt:lpstr>La RESILIENcIa coMUNITaRIa EN aMéRIca LaTINa y EL caRIbE</vt:lpstr>
      <vt:lpstr>PLATAFORMA DE PRACTICANTES COMUNITARIAS EN aMéRIca LaTINa y EL caRIbE</vt:lpstr>
      <vt:lpstr>TEMAS DE LA INVESTIGACIÓN-ACCIÓN</vt:lpstr>
      <vt:lpstr>APORTES DE LAS MUJERES DE BASE EN LA CONSTRUCCIÓN DE LA CIUDAD RESILIENTE</vt:lpstr>
      <vt:lpstr>METODOLOGÍA</vt:lpstr>
      <vt:lpstr>RESULTADOS PRELIMINARES</vt:lpstr>
      <vt:lpstr>AFECTACIÓN POR DESASTRES NATURALES lac</vt:lpstr>
      <vt:lpstr>TIPO DE DESASTRES lac</vt:lpstr>
      <vt:lpstr>IMPACTOS SIGNIFICATIVOS DE LOS DESASTRES Y EL CAMBIO CLIMÁTICO lac</vt:lpstr>
      <vt:lpstr>Prioridades de la resiliencia comunitaria</vt:lpstr>
      <vt:lpstr>Beneficios y/o logros de ser parte de una organización comunitaria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ENFOQUE PARA LA CONSTRUCCIÓN DE LA RESILIENCIA COMUNITARIA</dc:title>
  <dc:creator>Ana Liz Flores Curbenas</dc:creator>
  <cp:lastModifiedBy>Ana Liz Flores Curbenas</cp:lastModifiedBy>
  <cp:revision>46</cp:revision>
  <dcterms:created xsi:type="dcterms:W3CDTF">2014-04-07T02:31:25Z</dcterms:created>
  <dcterms:modified xsi:type="dcterms:W3CDTF">2014-05-12T16:33:08Z</dcterms:modified>
</cp:coreProperties>
</file>