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1" r:id="rId2"/>
    <p:sldId id="334" r:id="rId3"/>
    <p:sldId id="388" r:id="rId4"/>
    <p:sldId id="335" r:id="rId5"/>
    <p:sldId id="400" r:id="rId6"/>
    <p:sldId id="402" r:id="rId7"/>
    <p:sldId id="398" r:id="rId8"/>
    <p:sldId id="390" r:id="rId9"/>
    <p:sldId id="391" r:id="rId10"/>
    <p:sldId id="392" r:id="rId11"/>
    <p:sldId id="393" r:id="rId12"/>
    <p:sldId id="394" r:id="rId13"/>
    <p:sldId id="399" r:id="rId14"/>
    <p:sldId id="40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6" autoAdjust="0"/>
    <p:restoredTop sz="94660"/>
  </p:normalViewPr>
  <p:slideViewPr>
    <p:cSldViewPr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0F0B3-5B3F-41EF-9CC2-467D8DB01B23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CD566-9BA9-457A-803B-C9D68FF0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24" y="6228248"/>
            <a:ext cx="1267376" cy="6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4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24" y="6228248"/>
            <a:ext cx="1267376" cy="6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24" y="6228248"/>
            <a:ext cx="1267376" cy="6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8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5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82000">
              <a:schemeClr val="tx1">
                <a:lumMod val="75000"/>
                <a:lumOff val="2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6665-DDA4-49A9-BC1F-AAA0B6B3FE97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9538-50F8-4DC0-8B8A-D2A6D51C1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3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_gz_cGAcU3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4RGJaJfofa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-HMSeelYAQ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feliks@evigilo.ne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rmltPDxkBM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7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hyperlink" Target="http://youtu.be/UCqZMy1E7SU" TargetMode="External"/><Relationship Id="rId9" Type="http://schemas.microsoft.com/office/2007/relationships/hdphoto" Target="../media/hdphoto1.wdp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3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-34606" y="5705428"/>
            <a:ext cx="9178605" cy="1125453"/>
          </a:xfrm>
          <a:prstGeom prst="flowChartProcess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22" y="5705429"/>
            <a:ext cx="2809875" cy="1323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4634" y="-99392"/>
            <a:ext cx="58928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eVigilo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SMART</a:t>
            </a:r>
            <a:endParaRPr lang="he-IL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Scalable Messaging Application in Real Time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0165" y="2892534"/>
            <a:ext cx="709237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Sistemas de 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alerta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información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nacionales &amp; regionales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Feliks\Pictures\mobile screenshots\Front engl. 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35455"/>
            <a:ext cx="3418639" cy="5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060" y="2667000"/>
            <a:ext cx="90678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Mensaje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recepción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 de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Cell Broadcast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Publicado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también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 en TV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Ciudadanos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satisfechos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Antecedentes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8839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2010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Terremoto</a:t>
            </a:r>
            <a:r>
              <a:rPr lang="en-US" sz="2400" dirty="0">
                <a:solidFill>
                  <a:schemeClr val="bg1"/>
                </a:solidFill>
              </a:rPr>
              <a:t> 8.9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Olas</a:t>
            </a:r>
            <a:r>
              <a:rPr lang="en-US" sz="2400" dirty="0" smtClean="0">
                <a:solidFill>
                  <a:schemeClr val="bg1"/>
                </a:solidFill>
              </a:rPr>
              <a:t> de Tsunami</a:t>
            </a: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Sin </a:t>
            </a:r>
            <a:r>
              <a:rPr lang="en-US" sz="2400" dirty="0" err="1" smtClean="0">
                <a:solidFill>
                  <a:schemeClr val="bg1"/>
                </a:solidFill>
              </a:rPr>
              <a:t>mecanismos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</a:rPr>
              <a:t>alerta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disponibles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FFC000"/>
                </a:solidFill>
              </a:rPr>
              <a:t>no </a:t>
            </a:r>
            <a:r>
              <a:rPr lang="en-US" sz="2400" dirty="0" err="1" smtClean="0">
                <a:solidFill>
                  <a:srgbClr val="FFC000"/>
                </a:solidFill>
              </a:rPr>
              <a:t>evacuación</a:t>
            </a:r>
            <a:endParaRPr lang="en-US" sz="2400" dirty="0" smtClean="0">
              <a:solidFill>
                <a:srgbClr val="FFC000"/>
              </a:solidFill>
            </a:endParaRP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560 personas </a:t>
            </a:r>
            <a:r>
              <a:rPr lang="en-US" sz="2400" b="1" dirty="0" err="1" smtClean="0">
                <a:solidFill>
                  <a:srgbClr val="FFC000"/>
                </a:solidFill>
              </a:rPr>
              <a:t>muertas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primordialmente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por</a:t>
            </a:r>
            <a:r>
              <a:rPr lang="en-US" sz="2400" b="1" dirty="0" smtClean="0">
                <a:solidFill>
                  <a:schemeClr val="bg1"/>
                </a:solidFill>
              </a:rPr>
              <a:t> el Tsunami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2011</a:t>
            </a: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Licitación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internacional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para </a:t>
            </a:r>
            <a:r>
              <a:rPr lang="en-US" sz="2400" dirty="0" err="1" smtClean="0">
                <a:solidFill>
                  <a:schemeClr val="bg1"/>
                </a:solidFill>
              </a:rPr>
              <a:t>alerta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pública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Utilización</a:t>
            </a:r>
            <a:r>
              <a:rPr lang="en-US" sz="2400" dirty="0" smtClean="0">
                <a:solidFill>
                  <a:schemeClr val="bg1"/>
                </a:solidFill>
              </a:rPr>
              <a:t> 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sistema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eVigilo</a:t>
            </a:r>
            <a:r>
              <a:rPr lang="en-US" sz="2400" dirty="0" smtClean="0">
                <a:solidFill>
                  <a:schemeClr val="bg1"/>
                </a:solidFill>
              </a:rPr>
              <a:t> SMART Broadcast</a:t>
            </a:r>
          </a:p>
          <a:p>
            <a:pPr marL="457200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2014</a:t>
            </a: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Terremoto</a:t>
            </a:r>
            <a:r>
              <a:rPr lang="en-US" sz="2400" dirty="0" smtClean="0">
                <a:solidFill>
                  <a:schemeClr val="bg1"/>
                </a:solidFill>
              </a:rPr>
              <a:t> 8.3</a:t>
            </a: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Olas</a:t>
            </a:r>
            <a:r>
              <a:rPr lang="en-US" sz="2400" dirty="0" smtClean="0">
                <a:solidFill>
                  <a:schemeClr val="bg1"/>
                </a:solidFill>
              </a:rPr>
              <a:t> de Tsunami</a:t>
            </a: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eVigilo</a:t>
            </a:r>
            <a:r>
              <a:rPr lang="en-US" sz="2400" dirty="0" smtClean="0">
                <a:solidFill>
                  <a:schemeClr val="bg1"/>
                </a:solidFill>
              </a:rPr>
              <a:t> Smart Broadcast </a:t>
            </a:r>
            <a:r>
              <a:rPr lang="en-US" sz="2400" dirty="0" err="1" smtClean="0">
                <a:solidFill>
                  <a:schemeClr val="bg1"/>
                </a:solidFill>
              </a:rPr>
              <a:t>envió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alertas</a:t>
            </a:r>
            <a:r>
              <a:rPr lang="en-US" sz="2400" dirty="0" smtClean="0">
                <a:solidFill>
                  <a:schemeClr val="bg1"/>
                </a:solidFill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</a:rPr>
              <a:t>millones</a:t>
            </a:r>
            <a:r>
              <a:rPr lang="en-US" sz="2400" dirty="0" smtClean="0">
                <a:solidFill>
                  <a:schemeClr val="bg1"/>
                </a:solidFill>
              </a:rPr>
              <a:t> en </a:t>
            </a:r>
            <a:r>
              <a:rPr lang="en-US" sz="2400" dirty="0" err="1" smtClean="0">
                <a:solidFill>
                  <a:schemeClr val="bg1"/>
                </a:solidFill>
              </a:rPr>
              <a:t>segundos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C000"/>
                </a:solidFill>
              </a:rPr>
              <a:t>Evacuación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masiva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</a:rPr>
              <a:t>exitosa</a:t>
            </a:r>
            <a:endParaRPr lang="en-US" sz="2400" dirty="0" smtClean="0">
              <a:solidFill>
                <a:srgbClr val="FFC000"/>
              </a:solidFill>
            </a:endParaRPr>
          </a:p>
          <a:p>
            <a:pPr marL="914400" lvl="1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FFC000"/>
                </a:solidFill>
              </a:rPr>
              <a:t>Murieron</a:t>
            </a:r>
            <a:r>
              <a:rPr lang="en-US" sz="2400" b="1" dirty="0" smtClean="0">
                <a:solidFill>
                  <a:srgbClr val="FFC000"/>
                </a:solidFill>
              </a:rPr>
              <a:t> 5 personas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</a:rPr>
              <a:t>por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ataque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cardiaco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derrumbe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971550" lvl="1" indent="-51435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838200"/>
            <a:ext cx="868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Gracias</a:t>
            </a:r>
          </a:p>
          <a:p>
            <a:pPr lvl="0" algn="ctr"/>
            <a:r>
              <a:rPr lang="en-US" sz="4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Feliks</a:t>
            </a:r>
            <a:r>
              <a:rPr 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Vainik</a:t>
            </a:r>
            <a:endParaRPr lang="en-US" sz="4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VP </a:t>
            </a:r>
            <a:r>
              <a:rPr lang="en-US" sz="4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Biz.Dev</a:t>
            </a:r>
            <a:r>
              <a:rPr 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&amp; Marketing</a:t>
            </a:r>
          </a:p>
          <a:p>
            <a:pPr lvl="0" algn="ctr"/>
            <a:r>
              <a:rPr 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feliks@evigilo.net</a:t>
            </a:r>
            <a:endParaRPr lang="en-US" sz="48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1-415-992-7068</a:t>
            </a:r>
          </a:p>
          <a:p>
            <a:pPr lvl="0" algn="ctr"/>
            <a:r>
              <a:rPr lang="en-US" sz="4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www.evigilo.net</a:t>
            </a:r>
            <a:endParaRPr lang="en-US" sz="4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3393" y="-116672"/>
            <a:ext cx="7993063" cy="1209675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eVigilo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165011"/>
            <a:ext cx="8604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eVigilo es </a:t>
            </a:r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líder mundial en sistemas de alerta pública ,</a:t>
            </a:r>
          </a:p>
          <a:p>
            <a:pPr>
              <a:buClr>
                <a:srgbClr val="FFC000"/>
              </a:buClr>
              <a:buSzPct val="200000"/>
            </a:pPr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Implementada </a:t>
            </a: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éxito por :</a:t>
            </a:r>
          </a:p>
          <a:p>
            <a:pPr marL="457200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autoridades nacionales</a:t>
            </a:r>
          </a:p>
          <a:p>
            <a:pPr marL="457200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Municipios </a:t>
            </a:r>
          </a:p>
          <a:p>
            <a:pPr marL="457200" indent="-45720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Empresas grandes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17" y="1813083"/>
            <a:ext cx="100827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www.ukrainebusiness.com.ua/modules/news/images/topics/5d489836-c2be-246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29" y="4354383"/>
            <a:ext cx="7672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t2.gstatic.com/images?q=tbn:ANd9GcSMb4EyQbRI-dNUkiEmiMhEB2awSAhPTddXTxxFqm076cIgAzfJ_SCxIgV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1482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eabass.gsfc.nasa.gov/seabass/images/NASA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41475"/>
            <a:ext cx="105542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nls.ucsd.edu/images/UCSD_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71343"/>
            <a:ext cx="114782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43189"/>
            <a:ext cx="108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96" y="544958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86" y="3958273"/>
            <a:ext cx="1311194" cy="1311194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99" y="4335149"/>
            <a:ext cx="23717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384958"/>
            <a:ext cx="1016289" cy="10311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99" y="2893203"/>
            <a:ext cx="1199973" cy="1199973"/>
          </a:xfrm>
          <a:prstGeom prst="rect">
            <a:avLst/>
          </a:prstGeom>
        </p:spPr>
      </p:pic>
      <p:pic>
        <p:nvPicPr>
          <p:cNvPr id="17" name="Picture 3" descr="C:\Users\Feliks\Pictures\haifa_tran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95214"/>
            <a:ext cx="1867514" cy="11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99" y="4354383"/>
            <a:ext cx="899737" cy="8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00" y="262085"/>
            <a:ext cx="1755200" cy="156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Chile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89312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Necesidad:</a:t>
            </a:r>
          </a:p>
          <a:p>
            <a:pPr marL="914400" lvl="1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Diversos desastres naturales</a:t>
            </a:r>
          </a:p>
          <a:p>
            <a:pPr marL="1371600" lvl="2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Temblores, volcanes, Tsunamis</a:t>
            </a:r>
          </a:p>
          <a:p>
            <a:pPr marL="1371600" lvl="2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2010, 560 personas murieron por temblores y Tsunamis  </a:t>
            </a:r>
          </a:p>
          <a:p>
            <a:pPr marL="1371600" lvl="2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Alerta temprana y administración centralizada de emergencias fallaron de manera importante</a:t>
            </a:r>
          </a:p>
          <a:p>
            <a:pPr marL="457200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eVigilo</a:t>
            </a:r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fue seleccionado por:</a:t>
            </a:r>
          </a:p>
          <a:p>
            <a:pPr marL="914400" lvl="1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Tener Interface con todos los sensores nacionales </a:t>
            </a:r>
          </a:p>
          <a:p>
            <a:pPr marL="914400" lvl="1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Agregar nuevas capacidades de diseminación de alertas</a:t>
            </a:r>
          </a:p>
          <a:p>
            <a:pPr marL="914400" lvl="1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Mejorar administración de emergencias para la población</a:t>
            </a:r>
          </a:p>
          <a:p>
            <a:pPr marL="914400" lvl="1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Crear un </a:t>
            </a:r>
            <a:r>
              <a:rPr lang="es-E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Sistema de Sistemas</a:t>
            </a:r>
          </a:p>
          <a:p>
            <a:pPr marL="914400" lvl="1" indent="-457200">
              <a:buClr>
                <a:srgbClr val="FFC000"/>
              </a:buClr>
              <a:buSzPct val="15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 desempeño incomparable y confiabilidad</a:t>
            </a:r>
          </a:p>
        </p:txBody>
      </p:sp>
    </p:spTree>
    <p:extLst>
      <p:ext uri="{BB962C8B-B14F-4D97-AF65-F5344CB8AC3E}">
        <p14:creationId xmlns:p14="http://schemas.microsoft.com/office/powerpoint/2010/main" val="25674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244334"/>
            <a:ext cx="60324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hlinkClick r:id="rId2"/>
              </a:rPr>
              <a:t>ONEMI VIDEO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5793079"/>
            <a:ext cx="9180512" cy="10923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4581129"/>
            <a:ext cx="9180512" cy="12241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2936819"/>
            <a:ext cx="9180512" cy="164431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4956" y="-235"/>
            <a:ext cx="9180512" cy="29251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Sensores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96" y="4814566"/>
            <a:ext cx="8028384" cy="846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99" y="4869160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73" y="4869160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69160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69160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43" y="4869160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24" y="4869160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45" y="4869160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24104" y="5320953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Cartaleras</a:t>
            </a:r>
            <a:endParaRPr lang="he-IL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0183" y="5229200"/>
            <a:ext cx="138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Transmisión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celular</a:t>
            </a:r>
            <a:endParaRPr lang="he-IL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5320953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Sirenas</a:t>
            </a:r>
            <a:endParaRPr lang="he-IL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5191" y="5312073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SMS</a:t>
            </a:r>
            <a:endParaRPr lang="he-IL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6704" y="5320953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TV</a:t>
            </a:r>
            <a:endParaRPr lang="he-IL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44816" y="5320953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Radio</a:t>
            </a:r>
            <a:endParaRPr lang="he-IL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44408" y="5320953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Internet</a:t>
            </a:r>
            <a:endParaRPr lang="he-IL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35896" y="494088"/>
            <a:ext cx="2261573" cy="234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0267" y="494088"/>
            <a:ext cx="2261573" cy="234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0237" y="12475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600" b="1"/>
            </a:lvl1pPr>
          </a:lstStyle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Sensores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01" y="620688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30" y="1196752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30" y="1700808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upload.wikimedia.org/wikipedia/en/8/8b/Windows_Firewall_Vista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80" y="620688"/>
            <a:ext cx="383604" cy="4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upload.wikimedia.org/wikipedia/en/8/8b/Windows_Firewall_Vista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80" y="1124744"/>
            <a:ext cx="383604" cy="4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upload.wikimedia.org/wikipedia/en/8/8b/Windows_Firewall_Vista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80" y="1700808"/>
            <a:ext cx="383604" cy="4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Eyal\Documents\eVigilo\Images\TV_Alert2_smal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23" y="6063500"/>
            <a:ext cx="844073" cy="5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Eyal\Documents\eVigilo\Images\Androi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16" y="6288041"/>
            <a:ext cx="586972" cy="5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Eyal\Documents\eVigilo\Images\App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739" y="5805725"/>
            <a:ext cx="567773" cy="5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Eyal\Documents\eVigilo\Images\siren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09" y="5988000"/>
            <a:ext cx="4476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C:\Users\Eyal\Documents\eVigilo\Images\billboar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71" y="5998164"/>
            <a:ext cx="716765" cy="53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:\Users\Eyal\Documents\eVigilo\Images\HP-Mobile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24" y="6048985"/>
            <a:ext cx="608032" cy="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C:\Users\Eyal\Documents\eVigilo\Images\My-P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4" y="5832560"/>
            <a:ext cx="562762" cy="5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-36512" y="-236"/>
            <a:ext cx="539552" cy="29023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latin typeface="Arial" pitchFamily="34" charset="0"/>
                <a:cs typeface="Arial" pitchFamily="34" charset="0"/>
              </a:rPr>
              <a:t>Creación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alertas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36512" y="4581128"/>
            <a:ext cx="539552" cy="12961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1"/>
            <a:r>
              <a:rPr lang="en-US" dirty="0" err="1" smtClean="0">
                <a:latin typeface="Arial" pitchFamily="34" charset="0"/>
                <a:cs typeface="Arial" pitchFamily="34" charset="0"/>
              </a:rPr>
              <a:t>Distribución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-36512" y="5793078"/>
            <a:ext cx="539552" cy="10895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1"/>
            <a:r>
              <a:rPr lang="en-US" sz="1600" dirty="0" err="1">
                <a:latin typeface="Arial" pitchFamily="34" charset="0"/>
                <a:cs typeface="Arial" pitchFamily="34" charset="0"/>
              </a:rPr>
              <a:t>Recepción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16" y="4869160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382344" y="5229200"/>
            <a:ext cx="98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Redes</a:t>
            </a:r>
            <a:endParaRPr lang="en-US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Sociales</a:t>
            </a:r>
            <a:endParaRPr lang="he-IL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8" descr="http://www.topnews.in/files/Twitter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60555"/>
            <a:ext cx="460545" cy="4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brandthunder.com/wp/wp-content/uploads/2012/07/Facebook-skins-pos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941295"/>
            <a:ext cx="438520" cy="4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-36512" y="2902117"/>
            <a:ext cx="539552" cy="17254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rtl="1"/>
            <a:r>
              <a:rPr lang="en-US" dirty="0" err="1">
                <a:latin typeface="Arial" pitchFamily="34" charset="0"/>
                <a:cs typeface="Arial" pitchFamily="34" charset="0"/>
              </a:rPr>
              <a:t>Procesamiento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alertas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4" descr="https://code.fluendo.com/elisa/trac/browser/trunk/elisa/plugins/poblenou_frontend/tango_theme/radio.png?rev=3511&amp;format=ra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37" y="5912801"/>
            <a:ext cx="708299" cy="70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AutoShape 2" descr="data:image/jpeg;base64,/9j/4AAQSkZJRgABAQAAAQABAAD/2wCEAAkGBhQQERQPERIVEBUUFBQWFRUWFRgVFBQQFBAVFxQXFRcYGyYeFxkjGRQVIC8gIygpLC0vFR8xNTAqNSYrLCkBCQoKDQwMDQ4ODikYEhgpKSkpKSkpKSkpKSkpKSkpKSkpKSkpKSkpKSkpKSkpKSkpKSkpKSkpKSkpKSkpKSkpKf/AABEIAMkA+wMBIgACEQEDEQH/xAAcAAEAAQUBAQAAAAAAAAAAAAAABgIDBAUHCAH/xABREAABAwICBgYECgUJBQkAAAABAAIDBBEFEgYhMUFRYQcTInGBkRQyUqFCYnKCkqKxssHRCBUWI8IkM0Njc4TS4fAXRFSToyVTZIOUs8PT8f/EABQBAQAAAAAAAAAAAAAAAAAAAAD/xAAUEQEAAAAAAAAAAAAAAAAAAAAA/9oADAMBAAIRAxEAPwDuKIiAiIgIiICIiAiIgIiICIiAiIgIiICIiAqTGFUiCjqhz8ynVBVogo6oc/Mr6WAqpEFHVD/RKdUP9EqtEFOTd+K+dUOfmVWiCgRDn5lVAWX1EBERAREQEREBERAREQEWLU4pFH67wDw2nyGtamt0zijF7G3F5EbfMoJAi53XdMFOy/7+nb3PMp+otFU9OcA2VBPyIT/E1B2FFwqfp1j3SVB7mMH8QWG/pybuNV5tH8aD0Ci88npvHGq+mP8AGvn+2741V9IH+NB6HRefo+nD+tqR3tYf4is6Dpy/8Q758IP3WoO5ouR0fTe07ZKd/fmjP1jb3KR4f0rQyetGe+N7ZB+CCcotPQaXUs+pkzQfZf2HfWtfwW4BQEREBERAREQEREBERAREQERfHOtrOpB9VEsoaMziGjiTZc/0x6aaOhzRxu9JlGrLHrDT8Z2wfbyXFNJ+luurSf3no7DsbGbOtzft+jYckHf9JOk6korh8rQ7gSS7wY27j4gDmuW6QdPzn3bTxOcOLzkb9BmsjvcuPOcSbk3J2k7SV8QSbEukeunuOvMQPwYgI/rDte9aImSZ1yXyu4klx8yrDNovsvr7lLqKC1kEWqKN8frtLbqwpritGJIiN+7v3e9W9H9AW1TBJ6RJY6iIqKqnLXAC7SWR5cwvsughyLqcfRhSN9cYvL/Z4bIwfXCvfsBQDZQY9J/dmN/BByZF0+fQim+BhWNeMI/JYM2gIPq4di7e+nv+CDnyKbSdHj91LiTflUTz90LW4loVLA0yOZUMY0XLpKSeMAXtrcW2G1BoaSkfM8RxtL3O1BrRclZVVg80Bu5uUj2XtcR35HGyluieG+jUEtc7U+of1EB39W3XM8ctWW/EKw8II7S6TVEeyVzhwf2x9ZSzAOl+pprC7mjg03Z/y33HkQoTibgZXW428QLH3rFQekdGenOCezJwGn2m6j4xu1/RJ7l0fDsViqG54ZGyDfY6xycNrTyK8TrdYJphU0bw+GVwts1nZwB2gctnJB7JRcb0M6f45MsVe3qzs60bPnAavEW7iuu0VcyZglie2Rjtjmm4KC+iIgIiICIiAiKl7w0FxIAAuSdQAG0koI7pxp5T4TCJZyXPfcRRN9eRw2/JaLi7jsuNpIB896XdLVdih6oHqIjqEMJN3fKd6zu7UOSsdLmlDMQxOSWJ/WQxtZFEdxa1t3lvIvLyDvFlrMGYIRmPrnfwHAIL+G6FFwDp5MnxW2LvE7B71uo9DaS1j1h55x/hWvdi/NUfrvmgyK3QBhF4JiD7MliD85o1eRURr8Okgf1crS0+4jiDsIUtgx3msqreyrj6p/zXb2u4j8RvQTroZ6Kqd1MzEqyNs75bmKN4vGyMOIDnNOpzjYnXcAW3rTdImjvoNa8NblimJljsLABx7bRwyuvq4FqnfQfpG2agFC5w66jc6Nzb6zEXkseOLdeX5vMKT6baJNxKmMJIZI3tRP8AZktsPxTsI8doCDznNUq1hWk9RQSGajnfAXeu0ZXRvt7UbuyTz261jY9Ry0kz6edhikYbFp4biDsc07iNRWBh+HTVcnVU8bpXbw0amji47GjmUHRab9IatbqkhppOeSWMnvs5w8lkn9I+f/hIfpyf4VEqno6kgMbJc080gcWwQkNDWNyhzpJnizRdwGppvfattRaPQwhzJ8LJlyPMJNQ6aOWRjC7I7KQGEgE7Ndig2Z/SRqf+Dh+nIrsf6R0520kA+fL+DStY3QGQDrc1IXbep9Fb1Pyesvnt8barNfgMMzurpsLu9ob1ruvMLI5XMa4xtJJDyMwubIN1J+kDUu9RtHFzc2pkI7gA0e9RnG9N/wBYEen1NTUxtNxTwxx0sBI2XcXOce8sJ16iFjt6PTKHiMvppY7ZoZrPaQ6+VzJoxZzTlcPV1Ea1GsSwmaldkmYWcDta75LhqKCR4xpM6rczsNhiiYGQwsvkijG4E63E2F3HbZZeiuDurqqKlbftu7ZHwYhre7y2cyOKiVC18j2xRtdI95DWtaCXOcdgAG0r0n0X6A/q2AyTWNTMB1ltYjZtEbTv4kjaeQCDVdJvRHTVVNJPTRNp6iJhe3IA1soY25Y9o1EkDU7be1yQvOFFQyTvbFEx0j3Gwa0XJ/1xXrTpH0kbRUErgbyytMMDPhPnlGVthvtfMeTVyTAaSLDYcrbOlcP3sm8n2Wncwe/b3BpMK6H3kB1VUNh+JGOscORdcNB7syz5+iykA1TzX4nIR5ZfxV2s0r5rWS6TX3oNLjPR++K7oZBOButkf4C5B8/BY+imndZhUl4JCBftwvuY3W3Fu48xYrcS47feo/jVpe2PWG/iOBQekejrpRgxdpYB1FQxt3wk3u3YXxu+E25HMX17iZsvHvR7iDoMUopGEj+UxNNt7JHhjx4tc4eK9hICIiAiIgLjHTtpVM8swqjLnFw/lDY2lz3ZgDHELayCLuc0DYW7rhdbxfEm00EtQ/1Yo3PPMNaTYczs8VzTocwl1RLUYvUdqR73MYeD3dqZw82sHABwQcExTBJqObqKmMxSANcWOtcNc0Obex1Gx2bRvXx1Upn064gyTGJAwW6qOKN59qQNzEjuDw35q5/mJQX31JVszlPRneyR36vtVtzLILraohVOxB5Fs2UctSxl9Db6hrQdY6O8CbRSYViTJXPNVUPhePVaGyRvYGW32e0m54DULL0UuN9G+iVTPSYfHPC+ljpKp1UXSDK+QhzjEyNm0Nu8lznAbrXuSOwTzCNrnuNmtBJPBoFyUEb070fo6yIMqoRK7X1bgcsjDvLXjWBy1g8FzOTQpgeYi58NM0NEUUTywSOyDPJM4a5H5iRr2Ac1ttOYn10zc73x02U5mMdlL337LXka8obc23kngtRhejraaVjqVz423/exl7nxPjO24cTZw2gjhbeg2GDYIYHua2WSSHL2WyOzujkzDVG868hF7tO9oO9btlJbWT5pDILX8B4bVS6pF9ZQfJIWj/8AFhy9kkjfrNt542XytxNo2WWqGJh1+SDOM4OsG6w6+FkzDHI0PadoOzv5HmFg1FdlIfuuA7m0m1+8Xv3XV98yCYdFeBUFOHdRDlqQO1I855HMJ2sJ9VuwEADde66IuGUOKvp5WzRntMNxwI3g8iLjxXaMJxNlTDHUR+q9oI4g7C08wQQeYQcs6VNExiUlXO6Z0JoIYBHqzMLniSSQEbi68QDhw133cWqMQqYhllu8DY46/rfmvSGm+BTdRXGBjpvSuocWt1va6Isa4AfCaWMB1XN76jfVxCcFt2uBBGogixB4EHYgh8mJEqj0s8Vs8QpWHXlAPLUtNKyx1IMgVZXx86xQV9zIN1oTDnxKiaN9XT+XXsv7l7HXj/o7r2QYpRyyC7ROwHlmOUO8C4HwXsBAREQEREHPem3F+poBCDrnlaCP6uP9473tYPnKT6E4R6JQU8BFnNjaX/2r+3J9ZxXPekj+WY1Q0G1rOrLx/aSZ5P8ApwjzXXUHGemjRdrahlb1bXNmAY8loNpmDs3J9pg/6ZXM57NHZAb3AD7F6rrKJkzDFKxsjHbWuAc094K0sPR9h7DmFFCT8Zmf3OuEHlh0L5nZImOlcdjWNL3eTQSt/hHQ1ilUQfRvR2n4U7hHbvZrf9Veo6WiZE3LGxsbeDGho8gLK8g4rgP6N0Ys6tqnP4sgaGC/y33JHzQuk6O6AUNBY01Mxjh/SEZ5efbfdw7hYKQogKL9Idd1dM2MHXNNEzmW5szvugeKlC5D0tY/bEaekadcdO+a3GR0zct+5sJ+kg02NS1U8742TmkhjsAWNBklcWNcXZj6rRmsLbbFXcClqGPdFNJ6QzLmZIWhr2uBALX21OuDcHb2TyWxxmeNrHVFszOrMrLbTGWl4A57u8FQxlTWu/eCaOC+vqhEHtA3Bzz2ieJ8kExgxDW+I+s1xNuMbyS0jlfM3vaVr8aDpGjq39W9pzMdtF7EEOG9pBII5rCYXVUTZDeCdhc3M3tAOBs4WPrxusDY8thF1iTV80eqWFzvjw/vGnnl9dvdY96DAqautPZMUZPtB5y99rX96vYbC+MOdI7M99r21NaBezWjhrPmrUmOs+Pfh1Ul/uq16TJJqjif8qQdW0c9faPgEGRXT5rRjbI4NHde7z3BoJ8uK2sky1+Gw9Q4TuAnkBBIcLMLWuB6sDXZptr2k777FIpKSmqwZqSTq/aiftjdvaba292scDZBpnyqedC+NZ21dG4/zM3WMHxJgbgcszSfnqB11A6IjOWgONgQ4HcSdW3UATs2BfehjH/+13jY2pbIBfgDmYO/stHig9DrV4zozTVgtUQMl4OIs8Dk8WcPAraIg5RpB0Awy3dS1L4D7MgErO4EZXDxLlzXHeg7E6e5bE2qaN8LwT9B+V3kCvUKIPE+IYTNTuyTwyQO4SMcw+TgFiL2/NA14LXtD2naHAEHvB1LQVnRxhsxu+gp78WxtYT35LXQcC6D9FfTMSbM5t4qW0zjuMoP7lvfm7XdGV6gWFhGCQUkfU00LIGXvlY0NBPE22nVtOtZqAiIgIipkeGguOoAEnuG1BybRoelaS1U+6ASgd8bY6cfa9dbXJug6PrZK6sdte5gvze6SV/3mrrKAiIgIiICIox0g6cR4TSmoeA+RxywxXsZJPwaBrJ7htIQSdebsTxQV+M1tW05o2WhjO0FrQGAt5HI53z1g13THiteXQRvZEJQWFkMbQcrhY2e/M5uo+tcW4hZNDQihpnby1rnvPtPDb6uWoAIN7gWNRujNJK4ZC53USH1WPLiJIn8GON7cCTuKpnw0NJFy2x1g7QuVYTjToSQe2xx7bTx4jgftXQMA0xDWhr2Csg2ZScs8Q4NdwHA+BAQa2tpDNI8SPeGNc5rI2uLWhrTbM621xtfxVUFY6ka/tOljDew1xu5shcGtaHH4JzeGVb+obSVLr001if6OUiOUctep/zbr5U6JzOYWCJxvY31E3BuDr2oIt+vqq+Y9UR7FiNXDNxWNjeIunyNBcyMsDi3YXOLnAh3IZVvv2JrL29HfbjlNlsf9nVTKwN6hzcuxxLWkX1nf+CCCYeTC9pjJFyA5tyWuBNjq48CpHNB2s7HGN+zM3aRwI+EORWTPo7S0JzVVZHnH9Gw9ZJf5LdYPeAOa0eIaUOlJhoYnRg6jI6xlIO3WNUQ7iTz3INLUY7PUSG7sxc0xtAFrNcRmyjcXAWJ4EhSjBB6FLS1A1mCZhd8YPcA4eJyrDwXAxCMx7Tzv3AcB+a2tVS543sG0tNvlW7Pvsg9KwTte1r2nM1wDmkbC0i4Pkri834H0n4gynZ6JIx/Uiz6d8bXbyczCLPsb7L8guu9GfSIzF4C5zRFURG0sQJtr9V7L68p17dYII4EhM0REBERAREQEREBaPTeu6jD6uXYRBIB8pzC1v1nBbxQTpnr+rwws/72aJngHGU+6JBa6E6Hq8OL7fzs8jh8lgbEP/bK6Ao/0f0PU4bSRnUepY4/Kk/eO97ypAgIiICIiC1V1TYmOlkcGMY1znOOoNY0XcTyABXkvpD0zfi9a6bWIwerp4/ZjvqJHtuOs94GwBdO/SB07ytGEwu1uyvqSNzNscfjqceQbxK4THIWkOBsQQQeBGxB2PBtE20MIZYGQgdY/eXb2j4o/C6junWIiOHqQe1Lu4Rg3J8SAPPgsx3SvG+mzPiPpAsMo/m3u3vzbWji3brsOI53X176iR0shzOd5AbgBuAQY7WrIgcWm7SQeI1FW2NWQxiDNbXucLPAf4WPuWZSYpLF/MzTQ8mSOaPqkLXxsWVGxBtP2sxDYK6p/wCc77brDqp6uo1TVU0g4PlkePImyqijWXFGg19No+wesS7lsH5rdUtM1gs0Bo5BfYo1lRsQVxsWTGxUxsWSxqDnGLQvo6pxYSzXmYRvY43tzG0EclIMJ0qdRzQYxTjK7OYqmIGzZLi7h85ovfcQ06yFLanQCTEmBjYy0j1JSMrWk8SfWHEBaTEOhPEIIHF8tK2JhzvcZ8rQbWu4vaANX2oPRuD4tHVwR1MLs8crQ5p5HcRuINwRuIIWYuA9AmnHUTOwmZ4LJHF1O6+oTfCYCdzwLjmOLl35AREQEREBERAXJunCUyyUVE3bI5xt8Z7mRR/eeusrkulf73SWjjdsY2AjvaZ5ftA8kHV4YgxoY0WDQAByAsFWiICIiAtNpjpG3DqKetc3P1TRZvtSOcGRg8AXObc7hdblQTplOagZBunqqeI9xeXH7iDzBieIyVM0lRM4vkke573He5xue4ctyxl0fHeiZsLTM2sgjiJ7PXOcx3cAGuznu8lC5cHDXW60PHtNa6x7s+U+5BrFU0+C2seDxnbM5vfFf7HlX2aNxuOqthb8uOoH3YnINVE2+xzfHUtnBSXGs6+7UstmhLXbMRofF87PvQBX26CyN9SvoD3VbW/eAQWYsOvvCzIsKcd49/5K5HopWN9WqoX/AN8p/wAXArJZhNc34VC7+9wfhKg+w4K8+z5/5LPg0eed7R4n8liNkrWfBoj/AHuL/wC1fTjVa3Y2i/8AUMP2SoN5TaKuO2Ro8CfyW2pdDm/ClPg0D7SVCH6WV41CSjZ3PYftcViTaU4g7Ua+JnyCxvvYy6DrlFofANbg9/e6w+qAr82O4ZQa5JaeNw3AiSX6Lcz1wLEKiaX+erut5OkmePLKQtY6laP6Vp7mv/FoQdqx39IKKMFtFA6Z2wSTdhg5hjSXOHeWrlOlGnFXiTr1Uxe0G7Y29mJnyWDVfmbnmtK9g3G/hZUWQVwTuY5r2OLXNIc1wNi1zTcEHcQQvW/Rvpf+tKCOpcLSC8co2DrmAZi3kQQ627NbcvIi9C/o3Vd6Kph9ioD/AAkhaP8A4yg68iIgIiICIiAuWdLOEzQVNPjMDc3UZRJq1NyPLmOdb4BD3MJ3XC6mvjmgix1g7uSCJYD0o0NU0XmbTSEa45iGWPxXnsvHMHwCkkWKRPF2yxuHEPafsKi+L9EmH1BLhE6ncdZMLsg+gQWDwatBL0B0xPZqZh3sid78oQdHkxOJvrSxt73tH2lYFRpnQx+vW07eXXMJ8gbqDx9AdN8KpmPcyIfwFbCn6EKFu11Q/vka0fUYEGzn6VsNZ/vQf8iOV/vDLKB9IvSFTV3okVM556ucyuzMcwdmJzW2zbdbip7B0VYaz/dQ/m+SR/3n2XKOmzD6ejqqWClhjgvE9zsjbZs0mVt+NsjvNBDccxZ1TKZHEkDssG5rBst37T3rXoiAiIgJdEQF8K+qkoPhVsqolUOKClxVtxVTirbigocVQ4qpxVslBSVSV9KpQF2v9GmrtJWw+0yB4HyHSNP3wuKLqP6O9XkxR7D/AElNIPFskTh7muQekkREBERAREQEREBERAREQUPevPf6QNLK2vhqi0mIwMY127O18hc0nc7tg8weRXoGcKF6ZwZ2GNzQ9rhraQHAjmDqQebY6pp3279SuB44jzWTX6BVcRIEYkHFjgb+BsfctVJgdQ3UYJR/5bvyQZt19WNQaPzSvDeqkAvrOQgAbzciy3Z0CfuL/IINaiznaESj4TvL/NWzodMPhO8j+aDEVJWWdEp/ad5H81T+ys/tO8j+aDDJVtxWf+yk/tHyP5p+yU/E+R/NBrHFW3FbgaHz8T5H81UNCpvjfR/zQaFxVBUkboLMfa+j/mrn7AybTm8kEUK+LOkwKoaS0wS3H9W4+8DWrkWjlS/ZTy+LHD7Qg1q6N0EYdK/FY52NJjibL1r/AIID4XtaL+0XFurkTuWpwLo9qXSNfLEGsBBc1zhdwG6zb7V3bQbD+qaI2tEQGxgAA52tqQT1F8avqAiIgIiICIiAiIgIiIKXtWkxegzPB5fiVvValiugib8DafghWXaNsPwVLvRwnowQQ8aNNHwVX+oBwUt9GC++jBBDjo6OCpOjY4KZ+jBPRwghR0ZHBU/swOCm/owT0YIIR+zA4KoaMjgpt6ME9HCCGN0aHBXG6ODgph6OE6gIIo3R8cFV+oRwUq6kJ1IQRQaON9lVjR9vsqUdSE6kII7HgrRsathh9DleDwv9i2XVBVMZZBWEREBERAREQEREBERAREQEREHyy+2REBERAREQEREBERAREQEREBERAREQEREBERARE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" name="Picture 10" descr="C:\Users\Eyal\Documents\eVigilo\Images\HP-Mobile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64" y="6063500"/>
            <a:ext cx="608032" cy="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78" y="2266007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http://upload.wikimedia.org/wikipedia/en/8/8b/Windows_Firewall_Vista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66007"/>
            <a:ext cx="383604" cy="4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ounded Rectangle 64"/>
          <p:cNvSpPr/>
          <p:nvPr/>
        </p:nvSpPr>
        <p:spPr>
          <a:xfrm>
            <a:off x="3563888" y="3373946"/>
            <a:ext cx="2352265" cy="9911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Elbow Connector 66"/>
          <p:cNvCxnSpPr>
            <a:stCxn id="31" idx="2"/>
            <a:endCxn id="65" idx="1"/>
          </p:cNvCxnSpPr>
          <p:nvPr/>
        </p:nvCxnSpPr>
        <p:spPr>
          <a:xfrm rot="16200000" flipH="1">
            <a:off x="2267353" y="2572989"/>
            <a:ext cx="1030237" cy="1562834"/>
          </a:xfrm>
          <a:prstGeom prst="bentConnector2">
            <a:avLst/>
          </a:prstGeom>
          <a:ln w="76200" cmpd="tri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6" idx="2"/>
            <a:endCxn id="65" idx="0"/>
          </p:cNvCxnSpPr>
          <p:nvPr/>
        </p:nvCxnSpPr>
        <p:spPr>
          <a:xfrm flipH="1">
            <a:off x="4740021" y="2839288"/>
            <a:ext cx="26662" cy="53465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779852" y="4334502"/>
            <a:ext cx="8172" cy="53465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08" y="3406148"/>
            <a:ext cx="530170" cy="75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33" y="3398768"/>
            <a:ext cx="535369" cy="76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4191000" y="4042185"/>
            <a:ext cx="1646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600" b="1"/>
            </a:lvl1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SMART Alert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07904" y="4042185"/>
            <a:ext cx="76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600" b="1"/>
            </a:lvl1pPr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SSB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18" y="3471090"/>
            <a:ext cx="857582" cy="39843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28184" y="498892"/>
            <a:ext cx="2821119" cy="23403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1413" y="160338"/>
            <a:ext cx="2465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Arial" pitchFamily="34" charset="0"/>
                <a:cs typeface="Arial" pitchFamily="34" charset="0"/>
              </a:rPr>
              <a:t>Creadores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Alertas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372200" y="1183345"/>
            <a:ext cx="792088" cy="11639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Autoridad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alerta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nacional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236296" y="1196752"/>
            <a:ext cx="792088" cy="5149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Alertas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regionales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236296" y="1833959"/>
            <a:ext cx="792088" cy="5149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Departamentos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100392" y="1124745"/>
            <a:ext cx="792088" cy="337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Municipales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100392" y="1579222"/>
            <a:ext cx="792088" cy="337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Municipales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100392" y="2060848"/>
            <a:ext cx="792088" cy="337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Municipales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71600" y="692696"/>
            <a:ext cx="1008113" cy="3083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Sensor</a:t>
            </a: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Sistema 1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94971" y="1196752"/>
            <a:ext cx="1008113" cy="3083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Sensor Sistema 2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94970" y="1772816"/>
            <a:ext cx="1008113" cy="3083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Sensor Sistema 3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94971" y="2348880"/>
            <a:ext cx="1008113" cy="3083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Sensor Sistema 4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019984" y="2091419"/>
            <a:ext cx="936104" cy="4718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Sistema de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adminstración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contenido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52" y="2121991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94"/>
          <p:cNvSpPr/>
          <p:nvPr/>
        </p:nvSpPr>
        <p:spPr>
          <a:xfrm>
            <a:off x="4019984" y="1533852"/>
            <a:ext cx="936104" cy="4718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Sistema de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monitoreo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central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52" y="1564424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96"/>
          <p:cNvSpPr/>
          <p:nvPr/>
        </p:nvSpPr>
        <p:spPr>
          <a:xfrm>
            <a:off x="4019984" y="982320"/>
            <a:ext cx="936104" cy="4718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IRS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8" name="Picture 59" descr="serv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68" y="1021172"/>
            <a:ext cx="311944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419872" y="124756"/>
            <a:ext cx="267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600" b="1"/>
            </a:lvl1pPr>
          </a:lstStyle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Control 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Gestión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C08F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8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26" grpId="0" animBg="1"/>
      <p:bldP spid="26" grpId="1" animBg="1"/>
      <p:bldP spid="31" grpId="0" animBg="1"/>
      <p:bldP spid="31" grpId="1" animBg="1"/>
      <p:bldP spid="65" grpId="0" animBg="1"/>
      <p:bldP spid="65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42" y="-371475"/>
            <a:ext cx="7993063" cy="12096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Click, multiple Channels</a:t>
            </a:r>
          </a:p>
        </p:txBody>
      </p:sp>
      <p:pic>
        <p:nvPicPr>
          <p:cNvPr id="44" name="Infom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351" y="1813839"/>
            <a:ext cx="434886" cy="434886"/>
          </a:xfrm>
          <a:prstGeom prst="rect">
            <a:avLst/>
          </a:prstGeom>
        </p:spPr>
      </p:pic>
      <p:pic>
        <p:nvPicPr>
          <p:cNvPr id="45" name="Ale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9570" y="5349783"/>
            <a:ext cx="551213" cy="551213"/>
          </a:xfrm>
          <a:prstGeom prst="rect">
            <a:avLst/>
          </a:prstGeom>
        </p:spPr>
      </p:pic>
      <p:pic>
        <p:nvPicPr>
          <p:cNvPr id="46" name="Ale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68119" y="5180624"/>
            <a:ext cx="699095" cy="699095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69" y="3643173"/>
            <a:ext cx="3087983" cy="252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72" y="4863060"/>
            <a:ext cx="1352180" cy="130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78198" y="3571804"/>
            <a:ext cx="1305656" cy="2582322"/>
            <a:chOff x="4998756" y="704966"/>
            <a:chExt cx="2232248" cy="418826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56" y="704966"/>
              <a:ext cx="2232248" cy="4188265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5212557" y="1368964"/>
              <a:ext cx="1800000" cy="295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6" y="3584338"/>
            <a:ext cx="1292955" cy="25697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1341305" cy="295339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8557" y="1139764"/>
            <a:ext cx="74580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7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700" dirty="0" smtClean="0">
                <a:latin typeface="Arial" pitchFamily="34" charset="0"/>
                <a:cs typeface="Arial" pitchFamily="34" charset="0"/>
              </a:rPr>
              <a:t>Gas leak in your area</a:t>
            </a:r>
          </a:p>
          <a:p>
            <a:r>
              <a:rPr lang="en-US" sz="700" dirty="0" smtClean="0">
                <a:latin typeface="Arial" pitchFamily="34" charset="0"/>
                <a:cs typeface="Arial" pitchFamily="34" charset="0"/>
              </a:rPr>
              <a:t>1. Extinguish all flames.</a:t>
            </a:r>
          </a:p>
          <a:p>
            <a:r>
              <a:rPr lang="en-US" sz="700" dirty="0" smtClean="0">
                <a:latin typeface="Arial" pitchFamily="34" charset="0"/>
                <a:cs typeface="Arial" pitchFamily="34" charset="0"/>
              </a:rPr>
              <a:t>2. Turn off all gas appliances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59" y="781770"/>
            <a:ext cx="3755501" cy="2769769"/>
          </a:xfrm>
          <a:prstGeom prst="rect">
            <a:avLst/>
          </a:prstGeom>
        </p:spPr>
      </p:pic>
      <p:sp>
        <p:nvSpPr>
          <p:cNvPr id="57" name="Line Callout 1 56"/>
          <p:cNvSpPr/>
          <p:nvPr/>
        </p:nvSpPr>
        <p:spPr>
          <a:xfrm>
            <a:off x="2020859" y="1369159"/>
            <a:ext cx="1187356" cy="612648"/>
          </a:xfrm>
          <a:prstGeom prst="borderCallout1">
            <a:avLst>
              <a:gd name="adj1" fmla="val 18750"/>
              <a:gd name="adj2" fmla="val -8333"/>
              <a:gd name="adj3" fmla="val 159281"/>
              <a:gd name="adj4" fmla="val -560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Palatino"/>
              </a:rPr>
              <a:t>Cell Broadcast</a:t>
            </a:r>
            <a:endParaRPr lang="en-US" sz="1600" dirty="0">
              <a:latin typeface="Palatino"/>
            </a:endParaRPr>
          </a:p>
        </p:txBody>
      </p:sp>
      <p:sp>
        <p:nvSpPr>
          <p:cNvPr id="58" name="Line Callout 1 57"/>
          <p:cNvSpPr/>
          <p:nvPr/>
        </p:nvSpPr>
        <p:spPr>
          <a:xfrm>
            <a:off x="3265099" y="1371431"/>
            <a:ext cx="1187356" cy="612648"/>
          </a:xfrm>
          <a:prstGeom prst="borderCallout1">
            <a:avLst>
              <a:gd name="adj1" fmla="val 29888"/>
              <a:gd name="adj2" fmla="val 100862"/>
              <a:gd name="adj3" fmla="val 165963"/>
              <a:gd name="adj4" fmla="val 1450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"/>
              </a:rPr>
              <a:t>TV &amp; Radio</a:t>
            </a:r>
            <a:endParaRPr lang="en-US" dirty="0">
              <a:latin typeface="Palatino"/>
            </a:endParaRPr>
          </a:p>
        </p:txBody>
      </p:sp>
      <p:sp>
        <p:nvSpPr>
          <p:cNvPr id="59" name="Line Callout 1 58"/>
          <p:cNvSpPr/>
          <p:nvPr/>
        </p:nvSpPr>
        <p:spPr>
          <a:xfrm>
            <a:off x="2173259" y="4087383"/>
            <a:ext cx="1187356" cy="612648"/>
          </a:xfrm>
          <a:prstGeom prst="borderCallout1">
            <a:avLst>
              <a:gd name="adj1" fmla="val 49937"/>
              <a:gd name="adj2" fmla="val -4885"/>
              <a:gd name="adj3" fmla="val 159281"/>
              <a:gd name="adj4" fmla="val -560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"/>
              </a:rPr>
              <a:t>Smart Phone</a:t>
            </a:r>
            <a:endParaRPr lang="en-US" dirty="0">
              <a:latin typeface="Palatino"/>
            </a:endParaRPr>
          </a:p>
        </p:txBody>
      </p:sp>
      <p:sp>
        <p:nvSpPr>
          <p:cNvPr id="60" name="Line Callout 1 59"/>
          <p:cNvSpPr/>
          <p:nvPr/>
        </p:nvSpPr>
        <p:spPr>
          <a:xfrm>
            <a:off x="3417499" y="4089655"/>
            <a:ext cx="1187356" cy="612648"/>
          </a:xfrm>
          <a:prstGeom prst="borderCallout1">
            <a:avLst>
              <a:gd name="adj1" fmla="val 61075"/>
              <a:gd name="adj2" fmla="val 103161"/>
              <a:gd name="adj3" fmla="val 163735"/>
              <a:gd name="adj4" fmla="val 1600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alatino"/>
              </a:rPr>
              <a:t>PC</a:t>
            </a:r>
            <a:endParaRPr lang="en-US" dirty="0">
              <a:latin typeface="Palatino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71" y="2128327"/>
            <a:ext cx="1491179" cy="18639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58" y="885190"/>
            <a:ext cx="3488442" cy="201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1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1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546" y="2743200"/>
            <a:ext cx="51558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Abril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</a:t>
            </a:r>
            <a:r>
              <a:rPr lang="en-US" sz="6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º</a:t>
            </a:r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1519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226872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rajtamiltv.files.wordpress.com/2010/10/tsunami-w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78" y="3352800"/>
            <a:ext cx="2950222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47613" y="1284982"/>
            <a:ext cx="2552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Magnitud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8.2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67000"/>
            <a:ext cx="2133600" cy="2501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495800" cy="25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8" y="381001"/>
            <a:ext cx="4495800" cy="25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8" y="402610"/>
            <a:ext cx="4455447" cy="25646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20525" y="457200"/>
            <a:ext cx="4171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Mensajes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Geo-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direccionados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diferentes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polígonos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98354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Transmisión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celular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masiva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(Cell Broadcast) a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los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operadores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12520</TotalTime>
  <Words>313</Words>
  <Application>Microsoft Office PowerPoint</Application>
  <PresentationFormat>On-screen Show (4:3)</PresentationFormat>
  <Paragraphs>95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eVigilo</vt:lpstr>
      <vt:lpstr>Chile</vt:lpstr>
      <vt:lpstr>PowerPoint Presentation</vt:lpstr>
      <vt:lpstr>PowerPoint Presentation</vt:lpstr>
      <vt:lpstr>One Click, multiple Channels</vt:lpstr>
      <vt:lpstr>PowerPoint Presentation</vt:lpstr>
      <vt:lpstr>PowerPoint Presentation</vt:lpstr>
      <vt:lpstr>PowerPoint Presentation</vt:lpstr>
      <vt:lpstr>Mensaje de recepción de Cell Broadcast</vt:lpstr>
      <vt:lpstr>Publicado también en TV</vt:lpstr>
      <vt:lpstr>Ciudadanos satisfechos</vt:lpstr>
      <vt:lpstr>Antecedentes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</dc:creator>
  <cp:lastModifiedBy>Feliks</cp:lastModifiedBy>
  <cp:revision>178</cp:revision>
  <dcterms:created xsi:type="dcterms:W3CDTF">2012-03-19T22:29:30Z</dcterms:created>
  <dcterms:modified xsi:type="dcterms:W3CDTF">2014-05-10T05:12:48Z</dcterms:modified>
</cp:coreProperties>
</file>