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6" r:id="rId4"/>
  </p:sldIdLst>
  <p:sldSz cx="9144000" cy="6858000" type="screen4x3"/>
  <p:notesSz cx="6858000" cy="93138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2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2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1D2F8-38EC-49FE-A677-5AC028AFE0AD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7059"/>
            <a:ext cx="2971800" cy="4652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47059"/>
            <a:ext cx="2971800" cy="4652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A8C91-FC89-4C2E-A821-0B68444B655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728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55C10-4DC5-4175-8509-19E3249587EF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270A7-5FDF-4A7A-AC63-F5482FCE89D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91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FDFC-C10F-4C3F-B5F2-86637C1BC2F0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8F5D-1176-4593-BB31-484A47037FB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FDFC-C10F-4C3F-B5F2-86637C1BC2F0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8F5D-1176-4593-BB31-484A47037FB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FDFC-C10F-4C3F-B5F2-86637C1BC2F0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8F5D-1176-4593-BB31-484A47037FB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FDFC-C10F-4C3F-B5F2-86637C1BC2F0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8F5D-1176-4593-BB31-484A47037FB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FDFC-C10F-4C3F-B5F2-86637C1BC2F0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8F5D-1176-4593-BB31-484A47037FB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FDFC-C10F-4C3F-B5F2-86637C1BC2F0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8F5D-1176-4593-BB31-484A47037FB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FDFC-C10F-4C3F-B5F2-86637C1BC2F0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8F5D-1176-4593-BB31-484A47037FB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FDFC-C10F-4C3F-B5F2-86637C1BC2F0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8F5D-1176-4593-BB31-484A47037FB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FDFC-C10F-4C3F-B5F2-86637C1BC2F0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8F5D-1176-4593-BB31-484A47037FB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FDFC-C10F-4C3F-B5F2-86637C1BC2F0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8F5D-1176-4593-BB31-484A47037FB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FDFC-C10F-4C3F-B5F2-86637C1BC2F0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8F5D-1176-4593-BB31-484A47037FB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EFDFC-C10F-4C3F-B5F2-86637C1BC2F0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8F5D-1176-4593-BB31-484A47037FB0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1588" y="2021173"/>
            <a:ext cx="9144000" cy="4572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16 Rectángulo"/>
          <p:cNvSpPr/>
          <p:nvPr/>
        </p:nvSpPr>
        <p:spPr>
          <a:xfrm>
            <a:off x="1424787" y="2956602"/>
            <a:ext cx="2336057" cy="2492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588" y="6519863"/>
            <a:ext cx="9144000" cy="3048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HUMANIDAD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 </a:t>
            </a:r>
            <a:r>
              <a:rPr lang="en-US" sz="1000" dirty="0">
                <a:latin typeface="Symbol" pitchFamily="18" charset="2"/>
              </a:rPr>
              <a:t>¨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IMPARCIALIDAD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</a:t>
            </a:r>
            <a:r>
              <a:rPr lang="en-US" sz="1000" dirty="0">
                <a:latin typeface="Symbol" pitchFamily="18" charset="2"/>
              </a:rPr>
              <a:t>¨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NEUTRALIDAD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</a:t>
            </a:r>
            <a:r>
              <a:rPr lang="en-US" sz="1000" dirty="0">
                <a:latin typeface="Symbol" pitchFamily="18" charset="2"/>
              </a:rPr>
              <a:t>¨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INDEPENDENCIA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</a:t>
            </a:r>
            <a:r>
              <a:rPr lang="en-US" sz="1000" dirty="0">
                <a:latin typeface="Symbol" pitchFamily="18" charset="2"/>
              </a:rPr>
              <a:t>¨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CARACTER VOLUNTARIO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</a:t>
            </a:r>
            <a:r>
              <a:rPr lang="en-US" sz="1000" dirty="0">
                <a:latin typeface="Symbol" pitchFamily="18" charset="2"/>
              </a:rPr>
              <a:t>¨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UNIDAD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</a:t>
            </a:r>
            <a:r>
              <a:rPr lang="en-US" sz="1000" dirty="0">
                <a:latin typeface="Symbol" pitchFamily="18" charset="2"/>
              </a:rPr>
              <a:t>¨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UNIVERSALIDAD</a:t>
            </a:r>
            <a:endParaRPr lang="en-US" sz="1000" dirty="0">
              <a:solidFill>
                <a:srgbClr val="33CCFF"/>
              </a:solidFill>
              <a:latin typeface="Times New Roma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644008" y="2983592"/>
            <a:ext cx="4427984" cy="267765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smtClean="0">
                <a:solidFill>
                  <a:schemeClr val="bg2">
                    <a:lumMod val="10000"/>
                  </a:schemeClr>
                </a:solidFill>
              </a:rPr>
              <a:t>Es </a:t>
            </a:r>
            <a:r>
              <a:rPr lang="es-ES" sz="1400" b="1" dirty="0">
                <a:solidFill>
                  <a:schemeClr val="bg2">
                    <a:lumMod val="10000"/>
                  </a:schemeClr>
                </a:solidFill>
              </a:rPr>
              <a:t>un método participativo de reducción de riesgos ante desastres (RRD) relacionado con la seguridad </a:t>
            </a:r>
            <a:r>
              <a:rPr lang="es-ES" sz="1400" b="1" dirty="0" smtClean="0">
                <a:solidFill>
                  <a:schemeClr val="bg2">
                    <a:lumMod val="10000"/>
                  </a:schemeClr>
                </a:solidFill>
              </a:rPr>
              <a:t>de alojamientos, cuyo objetivo es </a:t>
            </a:r>
            <a:r>
              <a:rPr lang="es-ES" sz="1400" b="1" dirty="0">
                <a:solidFill>
                  <a:schemeClr val="bg2">
                    <a:lumMod val="10000"/>
                  </a:schemeClr>
                </a:solidFill>
              </a:rPr>
              <a:t>desarrollar capacidades locales para reducir </a:t>
            </a:r>
            <a:r>
              <a:rPr lang="es-ES" sz="1400" b="1" dirty="0" smtClean="0">
                <a:solidFill>
                  <a:schemeClr val="bg2">
                    <a:lumMod val="10000"/>
                  </a:schemeClr>
                </a:solidFill>
              </a:rPr>
              <a:t>vulnerabilidades relacionadas a la vivienda y su hábitat, </a:t>
            </a:r>
            <a:r>
              <a:rPr lang="es-ES" sz="1400" b="1" dirty="0">
                <a:solidFill>
                  <a:schemeClr val="bg2">
                    <a:lumMod val="10000"/>
                  </a:schemeClr>
                </a:solidFill>
              </a:rPr>
              <a:t>a través </a:t>
            </a:r>
            <a:r>
              <a:rPr lang="es-ES" sz="1400" b="1" dirty="0" smtClean="0">
                <a:solidFill>
                  <a:schemeClr val="bg2">
                    <a:lumMod val="10000"/>
                  </a:schemeClr>
                </a:solidFill>
              </a:rPr>
              <a:t>del trabajo participativo en el que la comunidad diseña un plan de acción para mejorar las condiciones de habitabilidad de las casas y los asentamientos .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1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S" sz="1400" b="1" dirty="0" smtClean="0">
                <a:solidFill>
                  <a:schemeClr val="bg2">
                    <a:lumMod val="10000"/>
                  </a:schemeClr>
                </a:solidFill>
              </a:rPr>
              <a:t>Desarrollado en 3 comunidades beneficiadas por el proyecto Sandy.</a:t>
            </a:r>
            <a:endParaRPr lang="es-ES" sz="1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14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1967" y="2452625"/>
            <a:ext cx="4248472" cy="4032447"/>
            <a:chOff x="369148" y="2276872"/>
            <a:chExt cx="4058836" cy="4238590"/>
          </a:xfrm>
        </p:grpSpPr>
        <p:pic>
          <p:nvPicPr>
            <p:cNvPr id="8" name="Imagen 6"/>
            <p:cNvPicPr/>
            <p:nvPr/>
          </p:nvPicPr>
          <p:blipFill rotWithShape="1">
            <a:blip r:embed="rId2">
              <a:clrChange>
                <a:clrFrom>
                  <a:srgbClr val="A4968E"/>
                </a:clrFrom>
                <a:clrTo>
                  <a:srgbClr val="A4968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09" t="37335" r="39275" b="51192"/>
            <a:stretch/>
          </p:blipFill>
          <p:spPr bwMode="auto">
            <a:xfrm>
              <a:off x="890189" y="4169569"/>
              <a:ext cx="1605016" cy="163853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12 Imagen" descr="D:\CRD\Proyecto Sandy\Fotos\Taller PASSA el Rosario\Act. 2 y 4\DSC00562.JPG"/>
            <p:cNvPicPr/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48" y="2276872"/>
              <a:ext cx="1970605" cy="1944216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  <p:pic>
          <p:nvPicPr>
            <p:cNvPr id="12" name="Imagen 18" descr="D:\CRD\Proyecto Sandy\Fotos\Taller PASSA el Rosario\Act. 2 y 4\DSC00659.JPG"/>
            <p:cNvPicPr/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2594875"/>
              <a:ext cx="2232248" cy="2274284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  <p:pic>
          <p:nvPicPr>
            <p:cNvPr id="14" name="Imagen 11" descr="D:\CRD\Proyecto Sandy\Fotos\Taller PASSA el Rosario\act. 1 y 3\DSC03994.JPG"/>
            <p:cNvPicPr/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797152"/>
              <a:ext cx="1573728" cy="1718310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</p:grpSp>
      <p:sp>
        <p:nvSpPr>
          <p:cNvPr id="18" name="Rectangle 17"/>
          <p:cNvSpPr/>
          <p:nvPr/>
        </p:nvSpPr>
        <p:spPr>
          <a:xfrm>
            <a:off x="31976" y="1052736"/>
            <a:ext cx="9112024" cy="688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10 Rectángulo"/>
          <p:cNvSpPr/>
          <p:nvPr/>
        </p:nvSpPr>
        <p:spPr>
          <a:xfrm>
            <a:off x="1012427" y="1124744"/>
            <a:ext cx="71599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Programa</a:t>
            </a:r>
            <a:r>
              <a:rPr lang="en-US" sz="2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err="1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Nacional</a:t>
            </a:r>
            <a:r>
              <a:rPr lang="en-US" sz="2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</a:t>
            </a:r>
            <a:r>
              <a:rPr lang="en-US" sz="2000" b="1" spc="50" dirty="0" err="1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Alojamiento</a:t>
            </a:r>
            <a:r>
              <a:rPr lang="en-US" sz="2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</a:t>
            </a:r>
            <a:r>
              <a:rPr lang="en-US" sz="2000" b="1" spc="50" dirty="0" err="1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Asentamientos</a:t>
            </a:r>
            <a:r>
              <a:rPr lang="en-US" sz="2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err="1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Humanos</a:t>
            </a:r>
            <a:endParaRPr lang="en-US" sz="2000" b="1" spc="50" dirty="0" smtClean="0">
              <a:ln w="11430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571752" y="174519"/>
            <a:ext cx="676452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DO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Cruz Roja Dominicana</a:t>
            </a: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41"/>
          <a:stretch/>
        </p:blipFill>
        <p:spPr bwMode="auto">
          <a:xfrm>
            <a:off x="1619672" y="116632"/>
            <a:ext cx="1235287" cy="823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588" y="1584375"/>
            <a:ext cx="9142412" cy="692497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rIns="182880" anchor="ctr">
            <a:spAutoFit/>
          </a:bodyPr>
          <a:lstStyle/>
          <a:p>
            <a:pPr algn="ctr"/>
            <a:endParaRPr lang="es-DO" sz="900" b="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/>
            <a:r>
              <a:rPr lang="es-DO" sz="2000" b="0" dirty="0" smtClean="0">
                <a:solidFill>
                  <a:srgbClr val="FFFFFF"/>
                </a:solidFill>
                <a:latin typeface="Cambria" pitchFamily="18" charset="0"/>
              </a:rPr>
              <a:t>Enfoque Participativo </a:t>
            </a:r>
            <a:r>
              <a:rPr lang="es-ES" sz="2000" dirty="0" smtClean="0">
                <a:solidFill>
                  <a:srgbClr val="FFFFFF"/>
                </a:solidFill>
                <a:latin typeface="Cambria" pitchFamily="18" charset="0"/>
              </a:rPr>
              <a:t>para la Sensibilización sobre Alojamiento Seguro (PASSA)</a:t>
            </a:r>
            <a:endParaRPr lang="es-DO" sz="200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/>
            <a:endParaRPr lang="es-ES" sz="9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0" t="29517" r="7945" b="12947"/>
          <a:stretch/>
        </p:blipFill>
        <p:spPr bwMode="auto">
          <a:xfrm>
            <a:off x="3851920" y="2204864"/>
            <a:ext cx="5256584" cy="439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1588" y="2021173"/>
            <a:ext cx="3850332" cy="4572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588" y="6519863"/>
            <a:ext cx="9144000" cy="3048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HUMANIDAD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 </a:t>
            </a:r>
            <a:r>
              <a:rPr lang="en-US" sz="1000" dirty="0">
                <a:latin typeface="Symbol" pitchFamily="18" charset="2"/>
              </a:rPr>
              <a:t>¨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IMPARCIALIDAD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</a:t>
            </a:r>
            <a:r>
              <a:rPr lang="en-US" sz="1000" dirty="0">
                <a:latin typeface="Symbol" pitchFamily="18" charset="2"/>
              </a:rPr>
              <a:t>¨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NEUTRALIDAD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</a:t>
            </a:r>
            <a:r>
              <a:rPr lang="en-US" sz="1000" dirty="0">
                <a:latin typeface="Symbol" pitchFamily="18" charset="2"/>
              </a:rPr>
              <a:t>¨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INDEPENDENCIA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</a:t>
            </a:r>
            <a:r>
              <a:rPr lang="en-US" sz="1000" dirty="0">
                <a:latin typeface="Symbol" pitchFamily="18" charset="2"/>
              </a:rPr>
              <a:t>¨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CARACTER VOLUNTARIO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</a:t>
            </a:r>
            <a:r>
              <a:rPr lang="en-US" sz="1000" dirty="0">
                <a:latin typeface="Symbol" pitchFamily="18" charset="2"/>
              </a:rPr>
              <a:t>¨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UNIDAD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</a:t>
            </a:r>
            <a:r>
              <a:rPr lang="en-US" sz="1000" dirty="0">
                <a:latin typeface="Symbol" pitchFamily="18" charset="2"/>
              </a:rPr>
              <a:t>¨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UNIVERSALIDAD</a:t>
            </a:r>
            <a:endParaRPr lang="en-US" sz="1000" dirty="0">
              <a:solidFill>
                <a:srgbClr val="33CCFF"/>
              </a:solidFill>
              <a:latin typeface="Times New Roma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3839" y="2276872"/>
            <a:ext cx="3798081" cy="400109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DO" sz="1400" b="1" dirty="0"/>
              <a:t>Talleres de sensibilización en conocimientos y técnicas de construcción más resistentes para comunitarios que  apoya a  individuos y grupos  a tomar acción sobre  la  seguridad  de  su  vivienda</a:t>
            </a:r>
            <a:r>
              <a:rPr lang="es-DO" sz="1400" b="1" dirty="0" smtClean="0"/>
              <a:t>.</a:t>
            </a:r>
          </a:p>
          <a:p>
            <a:endParaRPr lang="en-US" sz="1400" dirty="0"/>
          </a:p>
          <a:p>
            <a:r>
              <a:rPr lang="es-DO" sz="1400" b="1" dirty="0"/>
              <a:t>Con  este  conocimiento  las  personas  pueden:</a:t>
            </a:r>
            <a:endParaRPr lang="en-US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DO" sz="1200" b="1" dirty="0"/>
              <a:t>Identificar  Condiciones de  Vulnerabilidad  en la estructura  de su  casa.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DO" sz="1200" b="1" dirty="0"/>
              <a:t>Conocer técnicas y medidas para reforzar sus viviendas.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DO" sz="1200" b="1" dirty="0"/>
              <a:t>Mantener  las  condiciones  de  habitabilidad del  inmueble.</a:t>
            </a:r>
            <a:endParaRPr lang="en-US" sz="1200" dirty="0"/>
          </a:p>
          <a:p>
            <a:endParaRPr lang="es-DO" sz="1400" b="1" dirty="0" smtClean="0"/>
          </a:p>
          <a:p>
            <a:pPr algn="just"/>
            <a:r>
              <a:rPr lang="es-DO" sz="1400" b="1" dirty="0" smtClean="0"/>
              <a:t>Estas </a:t>
            </a:r>
            <a:r>
              <a:rPr lang="es-DO" sz="1400" b="1" dirty="0"/>
              <a:t>mismas técnicas de refuerzo de estructuras de madera  fueron posteriormente  aplicadas a las casas gracia a la entrega de  materiales,  la novedad: La utilización de Bandas Anti-Huracanes.</a:t>
            </a: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31976" y="1052736"/>
            <a:ext cx="9112024" cy="688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0 Rectángulo"/>
          <p:cNvSpPr/>
          <p:nvPr/>
        </p:nvSpPr>
        <p:spPr>
          <a:xfrm>
            <a:off x="1012427" y="1124744"/>
            <a:ext cx="71599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Programa</a:t>
            </a:r>
            <a:r>
              <a:rPr lang="en-US" sz="2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err="1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Nacional</a:t>
            </a:r>
            <a:r>
              <a:rPr lang="en-US" sz="2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</a:t>
            </a:r>
            <a:r>
              <a:rPr lang="en-US" sz="2000" b="1" spc="50" dirty="0" err="1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Alojamiento</a:t>
            </a:r>
            <a:r>
              <a:rPr lang="en-US" sz="2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</a:t>
            </a:r>
            <a:r>
              <a:rPr lang="en-US" sz="2000" b="1" spc="50" dirty="0" err="1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Asentamientos</a:t>
            </a:r>
            <a:r>
              <a:rPr lang="en-US" sz="2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err="1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Humanos</a:t>
            </a:r>
            <a:endParaRPr lang="en-US" sz="2000" b="1" spc="50" dirty="0" smtClean="0">
              <a:ln w="11430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571752" y="174519"/>
            <a:ext cx="676452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DO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Cruz Roja Dominicana</a:t>
            </a: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41"/>
          <a:stretch/>
        </p:blipFill>
        <p:spPr bwMode="auto">
          <a:xfrm>
            <a:off x="1619672" y="116632"/>
            <a:ext cx="1235287" cy="823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588" y="1584375"/>
            <a:ext cx="9142412" cy="692497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rIns="182880" anchor="ctr">
            <a:spAutoFit/>
          </a:bodyPr>
          <a:lstStyle/>
          <a:p>
            <a:pPr algn="ctr"/>
            <a:endParaRPr lang="es-DO" sz="900" b="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/>
            <a:r>
              <a:rPr lang="en-US" sz="2000" b="0" dirty="0" smtClean="0">
                <a:solidFill>
                  <a:srgbClr val="FFFFFF"/>
                </a:solidFill>
                <a:latin typeface="Cambria" pitchFamily="18" charset="0"/>
              </a:rPr>
              <a:t>Mini-Taller de </a:t>
            </a:r>
            <a:r>
              <a:rPr lang="es-DO" sz="2000" b="0" dirty="0" smtClean="0">
                <a:solidFill>
                  <a:srgbClr val="FFFFFF"/>
                </a:solidFill>
                <a:latin typeface="Cambria" pitchFamily="18" charset="0"/>
              </a:rPr>
              <a:t>Sensibilización</a:t>
            </a:r>
            <a:r>
              <a:rPr lang="en-US" sz="2000" b="0" dirty="0" smtClean="0">
                <a:solidFill>
                  <a:srgbClr val="FFFFFF"/>
                </a:solidFill>
                <a:latin typeface="Cambria" pitchFamily="18" charset="0"/>
              </a:rPr>
              <a:t> en </a:t>
            </a:r>
            <a:r>
              <a:rPr lang="en-US" sz="2000" b="0" dirty="0" err="1" smtClean="0">
                <a:solidFill>
                  <a:srgbClr val="FFFFFF"/>
                </a:solidFill>
                <a:latin typeface="Cambria" pitchFamily="18" charset="0"/>
              </a:rPr>
              <a:t>Alojamiento</a:t>
            </a:r>
            <a:r>
              <a:rPr lang="en-US" sz="2000" b="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b="0" dirty="0" err="1" smtClean="0">
                <a:solidFill>
                  <a:srgbClr val="FFFFFF"/>
                </a:solidFill>
                <a:latin typeface="Cambria" pitchFamily="18" charset="0"/>
              </a:rPr>
              <a:t>Seguro</a:t>
            </a:r>
            <a:endParaRPr lang="es-DO" sz="200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/>
            <a:endParaRPr lang="es-ES" sz="900" b="0" dirty="0"/>
          </a:p>
        </p:txBody>
      </p:sp>
    </p:spTree>
    <p:extLst>
      <p:ext uri="{BB962C8B-B14F-4D97-AF65-F5344CB8AC3E}">
        <p14:creationId xmlns:p14="http://schemas.microsoft.com/office/powerpoint/2010/main" val="9672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76" y="940659"/>
            <a:ext cx="9112024" cy="688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0" y="1988840"/>
            <a:ext cx="6000760" cy="4572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93601" y="940658"/>
            <a:ext cx="71599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Programa</a:t>
            </a:r>
            <a:r>
              <a:rPr lang="en-US" sz="2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err="1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Nacional</a:t>
            </a:r>
            <a:r>
              <a:rPr lang="en-US" sz="2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</a:t>
            </a:r>
            <a:r>
              <a:rPr lang="en-US" sz="2000" b="1" spc="50" dirty="0" err="1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Alojamiento</a:t>
            </a:r>
            <a:r>
              <a:rPr lang="en-US" sz="2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</a:t>
            </a:r>
            <a:r>
              <a:rPr lang="en-US" sz="2000" b="1" spc="50" dirty="0" err="1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Asentamientos</a:t>
            </a:r>
            <a:r>
              <a:rPr lang="en-US" sz="2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err="1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Humanos</a:t>
            </a:r>
            <a:endParaRPr lang="en-US" sz="2000" b="1" spc="50" dirty="0" smtClean="0">
              <a:ln w="11430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0" name="Picture 2" descr="C:\Users\AMBAR\Desktop\CRD Shelter\Proyecto Sandy\A2R2 Alojamiento y Sensibilizacion MC\Estrategia de Sensibilizacion\Estrategia\Taller para Maestros\fotos tallar para maestros contructores\DSC05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0937" t="3125" r="30469" b="12500"/>
          <a:stretch>
            <a:fillRect/>
          </a:stretch>
        </p:blipFill>
        <p:spPr bwMode="auto">
          <a:xfrm>
            <a:off x="4712253" y="2000240"/>
            <a:ext cx="4431779" cy="4786322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3357554" y="2643182"/>
            <a:ext cx="5786446" cy="1428760"/>
          </a:xfrm>
          <a:prstGeom prst="rect">
            <a:avLst/>
          </a:prstGeom>
          <a:solidFill>
            <a:srgbClr val="C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0" y="1429398"/>
            <a:ext cx="9144000" cy="692497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rIns="182880" anchor="ctr">
            <a:spAutoFit/>
          </a:bodyPr>
          <a:lstStyle/>
          <a:p>
            <a:pPr algn="ctr"/>
            <a:endParaRPr lang="es-DO" sz="900" b="0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/>
            <a:r>
              <a:rPr lang="es-DO" sz="2000" b="0" dirty="0" smtClean="0">
                <a:solidFill>
                  <a:srgbClr val="FFFFFF"/>
                </a:solidFill>
                <a:latin typeface="Cambria" pitchFamily="18" charset="0"/>
              </a:rPr>
              <a:t>Capacitación en Técnicas de Construcción Anti Huracanes y Terremotos</a:t>
            </a:r>
          </a:p>
          <a:p>
            <a:pPr algn="ctr"/>
            <a:endParaRPr lang="es-ES" sz="900" b="0" dirty="0"/>
          </a:p>
        </p:txBody>
      </p:sp>
      <p:pic>
        <p:nvPicPr>
          <p:cNvPr id="17411" name="Picture 3" descr="C:\Users\AMBAR\Desktop\CRD Shelter\Proyecto Sandy\A2R2 Alojamiento y Sensibilizacion MC\Estrategia de Sensibilizacion\Estrategia\Taller para Maestros\fotos tallar para maestros contructores\DSC009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5468"/>
          <a:stretch>
            <a:fillRect/>
          </a:stretch>
        </p:blipFill>
        <p:spPr bwMode="auto">
          <a:xfrm>
            <a:off x="3305458" y="2571744"/>
            <a:ext cx="198092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588" y="6519863"/>
            <a:ext cx="9144000" cy="3048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HUMANIDAD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 </a:t>
            </a:r>
            <a:r>
              <a:rPr lang="en-US" sz="1000" dirty="0">
                <a:latin typeface="Symbol" pitchFamily="18" charset="2"/>
              </a:rPr>
              <a:t>¨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IMPARCIALIDAD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</a:t>
            </a:r>
            <a:r>
              <a:rPr lang="en-US" sz="1000" dirty="0">
                <a:latin typeface="Symbol" pitchFamily="18" charset="2"/>
              </a:rPr>
              <a:t>¨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NEUTRALIDAD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</a:t>
            </a:r>
            <a:r>
              <a:rPr lang="en-US" sz="1000" dirty="0">
                <a:latin typeface="Symbol" pitchFamily="18" charset="2"/>
              </a:rPr>
              <a:t>¨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INDEPENDENCIA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</a:t>
            </a:r>
            <a:r>
              <a:rPr lang="en-US" sz="1000" dirty="0">
                <a:latin typeface="Symbol" pitchFamily="18" charset="2"/>
              </a:rPr>
              <a:t>¨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CARACTER VOLUNTARIO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</a:t>
            </a:r>
            <a:r>
              <a:rPr lang="en-US" sz="1000" dirty="0">
                <a:latin typeface="Symbol" pitchFamily="18" charset="2"/>
              </a:rPr>
              <a:t>¨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UNIDAD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</a:t>
            </a:r>
            <a:r>
              <a:rPr lang="en-US" sz="1000" dirty="0">
                <a:latin typeface="Symbol" pitchFamily="18" charset="2"/>
              </a:rPr>
              <a:t>¨</a:t>
            </a:r>
            <a:r>
              <a:rPr lang="en-US" sz="1000" dirty="0">
                <a:solidFill>
                  <a:srgbClr val="33CCFF"/>
                </a:solidFill>
                <a:latin typeface="Times New Roman" pitchFamily="18" charset="0"/>
              </a:rPr>
              <a:t> 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UNIVERSALIDAD</a:t>
            </a:r>
            <a:endParaRPr lang="en-US" sz="1000" dirty="0">
              <a:solidFill>
                <a:srgbClr val="33CCFF"/>
              </a:solidFill>
              <a:latin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0" y="4549448"/>
            <a:ext cx="5143504" cy="1428760"/>
          </a:xfrm>
          <a:prstGeom prst="rect">
            <a:avLst/>
          </a:prstGeom>
          <a:solidFill>
            <a:srgbClr val="C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412" name="Picture 4" descr="C:\Users\AMBAR\Desktop\CRD Shelter\Proyecto Sandy\A2R2 Alojamiento y Sensibilizacion MC\Estrategia de Sensibilizacion\Estrategia\Taller para Maestros\fotos tallar para maestros contructores\DSC009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14678" y="4500570"/>
            <a:ext cx="2000264" cy="152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18 CuadroTexto"/>
          <p:cNvSpPr txBox="1"/>
          <p:nvPr/>
        </p:nvSpPr>
        <p:spPr>
          <a:xfrm>
            <a:off x="31976" y="2132856"/>
            <a:ext cx="335758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smtClean="0">
                <a:solidFill>
                  <a:schemeClr val="bg2">
                    <a:lumMod val="10000"/>
                  </a:schemeClr>
                </a:solidFill>
              </a:rPr>
              <a:t>El taller “Casas m</a:t>
            </a:r>
            <a:r>
              <a:rPr lang="es-ES" sz="1400" dirty="0" smtClean="0"/>
              <a:t>á</a:t>
            </a:r>
            <a:r>
              <a:rPr lang="es-ES" sz="1400" b="1" dirty="0" smtClean="0">
                <a:solidFill>
                  <a:schemeClr val="bg2">
                    <a:lumMod val="10000"/>
                  </a:schemeClr>
                </a:solidFill>
              </a:rPr>
              <a:t>s Seguras” enseña cómo construir estructuras de madera seguras que resisten huracanes y terremotos.</a:t>
            </a:r>
          </a:p>
          <a:p>
            <a:endParaRPr lang="es-ES" sz="1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S" sz="1400" b="1" dirty="0" smtClean="0">
                <a:solidFill>
                  <a:schemeClr val="bg2">
                    <a:lumMod val="10000"/>
                  </a:schemeClr>
                </a:solidFill>
              </a:rPr>
              <a:t>Contenidos mínimos del Taller:</a:t>
            </a:r>
          </a:p>
          <a:p>
            <a:pPr algn="just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bg2">
                    <a:lumMod val="10000"/>
                  </a:schemeClr>
                </a:solidFill>
              </a:rPr>
              <a:t>Cómo reducir el riesgo para viviendas en zonas vulnerables.</a:t>
            </a:r>
          </a:p>
          <a:p>
            <a:pPr algn="just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bg2">
                    <a:lumMod val="10000"/>
                  </a:schemeClr>
                </a:solidFill>
              </a:rPr>
              <a:t> Cuáles son los efectos de las amenazas sobre las casas.</a:t>
            </a:r>
          </a:p>
          <a:p>
            <a:pPr algn="just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bg2">
                    <a:lumMod val="10000"/>
                  </a:schemeClr>
                </a:solidFill>
              </a:rPr>
              <a:t>Cómo reforzar casas de madera.</a:t>
            </a:r>
          </a:p>
          <a:p>
            <a:pPr algn="just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bg2">
                    <a:lumMod val="10000"/>
                  </a:schemeClr>
                </a:solidFill>
              </a:rPr>
              <a:t>Cómo proteger ventanas y puertas.</a:t>
            </a:r>
          </a:p>
          <a:p>
            <a:pPr algn="just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bg2">
                    <a:lumMod val="10000"/>
                  </a:schemeClr>
                </a:solidFill>
              </a:rPr>
              <a:t>Cómo proteger casas de inundaciones.</a:t>
            </a:r>
          </a:p>
          <a:p>
            <a:pPr algn="just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bg2">
                    <a:lumMod val="10000"/>
                  </a:schemeClr>
                </a:solidFill>
              </a:rPr>
              <a:t>Salud y seguridad.</a:t>
            </a:r>
          </a:p>
          <a:p>
            <a:endParaRPr lang="es-ES" sz="1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S" sz="1400" b="1" dirty="0" smtClean="0">
                <a:solidFill>
                  <a:schemeClr val="bg2">
                    <a:lumMod val="10000"/>
                  </a:schemeClr>
                </a:solidFill>
              </a:rPr>
              <a:t>Dirigido a maestros u obreros de la construcción.</a:t>
            </a:r>
          </a:p>
          <a:p>
            <a:endParaRPr lang="es-E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71752" y="174519"/>
            <a:ext cx="676452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DO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Cruz Roja Dominicana</a:t>
            </a: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41"/>
          <a:stretch/>
        </p:blipFill>
        <p:spPr bwMode="auto">
          <a:xfrm>
            <a:off x="1619672" y="116632"/>
            <a:ext cx="1235287" cy="823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346</Words>
  <Application>Microsoft Office PowerPoint</Application>
  <PresentationFormat>On-screen Show (4:3)</PresentationFormat>
  <Paragraphs>37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Tema de Office</vt:lpstr>
      <vt:lpstr>PowerPoint Presentation</vt:lpstr>
      <vt:lpstr>PowerPoint Presentation</vt:lpstr>
      <vt:lpstr>PowerPoint Presentation</vt:lpstr>
    </vt:vector>
  </TitlesOfParts>
  <Company>CRD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Ambar Amelia</cp:lastModifiedBy>
  <cp:revision>69</cp:revision>
  <dcterms:created xsi:type="dcterms:W3CDTF">2014-01-02T20:53:55Z</dcterms:created>
  <dcterms:modified xsi:type="dcterms:W3CDTF">2014-04-04T05:23:34Z</dcterms:modified>
</cp:coreProperties>
</file>