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68FE9-17E3-4FA5-8F49-56D06B73C7F1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338CCDA9-FDDC-4713-B225-7DB936E246DC}">
      <dgm:prSet phldrT="[Texto]"/>
      <dgm:spPr/>
      <dgm:t>
        <a:bodyPr/>
        <a:lstStyle/>
        <a:p>
          <a:r>
            <a:rPr lang="es-SV" dirty="0" smtClean="0"/>
            <a:t>Campaña</a:t>
          </a:r>
          <a:endParaRPr lang="es-PA" dirty="0"/>
        </a:p>
      </dgm:t>
    </dgm:pt>
    <dgm:pt modelId="{84A452FF-F4B3-4FB7-9C4F-B04E966BBAEC}" type="parTrans" cxnId="{9A548F81-6DD9-44AE-8DA8-4D91C7C9840A}">
      <dgm:prSet/>
      <dgm:spPr/>
      <dgm:t>
        <a:bodyPr/>
        <a:lstStyle/>
        <a:p>
          <a:endParaRPr lang="es-PA"/>
        </a:p>
      </dgm:t>
    </dgm:pt>
    <dgm:pt modelId="{DE7F5787-1496-4486-A2B0-95218785ED4F}" type="sibTrans" cxnId="{9A548F81-6DD9-44AE-8DA8-4D91C7C9840A}">
      <dgm:prSet/>
      <dgm:spPr/>
      <dgm:t>
        <a:bodyPr/>
        <a:lstStyle/>
        <a:p>
          <a:endParaRPr lang="es-PA"/>
        </a:p>
      </dgm:t>
    </dgm:pt>
    <dgm:pt modelId="{42B84907-2419-4C35-9EDB-E24C00FC7616}">
      <dgm:prSet phldrT="[Texto]"/>
      <dgm:spPr/>
      <dgm:t>
        <a:bodyPr/>
        <a:lstStyle/>
        <a:p>
          <a:r>
            <a:rPr lang="es-SV" dirty="0" smtClean="0"/>
            <a:t>Espacios de coordinación educación y gestión del riesgo</a:t>
          </a:r>
          <a:endParaRPr lang="es-PA" dirty="0"/>
        </a:p>
      </dgm:t>
    </dgm:pt>
    <dgm:pt modelId="{4B2BCBE3-128B-4F97-BAEC-52C4D934B93E}" type="parTrans" cxnId="{14D8466B-E760-4B2B-81B7-CB676131FD5A}">
      <dgm:prSet/>
      <dgm:spPr/>
      <dgm:t>
        <a:bodyPr/>
        <a:lstStyle/>
        <a:p>
          <a:endParaRPr lang="es-PA"/>
        </a:p>
      </dgm:t>
    </dgm:pt>
    <dgm:pt modelId="{FE6F5DE0-2156-4E9E-92D8-D58F3A9D7A7F}" type="sibTrans" cxnId="{14D8466B-E760-4B2B-81B7-CB676131FD5A}">
      <dgm:prSet/>
      <dgm:spPr/>
      <dgm:t>
        <a:bodyPr/>
        <a:lstStyle/>
        <a:p>
          <a:endParaRPr lang="es-PA"/>
        </a:p>
      </dgm:t>
    </dgm:pt>
    <dgm:pt modelId="{407FE2CA-320D-4C9B-B6DE-AC180E4E37C6}">
      <dgm:prSet phldrT="[Texto]"/>
      <dgm:spPr/>
      <dgm:t>
        <a:bodyPr/>
        <a:lstStyle/>
        <a:p>
          <a:r>
            <a:rPr lang="es-SV" dirty="0" smtClean="0"/>
            <a:t>Comunicadores Sociales</a:t>
          </a:r>
          <a:endParaRPr lang="es-PA" dirty="0"/>
        </a:p>
      </dgm:t>
    </dgm:pt>
    <dgm:pt modelId="{C2A257A5-F253-44DE-B6EC-4CE9531D9BA1}" type="parTrans" cxnId="{46578C1E-DD33-49DA-B17F-4672A4DC80B3}">
      <dgm:prSet/>
      <dgm:spPr/>
      <dgm:t>
        <a:bodyPr/>
        <a:lstStyle/>
        <a:p>
          <a:endParaRPr lang="es-PA"/>
        </a:p>
      </dgm:t>
    </dgm:pt>
    <dgm:pt modelId="{96A2E424-6306-43A3-8B02-1451CD3197F5}" type="sibTrans" cxnId="{46578C1E-DD33-49DA-B17F-4672A4DC80B3}">
      <dgm:prSet/>
      <dgm:spPr/>
      <dgm:t>
        <a:bodyPr/>
        <a:lstStyle/>
        <a:p>
          <a:endParaRPr lang="es-PA"/>
        </a:p>
      </dgm:t>
    </dgm:pt>
    <dgm:pt modelId="{D7896AB8-2015-452E-A388-CF623119EAF9}">
      <dgm:prSet phldrT="[Texto]"/>
      <dgm:spPr/>
      <dgm:t>
        <a:bodyPr/>
        <a:lstStyle/>
        <a:p>
          <a:r>
            <a:rPr lang="es-SV" dirty="0" smtClean="0"/>
            <a:t>Guía de campaña</a:t>
          </a:r>
          <a:endParaRPr lang="es-PA" dirty="0"/>
        </a:p>
      </dgm:t>
    </dgm:pt>
    <dgm:pt modelId="{4D863DFE-7B39-4DBD-9FEA-C1F1B4E2350A}" type="parTrans" cxnId="{DB5FD2BD-4BA8-4080-9A94-7EE1E4D7CB80}">
      <dgm:prSet/>
      <dgm:spPr/>
      <dgm:t>
        <a:bodyPr/>
        <a:lstStyle/>
        <a:p>
          <a:endParaRPr lang="es-PA"/>
        </a:p>
      </dgm:t>
    </dgm:pt>
    <dgm:pt modelId="{1AFFB99B-6604-427C-920F-9F3590D88A3C}" type="sibTrans" cxnId="{DB5FD2BD-4BA8-4080-9A94-7EE1E4D7CB80}">
      <dgm:prSet/>
      <dgm:spPr/>
      <dgm:t>
        <a:bodyPr/>
        <a:lstStyle/>
        <a:p>
          <a:endParaRPr lang="es-PA"/>
        </a:p>
      </dgm:t>
    </dgm:pt>
    <dgm:pt modelId="{66E8411B-1DCB-44E9-8275-69FF2D70C4D6}" type="pres">
      <dgm:prSet presAssocID="{2F168FE9-17E3-4FA5-8F49-56D06B73C7F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2977F14C-60BE-4A5A-A621-FA21E6C2BF5B}" type="pres">
      <dgm:prSet presAssocID="{338CCDA9-FDDC-4713-B225-7DB936E246DC}" presName="singleCycle" presStyleCnt="0"/>
      <dgm:spPr/>
    </dgm:pt>
    <dgm:pt modelId="{62531951-4307-4063-B1AA-3ECB8382913F}" type="pres">
      <dgm:prSet presAssocID="{338CCDA9-FDDC-4713-B225-7DB936E246DC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PA"/>
        </a:p>
      </dgm:t>
    </dgm:pt>
    <dgm:pt modelId="{D945E911-8884-41F6-BD40-5B60E3469677}" type="pres">
      <dgm:prSet presAssocID="{4B2BCBE3-128B-4F97-BAEC-52C4D934B93E}" presName="Name56" presStyleLbl="parChTrans1D2" presStyleIdx="0" presStyleCnt="3"/>
      <dgm:spPr/>
      <dgm:t>
        <a:bodyPr/>
        <a:lstStyle/>
        <a:p>
          <a:endParaRPr lang="es-PA"/>
        </a:p>
      </dgm:t>
    </dgm:pt>
    <dgm:pt modelId="{B7199816-A6C7-47F9-9D8B-E56B0408DCB7}" type="pres">
      <dgm:prSet presAssocID="{42B84907-2419-4C35-9EDB-E24C00FC7616}" presName="text0" presStyleLbl="node1" presStyleIdx="1" presStyleCnt="4" custScaleX="395882" custScaleY="12855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E7636F2-06E8-4BB2-8773-90048B162B07}" type="pres">
      <dgm:prSet presAssocID="{C2A257A5-F253-44DE-B6EC-4CE9531D9BA1}" presName="Name56" presStyleLbl="parChTrans1D2" presStyleIdx="1" presStyleCnt="3"/>
      <dgm:spPr/>
      <dgm:t>
        <a:bodyPr/>
        <a:lstStyle/>
        <a:p>
          <a:endParaRPr lang="es-PA"/>
        </a:p>
      </dgm:t>
    </dgm:pt>
    <dgm:pt modelId="{F9E81CBA-0884-4007-8F1B-8360543E83CB}" type="pres">
      <dgm:prSet presAssocID="{407FE2CA-320D-4C9B-B6DE-AC180E4E37C6}" presName="text0" presStyleLbl="node1" presStyleIdx="2" presStyleCnt="4" custScaleX="269506" custRadScaleRad="122604" custRadScaleInc="-1164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46B6E69-E2DA-4737-BF57-4DDD96C99102}" type="pres">
      <dgm:prSet presAssocID="{4D863DFE-7B39-4DBD-9FEA-C1F1B4E2350A}" presName="Name56" presStyleLbl="parChTrans1D2" presStyleIdx="2" presStyleCnt="3"/>
      <dgm:spPr/>
      <dgm:t>
        <a:bodyPr/>
        <a:lstStyle/>
        <a:p>
          <a:endParaRPr lang="es-PA"/>
        </a:p>
      </dgm:t>
    </dgm:pt>
    <dgm:pt modelId="{92244765-E99C-4104-ABC4-196590546771}" type="pres">
      <dgm:prSet presAssocID="{D7896AB8-2015-452E-A388-CF623119EAF9}" presName="text0" presStyleLbl="node1" presStyleIdx="3" presStyleCnt="4" custScaleX="225658" custRadScaleRad="129838" custRadScaleInc="996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C951BADD-F3FE-47FA-9514-ADD85C62E532}" type="presOf" srcId="{C2A257A5-F253-44DE-B6EC-4CE9531D9BA1}" destId="{8E7636F2-06E8-4BB2-8773-90048B162B07}" srcOrd="0" destOrd="0" presId="urn:microsoft.com/office/officeart/2008/layout/RadialCluster"/>
    <dgm:cxn modelId="{2B230D9E-B679-4B47-AB9C-D7D139290A73}" type="presOf" srcId="{4D863DFE-7B39-4DBD-9FEA-C1F1B4E2350A}" destId="{D46B6E69-E2DA-4737-BF57-4DDD96C99102}" srcOrd="0" destOrd="0" presId="urn:microsoft.com/office/officeart/2008/layout/RadialCluster"/>
    <dgm:cxn modelId="{F0463B46-F8D6-4C99-8148-A519118FCDB5}" type="presOf" srcId="{D7896AB8-2015-452E-A388-CF623119EAF9}" destId="{92244765-E99C-4104-ABC4-196590546771}" srcOrd="0" destOrd="0" presId="urn:microsoft.com/office/officeart/2008/layout/RadialCluster"/>
    <dgm:cxn modelId="{46578C1E-DD33-49DA-B17F-4672A4DC80B3}" srcId="{338CCDA9-FDDC-4713-B225-7DB936E246DC}" destId="{407FE2CA-320D-4C9B-B6DE-AC180E4E37C6}" srcOrd="1" destOrd="0" parTransId="{C2A257A5-F253-44DE-B6EC-4CE9531D9BA1}" sibTransId="{96A2E424-6306-43A3-8B02-1451CD3197F5}"/>
    <dgm:cxn modelId="{DB5FD2BD-4BA8-4080-9A94-7EE1E4D7CB80}" srcId="{338CCDA9-FDDC-4713-B225-7DB936E246DC}" destId="{D7896AB8-2015-452E-A388-CF623119EAF9}" srcOrd="2" destOrd="0" parTransId="{4D863DFE-7B39-4DBD-9FEA-C1F1B4E2350A}" sibTransId="{1AFFB99B-6604-427C-920F-9F3590D88A3C}"/>
    <dgm:cxn modelId="{F2138D43-BFB4-44F3-B6E3-E735C1878C6B}" type="presOf" srcId="{4B2BCBE3-128B-4F97-BAEC-52C4D934B93E}" destId="{D945E911-8884-41F6-BD40-5B60E3469677}" srcOrd="0" destOrd="0" presId="urn:microsoft.com/office/officeart/2008/layout/RadialCluster"/>
    <dgm:cxn modelId="{9A548F81-6DD9-44AE-8DA8-4D91C7C9840A}" srcId="{2F168FE9-17E3-4FA5-8F49-56D06B73C7F1}" destId="{338CCDA9-FDDC-4713-B225-7DB936E246DC}" srcOrd="0" destOrd="0" parTransId="{84A452FF-F4B3-4FB7-9C4F-B04E966BBAEC}" sibTransId="{DE7F5787-1496-4486-A2B0-95218785ED4F}"/>
    <dgm:cxn modelId="{C1E8F7E7-A8BB-4283-B6BA-D055679A8532}" type="presOf" srcId="{407FE2CA-320D-4C9B-B6DE-AC180E4E37C6}" destId="{F9E81CBA-0884-4007-8F1B-8360543E83CB}" srcOrd="0" destOrd="0" presId="urn:microsoft.com/office/officeart/2008/layout/RadialCluster"/>
    <dgm:cxn modelId="{03F4621D-D190-4D0C-AB60-BCD63EEBED05}" type="presOf" srcId="{338CCDA9-FDDC-4713-B225-7DB936E246DC}" destId="{62531951-4307-4063-B1AA-3ECB8382913F}" srcOrd="0" destOrd="0" presId="urn:microsoft.com/office/officeart/2008/layout/RadialCluster"/>
    <dgm:cxn modelId="{14D8466B-E760-4B2B-81B7-CB676131FD5A}" srcId="{338CCDA9-FDDC-4713-B225-7DB936E246DC}" destId="{42B84907-2419-4C35-9EDB-E24C00FC7616}" srcOrd="0" destOrd="0" parTransId="{4B2BCBE3-128B-4F97-BAEC-52C4D934B93E}" sibTransId="{FE6F5DE0-2156-4E9E-92D8-D58F3A9D7A7F}"/>
    <dgm:cxn modelId="{AD572B51-DEDA-4B0E-AC4A-3AFB5D16374C}" type="presOf" srcId="{42B84907-2419-4C35-9EDB-E24C00FC7616}" destId="{B7199816-A6C7-47F9-9D8B-E56B0408DCB7}" srcOrd="0" destOrd="0" presId="urn:microsoft.com/office/officeart/2008/layout/RadialCluster"/>
    <dgm:cxn modelId="{F77693E9-A7C2-482B-B87C-73B12193EA55}" type="presOf" srcId="{2F168FE9-17E3-4FA5-8F49-56D06B73C7F1}" destId="{66E8411B-1DCB-44E9-8275-69FF2D70C4D6}" srcOrd="0" destOrd="0" presId="urn:microsoft.com/office/officeart/2008/layout/RadialCluster"/>
    <dgm:cxn modelId="{53059F60-1443-4D17-AB2E-903D07884841}" type="presParOf" srcId="{66E8411B-1DCB-44E9-8275-69FF2D70C4D6}" destId="{2977F14C-60BE-4A5A-A621-FA21E6C2BF5B}" srcOrd="0" destOrd="0" presId="urn:microsoft.com/office/officeart/2008/layout/RadialCluster"/>
    <dgm:cxn modelId="{808DE97E-F10B-4B00-BD7E-4D852A27CE98}" type="presParOf" srcId="{2977F14C-60BE-4A5A-A621-FA21E6C2BF5B}" destId="{62531951-4307-4063-B1AA-3ECB8382913F}" srcOrd="0" destOrd="0" presId="urn:microsoft.com/office/officeart/2008/layout/RadialCluster"/>
    <dgm:cxn modelId="{DAC70C59-A64B-47C7-8C4A-1FB7A5FCB89E}" type="presParOf" srcId="{2977F14C-60BE-4A5A-A621-FA21E6C2BF5B}" destId="{D945E911-8884-41F6-BD40-5B60E3469677}" srcOrd="1" destOrd="0" presId="urn:microsoft.com/office/officeart/2008/layout/RadialCluster"/>
    <dgm:cxn modelId="{8BDD0799-25D8-46A9-A909-1D4151E90AC3}" type="presParOf" srcId="{2977F14C-60BE-4A5A-A621-FA21E6C2BF5B}" destId="{B7199816-A6C7-47F9-9D8B-E56B0408DCB7}" srcOrd="2" destOrd="0" presId="urn:microsoft.com/office/officeart/2008/layout/RadialCluster"/>
    <dgm:cxn modelId="{F32A32F2-A44E-4AA4-A127-48837A1BE25B}" type="presParOf" srcId="{2977F14C-60BE-4A5A-A621-FA21E6C2BF5B}" destId="{8E7636F2-06E8-4BB2-8773-90048B162B07}" srcOrd="3" destOrd="0" presId="urn:microsoft.com/office/officeart/2008/layout/RadialCluster"/>
    <dgm:cxn modelId="{C1750D5D-5CF3-4B20-BBC0-CFD7AEE46451}" type="presParOf" srcId="{2977F14C-60BE-4A5A-A621-FA21E6C2BF5B}" destId="{F9E81CBA-0884-4007-8F1B-8360543E83CB}" srcOrd="4" destOrd="0" presId="urn:microsoft.com/office/officeart/2008/layout/RadialCluster"/>
    <dgm:cxn modelId="{A6742AA6-4CCF-45C7-9816-A3D5AF5D36B1}" type="presParOf" srcId="{2977F14C-60BE-4A5A-A621-FA21E6C2BF5B}" destId="{D46B6E69-E2DA-4737-BF57-4DDD96C99102}" srcOrd="5" destOrd="0" presId="urn:microsoft.com/office/officeart/2008/layout/RadialCluster"/>
    <dgm:cxn modelId="{25D7FD52-2A91-4C02-9624-BE3A427D24F0}" type="presParOf" srcId="{2977F14C-60BE-4A5A-A621-FA21E6C2BF5B}" destId="{92244765-E99C-4104-ABC4-19659054677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1951-4307-4063-B1AA-3ECB8382913F}">
      <dsp:nvSpPr>
        <dsp:cNvPr id="0" name=""/>
        <dsp:cNvSpPr/>
      </dsp:nvSpPr>
      <dsp:spPr>
        <a:xfrm>
          <a:off x="3703408" y="1519491"/>
          <a:ext cx="950505" cy="950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Campaña</a:t>
          </a:r>
          <a:endParaRPr lang="es-PA" sz="1400" kern="1200" dirty="0"/>
        </a:p>
      </dsp:txBody>
      <dsp:txXfrm>
        <a:off x="3749808" y="1565891"/>
        <a:ext cx="857705" cy="857705"/>
      </dsp:txXfrm>
    </dsp:sp>
    <dsp:sp modelId="{D945E911-8884-41F6-BD40-5B60E3469677}">
      <dsp:nvSpPr>
        <dsp:cNvPr id="0" name=""/>
        <dsp:cNvSpPr/>
      </dsp:nvSpPr>
      <dsp:spPr>
        <a:xfrm rot="16200000">
          <a:off x="3890757" y="1231587"/>
          <a:ext cx="575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80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99816-A6C7-47F9-9D8B-E56B0408DCB7}">
      <dsp:nvSpPr>
        <dsp:cNvPr id="0" name=""/>
        <dsp:cNvSpPr/>
      </dsp:nvSpPr>
      <dsp:spPr>
        <a:xfrm>
          <a:off x="2918096" y="124981"/>
          <a:ext cx="2521129" cy="818700"/>
        </a:xfrm>
        <a:prstGeom prst="roundRect">
          <a:avLst/>
        </a:prstGeom>
        <a:solidFill>
          <a:schemeClr val="accent5">
            <a:hueOff val="6643311"/>
            <a:satOff val="-4730"/>
            <a:lumOff val="-234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Espacios de coordinación educación y gestión del riesgo</a:t>
          </a:r>
          <a:endParaRPr lang="es-PA" sz="1600" kern="1200" dirty="0"/>
        </a:p>
      </dsp:txBody>
      <dsp:txXfrm>
        <a:off x="2958062" y="164947"/>
        <a:ext cx="2441197" cy="738768"/>
      </dsp:txXfrm>
    </dsp:sp>
    <dsp:sp modelId="{8E7636F2-06E8-4BB2-8773-90048B162B07}">
      <dsp:nvSpPr>
        <dsp:cNvPr id="0" name=""/>
        <dsp:cNvSpPr/>
      </dsp:nvSpPr>
      <dsp:spPr>
        <a:xfrm rot="1380672">
          <a:off x="4635627" y="2286423"/>
          <a:ext cx="4596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62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81CBA-0884-4007-8F1B-8360543E83CB}">
      <dsp:nvSpPr>
        <dsp:cNvPr id="0" name=""/>
        <dsp:cNvSpPr/>
      </dsp:nvSpPr>
      <dsp:spPr>
        <a:xfrm>
          <a:off x="4968551" y="2376260"/>
          <a:ext cx="1716318" cy="636838"/>
        </a:xfrm>
        <a:prstGeom prst="roundRect">
          <a:avLst/>
        </a:prstGeom>
        <a:solidFill>
          <a:schemeClr val="accent5">
            <a:hueOff val="13286622"/>
            <a:satOff val="-9459"/>
            <a:lumOff val="-467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Comunicadores Sociales</a:t>
          </a:r>
          <a:endParaRPr lang="es-PA" sz="1700" kern="1200" dirty="0"/>
        </a:p>
      </dsp:txBody>
      <dsp:txXfrm>
        <a:off x="4999639" y="2407348"/>
        <a:ext cx="1654142" cy="574662"/>
      </dsp:txXfrm>
    </dsp:sp>
    <dsp:sp modelId="{D46B6E69-E2DA-4737-BF57-4DDD96C99102}">
      <dsp:nvSpPr>
        <dsp:cNvPr id="0" name=""/>
        <dsp:cNvSpPr/>
      </dsp:nvSpPr>
      <dsp:spPr>
        <a:xfrm rot="9358596">
          <a:off x="3135422" y="2327423"/>
          <a:ext cx="593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70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44765-E99C-4104-ABC4-196590546771}">
      <dsp:nvSpPr>
        <dsp:cNvPr id="0" name=""/>
        <dsp:cNvSpPr/>
      </dsp:nvSpPr>
      <dsp:spPr>
        <a:xfrm>
          <a:off x="1728200" y="2448274"/>
          <a:ext cx="1437077" cy="636838"/>
        </a:xfrm>
        <a:prstGeom prst="roundRect">
          <a:avLst/>
        </a:prstGeom>
        <a:solidFill>
          <a:schemeClr val="accent5">
            <a:hueOff val="19929932"/>
            <a:satOff val="-14189"/>
            <a:lumOff val="-701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Guía de campaña</a:t>
          </a:r>
          <a:endParaRPr lang="es-PA" sz="1800" kern="1200" dirty="0"/>
        </a:p>
      </dsp:txBody>
      <dsp:txXfrm>
        <a:off x="1759288" y="2479362"/>
        <a:ext cx="1374901" cy="57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AE8C2-E329-4C20-AC28-656D8564645C}" type="datetimeFigureOut">
              <a:rPr lang="es-EC" smtClean="0"/>
              <a:t>10/12/2013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882C5-D050-4F44-9719-A003127584C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686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  <p:pic>
        <p:nvPicPr>
          <p:cNvPr id="6" name="Imagen 1" descr="Descripción: cid:image001.jpg@01CD8215.073E4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4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5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228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7976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9006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0807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0301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660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89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8645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6419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477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A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95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14338" y="6367463"/>
            <a:ext cx="633412" cy="2635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73CF"/>
                </a:solidFill>
                <a:latin typeface="Univers" charset="0"/>
                <a:ea typeface="+mn-ea"/>
                <a:cs typeface="Arial" charset="0"/>
              </a:defRPr>
            </a:lvl1pPr>
          </a:lstStyle>
          <a:p>
            <a:fld id="{8FAE971F-454C-44BF-A0B1-DFA93EB4D0AD}" type="datetimeFigureOut">
              <a:rPr lang="es-PA" smtClean="0"/>
              <a:t>12/10/2013</a:t>
            </a:fld>
            <a:endParaRPr lang="es-P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217613" y="6367463"/>
            <a:ext cx="5607050" cy="2635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73CF"/>
                </a:solidFill>
                <a:latin typeface="Univers" charset="0"/>
                <a:ea typeface="+mn-ea"/>
                <a:cs typeface="Arial" charset="0"/>
              </a:defRPr>
            </a:lvl1pPr>
          </a:lstStyle>
          <a:p>
            <a:endParaRPr lang="es-PA"/>
          </a:p>
        </p:txBody>
      </p:sp>
      <p:pic>
        <p:nvPicPr>
          <p:cNvPr id="2052" name="Picture 4" descr="Plan Powerpoint template inside page v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812088" y="5445125"/>
            <a:ext cx="1152525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A"/>
          </a:p>
        </p:txBody>
      </p:sp>
      <p:sp>
        <p:nvSpPr>
          <p:cNvPr id="2" name="1 Rectángulo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026" name="Picture 2" descr="C:\Users\mggarcia\Desktop\Cintill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xpv-NnDCs0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34" b="9100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8"/>
          <a:stretch/>
        </p:blipFill>
        <p:spPr bwMode="auto">
          <a:xfrm>
            <a:off x="-328348" y="-243408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296144"/>
          </a:xfrm>
          <a:solidFill>
            <a:schemeClr val="bg2"/>
          </a:solidFill>
        </p:spPr>
        <p:txBody>
          <a:bodyPr/>
          <a:lstStyle/>
          <a:p>
            <a:r>
              <a:rPr lang="es-SV" sz="3600" dirty="0" smtClean="0">
                <a:solidFill>
                  <a:schemeClr val="bg1"/>
                </a:solidFill>
              </a:rPr>
              <a:t>Campaña “Voces de la niñez y juventud de Latinoamérica para la RRD”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871084"/>
            <a:ext cx="7992888" cy="870284"/>
          </a:xfrm>
        </p:spPr>
        <p:txBody>
          <a:bodyPr/>
          <a:lstStyle/>
          <a:p>
            <a:r>
              <a:rPr lang="es-SV" dirty="0" smtClean="0"/>
              <a:t>Alianza </a:t>
            </a:r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Unicef </a:t>
            </a:r>
            <a:r>
              <a:rPr lang="es-SV" dirty="0" smtClean="0"/>
              <a:t>en el marco de </a:t>
            </a:r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CORELAC</a:t>
            </a:r>
          </a:p>
        </p:txBody>
      </p:sp>
    </p:spTree>
    <p:extLst>
      <p:ext uri="{BB962C8B-B14F-4D97-AF65-F5344CB8AC3E}">
        <p14:creationId xmlns:p14="http://schemas.microsoft.com/office/powerpoint/2010/main" val="6918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/>
              <a:t>JUSTIFICACIÓN Y OBJETIVO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s-SV" dirty="0" smtClean="0"/>
              <a:t>Promover espacios de expresión para la niñez y juventud, y su reconocimiento a nivel político en proyectos de Reducción del Riesgo a Desastres </a:t>
            </a:r>
            <a:endParaRPr lang="es-PA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53266542"/>
              </p:ext>
            </p:extLst>
          </p:nvPr>
        </p:nvGraphicFramePr>
        <p:xfrm>
          <a:off x="251520" y="3501008"/>
          <a:ext cx="84969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5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21032" r="37529" b="9985"/>
          <a:stretch/>
        </p:blipFill>
        <p:spPr bwMode="auto">
          <a:xfrm>
            <a:off x="827584" y="1672524"/>
            <a:ext cx="7230368" cy="485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284984"/>
            <a:ext cx="7772400" cy="1362075"/>
          </a:xfrm>
        </p:spPr>
        <p:txBody>
          <a:bodyPr/>
          <a:lstStyle/>
          <a:p>
            <a:r>
              <a:rPr lang="es-SV" b="1" dirty="0" smtClean="0"/>
              <a:t>EXPERIENCIA de aplicación</a:t>
            </a:r>
            <a:br>
              <a:rPr lang="es-SV" b="1" dirty="0" smtClean="0"/>
            </a:br>
            <a:endParaRPr lang="es-PA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1500187"/>
          </a:xfrm>
        </p:spPr>
        <p:txBody>
          <a:bodyPr/>
          <a:lstStyle/>
          <a:p>
            <a:r>
              <a:rPr lang="es-SV" dirty="0" smtClean="0"/>
              <a:t>El Salvador</a:t>
            </a:r>
            <a:endParaRPr lang="es-PA" dirty="0"/>
          </a:p>
        </p:txBody>
      </p:sp>
      <p:sp>
        <p:nvSpPr>
          <p:cNvPr id="5" name="3 Marcador de texto"/>
          <p:cNvSpPr txBox="1">
            <a:spLocks/>
          </p:cNvSpPr>
          <p:nvPr/>
        </p:nvSpPr>
        <p:spPr>
          <a:xfrm>
            <a:off x="842802" y="3933056"/>
            <a:ext cx="7772400" cy="750093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u="sng" dirty="0">
                <a:hlinkClick r:id="rId2"/>
              </a:rPr>
              <a:t>http://www.youtube.com/watch?v=Fxpv-NnDCs0</a:t>
            </a:r>
            <a:endParaRPr lang="es-PA" kern="0" dirty="0"/>
          </a:p>
        </p:txBody>
      </p:sp>
    </p:spTree>
    <p:extLst>
      <p:ext uri="{BB962C8B-B14F-4D97-AF65-F5344CB8AC3E}">
        <p14:creationId xmlns:p14="http://schemas.microsoft.com/office/powerpoint/2010/main" val="2599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PRINCIPALES RESULTADOS</a:t>
            </a:r>
            <a:endParaRPr lang="es-PA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31490" r="32786" b="9399"/>
          <a:stretch/>
        </p:blipFill>
        <p:spPr bwMode="auto">
          <a:xfrm>
            <a:off x="467544" y="2132856"/>
            <a:ext cx="8208912" cy="45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PRINCIPALES RESULTADOS</a:t>
            </a:r>
            <a:endParaRPr lang="es-P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33439" r="66376" b="15675"/>
          <a:stretch/>
        </p:blipFill>
        <p:spPr bwMode="auto">
          <a:xfrm>
            <a:off x="1979712" y="2060848"/>
            <a:ext cx="4824537" cy="46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AREAS DE PRIORIDAD CECC SICA /DECLARATORIA DE PANAMA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Programas de </a:t>
            </a:r>
            <a:r>
              <a:rPr lang="es-CR" dirty="0" smtClean="0"/>
              <a:t>estudio</a:t>
            </a:r>
          </a:p>
          <a:p>
            <a:r>
              <a:rPr lang="es-CR" dirty="0"/>
              <a:t>Formación docente inicial </a:t>
            </a:r>
            <a:r>
              <a:rPr lang="es-CR" dirty="0" smtClean="0"/>
              <a:t> </a:t>
            </a:r>
          </a:p>
          <a:p>
            <a:r>
              <a:rPr lang="es-CR" dirty="0" smtClean="0"/>
              <a:t>Formación de docentes en </a:t>
            </a:r>
            <a:r>
              <a:rPr lang="es-CR" dirty="0"/>
              <a:t>servicio </a:t>
            </a:r>
            <a:endParaRPr lang="es-CR" dirty="0" smtClean="0"/>
          </a:p>
          <a:p>
            <a:r>
              <a:rPr lang="es-CR" dirty="0"/>
              <a:t>Planes de protección </a:t>
            </a:r>
            <a:r>
              <a:rPr lang="es-CR" dirty="0" smtClean="0"/>
              <a:t>escolar</a:t>
            </a:r>
          </a:p>
          <a:p>
            <a:r>
              <a:rPr lang="es-CR" dirty="0"/>
              <a:t>Educación </a:t>
            </a:r>
            <a:r>
              <a:rPr lang="es-CR" dirty="0" smtClean="0"/>
              <a:t>superior</a:t>
            </a:r>
          </a:p>
          <a:p>
            <a:r>
              <a:rPr lang="es-CR" dirty="0"/>
              <a:t>Coordinación de acciones con entidades internacionales para el Sector Educación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229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PRIORIDADES MINISTERIOS DE EDUCACION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sz="2000" dirty="0" smtClean="0"/>
              <a:t>Generación </a:t>
            </a:r>
            <a:r>
              <a:rPr lang="es-PA" sz="2000" dirty="0"/>
              <a:t>de una red integral a nivel regional (actores vinculados al tema dentro de los Ministerios)</a:t>
            </a:r>
          </a:p>
          <a:p>
            <a:r>
              <a:rPr lang="es-PA" sz="2000" dirty="0" smtClean="0"/>
              <a:t>El </a:t>
            </a:r>
            <a:r>
              <a:rPr lang="es-PA" sz="2000" dirty="0"/>
              <a:t>fortalecimiento de los materiales didácticos de apoyo en todos los niveles educativos en la temática de reducción de riesgo a desastres, con énfasis en la formación docente.</a:t>
            </a:r>
          </a:p>
          <a:p>
            <a:r>
              <a:rPr lang="es-PA" sz="2000" dirty="0" smtClean="0"/>
              <a:t>Proporcionar </a:t>
            </a:r>
            <a:r>
              <a:rPr lang="es-PA" sz="2000" dirty="0"/>
              <a:t>el apoyo necesario en obras de infraestructura y mitigación tomando en cuenta las priorizaciones a nivel de país, aumentando la </a:t>
            </a:r>
            <a:r>
              <a:rPr lang="es-PA" sz="2000" dirty="0" err="1"/>
              <a:t>resiliencia</a:t>
            </a:r>
            <a:r>
              <a:rPr lang="es-PA" sz="2000" dirty="0"/>
              <a:t> a riesgo y desastres.</a:t>
            </a:r>
          </a:p>
          <a:p>
            <a:r>
              <a:rPr lang="es-PA" sz="2000" dirty="0" smtClean="0"/>
              <a:t>Fortalecimiento </a:t>
            </a:r>
            <a:r>
              <a:rPr lang="es-PA" sz="2000" dirty="0"/>
              <a:t>en la temática de GRRD mediante talleres, capacitaciones, mejoras continuas en formación docentes y formadores.</a:t>
            </a:r>
          </a:p>
          <a:p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39461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Proy">
  <a:themeElements>
    <a:clrScheme name="5_Office Theme 1">
      <a:dk1>
        <a:srgbClr val="000000"/>
      </a:dk1>
      <a:lt1>
        <a:srgbClr val="FFFFFF"/>
      </a:lt1>
      <a:dk2>
        <a:srgbClr val="005D9D"/>
      </a:dk2>
      <a:lt2>
        <a:srgbClr val="EEA420"/>
      </a:lt2>
      <a:accent1>
        <a:srgbClr val="DD5D26"/>
      </a:accent1>
      <a:accent2>
        <a:srgbClr val="291017"/>
      </a:accent2>
      <a:accent3>
        <a:srgbClr val="FFFFFF"/>
      </a:accent3>
      <a:accent4>
        <a:srgbClr val="000000"/>
      </a:accent4>
      <a:accent5>
        <a:srgbClr val="EBB6AC"/>
      </a:accent5>
      <a:accent6>
        <a:srgbClr val="240D14"/>
      </a:accent6>
      <a:hlink>
        <a:srgbClr val="005D9D"/>
      </a:hlink>
      <a:folHlink>
        <a:srgbClr val="321138"/>
      </a:folHlink>
    </a:clrScheme>
    <a:fontScheme name="5_Office Theme">
      <a:majorFont>
        <a:latin typeface="Calibri"/>
        <a:ea typeface="ヒラギノ角ゴ Pro W3"/>
        <a:cs typeface=""/>
      </a:majorFont>
      <a:minorFont>
        <a:latin typeface="Univers 45 Light"/>
        <a:ea typeface="ヒラギノ角ゴ Pro W3"/>
        <a:cs typeface="Univers 45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005D9D"/>
        </a:dk2>
        <a:lt2>
          <a:srgbClr val="EEA420"/>
        </a:lt2>
        <a:accent1>
          <a:srgbClr val="DD5D26"/>
        </a:accent1>
        <a:accent2>
          <a:srgbClr val="291017"/>
        </a:accent2>
        <a:accent3>
          <a:srgbClr val="FFFFFF"/>
        </a:accent3>
        <a:accent4>
          <a:srgbClr val="000000"/>
        </a:accent4>
        <a:accent5>
          <a:srgbClr val="EBB6AC"/>
        </a:accent5>
        <a:accent6>
          <a:srgbClr val="240D14"/>
        </a:accent6>
        <a:hlink>
          <a:srgbClr val="005D9D"/>
        </a:hlink>
        <a:folHlink>
          <a:srgbClr val="3211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Tema1Proy</Template>
  <TotalTime>225</TotalTime>
  <Words>210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Tema1Proy</vt:lpstr>
      <vt:lpstr>Campaña “Voces de la niñez y juventud de Latinoamérica para la RRD”</vt:lpstr>
      <vt:lpstr>JUSTIFICACIÓN Y OBJETIVO</vt:lpstr>
      <vt:lpstr>PowerPoint Presentation</vt:lpstr>
      <vt:lpstr>EXPERIENCIA de aplicación </vt:lpstr>
      <vt:lpstr>PRINCIPALES RESULTADOS</vt:lpstr>
      <vt:lpstr>PRINCIPALES RESULTADOS</vt:lpstr>
      <vt:lpstr>AREAS DE PRIORIDAD CECC SICA /DECLARATORIA DE PANAMA</vt:lpstr>
      <vt:lpstr>PRIORIDADES MINISTERIOS DE EDUCACION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“Voces de la niñez y juventud para la RRD en Latinoamérica”</dc:title>
  <dc:creator>Mercedes G. Garcia</dc:creator>
  <cp:lastModifiedBy>Ruth Custode</cp:lastModifiedBy>
  <cp:revision>23</cp:revision>
  <cp:lastPrinted>2013-12-10T16:09:11Z</cp:lastPrinted>
  <dcterms:created xsi:type="dcterms:W3CDTF">2013-11-28T11:59:54Z</dcterms:created>
  <dcterms:modified xsi:type="dcterms:W3CDTF">2013-12-10T16:28:26Z</dcterms:modified>
</cp:coreProperties>
</file>