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71" r:id="rId5"/>
    <p:sldId id="290" r:id="rId6"/>
    <p:sldId id="273" r:id="rId7"/>
    <p:sldId id="287" r:id="rId8"/>
    <p:sldId id="277" r:id="rId9"/>
    <p:sldId id="286" r:id="rId10"/>
    <p:sldId id="282" r:id="rId11"/>
    <p:sldId id="283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3" autoAdjust="0"/>
    <p:restoredTop sz="94713" autoAdjust="0"/>
  </p:normalViewPr>
  <p:slideViewPr>
    <p:cSldViewPr>
      <p:cViewPr>
        <p:scale>
          <a:sx n="70" d="100"/>
          <a:sy n="70" d="100"/>
        </p:scale>
        <p:origin x="-105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D3E58-69A9-4138-BA47-1D27DC8A183B}" type="datetimeFigureOut">
              <a:rPr lang="pt-BR" smtClean="0"/>
              <a:pPr/>
              <a:t>26/02/2014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1527-7606-425B-A05D-5CDFFA2751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deslizamentos_teresopol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4116" y="1916832"/>
            <a:ext cx="2772420" cy="1870123"/>
          </a:xfrm>
          <a:prstGeom prst="rect">
            <a:avLst/>
          </a:prstGeom>
        </p:spPr>
      </p:pic>
      <p:pic>
        <p:nvPicPr>
          <p:cNvPr id="23" name="Imagem 22" descr="Fotos-Imagens-Caos-apos-deslizamento-de-terra-em-morro-com-varias-casas-no-Morro-da-Carioca-em-Angra-do-Reis-R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683501"/>
            <a:ext cx="2722190" cy="2041643"/>
          </a:xfrm>
          <a:prstGeom prst="rect">
            <a:avLst/>
          </a:prstGeom>
        </p:spPr>
      </p:pic>
      <p:pic>
        <p:nvPicPr>
          <p:cNvPr id="22" name="Imagem 21" descr="04ang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"/>
            <a:ext cx="3192737" cy="2060848"/>
          </a:xfrm>
          <a:prstGeom prst="rect">
            <a:avLst/>
          </a:prstGeom>
        </p:spPr>
      </p:pic>
      <p:sp>
        <p:nvSpPr>
          <p:cNvPr id="14" name="Forma livre 13"/>
          <p:cNvSpPr/>
          <p:nvPr/>
        </p:nvSpPr>
        <p:spPr>
          <a:xfrm>
            <a:off x="15253" y="1"/>
            <a:ext cx="7869115" cy="6525344"/>
          </a:xfrm>
          <a:custGeom>
            <a:avLst/>
            <a:gdLst>
              <a:gd name="connsiteX0" fmla="*/ 0 w 7869115"/>
              <a:gd name="connsiteY0" fmla="*/ 0 h 6479931"/>
              <a:gd name="connsiteX1" fmla="*/ 8792 w 7869115"/>
              <a:gd name="connsiteY1" fmla="*/ 6418385 h 6479931"/>
              <a:gd name="connsiteX2" fmla="*/ 896815 w 7869115"/>
              <a:gd name="connsiteY2" fmla="*/ 6444762 h 6479931"/>
              <a:gd name="connsiteX3" fmla="*/ 1652954 w 7869115"/>
              <a:gd name="connsiteY3" fmla="*/ 6471138 h 6479931"/>
              <a:gd name="connsiteX4" fmla="*/ 2013438 w 7869115"/>
              <a:gd name="connsiteY4" fmla="*/ 6479931 h 6479931"/>
              <a:gd name="connsiteX5" fmla="*/ 2382715 w 7869115"/>
              <a:gd name="connsiteY5" fmla="*/ 6479931 h 6479931"/>
              <a:gd name="connsiteX6" fmla="*/ 2795954 w 7869115"/>
              <a:gd name="connsiteY6" fmla="*/ 6479931 h 6479931"/>
              <a:gd name="connsiteX7" fmla="*/ 3068515 w 7869115"/>
              <a:gd name="connsiteY7" fmla="*/ 6462346 h 6479931"/>
              <a:gd name="connsiteX8" fmla="*/ 3604846 w 7869115"/>
              <a:gd name="connsiteY8" fmla="*/ 6435969 h 6479931"/>
              <a:gd name="connsiteX9" fmla="*/ 4396154 w 7869115"/>
              <a:gd name="connsiteY9" fmla="*/ 6348046 h 6479931"/>
              <a:gd name="connsiteX10" fmla="*/ 5108330 w 7869115"/>
              <a:gd name="connsiteY10" fmla="*/ 6216162 h 6479931"/>
              <a:gd name="connsiteX11" fmla="*/ 5644661 w 7869115"/>
              <a:gd name="connsiteY11" fmla="*/ 6084277 h 6479931"/>
              <a:gd name="connsiteX12" fmla="*/ 6268915 w 7869115"/>
              <a:gd name="connsiteY12" fmla="*/ 5899638 h 6479931"/>
              <a:gd name="connsiteX13" fmla="*/ 6770077 w 7869115"/>
              <a:gd name="connsiteY13" fmla="*/ 5732585 h 6479931"/>
              <a:gd name="connsiteX14" fmla="*/ 7526215 w 7869115"/>
              <a:gd name="connsiteY14" fmla="*/ 5451231 h 6479931"/>
              <a:gd name="connsiteX15" fmla="*/ 7640515 w 7869115"/>
              <a:gd name="connsiteY15" fmla="*/ 5134708 h 6479931"/>
              <a:gd name="connsiteX16" fmla="*/ 7719646 w 7869115"/>
              <a:gd name="connsiteY16" fmla="*/ 4906108 h 6479931"/>
              <a:gd name="connsiteX17" fmla="*/ 7807569 w 7869115"/>
              <a:gd name="connsiteY17" fmla="*/ 4545623 h 6479931"/>
              <a:gd name="connsiteX18" fmla="*/ 7842738 w 7869115"/>
              <a:gd name="connsiteY18" fmla="*/ 4229100 h 6479931"/>
              <a:gd name="connsiteX19" fmla="*/ 7869115 w 7869115"/>
              <a:gd name="connsiteY19" fmla="*/ 3780692 h 6479931"/>
              <a:gd name="connsiteX20" fmla="*/ 7842738 w 7869115"/>
              <a:gd name="connsiteY20" fmla="*/ 3323492 h 6479931"/>
              <a:gd name="connsiteX21" fmla="*/ 7781192 w 7869115"/>
              <a:gd name="connsiteY21" fmla="*/ 2963008 h 6479931"/>
              <a:gd name="connsiteX22" fmla="*/ 7710854 w 7869115"/>
              <a:gd name="connsiteY22" fmla="*/ 2655277 h 6479931"/>
              <a:gd name="connsiteX23" fmla="*/ 7631723 w 7869115"/>
              <a:gd name="connsiteY23" fmla="*/ 2356338 h 6479931"/>
              <a:gd name="connsiteX24" fmla="*/ 7499838 w 7869115"/>
              <a:gd name="connsiteY24" fmla="*/ 2031023 h 6479931"/>
              <a:gd name="connsiteX25" fmla="*/ 7350369 w 7869115"/>
              <a:gd name="connsiteY25" fmla="*/ 1705708 h 6479931"/>
              <a:gd name="connsiteX26" fmla="*/ 7192107 w 7869115"/>
              <a:gd name="connsiteY26" fmla="*/ 1424354 h 6479931"/>
              <a:gd name="connsiteX27" fmla="*/ 7007469 w 7869115"/>
              <a:gd name="connsiteY27" fmla="*/ 1116623 h 6479931"/>
              <a:gd name="connsiteX28" fmla="*/ 6743700 w 7869115"/>
              <a:gd name="connsiteY28" fmla="*/ 747346 h 6479931"/>
              <a:gd name="connsiteX29" fmla="*/ 6532684 w 7869115"/>
              <a:gd name="connsiteY29" fmla="*/ 492369 h 6479931"/>
              <a:gd name="connsiteX30" fmla="*/ 6304084 w 7869115"/>
              <a:gd name="connsiteY30" fmla="*/ 228600 h 6479931"/>
              <a:gd name="connsiteX31" fmla="*/ 6101861 w 7869115"/>
              <a:gd name="connsiteY31" fmla="*/ 0 h 6479931"/>
              <a:gd name="connsiteX32" fmla="*/ 0 w 7869115"/>
              <a:gd name="connsiteY32" fmla="*/ 0 h 647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869115" h="6479931">
                <a:moveTo>
                  <a:pt x="0" y="0"/>
                </a:moveTo>
                <a:cubicBezTo>
                  <a:pt x="2931" y="2139462"/>
                  <a:pt x="5861" y="4278923"/>
                  <a:pt x="8792" y="6418385"/>
                </a:cubicBezTo>
                <a:lnTo>
                  <a:pt x="896815" y="6444762"/>
                </a:lnTo>
                <a:lnTo>
                  <a:pt x="1652954" y="6471138"/>
                </a:lnTo>
                <a:lnTo>
                  <a:pt x="2013438" y="6479931"/>
                </a:lnTo>
                <a:lnTo>
                  <a:pt x="2382715" y="6479931"/>
                </a:lnTo>
                <a:lnTo>
                  <a:pt x="2795954" y="6479931"/>
                </a:lnTo>
                <a:lnTo>
                  <a:pt x="3068515" y="6462346"/>
                </a:lnTo>
                <a:lnTo>
                  <a:pt x="3604846" y="6435969"/>
                </a:lnTo>
                <a:lnTo>
                  <a:pt x="4396154" y="6348046"/>
                </a:lnTo>
                <a:lnTo>
                  <a:pt x="5108330" y="6216162"/>
                </a:lnTo>
                <a:lnTo>
                  <a:pt x="5644661" y="6084277"/>
                </a:lnTo>
                <a:lnTo>
                  <a:pt x="6268915" y="5899638"/>
                </a:lnTo>
                <a:lnTo>
                  <a:pt x="6770077" y="5732585"/>
                </a:lnTo>
                <a:lnTo>
                  <a:pt x="7526215" y="5451231"/>
                </a:lnTo>
                <a:lnTo>
                  <a:pt x="7640515" y="5134708"/>
                </a:lnTo>
                <a:lnTo>
                  <a:pt x="7719646" y="4906108"/>
                </a:lnTo>
                <a:lnTo>
                  <a:pt x="7807569" y="4545623"/>
                </a:lnTo>
                <a:lnTo>
                  <a:pt x="7842738" y="4229100"/>
                </a:lnTo>
                <a:lnTo>
                  <a:pt x="7869115" y="3780692"/>
                </a:lnTo>
                <a:lnTo>
                  <a:pt x="7842738" y="3323492"/>
                </a:lnTo>
                <a:lnTo>
                  <a:pt x="7781192" y="2963008"/>
                </a:lnTo>
                <a:lnTo>
                  <a:pt x="7710854" y="2655277"/>
                </a:lnTo>
                <a:lnTo>
                  <a:pt x="7631723" y="2356338"/>
                </a:lnTo>
                <a:lnTo>
                  <a:pt x="7499838" y="2031023"/>
                </a:lnTo>
                <a:lnTo>
                  <a:pt x="7350369" y="1705708"/>
                </a:lnTo>
                <a:lnTo>
                  <a:pt x="7192107" y="1424354"/>
                </a:lnTo>
                <a:lnTo>
                  <a:pt x="7007469" y="1116623"/>
                </a:lnTo>
                <a:lnTo>
                  <a:pt x="6743700" y="747346"/>
                </a:lnTo>
                <a:lnTo>
                  <a:pt x="6532684" y="492369"/>
                </a:lnTo>
                <a:lnTo>
                  <a:pt x="6304084" y="228600"/>
                </a:lnTo>
                <a:lnTo>
                  <a:pt x="610186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lumOff val="3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2877904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       </a:t>
            </a:r>
            <a:r>
              <a:rPr lang="pt-BR" sz="2000" b="1" dirty="0" smtClean="0"/>
              <a:t>TERRITORIALIDADE </a:t>
            </a:r>
            <a:r>
              <a:rPr lang="pt-BR" sz="2000" b="1" dirty="0"/>
              <a:t>DA VULNERABILIDADE: A POLÍTICA DA RESILIÊNCIA COMO SOLUÇÃO IMEDIATA AOS DESAFIOS E LIMITAÇÕES DOS PROBLEMAS URBANOS EM ASSENTAMENTOS PRECÁRIOS E OCUPAÇÕES IRREGULARES</a:t>
            </a:r>
            <a:r>
              <a:rPr lang="pt-BR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endParaRPr lang="pt-BR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1" name="Forma livre 20"/>
          <p:cNvSpPr/>
          <p:nvPr/>
        </p:nvSpPr>
        <p:spPr>
          <a:xfrm>
            <a:off x="7539487" y="4727275"/>
            <a:ext cx="1604513" cy="733246"/>
          </a:xfrm>
          <a:custGeom>
            <a:avLst/>
            <a:gdLst>
              <a:gd name="connsiteX0" fmla="*/ 250166 w 1604513"/>
              <a:gd name="connsiteY0" fmla="*/ 0 h 733246"/>
              <a:gd name="connsiteX1" fmla="*/ 1604513 w 1604513"/>
              <a:gd name="connsiteY1" fmla="*/ 8627 h 733246"/>
              <a:gd name="connsiteX2" fmla="*/ 0 w 1604513"/>
              <a:gd name="connsiteY2" fmla="*/ 733246 h 733246"/>
              <a:gd name="connsiteX3" fmla="*/ 86264 w 1604513"/>
              <a:gd name="connsiteY3" fmla="*/ 526212 h 733246"/>
              <a:gd name="connsiteX4" fmla="*/ 172528 w 1604513"/>
              <a:gd name="connsiteY4" fmla="*/ 301925 h 733246"/>
              <a:gd name="connsiteX5" fmla="*/ 232913 w 1604513"/>
              <a:gd name="connsiteY5" fmla="*/ 69012 h 733246"/>
              <a:gd name="connsiteX6" fmla="*/ 250166 w 1604513"/>
              <a:gd name="connsiteY6" fmla="*/ 0 h 73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4513" h="733246">
                <a:moveTo>
                  <a:pt x="250166" y="0"/>
                </a:moveTo>
                <a:lnTo>
                  <a:pt x="1604513" y="8627"/>
                </a:lnTo>
                <a:lnTo>
                  <a:pt x="0" y="733246"/>
                </a:lnTo>
                <a:lnTo>
                  <a:pt x="86264" y="526212"/>
                </a:lnTo>
                <a:lnTo>
                  <a:pt x="172528" y="301925"/>
                </a:lnTo>
                <a:lnTo>
                  <a:pt x="232913" y="69012"/>
                </a:lnTo>
                <a:lnTo>
                  <a:pt x="250166" y="0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854184" y="6309320"/>
            <a:ext cx="428527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pt-BR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André Luís G A Pimenta</a:t>
            </a:r>
          </a:p>
          <a:p>
            <a:pPr algn="r"/>
            <a:r>
              <a:rPr lang="pt-BR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Mestrando em Defesa e Segurança Civil– UFF</a:t>
            </a:r>
            <a:endParaRPr lang="pt-BR" sz="1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9216008" y="0"/>
            <a:ext cx="756592" cy="49411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25907" y="5601434"/>
            <a:ext cx="2612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 smtClean="0"/>
              <a:t>Artigo apresentado para aprovação na Disciplina de Habitações em Risco do Mestrado em Defesa e Segurança Civil pela Universidade Federal Fluminense – UFF.</a:t>
            </a:r>
            <a:endParaRPr lang="pt-BR" sz="1000" dirty="0"/>
          </a:p>
        </p:txBody>
      </p:sp>
      <p:pic>
        <p:nvPicPr>
          <p:cNvPr id="15" name="Picture 2" descr="http://www.defesacivil.uff.br/logo-mestrado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2" y="5884363"/>
            <a:ext cx="640981" cy="6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defesacivil.uff.br/logo-uff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13" y="5541462"/>
            <a:ext cx="5715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630256" y="5517232"/>
            <a:ext cx="7473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b="1" dirty="0" smtClean="0">
                <a:latin typeface="Arial" pitchFamily="34" charset="0"/>
                <a:cs typeface="Arial" pitchFamily="34" charset="0"/>
              </a:rPr>
              <a:t>Universidade</a:t>
            </a:r>
          </a:p>
          <a:p>
            <a:r>
              <a:rPr lang="pt-BR" sz="700" b="1" dirty="0" smtClean="0">
                <a:latin typeface="Arial" pitchFamily="34" charset="0"/>
                <a:cs typeface="Arial" pitchFamily="34" charset="0"/>
              </a:rPr>
              <a:t>Federal</a:t>
            </a:r>
          </a:p>
          <a:p>
            <a:r>
              <a:rPr lang="pt-BR" sz="700" b="1" dirty="0" smtClean="0">
                <a:latin typeface="Arial" pitchFamily="34" charset="0"/>
                <a:cs typeface="Arial" pitchFamily="34" charset="0"/>
              </a:rPr>
              <a:t>Fluminense</a:t>
            </a:r>
            <a:endParaRPr lang="pt-BR" sz="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6" descr="http://www.defesacivil.uff.br/mestrado-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42" y="6064477"/>
            <a:ext cx="1428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117" y="764704"/>
            <a:ext cx="7764355" cy="58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gradFill flip="none" rotWithShape="1">
            <a:gsLst>
              <a:gs pos="33000">
                <a:schemeClr val="tx1">
                  <a:lumMod val="65000"/>
                  <a:lumOff val="35000"/>
                  <a:shade val="30000"/>
                  <a:satMod val="115000"/>
                  <a:alpha val="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30398" y="4437112"/>
            <a:ext cx="3613810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André Luís G A Pimenta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Mestrando em Defesa e Segurança Civil – UFF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Angra dos Reis – Rio de Janeiro – Brasil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 24 9-9981-2480 andreluis.pmp@gmail.com</a:t>
            </a:r>
            <a:endParaRPr 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790899" y="467380"/>
            <a:ext cx="358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Integrando e sistematizando  forças!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12195"/>
          <a:stretch/>
        </p:blipFill>
        <p:spPr bwMode="auto">
          <a:xfrm>
            <a:off x="2160512" y="5457313"/>
            <a:ext cx="7020000" cy="13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com Canto Diagonal Aparado 18"/>
          <p:cNvSpPr/>
          <p:nvPr/>
        </p:nvSpPr>
        <p:spPr>
          <a:xfrm>
            <a:off x="0" y="188640"/>
            <a:ext cx="9180512" cy="116632"/>
          </a:xfrm>
          <a:prstGeom prst="snip2DiagRect">
            <a:avLst/>
          </a:prstGeom>
          <a:solidFill>
            <a:schemeClr val="tx1">
              <a:lumMod val="75000"/>
              <a:lumOff val="2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0" y="8620"/>
            <a:ext cx="918051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http://www.defesacivil.uff.br/logo-mestrado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" y="6122106"/>
            <a:ext cx="640981" cy="6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defesacivil.uff.br/logo-uff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9" y="5779205"/>
            <a:ext cx="5715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011392" y="5754975"/>
            <a:ext cx="7473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Universidade</a:t>
            </a:r>
          </a:p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</a:t>
            </a:r>
          </a:p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Fluminense</a:t>
            </a:r>
            <a:endParaRPr lang="pt-BR" sz="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6" descr="http://www.defesacivil.uff.br/mestrado-logo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8" y="6302220"/>
            <a:ext cx="1428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-41584" y="8620"/>
            <a:ext cx="9246266" cy="3240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Territorialidade da Vulnerabilidade: A Política da Resiliência como solução imediata aos desafios e limitações dos problemas urbanos em assentamentos precários e ocupações irregulares.</a:t>
            </a:r>
            <a:endParaRPr lang="pt-BR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596336" y="87015"/>
            <a:ext cx="15199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Sumário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>
            <a:spLocks noChangeAspect="1"/>
          </p:cNvSpPr>
          <p:nvPr/>
        </p:nvSpPr>
        <p:spPr>
          <a:xfrm>
            <a:off x="907976" y="2103239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Resumo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>
            <a:spLocks noChangeAspect="1"/>
          </p:cNvSpPr>
          <p:nvPr/>
        </p:nvSpPr>
        <p:spPr>
          <a:xfrm>
            <a:off x="899592" y="2564904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>
            <a:spLocks noChangeAspect="1"/>
          </p:cNvSpPr>
          <p:nvPr/>
        </p:nvSpPr>
        <p:spPr>
          <a:xfrm>
            <a:off x="899592" y="3543399"/>
            <a:ext cx="319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de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Resiliência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>
            <a:spLocks noChangeAspect="1"/>
          </p:cNvSpPr>
          <p:nvPr/>
        </p:nvSpPr>
        <p:spPr>
          <a:xfrm>
            <a:off x="899592" y="4005064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Papel do Estado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>
            <a:spLocks noChangeAspect="1"/>
          </p:cNvSpPr>
          <p:nvPr/>
        </p:nvSpPr>
        <p:spPr>
          <a:xfrm>
            <a:off x="899592" y="4479503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>
            <a:spLocks noChangeAspect="1"/>
          </p:cNvSpPr>
          <p:nvPr/>
        </p:nvSpPr>
        <p:spPr>
          <a:xfrm>
            <a:off x="899592" y="3039343"/>
            <a:ext cx="483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Territorialidade da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Vulnerabilidade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117" y="764704"/>
            <a:ext cx="7764355" cy="58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-27384"/>
            <a:ext cx="9180512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  <a:alpha val="93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com Canto Diagonal Aparado 7"/>
          <p:cNvSpPr/>
          <p:nvPr/>
        </p:nvSpPr>
        <p:spPr>
          <a:xfrm>
            <a:off x="0" y="6741368"/>
            <a:ext cx="9180512" cy="116632"/>
          </a:xfrm>
          <a:prstGeom prst="snip2DiagRect">
            <a:avLst/>
          </a:prstGeom>
          <a:solidFill>
            <a:schemeClr val="tx1">
              <a:lumMod val="75000"/>
              <a:lumOff val="2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6254" y="6561348"/>
            <a:ext cx="9246266" cy="3240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Territorialidade da Vulnerabilidade: A Política da Resiliência como solução imediata aos desafios e limitações dos problemas urbanos em assentamentos precários e ocupações irregulares.</a:t>
            </a:r>
            <a:endParaRPr lang="pt-BR" sz="900" b="1" dirty="0">
              <a:solidFill>
                <a:schemeClr val="bg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308304" y="1412776"/>
            <a:ext cx="1728192" cy="36004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12195"/>
          <a:stretch/>
        </p:blipFill>
        <p:spPr bwMode="auto">
          <a:xfrm>
            <a:off x="2160512" y="-27384"/>
            <a:ext cx="7020000" cy="13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6561348"/>
            <a:ext cx="918051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Picture 2" descr="http://www.defesacivil.uff.br/logo-mestrado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9" y="555771"/>
            <a:ext cx="640981" cy="6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defesacivil.uff.br/logo-uff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0" y="212870"/>
            <a:ext cx="5715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992893" y="188640"/>
            <a:ext cx="7473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Universidade</a:t>
            </a:r>
          </a:p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</a:t>
            </a:r>
          </a:p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Fluminense</a:t>
            </a:r>
            <a:endParaRPr lang="pt-BR" sz="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6" descr="http://www.defesacivil.uff.br/mestrado-logo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9" y="735885"/>
            <a:ext cx="1428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33679" y="2602647"/>
            <a:ext cx="79707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presente artigo tem como objetivo analisar o contexto da rotina de viver com o risco onde indivíduos de mesmo espaço geográfico residem em locais vulneráveis a desastres naturais em risco graduado como médio(R2), alto(R3) ou mesmo, muito alto(R4) e tem em seu cotidiano o convívio com o risco de forma ingênua até que haja uma ameaça iminente. Esse contexto se faz dentro de uma análise do processo de inserção cultural do aprender a viver com o risco e a capacidade de se recuperar diante de um desastre, as intervenções do Estado na implementação desta política de resiliência e a morosidade no processo de garantir serviços públicos de qualidade,  proteção à população e de </a:t>
            </a:r>
            <a:r>
              <a:rPr lang="pt-BR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urbanização.</a:t>
            </a:r>
            <a:endParaRPr lang="pt-BR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5633553"/>
            <a:ext cx="8952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Palavras-chave: Territorialidade da vulnerabilidade, proteção civil, resiliência, ocupação urbana.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117" y="764704"/>
            <a:ext cx="7764355" cy="58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-27384"/>
            <a:ext cx="9180512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  <a:alpha val="93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com Canto Diagonal Aparado 7"/>
          <p:cNvSpPr/>
          <p:nvPr/>
        </p:nvSpPr>
        <p:spPr>
          <a:xfrm>
            <a:off x="0" y="6741368"/>
            <a:ext cx="9180512" cy="116632"/>
          </a:xfrm>
          <a:prstGeom prst="snip2DiagRect">
            <a:avLst/>
          </a:prstGeom>
          <a:solidFill>
            <a:schemeClr val="tx1">
              <a:lumMod val="75000"/>
              <a:lumOff val="2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6254" y="6561348"/>
            <a:ext cx="9246266" cy="3240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Territorialidade da Vulnerabilidade: A Política da Resiliência como solução imediata aos desafios e limitações dos problemas urbanos em assentamentos precários e ocupações irregulares.</a:t>
            </a:r>
            <a:endParaRPr lang="pt-BR" sz="900" b="1" dirty="0">
              <a:solidFill>
                <a:schemeClr val="bg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308304" y="1412776"/>
            <a:ext cx="1728192" cy="36004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12195"/>
          <a:stretch/>
        </p:blipFill>
        <p:spPr bwMode="auto">
          <a:xfrm>
            <a:off x="2160512" y="-27384"/>
            <a:ext cx="7020000" cy="13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6561348"/>
            <a:ext cx="918051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Picture 2" descr="http://www.defesacivil.uff.br/logo-mestrado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9" y="555771"/>
            <a:ext cx="640981" cy="6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defesacivil.uff.br/logo-uff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0" y="212870"/>
            <a:ext cx="5715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992893" y="188640"/>
            <a:ext cx="7473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Universidade</a:t>
            </a:r>
          </a:p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</a:t>
            </a:r>
          </a:p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Fluminense</a:t>
            </a:r>
            <a:endParaRPr lang="pt-BR" sz="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6" descr="http://www.defesacivil.uff.br/mestrado-logo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9" y="735885"/>
            <a:ext cx="1428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33679" y="1850048"/>
            <a:ext cx="79707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O aumento de moradias em áreas de risco, ocupações irregulares na beira de rios e acima das cotas permitidas nos morros tem sido algo rotineiro, a baixa fiscalização e acentuada migração de população em busca de políticas públicas mais consolidadas e acessíveis resultam em aglomerados subnormais, </a:t>
            </a: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</a:rPr>
              <a:t>próximo 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a grandes cidades, metrópoles, indústrias, portos e empresas de grande porte.</a:t>
            </a:r>
            <a:endParaRPr lang="pt-BR" sz="2000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http://2.bp.blogspot.com/_TXBid6P--FM/Sz9IzWWXSVI/AAAAAAAADZ8/eOfyOuZhU2U/s1600/0,,33531987-FMM,00_Angra_31Dezembr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176464" cy="297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117" y="764704"/>
            <a:ext cx="7764355" cy="58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  <a:alpha val="79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com Canto Diagonal Aparado 12"/>
          <p:cNvSpPr/>
          <p:nvPr/>
        </p:nvSpPr>
        <p:spPr>
          <a:xfrm>
            <a:off x="0" y="6741368"/>
            <a:ext cx="9180512" cy="116632"/>
          </a:xfrm>
          <a:prstGeom prst="snip2DiagRect">
            <a:avLst/>
          </a:prstGeom>
          <a:solidFill>
            <a:schemeClr val="tx1">
              <a:lumMod val="75000"/>
              <a:lumOff val="2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364088" y="1412776"/>
            <a:ext cx="3672408" cy="36004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Territorialidade da Vulnerabilidade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23528" y="1904633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Uma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relação de rotina de viver com o risco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, indivíduos tem como habitat um local com o risco alto ou muito alto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 e não busca um outro lugar, ou mesmo não possui outra oportunidade mas segura, pede para nunca acontecer um desastre e continua a viver neste local.</a:t>
            </a:r>
          </a:p>
          <a:p>
            <a:pPr algn="just"/>
            <a:endParaRPr lang="pt-BR" dirty="0" smtClean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Conceitua-se como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um grupo de mesma concepção cultural sobre o viver em área de risco, 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aceitando o risco como uma probabilidade baixa, independente da potencialidade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, mas sendo compensatório pelo período que terá uma moradia. E, que 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sendo afetada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por um desastre de forma danosa e gerando prejuízos, ou mesmo, perdas humanas, </a:t>
            </a:r>
            <a:r>
              <a:rPr lang="pt-BR" b="1" dirty="0">
                <a:solidFill>
                  <a:schemeClr val="bg1">
                    <a:lumMod val="95000"/>
                  </a:schemeClr>
                </a:solidFill>
              </a:rPr>
              <a:t>passará a ver que não compensa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algn="just"/>
            <a:endParaRPr lang="pt-BR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12195"/>
          <a:stretch/>
        </p:blipFill>
        <p:spPr bwMode="auto">
          <a:xfrm>
            <a:off x="2160512" y="-27384"/>
            <a:ext cx="7020000" cy="13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com Canto Diagonal Aparado 21"/>
          <p:cNvSpPr/>
          <p:nvPr/>
        </p:nvSpPr>
        <p:spPr>
          <a:xfrm>
            <a:off x="0" y="6741368"/>
            <a:ext cx="9180512" cy="116632"/>
          </a:xfrm>
          <a:prstGeom prst="snip2DiagRect">
            <a:avLst/>
          </a:prstGeom>
          <a:solidFill>
            <a:schemeClr val="tx1">
              <a:lumMod val="75000"/>
              <a:lumOff val="2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0" y="6561348"/>
            <a:ext cx="918051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Picture 2" descr="http://www.defesacivil.uff.br/logo-mestrado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9" y="555771"/>
            <a:ext cx="640981" cy="6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defesacivil.uff.br/logo-uff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0" y="212870"/>
            <a:ext cx="5715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992893" y="188640"/>
            <a:ext cx="7473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Universidade</a:t>
            </a:r>
          </a:p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</a:t>
            </a:r>
          </a:p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Fluminense</a:t>
            </a:r>
            <a:endParaRPr lang="pt-BR" sz="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http://www.defesacivil.uff.br/mestrado-logo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9" y="735885"/>
            <a:ext cx="1428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tângulo 28"/>
          <p:cNvSpPr/>
          <p:nvPr/>
        </p:nvSpPr>
        <p:spPr>
          <a:xfrm>
            <a:off x="6254" y="6561348"/>
            <a:ext cx="9246266" cy="3240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Territorialidade da Vulnerabilidade: A Política da Resiliência como solução imediata aos desafios e limitações dos problemas urbanos em assentamentos precários e ocupações irregulares.</a:t>
            </a:r>
            <a:endParaRPr lang="pt-BR" sz="9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http://i0.statig.com.br/bancodeimagens/77/9b/a7/779ba7py7kdf2yu5zcb7nlkh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52" y="4484116"/>
            <a:ext cx="3319496" cy="207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117" y="764704"/>
            <a:ext cx="7764355" cy="58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  <a:alpha val="6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com Canto Diagonal Aparado 12"/>
          <p:cNvSpPr/>
          <p:nvPr/>
        </p:nvSpPr>
        <p:spPr>
          <a:xfrm>
            <a:off x="0" y="6741368"/>
            <a:ext cx="9180512" cy="116632"/>
          </a:xfrm>
          <a:prstGeom prst="snip2DiagRect">
            <a:avLst/>
          </a:prstGeom>
          <a:solidFill>
            <a:schemeClr val="tx1">
              <a:lumMod val="75000"/>
              <a:lumOff val="2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156176" y="1412776"/>
            <a:ext cx="2880320" cy="36004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DE RESILIÊNCIA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79512" y="1805910"/>
            <a:ext cx="86409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chemeClr val="bg1">
                    <a:lumMod val="95000"/>
                  </a:schemeClr>
                </a:solidFill>
              </a:rPr>
              <a:t>Uma cidade </a:t>
            </a:r>
            <a:r>
              <a:rPr lang="pt-BR" sz="1300" b="1" dirty="0" err="1">
                <a:solidFill>
                  <a:schemeClr val="bg1">
                    <a:lumMod val="95000"/>
                  </a:schemeClr>
                </a:solidFill>
              </a:rPr>
              <a:t>resiliente</a:t>
            </a:r>
            <a:r>
              <a:rPr lang="pt-BR" sz="1300" b="1" dirty="0">
                <a:solidFill>
                  <a:schemeClr val="bg1">
                    <a:lumMod val="95000"/>
                  </a:schemeClr>
                </a:solidFill>
              </a:rPr>
              <a:t> a desastres:</a:t>
            </a:r>
          </a:p>
          <a:p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•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É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um local onde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os desastres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são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minimizados porque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sua população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vive em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residências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e comunidades com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serviços e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infraestrutura organizados</a:t>
            </a:r>
            <a:r>
              <a:rPr lang="pt-BR" sz="1300" u="sng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e que obedecem a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padrões de segurança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e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códigos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construção;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sem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ocupações irregulares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 construídas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em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planícies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inundação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ou em encostas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íngremes por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falta de outras terras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disponíveis.</a:t>
            </a:r>
            <a:endParaRPr lang="pt-BR" sz="13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• Possui um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governo local competente, inclusivo e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transparente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que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se preocupa com uma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urbanização sustentável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e investe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os recursos necessários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ao desenvolvimento de capacidades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para gestão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e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organização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municipal antes, durante e apos um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evento adverso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ou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ameaça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natural.</a:t>
            </a:r>
          </a:p>
          <a:p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• E onde as a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utoridades locais e a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população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compreendem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os riscos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que enfrentam e desenvolvem processos de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informação local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e compartilhada com base nos danos por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desastres, ameaças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e riscos, inclusive sobre quem esta exposto e quem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e vulnerável.</a:t>
            </a:r>
            <a:endParaRPr lang="pt-BR" sz="13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• E onde existe o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empoderamento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dos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cidadãos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para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participação, decisão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e planejamento de sua cidade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 em conjunto com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as autoridades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locais; e onde existe a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valorização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do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conhecimento local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e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indígena,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suas capacidades e recursos.</a:t>
            </a:r>
          </a:p>
          <a:p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• Preocupa-se em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antecipar e mitigar o impactos dos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desastres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, incorporando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tecnologias de monitoramento, alerta e alarme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para a proteção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da infraestrutura, dos bens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comunitários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e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individuais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incluindo suas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residências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e bens materiais –, do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patrimônio cultural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e ambiental, e do capital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econômico.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Esta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também apta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a minimizar danos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físicos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e sociais decorrentes de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eventos climáticos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extremos, terremotos e outras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ameaças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naturais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ou induzidas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pela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ação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humana.</a:t>
            </a:r>
          </a:p>
          <a:p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• E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capaz de responder, implantar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estratégias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imediatas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de reconstrução </a:t>
            </a:r>
            <a:r>
              <a:rPr lang="pt-BR" sz="1300" b="1" u="sng" dirty="0">
                <a:solidFill>
                  <a:schemeClr val="bg1">
                    <a:lumMod val="95000"/>
                  </a:schemeClr>
                </a:solidFill>
              </a:rPr>
              <a:t>e reestabelecer rapidamente os </a:t>
            </a:r>
            <a:r>
              <a:rPr lang="pt-BR" sz="1300" b="1" u="sng" dirty="0" smtClean="0">
                <a:solidFill>
                  <a:schemeClr val="bg1">
                    <a:lumMod val="95000"/>
                  </a:schemeClr>
                </a:solidFill>
              </a:rPr>
              <a:t>serviços básicos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 para retomar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suas atividades sociais, institucionais e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econômicas após um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evento adverso.</a:t>
            </a:r>
          </a:p>
          <a:p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• Compreende que grande parte dos itens anteriores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são também pontos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centrais para a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construção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da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resiliência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as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mudanças ambientais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, incluindo as 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mudanças climáticas, além </a:t>
            </a:r>
            <a:r>
              <a:rPr lang="pt-BR" sz="1300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BR" sz="1300" u="sng" dirty="0">
                <a:solidFill>
                  <a:schemeClr val="bg1">
                    <a:lumMod val="95000"/>
                  </a:schemeClr>
                </a:solidFill>
              </a:rPr>
              <a:t>reduzir </a:t>
            </a:r>
            <a:r>
              <a:rPr lang="pt-BR" sz="1300" u="sng" dirty="0" smtClean="0">
                <a:solidFill>
                  <a:schemeClr val="bg1">
                    <a:lumMod val="95000"/>
                  </a:schemeClr>
                </a:solidFill>
              </a:rPr>
              <a:t>as emissões </a:t>
            </a:r>
            <a:r>
              <a:rPr lang="pt-BR" sz="1300" u="sng" dirty="0">
                <a:solidFill>
                  <a:schemeClr val="bg1">
                    <a:lumMod val="95000"/>
                  </a:schemeClr>
                </a:solidFill>
              </a:rPr>
              <a:t>dos gases que provocam o efeito estufa</a:t>
            </a:r>
            <a:r>
              <a:rPr lang="pt-BR" sz="13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endParaRPr lang="pt-BR" sz="13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Fonte: Escritório das Nações Unidas para Redução de Risco de Desastres – ONU, </a:t>
            </a: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Como Construir Cidades Mais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Resili entes - Um </a:t>
            </a: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Guia para Gestores </a:t>
            </a: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</a:rPr>
              <a:t>Públicos </a:t>
            </a:r>
            <a:r>
              <a:rPr lang="pt-BR" sz="1000" dirty="0">
                <a:solidFill>
                  <a:schemeClr val="bg1">
                    <a:lumMod val="95000"/>
                  </a:schemeClr>
                </a:solidFill>
              </a:rPr>
              <a:t>Locais</a:t>
            </a:r>
          </a:p>
        </p:txBody>
      </p:sp>
      <p:pic>
        <p:nvPicPr>
          <p:cNvPr id="17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12195"/>
          <a:stretch/>
        </p:blipFill>
        <p:spPr bwMode="auto">
          <a:xfrm>
            <a:off x="2160512" y="-27384"/>
            <a:ext cx="7020000" cy="13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com Canto Diagonal Aparado 21"/>
          <p:cNvSpPr/>
          <p:nvPr/>
        </p:nvSpPr>
        <p:spPr>
          <a:xfrm>
            <a:off x="0" y="6741368"/>
            <a:ext cx="9180512" cy="116632"/>
          </a:xfrm>
          <a:prstGeom prst="snip2DiagRect">
            <a:avLst/>
          </a:prstGeom>
          <a:solidFill>
            <a:schemeClr val="tx1">
              <a:lumMod val="75000"/>
              <a:lumOff val="2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0" y="6561348"/>
            <a:ext cx="918051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Picture 2" descr="http://www.defesacivil.uff.br/logo-mestrado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9" y="555771"/>
            <a:ext cx="640981" cy="6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defesacivil.uff.br/logo-uff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0" y="212870"/>
            <a:ext cx="5715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992893" y="188640"/>
            <a:ext cx="7473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Universidade</a:t>
            </a:r>
          </a:p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</a:t>
            </a:r>
          </a:p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Fluminense</a:t>
            </a:r>
            <a:endParaRPr lang="pt-BR" sz="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http://www.defesacivil.uff.br/mestrado-logo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9" y="735885"/>
            <a:ext cx="1428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ângulo 29"/>
          <p:cNvSpPr/>
          <p:nvPr/>
        </p:nvSpPr>
        <p:spPr>
          <a:xfrm>
            <a:off x="6254" y="6561348"/>
            <a:ext cx="9246266" cy="3240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Territorialidade da Vulnerabilidade: A Política da Resiliência como solução imediata aos desafios e limitações dos problemas urbanos em assentamentos precários e ocupações irregulares.</a:t>
            </a:r>
            <a:endParaRPr lang="pt-B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117" y="764704"/>
            <a:ext cx="7764355" cy="58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  <a:alpha val="51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com Canto Diagonal Aparado 12"/>
          <p:cNvSpPr/>
          <p:nvPr/>
        </p:nvSpPr>
        <p:spPr>
          <a:xfrm>
            <a:off x="0" y="6741368"/>
            <a:ext cx="9180512" cy="116632"/>
          </a:xfrm>
          <a:prstGeom prst="snip2DiagRect">
            <a:avLst/>
          </a:prstGeom>
          <a:solidFill>
            <a:schemeClr val="tx1">
              <a:lumMod val="75000"/>
              <a:lumOff val="2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804248" y="1451992"/>
            <a:ext cx="2232248" cy="36004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PAPEL DO ESTADO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12195"/>
          <a:stretch/>
        </p:blipFill>
        <p:spPr bwMode="auto">
          <a:xfrm>
            <a:off x="2160512" y="-27384"/>
            <a:ext cx="7020000" cy="13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tângulo com Canto Diagonal Aparado 28"/>
          <p:cNvSpPr/>
          <p:nvPr/>
        </p:nvSpPr>
        <p:spPr>
          <a:xfrm>
            <a:off x="0" y="6741368"/>
            <a:ext cx="9180512" cy="116632"/>
          </a:xfrm>
          <a:prstGeom prst="snip2DiagRect">
            <a:avLst/>
          </a:prstGeom>
          <a:solidFill>
            <a:schemeClr val="tx1">
              <a:lumMod val="75000"/>
              <a:lumOff val="2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0" y="6561348"/>
            <a:ext cx="918051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3" name="Picture 2" descr="http://www.defesacivil.uff.br/logo-mestrado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9" y="555771"/>
            <a:ext cx="640981" cy="6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www.defesacivil.uff.br/logo-uff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0" y="212870"/>
            <a:ext cx="5715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992893" y="188640"/>
            <a:ext cx="7473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Universidade</a:t>
            </a:r>
          </a:p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</a:t>
            </a:r>
          </a:p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Fluminense</a:t>
            </a:r>
            <a:endParaRPr lang="pt-BR" sz="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6" descr="http://www.defesacivil.uff.br/mestrado-logo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9" y="735885"/>
            <a:ext cx="1428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6254" y="6561348"/>
            <a:ext cx="9246266" cy="3240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Territorialidade da Vulnerabilidade: A Política da Resiliência como solução imediata aos desafios e limitações dos problemas urbanos em assentamentos precários e ocupações irregulares.</a:t>
            </a:r>
            <a:endParaRPr lang="pt-BR" sz="900" b="1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4518" y="2266380"/>
            <a:ext cx="86319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Não se pode tratar o risco sem tratar suas causas que são a raiz do problema. No diagrama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 seguir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retratando uma relação de causa e efeito fundamentada no conceito abordado pela ONU(2012) no que tange em “Por que as cidades estão em risco?” é abordado a relação fundamental que deve ser tratada dentro do Papel do Estado na implementação de ações de redução de risco.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 descr="Cemaden (Foto: Divulgação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768058"/>
            <a:ext cx="3480531" cy="261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29273" y="5596498"/>
            <a:ext cx="23090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bg1">
                    <a:lumMod val="95000"/>
                  </a:schemeClr>
                </a:solidFill>
              </a:rPr>
              <a:t>Fonte</a:t>
            </a:r>
            <a:r>
              <a:rPr lang="pt-BR" sz="900" dirty="0">
                <a:solidFill>
                  <a:schemeClr val="bg1">
                    <a:lumMod val="95000"/>
                  </a:schemeClr>
                </a:solidFill>
              </a:rPr>
              <a:t>: http://redeglobo.globo.com/globoecologia/noticia/2012/07/criado-em-2011-cemaden-monitora-areas-de-risco-de-norte-sul-do-pais.htmle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117" y="764704"/>
            <a:ext cx="7764355" cy="58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  <a:alpha val="51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com Canto Diagonal Aparado 12"/>
          <p:cNvSpPr/>
          <p:nvPr/>
        </p:nvSpPr>
        <p:spPr>
          <a:xfrm>
            <a:off x="0" y="6741368"/>
            <a:ext cx="9180512" cy="116632"/>
          </a:xfrm>
          <a:prstGeom prst="snip2DiagRect">
            <a:avLst/>
          </a:prstGeom>
          <a:solidFill>
            <a:schemeClr val="tx1">
              <a:lumMod val="75000"/>
              <a:lumOff val="2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804248" y="1379984"/>
            <a:ext cx="2232248" cy="36004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PAPEL DO ESTADO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12195"/>
          <a:stretch/>
        </p:blipFill>
        <p:spPr bwMode="auto">
          <a:xfrm>
            <a:off x="2160512" y="-27384"/>
            <a:ext cx="7020000" cy="13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com Canto Diagonal Aparado 24"/>
          <p:cNvSpPr/>
          <p:nvPr/>
        </p:nvSpPr>
        <p:spPr>
          <a:xfrm>
            <a:off x="0" y="6741368"/>
            <a:ext cx="9180512" cy="116632"/>
          </a:xfrm>
          <a:prstGeom prst="snip2DiagRect">
            <a:avLst/>
          </a:prstGeom>
          <a:solidFill>
            <a:schemeClr val="tx1">
              <a:lumMod val="75000"/>
              <a:lumOff val="2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Retângulo 26"/>
          <p:cNvSpPr/>
          <p:nvPr/>
        </p:nvSpPr>
        <p:spPr>
          <a:xfrm>
            <a:off x="0" y="6561348"/>
            <a:ext cx="918051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Picture 2" descr="http://www.defesacivil.uff.br/logo-mestrado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9" y="555771"/>
            <a:ext cx="640981" cy="6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defesacivil.uff.br/logo-uff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0" y="212870"/>
            <a:ext cx="5715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992893" y="188640"/>
            <a:ext cx="7473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Universidade</a:t>
            </a:r>
          </a:p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</a:t>
            </a:r>
          </a:p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Fluminense</a:t>
            </a:r>
            <a:endParaRPr lang="pt-BR" sz="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6" descr="http://www.defesacivil.uff.br/mestrado-logo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9" y="735885"/>
            <a:ext cx="1428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tângulo 32"/>
          <p:cNvSpPr/>
          <p:nvPr/>
        </p:nvSpPr>
        <p:spPr>
          <a:xfrm>
            <a:off x="6254" y="6561348"/>
            <a:ext cx="9246266" cy="3240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Territorialidade da Vulnerabilidade: A Política da Resiliência como solução imediata aos desafios e limitações dos problemas urbanos em assentamentos precários e ocupações irregulares.</a:t>
            </a:r>
            <a:endParaRPr lang="pt-BR" sz="900" b="1" dirty="0">
              <a:solidFill>
                <a:schemeClr val="bg1"/>
              </a:solidFill>
            </a:endParaRPr>
          </a:p>
        </p:txBody>
      </p:sp>
      <p:pic>
        <p:nvPicPr>
          <p:cNvPr id="16" name="Imagem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80512" cy="441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117" y="764704"/>
            <a:ext cx="7764355" cy="582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  <a:alpha val="16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com Canto Diagonal Aparado 12"/>
          <p:cNvSpPr/>
          <p:nvPr/>
        </p:nvSpPr>
        <p:spPr>
          <a:xfrm>
            <a:off x="0" y="6741368"/>
            <a:ext cx="9180512" cy="116632"/>
          </a:xfrm>
          <a:prstGeom prst="snip2DiagRect">
            <a:avLst/>
          </a:prstGeom>
          <a:solidFill>
            <a:schemeClr val="tx1">
              <a:lumMod val="75000"/>
              <a:lumOff val="2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372200" y="1412776"/>
            <a:ext cx="2664296" cy="36004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2536" y="2276872"/>
            <a:ext cx="8567936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Ações mais macros com intervenções urbanas que </a:t>
            </a:r>
            <a:r>
              <a:rPr lang="pt-BR" b="1" u="sng" dirty="0">
                <a:solidFill>
                  <a:schemeClr val="bg1">
                    <a:lumMod val="95000"/>
                  </a:schemeClr>
                </a:solidFill>
              </a:rPr>
              <a:t>minimizem ocupações irregulares e assentamentos precários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 gerarão por consequência direta a redução de risco e a política de resiliência proposta pela Organização das Nações Unidas poderão ser colocadas em prática de forma mais eficiente e real. O ponto de ação no País ainda esta no processo de construção de </a:t>
            </a:r>
            <a:r>
              <a:rPr lang="pt-BR" b="1" u="sng" dirty="0">
                <a:solidFill>
                  <a:schemeClr val="bg1">
                    <a:lumMod val="95000"/>
                  </a:schemeClr>
                </a:solidFill>
              </a:rPr>
              <a:t>cultura preventiva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, mesmo que necessite correr paralelamente com ações de Resiliência em locais suscetíveis a desastres de origem natural para minimizar danos, prejuízos e perdas humanas, mas não pode perder </a:t>
            </a:r>
            <a:r>
              <a:rPr lang="pt-BR" b="1" u="sng" dirty="0">
                <a:solidFill>
                  <a:schemeClr val="bg1">
                    <a:lumMod val="95000"/>
                  </a:schemeClr>
                </a:solidFill>
              </a:rPr>
              <a:t>o foco principal que deverá ser a raiz, os problemas urbanos de ocupações irregulares e assentamentos precários.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zh-CN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12195"/>
          <a:stretch/>
        </p:blipFill>
        <p:spPr bwMode="auto">
          <a:xfrm>
            <a:off x="2160512" y="-27384"/>
            <a:ext cx="7020000" cy="13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com Canto Diagonal Aparado 20"/>
          <p:cNvSpPr/>
          <p:nvPr/>
        </p:nvSpPr>
        <p:spPr>
          <a:xfrm>
            <a:off x="0" y="6741368"/>
            <a:ext cx="9180512" cy="116632"/>
          </a:xfrm>
          <a:prstGeom prst="snip2DiagRect">
            <a:avLst/>
          </a:prstGeom>
          <a:solidFill>
            <a:schemeClr val="tx1">
              <a:lumMod val="75000"/>
              <a:lumOff val="2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0" y="6561348"/>
            <a:ext cx="9180512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2" descr="http://www.defesacivil.uff.br/logo-mestrado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9" y="555771"/>
            <a:ext cx="640981" cy="6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defesacivil.uff.br/logo-uff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0" y="212870"/>
            <a:ext cx="5715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992893" y="188640"/>
            <a:ext cx="7473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Universidade</a:t>
            </a:r>
          </a:p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Federal</a:t>
            </a:r>
          </a:p>
          <a:p>
            <a:r>
              <a:rPr lang="pt-BR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Fluminense</a:t>
            </a:r>
            <a:endParaRPr lang="pt-BR" sz="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6" descr="http://www.defesacivil.uff.br/mestrado-logo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9" y="735885"/>
            <a:ext cx="1428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6254" y="6561348"/>
            <a:ext cx="9246266" cy="3240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Territorialidade da Vulnerabilidade: A Política da Resiliência como solução imediata aos desafios e limitações dos problemas urbanos em assentamentos precários e ocupações irregulares.</a:t>
            </a:r>
            <a:endParaRPr lang="pt-BR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1610</TotalTime>
  <Words>1215</Words>
  <Application>Microsoft Office PowerPoint</Application>
  <PresentationFormat>Apresentação na tela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Técnica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CGO</dc:creator>
  <cp:lastModifiedBy>André Luís</cp:lastModifiedBy>
  <cp:revision>158</cp:revision>
  <dcterms:created xsi:type="dcterms:W3CDTF">2012-11-27T10:49:50Z</dcterms:created>
  <dcterms:modified xsi:type="dcterms:W3CDTF">2014-02-26T15:37:16Z</dcterms:modified>
</cp:coreProperties>
</file>