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2" r:id="rId2"/>
    <p:sldId id="269" r:id="rId3"/>
    <p:sldId id="273" r:id="rId4"/>
    <p:sldId id="271" r:id="rId5"/>
    <p:sldId id="272" r:id="rId6"/>
    <p:sldId id="257" r:id="rId7"/>
    <p:sldId id="276" r:id="rId8"/>
    <p:sldId id="256" r:id="rId9"/>
    <p:sldId id="259" r:id="rId10"/>
    <p:sldId id="260" r:id="rId11"/>
    <p:sldId id="264" r:id="rId12"/>
    <p:sldId id="266" r:id="rId13"/>
    <p:sldId id="278" r:id="rId14"/>
    <p:sldId id="268" r:id="rId15"/>
    <p:sldId id="275" r:id="rId16"/>
    <p:sldId id="265" r:id="rId17"/>
    <p:sldId id="277" r:id="rId18"/>
    <p:sldId id="267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79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FC315-A509-4712-B5C0-81D6DC02FF36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448F5-0FF3-401F-AA53-497A8355B9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50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63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35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0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8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34BD9-D13F-46B1-882E-70F49BDBA54C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C4818-973D-4FDC-A796-834D8A9CB35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32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61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8D4E8-D4AB-4A0B-AB85-007A8BC89FE5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4BC87-C9BD-48D0-8A5C-B2329DED0B4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2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9F2DB-3BF1-4A8D-8D46-91727290842C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B9DD5-C85B-4C70-A12F-5857CD6A676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52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AE827-21C1-4A01-91E0-D3AD6F267EBF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3953F-A0C1-497C-AE2E-1366AC9A6B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405074-483F-4E3A-87B8-4A01D8A16E94}" type="datetimeFigureOut">
              <a:rPr lang="pt-BR" smtClean="0"/>
              <a:pPr>
                <a:defRPr/>
              </a:pPr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8750ED-F046-4B6A-B1B6-16B2AE4B37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r="6823"/>
          <a:stretch/>
        </p:blipFill>
        <p:spPr bwMode="auto">
          <a:xfrm>
            <a:off x="899592" y="545231"/>
            <a:ext cx="7391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748696" y="2555612"/>
            <a:ext cx="1818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+mj-lt"/>
              </a:rPr>
              <a:t>IGNITE </a:t>
            </a:r>
            <a:r>
              <a:rPr lang="pt-BR" sz="2400" b="1" dirty="0" err="1">
                <a:latin typeface="+mj-lt"/>
              </a:rPr>
              <a:t>Stage</a:t>
            </a:r>
            <a:endParaRPr lang="pt-BR" sz="2400" b="1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501008"/>
            <a:ext cx="796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+mj-lt"/>
              </a:rPr>
              <a:t>Participación de Niños y Jóvenes en la Gestión de Riesgos de Desastres</a:t>
            </a:r>
            <a:endParaRPr lang="es-AR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4604935"/>
            <a:ext cx="796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err="1" smtClean="0">
                <a:latin typeface="+mj-lt"/>
              </a:rPr>
              <a:t>Victor</a:t>
            </a:r>
            <a:r>
              <a:rPr lang="es-AR" dirty="0" smtClean="0">
                <a:latin typeface="+mj-lt"/>
              </a:rPr>
              <a:t> </a:t>
            </a:r>
            <a:r>
              <a:rPr lang="es-AR" dirty="0" err="1" smtClean="0">
                <a:latin typeface="+mj-lt"/>
              </a:rPr>
              <a:t>Marchezini</a:t>
            </a:r>
            <a:endParaRPr lang="es-AR" dirty="0" smtClean="0">
              <a:latin typeface="+mj-lt"/>
            </a:endParaRPr>
          </a:p>
          <a:p>
            <a:pPr algn="r"/>
            <a:r>
              <a:rPr lang="es-AR" dirty="0" smtClean="0">
                <a:latin typeface="+mj-lt"/>
              </a:rPr>
              <a:t>Centro Nacional de </a:t>
            </a:r>
            <a:r>
              <a:rPr lang="es-AR" dirty="0" err="1" smtClean="0">
                <a:latin typeface="+mj-lt"/>
              </a:rPr>
              <a:t>Monitoramento</a:t>
            </a:r>
            <a:r>
              <a:rPr lang="es-AR" dirty="0" smtClean="0">
                <a:latin typeface="+mj-lt"/>
              </a:rPr>
              <a:t> e Alertas de Desastres </a:t>
            </a:r>
            <a:r>
              <a:rPr lang="es-AR" dirty="0" err="1" smtClean="0">
                <a:latin typeface="+mj-lt"/>
              </a:rPr>
              <a:t>Naturais</a:t>
            </a:r>
            <a:r>
              <a:rPr lang="es-AR" dirty="0" smtClean="0">
                <a:latin typeface="+mj-lt"/>
              </a:rPr>
              <a:t> - CEMADEN</a:t>
            </a:r>
            <a:endParaRPr lang="es-AR" dirty="0">
              <a:latin typeface="+mj-lt"/>
            </a:endParaRPr>
          </a:p>
          <a:p>
            <a:pPr algn="r"/>
            <a:r>
              <a:rPr lang="es-AR" dirty="0" err="1" smtClean="0">
                <a:latin typeface="+mj-lt"/>
              </a:rPr>
              <a:t>Ministério</a:t>
            </a:r>
            <a:r>
              <a:rPr lang="es-AR" dirty="0" smtClean="0">
                <a:latin typeface="+mj-lt"/>
              </a:rPr>
              <a:t> da </a:t>
            </a:r>
            <a:r>
              <a:rPr lang="es-AR" dirty="0" err="1" smtClean="0">
                <a:latin typeface="+mj-lt"/>
              </a:rPr>
              <a:t>Ciência</a:t>
            </a:r>
            <a:r>
              <a:rPr lang="es-AR" dirty="0" smtClean="0">
                <a:latin typeface="+mj-lt"/>
              </a:rPr>
              <a:t>, </a:t>
            </a:r>
            <a:r>
              <a:rPr lang="es-AR" dirty="0" err="1" smtClean="0">
                <a:latin typeface="+mj-lt"/>
              </a:rPr>
              <a:t>Tecnologia</a:t>
            </a:r>
            <a:r>
              <a:rPr lang="es-AR" dirty="0" smtClean="0">
                <a:latin typeface="+mj-lt"/>
              </a:rPr>
              <a:t> e </a:t>
            </a:r>
            <a:r>
              <a:rPr lang="es-AR" dirty="0" err="1" smtClean="0">
                <a:latin typeface="+mj-lt"/>
              </a:rPr>
              <a:t>Inovação</a:t>
            </a:r>
            <a:r>
              <a:rPr lang="es-AR" dirty="0" smtClean="0">
                <a:latin typeface="+mj-lt"/>
              </a:rPr>
              <a:t> - MCTI</a:t>
            </a:r>
          </a:p>
          <a:p>
            <a:pPr algn="r"/>
            <a:r>
              <a:rPr lang="es-AR" dirty="0" smtClean="0">
                <a:latin typeface="+mj-lt"/>
              </a:rPr>
              <a:t>Brasil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3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ítulo 1"/>
          <p:cNvSpPr txBox="1">
            <a:spLocks/>
          </p:cNvSpPr>
          <p:nvPr/>
        </p:nvSpPr>
        <p:spPr bwMode="auto">
          <a:xfrm>
            <a:off x="590550" y="10535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000" dirty="0" smtClean="0">
                <a:latin typeface="+mj-lt"/>
                <a:cs typeface="Arial" panose="020B0604020202020204" pitchFamily="34" charset="0"/>
              </a:rPr>
              <a:t>¿Cómo </a:t>
            </a:r>
            <a:r>
              <a:rPr lang="es-ES" sz="4000" dirty="0">
                <a:latin typeface="+mj-lt"/>
                <a:cs typeface="Arial" panose="020B0604020202020204" pitchFamily="34" charset="0"/>
              </a:rPr>
              <a:t>construir nuestro medidor de </a:t>
            </a:r>
            <a:r>
              <a:rPr lang="es-ES" sz="4000" dirty="0" smtClean="0">
                <a:latin typeface="+mj-lt"/>
                <a:cs typeface="Arial" panose="020B0604020202020204" pitchFamily="34" charset="0"/>
              </a:rPr>
              <a:t>lluvia</a:t>
            </a:r>
            <a:r>
              <a:rPr lang="pt-BR" sz="4000" dirty="0" smtClean="0">
                <a:latin typeface="+mj-lt"/>
                <a:cs typeface="Arial" panose="020B0604020202020204" pitchFamily="34" charset="0"/>
              </a:rPr>
              <a:t>?</a:t>
            </a:r>
            <a:endParaRPr lang="pt-BR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89" name="Título 1"/>
          <p:cNvSpPr txBox="1">
            <a:spLocks/>
          </p:cNvSpPr>
          <p:nvPr/>
        </p:nvSpPr>
        <p:spPr bwMode="auto">
          <a:xfrm>
            <a:off x="684213" y="25743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000" dirty="0" smtClean="0">
                <a:latin typeface="+mj-lt"/>
                <a:cs typeface="Arial" panose="020B0604020202020204" pitchFamily="34" charset="0"/>
              </a:rPr>
              <a:t>¿Cuál </a:t>
            </a:r>
            <a:r>
              <a:rPr lang="es-ES" sz="4000" dirty="0">
                <a:latin typeface="+mj-lt"/>
                <a:cs typeface="Arial" panose="020B0604020202020204" pitchFamily="34" charset="0"/>
              </a:rPr>
              <a:t>es el uso del </a:t>
            </a:r>
            <a:r>
              <a:rPr lang="es-ES" sz="4000" dirty="0" smtClean="0">
                <a:latin typeface="+mj-lt"/>
                <a:cs typeface="Arial" panose="020B0604020202020204" pitchFamily="34" charset="0"/>
              </a:rPr>
              <a:t>pluviómetro?</a:t>
            </a:r>
            <a:endParaRPr lang="pt-BR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90" name="Título 1"/>
          <p:cNvSpPr txBox="1">
            <a:spLocks/>
          </p:cNvSpPr>
          <p:nvPr/>
        </p:nvSpPr>
        <p:spPr bwMode="auto">
          <a:xfrm>
            <a:off x="611188" y="40141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000" dirty="0" smtClean="0">
                <a:latin typeface="+mj-lt"/>
                <a:cs typeface="Arial" panose="020B0604020202020204" pitchFamily="34" charset="0"/>
              </a:rPr>
              <a:t>¿Cómo </a:t>
            </a:r>
            <a:r>
              <a:rPr lang="es-ES" sz="4000" dirty="0">
                <a:latin typeface="+mj-lt"/>
                <a:cs typeface="Arial" panose="020B0604020202020204" pitchFamily="34" charset="0"/>
              </a:rPr>
              <a:t>podemos utilizarlo en la escuela? Y </a:t>
            </a:r>
            <a:r>
              <a:rPr lang="es-ES" sz="4000" dirty="0" smtClean="0">
                <a:latin typeface="+mj-lt"/>
                <a:cs typeface="Arial" panose="020B0604020202020204" pitchFamily="34" charset="0"/>
              </a:rPr>
              <a:t>en la </a:t>
            </a:r>
            <a:r>
              <a:rPr lang="es-ES" sz="4000" dirty="0">
                <a:latin typeface="+mj-lt"/>
                <a:cs typeface="Arial" panose="020B0604020202020204" pitchFamily="34" charset="0"/>
              </a:rPr>
              <a:t>comunidad?</a:t>
            </a:r>
            <a:endParaRPr lang="pt-BR" sz="4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1" y="332656"/>
            <a:ext cx="7230981" cy="5424480"/>
          </a:xfrm>
        </p:spPr>
      </p:pic>
    </p:spTree>
    <p:extLst>
      <p:ext uri="{BB962C8B-B14F-4D97-AF65-F5344CB8AC3E}">
        <p14:creationId xmlns:p14="http://schemas.microsoft.com/office/powerpoint/2010/main" val="25331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02" y="2708920"/>
            <a:ext cx="3111810" cy="41490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" y="72008"/>
            <a:ext cx="2550030" cy="38250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4699778" cy="26485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75856" y="764704"/>
            <a:ext cx="517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MAPEO PARTICIPATIVO DE LOS RIESGOS EN EL TERRITÓRIO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43730" cy="41764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13432" y="447055"/>
            <a:ext cx="816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MAPEO PARTICIPATIVO DE LOS RIESGOS EN EL TERRITÓRIO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0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sz="4000" dirty="0" smtClean="0"/>
              <a:t>Toma de </a:t>
            </a:r>
            <a:r>
              <a:rPr lang="pt-BR" sz="4000" dirty="0" err="1" smtClean="0"/>
              <a:t>decisiones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8" y="980728"/>
            <a:ext cx="4602348" cy="25936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459999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00800" cy="540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26064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+mj-lt"/>
              </a:rPr>
              <a:t>Principios: “Jóvenes educan jóvenes”; “Aprendizaje entre las generaciones</a:t>
            </a:r>
            <a:r>
              <a:rPr lang="es-AR" sz="2000" dirty="0" smtClean="0">
                <a:latin typeface="+mj-lt"/>
              </a:rPr>
              <a:t>”</a:t>
            </a:r>
            <a:endParaRPr lang="es-A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725276" cy="56786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55776" y="54868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+mj-lt"/>
              </a:rPr>
              <a:t>DIVULGACIÓN EN LAS REDES SOCIALES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5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 smtClean="0"/>
              <a:t>Gracias</a:t>
            </a:r>
            <a:r>
              <a:rPr lang="pt-BR" dirty="0" smtClean="0"/>
              <a:t>!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r>
              <a:rPr lang="es-AR" dirty="0" smtClean="0"/>
              <a:t>Contacto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victor.marchezini@cemaden.gov.br</a:t>
            </a:r>
          </a:p>
          <a:p>
            <a:pPr marL="0" indent="0">
              <a:buNone/>
            </a:pPr>
            <a:r>
              <a:rPr lang="pt-BR" dirty="0" smtClean="0"/>
              <a:t>victor.marchezini@gmail.com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4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/>
              <a:t>Vulnerabilidad ante los desastres</a:t>
            </a:r>
            <a:endParaRPr lang="es-A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es-AR" dirty="0" smtClean="0"/>
              <a:t>Próxima década: 175 millones de niños y niñas se verán afectados cada año por desastres </a:t>
            </a:r>
            <a:r>
              <a:rPr lang="es-AR" dirty="0" err="1" smtClean="0"/>
              <a:t>socioambientales</a:t>
            </a:r>
            <a:r>
              <a:rPr lang="es-AR" dirty="0" smtClean="0"/>
              <a:t> (</a:t>
            </a:r>
            <a:r>
              <a:rPr lang="es-AR" dirty="0" err="1" smtClean="0"/>
              <a:t>Save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Children</a:t>
            </a:r>
            <a:r>
              <a:rPr lang="es-AR" dirty="0" smtClean="0"/>
              <a:t>, </a:t>
            </a:r>
            <a:r>
              <a:rPr lang="es-AR" dirty="0" smtClean="0"/>
              <a:t>2007)</a:t>
            </a:r>
            <a:endParaRPr lang="es-A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46856" y="361642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AR" dirty="0" smtClean="0"/>
              <a:t>Desastres </a:t>
            </a:r>
            <a:r>
              <a:rPr lang="es-AR" dirty="0" err="1" smtClean="0"/>
              <a:t>socioambientales</a:t>
            </a:r>
            <a:r>
              <a:rPr lang="es-AR" dirty="0" smtClean="0"/>
              <a:t> en Brasil: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AR" dirty="0" smtClean="0"/>
              <a:t>Inundaciones, deslizamientos, sequías</a:t>
            </a:r>
          </a:p>
        </p:txBody>
      </p:sp>
    </p:spTree>
    <p:extLst>
      <p:ext uri="{BB962C8B-B14F-4D97-AF65-F5344CB8AC3E}">
        <p14:creationId xmlns:p14="http://schemas.microsoft.com/office/powerpoint/2010/main" val="27948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+mj-lt"/>
              </a:rPr>
              <a:t>IV </a:t>
            </a:r>
            <a:r>
              <a:rPr lang="es-ES" sz="2800" dirty="0">
                <a:latin typeface="+mj-lt"/>
              </a:rPr>
              <a:t>Conferencia </a:t>
            </a:r>
            <a:r>
              <a:rPr lang="es-ES" sz="2800" dirty="0" err="1" smtClean="0">
                <a:latin typeface="+mj-lt"/>
              </a:rPr>
              <a:t>Infanto</a:t>
            </a:r>
            <a:r>
              <a:rPr lang="es-ES" sz="2800" dirty="0" smtClean="0">
                <a:latin typeface="+mj-lt"/>
              </a:rPr>
              <a:t> Juvenil </a:t>
            </a:r>
            <a:r>
              <a:rPr lang="es-ES" sz="2800" dirty="0">
                <a:latin typeface="+mj-lt"/>
              </a:rPr>
              <a:t>de </a:t>
            </a:r>
            <a:r>
              <a:rPr lang="es-ES" sz="2800" dirty="0" smtClean="0">
                <a:latin typeface="+mj-lt"/>
              </a:rPr>
              <a:t>Medio Ambiente</a:t>
            </a:r>
          </a:p>
          <a:p>
            <a:pPr algn="ctr"/>
            <a:r>
              <a:rPr lang="es-ES" sz="2800" dirty="0" smtClean="0">
                <a:latin typeface="+mj-lt"/>
              </a:rPr>
              <a:t>“Vamos cuidar do Brasil con escuelas sustentables”</a:t>
            </a:r>
          </a:p>
          <a:p>
            <a:pPr algn="ctr"/>
            <a:r>
              <a:rPr lang="es-ES" sz="2800" dirty="0">
                <a:latin typeface="+mj-lt"/>
              </a:rPr>
              <a:t>(noviembre/2013)</a:t>
            </a:r>
            <a:endParaRPr lang="es-ES" sz="2800" dirty="0" smtClean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177281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latin typeface="+mj-lt"/>
              </a:rPr>
              <a:t>Taller</a:t>
            </a:r>
            <a:r>
              <a:rPr lang="pt-BR" sz="2400" dirty="0" smtClean="0">
                <a:latin typeface="+mj-lt"/>
              </a:rPr>
              <a:t>: </a:t>
            </a:r>
            <a:r>
              <a:rPr lang="pt-BR" sz="2400" i="1" dirty="0" err="1" smtClean="0">
                <a:latin typeface="+mj-lt"/>
              </a:rPr>
              <a:t>Enfrentamiento</a:t>
            </a:r>
            <a:r>
              <a:rPr lang="pt-BR" sz="2400" i="1" dirty="0" smtClean="0">
                <a:latin typeface="+mj-lt"/>
              </a:rPr>
              <a:t> de </a:t>
            </a:r>
            <a:r>
              <a:rPr lang="pt-BR" sz="2400" i="1" dirty="0" err="1" smtClean="0">
                <a:latin typeface="+mj-lt"/>
              </a:rPr>
              <a:t>riesgos</a:t>
            </a:r>
            <a:r>
              <a:rPr lang="pt-BR" sz="2400" i="1" dirty="0" smtClean="0">
                <a:latin typeface="+mj-lt"/>
              </a:rPr>
              <a:t> y desastres </a:t>
            </a:r>
            <a:r>
              <a:rPr lang="pt-BR" sz="2400" i="1" dirty="0" err="1" smtClean="0">
                <a:latin typeface="+mj-lt"/>
              </a:rPr>
              <a:t>socioambientales</a:t>
            </a:r>
            <a:endParaRPr lang="pt-BR" sz="24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2276872"/>
            <a:ext cx="5752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+mj-lt"/>
              </a:rPr>
              <a:t>Público: 30 </a:t>
            </a:r>
            <a:r>
              <a:rPr lang="pt-BR" sz="2400" dirty="0" err="1" smtClean="0">
                <a:latin typeface="+mj-lt"/>
              </a:rPr>
              <a:t>niños</a:t>
            </a:r>
            <a:r>
              <a:rPr lang="pt-BR" sz="2400" dirty="0" smtClean="0">
                <a:latin typeface="+mj-lt"/>
              </a:rPr>
              <a:t>/as y </a:t>
            </a:r>
            <a:r>
              <a:rPr lang="pt-BR" sz="2400" dirty="0" err="1" smtClean="0">
                <a:latin typeface="+mj-lt"/>
              </a:rPr>
              <a:t>jóvenes</a:t>
            </a:r>
            <a:r>
              <a:rPr lang="pt-BR" sz="2400" dirty="0" smtClean="0">
                <a:latin typeface="+mj-lt"/>
              </a:rPr>
              <a:t> (11 – 14 </a:t>
            </a:r>
            <a:r>
              <a:rPr lang="pt-BR" sz="2400" dirty="0" err="1" smtClean="0">
                <a:latin typeface="+mj-lt"/>
              </a:rPr>
              <a:t>años</a:t>
            </a:r>
            <a:r>
              <a:rPr lang="pt-BR" sz="2400" dirty="0" smtClean="0">
                <a:latin typeface="+mj-lt"/>
              </a:rPr>
              <a:t>)</a:t>
            </a:r>
            <a:endParaRPr lang="pt-BR" sz="2400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142468"/>
            <a:ext cx="4536504" cy="2556510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 smtClean="0">
                <a:latin typeface="+mj-lt"/>
                <a:cs typeface="Arial" panose="020B0604020202020204" pitchFamily="34" charset="0"/>
              </a:rPr>
              <a:t>Organización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Victor Marchezini - CEMADEN/MCTI </a:t>
            </a:r>
          </a:p>
          <a:p>
            <a:pPr marL="0" indent="0">
              <a:buNone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Ives Rocha - Centro de Promoção da Saúde (CEDAPS)</a:t>
            </a:r>
          </a:p>
          <a:p>
            <a:pPr marL="0" indent="0">
              <a:buNone/>
            </a:pPr>
            <a:r>
              <a:rPr lang="pt-BR" sz="2400" dirty="0" err="1" smtClean="0">
                <a:latin typeface="+mj-lt"/>
                <a:cs typeface="Arial" panose="020B0604020202020204" pitchFamily="34" charset="0"/>
              </a:rPr>
              <a:t>Monalisa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 Silva</a:t>
            </a:r>
          </a:p>
          <a:p>
            <a:pPr marL="0" indent="0">
              <a:buNone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Rafaela Fernandes</a:t>
            </a:r>
            <a:endParaRPr 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01" y="767644"/>
            <a:ext cx="4278923" cy="5685692"/>
          </a:xfrm>
        </p:spPr>
      </p:pic>
      <p:sp>
        <p:nvSpPr>
          <p:cNvPr id="2" name="CaixaDeTexto 1"/>
          <p:cNvSpPr txBox="1"/>
          <p:nvPr/>
        </p:nvSpPr>
        <p:spPr>
          <a:xfrm>
            <a:off x="1331640" y="11663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CONCEPTO DE PERCEPCIÓN(ES)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1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" y="1001421"/>
            <a:ext cx="8065828" cy="5379907"/>
          </a:xfrm>
        </p:spPr>
      </p:pic>
      <p:sp>
        <p:nvSpPr>
          <p:cNvPr id="7" name="CaixaDeTexto 6"/>
          <p:cNvSpPr txBox="1"/>
          <p:nvPr/>
        </p:nvSpPr>
        <p:spPr>
          <a:xfrm>
            <a:off x="5868144" y="63720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Tuca Vieira/Folha Imagem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96416" y="-27384"/>
            <a:ext cx="76200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CONCEPTO DE VULNERABILIDAD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637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323528" y="4395763"/>
            <a:ext cx="4645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¿</a:t>
            </a:r>
            <a:r>
              <a:rPr lang="es-AR" sz="2000" dirty="0" smtClean="0">
                <a:latin typeface="+mj-lt"/>
                <a:cs typeface="Arial" panose="020B0604020202020204" pitchFamily="34" charset="0"/>
              </a:rPr>
              <a:t>Cómo </a:t>
            </a:r>
            <a:r>
              <a:rPr lang="es-AR" sz="2000" smtClean="0">
                <a:latin typeface="+mj-lt"/>
                <a:cs typeface="Arial" panose="020B0604020202020204" pitchFamily="34" charset="0"/>
              </a:rPr>
              <a:t>son causados </a:t>
            </a:r>
            <a:r>
              <a:rPr lang="es-AR" sz="2000" dirty="0" smtClean="0">
                <a:latin typeface="+mj-lt"/>
                <a:cs typeface="Arial" panose="020B0604020202020204" pitchFamily="34" charset="0"/>
              </a:rPr>
              <a:t>los deslizamientos?</a:t>
            </a:r>
            <a:endParaRPr lang="es-A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281"/>
            <a:ext cx="4573840" cy="257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8749"/>
            <a:ext cx="3600201" cy="25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5148064" y="4416400"/>
            <a:ext cx="34718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es-AR" sz="2000" dirty="0" smtClean="0">
                <a:latin typeface="+mj-lt"/>
                <a:cs typeface="Arial" panose="020B0604020202020204" pitchFamily="34" charset="0"/>
              </a:rPr>
              <a:t>¿Cómo son causadas las inundaciones? </a:t>
            </a:r>
            <a:endParaRPr lang="es-AR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96951" y="116632"/>
            <a:ext cx="532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j-lt"/>
              </a:rPr>
              <a:t>CONCEPTO DE RIESGO</a:t>
            </a:r>
            <a:endParaRPr lang="pt-B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4" b="21945"/>
          <a:stretch/>
        </p:blipFill>
        <p:spPr>
          <a:xfrm>
            <a:off x="251520" y="1052736"/>
            <a:ext cx="4760032" cy="266429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3528" y="116632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000" dirty="0" smtClean="0"/>
              <a:t>MAPEO Y MONITOREO DE LOS </a:t>
            </a:r>
            <a:r>
              <a:rPr lang="es-AR" sz="4000" dirty="0" smtClean="0"/>
              <a:t>RIESGOS</a:t>
            </a:r>
            <a:r>
              <a:rPr lang="pt-BR" sz="4000" dirty="0" smtClean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35887" y="200103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+mj-lt"/>
                <a:cs typeface="Arial" panose="020B0604020202020204" pitchFamily="34" charset="0"/>
              </a:rPr>
              <a:t>¿</a:t>
            </a:r>
            <a:r>
              <a:rPr lang="pt-BR" sz="2000" dirty="0" smtClean="0">
                <a:latin typeface="+mj-lt"/>
              </a:rPr>
              <a:t>CUALES SON LOS RIESGOS EN NUESTROS TERRITORIOS?</a:t>
            </a:r>
            <a:endParaRPr lang="pt-BR" sz="2000" dirty="0">
              <a:latin typeface="+mj-lt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5292080" y="4895602"/>
            <a:ext cx="3607310" cy="4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AR" sz="2000" dirty="0" smtClean="0">
                <a:latin typeface="+mj-lt"/>
                <a:cs typeface="Arial" panose="020B0604020202020204" pitchFamily="34" charset="0"/>
              </a:rPr>
              <a:t>¿</a:t>
            </a:r>
            <a:r>
              <a:rPr lang="es-AR" sz="2000" dirty="0" smtClean="0">
                <a:latin typeface="+mj-lt"/>
              </a:rPr>
              <a:t>CÓMO</a:t>
            </a:r>
            <a:r>
              <a:rPr lang="pt-BR" sz="2000" dirty="0" smtClean="0">
                <a:latin typeface="+mj-lt"/>
              </a:rPr>
              <a:t> </a:t>
            </a:r>
            <a:r>
              <a:rPr lang="es-AR" sz="2000" dirty="0" smtClean="0">
                <a:latin typeface="+mj-lt"/>
              </a:rPr>
              <a:t>REDUCIR</a:t>
            </a:r>
            <a:r>
              <a:rPr lang="pt-BR" sz="2000" dirty="0" smtClean="0">
                <a:latin typeface="+mj-lt"/>
              </a:rPr>
              <a:t> </a:t>
            </a:r>
            <a:r>
              <a:rPr lang="es-AR" sz="2000" dirty="0" smtClean="0">
                <a:latin typeface="+mj-lt"/>
              </a:rPr>
              <a:t>NUESTRA</a:t>
            </a:r>
            <a:r>
              <a:rPr lang="pt-BR" sz="2000" dirty="0" smtClean="0">
                <a:latin typeface="+mj-lt"/>
              </a:rPr>
              <a:t> </a:t>
            </a:r>
            <a:r>
              <a:rPr lang="es-AR" sz="2000" dirty="0" smtClean="0">
                <a:latin typeface="+mj-lt"/>
              </a:rPr>
              <a:t>VULNERABILIDAD</a:t>
            </a:r>
            <a:r>
              <a:rPr lang="pt-BR" sz="2000" dirty="0" smtClean="0">
                <a:latin typeface="+mj-lt"/>
              </a:rPr>
              <a:t>?</a:t>
            </a:r>
            <a:endParaRPr lang="es-AR" sz="2000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760032" cy="2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4149725"/>
            <a:ext cx="3313113" cy="6477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s-AR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¿Qué equipo es ese? Se utiliza para que?</a:t>
            </a:r>
            <a:endParaRPr lang="pt-B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pt-BR" sz="2000" dirty="0" smtClean="0">
              <a:solidFill>
                <a:srgbClr val="898989"/>
              </a:solidFill>
            </a:endParaRPr>
          </a:p>
        </p:txBody>
      </p:sp>
      <p:pic>
        <p:nvPicPr>
          <p:cNvPr id="1026" name="Imagem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3"/>
            <a:ext cx="29416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22320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3419873" y="6153150"/>
            <a:ext cx="561617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Una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lluvia 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de 1 mm es equivalente a 1 litro de agua en un área de 1 metro cuadrado (m</a:t>
            </a:r>
            <a:r>
              <a:rPr lang="es-ES" sz="20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).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0525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948488" y="1268413"/>
            <a:ext cx="2195512" cy="60483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</a:rPr>
              <a:t>La cantidad de agua recogida se muestra en milímetros.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cxnSp>
        <p:nvCxnSpPr>
          <p:cNvPr id="8" name="Conexão recta unidireccional 7"/>
          <p:cNvCxnSpPr/>
          <p:nvPr/>
        </p:nvCxnSpPr>
        <p:spPr>
          <a:xfrm flipV="1">
            <a:off x="1984872" y="1700977"/>
            <a:ext cx="3162199" cy="629089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2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ítulo 1"/>
          <p:cNvSpPr txBox="1">
            <a:spLocks/>
          </p:cNvSpPr>
          <p:nvPr/>
        </p:nvSpPr>
        <p:spPr bwMode="auto">
          <a:xfrm>
            <a:off x="457200" y="6298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pt-BR" sz="4000" dirty="0" smtClean="0">
                <a:latin typeface="+mj-lt"/>
                <a:cs typeface="Arial" panose="020B0604020202020204" pitchFamily="34" charset="0"/>
              </a:rPr>
              <a:t>¿</a:t>
            </a:r>
            <a:r>
              <a:rPr lang="es-AR" sz="4000" dirty="0" smtClean="0">
                <a:latin typeface="+mj-lt"/>
              </a:rPr>
              <a:t>Cuánto </a:t>
            </a:r>
            <a:r>
              <a:rPr lang="es-AR" sz="4000" dirty="0">
                <a:latin typeface="+mj-lt"/>
              </a:rPr>
              <a:t>llovió?</a:t>
            </a:r>
            <a:endParaRPr lang="pt-BR" sz="4000" dirty="0"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pt-BR" sz="4000" dirty="0">
                <a:latin typeface="Calibri" pitchFamily="34" charset="0"/>
              </a:rPr>
              <a:t/>
            </a:r>
            <a:br>
              <a:rPr lang="pt-BR" sz="4000" dirty="0">
                <a:latin typeface="Calibri" pitchFamily="34" charset="0"/>
              </a:rPr>
            </a:br>
            <a:endParaRPr lang="pt-BR" sz="4000" dirty="0">
              <a:latin typeface="Calibri" pitchFamily="34" charset="0"/>
            </a:endParaRPr>
          </a:p>
        </p:txBody>
      </p:sp>
      <p:sp>
        <p:nvSpPr>
          <p:cNvPr id="2" name="Subtítulo 2"/>
          <p:cNvSpPr>
            <a:spLocks/>
          </p:cNvSpPr>
          <p:nvPr/>
        </p:nvSpPr>
        <p:spPr bwMode="auto">
          <a:xfrm>
            <a:off x="250825" y="4941888"/>
            <a:ext cx="30972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El pluviómetro es un instrumento utilizado para recoger y medir la cantidad de lluvia.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3995738" y="2624138"/>
            <a:ext cx="49688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¿Qué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1mm de 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lluvia en el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pluviómetro significa 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en realidad?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 smtClean="0">
                <a:cs typeface="Arial" panose="020B0604020202020204" pitchFamily="34" charset="0"/>
              </a:rPr>
              <a:t>¿</a:t>
            </a:r>
            <a:r>
              <a:rPr lang="es-ES" sz="3600" dirty="0" smtClean="0">
                <a:cs typeface="Arial" panose="020B0604020202020204" pitchFamily="34" charset="0"/>
              </a:rPr>
              <a:t>Cuánto ha llovido estos días?</a:t>
            </a:r>
            <a:endParaRPr lang="pt-BR" sz="3600" dirty="0" smtClean="0">
              <a:cs typeface="Arial" panose="020B0604020202020204" pitchFamily="34" charset="0"/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5013325"/>
            <a:ext cx="8066088" cy="1223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LLUVIA ACUMULADA </a:t>
            </a:r>
            <a:r>
              <a:rPr lang="pt-BR" sz="1800" dirty="0" err="1" smtClean="0"/>
              <a:t>en</a:t>
            </a:r>
            <a:r>
              <a:rPr lang="pt-BR" sz="1800" dirty="0" smtClean="0"/>
              <a:t>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24 horas (1 </a:t>
            </a:r>
            <a:r>
              <a:rPr lang="pt-BR" sz="1800" dirty="0" err="1" smtClean="0"/>
              <a:t>día</a:t>
            </a:r>
            <a:r>
              <a:rPr lang="pt-BR" sz="1800" dirty="0" smtClean="0"/>
              <a:t>) =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48 horas (2 </a:t>
            </a:r>
            <a:r>
              <a:rPr lang="pt-BR" sz="1800" dirty="0" err="1" smtClean="0"/>
              <a:t>días</a:t>
            </a:r>
            <a:r>
              <a:rPr lang="pt-BR" sz="1800" dirty="0" smtClean="0"/>
              <a:t>) =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72horas (3 </a:t>
            </a:r>
            <a:r>
              <a:rPr lang="pt-BR" sz="1800" dirty="0" err="1" smtClean="0"/>
              <a:t>días</a:t>
            </a:r>
            <a:r>
              <a:rPr lang="pt-BR" sz="1800" dirty="0" smtClean="0"/>
              <a:t>)=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t-BR" sz="2200" dirty="0" smtClean="0"/>
          </a:p>
        </p:txBody>
      </p:sp>
      <p:graphicFrame>
        <p:nvGraphicFramePr>
          <p:cNvPr id="1539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86827"/>
              </p:ext>
            </p:extLst>
          </p:nvPr>
        </p:nvGraphicFramePr>
        <p:xfrm>
          <a:off x="2987824" y="2276475"/>
          <a:ext cx="3331691" cy="1944612"/>
        </p:xfrm>
        <a:graphic>
          <a:graphicData uri="http://schemas.openxmlformats.org/drawingml/2006/table">
            <a:tbl>
              <a:tblPr/>
              <a:tblGrid>
                <a:gridCol w="1471634"/>
                <a:gridCol w="1860057"/>
              </a:tblGrid>
              <a:tr h="27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Año</a:t>
                      </a: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66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Mes</a:t>
                      </a: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pt-B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Noviembre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Día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Cantidad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s-AR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lluvia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(mm)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6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6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4 </a:t>
                      </a:r>
                      <a:endParaRPr kumimoji="0" 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15 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391" name="Título 1"/>
          <p:cNvSpPr txBox="1">
            <a:spLocks/>
          </p:cNvSpPr>
          <p:nvPr/>
        </p:nvSpPr>
        <p:spPr bwMode="auto">
          <a:xfrm>
            <a:off x="468313" y="1125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>
                <a:latin typeface="+mj-lt"/>
                <a:cs typeface="Arial" panose="020B0604020202020204" pitchFamily="34" charset="0"/>
              </a:rPr>
              <a:t>¿</a:t>
            </a:r>
            <a:r>
              <a:rPr lang="es-ES" sz="2400" dirty="0" smtClean="0">
                <a:latin typeface="+mj-lt"/>
              </a:rPr>
              <a:t>Cómo </a:t>
            </a:r>
            <a:r>
              <a:rPr lang="es-ES" sz="2400" dirty="0">
                <a:latin typeface="+mj-lt"/>
              </a:rPr>
              <a:t>construir nuestra tabla de </a:t>
            </a:r>
            <a:r>
              <a:rPr lang="es-ES" sz="2400" dirty="0" smtClean="0">
                <a:latin typeface="+mj-lt"/>
              </a:rPr>
              <a:t>monitoreo?</a:t>
            </a:r>
            <a:endParaRPr lang="pt-BR" sz="2400" dirty="0">
              <a:latin typeface="+mj-lt"/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 bwMode="auto">
          <a:xfrm>
            <a:off x="468313" y="3941763"/>
            <a:ext cx="835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400" dirty="0">
                <a:latin typeface="Calibri" pitchFamily="34" charset="0"/>
              </a:rPr>
              <a:t>¿Qué es una lluvia acumulada?</a:t>
            </a: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/>
      <p:bldP spid="15391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395</Words>
  <Application>Microsoft Office PowerPoint</Application>
  <PresentationFormat>Apresentação na tela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Vulnerabilidad ante los desastres</vt:lpstr>
      <vt:lpstr>Apresentação do PowerPoint</vt:lpstr>
      <vt:lpstr>Apresentação do PowerPoint</vt:lpstr>
      <vt:lpstr>CONCEPTO DE VULNERABILIDAD</vt:lpstr>
      <vt:lpstr>Apresentação do PowerPoint</vt:lpstr>
      <vt:lpstr>Apresentação do PowerPoint</vt:lpstr>
      <vt:lpstr>Apresentação do PowerPoint</vt:lpstr>
      <vt:lpstr>¿Cuánto ha llovido estos días?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Toma de decisiones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Pluviômetros</dc:title>
  <dc:creator>windows</dc:creator>
  <cp:lastModifiedBy>Victor</cp:lastModifiedBy>
  <cp:revision>97</cp:revision>
  <dcterms:created xsi:type="dcterms:W3CDTF">2013-11-15T19:06:42Z</dcterms:created>
  <dcterms:modified xsi:type="dcterms:W3CDTF">2014-05-25T04:07:16Z</dcterms:modified>
</cp:coreProperties>
</file>