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7" r:id="rId2"/>
    <p:sldId id="259" r:id="rId3"/>
    <p:sldId id="261" r:id="rId4"/>
    <p:sldId id="260" r:id="rId5"/>
    <p:sldId id="263" r:id="rId6"/>
    <p:sldId id="262" r:id="rId7"/>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3158" autoAdjust="0"/>
  </p:normalViewPr>
  <p:slideViewPr>
    <p:cSldViewPr>
      <p:cViewPr varScale="1">
        <p:scale>
          <a:sx n="35" d="100"/>
          <a:sy n="35" d="100"/>
        </p:scale>
        <p:origin x="1699"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C5D3F-BE52-4A99-9F58-F0272AF4FE54}" type="datetimeFigureOut">
              <a:rPr lang="es-MX" smtClean="0"/>
              <a:t>14/01/2014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B9F2D-5D17-40F5-BA8B-73AB96B2AA95}" type="slidenum">
              <a:rPr lang="es-MX" smtClean="0"/>
              <a:t>‹Nº›</a:t>
            </a:fld>
            <a:endParaRPr lang="es-MX"/>
          </a:p>
        </p:txBody>
      </p:sp>
    </p:spTree>
    <p:extLst>
      <p:ext uri="{BB962C8B-B14F-4D97-AF65-F5344CB8AC3E}">
        <p14:creationId xmlns:p14="http://schemas.microsoft.com/office/powerpoint/2010/main" val="302454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200" i="0" dirty="0" smtClean="0">
                <a:solidFill>
                  <a:schemeClr val="tx2"/>
                </a:solidFill>
              </a:rPr>
              <a:t>Con esta Guía, se busca contribuir al desarrollo, fortalecimiento e implementación de estrategias que garanticen la </a:t>
            </a:r>
            <a:r>
              <a:rPr lang="es-MX" sz="1200" b="1" i="0" dirty="0" smtClean="0">
                <a:solidFill>
                  <a:schemeClr val="tx2"/>
                </a:solidFill>
              </a:rPr>
              <a:t>integración de la gestión del riesgo y la adaptación al cambio climático en los procesos de planificación, gestión del desarrollo y del  conocimiento e inversión pública;  que incidan de manera efectiva a la construcción de la resiliencia de los niños, niñas, adolescentes y jóvenes en los ámbitos locales, nacionales y regionales.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MX"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200" b="0" kern="1200" dirty="0" smtClean="0">
                <a:solidFill>
                  <a:schemeClr val="tx1"/>
                </a:solidFill>
                <a:effectLst/>
                <a:latin typeface="+mn-lt"/>
                <a:ea typeface="+mn-ea"/>
                <a:cs typeface="+mn-cs"/>
              </a:rPr>
              <a:t>No pretende ser un documento detallado sino un instrumento sencillo y práctico que impulse a los niveles técnicos de cada uno de los sectores prioritarios en la atención de la niñez y la juventud, de los entes de coordinación gubernamental y tomadores de decisión a ahondar en cada uno de los elementos tratados.</a:t>
            </a:r>
            <a:endParaRPr lang="es-MX" b="0" i="0" dirty="0"/>
          </a:p>
        </p:txBody>
      </p:sp>
      <p:sp>
        <p:nvSpPr>
          <p:cNvPr id="4" name="3 Marcador de número de diapositiva"/>
          <p:cNvSpPr>
            <a:spLocks noGrp="1"/>
          </p:cNvSpPr>
          <p:nvPr>
            <p:ph type="sldNum" sz="quarter" idx="10"/>
          </p:nvPr>
        </p:nvSpPr>
        <p:spPr/>
        <p:txBody>
          <a:bodyPr/>
          <a:lstStyle/>
          <a:p>
            <a:fld id="{8C8B9F2D-5D17-40F5-BA8B-73AB96B2AA95}" type="slidenum">
              <a:rPr lang="es-MX" smtClean="0"/>
              <a:t>2</a:t>
            </a:fld>
            <a:endParaRPr lang="es-MX"/>
          </a:p>
        </p:txBody>
      </p:sp>
    </p:spTree>
    <p:extLst>
      <p:ext uri="{BB962C8B-B14F-4D97-AF65-F5344CB8AC3E}">
        <p14:creationId xmlns:p14="http://schemas.microsoft.com/office/powerpoint/2010/main" val="415001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La construcción de </a:t>
            </a:r>
            <a:r>
              <a:rPr lang="es-MX" sz="1200" b="1" kern="1200" dirty="0" smtClean="0">
                <a:solidFill>
                  <a:schemeClr val="tx1"/>
                </a:solidFill>
                <a:effectLst/>
                <a:latin typeface="+mn-lt"/>
                <a:ea typeface="+mn-ea"/>
                <a:cs typeface="+mn-cs"/>
              </a:rPr>
              <a:t>resiliencia en la niñez y la juventud</a:t>
            </a:r>
            <a:r>
              <a:rPr lang="es-MX" sz="1200" kern="1200" dirty="0" smtClean="0">
                <a:solidFill>
                  <a:schemeClr val="tx1"/>
                </a:solidFill>
                <a:effectLst/>
                <a:latin typeface="+mn-lt"/>
                <a:ea typeface="+mn-ea"/>
                <a:cs typeface="+mn-cs"/>
              </a:rPr>
              <a:t> requiere de la comprensión de  los factores que inciden en la generación del riesgo de desastres. Para ello se deben entender los fenómenos que constituyen las amenazas, sean éstos de origen natural o antropogénico (de carácter tecnológico o social) e identificar y dimensionar las vulnerabilidades a las que están expuestos niños, niñas, adolescentes y jóvenes. Además es necesario establecer cuáles son los efectos a corto, mediano y largo plazo de los desastres sobre el desarrollo de esta población y su incidencia sobre el progreso equitativo, igualitario y sostenible de los países.</a:t>
            </a:r>
          </a:p>
          <a:p>
            <a:r>
              <a:rPr lang="es-MX" sz="1200" kern="1200" dirty="0" smtClean="0">
                <a:solidFill>
                  <a:schemeClr val="tx1"/>
                </a:solidFill>
                <a:effectLst/>
                <a:latin typeface="+mn-lt"/>
                <a:ea typeface="+mn-ea"/>
                <a:cs typeface="+mn-cs"/>
              </a:rPr>
              <a:t>Es fundamental también establecer que niños, niñas, adolescentes y jóvenes son sujetos de derechos, a los cuales se les debe </a:t>
            </a:r>
            <a:r>
              <a:rPr lang="es-MX" sz="1200" b="1" kern="1200" dirty="0" smtClean="0">
                <a:solidFill>
                  <a:schemeClr val="tx1"/>
                </a:solidFill>
                <a:effectLst/>
                <a:latin typeface="+mn-lt"/>
                <a:ea typeface="+mn-ea"/>
                <a:cs typeface="+mn-cs"/>
              </a:rPr>
              <a:t>proveer</a:t>
            </a:r>
            <a:r>
              <a:rPr lang="es-MX" sz="1200" kern="1200" dirty="0" smtClean="0">
                <a:solidFill>
                  <a:schemeClr val="tx1"/>
                </a:solidFill>
                <a:effectLst/>
                <a:latin typeface="+mn-lt"/>
                <a:ea typeface="+mn-ea"/>
                <a:cs typeface="+mn-cs"/>
              </a:rPr>
              <a:t> de las condiciones necesarias para su desarrollo (alimentación, salud, educación, vivienda, recreación, etc.). Se les debe </a:t>
            </a:r>
            <a:r>
              <a:rPr lang="es-MX" sz="1200" b="1" kern="1200" dirty="0" smtClean="0">
                <a:solidFill>
                  <a:schemeClr val="tx1"/>
                </a:solidFill>
                <a:effectLst/>
                <a:latin typeface="+mn-lt"/>
                <a:ea typeface="+mn-ea"/>
                <a:cs typeface="+mn-cs"/>
              </a:rPr>
              <a:t>proteger </a:t>
            </a:r>
            <a:r>
              <a:rPr lang="es-MX" sz="1200" kern="1200" dirty="0" smtClean="0">
                <a:solidFill>
                  <a:schemeClr val="tx1"/>
                </a:solidFill>
                <a:effectLst/>
                <a:latin typeface="+mn-lt"/>
                <a:ea typeface="+mn-ea"/>
                <a:cs typeface="+mn-cs"/>
              </a:rPr>
              <a:t>ante cualquier tipo de condición que ponga en peligro su dignidad o su integridad física o psicológica. Se debe impulsar y garantizar su </a:t>
            </a:r>
            <a:r>
              <a:rPr lang="es-MX" sz="1200" b="1" kern="1200" dirty="0" smtClean="0">
                <a:solidFill>
                  <a:schemeClr val="tx1"/>
                </a:solidFill>
                <a:effectLst/>
                <a:latin typeface="+mn-lt"/>
                <a:ea typeface="+mn-ea"/>
                <a:cs typeface="+mn-cs"/>
              </a:rPr>
              <a:t>participación</a:t>
            </a:r>
            <a:r>
              <a:rPr lang="es-MX" sz="1200" kern="1200" dirty="0" smtClean="0">
                <a:solidFill>
                  <a:schemeClr val="tx1"/>
                </a:solidFill>
                <a:effectLst/>
                <a:latin typeface="+mn-lt"/>
                <a:ea typeface="+mn-ea"/>
                <a:cs typeface="+mn-cs"/>
              </a:rPr>
              <a:t> activa como agente de cambio, estén éstos expuestos a riesgos de desastres o sean afectados por una situación de emergencia o desastres, es decir, que deberán ser tomados en cuenta antes, durante y después del impacto de un evento generador de daños.</a:t>
            </a:r>
          </a:p>
          <a:p>
            <a:r>
              <a:rPr lang="es-MX" sz="1200" kern="1200" dirty="0" smtClean="0">
                <a:solidFill>
                  <a:schemeClr val="tx1"/>
                </a:solidFill>
                <a:effectLst/>
                <a:latin typeface="+mn-lt"/>
                <a:ea typeface="+mn-ea"/>
                <a:cs typeface="+mn-cs"/>
              </a:rPr>
              <a:t>Estas tres premisas básicas (provisión, protección y participación) del </a:t>
            </a:r>
            <a:r>
              <a:rPr lang="es-MX" sz="1200" b="1" kern="1200" dirty="0" smtClean="0">
                <a:solidFill>
                  <a:schemeClr val="tx1"/>
                </a:solidFill>
                <a:effectLst/>
                <a:latin typeface="+mn-lt"/>
                <a:ea typeface="+mn-ea"/>
                <a:cs typeface="+mn-cs"/>
              </a:rPr>
              <a:t>enfoque de derechos de la niñez y la juventud</a:t>
            </a:r>
            <a:r>
              <a:rPr lang="es-MX" sz="1200" kern="1200" dirty="0" smtClean="0">
                <a:solidFill>
                  <a:schemeClr val="tx1"/>
                </a:solidFill>
                <a:effectLst/>
                <a:latin typeface="+mn-lt"/>
                <a:ea typeface="+mn-ea"/>
                <a:cs typeface="+mn-cs"/>
              </a:rPr>
              <a:t>, tendrán que observar adicionalmente otros </a:t>
            </a:r>
            <a:r>
              <a:rPr lang="es-MX" sz="1200" b="1" kern="1200" dirty="0" smtClean="0">
                <a:solidFill>
                  <a:schemeClr val="tx1"/>
                </a:solidFill>
                <a:effectLst/>
                <a:latin typeface="+mn-lt"/>
                <a:ea typeface="+mn-ea"/>
                <a:cs typeface="+mn-cs"/>
              </a:rPr>
              <a:t>enfoques y principios</a:t>
            </a:r>
            <a:r>
              <a:rPr lang="es-MX" sz="1200" kern="1200" dirty="0" smtClean="0">
                <a:solidFill>
                  <a:schemeClr val="tx1"/>
                </a:solidFill>
                <a:effectLst/>
                <a:latin typeface="+mn-lt"/>
                <a:ea typeface="+mn-ea"/>
                <a:cs typeface="+mn-cs"/>
              </a:rPr>
              <a:t> como el ciclo de vida, la igualdad de género, la interculturalidad, la equidad y la inclusión, la participación y los principios de la ayuda humanitaria.</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Desde las políticas públicas se deben ejercer acciones específicas en los cuatro sectores prioritarios vinculados al bienestar de la niñez y la juventud, a saber: </a:t>
            </a:r>
            <a:r>
              <a:rPr lang="es-MX" sz="1200" b="1" kern="1200" dirty="0" smtClean="0">
                <a:solidFill>
                  <a:schemeClr val="tx1"/>
                </a:solidFill>
                <a:effectLst/>
                <a:latin typeface="+mn-lt"/>
                <a:ea typeface="+mn-ea"/>
                <a:cs typeface="+mn-cs"/>
              </a:rPr>
              <a:t>Protección</a:t>
            </a:r>
            <a:r>
              <a:rPr lang="es-MX" sz="1200" kern="1200" dirty="0" smtClean="0">
                <a:solidFill>
                  <a:schemeClr val="tx1"/>
                </a:solidFill>
                <a:effectLst/>
                <a:latin typeface="+mn-lt"/>
                <a:ea typeface="+mn-ea"/>
                <a:cs typeface="+mn-cs"/>
              </a:rPr>
              <a:t>, e</a:t>
            </a:r>
            <a:r>
              <a:rPr lang="es-MX" sz="1200" b="1" kern="1200" dirty="0" smtClean="0">
                <a:solidFill>
                  <a:schemeClr val="tx1"/>
                </a:solidFill>
                <a:effectLst/>
                <a:latin typeface="+mn-lt"/>
                <a:ea typeface="+mn-ea"/>
                <a:cs typeface="+mn-cs"/>
              </a:rPr>
              <a:t>ducación</a:t>
            </a:r>
            <a:r>
              <a:rPr lang="es-MX" sz="1200" kern="1200" dirty="0" smtClean="0">
                <a:solidFill>
                  <a:schemeClr val="tx1"/>
                </a:solidFill>
                <a:effectLst/>
                <a:latin typeface="+mn-lt"/>
                <a:ea typeface="+mn-ea"/>
                <a:cs typeface="+mn-cs"/>
              </a:rPr>
              <a:t>, a</a:t>
            </a:r>
            <a:r>
              <a:rPr lang="es-MX" sz="1200" b="1" kern="1200" dirty="0" smtClean="0">
                <a:solidFill>
                  <a:schemeClr val="tx1"/>
                </a:solidFill>
                <a:effectLst/>
                <a:latin typeface="+mn-lt"/>
                <a:ea typeface="+mn-ea"/>
                <a:cs typeface="+mn-cs"/>
              </a:rPr>
              <a:t>gua, saneamiento e higiene</a:t>
            </a:r>
            <a:r>
              <a:rPr lang="es-MX" sz="1200" kern="1200" dirty="0" smtClean="0">
                <a:solidFill>
                  <a:schemeClr val="tx1"/>
                </a:solidFill>
                <a:effectLst/>
                <a:latin typeface="+mn-lt"/>
                <a:ea typeface="+mn-ea"/>
                <a:cs typeface="+mn-cs"/>
              </a:rPr>
              <a:t> y s</a:t>
            </a:r>
            <a:r>
              <a:rPr lang="es-MX" sz="1200" b="1" kern="1200" dirty="0" smtClean="0">
                <a:solidFill>
                  <a:schemeClr val="tx1"/>
                </a:solidFill>
                <a:effectLst/>
                <a:latin typeface="+mn-lt"/>
                <a:ea typeface="+mn-ea"/>
                <a:cs typeface="+mn-cs"/>
              </a:rPr>
              <a:t>alud y nutrición</a:t>
            </a:r>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Estos sectores deberán accionar de manera coordinada estableciendo mecanismos e instancias que garanticen interrelación en la ejecución de planes, proyectos y programas, sean éstos para la </a:t>
            </a:r>
            <a:r>
              <a:rPr lang="es-MX" sz="1200" b="1" kern="1200" dirty="0" smtClean="0">
                <a:solidFill>
                  <a:schemeClr val="tx1"/>
                </a:solidFill>
                <a:effectLst/>
                <a:latin typeface="+mn-lt"/>
                <a:ea typeface="+mn-ea"/>
                <a:cs typeface="+mn-cs"/>
              </a:rPr>
              <a:t>prevención y la mitigación de riesgos de desastres</a:t>
            </a:r>
            <a:r>
              <a:rPr lang="es-MX" sz="1200" kern="1200" dirty="0" smtClean="0">
                <a:solidFill>
                  <a:schemeClr val="tx1"/>
                </a:solidFill>
                <a:effectLst/>
                <a:latin typeface="+mn-lt"/>
                <a:ea typeface="+mn-ea"/>
                <a:cs typeface="+mn-cs"/>
              </a:rPr>
              <a:t>, para la </a:t>
            </a:r>
            <a:r>
              <a:rPr lang="es-MX" sz="1200" b="1" kern="1200" dirty="0" smtClean="0">
                <a:solidFill>
                  <a:schemeClr val="tx1"/>
                </a:solidFill>
                <a:effectLst/>
                <a:latin typeface="+mn-lt"/>
                <a:ea typeface="+mn-ea"/>
                <a:cs typeface="+mn-cs"/>
              </a:rPr>
              <a:t>preparación y la respuesta</a:t>
            </a:r>
            <a:r>
              <a:rPr lang="es-MX" sz="1200" kern="1200" dirty="0" smtClean="0">
                <a:solidFill>
                  <a:schemeClr val="tx1"/>
                </a:solidFill>
                <a:effectLst/>
                <a:latin typeface="+mn-lt"/>
                <a:ea typeface="+mn-ea"/>
                <a:cs typeface="+mn-cs"/>
              </a:rPr>
              <a:t> oportuna y efectiva a situaciones de emergencia o desastres o para la </a:t>
            </a:r>
            <a:r>
              <a:rPr lang="es-MX" sz="1200" b="1" kern="1200" dirty="0" smtClean="0">
                <a:solidFill>
                  <a:schemeClr val="tx1"/>
                </a:solidFill>
                <a:effectLst/>
                <a:latin typeface="+mn-lt"/>
                <a:ea typeface="+mn-ea"/>
                <a:cs typeface="+mn-cs"/>
              </a:rPr>
              <a:t>recuperación temprana y la reconstrucción</a:t>
            </a:r>
            <a:r>
              <a:rPr lang="es-MX" sz="1200" kern="1200" dirty="0" smtClean="0">
                <a:solidFill>
                  <a:schemeClr val="tx1"/>
                </a:solidFill>
                <a:effectLst/>
                <a:latin typeface="+mn-lt"/>
                <a:ea typeface="+mn-ea"/>
                <a:cs typeface="+mn-cs"/>
              </a:rPr>
              <a:t>. Para ello se deberá identificar a los entes del Estado cuya competencia les permita establecer una visión armonizada y eficiente de la gestión. </a:t>
            </a:r>
          </a:p>
          <a:p>
            <a:r>
              <a:rPr lang="es-MX" sz="1200" kern="1200" dirty="0" smtClean="0">
                <a:solidFill>
                  <a:schemeClr val="tx1"/>
                </a:solidFill>
                <a:effectLst/>
                <a:latin typeface="+mn-lt"/>
                <a:ea typeface="+mn-ea"/>
                <a:cs typeface="+mn-cs"/>
              </a:rPr>
              <a:t>Las acciones de reducción del riesgo de desastres destinadas al desarrollo o fortalecimiento de la resiliencia centrada en la niñez y la juventud que se ejecuten, no deben perder de vista elementos básicos como: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La </a:t>
            </a:r>
            <a:r>
              <a:rPr lang="es-MX" sz="1200" i="1" kern="1200" dirty="0" smtClean="0">
                <a:solidFill>
                  <a:schemeClr val="tx1"/>
                </a:solidFill>
                <a:effectLst/>
                <a:latin typeface="+mn-lt"/>
                <a:ea typeface="+mn-ea"/>
                <a:cs typeface="+mn-cs"/>
              </a:rPr>
              <a:t>capacidad organizacional e institucional del Estado</a:t>
            </a:r>
            <a:r>
              <a:rPr lang="es-MX" sz="1200" kern="1200" dirty="0" smtClean="0">
                <a:solidFill>
                  <a:schemeClr val="tx1"/>
                </a:solidFill>
                <a:effectLst/>
                <a:latin typeface="+mn-lt"/>
                <a:ea typeface="+mn-ea"/>
                <a:cs typeface="+mn-cs"/>
              </a:rPr>
              <a:t> en sus distintos ámbitos para emprender dichas acciones. </a:t>
            </a:r>
          </a:p>
          <a:p>
            <a:r>
              <a:rPr lang="es-MX" sz="1200" kern="1200" dirty="0" smtClean="0">
                <a:solidFill>
                  <a:schemeClr val="tx1"/>
                </a:solidFill>
                <a:effectLst/>
                <a:latin typeface="+mn-lt"/>
                <a:ea typeface="+mn-ea"/>
                <a:cs typeface="+mn-cs"/>
              </a:rPr>
              <a:t>El </a:t>
            </a:r>
            <a:r>
              <a:rPr lang="es-MX" sz="1200" i="1" kern="1200" dirty="0" smtClean="0">
                <a:solidFill>
                  <a:schemeClr val="tx1"/>
                </a:solidFill>
                <a:effectLst/>
                <a:latin typeface="+mn-lt"/>
                <a:ea typeface="+mn-ea"/>
                <a:cs typeface="+mn-cs"/>
              </a:rPr>
              <a:t>conocimiento de los riesgos de desastres y los factores subyacentes</a:t>
            </a:r>
            <a:r>
              <a:rPr lang="es-MX" sz="1200" kern="1200" dirty="0" smtClean="0">
                <a:solidFill>
                  <a:schemeClr val="tx1"/>
                </a:solidFill>
                <a:effectLst/>
                <a:latin typeface="+mn-lt"/>
                <a:ea typeface="+mn-ea"/>
                <a:cs typeface="+mn-cs"/>
              </a:rPr>
              <a:t> que le generan y su relación y efecto sobre la niñez y la juventud. </a:t>
            </a:r>
          </a:p>
          <a:p>
            <a:r>
              <a:rPr lang="es-MX" sz="1200" kern="1200" dirty="0" smtClean="0">
                <a:solidFill>
                  <a:schemeClr val="tx1"/>
                </a:solidFill>
                <a:effectLst/>
                <a:latin typeface="+mn-lt"/>
                <a:ea typeface="+mn-ea"/>
                <a:cs typeface="+mn-cs"/>
              </a:rPr>
              <a:t>La </a:t>
            </a:r>
            <a:r>
              <a:rPr lang="es-MX" sz="1200" i="1" kern="1200" dirty="0" smtClean="0">
                <a:solidFill>
                  <a:schemeClr val="tx1"/>
                </a:solidFill>
                <a:effectLst/>
                <a:latin typeface="+mn-lt"/>
                <a:ea typeface="+mn-ea"/>
                <a:cs typeface="+mn-cs"/>
              </a:rPr>
              <a:t>información y sensibilización de la población en general</a:t>
            </a:r>
            <a:r>
              <a:rPr lang="es-MX" sz="1200" kern="1200" dirty="0" smtClean="0">
                <a:solidFill>
                  <a:schemeClr val="tx1"/>
                </a:solidFill>
                <a:effectLst/>
                <a:latin typeface="+mn-lt"/>
                <a:ea typeface="+mn-ea"/>
                <a:cs typeface="+mn-cs"/>
              </a:rPr>
              <a:t> en cuanto a la relevancia del bienestar de la niñez y la juventud y su vínculo con la reducción del riesgo de desastres, destacando el rol de la </a:t>
            </a:r>
            <a:r>
              <a:rPr lang="es-MX" sz="1200" b="1" kern="1200" dirty="0" smtClean="0">
                <a:solidFill>
                  <a:schemeClr val="tx1"/>
                </a:solidFill>
                <a:effectLst/>
                <a:latin typeface="+mn-lt"/>
                <a:ea typeface="+mn-ea"/>
                <a:cs typeface="+mn-cs"/>
              </a:rPr>
              <a:t>familia, </a:t>
            </a:r>
            <a:r>
              <a:rPr lang="es-MX" sz="1200" kern="1200" dirty="0" smtClean="0">
                <a:solidFill>
                  <a:schemeClr val="tx1"/>
                </a:solidFill>
                <a:effectLst/>
                <a:latin typeface="+mn-lt"/>
                <a:ea typeface="+mn-ea"/>
                <a:cs typeface="+mn-cs"/>
              </a:rPr>
              <a:t>la </a:t>
            </a:r>
            <a:r>
              <a:rPr lang="es-MX" sz="1200" b="1" kern="1200" dirty="0" smtClean="0">
                <a:solidFill>
                  <a:schemeClr val="tx1"/>
                </a:solidFill>
                <a:effectLst/>
                <a:latin typeface="+mn-lt"/>
                <a:ea typeface="+mn-ea"/>
                <a:cs typeface="+mn-cs"/>
              </a:rPr>
              <a:t>comunidad </a:t>
            </a:r>
            <a:r>
              <a:rPr lang="es-MX" sz="1200" kern="1200" dirty="0" smtClean="0">
                <a:solidFill>
                  <a:schemeClr val="tx1"/>
                </a:solidFill>
                <a:effectLst/>
                <a:latin typeface="+mn-lt"/>
                <a:ea typeface="+mn-ea"/>
                <a:cs typeface="+mn-cs"/>
              </a:rPr>
              <a:t>y el</a:t>
            </a:r>
            <a:r>
              <a:rPr lang="es-MX" sz="1200" b="1" kern="1200" dirty="0" smtClean="0">
                <a:solidFill>
                  <a:schemeClr val="tx1"/>
                </a:solidFill>
                <a:effectLst/>
                <a:latin typeface="+mn-lt"/>
                <a:ea typeface="+mn-ea"/>
                <a:cs typeface="+mn-cs"/>
              </a:rPr>
              <a:t> Estado</a:t>
            </a:r>
            <a:r>
              <a:rPr lang="es-MX" sz="1200" kern="1200" dirty="0" smtClean="0">
                <a:solidFill>
                  <a:schemeClr val="tx1"/>
                </a:solidFill>
                <a:effectLst/>
                <a:latin typeface="+mn-lt"/>
                <a:ea typeface="+mn-ea"/>
                <a:cs typeface="+mn-cs"/>
              </a:rPr>
              <a:t> como garantes del cumplimiento de los derechos de niños, niñas, adolescentes y jóvenes.</a:t>
            </a:r>
          </a:p>
          <a:p>
            <a:endParaRPr lang="es-MX" dirty="0"/>
          </a:p>
        </p:txBody>
      </p:sp>
      <p:sp>
        <p:nvSpPr>
          <p:cNvPr id="4" name="3 Marcador de número de diapositiva"/>
          <p:cNvSpPr>
            <a:spLocks noGrp="1"/>
          </p:cNvSpPr>
          <p:nvPr>
            <p:ph type="sldNum" sz="quarter" idx="10"/>
          </p:nvPr>
        </p:nvSpPr>
        <p:spPr/>
        <p:txBody>
          <a:bodyPr/>
          <a:lstStyle/>
          <a:p>
            <a:fld id="{8C8B9F2D-5D17-40F5-BA8B-73AB96B2AA95}" type="slidenum">
              <a:rPr lang="es-MX" smtClean="0"/>
              <a:t>3</a:t>
            </a:fld>
            <a:endParaRPr lang="es-MX"/>
          </a:p>
        </p:txBody>
      </p:sp>
    </p:spTree>
    <p:extLst>
      <p:ext uri="{BB962C8B-B14F-4D97-AF65-F5344CB8AC3E}">
        <p14:creationId xmlns:p14="http://schemas.microsoft.com/office/powerpoint/2010/main" val="240537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proceso de consulta se inició en el marco de la 3ra. Sesión de la Plataforma Regional para la Reducción del Riesgo de Desastres realizada en Santiago de Chile del 26 al 28 de noviembre de 2012, como parte de las actividades estratégicas promovidas por la Coalición para la Resiliencia de la Niñez y la Juventud de Latinoamérica y el Caribe (CORELAC). Se realizó bajo el enfoque de los lineamientos que viene promoviendo este equipo técnico </a:t>
            </a:r>
            <a:r>
              <a:rPr lang="es-MX" sz="1200" kern="1200" dirty="0" err="1" smtClean="0">
                <a:solidFill>
                  <a:schemeClr val="tx1"/>
                </a:solidFill>
                <a:effectLst/>
                <a:latin typeface="+mn-lt"/>
                <a:ea typeface="+mn-ea"/>
                <a:cs typeface="+mn-cs"/>
              </a:rPr>
              <a:t>interagencial</a:t>
            </a:r>
            <a:r>
              <a:rPr lang="es-MX" sz="1200" kern="1200" dirty="0" smtClean="0">
                <a:solidFill>
                  <a:schemeClr val="tx1"/>
                </a:solidFill>
                <a:effectLst/>
                <a:latin typeface="+mn-lt"/>
                <a:ea typeface="+mn-ea"/>
                <a:cs typeface="+mn-cs"/>
              </a:rPr>
              <a:t> y que se impulsa a través de la “Declaración de Santiago de Chile, Sobre la Reducción de Riesgo de Desastres centrada en la Niñez, la Adolescencia y la Juventud”, anexo 1 al “Comunicado de Santiago de Chile: Invirtiendo para la Resiliencia, Acelerando la implementación del Marco de Acción de Hyogo en las Américas”</a:t>
            </a:r>
            <a:endParaRPr lang="es-MX" dirty="0"/>
          </a:p>
        </p:txBody>
      </p:sp>
      <p:sp>
        <p:nvSpPr>
          <p:cNvPr id="4" name="3 Marcador de número de diapositiva"/>
          <p:cNvSpPr>
            <a:spLocks noGrp="1"/>
          </p:cNvSpPr>
          <p:nvPr>
            <p:ph type="sldNum" sz="quarter" idx="10"/>
          </p:nvPr>
        </p:nvSpPr>
        <p:spPr/>
        <p:txBody>
          <a:bodyPr/>
          <a:lstStyle/>
          <a:p>
            <a:fld id="{8C8B9F2D-5D17-40F5-BA8B-73AB96B2AA95}" type="slidenum">
              <a:rPr lang="es-MX" smtClean="0"/>
              <a:t>4</a:t>
            </a:fld>
            <a:endParaRPr lang="es-MX"/>
          </a:p>
        </p:txBody>
      </p:sp>
    </p:spTree>
    <p:extLst>
      <p:ext uri="{BB962C8B-B14F-4D97-AF65-F5344CB8AC3E}">
        <p14:creationId xmlns:p14="http://schemas.microsoft.com/office/powerpoint/2010/main" val="271557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kern="1200" dirty="0" smtClean="0">
                <a:solidFill>
                  <a:schemeClr val="tx1"/>
                </a:solidFill>
                <a:effectLst/>
                <a:latin typeface="+mn-lt"/>
                <a:ea typeface="+mn-ea"/>
                <a:cs typeface="+mn-cs"/>
              </a:rPr>
              <a:t>Contenido y estructura</a:t>
            </a:r>
          </a:p>
          <a:p>
            <a:r>
              <a:rPr lang="es-MX" sz="1200" b="1" kern="1200" dirty="0" smtClean="0">
                <a:solidFill>
                  <a:schemeClr val="tx1"/>
                </a:solidFill>
                <a:effectLst/>
                <a:latin typeface="+mn-lt"/>
                <a:ea typeface="+mn-ea"/>
                <a:cs typeface="+mn-cs"/>
              </a:rPr>
              <a:t>Capítulo I. Conceptos, enfoques y principios: </a:t>
            </a:r>
            <a:r>
              <a:rPr lang="es-MX" sz="1200" kern="1200" dirty="0" smtClean="0">
                <a:solidFill>
                  <a:schemeClr val="tx1"/>
                </a:solidFill>
                <a:effectLst/>
                <a:latin typeface="+mn-lt"/>
                <a:ea typeface="+mn-ea"/>
                <a:cs typeface="+mn-cs"/>
              </a:rPr>
              <a:t>está dedicado a ofrecer un marco conceptual y una visión que permita establecer un vocabulario común y una corriente de pensamiento bajo un enfoque de derechos para la acción, donde se hace reconocimiento de un vocabulario común aceptado entre los actores en torno a la RRD y la necesaria actuación alrededor de la protección, provisión/atención y participación activa de la niñez y la juventud en este ámbito del desarrollo.</a:t>
            </a:r>
          </a:p>
          <a:p>
            <a:r>
              <a:rPr lang="es-MX" sz="1200" b="1" kern="1200" dirty="0" smtClean="0">
                <a:solidFill>
                  <a:schemeClr val="tx1"/>
                </a:solidFill>
                <a:effectLst/>
                <a:latin typeface="+mn-lt"/>
                <a:ea typeface="+mn-ea"/>
                <a:cs typeface="+mn-cs"/>
              </a:rPr>
              <a:t>Capítulo II. Marco de referencia para la acción: </a:t>
            </a:r>
            <a:r>
              <a:rPr lang="es-MX" sz="1200" kern="1200" dirty="0" smtClean="0">
                <a:solidFill>
                  <a:schemeClr val="tx1"/>
                </a:solidFill>
                <a:effectLst/>
                <a:latin typeface="+mn-lt"/>
                <a:ea typeface="+mn-ea"/>
                <a:cs typeface="+mn-cs"/>
              </a:rPr>
              <a:t>ofrece una breve descripción del marco de actuación que ofrecen distintos documentos de orden político/jurídico de referencia global de relevancia y que acompañan el enfoque de derechos centrados en la niñez y la juventud.</a:t>
            </a:r>
          </a:p>
          <a:p>
            <a:r>
              <a:rPr lang="es-MX" sz="1200" b="1" kern="1200" dirty="0" smtClean="0">
                <a:solidFill>
                  <a:schemeClr val="tx1"/>
                </a:solidFill>
                <a:effectLst/>
                <a:latin typeface="+mn-lt"/>
                <a:ea typeface="+mn-ea"/>
                <a:cs typeface="+mn-cs"/>
              </a:rPr>
              <a:t>Capítulo III. Los sectores prioritarios para la niñez y la juventud en la RRD y la coordinación intersectorial: </a:t>
            </a:r>
            <a:r>
              <a:rPr lang="es-MX" sz="1200" kern="1200" dirty="0" smtClean="0">
                <a:solidFill>
                  <a:schemeClr val="tx1"/>
                </a:solidFill>
                <a:effectLst/>
                <a:latin typeface="+mn-lt"/>
                <a:ea typeface="+mn-ea"/>
                <a:cs typeface="+mn-cs"/>
              </a:rPr>
              <a:t>presenta una propuesta de cuáles son los sectores prioritarios para la protección, provisión/atención y participación activa de la niñez y la juventud, así como de los elementos o factores que deben tomarse en cuenta en cada uno de ellos para la GDR.</a:t>
            </a:r>
          </a:p>
          <a:p>
            <a:r>
              <a:rPr lang="es-MX" sz="1200" b="1" kern="1200" dirty="0" smtClean="0">
                <a:solidFill>
                  <a:schemeClr val="tx1"/>
                </a:solidFill>
                <a:effectLst/>
                <a:latin typeface="+mn-lt"/>
                <a:ea typeface="+mn-ea"/>
                <a:cs typeface="+mn-cs"/>
              </a:rPr>
              <a:t>Capítulo IV. Diez aspectos esenciales para la niñez y la juventud en la RRD: </a:t>
            </a:r>
            <a:r>
              <a:rPr lang="es-MX" sz="1200" kern="1200" dirty="0" smtClean="0">
                <a:solidFill>
                  <a:schemeClr val="tx1"/>
                </a:solidFill>
                <a:effectLst/>
                <a:latin typeface="+mn-lt"/>
                <a:ea typeface="+mn-ea"/>
                <a:cs typeface="+mn-cs"/>
              </a:rPr>
              <a:t>dedicado a la reflexión en cuanto al establecimiento de ejes de acción sustentados sobre los ámbitos de la gestión del riesgo y la construcción de resiliencia ante desastres en la cual los sectores establecidos como prioritarios sostengan acciones específicas. Estos ejes de acción están vinculados a los objetivos estratégicos y prioridades del MAH.</a:t>
            </a:r>
          </a:p>
          <a:p>
            <a:r>
              <a:rPr lang="es-MX" sz="1200" b="1" kern="1200" dirty="0" smtClean="0">
                <a:solidFill>
                  <a:schemeClr val="tx1"/>
                </a:solidFill>
                <a:effectLst/>
                <a:latin typeface="+mn-lt"/>
                <a:ea typeface="+mn-ea"/>
                <a:cs typeface="+mn-cs"/>
              </a:rPr>
              <a:t>Capítulo V. Acciones para la resiliencia de la niñez y la juventud: </a:t>
            </a:r>
            <a:r>
              <a:rPr lang="es-MX" sz="1200" kern="1200" dirty="0" smtClean="0">
                <a:solidFill>
                  <a:schemeClr val="tx1"/>
                </a:solidFill>
                <a:effectLst/>
                <a:latin typeface="+mn-lt"/>
                <a:ea typeface="+mn-ea"/>
                <a:cs typeface="+mn-cs"/>
              </a:rPr>
              <a:t>brinda una lista de acciones generales para la GRD direccionadas bajo los ejes de acción o aspectos esenciales propuestos en el capítulo IV como una orientación para el desarrollo de  políticas, programas y proyectos centrados en la niñez y la juventud.</a:t>
            </a:r>
          </a:p>
          <a:p>
            <a:r>
              <a:rPr lang="es-MX" sz="1200" b="1" kern="1200" dirty="0" smtClean="0">
                <a:solidFill>
                  <a:schemeClr val="tx1"/>
                </a:solidFill>
                <a:effectLst/>
                <a:latin typeface="+mn-lt"/>
                <a:ea typeface="+mn-ea"/>
                <a:cs typeface="+mn-cs"/>
              </a:rPr>
              <a:t>Herramientas y recursos: </a:t>
            </a:r>
            <a:r>
              <a:rPr lang="es-MX" sz="1200" kern="1200" dirty="0" smtClean="0">
                <a:solidFill>
                  <a:schemeClr val="tx1"/>
                </a:solidFill>
                <a:effectLst/>
                <a:latin typeface="+mn-lt"/>
                <a:ea typeface="+mn-ea"/>
                <a:cs typeface="+mn-cs"/>
              </a:rPr>
              <a:t>este apartado hace referencia a herramientas e insumos de aplicación  práctica que contribuyen a la ejecución de las medidas o  acciones propuestas.</a:t>
            </a:r>
          </a:p>
          <a:p>
            <a:endParaRPr lang="es-MX" dirty="0"/>
          </a:p>
        </p:txBody>
      </p:sp>
      <p:sp>
        <p:nvSpPr>
          <p:cNvPr id="4" name="3 Marcador de número de diapositiva"/>
          <p:cNvSpPr>
            <a:spLocks noGrp="1"/>
          </p:cNvSpPr>
          <p:nvPr>
            <p:ph type="sldNum" sz="quarter" idx="10"/>
          </p:nvPr>
        </p:nvSpPr>
        <p:spPr/>
        <p:txBody>
          <a:bodyPr/>
          <a:lstStyle/>
          <a:p>
            <a:fld id="{8C8B9F2D-5D17-40F5-BA8B-73AB96B2AA95}" type="slidenum">
              <a:rPr lang="es-MX" smtClean="0"/>
              <a:t>5</a:t>
            </a:fld>
            <a:endParaRPr lang="es-MX"/>
          </a:p>
        </p:txBody>
      </p:sp>
    </p:spTree>
    <p:extLst>
      <p:ext uri="{BB962C8B-B14F-4D97-AF65-F5344CB8AC3E}">
        <p14:creationId xmlns:p14="http://schemas.microsoft.com/office/powerpoint/2010/main" val="271557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MX" sz="1200" b="1" kern="1200" dirty="0" smtClean="0">
                <a:solidFill>
                  <a:schemeClr val="tx1"/>
                </a:solidFill>
                <a:effectLst/>
                <a:latin typeface="+mn-lt"/>
                <a:ea typeface="+mn-ea"/>
                <a:cs typeface="+mn-cs"/>
              </a:rPr>
              <a:t>Según</a:t>
            </a:r>
            <a:r>
              <a:rPr lang="es-MX" sz="1200" b="1" kern="1200" baseline="0" dirty="0" smtClean="0">
                <a:solidFill>
                  <a:schemeClr val="tx1"/>
                </a:solidFill>
                <a:effectLst/>
                <a:latin typeface="+mn-lt"/>
                <a:ea typeface="+mn-ea"/>
                <a:cs typeface="+mn-cs"/>
              </a:rPr>
              <a:t> las 5 prioridades del marco de acción de </a:t>
            </a:r>
            <a:r>
              <a:rPr lang="es-MX" sz="1200" b="1" kern="1200" baseline="0" dirty="0" err="1" smtClean="0">
                <a:solidFill>
                  <a:schemeClr val="tx1"/>
                </a:solidFill>
                <a:effectLst/>
                <a:latin typeface="+mn-lt"/>
                <a:ea typeface="+mn-ea"/>
                <a:cs typeface="+mn-cs"/>
              </a:rPr>
              <a:t>hyogo</a:t>
            </a:r>
            <a:endParaRPr lang="es-MX" sz="1200" b="1" kern="1200" baseline="0" dirty="0" smtClean="0">
              <a:solidFill>
                <a:schemeClr val="tx1"/>
              </a:solidFill>
              <a:effectLst/>
              <a:latin typeface="+mn-lt"/>
              <a:ea typeface="+mn-ea"/>
              <a:cs typeface="+mn-cs"/>
            </a:endParaRPr>
          </a:p>
          <a:p>
            <a:pPr lvl="0"/>
            <a:endParaRPr lang="es-MX" sz="1200" b="1" kern="1200" dirty="0" smtClean="0">
              <a:solidFill>
                <a:schemeClr val="tx1"/>
              </a:solidFill>
              <a:effectLst/>
              <a:latin typeface="+mn-lt"/>
              <a:ea typeface="+mn-ea"/>
              <a:cs typeface="+mn-cs"/>
            </a:endParaRPr>
          </a:p>
          <a:p>
            <a:pPr lvl="0"/>
            <a:r>
              <a:rPr lang="es-MX" sz="1200" b="1" kern="1200" dirty="0" smtClean="0">
                <a:solidFill>
                  <a:schemeClr val="tx1"/>
                </a:solidFill>
                <a:effectLst/>
                <a:latin typeface="+mn-lt"/>
                <a:ea typeface="+mn-ea"/>
                <a:cs typeface="+mn-cs"/>
              </a:rPr>
              <a:t>capacidad institucional</a:t>
            </a:r>
            <a:r>
              <a:rPr lang="es-MX" sz="1200" kern="1200" dirty="0" smtClean="0">
                <a:solidFill>
                  <a:schemeClr val="tx1"/>
                </a:solidFill>
                <a:effectLst/>
                <a:latin typeface="+mn-lt"/>
                <a:ea typeface="+mn-ea"/>
                <a:cs typeface="+mn-cs"/>
              </a:rPr>
              <a:t>, garantizando que la RRD sea una prioridad en los distintos ámbitos del gobierno (local, sub-nacional y nacional) que cuenta con una base institucional suficiente para su aplicación.</a:t>
            </a:r>
          </a:p>
          <a:p>
            <a:pPr lvl="0"/>
            <a:r>
              <a:rPr lang="es-MX" sz="1200" b="1" kern="1200" dirty="0" smtClean="0">
                <a:solidFill>
                  <a:schemeClr val="tx1"/>
                </a:solidFill>
                <a:effectLst/>
                <a:latin typeface="+mn-lt"/>
                <a:ea typeface="+mn-ea"/>
                <a:cs typeface="+mn-cs"/>
              </a:rPr>
              <a:t>conocimiento de los riesgos</a:t>
            </a:r>
            <a:r>
              <a:rPr lang="es-MX" sz="1200" kern="1200" dirty="0" smtClean="0">
                <a:solidFill>
                  <a:schemeClr val="tx1"/>
                </a:solidFill>
                <a:effectLst/>
                <a:latin typeface="+mn-lt"/>
                <a:ea typeface="+mn-ea"/>
                <a:cs typeface="+mn-cs"/>
              </a:rPr>
              <a:t>, a través de la identificación, evaluación y monitoreo de los riesgos de desastre y mejorando los sistemas de alerta temprana.</a:t>
            </a:r>
          </a:p>
          <a:p>
            <a:pPr lvl="0"/>
            <a:r>
              <a:rPr lang="es-MX" sz="1200" b="1" kern="1200" dirty="0" smtClean="0">
                <a:solidFill>
                  <a:schemeClr val="tx1"/>
                </a:solidFill>
                <a:effectLst/>
                <a:latin typeface="+mn-lt"/>
                <a:ea typeface="+mn-ea"/>
                <a:cs typeface="+mn-cs"/>
              </a:rPr>
              <a:t>comprensión y la concientización pública</a:t>
            </a:r>
            <a:r>
              <a:rPr lang="es-MX" sz="1200" kern="1200" dirty="0" smtClean="0">
                <a:solidFill>
                  <a:schemeClr val="tx1"/>
                </a:solidFill>
                <a:effectLst/>
                <a:latin typeface="+mn-lt"/>
                <a:ea typeface="+mn-ea"/>
                <a:cs typeface="+mn-cs"/>
              </a:rPr>
              <a:t>,  haciendo uso del conocimiento, la innovación y la educación, e impulsando una cultura de seguridad en todos los niveles.</a:t>
            </a:r>
          </a:p>
          <a:p>
            <a:pPr lvl="0"/>
            <a:r>
              <a:rPr lang="es-MX" sz="1200" b="1" kern="1200" dirty="0" smtClean="0">
                <a:solidFill>
                  <a:schemeClr val="tx1"/>
                </a:solidFill>
                <a:effectLst/>
                <a:latin typeface="+mn-lt"/>
                <a:ea typeface="+mn-ea"/>
                <a:cs typeface="+mn-cs"/>
              </a:rPr>
              <a:t>prevención y mitigación</a:t>
            </a:r>
            <a:r>
              <a:rPr lang="es-MX" sz="1200" kern="1200" dirty="0" smtClean="0">
                <a:solidFill>
                  <a:schemeClr val="tx1"/>
                </a:solidFill>
                <a:effectLst/>
                <a:latin typeface="+mn-lt"/>
                <a:ea typeface="+mn-ea"/>
                <a:cs typeface="+mn-cs"/>
              </a:rPr>
              <a:t> </a:t>
            </a:r>
            <a:r>
              <a:rPr lang="es-MX" sz="1200" b="1" kern="1200" dirty="0" smtClean="0">
                <a:solidFill>
                  <a:schemeClr val="tx1"/>
                </a:solidFill>
                <a:effectLst/>
                <a:latin typeface="+mn-lt"/>
                <a:ea typeface="+mn-ea"/>
                <a:cs typeface="+mn-cs"/>
              </a:rPr>
              <a:t>del riesgo</a:t>
            </a:r>
            <a:r>
              <a:rPr lang="es-MX" sz="1200" kern="1200" dirty="0" smtClean="0">
                <a:solidFill>
                  <a:schemeClr val="tx1"/>
                </a:solidFill>
                <a:effectLst/>
                <a:latin typeface="+mn-lt"/>
                <a:ea typeface="+mn-ea"/>
                <a:cs typeface="+mn-cs"/>
              </a:rPr>
              <a:t>, manejando de manera efectiva los factores básicos o subyacentes del riesgo, a través de medidas de planificación territorial, ambiental, social y económica.</a:t>
            </a:r>
          </a:p>
          <a:p>
            <a:pPr lvl="0"/>
            <a:r>
              <a:rPr lang="es-MX" sz="1200" b="1" kern="1200" dirty="0" smtClean="0">
                <a:solidFill>
                  <a:schemeClr val="tx1"/>
                </a:solidFill>
                <a:effectLst/>
                <a:latin typeface="+mn-lt"/>
                <a:ea typeface="+mn-ea"/>
                <a:cs typeface="+mn-cs"/>
              </a:rPr>
              <a:t>preparación</a:t>
            </a:r>
            <a:r>
              <a:rPr lang="es-MX" sz="1200" kern="1200" dirty="0" smtClean="0">
                <a:solidFill>
                  <a:schemeClr val="tx1"/>
                </a:solidFill>
                <a:effectLst/>
                <a:latin typeface="+mn-lt"/>
                <a:ea typeface="+mn-ea"/>
                <a:cs typeface="+mn-cs"/>
              </a:rPr>
              <a:t> ante eventos generadores de daño, para asegurar una </a:t>
            </a:r>
            <a:r>
              <a:rPr lang="es-MX" sz="1200" b="1" kern="1200" dirty="0" smtClean="0">
                <a:solidFill>
                  <a:schemeClr val="tx1"/>
                </a:solidFill>
                <a:effectLst/>
                <a:latin typeface="+mn-lt"/>
                <a:ea typeface="+mn-ea"/>
                <a:cs typeface="+mn-cs"/>
              </a:rPr>
              <a:t>respuesta</a:t>
            </a:r>
            <a:r>
              <a:rPr lang="es-MX" sz="1200" kern="1200" dirty="0" smtClean="0">
                <a:solidFill>
                  <a:schemeClr val="tx1"/>
                </a:solidFill>
                <a:effectLst/>
                <a:latin typeface="+mn-lt"/>
                <a:ea typeface="+mn-ea"/>
                <a:cs typeface="+mn-cs"/>
              </a:rPr>
              <a:t> eficaz en todos los niveles.</a:t>
            </a:r>
          </a:p>
          <a:p>
            <a:pPr lvl="0"/>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Posterior</a:t>
            </a:r>
            <a:r>
              <a:rPr lang="es-MX" sz="1200" kern="1200" baseline="0" dirty="0" smtClean="0">
                <a:solidFill>
                  <a:schemeClr val="tx1"/>
                </a:solidFill>
                <a:effectLst/>
                <a:latin typeface="+mn-lt"/>
                <a:ea typeface="+mn-ea"/>
                <a:cs typeface="+mn-cs"/>
              </a:rPr>
              <a:t> al comentar las líneas de acción prioritarias, comentar que en el panel conocerán experiencias de países que pueden considerarse se encuentran insertas en los diez ejes </a:t>
            </a:r>
            <a:r>
              <a:rPr lang="es-MX" sz="1200" kern="1200" baseline="0" smtClean="0">
                <a:solidFill>
                  <a:schemeClr val="tx1"/>
                </a:solidFill>
                <a:effectLst/>
                <a:latin typeface="+mn-lt"/>
                <a:ea typeface="+mn-ea"/>
                <a:cs typeface="+mn-cs"/>
              </a:rPr>
              <a:t>de acción </a:t>
            </a:r>
            <a:r>
              <a:rPr lang="es-MX" sz="1200" kern="1200" baseline="0" dirty="0" smtClean="0">
                <a:solidFill>
                  <a:schemeClr val="tx1"/>
                </a:solidFill>
                <a:effectLst/>
                <a:latin typeface="+mn-lt"/>
                <a:ea typeface="+mn-ea"/>
                <a:cs typeface="+mn-cs"/>
              </a:rPr>
              <a:t>o aspectos esenciales para la RRD centrada en la niñez y la juventud, y que ejemplifican como poner en practica esta </a:t>
            </a:r>
            <a:r>
              <a:rPr lang="es-MX" sz="1200" kern="1200" baseline="0" dirty="0" err="1" smtClean="0">
                <a:solidFill>
                  <a:schemeClr val="tx1"/>
                </a:solidFill>
                <a:effectLst/>
                <a:latin typeface="+mn-lt"/>
                <a:ea typeface="+mn-ea"/>
                <a:cs typeface="+mn-cs"/>
              </a:rPr>
              <a:t>guia</a:t>
            </a:r>
            <a:r>
              <a:rPr lang="es-MX" sz="1200" kern="1200" baseline="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pPr lvl="0"/>
            <a:endParaRPr lang="es-MX"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solidFill>
                <a:srgbClr val="5091CD"/>
              </a:solidFill>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8C8B9F2D-5D17-40F5-BA8B-73AB96B2AA95}" type="slidenum">
              <a:rPr lang="es-MX" smtClean="0"/>
              <a:t>6</a:t>
            </a:fld>
            <a:endParaRPr lang="es-MX"/>
          </a:p>
        </p:txBody>
      </p:sp>
    </p:spTree>
    <p:extLst>
      <p:ext uri="{BB962C8B-B14F-4D97-AF65-F5344CB8AC3E}">
        <p14:creationId xmlns:p14="http://schemas.microsoft.com/office/powerpoint/2010/main" val="271557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02CF23-B2A5-431C-BBCB-7BE6AF45EF5A}" type="slidenum">
              <a:rPr lang="fr-FR"/>
              <a:pPr>
                <a:defRPr/>
              </a:pPr>
              <a:t>‹Nº›</a:t>
            </a:fld>
            <a:endParaRPr lang="fr-FR"/>
          </a:p>
        </p:txBody>
      </p:sp>
    </p:spTree>
    <p:extLst>
      <p:ext uri="{BB962C8B-B14F-4D97-AF65-F5344CB8AC3E}">
        <p14:creationId xmlns:p14="http://schemas.microsoft.com/office/powerpoint/2010/main" val="398745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93FA6F-0913-400F-A21C-524194D70BCD}" type="slidenum">
              <a:rPr lang="fr-FR"/>
              <a:pPr>
                <a:defRPr/>
              </a:pPr>
              <a:t>‹Nº›</a:t>
            </a:fld>
            <a:endParaRPr lang="fr-FR"/>
          </a:p>
        </p:txBody>
      </p:sp>
    </p:spTree>
    <p:extLst>
      <p:ext uri="{BB962C8B-B14F-4D97-AF65-F5344CB8AC3E}">
        <p14:creationId xmlns:p14="http://schemas.microsoft.com/office/powerpoint/2010/main" val="46334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34A8F6-891B-4096-A128-04EEA616ED9F}" type="slidenum">
              <a:rPr lang="fr-FR"/>
              <a:pPr>
                <a:defRPr/>
              </a:pPr>
              <a:t>‹Nº›</a:t>
            </a:fld>
            <a:endParaRPr lang="fr-FR"/>
          </a:p>
        </p:txBody>
      </p:sp>
    </p:spTree>
    <p:extLst>
      <p:ext uri="{BB962C8B-B14F-4D97-AF65-F5344CB8AC3E}">
        <p14:creationId xmlns:p14="http://schemas.microsoft.com/office/powerpoint/2010/main" val="415776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s-ES" smtClean="0"/>
              <a:t>Haga clic para modificar el estilo de título del patrón</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F797AD3-68BD-4784-8F24-2E7CD7F1B367}" type="slidenum">
              <a:rPr lang="fr-FR"/>
              <a:pPr>
                <a:defRPr/>
              </a:pPr>
              <a:t>‹Nº›</a:t>
            </a:fld>
            <a:endParaRPr lang="fr-FR"/>
          </a:p>
        </p:txBody>
      </p:sp>
    </p:spTree>
    <p:extLst>
      <p:ext uri="{BB962C8B-B14F-4D97-AF65-F5344CB8AC3E}">
        <p14:creationId xmlns:p14="http://schemas.microsoft.com/office/powerpoint/2010/main" val="76581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 smtClean="0"/>
              <a:t>Haga clic para modificar el estilo de título del patrón</a:t>
            </a:r>
            <a:endParaRPr lang="en-US"/>
          </a:p>
        </p:txBody>
      </p:sp>
      <p:sp>
        <p:nvSpPr>
          <p:cNvPr id="3" name="SmartArt Placeholder 2"/>
          <p:cNvSpPr>
            <a:spLocks noGrp="1"/>
          </p:cNvSpPr>
          <p:nvPr>
            <p:ph type="dgm" idx="1"/>
          </p:nvPr>
        </p:nvSpPr>
        <p:spPr>
          <a:xfrm>
            <a:off x="685800" y="1981200"/>
            <a:ext cx="7772400" cy="4114800"/>
          </a:xfrm>
        </p:spPr>
        <p:txBody>
          <a:bodyPr/>
          <a:lstStyle/>
          <a:p>
            <a:pPr lvl="0"/>
            <a:r>
              <a:rPr lang="es-ES" noProof="0" smtClean="0"/>
              <a:t>Haga clic en el icono para agregar un elemento gráfico SmartArt</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7AB6C3-D5BE-459C-8BBD-1D5E343E1FC1}" type="slidenum">
              <a:rPr lang="fr-FR"/>
              <a:pPr>
                <a:defRPr/>
              </a:pPr>
              <a:t>‹Nº›</a:t>
            </a:fld>
            <a:endParaRPr lang="fr-FR"/>
          </a:p>
        </p:txBody>
      </p:sp>
    </p:spTree>
    <p:extLst>
      <p:ext uri="{BB962C8B-B14F-4D97-AF65-F5344CB8AC3E}">
        <p14:creationId xmlns:p14="http://schemas.microsoft.com/office/powerpoint/2010/main" val="28832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CD0F07-FAC8-4590-A6EB-5762776DBC14}" type="slidenum">
              <a:rPr lang="fr-FR"/>
              <a:pPr>
                <a:defRPr/>
              </a:pPr>
              <a:t>‹Nº›</a:t>
            </a:fld>
            <a:endParaRPr lang="fr-FR"/>
          </a:p>
        </p:txBody>
      </p:sp>
    </p:spTree>
    <p:extLst>
      <p:ext uri="{BB962C8B-B14F-4D97-AF65-F5344CB8AC3E}">
        <p14:creationId xmlns:p14="http://schemas.microsoft.com/office/powerpoint/2010/main" val="303679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679D6D-66C5-472A-8E86-EFBF7BBED266}" type="slidenum">
              <a:rPr lang="fr-FR"/>
              <a:pPr>
                <a:defRPr/>
              </a:pPr>
              <a:t>‹Nº›</a:t>
            </a:fld>
            <a:endParaRPr lang="fr-FR"/>
          </a:p>
        </p:txBody>
      </p:sp>
    </p:spTree>
    <p:extLst>
      <p:ext uri="{BB962C8B-B14F-4D97-AF65-F5344CB8AC3E}">
        <p14:creationId xmlns:p14="http://schemas.microsoft.com/office/powerpoint/2010/main" val="98689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2170020-E29F-4326-839C-87C54DBCDDAF}" type="slidenum">
              <a:rPr lang="fr-FR"/>
              <a:pPr>
                <a:defRPr/>
              </a:pPr>
              <a:t>‹Nº›</a:t>
            </a:fld>
            <a:endParaRPr lang="fr-FR"/>
          </a:p>
        </p:txBody>
      </p:sp>
    </p:spTree>
    <p:extLst>
      <p:ext uri="{BB962C8B-B14F-4D97-AF65-F5344CB8AC3E}">
        <p14:creationId xmlns:p14="http://schemas.microsoft.com/office/powerpoint/2010/main" val="329479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7767194-E58E-4A01-85B4-1A96E7CD143D}" type="slidenum">
              <a:rPr lang="fr-FR"/>
              <a:pPr>
                <a:defRPr/>
              </a:pPr>
              <a:t>‹Nº›</a:t>
            </a:fld>
            <a:endParaRPr lang="fr-FR"/>
          </a:p>
        </p:txBody>
      </p:sp>
    </p:spTree>
    <p:extLst>
      <p:ext uri="{BB962C8B-B14F-4D97-AF65-F5344CB8AC3E}">
        <p14:creationId xmlns:p14="http://schemas.microsoft.com/office/powerpoint/2010/main" val="8933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B486F0E-18F2-4AF0-88AB-6EAD01E01A35}" type="slidenum">
              <a:rPr lang="fr-FR"/>
              <a:pPr>
                <a:defRPr/>
              </a:pPr>
              <a:t>‹Nº›</a:t>
            </a:fld>
            <a:endParaRPr lang="fr-FR"/>
          </a:p>
        </p:txBody>
      </p:sp>
    </p:spTree>
    <p:extLst>
      <p:ext uri="{BB962C8B-B14F-4D97-AF65-F5344CB8AC3E}">
        <p14:creationId xmlns:p14="http://schemas.microsoft.com/office/powerpoint/2010/main" val="427055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86B993A-FDCD-428C-9A77-635A12ABF615}" type="slidenum">
              <a:rPr lang="fr-FR"/>
              <a:pPr>
                <a:defRPr/>
              </a:pPr>
              <a:t>‹Nº›</a:t>
            </a:fld>
            <a:endParaRPr lang="fr-FR"/>
          </a:p>
        </p:txBody>
      </p:sp>
    </p:spTree>
    <p:extLst>
      <p:ext uri="{BB962C8B-B14F-4D97-AF65-F5344CB8AC3E}">
        <p14:creationId xmlns:p14="http://schemas.microsoft.com/office/powerpoint/2010/main" val="19458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CC1E73-8998-47E1-B8DC-5138344EA5DB}" type="slidenum">
              <a:rPr lang="fr-FR"/>
              <a:pPr>
                <a:defRPr/>
              </a:pPr>
              <a:t>‹Nº›</a:t>
            </a:fld>
            <a:endParaRPr lang="fr-FR"/>
          </a:p>
        </p:txBody>
      </p:sp>
    </p:spTree>
    <p:extLst>
      <p:ext uri="{BB962C8B-B14F-4D97-AF65-F5344CB8AC3E}">
        <p14:creationId xmlns:p14="http://schemas.microsoft.com/office/powerpoint/2010/main" val="30381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96CC69-CAEB-4A20-A118-669849E21EA5}" type="slidenum">
              <a:rPr lang="fr-FR"/>
              <a:pPr>
                <a:defRPr/>
              </a:pPr>
              <a:t>‹Nº›</a:t>
            </a:fld>
            <a:endParaRPr lang="fr-FR"/>
          </a:p>
        </p:txBody>
      </p:sp>
    </p:spTree>
    <p:extLst>
      <p:ext uri="{BB962C8B-B14F-4D97-AF65-F5344CB8AC3E}">
        <p14:creationId xmlns:p14="http://schemas.microsoft.com/office/powerpoint/2010/main" val="191999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t="-3000" b="-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34" charset="-128"/>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34" charset="-128"/>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34" charset="-128"/>
                <a:cs typeface="+mn-cs"/>
              </a:defRPr>
            </a:lvl1pPr>
          </a:lstStyle>
          <a:p>
            <a:pPr>
              <a:defRPr/>
            </a:pPr>
            <a:fld id="{BDAFE136-0C6B-4A7B-8F4F-673C2789B658}"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Gotham Rounded Book" pitchFamily="50"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a:solidFill>
            <a:schemeClr val="tx2"/>
          </a:solidFill>
          <a:latin typeface="Gotham Rounded Book" pitchFamily="50"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a:solidFill>
            <a:schemeClr val="tx2"/>
          </a:solidFill>
          <a:latin typeface="Gotham Rounded Book" pitchFamily="50"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a:solidFill>
            <a:schemeClr val="tx2"/>
          </a:solidFill>
          <a:latin typeface="Gotham Rounded Book" pitchFamily="50"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12" y="0"/>
            <a:ext cx="9252519"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611560" y="5842731"/>
            <a:ext cx="2027555" cy="536575"/>
          </a:xfrm>
          <a:prstGeom prst="rect">
            <a:avLst/>
          </a:prstGeom>
          <a:noFill/>
          <a:ln>
            <a:noFill/>
          </a:ln>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7236296" y="5661248"/>
            <a:ext cx="1468326" cy="899542"/>
          </a:xfrm>
          <a:prstGeom prst="rect">
            <a:avLst/>
          </a:prstGeom>
          <a:noFill/>
          <a:ln>
            <a:noFill/>
          </a:ln>
        </p:spPr>
      </p:pic>
      <p:sp>
        <p:nvSpPr>
          <p:cNvPr id="8" name="566 Rectángulo"/>
          <p:cNvSpPr/>
          <p:nvPr/>
        </p:nvSpPr>
        <p:spPr>
          <a:xfrm>
            <a:off x="-36512" y="3140968"/>
            <a:ext cx="9247756" cy="2313315"/>
          </a:xfrm>
          <a:prstGeom prst="rect">
            <a:avLst/>
          </a:prstGeom>
          <a:solidFill>
            <a:srgbClr val="5091CD">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8 CuadroTexto"/>
          <p:cNvSpPr txBox="1"/>
          <p:nvPr/>
        </p:nvSpPr>
        <p:spPr>
          <a:xfrm>
            <a:off x="-36512" y="3140968"/>
            <a:ext cx="8856985" cy="2308324"/>
          </a:xfrm>
          <a:prstGeom prst="rect">
            <a:avLst/>
          </a:prstGeom>
          <a:noFill/>
        </p:spPr>
        <p:txBody>
          <a:bodyPr wrap="square" rtlCol="0">
            <a:spAutoFit/>
          </a:bodyPr>
          <a:lstStyle/>
          <a:p>
            <a:pPr algn="r"/>
            <a:r>
              <a:rPr lang="es-MX" sz="3600" dirty="0">
                <a:solidFill>
                  <a:schemeClr val="bg1"/>
                </a:solidFill>
                <a:latin typeface="Gotham Rounded Medium" pitchFamily="50" charset="0"/>
              </a:rPr>
              <a:t>Acciones</a:t>
            </a:r>
            <a:r>
              <a:rPr lang="es-MX" sz="3600" dirty="0">
                <a:solidFill>
                  <a:schemeClr val="bg1"/>
                </a:solidFill>
                <a:latin typeface="Gotham Rounded Book" pitchFamily="50" charset="0"/>
              </a:rPr>
              <a:t> </a:t>
            </a:r>
          </a:p>
          <a:p>
            <a:pPr algn="r"/>
            <a:r>
              <a:rPr lang="es-MX" sz="3600" dirty="0">
                <a:solidFill>
                  <a:schemeClr val="bg1"/>
                </a:solidFill>
                <a:latin typeface="Gotham Rounded Book" pitchFamily="50" charset="0"/>
              </a:rPr>
              <a:t>para la </a:t>
            </a:r>
            <a:r>
              <a:rPr lang="es-MX" sz="3600" dirty="0" smtClean="0">
                <a:solidFill>
                  <a:schemeClr val="bg1"/>
                </a:solidFill>
                <a:latin typeface="Gotham Rounded Medium" pitchFamily="50" charset="0"/>
              </a:rPr>
              <a:t>resiliencia</a:t>
            </a:r>
            <a:r>
              <a:rPr lang="es-MX" sz="3600" dirty="0" smtClean="0">
                <a:solidFill>
                  <a:schemeClr val="bg1"/>
                </a:solidFill>
                <a:latin typeface="Gotham Rounded Book" pitchFamily="50" charset="0"/>
              </a:rPr>
              <a:t> </a:t>
            </a:r>
            <a:endParaRPr lang="es-MX" sz="3600" dirty="0">
              <a:solidFill>
                <a:schemeClr val="bg1"/>
              </a:solidFill>
              <a:latin typeface="Gotham Rounded Book" pitchFamily="50" charset="0"/>
            </a:endParaRPr>
          </a:p>
          <a:p>
            <a:pPr algn="r"/>
            <a:r>
              <a:rPr lang="es-MX" sz="3600" dirty="0">
                <a:solidFill>
                  <a:schemeClr val="bg1"/>
                </a:solidFill>
                <a:latin typeface="Gotham Rounded Book" pitchFamily="50" charset="0"/>
              </a:rPr>
              <a:t>de la </a:t>
            </a:r>
            <a:r>
              <a:rPr lang="es-MX" sz="3600" dirty="0" smtClean="0">
                <a:solidFill>
                  <a:schemeClr val="bg1"/>
                </a:solidFill>
                <a:latin typeface="Gotham Rounded Medium" pitchFamily="50" charset="0"/>
              </a:rPr>
              <a:t>niñez</a:t>
            </a:r>
            <a:r>
              <a:rPr lang="es-MX" sz="3600" dirty="0" smtClean="0">
                <a:solidFill>
                  <a:schemeClr val="bg1"/>
                </a:solidFill>
                <a:latin typeface="Gotham Rounded Book" pitchFamily="50" charset="0"/>
              </a:rPr>
              <a:t> </a:t>
            </a:r>
            <a:r>
              <a:rPr lang="es-MX" sz="3600" dirty="0">
                <a:solidFill>
                  <a:schemeClr val="bg1"/>
                </a:solidFill>
                <a:latin typeface="Gotham Rounded Book" pitchFamily="50" charset="0"/>
              </a:rPr>
              <a:t>y la </a:t>
            </a:r>
            <a:r>
              <a:rPr lang="es-MX" sz="3600" b="1" dirty="0">
                <a:solidFill>
                  <a:schemeClr val="bg1"/>
                </a:solidFill>
                <a:latin typeface="Gotham Rounded Book" pitchFamily="50" charset="0"/>
              </a:rPr>
              <a:t>j</a:t>
            </a:r>
            <a:r>
              <a:rPr lang="es-MX" sz="3600" b="1" dirty="0" smtClean="0">
                <a:solidFill>
                  <a:schemeClr val="bg1"/>
                </a:solidFill>
                <a:latin typeface="Gotham Rounded Book" pitchFamily="50" charset="0"/>
              </a:rPr>
              <a:t>uventud</a:t>
            </a:r>
          </a:p>
          <a:p>
            <a:pPr algn="r"/>
            <a:endParaRPr lang="es-MX" sz="800" dirty="0" smtClean="0">
              <a:solidFill>
                <a:schemeClr val="bg1"/>
              </a:solidFill>
              <a:latin typeface="Gotham Rounded Book" pitchFamily="50" charset="0"/>
            </a:endParaRPr>
          </a:p>
          <a:p>
            <a:pPr algn="r"/>
            <a:r>
              <a:rPr lang="es-MX" sz="2800" dirty="0" smtClean="0">
                <a:solidFill>
                  <a:schemeClr val="bg1"/>
                </a:solidFill>
                <a:latin typeface="Gotham Rounded Book" pitchFamily="50" charset="0"/>
              </a:rPr>
              <a:t>Guía </a:t>
            </a:r>
            <a:r>
              <a:rPr lang="es-MX" sz="2800" dirty="0">
                <a:solidFill>
                  <a:schemeClr val="bg1"/>
                </a:solidFill>
                <a:latin typeface="Gotham Rounded Book" pitchFamily="50" charset="0"/>
              </a:rPr>
              <a:t>para Gobiernos</a:t>
            </a:r>
          </a:p>
        </p:txBody>
      </p:sp>
      <p:cxnSp>
        <p:nvCxnSpPr>
          <p:cNvPr id="10" name="9 Conector recto"/>
          <p:cNvCxnSpPr/>
          <p:nvPr/>
        </p:nvCxnSpPr>
        <p:spPr>
          <a:xfrm>
            <a:off x="2627784" y="4941168"/>
            <a:ext cx="6076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4703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spcBef>
                <a:spcPts val="600"/>
              </a:spcBef>
            </a:pPr>
            <a:r>
              <a:rPr lang="es-MX" sz="2800" dirty="0" smtClean="0">
                <a:solidFill>
                  <a:srgbClr val="5091CD"/>
                </a:solidFill>
                <a:latin typeface="Gotham Rounded Medium" pitchFamily="50" charset="0"/>
              </a:rPr>
              <a:t>Acciones</a:t>
            </a:r>
            <a:r>
              <a:rPr lang="es-MX" sz="2800" dirty="0" smtClean="0">
                <a:solidFill>
                  <a:srgbClr val="5091CD"/>
                </a:solidFill>
                <a:latin typeface="Gotham Rounded Book" pitchFamily="50" charset="0"/>
              </a:rPr>
              <a:t> para la </a:t>
            </a:r>
            <a:r>
              <a:rPr lang="es-MX" sz="2800" dirty="0" smtClean="0">
                <a:solidFill>
                  <a:srgbClr val="5091CD"/>
                </a:solidFill>
                <a:latin typeface="Gotham Rounded Medium" pitchFamily="50" charset="0"/>
              </a:rPr>
              <a:t>resiliencia</a:t>
            </a:r>
            <a:r>
              <a:rPr lang="es-MX" sz="2800" dirty="0" smtClean="0">
                <a:solidFill>
                  <a:srgbClr val="5091CD"/>
                </a:solidFill>
                <a:latin typeface="Gotham Rounded Book" pitchFamily="50" charset="0"/>
              </a:rPr>
              <a:t> </a:t>
            </a:r>
            <a:br>
              <a:rPr lang="es-MX" sz="2800" dirty="0" smtClean="0">
                <a:solidFill>
                  <a:srgbClr val="5091CD"/>
                </a:solidFill>
                <a:latin typeface="Gotham Rounded Book" pitchFamily="50" charset="0"/>
              </a:rPr>
            </a:br>
            <a:r>
              <a:rPr lang="es-MX" sz="2800" dirty="0" smtClean="0">
                <a:solidFill>
                  <a:srgbClr val="5091CD"/>
                </a:solidFill>
                <a:latin typeface="Gotham Rounded Book" pitchFamily="50" charset="0"/>
              </a:rPr>
              <a:t>de la </a:t>
            </a:r>
            <a:r>
              <a:rPr lang="es-MX" sz="2800" dirty="0" smtClean="0">
                <a:solidFill>
                  <a:srgbClr val="5091CD"/>
                </a:solidFill>
                <a:latin typeface="Gotham Rounded Medium" pitchFamily="50" charset="0"/>
              </a:rPr>
              <a:t>niñez</a:t>
            </a:r>
            <a:r>
              <a:rPr lang="es-MX" sz="2800" dirty="0" smtClean="0">
                <a:solidFill>
                  <a:srgbClr val="5091CD"/>
                </a:solidFill>
                <a:latin typeface="Gotham Rounded Book" pitchFamily="50" charset="0"/>
              </a:rPr>
              <a:t> y la </a:t>
            </a:r>
            <a:r>
              <a:rPr lang="es-MX" sz="2800" b="1" dirty="0" smtClean="0">
                <a:solidFill>
                  <a:srgbClr val="5091CD"/>
                </a:solidFill>
                <a:latin typeface="Gotham Rounded Book" pitchFamily="50" charset="0"/>
              </a:rPr>
              <a:t>juventud</a:t>
            </a: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2000" dirty="0" smtClean="0">
                <a:solidFill>
                  <a:srgbClr val="5091CD"/>
                </a:solidFill>
                <a:latin typeface="Gotham Rounded Book" pitchFamily="50" charset="0"/>
              </a:rPr>
              <a:t>Guía para Gobiernos</a:t>
            </a:r>
            <a:endParaRPr lang="es-MX" sz="2800" dirty="0">
              <a:solidFill>
                <a:srgbClr val="5091CD"/>
              </a:solidFill>
            </a:endParaRPr>
          </a:p>
        </p:txBody>
      </p:sp>
      <p:sp>
        <p:nvSpPr>
          <p:cNvPr id="3" name="2 Marcador de contenido"/>
          <p:cNvSpPr>
            <a:spLocks noGrp="1"/>
          </p:cNvSpPr>
          <p:nvPr>
            <p:ph idx="1"/>
          </p:nvPr>
        </p:nvSpPr>
        <p:spPr>
          <a:xfrm>
            <a:off x="1403648" y="2482552"/>
            <a:ext cx="7054552" cy="4114800"/>
          </a:xfrm>
        </p:spPr>
        <p:txBody>
          <a:bodyPr/>
          <a:lstStyle/>
          <a:p>
            <a:pPr marL="0" indent="0">
              <a:buNone/>
            </a:pPr>
            <a:r>
              <a:rPr lang="es-MX" sz="2400" b="1" dirty="0" smtClean="0">
                <a:solidFill>
                  <a:srgbClr val="5091CD"/>
                </a:solidFill>
                <a:latin typeface="Arial" pitchFamily="34" charset="0"/>
                <a:cs typeface="Arial" pitchFamily="34" charset="0"/>
              </a:rPr>
              <a:t>Ofrecer orientaciones a los gobiernos para el desarrollo, fortalecimiento e implementación de políticas públicas dirigidas a la gestión del riesgo de desastres (GRD) bajo un enfoque de derechos centrado en la niñez y la juventud, desde una perspectiva multi-sectorial y asegurando el cumplimiento de los derechos en toda circunstancia.</a:t>
            </a:r>
          </a:p>
        </p:txBody>
      </p:sp>
      <p:cxnSp>
        <p:nvCxnSpPr>
          <p:cNvPr id="5" name="4 Conector recto"/>
          <p:cNvCxnSpPr/>
          <p:nvPr/>
        </p:nvCxnSpPr>
        <p:spPr bwMode="auto">
          <a:xfrm flipH="1">
            <a:off x="755576" y="1484784"/>
            <a:ext cx="7704856" cy="0"/>
          </a:xfrm>
          <a:prstGeom prst="line">
            <a:avLst/>
          </a:prstGeom>
          <a:solidFill>
            <a:schemeClr val="accent1"/>
          </a:solidFill>
          <a:ln w="9525" cap="flat" cmpd="sng" algn="ctr">
            <a:solidFill>
              <a:srgbClr val="5091CD"/>
            </a:solidFill>
            <a:prstDash val="solid"/>
            <a:round/>
            <a:headEnd type="none" w="med" len="med"/>
            <a:tailEnd type="none" w="med" len="med"/>
          </a:ln>
          <a:effectLst/>
        </p:spPr>
      </p:cxnSp>
      <p:sp>
        <p:nvSpPr>
          <p:cNvPr id="4" name="3 CuadroTexto"/>
          <p:cNvSpPr txBox="1"/>
          <p:nvPr/>
        </p:nvSpPr>
        <p:spPr>
          <a:xfrm rot="16200000">
            <a:off x="-211798" y="3685762"/>
            <a:ext cx="2214068" cy="584775"/>
          </a:xfrm>
          <a:prstGeom prst="rect">
            <a:avLst/>
          </a:prstGeom>
          <a:noFill/>
        </p:spPr>
        <p:txBody>
          <a:bodyPr wrap="none" rtlCol="0">
            <a:spAutoFit/>
          </a:bodyPr>
          <a:lstStyle/>
          <a:p>
            <a:r>
              <a:rPr lang="es-MX" sz="3200" dirty="0" smtClean="0">
                <a:solidFill>
                  <a:schemeClr val="bg2"/>
                </a:solidFill>
                <a:latin typeface="Arial" pitchFamily="34" charset="0"/>
                <a:cs typeface="Arial" pitchFamily="34" charset="0"/>
              </a:rPr>
              <a:t>OBJETIVO</a:t>
            </a:r>
            <a:endParaRPr lang="es-MX" sz="3200" dirty="0">
              <a:solidFill>
                <a:schemeClr val="bg2"/>
              </a:solidFill>
            </a:endParaRPr>
          </a:p>
        </p:txBody>
      </p:sp>
    </p:spTree>
    <p:extLst>
      <p:ext uri="{BB962C8B-B14F-4D97-AF65-F5344CB8AC3E}">
        <p14:creationId xmlns:p14="http://schemas.microsoft.com/office/powerpoint/2010/main" val="25983887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spcBef>
                <a:spcPts val="600"/>
              </a:spcBef>
            </a:pPr>
            <a:r>
              <a:rPr lang="es-MX" sz="2800" dirty="0" smtClean="0">
                <a:solidFill>
                  <a:srgbClr val="5091CD"/>
                </a:solidFill>
                <a:latin typeface="Gotham Rounded Medium" pitchFamily="50" charset="0"/>
              </a:rPr>
              <a:t>Acciones</a:t>
            </a:r>
            <a:r>
              <a:rPr lang="es-MX" sz="2800" dirty="0" smtClean="0">
                <a:solidFill>
                  <a:srgbClr val="5091CD"/>
                </a:solidFill>
                <a:latin typeface="Gotham Rounded Book" pitchFamily="50" charset="0"/>
              </a:rPr>
              <a:t> para la </a:t>
            </a:r>
            <a:r>
              <a:rPr lang="es-MX" sz="2800" dirty="0" smtClean="0">
                <a:solidFill>
                  <a:srgbClr val="5091CD"/>
                </a:solidFill>
                <a:latin typeface="Gotham Rounded Medium" pitchFamily="50" charset="0"/>
              </a:rPr>
              <a:t>resiliencia</a:t>
            </a:r>
            <a:r>
              <a:rPr lang="es-MX" sz="2800" dirty="0" smtClean="0">
                <a:solidFill>
                  <a:srgbClr val="5091CD"/>
                </a:solidFill>
                <a:latin typeface="Gotham Rounded Book" pitchFamily="50" charset="0"/>
              </a:rPr>
              <a:t> </a:t>
            </a:r>
            <a:br>
              <a:rPr lang="es-MX" sz="2800" dirty="0" smtClean="0">
                <a:solidFill>
                  <a:srgbClr val="5091CD"/>
                </a:solidFill>
                <a:latin typeface="Gotham Rounded Book" pitchFamily="50" charset="0"/>
              </a:rPr>
            </a:br>
            <a:r>
              <a:rPr lang="es-MX" sz="2800" dirty="0" smtClean="0">
                <a:solidFill>
                  <a:srgbClr val="5091CD"/>
                </a:solidFill>
                <a:latin typeface="Gotham Rounded Book" pitchFamily="50" charset="0"/>
              </a:rPr>
              <a:t>de la </a:t>
            </a:r>
            <a:r>
              <a:rPr lang="es-MX" sz="2800" dirty="0" smtClean="0">
                <a:solidFill>
                  <a:srgbClr val="5091CD"/>
                </a:solidFill>
                <a:latin typeface="Gotham Rounded Medium" pitchFamily="50" charset="0"/>
              </a:rPr>
              <a:t>niñez</a:t>
            </a:r>
            <a:r>
              <a:rPr lang="es-MX" sz="2800" dirty="0" smtClean="0">
                <a:solidFill>
                  <a:srgbClr val="5091CD"/>
                </a:solidFill>
                <a:latin typeface="Gotham Rounded Book" pitchFamily="50" charset="0"/>
              </a:rPr>
              <a:t> y la </a:t>
            </a:r>
            <a:r>
              <a:rPr lang="es-MX" sz="2800" b="1" dirty="0" smtClean="0">
                <a:solidFill>
                  <a:srgbClr val="5091CD"/>
                </a:solidFill>
                <a:latin typeface="Gotham Rounded Book" pitchFamily="50" charset="0"/>
              </a:rPr>
              <a:t>juventud</a:t>
            </a: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2000" dirty="0" smtClean="0">
                <a:solidFill>
                  <a:srgbClr val="5091CD"/>
                </a:solidFill>
                <a:latin typeface="Gotham Rounded Book" pitchFamily="50" charset="0"/>
              </a:rPr>
              <a:t>Guía para Gobiernos</a:t>
            </a:r>
            <a:endParaRPr lang="es-MX" sz="2800" dirty="0">
              <a:solidFill>
                <a:srgbClr val="5091CD"/>
              </a:solidFill>
            </a:endParaRPr>
          </a:p>
        </p:txBody>
      </p:sp>
      <p:cxnSp>
        <p:nvCxnSpPr>
          <p:cNvPr id="5" name="4 Conector recto"/>
          <p:cNvCxnSpPr/>
          <p:nvPr/>
        </p:nvCxnSpPr>
        <p:spPr bwMode="auto">
          <a:xfrm flipH="1">
            <a:off x="755576" y="1484784"/>
            <a:ext cx="7704856" cy="0"/>
          </a:xfrm>
          <a:prstGeom prst="line">
            <a:avLst/>
          </a:prstGeom>
          <a:solidFill>
            <a:schemeClr val="accent1"/>
          </a:solidFill>
          <a:ln w="9525" cap="flat" cmpd="sng" algn="ctr">
            <a:solidFill>
              <a:srgbClr val="5091CD"/>
            </a:solidFill>
            <a:prstDash val="solid"/>
            <a:round/>
            <a:headEnd type="none" w="med" len="med"/>
            <a:tailEnd type="none" w="med" len="med"/>
          </a:ln>
          <a:effectLst/>
        </p:spPr>
      </p:cxnSp>
      <p:pic>
        <p:nvPicPr>
          <p:cNvPr id="1026" name="Picture 2" descr="C:\Users\Sussana Urbano\Desktop\borradores_guia_gobiernos\graficos\enfoqu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1916832"/>
            <a:ext cx="4514152" cy="459352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rot="16200000">
            <a:off x="-131078" y="3901786"/>
            <a:ext cx="2214068" cy="584775"/>
          </a:xfrm>
          <a:prstGeom prst="rect">
            <a:avLst/>
          </a:prstGeom>
          <a:noFill/>
        </p:spPr>
        <p:txBody>
          <a:bodyPr wrap="none" rtlCol="0">
            <a:spAutoFit/>
          </a:bodyPr>
          <a:lstStyle/>
          <a:p>
            <a:r>
              <a:rPr lang="es-MX" sz="3200" dirty="0" smtClean="0">
                <a:solidFill>
                  <a:schemeClr val="bg2"/>
                </a:solidFill>
                <a:latin typeface="Arial" pitchFamily="34" charset="0"/>
                <a:cs typeface="Arial" pitchFamily="34" charset="0"/>
              </a:rPr>
              <a:t>ENFOQUE</a:t>
            </a:r>
            <a:endParaRPr lang="es-MX" sz="3200" dirty="0">
              <a:solidFill>
                <a:schemeClr val="bg2"/>
              </a:solidFill>
            </a:endParaRPr>
          </a:p>
        </p:txBody>
      </p:sp>
    </p:spTree>
    <p:extLst>
      <p:ext uri="{BB962C8B-B14F-4D97-AF65-F5344CB8AC3E}">
        <p14:creationId xmlns:p14="http://schemas.microsoft.com/office/powerpoint/2010/main" val="2496177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spcBef>
                <a:spcPts val="600"/>
              </a:spcBef>
            </a:pPr>
            <a:r>
              <a:rPr lang="es-MX" sz="2800" dirty="0" smtClean="0">
                <a:solidFill>
                  <a:srgbClr val="5091CD"/>
                </a:solidFill>
                <a:latin typeface="Gotham Rounded Medium" pitchFamily="50" charset="0"/>
              </a:rPr>
              <a:t>Acciones</a:t>
            </a:r>
            <a:r>
              <a:rPr lang="es-MX" sz="2800" dirty="0" smtClean="0">
                <a:solidFill>
                  <a:srgbClr val="5091CD"/>
                </a:solidFill>
                <a:latin typeface="Gotham Rounded Book" pitchFamily="50" charset="0"/>
              </a:rPr>
              <a:t> para la </a:t>
            </a:r>
            <a:r>
              <a:rPr lang="es-MX" sz="2800" dirty="0" smtClean="0">
                <a:solidFill>
                  <a:srgbClr val="5091CD"/>
                </a:solidFill>
                <a:latin typeface="Gotham Rounded Medium" pitchFamily="50" charset="0"/>
              </a:rPr>
              <a:t>resiliencia</a:t>
            </a:r>
            <a:r>
              <a:rPr lang="es-MX" sz="2800" dirty="0" smtClean="0">
                <a:solidFill>
                  <a:srgbClr val="5091CD"/>
                </a:solidFill>
                <a:latin typeface="Gotham Rounded Book" pitchFamily="50" charset="0"/>
              </a:rPr>
              <a:t> </a:t>
            </a:r>
            <a:br>
              <a:rPr lang="es-MX" sz="2800" dirty="0" smtClean="0">
                <a:solidFill>
                  <a:srgbClr val="5091CD"/>
                </a:solidFill>
                <a:latin typeface="Gotham Rounded Book" pitchFamily="50" charset="0"/>
              </a:rPr>
            </a:br>
            <a:r>
              <a:rPr lang="es-MX" sz="2800" dirty="0" smtClean="0">
                <a:solidFill>
                  <a:srgbClr val="5091CD"/>
                </a:solidFill>
                <a:latin typeface="Gotham Rounded Book" pitchFamily="50" charset="0"/>
              </a:rPr>
              <a:t>de la </a:t>
            </a:r>
            <a:r>
              <a:rPr lang="es-MX" sz="2800" dirty="0" smtClean="0">
                <a:solidFill>
                  <a:srgbClr val="5091CD"/>
                </a:solidFill>
                <a:latin typeface="Gotham Rounded Medium" pitchFamily="50" charset="0"/>
              </a:rPr>
              <a:t>niñez</a:t>
            </a:r>
            <a:r>
              <a:rPr lang="es-MX" sz="2800" dirty="0" smtClean="0">
                <a:solidFill>
                  <a:srgbClr val="5091CD"/>
                </a:solidFill>
                <a:latin typeface="Gotham Rounded Book" pitchFamily="50" charset="0"/>
              </a:rPr>
              <a:t> y la </a:t>
            </a:r>
            <a:r>
              <a:rPr lang="es-MX" sz="2800" b="1" dirty="0" smtClean="0">
                <a:solidFill>
                  <a:srgbClr val="5091CD"/>
                </a:solidFill>
                <a:latin typeface="Gotham Rounded Book" pitchFamily="50" charset="0"/>
              </a:rPr>
              <a:t>juventud</a:t>
            </a: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2000" dirty="0" smtClean="0">
                <a:solidFill>
                  <a:srgbClr val="5091CD"/>
                </a:solidFill>
                <a:latin typeface="Gotham Rounded Book" pitchFamily="50" charset="0"/>
              </a:rPr>
              <a:t>Guía para Gobiernos</a:t>
            </a:r>
            <a:endParaRPr lang="es-MX" sz="2800" dirty="0">
              <a:solidFill>
                <a:srgbClr val="5091CD"/>
              </a:solidFill>
            </a:endParaRPr>
          </a:p>
        </p:txBody>
      </p:sp>
      <p:sp>
        <p:nvSpPr>
          <p:cNvPr id="3" name="2 Marcador de contenido"/>
          <p:cNvSpPr>
            <a:spLocks noGrp="1"/>
          </p:cNvSpPr>
          <p:nvPr>
            <p:ph idx="1"/>
          </p:nvPr>
        </p:nvSpPr>
        <p:spPr>
          <a:xfrm>
            <a:off x="1405880" y="2852936"/>
            <a:ext cx="7198568" cy="2386608"/>
          </a:xfrm>
        </p:spPr>
        <p:txBody>
          <a:bodyPr/>
          <a:lstStyle/>
          <a:p>
            <a:pPr marL="0" indent="0">
              <a:buNone/>
            </a:pPr>
            <a:r>
              <a:rPr lang="es-MX" sz="2200" b="1" dirty="0">
                <a:solidFill>
                  <a:srgbClr val="5091CD"/>
                </a:solidFill>
                <a:latin typeface="Arial" pitchFamily="34" charset="0"/>
                <a:cs typeface="Arial" pitchFamily="34" charset="0"/>
              </a:rPr>
              <a:t>Fue desarrollada </a:t>
            </a:r>
            <a:r>
              <a:rPr lang="es-MX" sz="2200" b="1" dirty="0" smtClean="0">
                <a:solidFill>
                  <a:srgbClr val="5091CD"/>
                </a:solidFill>
                <a:latin typeface="Arial" pitchFamily="34" charset="0"/>
                <a:cs typeface="Arial" pitchFamily="34" charset="0"/>
              </a:rPr>
              <a:t>a través de un </a:t>
            </a:r>
            <a:r>
              <a:rPr lang="es-MX" sz="2200" b="1" dirty="0">
                <a:solidFill>
                  <a:srgbClr val="5091CD"/>
                </a:solidFill>
                <a:latin typeface="Arial" pitchFamily="34" charset="0"/>
                <a:cs typeface="Arial" pitchFamily="34" charset="0"/>
              </a:rPr>
              <a:t>proceso de construcción colaborativa mediante el desarrollo de una consulta donde participaron autoridades nacionales, distintas agencias de cooperación y organizaciones no gubernamentales de 15 países de la región </a:t>
            </a:r>
            <a:r>
              <a:rPr lang="es-MX" sz="2200" b="1" dirty="0" smtClean="0">
                <a:solidFill>
                  <a:srgbClr val="5091CD"/>
                </a:solidFill>
                <a:latin typeface="Arial" pitchFamily="34" charset="0"/>
                <a:cs typeface="Arial" pitchFamily="34" charset="0"/>
              </a:rPr>
              <a:t>(Latinoamérica y </a:t>
            </a:r>
            <a:r>
              <a:rPr lang="es-MX" sz="2200" b="1" dirty="0">
                <a:solidFill>
                  <a:srgbClr val="5091CD"/>
                </a:solidFill>
                <a:latin typeface="Arial" pitchFamily="34" charset="0"/>
                <a:cs typeface="Arial" pitchFamily="34" charset="0"/>
              </a:rPr>
              <a:t>el Caribe).</a:t>
            </a:r>
            <a:endParaRPr lang="es-MX" sz="2400" dirty="0" smtClean="0">
              <a:solidFill>
                <a:srgbClr val="5091CD"/>
              </a:solidFill>
              <a:latin typeface="Arial" pitchFamily="34" charset="0"/>
              <a:cs typeface="Arial" pitchFamily="34" charset="0"/>
            </a:endParaRPr>
          </a:p>
          <a:p>
            <a:pPr marL="571500" indent="-571500">
              <a:buFontTx/>
              <a:buAutoNum type="romanUcPeriod"/>
            </a:pPr>
            <a:endParaRPr lang="es-MX" sz="2400" dirty="0" smtClean="0">
              <a:solidFill>
                <a:srgbClr val="5091CD"/>
              </a:solidFill>
              <a:latin typeface="Arial" pitchFamily="34" charset="0"/>
              <a:cs typeface="Arial" pitchFamily="34" charset="0"/>
            </a:endParaRPr>
          </a:p>
          <a:p>
            <a:pPr marL="571500" indent="-571500">
              <a:buFontTx/>
              <a:buAutoNum type="romanUcPeriod"/>
            </a:pPr>
            <a:endParaRPr lang="es-MX" sz="2400" dirty="0" smtClean="0">
              <a:solidFill>
                <a:srgbClr val="5091CD"/>
              </a:solidFill>
              <a:latin typeface="Arial" pitchFamily="34" charset="0"/>
              <a:cs typeface="Arial" pitchFamily="34" charset="0"/>
            </a:endParaRPr>
          </a:p>
          <a:p>
            <a:pPr marL="571500" indent="-571500">
              <a:buAutoNum type="romanUcPeriod"/>
            </a:pPr>
            <a:endParaRPr lang="es-MX" dirty="0">
              <a:latin typeface="Arial" pitchFamily="34" charset="0"/>
              <a:cs typeface="Arial" pitchFamily="34" charset="0"/>
            </a:endParaRPr>
          </a:p>
        </p:txBody>
      </p:sp>
      <p:cxnSp>
        <p:nvCxnSpPr>
          <p:cNvPr id="5" name="4 Conector recto"/>
          <p:cNvCxnSpPr/>
          <p:nvPr/>
        </p:nvCxnSpPr>
        <p:spPr bwMode="auto">
          <a:xfrm flipH="1">
            <a:off x="755576" y="1484784"/>
            <a:ext cx="7704856" cy="0"/>
          </a:xfrm>
          <a:prstGeom prst="line">
            <a:avLst/>
          </a:prstGeom>
          <a:solidFill>
            <a:schemeClr val="accent1"/>
          </a:solidFill>
          <a:ln w="9525" cap="flat" cmpd="sng" algn="ctr">
            <a:solidFill>
              <a:srgbClr val="5091CD"/>
            </a:solidFill>
            <a:prstDash val="solid"/>
            <a:round/>
            <a:headEnd type="none" w="med" len="med"/>
            <a:tailEnd type="none" w="med" len="med"/>
          </a:ln>
          <a:effectLst/>
        </p:spPr>
      </p:cxnSp>
      <p:sp>
        <p:nvSpPr>
          <p:cNvPr id="6" name="5 CuadroTexto"/>
          <p:cNvSpPr txBox="1"/>
          <p:nvPr/>
        </p:nvSpPr>
        <p:spPr>
          <a:xfrm rot="16200000">
            <a:off x="-599718" y="3707442"/>
            <a:ext cx="2989921" cy="584775"/>
          </a:xfrm>
          <a:prstGeom prst="rect">
            <a:avLst/>
          </a:prstGeom>
          <a:noFill/>
        </p:spPr>
        <p:txBody>
          <a:bodyPr wrap="none" rtlCol="0">
            <a:spAutoFit/>
          </a:bodyPr>
          <a:lstStyle/>
          <a:p>
            <a:pPr algn="r"/>
            <a:r>
              <a:rPr lang="es-MX" sz="3200" dirty="0" smtClean="0">
                <a:solidFill>
                  <a:schemeClr val="bg2"/>
                </a:solidFill>
                <a:latin typeface="Arial" pitchFamily="34" charset="0"/>
                <a:cs typeface="Arial" pitchFamily="34" charset="0"/>
              </a:rPr>
              <a:t>DESARROLLO</a:t>
            </a:r>
            <a:endParaRPr lang="es-MX" sz="32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788418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spcBef>
                <a:spcPts val="600"/>
              </a:spcBef>
            </a:pPr>
            <a:r>
              <a:rPr lang="es-MX" sz="2800" dirty="0" smtClean="0">
                <a:solidFill>
                  <a:srgbClr val="5091CD"/>
                </a:solidFill>
                <a:latin typeface="Gotham Rounded Medium" pitchFamily="50" charset="0"/>
              </a:rPr>
              <a:t>Acciones</a:t>
            </a:r>
            <a:r>
              <a:rPr lang="es-MX" sz="2800" dirty="0" smtClean="0">
                <a:solidFill>
                  <a:srgbClr val="5091CD"/>
                </a:solidFill>
                <a:latin typeface="Gotham Rounded Book" pitchFamily="50" charset="0"/>
              </a:rPr>
              <a:t> para la </a:t>
            </a:r>
            <a:r>
              <a:rPr lang="es-MX" sz="2800" dirty="0" smtClean="0">
                <a:solidFill>
                  <a:srgbClr val="5091CD"/>
                </a:solidFill>
                <a:latin typeface="Gotham Rounded Medium" pitchFamily="50" charset="0"/>
              </a:rPr>
              <a:t>resiliencia</a:t>
            </a:r>
            <a:r>
              <a:rPr lang="es-MX" sz="2800" dirty="0" smtClean="0">
                <a:solidFill>
                  <a:srgbClr val="5091CD"/>
                </a:solidFill>
                <a:latin typeface="Gotham Rounded Book" pitchFamily="50" charset="0"/>
              </a:rPr>
              <a:t> </a:t>
            </a:r>
            <a:br>
              <a:rPr lang="es-MX" sz="2800" dirty="0" smtClean="0">
                <a:solidFill>
                  <a:srgbClr val="5091CD"/>
                </a:solidFill>
                <a:latin typeface="Gotham Rounded Book" pitchFamily="50" charset="0"/>
              </a:rPr>
            </a:br>
            <a:r>
              <a:rPr lang="es-MX" sz="2800" dirty="0" smtClean="0">
                <a:solidFill>
                  <a:srgbClr val="5091CD"/>
                </a:solidFill>
                <a:latin typeface="Gotham Rounded Book" pitchFamily="50" charset="0"/>
              </a:rPr>
              <a:t>de la </a:t>
            </a:r>
            <a:r>
              <a:rPr lang="es-MX" sz="2800" dirty="0" smtClean="0">
                <a:solidFill>
                  <a:srgbClr val="5091CD"/>
                </a:solidFill>
                <a:latin typeface="Gotham Rounded Medium" pitchFamily="50" charset="0"/>
              </a:rPr>
              <a:t>niñez</a:t>
            </a:r>
            <a:r>
              <a:rPr lang="es-MX" sz="2800" dirty="0" smtClean="0">
                <a:solidFill>
                  <a:srgbClr val="5091CD"/>
                </a:solidFill>
                <a:latin typeface="Gotham Rounded Book" pitchFamily="50" charset="0"/>
              </a:rPr>
              <a:t> y la </a:t>
            </a:r>
            <a:r>
              <a:rPr lang="es-MX" sz="2800" b="1" dirty="0" smtClean="0">
                <a:solidFill>
                  <a:srgbClr val="5091CD"/>
                </a:solidFill>
                <a:latin typeface="Gotham Rounded Book" pitchFamily="50" charset="0"/>
              </a:rPr>
              <a:t>juventud</a:t>
            </a: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2000" dirty="0" smtClean="0">
                <a:solidFill>
                  <a:srgbClr val="5091CD"/>
                </a:solidFill>
                <a:latin typeface="Gotham Rounded Book" pitchFamily="50" charset="0"/>
              </a:rPr>
              <a:t>Guía para Gobiernos</a:t>
            </a:r>
            <a:endParaRPr lang="es-MX" sz="2800" dirty="0">
              <a:solidFill>
                <a:srgbClr val="5091CD"/>
              </a:solidFill>
            </a:endParaRPr>
          </a:p>
        </p:txBody>
      </p:sp>
      <p:sp>
        <p:nvSpPr>
          <p:cNvPr id="3" name="2 Marcador de contenido"/>
          <p:cNvSpPr>
            <a:spLocks noGrp="1"/>
          </p:cNvSpPr>
          <p:nvPr>
            <p:ph idx="1"/>
          </p:nvPr>
        </p:nvSpPr>
        <p:spPr>
          <a:xfrm>
            <a:off x="1405880" y="2050504"/>
            <a:ext cx="7198568" cy="4114800"/>
          </a:xfrm>
        </p:spPr>
        <p:txBody>
          <a:bodyPr/>
          <a:lstStyle/>
          <a:p>
            <a:pPr marL="571500" indent="-571500">
              <a:buAutoNum type="romanUcPeriod"/>
            </a:pPr>
            <a:r>
              <a:rPr lang="es-MX" sz="2200" b="1" dirty="0" smtClean="0">
                <a:solidFill>
                  <a:srgbClr val="5091CD"/>
                </a:solidFill>
                <a:latin typeface="Arial" pitchFamily="34" charset="0"/>
                <a:cs typeface="Arial" pitchFamily="34" charset="0"/>
              </a:rPr>
              <a:t>Conceptos, enfoques y principios.</a:t>
            </a:r>
          </a:p>
          <a:p>
            <a:pPr marL="571500" indent="-571500">
              <a:buFontTx/>
              <a:buAutoNum type="romanUcPeriod"/>
            </a:pPr>
            <a:r>
              <a:rPr lang="es-MX" sz="2200" b="1" dirty="0" smtClean="0">
                <a:solidFill>
                  <a:srgbClr val="5091CD"/>
                </a:solidFill>
                <a:latin typeface="Arial" pitchFamily="34" charset="0"/>
                <a:cs typeface="Arial" pitchFamily="34" charset="0"/>
              </a:rPr>
              <a:t>Marco de referencia para la acción.</a:t>
            </a:r>
          </a:p>
          <a:p>
            <a:pPr marL="571500" indent="-571500">
              <a:buFontTx/>
              <a:buAutoNum type="romanUcPeriod"/>
            </a:pPr>
            <a:r>
              <a:rPr lang="es-MX" sz="2200" b="1" dirty="0" smtClean="0">
                <a:solidFill>
                  <a:srgbClr val="5091CD"/>
                </a:solidFill>
                <a:latin typeface="Arial" pitchFamily="34" charset="0"/>
                <a:cs typeface="Arial" pitchFamily="34" charset="0"/>
              </a:rPr>
              <a:t>Los sectores prioritarios para la niñez y la juventud en la RRD y la coordinación intersectorial.</a:t>
            </a:r>
          </a:p>
          <a:p>
            <a:pPr marL="571500" indent="-571500">
              <a:buFontTx/>
              <a:buAutoNum type="romanUcPeriod"/>
            </a:pPr>
            <a:r>
              <a:rPr lang="es-MX" sz="2200" b="1" dirty="0" smtClean="0">
                <a:solidFill>
                  <a:srgbClr val="5091CD"/>
                </a:solidFill>
                <a:latin typeface="Arial" pitchFamily="34" charset="0"/>
                <a:cs typeface="Arial" pitchFamily="34" charset="0"/>
              </a:rPr>
              <a:t>Diez aspectos esenciales para la niñez y la juventud en la RRD.</a:t>
            </a:r>
          </a:p>
          <a:p>
            <a:pPr marL="571500" indent="-571500">
              <a:buFontTx/>
              <a:buAutoNum type="romanUcPeriod"/>
            </a:pPr>
            <a:r>
              <a:rPr lang="es-MX" sz="2200" b="1" dirty="0" smtClean="0">
                <a:solidFill>
                  <a:srgbClr val="5091CD"/>
                </a:solidFill>
                <a:latin typeface="Arial" pitchFamily="34" charset="0"/>
                <a:cs typeface="Arial" pitchFamily="34" charset="0"/>
              </a:rPr>
              <a:t>Acciones para la resiliencia de la niñez y la juventud.</a:t>
            </a:r>
          </a:p>
          <a:p>
            <a:pPr marL="0" indent="0">
              <a:buNone/>
            </a:pPr>
            <a:r>
              <a:rPr lang="es-MX" sz="2200" b="1" dirty="0" smtClean="0">
                <a:solidFill>
                  <a:srgbClr val="5091CD"/>
                </a:solidFill>
                <a:latin typeface="Arial" pitchFamily="34" charset="0"/>
                <a:cs typeface="Arial" pitchFamily="34" charset="0"/>
              </a:rPr>
              <a:t>Herramientas y recursos</a:t>
            </a:r>
          </a:p>
          <a:p>
            <a:pPr marL="571500" indent="-571500">
              <a:buFontTx/>
              <a:buAutoNum type="romanUcPeriod"/>
            </a:pPr>
            <a:endParaRPr lang="es-MX" sz="2400" dirty="0" smtClean="0">
              <a:solidFill>
                <a:srgbClr val="5091CD"/>
              </a:solidFill>
              <a:latin typeface="Arial" pitchFamily="34" charset="0"/>
              <a:cs typeface="Arial" pitchFamily="34" charset="0"/>
            </a:endParaRPr>
          </a:p>
          <a:p>
            <a:pPr marL="571500" indent="-571500">
              <a:buFontTx/>
              <a:buAutoNum type="romanUcPeriod"/>
            </a:pPr>
            <a:endParaRPr lang="es-MX" sz="2400" dirty="0" smtClean="0">
              <a:solidFill>
                <a:srgbClr val="5091CD"/>
              </a:solidFill>
              <a:latin typeface="Arial" pitchFamily="34" charset="0"/>
              <a:cs typeface="Arial" pitchFamily="34" charset="0"/>
            </a:endParaRPr>
          </a:p>
          <a:p>
            <a:pPr marL="571500" indent="-571500">
              <a:buFontTx/>
              <a:buAutoNum type="romanUcPeriod"/>
            </a:pPr>
            <a:endParaRPr lang="es-MX" sz="2400" dirty="0" smtClean="0">
              <a:solidFill>
                <a:srgbClr val="5091CD"/>
              </a:solidFill>
              <a:latin typeface="Arial" pitchFamily="34" charset="0"/>
              <a:cs typeface="Arial" pitchFamily="34" charset="0"/>
            </a:endParaRPr>
          </a:p>
          <a:p>
            <a:pPr marL="571500" indent="-571500">
              <a:buAutoNum type="romanUcPeriod"/>
            </a:pPr>
            <a:endParaRPr lang="es-MX" dirty="0">
              <a:latin typeface="Arial" pitchFamily="34" charset="0"/>
              <a:cs typeface="Arial" pitchFamily="34" charset="0"/>
            </a:endParaRPr>
          </a:p>
        </p:txBody>
      </p:sp>
      <p:cxnSp>
        <p:nvCxnSpPr>
          <p:cNvPr id="5" name="4 Conector recto"/>
          <p:cNvCxnSpPr/>
          <p:nvPr/>
        </p:nvCxnSpPr>
        <p:spPr bwMode="auto">
          <a:xfrm flipH="1">
            <a:off x="755576" y="1484784"/>
            <a:ext cx="7704856" cy="0"/>
          </a:xfrm>
          <a:prstGeom prst="line">
            <a:avLst/>
          </a:prstGeom>
          <a:solidFill>
            <a:schemeClr val="accent1"/>
          </a:solidFill>
          <a:ln w="9525" cap="flat" cmpd="sng" algn="ctr">
            <a:solidFill>
              <a:srgbClr val="5091CD"/>
            </a:solidFill>
            <a:prstDash val="solid"/>
            <a:round/>
            <a:headEnd type="none" w="med" len="med"/>
            <a:tailEnd type="none" w="med" len="med"/>
          </a:ln>
          <a:effectLst/>
        </p:spPr>
      </p:cxnSp>
      <p:sp>
        <p:nvSpPr>
          <p:cNvPr id="6" name="5 CuadroTexto"/>
          <p:cNvSpPr txBox="1"/>
          <p:nvPr/>
        </p:nvSpPr>
        <p:spPr>
          <a:xfrm rot="16200000">
            <a:off x="-622166" y="3707442"/>
            <a:ext cx="3034805" cy="584775"/>
          </a:xfrm>
          <a:prstGeom prst="rect">
            <a:avLst/>
          </a:prstGeom>
          <a:noFill/>
        </p:spPr>
        <p:txBody>
          <a:bodyPr wrap="none" rtlCol="0">
            <a:spAutoFit/>
          </a:bodyPr>
          <a:lstStyle/>
          <a:p>
            <a:pPr algn="r"/>
            <a:r>
              <a:rPr lang="es-MX" sz="3200" dirty="0" smtClean="0">
                <a:solidFill>
                  <a:schemeClr val="bg2"/>
                </a:solidFill>
                <a:latin typeface="Arial" pitchFamily="34" charset="0"/>
                <a:cs typeface="Arial" pitchFamily="34" charset="0"/>
              </a:rPr>
              <a:t>CONTENIDOS</a:t>
            </a:r>
            <a:endParaRPr lang="es-MX" sz="32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4026034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spcBef>
                <a:spcPts val="600"/>
              </a:spcBef>
            </a:pPr>
            <a:r>
              <a:rPr lang="es-MX" sz="2800" dirty="0" smtClean="0">
                <a:solidFill>
                  <a:srgbClr val="5091CD"/>
                </a:solidFill>
                <a:latin typeface="Gotham Rounded Medium" pitchFamily="50" charset="0"/>
              </a:rPr>
              <a:t>Acciones</a:t>
            </a:r>
            <a:r>
              <a:rPr lang="es-MX" sz="2800" dirty="0" smtClean="0">
                <a:solidFill>
                  <a:srgbClr val="5091CD"/>
                </a:solidFill>
                <a:latin typeface="Gotham Rounded Book" pitchFamily="50" charset="0"/>
              </a:rPr>
              <a:t> para la </a:t>
            </a:r>
            <a:r>
              <a:rPr lang="es-MX" sz="2800" dirty="0" smtClean="0">
                <a:solidFill>
                  <a:srgbClr val="5091CD"/>
                </a:solidFill>
                <a:latin typeface="Gotham Rounded Medium" pitchFamily="50" charset="0"/>
              </a:rPr>
              <a:t>resiliencia</a:t>
            </a:r>
            <a:r>
              <a:rPr lang="es-MX" sz="2800" dirty="0" smtClean="0">
                <a:solidFill>
                  <a:srgbClr val="5091CD"/>
                </a:solidFill>
                <a:latin typeface="Gotham Rounded Book" pitchFamily="50" charset="0"/>
              </a:rPr>
              <a:t> </a:t>
            </a:r>
            <a:br>
              <a:rPr lang="es-MX" sz="2800" dirty="0" smtClean="0">
                <a:solidFill>
                  <a:srgbClr val="5091CD"/>
                </a:solidFill>
                <a:latin typeface="Gotham Rounded Book" pitchFamily="50" charset="0"/>
              </a:rPr>
            </a:br>
            <a:r>
              <a:rPr lang="es-MX" sz="2800" dirty="0" smtClean="0">
                <a:solidFill>
                  <a:srgbClr val="5091CD"/>
                </a:solidFill>
                <a:latin typeface="Gotham Rounded Book" pitchFamily="50" charset="0"/>
              </a:rPr>
              <a:t>de la </a:t>
            </a:r>
            <a:r>
              <a:rPr lang="es-MX" sz="2800" dirty="0" smtClean="0">
                <a:solidFill>
                  <a:srgbClr val="5091CD"/>
                </a:solidFill>
                <a:latin typeface="Gotham Rounded Medium" pitchFamily="50" charset="0"/>
              </a:rPr>
              <a:t>niñez</a:t>
            </a:r>
            <a:r>
              <a:rPr lang="es-MX" sz="2800" dirty="0" smtClean="0">
                <a:solidFill>
                  <a:srgbClr val="5091CD"/>
                </a:solidFill>
                <a:latin typeface="Gotham Rounded Book" pitchFamily="50" charset="0"/>
              </a:rPr>
              <a:t> y la </a:t>
            </a:r>
            <a:r>
              <a:rPr lang="es-MX" sz="2800" b="1" dirty="0" smtClean="0">
                <a:solidFill>
                  <a:srgbClr val="5091CD"/>
                </a:solidFill>
                <a:latin typeface="Gotham Rounded Book" pitchFamily="50" charset="0"/>
              </a:rPr>
              <a:t>juventud</a:t>
            </a: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1000" dirty="0" smtClean="0">
                <a:solidFill>
                  <a:srgbClr val="5091CD"/>
                </a:solidFill>
                <a:latin typeface="Gotham Rounded Book" pitchFamily="50" charset="0"/>
              </a:rPr>
              <a:t/>
            </a:r>
            <a:br>
              <a:rPr lang="es-MX" sz="1000" dirty="0" smtClean="0">
                <a:solidFill>
                  <a:srgbClr val="5091CD"/>
                </a:solidFill>
                <a:latin typeface="Gotham Rounded Book" pitchFamily="50" charset="0"/>
              </a:rPr>
            </a:br>
            <a:r>
              <a:rPr lang="es-MX" sz="2000" dirty="0" smtClean="0">
                <a:solidFill>
                  <a:srgbClr val="5091CD"/>
                </a:solidFill>
                <a:latin typeface="Gotham Rounded Book" pitchFamily="50" charset="0"/>
              </a:rPr>
              <a:t>Guía para Gobiernos</a:t>
            </a:r>
            <a:endParaRPr lang="es-MX" sz="2800" dirty="0">
              <a:solidFill>
                <a:srgbClr val="5091CD"/>
              </a:solidFill>
            </a:endParaRPr>
          </a:p>
        </p:txBody>
      </p:sp>
      <p:cxnSp>
        <p:nvCxnSpPr>
          <p:cNvPr id="5" name="4 Conector recto"/>
          <p:cNvCxnSpPr/>
          <p:nvPr/>
        </p:nvCxnSpPr>
        <p:spPr bwMode="auto">
          <a:xfrm flipH="1">
            <a:off x="755576" y="1484784"/>
            <a:ext cx="7704856" cy="0"/>
          </a:xfrm>
          <a:prstGeom prst="line">
            <a:avLst/>
          </a:prstGeom>
          <a:solidFill>
            <a:schemeClr val="accent1"/>
          </a:solidFill>
          <a:ln w="9525" cap="flat" cmpd="sng" algn="ctr">
            <a:solidFill>
              <a:srgbClr val="5091CD"/>
            </a:solidFill>
            <a:prstDash val="solid"/>
            <a:round/>
            <a:headEnd type="none" w="med" len="med"/>
            <a:tailEnd type="none" w="med" len="med"/>
          </a:ln>
          <a:effectLst/>
        </p:spPr>
      </p:cxnSp>
      <p:sp>
        <p:nvSpPr>
          <p:cNvPr id="7" name="6 CuadroTexto"/>
          <p:cNvSpPr txBox="1"/>
          <p:nvPr/>
        </p:nvSpPr>
        <p:spPr>
          <a:xfrm rot="16200000">
            <a:off x="-440226" y="3707442"/>
            <a:ext cx="2670924" cy="584775"/>
          </a:xfrm>
          <a:prstGeom prst="rect">
            <a:avLst/>
          </a:prstGeom>
          <a:noFill/>
        </p:spPr>
        <p:txBody>
          <a:bodyPr wrap="none" rtlCol="0">
            <a:spAutoFit/>
          </a:bodyPr>
          <a:lstStyle/>
          <a:p>
            <a:pPr algn="r"/>
            <a:r>
              <a:rPr lang="es-MX" sz="3200" dirty="0" smtClean="0">
                <a:solidFill>
                  <a:schemeClr val="bg2"/>
                </a:solidFill>
                <a:latin typeface="Arial" pitchFamily="34" charset="0"/>
                <a:cs typeface="Arial" pitchFamily="34" charset="0"/>
              </a:rPr>
              <a:t>APLICACIÓN</a:t>
            </a:r>
            <a:endParaRPr lang="es-MX" sz="3200" dirty="0">
              <a:solidFill>
                <a:schemeClr val="bg2"/>
              </a:solidFill>
              <a:latin typeface="Arial" pitchFamily="34" charset="0"/>
              <a:cs typeface="Arial" pitchFamily="34" charset="0"/>
            </a:endParaRPr>
          </a:p>
        </p:txBody>
      </p:sp>
      <p:sp>
        <p:nvSpPr>
          <p:cNvPr id="8" name="2 Marcador de contenido"/>
          <p:cNvSpPr>
            <a:spLocks noGrp="1"/>
          </p:cNvSpPr>
          <p:nvPr>
            <p:ph idx="1"/>
          </p:nvPr>
        </p:nvSpPr>
        <p:spPr>
          <a:xfrm>
            <a:off x="1405880" y="1988840"/>
            <a:ext cx="7198568" cy="4114800"/>
          </a:xfrm>
        </p:spPr>
        <p:txBody>
          <a:bodyPr/>
          <a:lstStyle/>
          <a:p>
            <a:r>
              <a:rPr lang="es-MX" sz="2200" dirty="0" smtClean="0">
                <a:solidFill>
                  <a:srgbClr val="5091CD"/>
                </a:solidFill>
                <a:latin typeface="Arial" pitchFamily="34" charset="0"/>
                <a:cs typeface="Arial" pitchFamily="34" charset="0"/>
              </a:rPr>
              <a:t>Tomando en consideración los sectores prioritarios</a:t>
            </a:r>
            <a:r>
              <a:rPr lang="es-MX" sz="2200" dirty="0">
                <a:solidFill>
                  <a:srgbClr val="5091CD"/>
                </a:solidFill>
                <a:latin typeface="Arial" pitchFamily="34" charset="0"/>
                <a:cs typeface="Arial" pitchFamily="34" charset="0"/>
              </a:rPr>
              <a:t> </a:t>
            </a:r>
            <a:r>
              <a:rPr lang="es-MX" sz="2200" dirty="0" smtClean="0">
                <a:solidFill>
                  <a:srgbClr val="5091CD"/>
                </a:solidFill>
                <a:latin typeface="Arial" pitchFamily="34" charset="0"/>
                <a:cs typeface="Arial" pitchFamily="34" charset="0"/>
              </a:rPr>
              <a:t>de </a:t>
            </a:r>
            <a:r>
              <a:rPr lang="es-MX" sz="2200" b="1" dirty="0" smtClean="0">
                <a:solidFill>
                  <a:srgbClr val="5091CD"/>
                </a:solidFill>
                <a:latin typeface="Arial" pitchFamily="34" charset="0"/>
                <a:cs typeface="Arial" pitchFamily="34" charset="0"/>
              </a:rPr>
              <a:t>Protección, Educación, WASH y Salud y nutrición </a:t>
            </a:r>
            <a:r>
              <a:rPr lang="es-MX" sz="2200" dirty="0" smtClean="0">
                <a:solidFill>
                  <a:srgbClr val="5091CD"/>
                </a:solidFill>
                <a:latin typeface="Arial" pitchFamily="34" charset="0"/>
                <a:cs typeface="Arial" pitchFamily="34" charset="0"/>
              </a:rPr>
              <a:t>impulsar:</a:t>
            </a:r>
          </a:p>
          <a:p>
            <a:r>
              <a:rPr lang="es-MX" sz="2200" dirty="0" smtClean="0">
                <a:solidFill>
                  <a:srgbClr val="5091CD"/>
                </a:solidFill>
                <a:latin typeface="Arial" pitchFamily="34" charset="0"/>
                <a:cs typeface="Arial" pitchFamily="34" charset="0"/>
              </a:rPr>
              <a:t>El Fortalecimiento de las  capacidades institucionales </a:t>
            </a:r>
          </a:p>
          <a:p>
            <a:r>
              <a:rPr lang="es-MX" sz="2200" dirty="0" smtClean="0">
                <a:solidFill>
                  <a:srgbClr val="5091CD"/>
                </a:solidFill>
                <a:latin typeface="Arial" pitchFamily="34" charset="0"/>
                <a:cs typeface="Arial" pitchFamily="34" charset="0"/>
              </a:rPr>
              <a:t>El </a:t>
            </a:r>
            <a:r>
              <a:rPr lang="es-MX" sz="2200" dirty="0">
                <a:solidFill>
                  <a:srgbClr val="5091CD"/>
                </a:solidFill>
                <a:latin typeface="Arial" pitchFamily="34" charset="0"/>
                <a:cs typeface="Arial" pitchFamily="34" charset="0"/>
              </a:rPr>
              <a:t>conocimiento de los </a:t>
            </a:r>
            <a:r>
              <a:rPr lang="es-MX" sz="2200" dirty="0" smtClean="0">
                <a:solidFill>
                  <a:srgbClr val="5091CD"/>
                </a:solidFill>
                <a:latin typeface="Arial" pitchFamily="34" charset="0"/>
                <a:cs typeface="Arial" pitchFamily="34" charset="0"/>
              </a:rPr>
              <a:t>riesgos</a:t>
            </a:r>
          </a:p>
          <a:p>
            <a:r>
              <a:rPr lang="es-MX" sz="2200" dirty="0" smtClean="0">
                <a:solidFill>
                  <a:srgbClr val="5091CD"/>
                </a:solidFill>
                <a:latin typeface="Arial" pitchFamily="34" charset="0"/>
                <a:cs typeface="Arial" pitchFamily="34" charset="0"/>
              </a:rPr>
              <a:t>La </a:t>
            </a:r>
            <a:r>
              <a:rPr lang="es-MX" sz="2200" dirty="0">
                <a:solidFill>
                  <a:srgbClr val="5091CD"/>
                </a:solidFill>
                <a:latin typeface="Arial" pitchFamily="34" charset="0"/>
                <a:cs typeface="Arial" pitchFamily="34" charset="0"/>
              </a:rPr>
              <a:t>comprensión y la </a:t>
            </a:r>
            <a:r>
              <a:rPr lang="es-MX" sz="2200" dirty="0" smtClean="0">
                <a:solidFill>
                  <a:srgbClr val="5091CD"/>
                </a:solidFill>
                <a:latin typeface="Arial" pitchFamily="34" charset="0"/>
                <a:cs typeface="Arial" pitchFamily="34" charset="0"/>
              </a:rPr>
              <a:t>sensibilización pública</a:t>
            </a:r>
          </a:p>
          <a:p>
            <a:r>
              <a:rPr lang="es-MX" sz="2200" dirty="0" smtClean="0">
                <a:solidFill>
                  <a:srgbClr val="5091CD"/>
                </a:solidFill>
                <a:latin typeface="Arial" pitchFamily="34" charset="0"/>
                <a:cs typeface="Arial" pitchFamily="34" charset="0"/>
              </a:rPr>
              <a:t>La planificación e implementación de acciones de: </a:t>
            </a:r>
          </a:p>
          <a:p>
            <a:pPr indent="9525">
              <a:buFont typeface="Wingdings" pitchFamily="2" charset="2"/>
              <a:buChar char="ü"/>
            </a:pPr>
            <a:r>
              <a:rPr lang="es-MX" sz="2200" dirty="0">
                <a:solidFill>
                  <a:srgbClr val="5091CD"/>
                </a:solidFill>
                <a:latin typeface="Arial" pitchFamily="34" charset="0"/>
                <a:cs typeface="Arial" pitchFamily="34" charset="0"/>
              </a:rPr>
              <a:t>P</a:t>
            </a:r>
            <a:r>
              <a:rPr lang="es-MX" sz="2200" dirty="0" smtClean="0">
                <a:solidFill>
                  <a:srgbClr val="5091CD"/>
                </a:solidFill>
                <a:latin typeface="Arial" pitchFamily="34" charset="0"/>
                <a:cs typeface="Arial" pitchFamily="34" charset="0"/>
              </a:rPr>
              <a:t>revención </a:t>
            </a:r>
            <a:r>
              <a:rPr lang="es-MX" sz="2200" dirty="0">
                <a:solidFill>
                  <a:srgbClr val="5091CD"/>
                </a:solidFill>
                <a:latin typeface="Arial" pitchFamily="34" charset="0"/>
                <a:cs typeface="Arial" pitchFamily="34" charset="0"/>
              </a:rPr>
              <a:t>y mitigación del </a:t>
            </a:r>
            <a:r>
              <a:rPr lang="es-MX" sz="2200" dirty="0" smtClean="0">
                <a:solidFill>
                  <a:srgbClr val="5091CD"/>
                </a:solidFill>
                <a:latin typeface="Arial" pitchFamily="34" charset="0"/>
                <a:cs typeface="Arial" pitchFamily="34" charset="0"/>
              </a:rPr>
              <a:t>riesgo </a:t>
            </a:r>
          </a:p>
          <a:p>
            <a:pPr indent="9525">
              <a:buFont typeface="Wingdings" pitchFamily="2" charset="2"/>
              <a:buChar char="ü"/>
            </a:pPr>
            <a:r>
              <a:rPr lang="es-MX" sz="2200" dirty="0" smtClean="0">
                <a:solidFill>
                  <a:srgbClr val="5091CD"/>
                </a:solidFill>
                <a:latin typeface="Arial" pitchFamily="34" charset="0"/>
                <a:cs typeface="Arial" pitchFamily="34" charset="0"/>
              </a:rPr>
              <a:t>Preparación y respuesta</a:t>
            </a:r>
          </a:p>
          <a:p>
            <a:pPr indent="9525">
              <a:buFont typeface="Wingdings" pitchFamily="2" charset="2"/>
              <a:buChar char="ü"/>
            </a:pPr>
            <a:r>
              <a:rPr lang="es-MX" sz="2200" dirty="0" smtClean="0">
                <a:solidFill>
                  <a:srgbClr val="5091CD"/>
                </a:solidFill>
                <a:latin typeface="Arial" pitchFamily="34" charset="0"/>
                <a:cs typeface="Arial" pitchFamily="34" charset="0"/>
              </a:rPr>
              <a:t>Recuperación temprana y reconstrucción</a:t>
            </a:r>
            <a:endParaRPr lang="es-MX" sz="2200" dirty="0">
              <a:solidFill>
                <a:srgbClr val="5091CD"/>
              </a:solidFill>
              <a:latin typeface="Arial" pitchFamily="34" charset="0"/>
              <a:cs typeface="Arial" pitchFamily="34" charset="0"/>
            </a:endParaRPr>
          </a:p>
          <a:p>
            <a:pPr marL="571500" indent="-571500">
              <a:buFontTx/>
              <a:buAutoNum type="romanUcPeriod"/>
            </a:pPr>
            <a:endParaRPr lang="es-MX" sz="2200" dirty="0" smtClean="0">
              <a:solidFill>
                <a:srgbClr val="5091CD"/>
              </a:solidFill>
              <a:latin typeface="Arial" pitchFamily="34" charset="0"/>
              <a:cs typeface="Arial" pitchFamily="34" charset="0"/>
            </a:endParaRPr>
          </a:p>
          <a:p>
            <a:pPr marL="571500" indent="-571500">
              <a:buFontTx/>
              <a:buAutoNum type="romanUcPeriod"/>
            </a:pPr>
            <a:endParaRPr lang="es-MX" sz="2200" dirty="0" smtClean="0">
              <a:solidFill>
                <a:srgbClr val="5091CD"/>
              </a:solidFill>
              <a:latin typeface="Arial" pitchFamily="34" charset="0"/>
              <a:cs typeface="Arial" pitchFamily="34" charset="0"/>
            </a:endParaRPr>
          </a:p>
          <a:p>
            <a:pPr marL="571500" indent="-571500">
              <a:buAutoNum type="romanUcPeriod"/>
            </a:pP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413078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Formato presentaciones PP RET">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RET">
      <a:majorFont>
        <a:latin typeface="Gotham Rounded Book"/>
        <a:ea typeface="ＭＳ Ｐゴシック"/>
        <a:cs typeface="ＭＳ Ｐゴシック"/>
      </a:majorFont>
      <a:minorFont>
        <a:latin typeface="Gotham Rounded Book"/>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Formato presentaciones PP RET</Template>
  <TotalTime>194</TotalTime>
  <Words>1526</Words>
  <Application>Microsoft Office PowerPoint</Application>
  <PresentationFormat>Presentación en pantalla (4:3)</PresentationFormat>
  <Paragraphs>70</Paragraphs>
  <Slides>6</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ＭＳ Ｐゴシック</vt:lpstr>
      <vt:lpstr>Arial</vt:lpstr>
      <vt:lpstr>Calibri</vt:lpstr>
      <vt:lpstr>Gotham Rounded Book</vt:lpstr>
      <vt:lpstr>Gotham Rounded Medium</vt:lpstr>
      <vt:lpstr>Wingdings</vt:lpstr>
      <vt:lpstr>Formato presentaciones PP RET</vt:lpstr>
      <vt:lpstr>Presentación de PowerPoint</vt:lpstr>
      <vt:lpstr>Acciones para la resiliencia  de la niñez y la juventud  Guía para Gobiernos</vt:lpstr>
      <vt:lpstr>Acciones para la resiliencia  de la niñez y la juventud  Guía para Gobiernos</vt:lpstr>
      <vt:lpstr>Acciones para la resiliencia  de la niñez y la juventud  Guía para Gobiernos</vt:lpstr>
      <vt:lpstr>Acciones para la resiliencia  de la niñez y la juventud  Guía para Gobiernos</vt:lpstr>
      <vt:lpstr>Acciones para la resiliencia  de la niñez y la juventud  Guía para Gobiernos</vt:lpstr>
    </vt:vector>
  </TitlesOfParts>
  <Company>RET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Sussana Urbano</dc:creator>
  <cp:lastModifiedBy>Sussana Urbano</cp:lastModifiedBy>
  <cp:revision>14</cp:revision>
  <dcterms:created xsi:type="dcterms:W3CDTF">2013-05-16T16:57:58Z</dcterms:created>
  <dcterms:modified xsi:type="dcterms:W3CDTF">2014-01-14T14:20:12Z</dcterms:modified>
</cp:coreProperties>
</file>