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5" r:id="rId2"/>
    <p:sldId id="281" r:id="rId3"/>
    <p:sldId id="298" r:id="rId4"/>
    <p:sldId id="280" r:id="rId5"/>
    <p:sldId id="257" r:id="rId6"/>
    <p:sldId id="258" r:id="rId7"/>
    <p:sldId id="271" r:id="rId8"/>
    <p:sldId id="272" r:id="rId9"/>
    <p:sldId id="259" r:id="rId10"/>
    <p:sldId id="260" r:id="rId11"/>
    <p:sldId id="262" r:id="rId12"/>
    <p:sldId id="264" r:id="rId13"/>
    <p:sldId id="279" r:id="rId14"/>
    <p:sldId id="306" r:id="rId15"/>
    <p:sldId id="261" r:id="rId16"/>
    <p:sldId id="263" r:id="rId17"/>
    <p:sldId id="266" r:id="rId18"/>
    <p:sldId id="268" r:id="rId19"/>
    <p:sldId id="267" r:id="rId20"/>
    <p:sldId id="269" r:id="rId21"/>
    <p:sldId id="270" r:id="rId22"/>
    <p:sldId id="310" r:id="rId23"/>
    <p:sldId id="277" r:id="rId24"/>
    <p:sldId id="278" r:id="rId25"/>
    <p:sldId id="299" r:id="rId26"/>
    <p:sldId id="312" r:id="rId27"/>
    <p:sldId id="313" r:id="rId28"/>
    <p:sldId id="286" r:id="rId29"/>
    <p:sldId id="300" r:id="rId30"/>
    <p:sldId id="314" r:id="rId31"/>
    <p:sldId id="290" r:id="rId32"/>
    <p:sldId id="302" r:id="rId33"/>
    <p:sldId id="301" r:id="rId34"/>
    <p:sldId id="287" r:id="rId35"/>
    <p:sldId id="288" r:id="rId36"/>
    <p:sldId id="283" r:id="rId37"/>
    <p:sldId id="284" r:id="rId38"/>
    <p:sldId id="285" r:id="rId39"/>
    <p:sldId id="295" r:id="rId40"/>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99"/>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07" autoAdjust="0"/>
    <p:restoredTop sz="94514" autoAdjust="0"/>
  </p:normalViewPr>
  <p:slideViewPr>
    <p:cSldViewPr>
      <p:cViewPr varScale="1">
        <p:scale>
          <a:sx n="66" d="100"/>
          <a:sy n="66" d="100"/>
        </p:scale>
        <p:origin x="-102" y="-774"/>
      </p:cViewPr>
      <p:guideLst>
        <p:guide orient="horz" pos="2160"/>
        <p:guide pos="2880"/>
      </p:guideLst>
    </p:cSldViewPr>
  </p:slideViewPr>
  <p:notesTextViewPr>
    <p:cViewPr>
      <p:scale>
        <a:sx n="1" d="1"/>
        <a:sy n="1" d="1"/>
      </p:scale>
      <p:origin x="0" y="0"/>
    </p:cViewPr>
  </p:notesTextViewPr>
  <p:sorterViewPr>
    <p:cViewPr>
      <p:scale>
        <a:sx n="50" d="100"/>
        <a:sy n="50" d="100"/>
      </p:scale>
      <p:origin x="0" y="2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28B6A40C-59E2-47CA-A353-974B18D3BD30}" type="datetimeFigureOut">
              <a:rPr lang="es-CO" smtClean="0"/>
              <a:t>08/01/2014</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AD394F7E-5ECC-4D31-B57C-AD6F1040AE82}" type="slidenum">
              <a:rPr lang="es-CO" smtClean="0"/>
              <a:t>‹Nº›</a:t>
            </a:fld>
            <a:endParaRPr lang="es-CO" dirty="0"/>
          </a:p>
        </p:txBody>
      </p:sp>
    </p:spTree>
    <p:extLst>
      <p:ext uri="{BB962C8B-B14F-4D97-AF65-F5344CB8AC3E}">
        <p14:creationId xmlns:p14="http://schemas.microsoft.com/office/powerpoint/2010/main" val="924435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28B6A40C-59E2-47CA-A353-974B18D3BD30}" type="datetimeFigureOut">
              <a:rPr lang="es-CO" smtClean="0"/>
              <a:t>08/01/2014</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AD394F7E-5ECC-4D31-B57C-AD6F1040AE82}" type="slidenum">
              <a:rPr lang="es-CO" smtClean="0"/>
              <a:t>‹Nº›</a:t>
            </a:fld>
            <a:endParaRPr lang="es-CO" dirty="0"/>
          </a:p>
        </p:txBody>
      </p:sp>
    </p:spTree>
    <p:extLst>
      <p:ext uri="{BB962C8B-B14F-4D97-AF65-F5344CB8AC3E}">
        <p14:creationId xmlns:p14="http://schemas.microsoft.com/office/powerpoint/2010/main" val="3665460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28B6A40C-59E2-47CA-A353-974B18D3BD30}" type="datetimeFigureOut">
              <a:rPr lang="es-CO" smtClean="0"/>
              <a:t>08/01/2014</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AD394F7E-5ECC-4D31-B57C-AD6F1040AE82}" type="slidenum">
              <a:rPr lang="es-CO" smtClean="0"/>
              <a:t>‹Nº›</a:t>
            </a:fld>
            <a:endParaRPr lang="es-CO" dirty="0"/>
          </a:p>
        </p:txBody>
      </p:sp>
    </p:spTree>
    <p:extLst>
      <p:ext uri="{BB962C8B-B14F-4D97-AF65-F5344CB8AC3E}">
        <p14:creationId xmlns:p14="http://schemas.microsoft.com/office/powerpoint/2010/main" val="2338640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28B6A40C-59E2-47CA-A353-974B18D3BD30}" type="datetimeFigureOut">
              <a:rPr lang="es-CO" smtClean="0"/>
              <a:t>08/01/2014</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AD394F7E-5ECC-4D31-B57C-AD6F1040AE82}" type="slidenum">
              <a:rPr lang="es-CO" smtClean="0"/>
              <a:t>‹Nº›</a:t>
            </a:fld>
            <a:endParaRPr lang="es-CO" dirty="0"/>
          </a:p>
        </p:txBody>
      </p:sp>
    </p:spTree>
    <p:extLst>
      <p:ext uri="{BB962C8B-B14F-4D97-AF65-F5344CB8AC3E}">
        <p14:creationId xmlns:p14="http://schemas.microsoft.com/office/powerpoint/2010/main" val="3157697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8B6A40C-59E2-47CA-A353-974B18D3BD30}" type="datetimeFigureOut">
              <a:rPr lang="es-CO" smtClean="0"/>
              <a:t>08/01/2014</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AD394F7E-5ECC-4D31-B57C-AD6F1040AE82}" type="slidenum">
              <a:rPr lang="es-CO" smtClean="0"/>
              <a:t>‹Nº›</a:t>
            </a:fld>
            <a:endParaRPr lang="es-CO" dirty="0"/>
          </a:p>
        </p:txBody>
      </p:sp>
    </p:spTree>
    <p:extLst>
      <p:ext uri="{BB962C8B-B14F-4D97-AF65-F5344CB8AC3E}">
        <p14:creationId xmlns:p14="http://schemas.microsoft.com/office/powerpoint/2010/main" val="1226187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28B6A40C-59E2-47CA-A353-974B18D3BD30}" type="datetimeFigureOut">
              <a:rPr lang="es-CO" smtClean="0"/>
              <a:t>08/01/2014</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AD394F7E-5ECC-4D31-B57C-AD6F1040AE82}" type="slidenum">
              <a:rPr lang="es-CO" smtClean="0"/>
              <a:t>‹Nº›</a:t>
            </a:fld>
            <a:endParaRPr lang="es-CO" dirty="0"/>
          </a:p>
        </p:txBody>
      </p:sp>
    </p:spTree>
    <p:extLst>
      <p:ext uri="{BB962C8B-B14F-4D97-AF65-F5344CB8AC3E}">
        <p14:creationId xmlns:p14="http://schemas.microsoft.com/office/powerpoint/2010/main" val="3952921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28B6A40C-59E2-47CA-A353-974B18D3BD30}" type="datetimeFigureOut">
              <a:rPr lang="es-CO" smtClean="0"/>
              <a:t>08/01/2014</a:t>
            </a:fld>
            <a:endParaRPr lang="es-CO" dirty="0"/>
          </a:p>
        </p:txBody>
      </p:sp>
      <p:sp>
        <p:nvSpPr>
          <p:cNvPr id="8" name="7 Marcador de pie de página"/>
          <p:cNvSpPr>
            <a:spLocks noGrp="1"/>
          </p:cNvSpPr>
          <p:nvPr>
            <p:ph type="ftr" sz="quarter" idx="11"/>
          </p:nvPr>
        </p:nvSpPr>
        <p:spPr/>
        <p:txBody>
          <a:bodyPr/>
          <a:lstStyle/>
          <a:p>
            <a:endParaRPr lang="es-CO" dirty="0"/>
          </a:p>
        </p:txBody>
      </p:sp>
      <p:sp>
        <p:nvSpPr>
          <p:cNvPr id="9" name="8 Marcador de número de diapositiva"/>
          <p:cNvSpPr>
            <a:spLocks noGrp="1"/>
          </p:cNvSpPr>
          <p:nvPr>
            <p:ph type="sldNum" sz="quarter" idx="12"/>
          </p:nvPr>
        </p:nvSpPr>
        <p:spPr/>
        <p:txBody>
          <a:bodyPr/>
          <a:lstStyle/>
          <a:p>
            <a:fld id="{AD394F7E-5ECC-4D31-B57C-AD6F1040AE82}" type="slidenum">
              <a:rPr lang="es-CO" smtClean="0"/>
              <a:t>‹Nº›</a:t>
            </a:fld>
            <a:endParaRPr lang="es-CO" dirty="0"/>
          </a:p>
        </p:txBody>
      </p:sp>
    </p:spTree>
    <p:extLst>
      <p:ext uri="{BB962C8B-B14F-4D97-AF65-F5344CB8AC3E}">
        <p14:creationId xmlns:p14="http://schemas.microsoft.com/office/powerpoint/2010/main" val="1022356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28B6A40C-59E2-47CA-A353-974B18D3BD30}" type="datetimeFigureOut">
              <a:rPr lang="es-CO" smtClean="0"/>
              <a:t>08/01/2014</a:t>
            </a:fld>
            <a:endParaRPr lang="es-CO" dirty="0"/>
          </a:p>
        </p:txBody>
      </p:sp>
      <p:sp>
        <p:nvSpPr>
          <p:cNvPr id="4" name="3 Marcador de pie de página"/>
          <p:cNvSpPr>
            <a:spLocks noGrp="1"/>
          </p:cNvSpPr>
          <p:nvPr>
            <p:ph type="ftr" sz="quarter" idx="11"/>
          </p:nvPr>
        </p:nvSpPr>
        <p:spPr/>
        <p:txBody>
          <a:bodyPr/>
          <a:lstStyle/>
          <a:p>
            <a:endParaRPr lang="es-CO" dirty="0"/>
          </a:p>
        </p:txBody>
      </p:sp>
      <p:sp>
        <p:nvSpPr>
          <p:cNvPr id="5" name="4 Marcador de número de diapositiva"/>
          <p:cNvSpPr>
            <a:spLocks noGrp="1"/>
          </p:cNvSpPr>
          <p:nvPr>
            <p:ph type="sldNum" sz="quarter" idx="12"/>
          </p:nvPr>
        </p:nvSpPr>
        <p:spPr/>
        <p:txBody>
          <a:bodyPr/>
          <a:lstStyle/>
          <a:p>
            <a:fld id="{AD394F7E-5ECC-4D31-B57C-AD6F1040AE82}" type="slidenum">
              <a:rPr lang="es-CO" smtClean="0"/>
              <a:t>‹Nº›</a:t>
            </a:fld>
            <a:endParaRPr lang="es-CO" dirty="0"/>
          </a:p>
        </p:txBody>
      </p:sp>
    </p:spTree>
    <p:extLst>
      <p:ext uri="{BB962C8B-B14F-4D97-AF65-F5344CB8AC3E}">
        <p14:creationId xmlns:p14="http://schemas.microsoft.com/office/powerpoint/2010/main" val="3354088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8B6A40C-59E2-47CA-A353-974B18D3BD30}" type="datetimeFigureOut">
              <a:rPr lang="es-CO" smtClean="0"/>
              <a:t>08/01/2014</a:t>
            </a:fld>
            <a:endParaRPr lang="es-CO" dirty="0"/>
          </a:p>
        </p:txBody>
      </p:sp>
      <p:sp>
        <p:nvSpPr>
          <p:cNvPr id="3" name="2 Marcador de pie de página"/>
          <p:cNvSpPr>
            <a:spLocks noGrp="1"/>
          </p:cNvSpPr>
          <p:nvPr>
            <p:ph type="ftr" sz="quarter" idx="11"/>
          </p:nvPr>
        </p:nvSpPr>
        <p:spPr/>
        <p:txBody>
          <a:bodyPr/>
          <a:lstStyle/>
          <a:p>
            <a:endParaRPr lang="es-CO" dirty="0"/>
          </a:p>
        </p:txBody>
      </p:sp>
      <p:sp>
        <p:nvSpPr>
          <p:cNvPr id="4" name="3 Marcador de número de diapositiva"/>
          <p:cNvSpPr>
            <a:spLocks noGrp="1"/>
          </p:cNvSpPr>
          <p:nvPr>
            <p:ph type="sldNum" sz="quarter" idx="12"/>
          </p:nvPr>
        </p:nvSpPr>
        <p:spPr/>
        <p:txBody>
          <a:bodyPr/>
          <a:lstStyle/>
          <a:p>
            <a:fld id="{AD394F7E-5ECC-4D31-B57C-AD6F1040AE82}" type="slidenum">
              <a:rPr lang="es-CO" smtClean="0"/>
              <a:t>‹Nº›</a:t>
            </a:fld>
            <a:endParaRPr lang="es-CO" dirty="0"/>
          </a:p>
        </p:txBody>
      </p:sp>
    </p:spTree>
    <p:extLst>
      <p:ext uri="{BB962C8B-B14F-4D97-AF65-F5344CB8AC3E}">
        <p14:creationId xmlns:p14="http://schemas.microsoft.com/office/powerpoint/2010/main" val="1462151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8B6A40C-59E2-47CA-A353-974B18D3BD30}" type="datetimeFigureOut">
              <a:rPr lang="es-CO" smtClean="0"/>
              <a:t>08/01/2014</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AD394F7E-5ECC-4D31-B57C-AD6F1040AE82}" type="slidenum">
              <a:rPr lang="es-CO" smtClean="0"/>
              <a:t>‹Nº›</a:t>
            </a:fld>
            <a:endParaRPr lang="es-CO" dirty="0"/>
          </a:p>
        </p:txBody>
      </p:sp>
    </p:spTree>
    <p:extLst>
      <p:ext uri="{BB962C8B-B14F-4D97-AF65-F5344CB8AC3E}">
        <p14:creationId xmlns:p14="http://schemas.microsoft.com/office/powerpoint/2010/main" val="4149722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8B6A40C-59E2-47CA-A353-974B18D3BD30}" type="datetimeFigureOut">
              <a:rPr lang="es-CO" smtClean="0"/>
              <a:t>08/01/2014</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AD394F7E-5ECC-4D31-B57C-AD6F1040AE82}" type="slidenum">
              <a:rPr lang="es-CO" smtClean="0"/>
              <a:t>‹Nº›</a:t>
            </a:fld>
            <a:endParaRPr lang="es-CO" dirty="0"/>
          </a:p>
        </p:txBody>
      </p:sp>
    </p:spTree>
    <p:extLst>
      <p:ext uri="{BB962C8B-B14F-4D97-AF65-F5344CB8AC3E}">
        <p14:creationId xmlns:p14="http://schemas.microsoft.com/office/powerpoint/2010/main" val="3618305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B6A40C-59E2-47CA-A353-974B18D3BD30}" type="datetimeFigureOut">
              <a:rPr lang="es-CO" smtClean="0"/>
              <a:t>08/01/2014</a:t>
            </a:fld>
            <a:endParaRPr lang="es-CO"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394F7E-5ECC-4D31-B57C-AD6F1040AE82}" type="slidenum">
              <a:rPr lang="es-CO" smtClean="0"/>
              <a:t>‹Nº›</a:t>
            </a:fld>
            <a:endParaRPr lang="es-CO" dirty="0"/>
          </a:p>
        </p:txBody>
      </p:sp>
    </p:spTree>
    <p:extLst>
      <p:ext uri="{BB962C8B-B14F-4D97-AF65-F5344CB8AC3E}">
        <p14:creationId xmlns:p14="http://schemas.microsoft.com/office/powerpoint/2010/main" val="2373281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Excel_97-2003_Worksheet1.xls"/></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4577060"/>
            <a:ext cx="9144000" cy="2308324"/>
          </a:xfrm>
          <a:prstGeom prst="rect">
            <a:avLst/>
          </a:prstGeom>
        </p:spPr>
        <p:txBody>
          <a:bodyPr wrap="square">
            <a:spAutoFit/>
          </a:bodyPr>
          <a:lstStyle/>
          <a:p>
            <a:pPr algn="ctr"/>
            <a:r>
              <a:rPr lang="es-CO" dirty="0" smtClean="0"/>
              <a:t>INCORPORACIÓN </a:t>
            </a:r>
            <a:r>
              <a:rPr lang="es-CO" dirty="0"/>
              <a:t>DE LA </a:t>
            </a:r>
            <a:r>
              <a:rPr lang="es-CO" dirty="0" smtClean="0"/>
              <a:t>GESTION DEL RIESGO </a:t>
            </a:r>
            <a:r>
              <a:rPr lang="es-CO" dirty="0" smtClean="0"/>
              <a:t>DE DESASTRES </a:t>
            </a:r>
          </a:p>
          <a:p>
            <a:pPr algn="ctr"/>
            <a:r>
              <a:rPr lang="es-CO" dirty="0" smtClean="0"/>
              <a:t>EN EL LOS PLANES </a:t>
            </a:r>
            <a:r>
              <a:rPr lang="es-CO" dirty="0" smtClean="0"/>
              <a:t>DE ORDENAMIENTO TERRITORIAL</a:t>
            </a:r>
            <a:endParaRPr lang="es-CO" dirty="0"/>
          </a:p>
          <a:p>
            <a:pPr algn="ctr"/>
            <a:r>
              <a:rPr lang="pt-BR" dirty="0"/>
              <a:t>  </a:t>
            </a:r>
            <a:endParaRPr lang="es-CO" dirty="0"/>
          </a:p>
          <a:p>
            <a:pPr algn="ctr"/>
            <a:r>
              <a:rPr lang="pt-BR" dirty="0"/>
              <a:t>  </a:t>
            </a:r>
            <a:endParaRPr lang="es-CO" dirty="0"/>
          </a:p>
          <a:p>
            <a:pPr algn="ctr"/>
            <a:r>
              <a:rPr lang="es-CO" dirty="0" smtClean="0"/>
              <a:t>ELABORADO </a:t>
            </a:r>
            <a:r>
              <a:rPr lang="es-CO" dirty="0"/>
              <a:t>POR:</a:t>
            </a:r>
          </a:p>
          <a:p>
            <a:pPr algn="ctr"/>
            <a:r>
              <a:rPr lang="es-CO" dirty="0"/>
              <a:t>Arq. Msc. DANIEL IGNACIO ARRIAGA SALAMANCA</a:t>
            </a:r>
          </a:p>
          <a:p>
            <a:pPr algn="ctr"/>
            <a:r>
              <a:rPr lang="pt-BR" dirty="0"/>
              <a:t>  </a:t>
            </a:r>
            <a:endParaRPr lang="es-CO" dirty="0"/>
          </a:p>
          <a:p>
            <a:pPr algn="ctr"/>
            <a:r>
              <a:rPr lang="es-CO" dirty="0"/>
              <a:t>Bogotá, D.C., </a:t>
            </a:r>
            <a:r>
              <a:rPr lang="es-CO" dirty="0" smtClean="0"/>
              <a:t>DICIEMBRE </a:t>
            </a:r>
            <a:r>
              <a:rPr lang="es-CO" dirty="0"/>
              <a:t>DE 2013</a:t>
            </a:r>
          </a:p>
        </p:txBody>
      </p:sp>
    </p:spTree>
    <p:extLst>
      <p:ext uri="{BB962C8B-B14F-4D97-AF65-F5344CB8AC3E}">
        <p14:creationId xmlns:p14="http://schemas.microsoft.com/office/powerpoint/2010/main" val="2292487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55 CuadroTexto"/>
          <p:cNvSpPr txBox="1"/>
          <p:nvPr/>
        </p:nvSpPr>
        <p:spPr>
          <a:xfrm>
            <a:off x="3309789" y="178187"/>
            <a:ext cx="1766267" cy="215444"/>
          </a:xfrm>
          <a:prstGeom prst="rect">
            <a:avLst/>
          </a:prstGeom>
          <a:ln>
            <a:solidFill>
              <a:schemeClr val="tx1">
                <a:lumMod val="95000"/>
                <a:lumOff val="5000"/>
              </a:schemeClr>
            </a:solidFill>
          </a:ln>
        </p:spPr>
        <p:style>
          <a:lnRef idx="0">
            <a:scrgbClr r="0" g="0" b="0"/>
          </a:lnRef>
          <a:fillRef idx="1001">
            <a:schemeClr val="lt1"/>
          </a:fillRef>
          <a:effectRef idx="0">
            <a:scrgbClr r="0" g="0" b="0"/>
          </a:effectRef>
          <a:fontRef idx="major"/>
        </p:style>
        <p:txBody>
          <a:bodyPr wrap="square" rtlCol="0">
            <a:spAutoFit/>
          </a:bodyPr>
          <a:lstStyle>
            <a:defPPr>
              <a:defRPr lang="es-CO"/>
            </a:defPPr>
            <a:lvl1pPr algn="ctr">
              <a:defRPr sz="800">
                <a:latin typeface="Arial" pitchFamily="34" charset="0"/>
                <a:cs typeface="Arial" pitchFamily="34" charset="0"/>
              </a:defRPr>
            </a:lvl1pPr>
          </a:lstStyle>
          <a:p>
            <a:r>
              <a:rPr lang="es-CO" dirty="0"/>
              <a:t>EVENTOS NATURALES</a:t>
            </a:r>
          </a:p>
        </p:txBody>
      </p:sp>
      <p:sp>
        <p:nvSpPr>
          <p:cNvPr id="91" name="90 CuadroTexto"/>
          <p:cNvSpPr txBox="1"/>
          <p:nvPr/>
        </p:nvSpPr>
        <p:spPr>
          <a:xfrm>
            <a:off x="1118891" y="1700808"/>
            <a:ext cx="1367710" cy="369332"/>
          </a:xfrm>
          <a:prstGeom prst="rect">
            <a:avLst/>
          </a:prstGeom>
          <a:noFill/>
          <a:ln>
            <a:solidFill>
              <a:schemeClr val="tx1">
                <a:lumMod val="95000"/>
                <a:lumOff val="5000"/>
              </a:schemeClr>
            </a:solidFill>
          </a:ln>
        </p:spPr>
        <p:txBody>
          <a:bodyPr wrap="square" rtlCol="0">
            <a:spAutoFit/>
          </a:bodyPr>
          <a:lstStyle/>
          <a:p>
            <a:r>
              <a:rPr lang="es-CO" sz="900" dirty="0" smtClean="0">
                <a:latin typeface="Century Gothic" pitchFamily="34" charset="0"/>
                <a:cs typeface="Arial" pitchFamily="34" charset="0"/>
              </a:rPr>
              <a:t>COMPONENTE GENREAL</a:t>
            </a:r>
            <a:endParaRPr lang="es-CO" sz="900" dirty="0">
              <a:latin typeface="Century Gothic" pitchFamily="34" charset="0"/>
              <a:cs typeface="Arial" pitchFamily="34" charset="0"/>
            </a:endParaRPr>
          </a:p>
        </p:txBody>
      </p:sp>
      <p:sp>
        <p:nvSpPr>
          <p:cNvPr id="114" name="113 CuadroTexto"/>
          <p:cNvSpPr txBox="1"/>
          <p:nvPr/>
        </p:nvSpPr>
        <p:spPr>
          <a:xfrm>
            <a:off x="1115616" y="2154342"/>
            <a:ext cx="1369572" cy="200055"/>
          </a:xfrm>
          <a:prstGeom prst="rect">
            <a:avLst/>
          </a:prstGeom>
          <a:noFill/>
          <a:ln>
            <a:solidFill>
              <a:schemeClr val="tx1">
                <a:lumMod val="95000"/>
                <a:lumOff val="5000"/>
              </a:schemeClr>
            </a:solidFill>
          </a:ln>
        </p:spPr>
        <p:txBody>
          <a:bodyPr wrap="square" rtlCol="0">
            <a:spAutoFit/>
          </a:bodyPr>
          <a:lstStyle/>
          <a:p>
            <a:r>
              <a:rPr lang="es-CO" sz="700" dirty="0" smtClean="0">
                <a:latin typeface="Arial" pitchFamily="34" charset="0"/>
                <a:cs typeface="Arial" pitchFamily="34" charset="0"/>
              </a:rPr>
              <a:t>LARGO PLAZO</a:t>
            </a:r>
            <a:endParaRPr lang="es-CO" sz="700" dirty="0">
              <a:latin typeface="Arial" pitchFamily="34" charset="0"/>
              <a:cs typeface="Arial" pitchFamily="34" charset="0"/>
            </a:endParaRPr>
          </a:p>
        </p:txBody>
      </p:sp>
      <p:sp>
        <p:nvSpPr>
          <p:cNvPr id="121" name="120 CuadroTexto"/>
          <p:cNvSpPr txBox="1"/>
          <p:nvPr/>
        </p:nvSpPr>
        <p:spPr>
          <a:xfrm>
            <a:off x="5940152" y="189220"/>
            <a:ext cx="2952329" cy="215444"/>
          </a:xfrm>
          <a:prstGeom prst="rect">
            <a:avLst/>
          </a:prstGeom>
          <a:ln>
            <a:solidFill>
              <a:schemeClr val="tx1">
                <a:lumMod val="95000"/>
                <a:lumOff val="5000"/>
              </a:schemeClr>
            </a:solidFill>
          </a:ln>
        </p:spPr>
        <p:style>
          <a:lnRef idx="0">
            <a:scrgbClr r="0" g="0" b="0"/>
          </a:lnRef>
          <a:fillRef idx="1001">
            <a:schemeClr val="lt1"/>
          </a:fillRef>
          <a:effectRef idx="0">
            <a:scrgbClr r="0" g="0" b="0"/>
          </a:effectRef>
          <a:fontRef idx="major"/>
        </p:style>
        <p:txBody>
          <a:bodyPr wrap="square" rtlCol="0">
            <a:spAutoFit/>
          </a:bodyPr>
          <a:lstStyle>
            <a:defPPr>
              <a:defRPr lang="es-CO"/>
            </a:defPPr>
            <a:lvl1pPr algn="ctr">
              <a:defRPr sz="800">
                <a:latin typeface="Arial" pitchFamily="34" charset="0"/>
                <a:cs typeface="Arial" pitchFamily="34" charset="0"/>
              </a:defRPr>
            </a:lvl1pPr>
          </a:lstStyle>
          <a:p>
            <a:r>
              <a:rPr lang="es-CO" dirty="0"/>
              <a:t>EVENTOS </a:t>
            </a:r>
            <a:r>
              <a:rPr lang="es-CO" dirty="0" smtClean="0"/>
              <a:t>ANTROPOGÉNICOS NO </a:t>
            </a:r>
            <a:r>
              <a:rPr lang="es-CO" dirty="0"/>
              <a:t>INTENCIONALES</a:t>
            </a:r>
          </a:p>
        </p:txBody>
      </p:sp>
      <p:sp>
        <p:nvSpPr>
          <p:cNvPr id="126" name="125 CuadroTexto"/>
          <p:cNvSpPr txBox="1"/>
          <p:nvPr/>
        </p:nvSpPr>
        <p:spPr>
          <a:xfrm>
            <a:off x="1118891" y="2801541"/>
            <a:ext cx="1367710" cy="369332"/>
          </a:xfrm>
          <a:prstGeom prst="rect">
            <a:avLst/>
          </a:prstGeom>
          <a:noFill/>
          <a:ln>
            <a:solidFill>
              <a:schemeClr val="tx1">
                <a:lumMod val="95000"/>
                <a:lumOff val="5000"/>
              </a:schemeClr>
            </a:solidFill>
          </a:ln>
        </p:spPr>
        <p:txBody>
          <a:bodyPr wrap="square" rtlCol="0">
            <a:spAutoFit/>
          </a:bodyPr>
          <a:lstStyle/>
          <a:p>
            <a:r>
              <a:rPr lang="es-CO" sz="900" dirty="0" smtClean="0">
                <a:latin typeface="Century Gothic" pitchFamily="34" charset="0"/>
                <a:cs typeface="Arial" pitchFamily="34" charset="0"/>
              </a:rPr>
              <a:t>COMPONENTE URBANO</a:t>
            </a:r>
            <a:endParaRPr lang="es-CO" sz="900" dirty="0">
              <a:latin typeface="Century Gothic" pitchFamily="34" charset="0"/>
              <a:cs typeface="Arial" pitchFamily="34" charset="0"/>
            </a:endParaRPr>
          </a:p>
        </p:txBody>
      </p:sp>
      <p:sp>
        <p:nvSpPr>
          <p:cNvPr id="128" name="127 CuadroTexto"/>
          <p:cNvSpPr txBox="1"/>
          <p:nvPr/>
        </p:nvSpPr>
        <p:spPr>
          <a:xfrm>
            <a:off x="1118891" y="3242881"/>
            <a:ext cx="1369572" cy="200055"/>
          </a:xfrm>
          <a:prstGeom prst="rect">
            <a:avLst/>
          </a:prstGeom>
          <a:noFill/>
          <a:ln>
            <a:solidFill>
              <a:schemeClr val="tx1">
                <a:lumMod val="95000"/>
                <a:lumOff val="5000"/>
              </a:schemeClr>
            </a:solidFill>
          </a:ln>
        </p:spPr>
        <p:txBody>
          <a:bodyPr wrap="square" rtlCol="0">
            <a:spAutoFit/>
          </a:bodyPr>
          <a:lstStyle/>
          <a:p>
            <a:r>
              <a:rPr lang="es-CO" sz="700" dirty="0" smtClean="0">
                <a:latin typeface="Arial" pitchFamily="34" charset="0"/>
                <a:cs typeface="Arial" pitchFamily="34" charset="0"/>
              </a:rPr>
              <a:t>MEDIANO Y CORTO PLAZO</a:t>
            </a:r>
            <a:endParaRPr lang="es-CO" sz="700" dirty="0">
              <a:latin typeface="Arial" pitchFamily="34" charset="0"/>
              <a:cs typeface="Arial" pitchFamily="34" charset="0"/>
            </a:endParaRPr>
          </a:p>
        </p:txBody>
      </p:sp>
      <p:sp>
        <p:nvSpPr>
          <p:cNvPr id="133" name="132 CuadroTexto"/>
          <p:cNvSpPr txBox="1"/>
          <p:nvPr/>
        </p:nvSpPr>
        <p:spPr>
          <a:xfrm>
            <a:off x="1119822" y="3611632"/>
            <a:ext cx="1367710" cy="369332"/>
          </a:xfrm>
          <a:prstGeom prst="rect">
            <a:avLst/>
          </a:prstGeom>
          <a:noFill/>
          <a:ln>
            <a:solidFill>
              <a:schemeClr val="tx1">
                <a:lumMod val="95000"/>
                <a:lumOff val="5000"/>
              </a:schemeClr>
            </a:solidFill>
          </a:ln>
        </p:spPr>
        <p:txBody>
          <a:bodyPr wrap="square" rtlCol="0">
            <a:spAutoFit/>
          </a:bodyPr>
          <a:lstStyle/>
          <a:p>
            <a:r>
              <a:rPr lang="es-CO" sz="900" dirty="0" smtClean="0">
                <a:latin typeface="Century Gothic" pitchFamily="34" charset="0"/>
                <a:cs typeface="Arial" pitchFamily="34" charset="0"/>
              </a:rPr>
              <a:t>COMPONENTE RURAL</a:t>
            </a:r>
            <a:endParaRPr lang="es-CO" sz="900" dirty="0">
              <a:latin typeface="Century Gothic" pitchFamily="34" charset="0"/>
              <a:cs typeface="Arial" pitchFamily="34" charset="0"/>
            </a:endParaRPr>
          </a:p>
        </p:txBody>
      </p:sp>
      <p:sp>
        <p:nvSpPr>
          <p:cNvPr id="135" name="134 CuadroTexto"/>
          <p:cNvSpPr txBox="1"/>
          <p:nvPr/>
        </p:nvSpPr>
        <p:spPr>
          <a:xfrm>
            <a:off x="1119822" y="4059649"/>
            <a:ext cx="1369572" cy="200055"/>
          </a:xfrm>
          <a:prstGeom prst="rect">
            <a:avLst/>
          </a:prstGeom>
          <a:noFill/>
          <a:ln>
            <a:solidFill>
              <a:schemeClr val="tx1">
                <a:lumMod val="95000"/>
                <a:lumOff val="5000"/>
              </a:schemeClr>
            </a:solidFill>
          </a:ln>
        </p:spPr>
        <p:txBody>
          <a:bodyPr wrap="square" rtlCol="0">
            <a:spAutoFit/>
          </a:bodyPr>
          <a:lstStyle/>
          <a:p>
            <a:r>
              <a:rPr lang="es-CO" sz="700" dirty="0" smtClean="0">
                <a:latin typeface="Arial" pitchFamily="34" charset="0"/>
                <a:cs typeface="Arial" pitchFamily="34" charset="0"/>
              </a:rPr>
              <a:t>MEDIANO Y CORTO PLAZO</a:t>
            </a:r>
            <a:endParaRPr lang="es-CO" sz="700" dirty="0">
              <a:latin typeface="Arial" pitchFamily="34" charset="0"/>
              <a:cs typeface="Arial" pitchFamily="34" charset="0"/>
            </a:endParaRPr>
          </a:p>
        </p:txBody>
      </p:sp>
      <p:cxnSp>
        <p:nvCxnSpPr>
          <p:cNvPr id="4" name="3 Conector recto"/>
          <p:cNvCxnSpPr/>
          <p:nvPr/>
        </p:nvCxnSpPr>
        <p:spPr>
          <a:xfrm>
            <a:off x="611560" y="527194"/>
            <a:ext cx="8424936"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45 CuadroTexto"/>
          <p:cNvSpPr txBox="1"/>
          <p:nvPr/>
        </p:nvSpPr>
        <p:spPr>
          <a:xfrm>
            <a:off x="1115616" y="4653136"/>
            <a:ext cx="1367710" cy="369332"/>
          </a:xfrm>
          <a:prstGeom prst="rect">
            <a:avLst/>
          </a:prstGeom>
          <a:noFill/>
          <a:ln>
            <a:solidFill>
              <a:schemeClr val="tx1">
                <a:lumMod val="95000"/>
                <a:lumOff val="5000"/>
              </a:schemeClr>
            </a:solidFill>
          </a:ln>
        </p:spPr>
        <p:txBody>
          <a:bodyPr wrap="square" rtlCol="0">
            <a:spAutoFit/>
          </a:bodyPr>
          <a:lstStyle/>
          <a:p>
            <a:r>
              <a:rPr lang="es-CO" sz="900" dirty="0" smtClean="0">
                <a:latin typeface="Century Gothic" pitchFamily="34" charset="0"/>
                <a:cs typeface="Arial" pitchFamily="34" charset="0"/>
              </a:rPr>
              <a:t>NORMAS URBANÍSTICAS</a:t>
            </a:r>
            <a:endParaRPr lang="es-CO" sz="900" dirty="0">
              <a:latin typeface="Century Gothic" pitchFamily="34" charset="0"/>
              <a:cs typeface="Arial" pitchFamily="34" charset="0"/>
            </a:endParaRPr>
          </a:p>
        </p:txBody>
      </p:sp>
      <p:sp>
        <p:nvSpPr>
          <p:cNvPr id="47" name="46 CuadroTexto"/>
          <p:cNvSpPr txBox="1"/>
          <p:nvPr/>
        </p:nvSpPr>
        <p:spPr>
          <a:xfrm>
            <a:off x="1115616" y="5094476"/>
            <a:ext cx="1369572" cy="200055"/>
          </a:xfrm>
          <a:prstGeom prst="rect">
            <a:avLst/>
          </a:prstGeom>
          <a:noFill/>
          <a:ln>
            <a:solidFill>
              <a:schemeClr val="tx1">
                <a:lumMod val="95000"/>
                <a:lumOff val="5000"/>
              </a:schemeClr>
            </a:solidFill>
          </a:ln>
        </p:spPr>
        <p:txBody>
          <a:bodyPr wrap="square" rtlCol="0">
            <a:spAutoFit/>
          </a:bodyPr>
          <a:lstStyle/>
          <a:p>
            <a:r>
              <a:rPr lang="es-CO" sz="700" dirty="0" smtClean="0">
                <a:latin typeface="Arial" pitchFamily="34" charset="0"/>
                <a:cs typeface="Arial" pitchFamily="34" charset="0"/>
              </a:rPr>
              <a:t>MEDIANO Y LARGO  PLAZO</a:t>
            </a:r>
            <a:endParaRPr lang="es-CO" sz="700" dirty="0">
              <a:latin typeface="Arial" pitchFamily="34" charset="0"/>
              <a:cs typeface="Arial" pitchFamily="34" charset="0"/>
            </a:endParaRPr>
          </a:p>
        </p:txBody>
      </p:sp>
      <p:sp>
        <p:nvSpPr>
          <p:cNvPr id="48" name="47 CuadroTexto"/>
          <p:cNvSpPr txBox="1"/>
          <p:nvPr/>
        </p:nvSpPr>
        <p:spPr>
          <a:xfrm>
            <a:off x="1116547" y="5445224"/>
            <a:ext cx="1367710" cy="369332"/>
          </a:xfrm>
          <a:prstGeom prst="rect">
            <a:avLst/>
          </a:prstGeom>
          <a:noFill/>
          <a:ln>
            <a:solidFill>
              <a:schemeClr val="tx1">
                <a:lumMod val="95000"/>
                <a:lumOff val="5000"/>
              </a:schemeClr>
            </a:solidFill>
          </a:ln>
        </p:spPr>
        <p:txBody>
          <a:bodyPr wrap="square" rtlCol="0">
            <a:spAutoFit/>
          </a:bodyPr>
          <a:lstStyle/>
          <a:p>
            <a:r>
              <a:rPr lang="es-CO" sz="900" dirty="0" smtClean="0">
                <a:latin typeface="Century Gothic" pitchFamily="34" charset="0"/>
                <a:cs typeface="Arial" pitchFamily="34" charset="0"/>
              </a:rPr>
              <a:t>PROGRAMA DE EJECUCIÓN</a:t>
            </a:r>
            <a:endParaRPr lang="es-CO" sz="900" dirty="0">
              <a:latin typeface="Century Gothic" pitchFamily="34" charset="0"/>
              <a:cs typeface="Arial" pitchFamily="34" charset="0"/>
            </a:endParaRPr>
          </a:p>
        </p:txBody>
      </p:sp>
      <p:sp>
        <p:nvSpPr>
          <p:cNvPr id="49" name="48 CuadroTexto"/>
          <p:cNvSpPr txBox="1"/>
          <p:nvPr/>
        </p:nvSpPr>
        <p:spPr>
          <a:xfrm>
            <a:off x="1116547" y="5893241"/>
            <a:ext cx="1369572" cy="200055"/>
          </a:xfrm>
          <a:prstGeom prst="rect">
            <a:avLst/>
          </a:prstGeom>
          <a:noFill/>
          <a:ln>
            <a:solidFill>
              <a:schemeClr val="tx1">
                <a:lumMod val="95000"/>
                <a:lumOff val="5000"/>
              </a:schemeClr>
            </a:solidFill>
          </a:ln>
        </p:spPr>
        <p:txBody>
          <a:bodyPr wrap="square" rtlCol="0">
            <a:spAutoFit/>
          </a:bodyPr>
          <a:lstStyle/>
          <a:p>
            <a:r>
              <a:rPr lang="es-CO" sz="700" dirty="0" smtClean="0">
                <a:latin typeface="Arial" pitchFamily="34" charset="0"/>
                <a:cs typeface="Arial" pitchFamily="34" charset="0"/>
              </a:rPr>
              <a:t>LARGO PLAZO</a:t>
            </a:r>
            <a:endParaRPr lang="es-CO" sz="700" dirty="0">
              <a:latin typeface="Arial" pitchFamily="34" charset="0"/>
              <a:cs typeface="Arial" pitchFamily="34" charset="0"/>
            </a:endParaRPr>
          </a:p>
        </p:txBody>
      </p:sp>
      <p:cxnSp>
        <p:nvCxnSpPr>
          <p:cNvPr id="8" name="7 Conector recto"/>
          <p:cNvCxnSpPr/>
          <p:nvPr/>
        </p:nvCxnSpPr>
        <p:spPr>
          <a:xfrm>
            <a:off x="2627784" y="116632"/>
            <a:ext cx="0" cy="612068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51 Conector recto"/>
          <p:cNvCxnSpPr/>
          <p:nvPr/>
        </p:nvCxnSpPr>
        <p:spPr>
          <a:xfrm>
            <a:off x="5508104" y="116632"/>
            <a:ext cx="0" cy="612068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3" name="52 Conector recto"/>
          <p:cNvCxnSpPr/>
          <p:nvPr/>
        </p:nvCxnSpPr>
        <p:spPr>
          <a:xfrm>
            <a:off x="9036496" y="116632"/>
            <a:ext cx="0" cy="612068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4" name="73 CuadroTexto"/>
          <p:cNvSpPr txBox="1"/>
          <p:nvPr/>
        </p:nvSpPr>
        <p:spPr>
          <a:xfrm>
            <a:off x="1118891" y="692696"/>
            <a:ext cx="1367710" cy="369332"/>
          </a:xfrm>
          <a:prstGeom prst="rect">
            <a:avLst/>
          </a:prstGeom>
          <a:noFill/>
          <a:ln>
            <a:solidFill>
              <a:schemeClr val="tx1">
                <a:lumMod val="95000"/>
                <a:lumOff val="5000"/>
              </a:schemeClr>
            </a:solidFill>
          </a:ln>
        </p:spPr>
        <p:txBody>
          <a:bodyPr wrap="square" rtlCol="0">
            <a:spAutoFit/>
          </a:bodyPr>
          <a:lstStyle/>
          <a:p>
            <a:r>
              <a:rPr lang="es-CO" sz="900" dirty="0" smtClean="0">
                <a:latin typeface="Century Gothic" pitchFamily="34" charset="0"/>
                <a:cs typeface="Arial" pitchFamily="34" charset="0"/>
              </a:rPr>
              <a:t>DOCUMENTO TÉCNICO - SOPORTE</a:t>
            </a:r>
            <a:endParaRPr lang="es-CO" sz="900" dirty="0">
              <a:latin typeface="Century Gothic" pitchFamily="34" charset="0"/>
              <a:cs typeface="Arial" pitchFamily="34" charset="0"/>
            </a:endParaRPr>
          </a:p>
        </p:txBody>
      </p:sp>
      <p:sp>
        <p:nvSpPr>
          <p:cNvPr id="75" name="74 CuadroTexto"/>
          <p:cNvSpPr txBox="1"/>
          <p:nvPr/>
        </p:nvSpPr>
        <p:spPr>
          <a:xfrm>
            <a:off x="1115616" y="1146230"/>
            <a:ext cx="1369572" cy="200055"/>
          </a:xfrm>
          <a:prstGeom prst="rect">
            <a:avLst/>
          </a:prstGeom>
          <a:noFill/>
          <a:ln>
            <a:solidFill>
              <a:schemeClr val="tx1">
                <a:lumMod val="95000"/>
                <a:lumOff val="5000"/>
              </a:schemeClr>
            </a:solidFill>
          </a:ln>
        </p:spPr>
        <p:txBody>
          <a:bodyPr wrap="square" rtlCol="0">
            <a:spAutoFit/>
          </a:bodyPr>
          <a:lstStyle/>
          <a:p>
            <a:r>
              <a:rPr lang="es-CO" sz="700" dirty="0" smtClean="0">
                <a:latin typeface="Arial" pitchFamily="34" charset="0"/>
                <a:cs typeface="Arial" pitchFamily="34" charset="0"/>
              </a:rPr>
              <a:t>LARGO PLAZO</a:t>
            </a:r>
            <a:endParaRPr lang="es-CO" sz="700" dirty="0">
              <a:latin typeface="Arial" pitchFamily="34" charset="0"/>
              <a:cs typeface="Arial" pitchFamily="34" charset="0"/>
            </a:endParaRPr>
          </a:p>
        </p:txBody>
      </p:sp>
      <p:sp>
        <p:nvSpPr>
          <p:cNvPr id="87" name="86 CuadroTexto"/>
          <p:cNvSpPr txBox="1"/>
          <p:nvPr/>
        </p:nvSpPr>
        <p:spPr>
          <a:xfrm>
            <a:off x="2699792" y="692696"/>
            <a:ext cx="6264697" cy="846386"/>
          </a:xfrm>
          <a:prstGeom prst="rect">
            <a:avLst/>
          </a:prstGeom>
          <a:noFill/>
          <a:ln>
            <a:solidFill>
              <a:schemeClr val="tx1">
                <a:lumMod val="95000"/>
                <a:lumOff val="5000"/>
              </a:schemeClr>
            </a:solidFill>
          </a:ln>
        </p:spPr>
        <p:txBody>
          <a:bodyPr wrap="square" rtlCol="0">
            <a:spAutoFit/>
          </a:bodyPr>
          <a:lstStyle/>
          <a:p>
            <a:pPr marL="171450" indent="-171450" algn="just">
              <a:buFontTx/>
              <a:buChar char="-"/>
            </a:pPr>
            <a:r>
              <a:rPr lang="es-CO" sz="700" dirty="0" smtClean="0">
                <a:latin typeface="Arial Narrow" pitchFamily="34" charset="0"/>
                <a:cs typeface="Arial" pitchFamily="34" charset="0"/>
              </a:rPr>
              <a:t>Identificación </a:t>
            </a:r>
            <a:r>
              <a:rPr lang="es-CO" sz="700" dirty="0">
                <a:latin typeface="Arial Narrow" pitchFamily="34" charset="0"/>
                <a:cs typeface="Arial" pitchFamily="34" charset="0"/>
              </a:rPr>
              <a:t>de escenarios de riesgo en sus diferentes factores, entiéndase: amenazas, vulnerabilidades, exposición de personas y bienes.</a:t>
            </a:r>
          </a:p>
          <a:p>
            <a:pPr marL="171450" indent="-171450" algn="just">
              <a:buFontTx/>
              <a:buChar char="-"/>
            </a:pPr>
            <a:r>
              <a:rPr lang="es-CO" sz="700" dirty="0">
                <a:latin typeface="Arial Narrow" pitchFamily="34" charset="0"/>
                <a:cs typeface="Arial" pitchFamily="34" charset="0"/>
              </a:rPr>
              <a:t>L</a:t>
            </a:r>
            <a:r>
              <a:rPr lang="es-CO" sz="700" dirty="0" smtClean="0">
                <a:latin typeface="Arial Narrow" pitchFamily="34" charset="0"/>
                <a:cs typeface="Arial" pitchFamily="34" charset="0"/>
              </a:rPr>
              <a:t>a </a:t>
            </a:r>
            <a:r>
              <a:rPr lang="es-CO" sz="700" dirty="0">
                <a:latin typeface="Arial Narrow" pitchFamily="34" charset="0"/>
                <a:cs typeface="Arial" pitchFamily="34" charset="0"/>
              </a:rPr>
              <a:t>realización de análisis y la evaluación del riesgo</a:t>
            </a:r>
            <a:r>
              <a:rPr lang="es-CO" sz="700" dirty="0" smtClean="0">
                <a:latin typeface="Arial Narrow" pitchFamily="34" charset="0"/>
                <a:cs typeface="Arial" pitchFamily="34" charset="0"/>
              </a:rPr>
              <a:t>.</a:t>
            </a:r>
          </a:p>
          <a:p>
            <a:pPr marL="171450" indent="-171450" algn="just">
              <a:buFontTx/>
              <a:buChar char="-"/>
            </a:pPr>
            <a:r>
              <a:rPr lang="es-CO" sz="700" dirty="0">
                <a:latin typeface="Arial Narrow" pitchFamily="34" charset="0"/>
              </a:rPr>
              <a:t>Orientar las acciones de monitoreo y seguimiento del riesgo y sus factores.</a:t>
            </a:r>
          </a:p>
          <a:p>
            <a:pPr marL="171450" indent="-171450" algn="just">
              <a:buFontTx/>
              <a:buChar char="-"/>
            </a:pPr>
            <a:r>
              <a:rPr lang="es-CO" sz="700" dirty="0" smtClean="0">
                <a:latin typeface="Arial Narrow" pitchFamily="34" charset="0"/>
                <a:cs typeface="Arial" pitchFamily="34" charset="0"/>
              </a:rPr>
              <a:t>Orientar </a:t>
            </a:r>
            <a:r>
              <a:rPr lang="es-CO" sz="700" dirty="0">
                <a:latin typeface="Arial Narrow" pitchFamily="34" charset="0"/>
                <a:cs typeface="Arial" pitchFamily="34" charset="0"/>
              </a:rPr>
              <a:t>la identificación de los factores de riesgo de desastre, entiéndase: amenazas, vulnerabilidades, exposición de personas y bienes.</a:t>
            </a:r>
          </a:p>
          <a:p>
            <a:pPr marL="171450" indent="-171450" algn="just">
              <a:buFontTx/>
              <a:buChar char="-"/>
            </a:pPr>
            <a:r>
              <a:rPr lang="es-CO" sz="700" dirty="0" smtClean="0">
                <a:latin typeface="Arial Narrow" pitchFamily="34" charset="0"/>
                <a:cs typeface="Arial" pitchFamily="34" charset="0"/>
              </a:rPr>
              <a:t>Propender </a:t>
            </a:r>
            <a:r>
              <a:rPr lang="es-CO" sz="700" dirty="0">
                <a:latin typeface="Arial Narrow" pitchFamily="34" charset="0"/>
                <a:cs typeface="Arial" pitchFamily="34" charset="0"/>
              </a:rPr>
              <a:t>por la armonización y la articulación de las acciones de gestión ambiental, adaptación al cambio climático y gestión del riesgo.</a:t>
            </a:r>
          </a:p>
          <a:p>
            <a:pPr marL="171450" indent="-171450" algn="just">
              <a:buFontTx/>
              <a:buChar char="-"/>
            </a:pPr>
            <a:r>
              <a:rPr lang="es-CO" sz="700" dirty="0" smtClean="0">
                <a:latin typeface="Arial Narrow" pitchFamily="34" charset="0"/>
                <a:cs typeface="Arial" pitchFamily="34" charset="0"/>
              </a:rPr>
              <a:t>Fomentar </a:t>
            </a:r>
            <a:r>
              <a:rPr lang="es-CO" sz="700" dirty="0">
                <a:latin typeface="Arial Narrow" pitchFamily="34" charset="0"/>
                <a:cs typeface="Arial" pitchFamily="34" charset="0"/>
              </a:rPr>
              <a:t>la apertura de líneas de investigación y formación sobre estas temáticas en las instituciones de educación superior.</a:t>
            </a:r>
          </a:p>
          <a:p>
            <a:pPr marL="171450" indent="-171450" algn="just">
              <a:buFontTx/>
              <a:buChar char="-"/>
            </a:pPr>
            <a:r>
              <a:rPr lang="es-CO" sz="700" dirty="0" smtClean="0">
                <a:latin typeface="Arial Narrow" pitchFamily="34" charset="0"/>
                <a:cs typeface="Arial" pitchFamily="34" charset="0"/>
              </a:rPr>
              <a:t>Formular </a:t>
            </a:r>
            <a:r>
              <a:rPr lang="es-CO" sz="700" dirty="0">
                <a:latin typeface="Arial Narrow" pitchFamily="34" charset="0"/>
                <a:cs typeface="Arial" pitchFamily="34" charset="0"/>
              </a:rPr>
              <a:t>lineamientos para el manejo y transferencia de información y para el diseño y operación del Sistema Nacional de Información para la Gestión del Riesgo</a:t>
            </a:r>
            <a:r>
              <a:rPr lang="es-CO" sz="700" dirty="0" smtClean="0">
                <a:latin typeface="Arial Narrow" pitchFamily="34" charset="0"/>
                <a:cs typeface="Arial" pitchFamily="34" charset="0"/>
              </a:rPr>
              <a:t>.</a:t>
            </a:r>
            <a:endParaRPr lang="es-CO" sz="700" dirty="0">
              <a:latin typeface="Arial Narrow" pitchFamily="34" charset="0"/>
              <a:cs typeface="Arial" pitchFamily="34" charset="0"/>
            </a:endParaRPr>
          </a:p>
        </p:txBody>
      </p:sp>
      <p:sp>
        <p:nvSpPr>
          <p:cNvPr id="88" name="87 CuadroTexto"/>
          <p:cNvSpPr txBox="1"/>
          <p:nvPr/>
        </p:nvSpPr>
        <p:spPr>
          <a:xfrm>
            <a:off x="2699792" y="1700808"/>
            <a:ext cx="6264697" cy="954107"/>
          </a:xfrm>
          <a:prstGeom prst="rect">
            <a:avLst/>
          </a:prstGeom>
          <a:noFill/>
          <a:ln>
            <a:solidFill>
              <a:schemeClr val="tx1">
                <a:lumMod val="95000"/>
                <a:lumOff val="5000"/>
              </a:schemeClr>
            </a:solidFill>
          </a:ln>
        </p:spPr>
        <p:txBody>
          <a:bodyPr wrap="square" rtlCol="0">
            <a:spAutoFit/>
          </a:bodyPr>
          <a:lstStyle>
            <a:defPPr>
              <a:defRPr lang="es-CO"/>
            </a:defPPr>
            <a:lvl1pPr marL="171450" indent="-171450" algn="just">
              <a:buFontTx/>
              <a:buChar char="-"/>
              <a:defRPr sz="700">
                <a:latin typeface="Arial Narrow" pitchFamily="34" charset="0"/>
                <a:cs typeface="Arial" pitchFamily="34" charset="0"/>
              </a:defRPr>
            </a:lvl1pPr>
          </a:lstStyle>
          <a:p>
            <a:r>
              <a:rPr lang="es-CO" dirty="0"/>
              <a:t>F</a:t>
            </a:r>
            <a:r>
              <a:rPr lang="es-CO" dirty="0" smtClean="0"/>
              <a:t>ormulación </a:t>
            </a:r>
            <a:r>
              <a:rPr lang="es-CO" dirty="0"/>
              <a:t>de políticas que fortalezcan el proceso de </a:t>
            </a:r>
            <a:r>
              <a:rPr lang="es-CO" dirty="0" smtClean="0"/>
              <a:t>conocimiento, reducción y manejo </a:t>
            </a:r>
            <a:r>
              <a:rPr lang="es-CO" dirty="0"/>
              <a:t>del riesgo en el </a:t>
            </a:r>
            <a:r>
              <a:rPr lang="es-CO" dirty="0" smtClean="0"/>
              <a:t>municipio.</a:t>
            </a:r>
          </a:p>
          <a:p>
            <a:r>
              <a:rPr lang="es-CO" dirty="0"/>
              <a:t>Orientar y articular las políticas y acciones de gestión ambiental, ordenamiento territorial, planificación del desarrollo y adaptación al cambio climático que contribuyan a la reducción del riesgo de desastres</a:t>
            </a:r>
            <a:r>
              <a:rPr lang="es-CO" dirty="0" smtClean="0"/>
              <a:t>.</a:t>
            </a:r>
          </a:p>
          <a:p>
            <a:r>
              <a:rPr lang="es-CO" dirty="0"/>
              <a:t>Articulación del Sistema Nacional de Gestión del Riesgo, el Sistema Nacional de Ciencia y Tecnología y el Sistema Nacional Ambiental.</a:t>
            </a:r>
          </a:p>
          <a:p>
            <a:r>
              <a:rPr lang="es-CO" dirty="0" smtClean="0"/>
              <a:t>Orientar </a:t>
            </a:r>
            <a:r>
              <a:rPr lang="es-CO" dirty="0"/>
              <a:t>la intervención prospectiva para evitar nuevas condiciones de riesgo</a:t>
            </a:r>
            <a:r>
              <a:rPr lang="es-CO" dirty="0" smtClean="0"/>
              <a:t>.</a:t>
            </a:r>
          </a:p>
          <a:p>
            <a:r>
              <a:rPr lang="es-CO" dirty="0" smtClean="0"/>
              <a:t>Orientar </a:t>
            </a:r>
            <a:r>
              <a:rPr lang="es-CO" dirty="0"/>
              <a:t>la aplicación de mecanismos de protección financiera, entiéndase: seguros, créditos, fondos de reserva, bonos CAT, entre otros</a:t>
            </a:r>
            <a:r>
              <a:rPr lang="es-CO" dirty="0" smtClean="0"/>
              <a:t>.</a:t>
            </a:r>
            <a:endParaRPr lang="es-CO" dirty="0"/>
          </a:p>
          <a:p>
            <a:r>
              <a:rPr lang="es-CO" dirty="0" smtClean="0"/>
              <a:t>Propender </a:t>
            </a:r>
            <a:r>
              <a:rPr lang="es-CO" dirty="0"/>
              <a:t>por la articulación entre el proceso de conocimiento del riesgo con el proceso de reducción del riesgo y el de manejo de desastres.</a:t>
            </a:r>
          </a:p>
          <a:p>
            <a:r>
              <a:rPr lang="es-CO" dirty="0" smtClean="0"/>
              <a:t>Orientar </a:t>
            </a:r>
            <a:r>
              <a:rPr lang="es-CO" dirty="0"/>
              <a:t>las acciones de comunicación de la existencia, alcance y dimensión del riesgo al sistema nacional y la sociedad en general</a:t>
            </a:r>
            <a:r>
              <a:rPr lang="es-CO" dirty="0" smtClean="0"/>
              <a:t>.</a:t>
            </a:r>
            <a:endParaRPr lang="es-CO" dirty="0"/>
          </a:p>
        </p:txBody>
      </p:sp>
      <p:sp>
        <p:nvSpPr>
          <p:cNvPr id="93" name="92 CuadroTexto"/>
          <p:cNvSpPr txBox="1"/>
          <p:nvPr/>
        </p:nvSpPr>
        <p:spPr>
          <a:xfrm>
            <a:off x="2699792" y="2800960"/>
            <a:ext cx="6264697" cy="1708160"/>
          </a:xfrm>
          <a:prstGeom prst="rect">
            <a:avLst/>
          </a:prstGeom>
          <a:noFill/>
          <a:ln>
            <a:solidFill>
              <a:schemeClr val="tx1">
                <a:lumMod val="95000"/>
                <a:lumOff val="5000"/>
              </a:schemeClr>
            </a:solidFill>
          </a:ln>
        </p:spPr>
        <p:txBody>
          <a:bodyPr wrap="square" rtlCol="0">
            <a:spAutoFit/>
          </a:bodyPr>
          <a:lstStyle>
            <a:defPPr>
              <a:defRPr lang="es-CO"/>
            </a:defPPr>
            <a:lvl1pPr marL="171450" indent="-171450" algn="just">
              <a:buFontTx/>
              <a:buChar char="-"/>
              <a:defRPr sz="700">
                <a:latin typeface="Arial Narrow" pitchFamily="34" charset="0"/>
                <a:cs typeface="Arial" pitchFamily="34" charset="0"/>
              </a:defRPr>
            </a:lvl1pPr>
          </a:lstStyle>
          <a:p>
            <a:r>
              <a:rPr lang="es-CO" dirty="0" smtClean="0"/>
              <a:t>Orientar </a:t>
            </a:r>
            <a:r>
              <a:rPr lang="es-CO" dirty="0"/>
              <a:t>las acciones de intervención correctiva en las condiciones existentes de vulnerabilidad y amenaza.</a:t>
            </a:r>
          </a:p>
          <a:p>
            <a:r>
              <a:rPr lang="es-CO" dirty="0" smtClean="0"/>
              <a:t>Asesorar </a:t>
            </a:r>
            <a:r>
              <a:rPr lang="es-CO" dirty="0"/>
              <a:t>el diseño del proceso de reducción del riesgo como componente del sistema nacional.</a:t>
            </a:r>
          </a:p>
          <a:p>
            <a:r>
              <a:rPr lang="es-CO" dirty="0" smtClean="0"/>
              <a:t>Orientar </a:t>
            </a:r>
            <a:r>
              <a:rPr lang="es-CO" dirty="0"/>
              <a:t>la formulación, implementación, seguimiento y evaluación del plan nacional para la gestión del riesgo, en los aspectos de reducción del riesgo y preparación para la recuperación.</a:t>
            </a:r>
          </a:p>
          <a:p>
            <a:r>
              <a:rPr lang="es-CO" dirty="0" smtClean="0"/>
              <a:t>Orientar </a:t>
            </a:r>
            <a:r>
              <a:rPr lang="es-CO" dirty="0"/>
              <a:t>la formulación de los planes de acción específicos para la recuperación posterior a situación de desastre</a:t>
            </a:r>
            <a:r>
              <a:rPr lang="es-CO" dirty="0" smtClean="0"/>
              <a:t>.</a:t>
            </a:r>
          </a:p>
          <a:p>
            <a:r>
              <a:rPr lang="es-CO" dirty="0" smtClean="0"/>
              <a:t>Formulación </a:t>
            </a:r>
            <a:r>
              <a:rPr lang="es-CO" dirty="0"/>
              <a:t>de la estrategia nacional de respuesta a emergencias.</a:t>
            </a:r>
          </a:p>
          <a:p>
            <a:r>
              <a:rPr lang="es-CO" dirty="0" smtClean="0"/>
              <a:t>Asesorar </a:t>
            </a:r>
            <a:r>
              <a:rPr lang="es-CO" dirty="0"/>
              <a:t>la ejecución de la respuesta a situaciones de desastre con el propósito de optimizar la atención a la población, los bienes, ecosistemas e infraestructura y la restitución de los servicios esenciales.</a:t>
            </a:r>
          </a:p>
          <a:p>
            <a:r>
              <a:rPr lang="es-CO" dirty="0" smtClean="0"/>
              <a:t>Orientar </a:t>
            </a:r>
            <a:r>
              <a:rPr lang="es-CO" dirty="0"/>
              <a:t>la preparación para la recuperación, entiéndase: rehabilitación y reconstrucción.</a:t>
            </a:r>
          </a:p>
          <a:p>
            <a:r>
              <a:rPr lang="es-CO" dirty="0" smtClean="0"/>
              <a:t>Asesorar </a:t>
            </a:r>
            <a:r>
              <a:rPr lang="es-CO" dirty="0"/>
              <a:t>la puesta en marcha de la rehabilitación y reconstrucción de las condiciones socioeconómicas, ambientales y físicas, bajo criterios de seguridad y desarrollo sostenible.</a:t>
            </a:r>
          </a:p>
          <a:p>
            <a:r>
              <a:rPr lang="es-CO" dirty="0" smtClean="0"/>
              <a:t>Coordinar </a:t>
            </a:r>
            <a:r>
              <a:rPr lang="es-CO" dirty="0"/>
              <a:t>con el comité de reducción del riesgo de manera que la reconstrucción no reproduzca las condiciones de vulnerabilidad.</a:t>
            </a:r>
          </a:p>
          <a:p>
            <a:r>
              <a:rPr lang="es-CO" dirty="0" smtClean="0"/>
              <a:t>Asesorar </a:t>
            </a:r>
            <a:r>
              <a:rPr lang="es-CO" dirty="0"/>
              <a:t>el diseño del proceso de manejo de desastres como componente del sistema nacional.</a:t>
            </a:r>
          </a:p>
          <a:p>
            <a:r>
              <a:rPr lang="es-CO" dirty="0" smtClean="0"/>
              <a:t>Propender </a:t>
            </a:r>
            <a:r>
              <a:rPr lang="es-CO" dirty="0"/>
              <a:t>por la articulación entre el proceso de manejo de desastre con el proceso de conocimiento del riesgo y el de reducción del riesgo.</a:t>
            </a:r>
          </a:p>
          <a:p>
            <a:r>
              <a:rPr lang="es-CO" dirty="0" smtClean="0"/>
              <a:t>Orientar </a:t>
            </a:r>
            <a:r>
              <a:rPr lang="es-CO" dirty="0"/>
              <a:t>la formulación, implementación, seguimiento y evaluación del Plan Nacional para la Gestión del Riesgo con éntasis en los aspectos de preparación para la respuesta y recuperación</a:t>
            </a:r>
            <a:r>
              <a:rPr lang="es-CO" dirty="0" smtClean="0"/>
              <a:t>.</a:t>
            </a:r>
            <a:endParaRPr lang="es-CO" dirty="0"/>
          </a:p>
        </p:txBody>
      </p:sp>
      <p:sp>
        <p:nvSpPr>
          <p:cNvPr id="94" name="93 CuadroTexto"/>
          <p:cNvSpPr txBox="1"/>
          <p:nvPr/>
        </p:nvSpPr>
        <p:spPr>
          <a:xfrm>
            <a:off x="2699792" y="5445224"/>
            <a:ext cx="6264697" cy="415498"/>
          </a:xfrm>
          <a:prstGeom prst="rect">
            <a:avLst/>
          </a:prstGeom>
          <a:noFill/>
          <a:ln>
            <a:solidFill>
              <a:schemeClr val="tx1">
                <a:lumMod val="95000"/>
                <a:lumOff val="5000"/>
              </a:schemeClr>
            </a:solidFill>
          </a:ln>
        </p:spPr>
        <p:txBody>
          <a:bodyPr wrap="square" rtlCol="0">
            <a:spAutoFit/>
          </a:bodyPr>
          <a:lstStyle>
            <a:defPPr>
              <a:defRPr lang="es-CO"/>
            </a:defPPr>
            <a:lvl1pPr marL="171450" indent="-171450" algn="just">
              <a:buFontTx/>
              <a:buChar char="-"/>
              <a:defRPr sz="700">
                <a:latin typeface="Arial Narrow" pitchFamily="34" charset="0"/>
                <a:cs typeface="Arial" pitchFamily="34" charset="0"/>
              </a:defRPr>
            </a:lvl1pPr>
          </a:lstStyle>
          <a:p>
            <a:r>
              <a:rPr lang="es-CO" dirty="0" smtClean="0"/>
              <a:t>Orientar </a:t>
            </a:r>
            <a:r>
              <a:rPr lang="es-CO" dirty="0"/>
              <a:t>la formulación, implementación, seguimiento y evaluación del plan nacional para la gestión del riesgo, con énfasis en los aspectos del conocimiento del riesgo.</a:t>
            </a:r>
          </a:p>
          <a:p>
            <a:r>
              <a:rPr lang="es-CO" dirty="0" smtClean="0"/>
              <a:t>Orientar </a:t>
            </a:r>
            <a:r>
              <a:rPr lang="es-CO" dirty="0"/>
              <a:t>la formulación, implementación, seguimiento y evaluación de la estrategia de respuesta a emergencias.</a:t>
            </a:r>
          </a:p>
          <a:p>
            <a:r>
              <a:rPr lang="es-CO" dirty="0" smtClean="0"/>
              <a:t>Orientar </a:t>
            </a:r>
            <a:r>
              <a:rPr lang="es-CO" dirty="0"/>
              <a:t>la formulación de los planes de acción específicos para la recuperación posterior a situación de desastre</a:t>
            </a:r>
            <a:r>
              <a:rPr lang="es-CO" dirty="0" smtClean="0"/>
              <a:t>.</a:t>
            </a:r>
            <a:endParaRPr lang="es-CO" dirty="0"/>
          </a:p>
        </p:txBody>
      </p:sp>
      <p:sp>
        <p:nvSpPr>
          <p:cNvPr id="95" name="94 CuadroTexto"/>
          <p:cNvSpPr txBox="1"/>
          <p:nvPr/>
        </p:nvSpPr>
        <p:spPr>
          <a:xfrm>
            <a:off x="2699792" y="4669686"/>
            <a:ext cx="6264697" cy="630942"/>
          </a:xfrm>
          <a:prstGeom prst="rect">
            <a:avLst/>
          </a:prstGeom>
          <a:noFill/>
          <a:ln>
            <a:solidFill>
              <a:schemeClr val="tx1">
                <a:lumMod val="95000"/>
                <a:lumOff val="5000"/>
              </a:schemeClr>
            </a:solidFill>
          </a:ln>
        </p:spPr>
        <p:txBody>
          <a:bodyPr wrap="square" rtlCol="0">
            <a:spAutoFit/>
          </a:bodyPr>
          <a:lstStyle>
            <a:defPPr>
              <a:defRPr lang="es-CO"/>
            </a:defPPr>
            <a:lvl1pPr marL="171450" indent="-171450" algn="just">
              <a:buFontTx/>
              <a:buChar char="-"/>
              <a:defRPr sz="700">
                <a:latin typeface="Arial Narrow" pitchFamily="34" charset="0"/>
                <a:cs typeface="Arial" pitchFamily="34" charset="0"/>
              </a:defRPr>
            </a:lvl1pPr>
          </a:lstStyle>
          <a:p>
            <a:r>
              <a:rPr lang="es-CO" dirty="0"/>
              <a:t>Normas estructurales </a:t>
            </a:r>
          </a:p>
          <a:p>
            <a:pPr marL="0" indent="0">
              <a:buNone/>
            </a:pPr>
            <a:r>
              <a:rPr lang="es-CO" dirty="0" smtClean="0"/>
              <a:t>        Las </a:t>
            </a:r>
            <a:r>
              <a:rPr lang="es-CO" dirty="0"/>
              <a:t>que definan las áreas de </a:t>
            </a:r>
            <a:r>
              <a:rPr lang="es-CO" dirty="0" smtClean="0"/>
              <a:t>protección </a:t>
            </a:r>
            <a:r>
              <a:rPr lang="es-CO" dirty="0"/>
              <a:t>y conservación de los recursos naturales y paisajísticos, las que delimitan zonas de riesgo y en general, todas las que conciernen al </a:t>
            </a:r>
            <a:r>
              <a:rPr lang="es-CO" dirty="0" smtClean="0"/>
              <a:t>medio</a:t>
            </a:r>
          </a:p>
          <a:p>
            <a:pPr marL="0" indent="0">
              <a:buNone/>
            </a:pPr>
            <a:r>
              <a:rPr lang="es-CO" dirty="0"/>
              <a:t> </a:t>
            </a:r>
            <a:r>
              <a:rPr lang="es-CO" dirty="0" smtClean="0"/>
              <a:t>       ambiente</a:t>
            </a:r>
            <a:r>
              <a:rPr lang="es-CO" dirty="0"/>
              <a:t>, las cuales en ningún caso, salvo en el de la revisión del plan, serán objeto de modificación.: </a:t>
            </a:r>
            <a:endParaRPr lang="es-CO" dirty="0" smtClean="0"/>
          </a:p>
          <a:p>
            <a:r>
              <a:rPr lang="es-CO" dirty="0"/>
              <a:t>Normas complementarias: </a:t>
            </a:r>
            <a:endParaRPr lang="es-CO" dirty="0" smtClean="0"/>
          </a:p>
          <a:p>
            <a:pPr marL="0" indent="0">
              <a:buNone/>
            </a:pPr>
            <a:r>
              <a:rPr lang="es-CO" dirty="0"/>
              <a:t> </a:t>
            </a:r>
            <a:r>
              <a:rPr lang="es-CO" dirty="0" smtClean="0"/>
              <a:t>       La </a:t>
            </a:r>
            <a:r>
              <a:rPr lang="es-CO" dirty="0"/>
              <a:t>localización de terrenos cuyo uso es el de vivienda de interés social y la reubicación de asentamientos humanos localizados en zonas de alto </a:t>
            </a:r>
            <a:r>
              <a:rPr lang="es-CO" dirty="0" smtClean="0"/>
              <a:t>riesgo</a:t>
            </a:r>
            <a:endParaRPr lang="es-CO" dirty="0"/>
          </a:p>
        </p:txBody>
      </p:sp>
      <p:sp>
        <p:nvSpPr>
          <p:cNvPr id="97" name="96 CuadroTexto"/>
          <p:cNvSpPr txBox="1"/>
          <p:nvPr/>
        </p:nvSpPr>
        <p:spPr>
          <a:xfrm>
            <a:off x="821958" y="189220"/>
            <a:ext cx="1589802" cy="215444"/>
          </a:xfrm>
          <a:prstGeom prst="rect">
            <a:avLst/>
          </a:prstGeom>
          <a:ln>
            <a:solidFill>
              <a:schemeClr val="tx1">
                <a:lumMod val="95000"/>
                <a:lumOff val="5000"/>
              </a:schemeClr>
            </a:solidFill>
          </a:ln>
        </p:spPr>
        <p:style>
          <a:lnRef idx="0">
            <a:scrgbClr r="0" g="0" b="0"/>
          </a:lnRef>
          <a:fillRef idx="1001">
            <a:schemeClr val="lt1"/>
          </a:fillRef>
          <a:effectRef idx="0">
            <a:scrgbClr r="0" g="0" b="0"/>
          </a:effectRef>
          <a:fontRef idx="major"/>
        </p:style>
        <p:txBody>
          <a:bodyPr wrap="square" rtlCol="0">
            <a:spAutoFit/>
          </a:bodyPr>
          <a:lstStyle/>
          <a:p>
            <a:pPr algn="ctr"/>
            <a:r>
              <a:rPr lang="es-CO" sz="800" dirty="0" smtClean="0">
                <a:latin typeface="Arial" pitchFamily="34" charset="0"/>
                <a:cs typeface="Arial" pitchFamily="34" charset="0"/>
              </a:rPr>
              <a:t>LIBROS O PRODUCTOS POT</a:t>
            </a:r>
          </a:p>
        </p:txBody>
      </p:sp>
      <p:sp>
        <p:nvSpPr>
          <p:cNvPr id="102" name="101 CuadroTexto"/>
          <p:cNvSpPr txBox="1"/>
          <p:nvPr/>
        </p:nvSpPr>
        <p:spPr>
          <a:xfrm>
            <a:off x="611560" y="708059"/>
            <a:ext cx="431606" cy="646331"/>
          </a:xfrm>
          <a:prstGeom prst="rect">
            <a:avLst/>
          </a:prstGeom>
          <a:noFill/>
          <a:ln>
            <a:solidFill>
              <a:schemeClr val="tx1">
                <a:lumMod val="95000"/>
                <a:lumOff val="5000"/>
              </a:schemeClr>
            </a:solidFill>
          </a:ln>
        </p:spPr>
        <p:txBody>
          <a:bodyPr wrap="square" rtlCol="0">
            <a:spAutoFit/>
          </a:bodyPr>
          <a:lstStyle/>
          <a:p>
            <a:pPr algn="ctr"/>
            <a:r>
              <a:rPr lang="es-CO" sz="3600" dirty="0" smtClean="0">
                <a:latin typeface="Century Gothic" pitchFamily="34" charset="0"/>
                <a:cs typeface="Arial" pitchFamily="34" charset="0"/>
              </a:rPr>
              <a:t>1</a:t>
            </a:r>
            <a:endParaRPr lang="es-CO" sz="3600" dirty="0">
              <a:latin typeface="Century Gothic" pitchFamily="34" charset="0"/>
              <a:cs typeface="Arial" pitchFamily="34" charset="0"/>
            </a:endParaRPr>
          </a:p>
        </p:txBody>
      </p:sp>
      <p:cxnSp>
        <p:nvCxnSpPr>
          <p:cNvPr id="104" name="103 Conector recto"/>
          <p:cNvCxnSpPr/>
          <p:nvPr/>
        </p:nvCxnSpPr>
        <p:spPr>
          <a:xfrm>
            <a:off x="611560" y="1628800"/>
            <a:ext cx="8424936"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105 Conector recto"/>
          <p:cNvCxnSpPr/>
          <p:nvPr/>
        </p:nvCxnSpPr>
        <p:spPr>
          <a:xfrm>
            <a:off x="611560" y="2708920"/>
            <a:ext cx="8424936"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106 Conector recto"/>
          <p:cNvCxnSpPr/>
          <p:nvPr/>
        </p:nvCxnSpPr>
        <p:spPr>
          <a:xfrm>
            <a:off x="611560" y="4581128"/>
            <a:ext cx="8424936"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107 Conector recto"/>
          <p:cNvCxnSpPr/>
          <p:nvPr/>
        </p:nvCxnSpPr>
        <p:spPr>
          <a:xfrm>
            <a:off x="611560" y="6237312"/>
            <a:ext cx="8424936"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2" name="111 Conector recto"/>
          <p:cNvCxnSpPr/>
          <p:nvPr/>
        </p:nvCxnSpPr>
        <p:spPr>
          <a:xfrm>
            <a:off x="611560" y="5373216"/>
            <a:ext cx="8424936"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3" name="112 CuadroTexto"/>
          <p:cNvSpPr txBox="1"/>
          <p:nvPr/>
        </p:nvSpPr>
        <p:spPr>
          <a:xfrm>
            <a:off x="611560" y="1700808"/>
            <a:ext cx="431606" cy="646331"/>
          </a:xfrm>
          <a:prstGeom prst="rect">
            <a:avLst/>
          </a:prstGeom>
          <a:noFill/>
          <a:ln>
            <a:solidFill>
              <a:schemeClr val="tx1">
                <a:lumMod val="95000"/>
                <a:lumOff val="5000"/>
              </a:schemeClr>
            </a:solidFill>
          </a:ln>
        </p:spPr>
        <p:txBody>
          <a:bodyPr wrap="square" rtlCol="0">
            <a:spAutoFit/>
          </a:bodyPr>
          <a:lstStyle/>
          <a:p>
            <a:pPr algn="ctr"/>
            <a:r>
              <a:rPr lang="es-CO" sz="3600" dirty="0" smtClean="0">
                <a:latin typeface="Century Gothic" pitchFamily="34" charset="0"/>
                <a:cs typeface="Arial" pitchFamily="34" charset="0"/>
              </a:rPr>
              <a:t>2</a:t>
            </a:r>
            <a:endParaRPr lang="es-CO" sz="3600" dirty="0">
              <a:latin typeface="Century Gothic" pitchFamily="34" charset="0"/>
              <a:cs typeface="Arial" pitchFamily="34" charset="0"/>
            </a:endParaRPr>
          </a:p>
        </p:txBody>
      </p:sp>
      <p:sp>
        <p:nvSpPr>
          <p:cNvPr id="136" name="135 CuadroTexto"/>
          <p:cNvSpPr txBox="1"/>
          <p:nvPr/>
        </p:nvSpPr>
        <p:spPr>
          <a:xfrm>
            <a:off x="611560" y="2780928"/>
            <a:ext cx="431606" cy="646331"/>
          </a:xfrm>
          <a:prstGeom prst="rect">
            <a:avLst/>
          </a:prstGeom>
          <a:noFill/>
          <a:ln>
            <a:solidFill>
              <a:schemeClr val="tx1">
                <a:lumMod val="95000"/>
                <a:lumOff val="5000"/>
              </a:schemeClr>
            </a:solidFill>
          </a:ln>
        </p:spPr>
        <p:txBody>
          <a:bodyPr wrap="square" rtlCol="0">
            <a:spAutoFit/>
          </a:bodyPr>
          <a:lstStyle/>
          <a:p>
            <a:pPr algn="ctr"/>
            <a:r>
              <a:rPr lang="es-CO" sz="3600" dirty="0" smtClean="0">
                <a:latin typeface="Century Gothic" pitchFamily="34" charset="0"/>
                <a:cs typeface="Arial" pitchFamily="34" charset="0"/>
              </a:rPr>
              <a:t>3</a:t>
            </a:r>
            <a:endParaRPr lang="es-CO" sz="3600" dirty="0">
              <a:latin typeface="Century Gothic" pitchFamily="34" charset="0"/>
              <a:cs typeface="Arial" pitchFamily="34" charset="0"/>
            </a:endParaRPr>
          </a:p>
        </p:txBody>
      </p:sp>
      <p:sp>
        <p:nvSpPr>
          <p:cNvPr id="137" name="136 CuadroTexto"/>
          <p:cNvSpPr txBox="1"/>
          <p:nvPr/>
        </p:nvSpPr>
        <p:spPr>
          <a:xfrm>
            <a:off x="611560" y="3646765"/>
            <a:ext cx="431606" cy="646331"/>
          </a:xfrm>
          <a:prstGeom prst="rect">
            <a:avLst/>
          </a:prstGeom>
          <a:noFill/>
          <a:ln>
            <a:solidFill>
              <a:schemeClr val="tx1">
                <a:lumMod val="95000"/>
                <a:lumOff val="5000"/>
              </a:schemeClr>
            </a:solidFill>
          </a:ln>
        </p:spPr>
        <p:txBody>
          <a:bodyPr wrap="square" rtlCol="0">
            <a:spAutoFit/>
          </a:bodyPr>
          <a:lstStyle/>
          <a:p>
            <a:pPr algn="ctr"/>
            <a:r>
              <a:rPr lang="es-CO" sz="3600" dirty="0" smtClean="0">
                <a:latin typeface="Century Gothic" pitchFamily="34" charset="0"/>
                <a:cs typeface="Arial" pitchFamily="34" charset="0"/>
              </a:rPr>
              <a:t>4</a:t>
            </a:r>
            <a:endParaRPr lang="es-CO" sz="3600" dirty="0">
              <a:latin typeface="Century Gothic" pitchFamily="34" charset="0"/>
              <a:cs typeface="Arial" pitchFamily="34" charset="0"/>
            </a:endParaRPr>
          </a:p>
        </p:txBody>
      </p:sp>
      <p:sp>
        <p:nvSpPr>
          <p:cNvPr id="138" name="137 CuadroTexto"/>
          <p:cNvSpPr txBox="1"/>
          <p:nvPr/>
        </p:nvSpPr>
        <p:spPr>
          <a:xfrm>
            <a:off x="611560" y="4654877"/>
            <a:ext cx="431606" cy="646331"/>
          </a:xfrm>
          <a:prstGeom prst="rect">
            <a:avLst/>
          </a:prstGeom>
          <a:noFill/>
          <a:ln>
            <a:solidFill>
              <a:schemeClr val="tx1">
                <a:lumMod val="95000"/>
                <a:lumOff val="5000"/>
              </a:schemeClr>
            </a:solidFill>
          </a:ln>
        </p:spPr>
        <p:txBody>
          <a:bodyPr wrap="square" rtlCol="0">
            <a:spAutoFit/>
          </a:bodyPr>
          <a:lstStyle/>
          <a:p>
            <a:pPr algn="ctr"/>
            <a:r>
              <a:rPr lang="es-CO" sz="3600" dirty="0" smtClean="0">
                <a:latin typeface="Century Gothic" pitchFamily="34" charset="0"/>
                <a:cs typeface="Arial" pitchFamily="34" charset="0"/>
              </a:rPr>
              <a:t>5</a:t>
            </a:r>
            <a:endParaRPr lang="es-CO" sz="3600" dirty="0">
              <a:latin typeface="Century Gothic" pitchFamily="34" charset="0"/>
              <a:cs typeface="Arial" pitchFamily="34" charset="0"/>
            </a:endParaRPr>
          </a:p>
        </p:txBody>
      </p:sp>
      <p:sp>
        <p:nvSpPr>
          <p:cNvPr id="139" name="138 CuadroTexto"/>
          <p:cNvSpPr txBox="1"/>
          <p:nvPr/>
        </p:nvSpPr>
        <p:spPr>
          <a:xfrm>
            <a:off x="611560" y="5445224"/>
            <a:ext cx="431606" cy="646331"/>
          </a:xfrm>
          <a:prstGeom prst="rect">
            <a:avLst/>
          </a:prstGeom>
          <a:noFill/>
          <a:ln>
            <a:solidFill>
              <a:schemeClr val="tx1">
                <a:lumMod val="95000"/>
                <a:lumOff val="5000"/>
              </a:schemeClr>
            </a:solidFill>
          </a:ln>
        </p:spPr>
        <p:txBody>
          <a:bodyPr wrap="square" rtlCol="0">
            <a:spAutoFit/>
          </a:bodyPr>
          <a:lstStyle/>
          <a:p>
            <a:pPr algn="ctr"/>
            <a:r>
              <a:rPr lang="es-CO" sz="3600" dirty="0" smtClean="0">
                <a:latin typeface="Century Gothic" pitchFamily="34" charset="0"/>
                <a:cs typeface="Arial" pitchFamily="34" charset="0"/>
              </a:rPr>
              <a:t>6</a:t>
            </a:r>
            <a:endParaRPr lang="es-CO" sz="3600" dirty="0">
              <a:latin typeface="Century Gothic" pitchFamily="34" charset="0"/>
              <a:cs typeface="Arial" pitchFamily="34" charset="0"/>
            </a:endParaRPr>
          </a:p>
        </p:txBody>
      </p:sp>
      <p:sp>
        <p:nvSpPr>
          <p:cNvPr id="37" name="2 Subtítulo"/>
          <p:cNvSpPr txBox="1">
            <a:spLocks/>
          </p:cNvSpPr>
          <p:nvPr/>
        </p:nvSpPr>
        <p:spPr>
          <a:xfrm>
            <a:off x="0" y="6503366"/>
            <a:ext cx="3528392" cy="35463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CO" sz="1000" dirty="0">
                <a:latin typeface="Arial" pitchFamily="34" charset="0"/>
                <a:cs typeface="Arial" pitchFamily="34" charset="0"/>
              </a:rPr>
              <a:t>Elaborado por: Arq. Msc. Daniel I. Arriaga </a:t>
            </a:r>
            <a:r>
              <a:rPr lang="es-CO" sz="1000" dirty="0" smtClean="0">
                <a:latin typeface="Arial" pitchFamily="34" charset="0"/>
                <a:cs typeface="Arial" pitchFamily="34" charset="0"/>
              </a:rPr>
              <a:t>Salamanca</a:t>
            </a:r>
            <a:endParaRPr lang="es-CO" sz="1000" dirty="0">
              <a:latin typeface="Arial" pitchFamily="34" charset="0"/>
              <a:cs typeface="Arial" pitchFamily="34" charset="0"/>
            </a:endParaRPr>
          </a:p>
        </p:txBody>
      </p:sp>
    </p:spTree>
    <p:extLst>
      <p:ext uri="{BB962C8B-B14F-4D97-AF65-F5344CB8AC3E}">
        <p14:creationId xmlns:p14="http://schemas.microsoft.com/office/powerpoint/2010/main" val="2090870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18 Grupo"/>
          <p:cNvGrpSpPr/>
          <p:nvPr/>
        </p:nvGrpSpPr>
        <p:grpSpPr>
          <a:xfrm>
            <a:off x="103728" y="116632"/>
            <a:ext cx="8868312" cy="6624736"/>
            <a:chOff x="103728" y="116632"/>
            <a:chExt cx="8868312" cy="6624736"/>
          </a:xfrm>
        </p:grpSpPr>
        <p:sp>
          <p:nvSpPr>
            <p:cNvPr id="56" name="55 CuadroTexto"/>
            <p:cNvSpPr txBox="1"/>
            <p:nvPr/>
          </p:nvSpPr>
          <p:spPr>
            <a:xfrm>
              <a:off x="3628553" y="116632"/>
              <a:ext cx="1375495" cy="215444"/>
            </a:xfrm>
            <a:prstGeom prst="rect">
              <a:avLst/>
            </a:prstGeom>
            <a:noFill/>
            <a:ln>
              <a:solidFill>
                <a:schemeClr val="tx1">
                  <a:lumMod val="95000"/>
                  <a:lumOff val="5000"/>
                </a:schemeClr>
              </a:solidFill>
            </a:ln>
          </p:spPr>
          <p:txBody>
            <a:bodyPr wrap="square" rtlCol="0">
              <a:spAutoFit/>
            </a:bodyPr>
            <a:lstStyle/>
            <a:p>
              <a:pPr algn="ctr"/>
              <a:r>
                <a:rPr lang="es-CO" sz="800" dirty="0" smtClean="0">
                  <a:latin typeface="Arial" pitchFamily="34" charset="0"/>
                  <a:cs typeface="Arial" pitchFamily="34" charset="0"/>
                </a:rPr>
                <a:t>EVENTOS</a:t>
              </a:r>
              <a:r>
                <a:rPr lang="es-CO" sz="600" dirty="0" smtClean="0">
                  <a:latin typeface="Arial" pitchFamily="34" charset="0"/>
                  <a:cs typeface="Arial" pitchFamily="34" charset="0"/>
                </a:rPr>
                <a:t> </a:t>
              </a:r>
              <a:r>
                <a:rPr lang="es-CO" sz="800" dirty="0" smtClean="0">
                  <a:latin typeface="Arial" pitchFamily="34" charset="0"/>
                  <a:cs typeface="Arial" pitchFamily="34" charset="0"/>
                </a:rPr>
                <a:t>NATURALES</a:t>
              </a:r>
              <a:endParaRPr lang="es-CO" sz="800" dirty="0">
                <a:latin typeface="Arial" pitchFamily="34" charset="0"/>
                <a:cs typeface="Arial" pitchFamily="34" charset="0"/>
              </a:endParaRPr>
            </a:p>
          </p:txBody>
        </p:sp>
        <p:sp>
          <p:nvSpPr>
            <p:cNvPr id="60" name="59 CuadroTexto"/>
            <p:cNvSpPr txBox="1"/>
            <p:nvPr/>
          </p:nvSpPr>
          <p:spPr>
            <a:xfrm>
              <a:off x="903369" y="1412777"/>
              <a:ext cx="2305168" cy="200055"/>
            </a:xfrm>
            <a:prstGeom prst="rect">
              <a:avLst/>
            </a:prstGeom>
            <a:noFill/>
            <a:ln>
              <a:solidFill>
                <a:schemeClr val="tx1">
                  <a:lumMod val="95000"/>
                  <a:lumOff val="5000"/>
                </a:schemeClr>
              </a:solidFill>
            </a:ln>
          </p:spPr>
          <p:txBody>
            <a:bodyPr wrap="square" rtlCol="0">
              <a:spAutoFit/>
            </a:bodyPr>
            <a:lstStyle/>
            <a:p>
              <a:r>
                <a:rPr lang="es-CO" sz="700" dirty="0" smtClean="0">
                  <a:latin typeface="Arial" pitchFamily="34" charset="0"/>
                  <a:cs typeface="Arial" pitchFamily="34" charset="0"/>
                </a:rPr>
                <a:t>ESTRATEGIAS</a:t>
              </a:r>
              <a:endParaRPr lang="es-CO" sz="700" dirty="0">
                <a:latin typeface="Arial" pitchFamily="34" charset="0"/>
                <a:cs typeface="Arial" pitchFamily="34" charset="0"/>
              </a:endParaRPr>
            </a:p>
          </p:txBody>
        </p:sp>
        <p:sp>
          <p:nvSpPr>
            <p:cNvPr id="62" name="61 CuadroTexto"/>
            <p:cNvSpPr txBox="1"/>
            <p:nvPr/>
          </p:nvSpPr>
          <p:spPr>
            <a:xfrm>
              <a:off x="3440051" y="451411"/>
              <a:ext cx="666786" cy="169277"/>
            </a:xfrm>
            <a:prstGeom prst="rect">
              <a:avLst/>
            </a:prstGeom>
            <a:noFill/>
            <a:ln>
              <a:solidFill>
                <a:schemeClr val="tx1">
                  <a:lumMod val="95000"/>
                  <a:lumOff val="5000"/>
                </a:schemeClr>
              </a:solidFill>
            </a:ln>
          </p:spPr>
          <p:txBody>
            <a:bodyPr wrap="square" rtlCol="0">
              <a:spAutoFit/>
            </a:bodyPr>
            <a:lstStyle/>
            <a:p>
              <a:pPr algn="ctr"/>
              <a:r>
                <a:rPr lang="es-CO" sz="500" dirty="0" smtClean="0">
                  <a:latin typeface="Arial" pitchFamily="34" charset="0"/>
                  <a:cs typeface="Arial" pitchFamily="34" charset="0"/>
                </a:rPr>
                <a:t>GEOLÓGICAS</a:t>
              </a:r>
              <a:endParaRPr lang="es-CO" sz="500" dirty="0">
                <a:latin typeface="Arial" pitchFamily="34" charset="0"/>
                <a:cs typeface="Arial" pitchFamily="34" charset="0"/>
              </a:endParaRPr>
            </a:p>
          </p:txBody>
        </p:sp>
        <p:sp>
          <p:nvSpPr>
            <p:cNvPr id="73" name="72 CuadroTexto"/>
            <p:cNvSpPr txBox="1"/>
            <p:nvPr/>
          </p:nvSpPr>
          <p:spPr>
            <a:xfrm>
              <a:off x="903369" y="1717358"/>
              <a:ext cx="2305168" cy="200055"/>
            </a:xfrm>
            <a:prstGeom prst="rect">
              <a:avLst/>
            </a:prstGeom>
            <a:noFill/>
            <a:ln>
              <a:solidFill>
                <a:schemeClr val="tx1">
                  <a:lumMod val="95000"/>
                  <a:lumOff val="5000"/>
                </a:schemeClr>
              </a:solidFill>
            </a:ln>
          </p:spPr>
          <p:txBody>
            <a:bodyPr wrap="square" rtlCol="0">
              <a:spAutoFit/>
            </a:bodyPr>
            <a:lstStyle/>
            <a:p>
              <a:r>
                <a:rPr lang="es-CO" sz="700" dirty="0" smtClean="0">
                  <a:latin typeface="Arial" pitchFamily="34" charset="0"/>
                  <a:cs typeface="Arial" pitchFamily="34" charset="0"/>
                </a:rPr>
                <a:t>CLASIFICACIÓN DEL SUELO</a:t>
              </a:r>
              <a:endParaRPr lang="es-CO" sz="700" dirty="0">
                <a:latin typeface="Arial" pitchFamily="34" charset="0"/>
                <a:cs typeface="Arial" pitchFamily="34" charset="0"/>
              </a:endParaRPr>
            </a:p>
          </p:txBody>
        </p:sp>
        <p:sp>
          <p:nvSpPr>
            <p:cNvPr id="85" name="84 CuadroTexto"/>
            <p:cNvSpPr txBox="1"/>
            <p:nvPr/>
          </p:nvSpPr>
          <p:spPr>
            <a:xfrm>
              <a:off x="903368" y="836713"/>
              <a:ext cx="2304256" cy="200741"/>
            </a:xfrm>
            <a:prstGeom prst="rect">
              <a:avLst/>
            </a:prstGeom>
            <a:noFill/>
            <a:ln>
              <a:solidFill>
                <a:schemeClr val="tx1">
                  <a:lumMod val="95000"/>
                  <a:lumOff val="5000"/>
                </a:schemeClr>
              </a:solidFill>
            </a:ln>
          </p:spPr>
          <p:txBody>
            <a:bodyPr wrap="square" rtlCol="0">
              <a:spAutoFit/>
            </a:bodyPr>
            <a:lstStyle/>
            <a:p>
              <a:r>
                <a:rPr lang="es-CO" sz="700" dirty="0" smtClean="0">
                  <a:latin typeface="Arial" pitchFamily="34" charset="0"/>
                  <a:cs typeface="Arial" pitchFamily="34" charset="0"/>
                </a:rPr>
                <a:t>OBJETIVOS</a:t>
              </a:r>
            </a:p>
          </p:txBody>
        </p:sp>
        <p:sp>
          <p:nvSpPr>
            <p:cNvPr id="86" name="85 CuadroTexto"/>
            <p:cNvSpPr txBox="1"/>
            <p:nvPr/>
          </p:nvSpPr>
          <p:spPr>
            <a:xfrm>
              <a:off x="903368" y="1124745"/>
              <a:ext cx="2304256" cy="200055"/>
            </a:xfrm>
            <a:prstGeom prst="rect">
              <a:avLst/>
            </a:prstGeom>
            <a:noFill/>
            <a:ln>
              <a:solidFill>
                <a:schemeClr val="tx1">
                  <a:lumMod val="95000"/>
                  <a:lumOff val="5000"/>
                </a:schemeClr>
              </a:solidFill>
            </a:ln>
          </p:spPr>
          <p:txBody>
            <a:bodyPr wrap="square" rtlCol="0">
              <a:spAutoFit/>
            </a:bodyPr>
            <a:lstStyle/>
            <a:p>
              <a:r>
                <a:rPr lang="es-CO" sz="700" dirty="0" smtClean="0">
                  <a:latin typeface="Arial" pitchFamily="34" charset="0"/>
                  <a:cs typeface="Arial" pitchFamily="34" charset="0"/>
                </a:rPr>
                <a:t>POLÍTICAS</a:t>
              </a:r>
            </a:p>
          </p:txBody>
        </p:sp>
        <p:sp>
          <p:nvSpPr>
            <p:cNvPr id="90" name="89 CuadroTexto"/>
            <p:cNvSpPr txBox="1"/>
            <p:nvPr/>
          </p:nvSpPr>
          <p:spPr>
            <a:xfrm>
              <a:off x="3443484" y="836712"/>
              <a:ext cx="5448996" cy="1923604"/>
            </a:xfrm>
            <a:prstGeom prst="rect">
              <a:avLst/>
            </a:prstGeom>
            <a:noFill/>
            <a:ln>
              <a:solidFill>
                <a:schemeClr val="tx1">
                  <a:lumMod val="95000"/>
                  <a:lumOff val="5000"/>
                </a:schemeClr>
              </a:solidFill>
            </a:ln>
          </p:spPr>
          <p:txBody>
            <a:bodyPr wrap="square" rtlCol="0">
              <a:spAutoFit/>
            </a:bodyPr>
            <a:lstStyle/>
            <a:p>
              <a:pPr marL="182563" indent="-182563" algn="just">
                <a:buAutoNum type="arabicPeriod"/>
              </a:pPr>
              <a:r>
                <a:rPr lang="es-CO" sz="700" dirty="0" smtClean="0">
                  <a:latin typeface="Arial Narrow" pitchFamily="34" charset="0"/>
                  <a:cs typeface="Arial" pitchFamily="34" charset="0"/>
                </a:rPr>
                <a:t>IDENTIFICIÓN DE LOS ESCENARIOS DE RIESGO</a:t>
              </a:r>
            </a:p>
            <a:p>
              <a:pPr marL="449263" indent="-266700" algn="just">
                <a:buFontTx/>
                <a:buChar char="-"/>
              </a:pPr>
              <a:r>
                <a:rPr lang="es-CO" sz="700" dirty="0" smtClean="0">
                  <a:latin typeface="Arial Narrow" pitchFamily="34" charset="0"/>
                  <a:cs typeface="Arial" pitchFamily="34" charset="0"/>
                </a:rPr>
                <a:t>Tratados o convenios internacionales Constitución política, Leyes, Decretos, Documentos CONPES, Normas ISO  e ICONTEC, Ordenanzas, Acuerdos y Decretos municipales, Resoluciones y Directrices entre otras normas</a:t>
              </a:r>
            </a:p>
            <a:p>
              <a:pPr marL="449263" indent="-266700" algn="just">
                <a:buFontTx/>
                <a:buChar char="-"/>
              </a:pPr>
              <a:r>
                <a:rPr lang="es-CO" sz="700" dirty="0" smtClean="0">
                  <a:latin typeface="Arial Narrow" pitchFamily="34" charset="0"/>
                  <a:cs typeface="Arial" pitchFamily="34" charset="0"/>
                </a:rPr>
                <a:t>Políticas, Sistemas, Planes.</a:t>
              </a:r>
            </a:p>
            <a:p>
              <a:pPr marL="449263" indent="-266700" algn="just">
                <a:buFontTx/>
                <a:buChar char="-"/>
              </a:pPr>
              <a:r>
                <a:rPr lang="es-CO" sz="700" dirty="0" smtClean="0">
                  <a:latin typeface="Arial Narrow" pitchFamily="34" charset="0"/>
                  <a:cs typeface="Arial" pitchFamily="34" charset="0"/>
                </a:rPr>
                <a:t>Escala internacional, regional, nacional, regional, provincial, departamental, asociaciones municipales, áreas metropolitanas, municipio y local.  </a:t>
              </a:r>
            </a:p>
            <a:p>
              <a:pPr marL="182563" indent="-182563" algn="just">
                <a:buFont typeface="+mj-lt"/>
                <a:buAutoNum type="arabicPeriod" startAt="2"/>
              </a:pPr>
              <a:r>
                <a:rPr lang="es-CO" sz="700" dirty="0" smtClean="0">
                  <a:latin typeface="Arial Narrow" pitchFamily="34" charset="0"/>
                  <a:cs typeface="Arial" pitchFamily="34" charset="0"/>
                </a:rPr>
                <a:t>IDENTIFICACIÓN DE LOS FACTORES DE RIESGO</a:t>
              </a:r>
            </a:p>
            <a:p>
              <a:pPr marL="449263" indent="-266700" algn="just">
                <a:buFontTx/>
                <a:buChar char="-"/>
              </a:pPr>
              <a:r>
                <a:rPr lang="es-CO" sz="700" dirty="0" smtClean="0">
                  <a:latin typeface="Arial Narrow" pitchFamily="34" charset="0"/>
                  <a:cs typeface="Arial" pitchFamily="34" charset="0"/>
                </a:rPr>
                <a:t>Estudios de: Amenazas y riesgos Naturales, Amenas y riesgos Antropogénicos no intencionales.</a:t>
              </a:r>
            </a:p>
            <a:p>
              <a:pPr marL="449263" indent="-266700" algn="just">
                <a:buFontTx/>
                <a:buChar char="-"/>
              </a:pPr>
              <a:r>
                <a:rPr lang="es-CO" sz="700" dirty="0" smtClean="0">
                  <a:latin typeface="Arial Narrow" pitchFamily="34" charset="0"/>
                  <a:cs typeface="Arial" pitchFamily="34" charset="0"/>
                </a:rPr>
                <a:t>Norma NSR/10, Microzonificación sísmica, Incendios forestales, mezcla de usos, sistemas generales</a:t>
              </a:r>
            </a:p>
            <a:p>
              <a:pPr marL="177800" indent="-177800" algn="just">
                <a:buFont typeface="+mj-lt"/>
                <a:buAutoNum type="arabicPeriod" startAt="3"/>
              </a:pPr>
              <a:r>
                <a:rPr lang="es-CO" sz="700" dirty="0" smtClean="0">
                  <a:latin typeface="Arial Narrow" pitchFamily="34" charset="0"/>
                  <a:cs typeface="Arial" pitchFamily="34" charset="0"/>
                </a:rPr>
                <a:t>ANÁLISIS Y EVALUACIÓN</a:t>
              </a:r>
            </a:p>
            <a:p>
              <a:pPr marL="449263" indent="-266700" algn="just">
                <a:buFontTx/>
                <a:buChar char="-"/>
              </a:pPr>
              <a:r>
                <a:rPr lang="es-CO" sz="700" dirty="0" smtClean="0">
                  <a:latin typeface="Arial Narrow" pitchFamily="34" charset="0"/>
                  <a:cs typeface="Arial" pitchFamily="34" charset="0"/>
                </a:rPr>
                <a:t>Mapas de: Amenaza por remoción en masa, por inundación, zonas de tratamiento especial para mitigación del riesgo por remoción en masa, suelo de protección por riesgo de remoción en masa e inundación, amenaza por incendios forestales, fallas geológicas, zonas geotécnicas, zonas de respuesta sísmica, escenarios de daños, índice de vulnerabilidad de las edificaciones por manzanas, entre otros.</a:t>
              </a:r>
              <a:endParaRPr lang="es-CO" sz="700" dirty="0">
                <a:latin typeface="Arial Narrow" pitchFamily="34" charset="0"/>
                <a:cs typeface="Arial" pitchFamily="34" charset="0"/>
              </a:endParaRPr>
            </a:p>
            <a:p>
              <a:pPr marL="177800" indent="-177800" algn="just">
                <a:buFont typeface="+mj-lt"/>
                <a:buAutoNum type="arabicPeriod" startAt="4"/>
              </a:pPr>
              <a:r>
                <a:rPr lang="es-CO" sz="700" dirty="0" smtClean="0">
                  <a:latin typeface="Arial Narrow" pitchFamily="34" charset="0"/>
                  <a:cs typeface="Arial" pitchFamily="34" charset="0"/>
                </a:rPr>
                <a:t>INTERVENCIÓN  PROSPECTIVA</a:t>
              </a:r>
            </a:p>
            <a:p>
              <a:pPr marL="449263" indent="-266700" algn="just">
                <a:buFontTx/>
                <a:buChar char="-"/>
              </a:pPr>
              <a:r>
                <a:rPr lang="es-CO" sz="700" dirty="0" smtClean="0">
                  <a:latin typeface="Arial Narrow" pitchFamily="34" charset="0"/>
                  <a:cs typeface="Arial" pitchFamily="34" charset="0"/>
                </a:rPr>
                <a:t>Instrumentos de primer nivel: Plan de Ordenamiento </a:t>
              </a:r>
              <a:r>
                <a:rPr lang="es-CO" sz="700" dirty="0">
                  <a:latin typeface="Arial Narrow" pitchFamily="34" charset="0"/>
                  <a:cs typeface="Arial" pitchFamily="34" charset="0"/>
                </a:rPr>
                <a:t>T</a:t>
              </a:r>
              <a:r>
                <a:rPr lang="es-CO" sz="700" dirty="0" smtClean="0">
                  <a:latin typeface="Arial Narrow" pitchFamily="34" charset="0"/>
                  <a:cs typeface="Arial" pitchFamily="34" charset="0"/>
                </a:rPr>
                <a:t>erritorial, Planes Maestros, Plan de Ordenamiento de Cuencas Hidrográficas, Planes de Manejo de Áreas Protegidas o de Manejo Ambiental,. Instrumentos de segundo nivel:  Planes de Ordenamiento Zonal, Unidades de Planeamiento Zonal, Unidades de Planeamiento Rural, Planes Parciales, Planes de Reordenamiento. Instrumentos de tercer nivel: Planes de implantación, Planes de Regularización y Manejo, Planes de Recuperación Morfológica. </a:t>
              </a:r>
              <a:endParaRPr lang="es-CO" sz="700" dirty="0">
                <a:latin typeface="Arial Narrow" pitchFamily="34" charset="0"/>
                <a:cs typeface="Arial" pitchFamily="34" charset="0"/>
              </a:endParaRPr>
            </a:p>
          </p:txBody>
        </p:sp>
        <p:sp>
          <p:nvSpPr>
            <p:cNvPr id="91" name="90 CuadroTexto"/>
            <p:cNvSpPr txBox="1"/>
            <p:nvPr/>
          </p:nvSpPr>
          <p:spPr>
            <a:xfrm rot="16200000">
              <a:off x="-326432" y="1266873"/>
              <a:ext cx="1368153" cy="507831"/>
            </a:xfrm>
            <a:prstGeom prst="rect">
              <a:avLst/>
            </a:prstGeom>
            <a:noFill/>
            <a:ln>
              <a:solidFill>
                <a:schemeClr val="tx1">
                  <a:lumMod val="95000"/>
                  <a:lumOff val="5000"/>
                </a:schemeClr>
              </a:solidFill>
            </a:ln>
          </p:spPr>
          <p:txBody>
            <a:bodyPr wrap="square" rtlCol="0">
              <a:spAutoFit/>
            </a:bodyPr>
            <a:lstStyle/>
            <a:p>
              <a:r>
                <a:rPr lang="es-CO" b="1" dirty="0" smtClean="0">
                  <a:latin typeface="Century Gothic" pitchFamily="34" charset="0"/>
                  <a:cs typeface="Arial" pitchFamily="34" charset="0"/>
                </a:rPr>
                <a:t>1.</a:t>
              </a:r>
              <a:r>
                <a:rPr lang="es-CO" dirty="0" smtClean="0">
                  <a:latin typeface="Century Gothic" pitchFamily="34" charset="0"/>
                  <a:cs typeface="Arial" pitchFamily="34" charset="0"/>
                </a:rPr>
                <a:t> </a:t>
              </a:r>
              <a:r>
                <a:rPr lang="es-CO" sz="900" dirty="0" smtClean="0">
                  <a:latin typeface="Arial" pitchFamily="34" charset="0"/>
                  <a:cs typeface="Arial" pitchFamily="34" charset="0"/>
                </a:rPr>
                <a:t>COMPONENTE</a:t>
              </a:r>
            </a:p>
            <a:p>
              <a:r>
                <a:rPr lang="es-CO" sz="900" dirty="0" smtClean="0">
                  <a:latin typeface="Arial" pitchFamily="34" charset="0"/>
                  <a:cs typeface="Arial" pitchFamily="34" charset="0"/>
                </a:rPr>
                <a:t>        GENREAL</a:t>
              </a:r>
              <a:endParaRPr lang="es-CO" sz="900" dirty="0">
                <a:latin typeface="Arial" pitchFamily="34" charset="0"/>
                <a:cs typeface="Arial" pitchFamily="34" charset="0"/>
              </a:endParaRPr>
            </a:p>
          </p:txBody>
        </p:sp>
        <p:sp>
          <p:nvSpPr>
            <p:cNvPr id="92" name="91 CuadroTexto"/>
            <p:cNvSpPr txBox="1"/>
            <p:nvPr/>
          </p:nvSpPr>
          <p:spPr>
            <a:xfrm>
              <a:off x="903369" y="2004810"/>
              <a:ext cx="2305168" cy="200055"/>
            </a:xfrm>
            <a:prstGeom prst="rect">
              <a:avLst/>
            </a:prstGeom>
            <a:noFill/>
            <a:ln>
              <a:solidFill>
                <a:schemeClr val="tx1">
                  <a:lumMod val="95000"/>
                  <a:lumOff val="5000"/>
                </a:schemeClr>
              </a:solidFill>
            </a:ln>
          </p:spPr>
          <p:txBody>
            <a:bodyPr wrap="square" rtlCol="0">
              <a:spAutoFit/>
            </a:bodyPr>
            <a:lstStyle/>
            <a:p>
              <a:r>
                <a:rPr lang="es-CO" sz="700" dirty="0" smtClean="0">
                  <a:latin typeface="Arial" pitchFamily="34" charset="0"/>
                  <a:cs typeface="Arial" pitchFamily="34" charset="0"/>
                </a:rPr>
                <a:t>MODELO DE ORDENAMIENTO</a:t>
              </a:r>
              <a:endParaRPr lang="es-CO" sz="700" dirty="0">
                <a:latin typeface="Arial" pitchFamily="34" charset="0"/>
                <a:cs typeface="Arial" pitchFamily="34" charset="0"/>
              </a:endParaRPr>
            </a:p>
          </p:txBody>
        </p:sp>
        <p:sp>
          <p:nvSpPr>
            <p:cNvPr id="114" name="113 CuadroTexto"/>
            <p:cNvSpPr txBox="1"/>
            <p:nvPr/>
          </p:nvSpPr>
          <p:spPr>
            <a:xfrm rot="16200000">
              <a:off x="47256" y="1420762"/>
              <a:ext cx="1368153" cy="200055"/>
            </a:xfrm>
            <a:prstGeom prst="rect">
              <a:avLst/>
            </a:prstGeom>
            <a:noFill/>
            <a:ln>
              <a:solidFill>
                <a:schemeClr val="tx1">
                  <a:lumMod val="95000"/>
                  <a:lumOff val="5000"/>
                </a:schemeClr>
              </a:solidFill>
            </a:ln>
          </p:spPr>
          <p:txBody>
            <a:bodyPr wrap="square" rtlCol="0">
              <a:spAutoFit/>
            </a:bodyPr>
            <a:lstStyle/>
            <a:p>
              <a:r>
                <a:rPr lang="es-CO" sz="700" dirty="0" smtClean="0">
                  <a:latin typeface="Arial" pitchFamily="34" charset="0"/>
                  <a:cs typeface="Arial" pitchFamily="34" charset="0"/>
                </a:rPr>
                <a:t>LARGO PLAZO</a:t>
              </a:r>
              <a:endParaRPr lang="es-CO" sz="700" dirty="0">
                <a:latin typeface="Arial" pitchFamily="34" charset="0"/>
                <a:cs typeface="Arial" pitchFamily="34" charset="0"/>
              </a:endParaRPr>
            </a:p>
          </p:txBody>
        </p:sp>
        <p:sp>
          <p:nvSpPr>
            <p:cNvPr id="115" name="114 CuadroTexto"/>
            <p:cNvSpPr txBox="1"/>
            <p:nvPr/>
          </p:nvSpPr>
          <p:spPr>
            <a:xfrm>
              <a:off x="4106837" y="451407"/>
              <a:ext cx="1041227" cy="169277"/>
            </a:xfrm>
            <a:prstGeom prst="rect">
              <a:avLst/>
            </a:prstGeom>
            <a:noFill/>
            <a:ln>
              <a:solidFill>
                <a:schemeClr val="tx1">
                  <a:lumMod val="95000"/>
                  <a:lumOff val="5000"/>
                </a:schemeClr>
              </a:solidFill>
            </a:ln>
          </p:spPr>
          <p:txBody>
            <a:bodyPr wrap="square" rtlCol="0">
              <a:spAutoFit/>
            </a:bodyPr>
            <a:lstStyle/>
            <a:p>
              <a:pPr algn="ctr"/>
              <a:r>
                <a:rPr lang="es-CO" sz="500" dirty="0" smtClean="0">
                  <a:latin typeface="Arial" pitchFamily="34" charset="0"/>
                  <a:cs typeface="Arial" pitchFamily="34" charset="0"/>
                </a:rPr>
                <a:t>HIDROMETEOROLÓGICAS</a:t>
              </a:r>
              <a:endParaRPr lang="es-CO" sz="500" dirty="0">
                <a:latin typeface="Arial" pitchFamily="34" charset="0"/>
                <a:cs typeface="Arial" pitchFamily="34" charset="0"/>
              </a:endParaRPr>
            </a:p>
          </p:txBody>
        </p:sp>
        <p:sp>
          <p:nvSpPr>
            <p:cNvPr id="116" name="115 CuadroTexto"/>
            <p:cNvSpPr txBox="1"/>
            <p:nvPr/>
          </p:nvSpPr>
          <p:spPr>
            <a:xfrm>
              <a:off x="5297845" y="451411"/>
              <a:ext cx="698667" cy="169277"/>
            </a:xfrm>
            <a:prstGeom prst="rect">
              <a:avLst/>
            </a:prstGeom>
            <a:noFill/>
            <a:ln>
              <a:solidFill>
                <a:schemeClr val="tx1">
                  <a:lumMod val="95000"/>
                  <a:lumOff val="5000"/>
                </a:schemeClr>
              </a:solidFill>
            </a:ln>
          </p:spPr>
          <p:txBody>
            <a:bodyPr wrap="square" rtlCol="0">
              <a:spAutoFit/>
            </a:bodyPr>
            <a:lstStyle/>
            <a:p>
              <a:pPr algn="ctr"/>
              <a:r>
                <a:rPr lang="es-CO" sz="500" dirty="0" smtClean="0">
                  <a:latin typeface="Arial" pitchFamily="34" charset="0"/>
                  <a:cs typeface="Arial" pitchFamily="34" charset="0"/>
                </a:rPr>
                <a:t>TECNOLÓGICAS</a:t>
              </a:r>
              <a:endParaRPr lang="es-CO" sz="500" dirty="0">
                <a:latin typeface="Arial" pitchFamily="34" charset="0"/>
                <a:cs typeface="Arial" pitchFamily="34" charset="0"/>
              </a:endParaRPr>
            </a:p>
          </p:txBody>
        </p:sp>
        <p:sp>
          <p:nvSpPr>
            <p:cNvPr id="117" name="116 CuadroTexto"/>
            <p:cNvSpPr txBox="1"/>
            <p:nvPr/>
          </p:nvSpPr>
          <p:spPr>
            <a:xfrm>
              <a:off x="5996512" y="451411"/>
              <a:ext cx="651872" cy="169277"/>
            </a:xfrm>
            <a:prstGeom prst="rect">
              <a:avLst/>
            </a:prstGeom>
            <a:noFill/>
            <a:ln>
              <a:solidFill>
                <a:schemeClr val="tx1">
                  <a:lumMod val="95000"/>
                  <a:lumOff val="5000"/>
                </a:schemeClr>
              </a:solidFill>
            </a:ln>
          </p:spPr>
          <p:txBody>
            <a:bodyPr wrap="square" rtlCol="0">
              <a:spAutoFit/>
            </a:bodyPr>
            <a:lstStyle/>
            <a:p>
              <a:pPr algn="ctr"/>
              <a:r>
                <a:rPr lang="es-CO" sz="500" dirty="0" smtClean="0">
                  <a:latin typeface="Arial" pitchFamily="34" charset="0"/>
                  <a:cs typeface="Arial" pitchFamily="34" charset="0"/>
                </a:rPr>
                <a:t>FUNCIONALES</a:t>
              </a:r>
              <a:endParaRPr lang="es-CO" sz="500" dirty="0">
                <a:latin typeface="Arial" pitchFamily="34" charset="0"/>
                <a:cs typeface="Arial" pitchFamily="34" charset="0"/>
              </a:endParaRPr>
            </a:p>
          </p:txBody>
        </p:sp>
        <p:sp>
          <p:nvSpPr>
            <p:cNvPr id="118" name="117 CuadroTexto"/>
            <p:cNvSpPr txBox="1"/>
            <p:nvPr/>
          </p:nvSpPr>
          <p:spPr>
            <a:xfrm>
              <a:off x="6648384" y="451411"/>
              <a:ext cx="720080" cy="169277"/>
            </a:xfrm>
            <a:prstGeom prst="rect">
              <a:avLst/>
            </a:prstGeom>
            <a:noFill/>
            <a:ln>
              <a:solidFill>
                <a:schemeClr val="tx1">
                  <a:lumMod val="95000"/>
                  <a:lumOff val="5000"/>
                </a:schemeClr>
              </a:solidFill>
            </a:ln>
          </p:spPr>
          <p:txBody>
            <a:bodyPr wrap="square" rtlCol="0">
              <a:spAutoFit/>
            </a:bodyPr>
            <a:lstStyle/>
            <a:p>
              <a:pPr algn="ctr"/>
              <a:r>
                <a:rPr lang="es-CO" sz="500" dirty="0" smtClean="0">
                  <a:latin typeface="Arial" pitchFamily="34" charset="0"/>
                  <a:cs typeface="Arial" pitchFamily="34" charset="0"/>
                </a:rPr>
                <a:t>EDIFICACIONES</a:t>
              </a:r>
              <a:endParaRPr lang="es-CO" sz="500" dirty="0">
                <a:latin typeface="Arial" pitchFamily="34" charset="0"/>
                <a:cs typeface="Arial" pitchFamily="34" charset="0"/>
              </a:endParaRPr>
            </a:p>
          </p:txBody>
        </p:sp>
        <p:sp>
          <p:nvSpPr>
            <p:cNvPr id="119" name="118 CuadroTexto"/>
            <p:cNvSpPr txBox="1"/>
            <p:nvPr/>
          </p:nvSpPr>
          <p:spPr>
            <a:xfrm>
              <a:off x="7368464" y="451411"/>
              <a:ext cx="888576" cy="169277"/>
            </a:xfrm>
            <a:prstGeom prst="rect">
              <a:avLst/>
            </a:prstGeom>
            <a:noFill/>
            <a:ln>
              <a:solidFill>
                <a:schemeClr val="tx1">
                  <a:lumMod val="95000"/>
                  <a:lumOff val="5000"/>
                </a:schemeClr>
              </a:solidFill>
            </a:ln>
          </p:spPr>
          <p:txBody>
            <a:bodyPr wrap="square" rtlCol="0">
              <a:spAutoFit/>
            </a:bodyPr>
            <a:lstStyle/>
            <a:p>
              <a:pPr algn="ctr"/>
              <a:r>
                <a:rPr lang="es-CO" sz="500" dirty="0" smtClean="0">
                  <a:latin typeface="Arial" pitchFamily="34" charset="0"/>
                  <a:cs typeface="Arial" pitchFamily="34" charset="0"/>
                </a:rPr>
                <a:t>CONCENT. PERSONAS</a:t>
              </a:r>
              <a:endParaRPr lang="es-CO" sz="500" dirty="0">
                <a:latin typeface="Arial" pitchFamily="34" charset="0"/>
                <a:cs typeface="Arial" pitchFamily="34" charset="0"/>
              </a:endParaRPr>
            </a:p>
          </p:txBody>
        </p:sp>
        <p:sp>
          <p:nvSpPr>
            <p:cNvPr id="120" name="119 CuadroTexto"/>
            <p:cNvSpPr txBox="1"/>
            <p:nvPr/>
          </p:nvSpPr>
          <p:spPr>
            <a:xfrm>
              <a:off x="8257040" y="451411"/>
              <a:ext cx="635440" cy="169277"/>
            </a:xfrm>
            <a:prstGeom prst="rect">
              <a:avLst/>
            </a:prstGeom>
            <a:noFill/>
            <a:ln>
              <a:solidFill>
                <a:schemeClr val="tx1">
                  <a:lumMod val="95000"/>
                  <a:lumOff val="5000"/>
                </a:schemeClr>
              </a:solidFill>
            </a:ln>
          </p:spPr>
          <p:txBody>
            <a:bodyPr wrap="square" rtlCol="0">
              <a:spAutoFit/>
            </a:bodyPr>
            <a:lstStyle/>
            <a:p>
              <a:pPr algn="ctr"/>
              <a:r>
                <a:rPr lang="es-CO" sz="500" dirty="0" smtClean="0">
                  <a:latin typeface="Arial" pitchFamily="34" charset="0"/>
                  <a:cs typeface="Arial" pitchFamily="34" charset="0"/>
                </a:rPr>
                <a:t>ACCIDENTES</a:t>
              </a:r>
              <a:endParaRPr lang="es-CO" sz="500" dirty="0">
                <a:latin typeface="Arial" pitchFamily="34" charset="0"/>
                <a:cs typeface="Arial" pitchFamily="34" charset="0"/>
              </a:endParaRPr>
            </a:p>
          </p:txBody>
        </p:sp>
        <p:sp>
          <p:nvSpPr>
            <p:cNvPr id="121" name="120 CuadroTexto"/>
            <p:cNvSpPr txBox="1"/>
            <p:nvPr/>
          </p:nvSpPr>
          <p:spPr>
            <a:xfrm>
              <a:off x="5724128" y="116632"/>
              <a:ext cx="2808312" cy="215444"/>
            </a:xfrm>
            <a:prstGeom prst="rect">
              <a:avLst/>
            </a:prstGeom>
            <a:noFill/>
            <a:ln>
              <a:solidFill>
                <a:schemeClr val="tx1">
                  <a:lumMod val="95000"/>
                  <a:lumOff val="5000"/>
                </a:schemeClr>
              </a:solidFill>
            </a:ln>
          </p:spPr>
          <p:txBody>
            <a:bodyPr wrap="square" rtlCol="0">
              <a:spAutoFit/>
            </a:bodyPr>
            <a:lstStyle/>
            <a:p>
              <a:pPr algn="ctr"/>
              <a:r>
                <a:rPr lang="es-CO" sz="800" dirty="0" smtClean="0">
                  <a:latin typeface="Arial" pitchFamily="34" charset="0"/>
                  <a:cs typeface="Arial" pitchFamily="34" charset="0"/>
                </a:rPr>
                <a:t>EVENTOS</a:t>
              </a:r>
              <a:r>
                <a:rPr lang="es-CO" sz="600" dirty="0" smtClean="0">
                  <a:latin typeface="Arial" pitchFamily="34" charset="0"/>
                  <a:cs typeface="Arial" pitchFamily="34" charset="0"/>
                </a:rPr>
                <a:t> </a:t>
              </a:r>
              <a:r>
                <a:rPr lang="es-CO" sz="800" dirty="0" smtClean="0">
                  <a:latin typeface="Arial" pitchFamily="34" charset="0"/>
                  <a:cs typeface="Arial" pitchFamily="34" charset="0"/>
                </a:rPr>
                <a:t>ANTROPOGÉNICOS NO INTENCIONALES</a:t>
              </a:r>
              <a:endParaRPr lang="es-CO" sz="800" dirty="0">
                <a:latin typeface="Arial" pitchFamily="34" charset="0"/>
                <a:cs typeface="Arial" pitchFamily="34" charset="0"/>
              </a:endParaRPr>
            </a:p>
          </p:txBody>
        </p:sp>
        <p:sp>
          <p:nvSpPr>
            <p:cNvPr id="125" name="124 CuadroTexto"/>
            <p:cNvSpPr txBox="1"/>
            <p:nvPr/>
          </p:nvSpPr>
          <p:spPr>
            <a:xfrm>
              <a:off x="903369" y="3228945"/>
              <a:ext cx="2305168" cy="200055"/>
            </a:xfrm>
            <a:prstGeom prst="rect">
              <a:avLst/>
            </a:prstGeom>
            <a:noFill/>
            <a:ln>
              <a:solidFill>
                <a:schemeClr val="tx1">
                  <a:lumMod val="95000"/>
                  <a:lumOff val="5000"/>
                </a:schemeClr>
              </a:solidFill>
            </a:ln>
          </p:spPr>
          <p:txBody>
            <a:bodyPr wrap="square" rtlCol="0">
              <a:spAutoFit/>
            </a:bodyPr>
            <a:lstStyle/>
            <a:p>
              <a:r>
                <a:rPr lang="es-CO" sz="700" dirty="0" smtClean="0">
                  <a:latin typeface="Arial" pitchFamily="34" charset="0"/>
                  <a:cs typeface="Arial" pitchFamily="34" charset="0"/>
                </a:rPr>
                <a:t>ESTRUCTURA FUNCIONAL Y DE SERVICIOS</a:t>
              </a:r>
            </a:p>
          </p:txBody>
        </p:sp>
        <p:sp>
          <p:nvSpPr>
            <p:cNvPr id="40" name="39 CuadroTexto"/>
            <p:cNvSpPr txBox="1"/>
            <p:nvPr/>
          </p:nvSpPr>
          <p:spPr>
            <a:xfrm>
              <a:off x="903367" y="3501008"/>
              <a:ext cx="2297661" cy="200055"/>
            </a:xfrm>
            <a:prstGeom prst="rect">
              <a:avLst/>
            </a:prstGeom>
            <a:noFill/>
            <a:ln>
              <a:solidFill>
                <a:schemeClr val="tx1">
                  <a:lumMod val="95000"/>
                  <a:lumOff val="5000"/>
                </a:schemeClr>
              </a:solidFill>
            </a:ln>
          </p:spPr>
          <p:txBody>
            <a:bodyPr wrap="square" rtlCol="0">
              <a:spAutoFit/>
            </a:bodyPr>
            <a:lstStyle/>
            <a:p>
              <a:r>
                <a:rPr lang="es-CO" sz="700" dirty="0" smtClean="0">
                  <a:latin typeface="Arial" pitchFamily="34" charset="0"/>
                  <a:cs typeface="Arial" pitchFamily="34" charset="0"/>
                </a:rPr>
                <a:t>ESTRUCTURA  SOCIOECONÓMICA Y  ESPACIAL</a:t>
              </a:r>
            </a:p>
          </p:txBody>
        </p:sp>
        <p:sp>
          <p:nvSpPr>
            <p:cNvPr id="41" name="40 CuadroTexto"/>
            <p:cNvSpPr txBox="1"/>
            <p:nvPr/>
          </p:nvSpPr>
          <p:spPr>
            <a:xfrm>
              <a:off x="903367" y="2996952"/>
              <a:ext cx="2297661" cy="200055"/>
            </a:xfrm>
            <a:prstGeom prst="rect">
              <a:avLst/>
            </a:prstGeom>
            <a:noFill/>
            <a:ln>
              <a:solidFill>
                <a:schemeClr val="tx1">
                  <a:lumMod val="95000"/>
                  <a:lumOff val="5000"/>
                </a:schemeClr>
              </a:solidFill>
            </a:ln>
          </p:spPr>
          <p:txBody>
            <a:bodyPr wrap="square" rtlCol="0">
              <a:spAutoFit/>
            </a:bodyPr>
            <a:lstStyle/>
            <a:p>
              <a:r>
                <a:rPr lang="es-CO" sz="700" dirty="0" smtClean="0">
                  <a:latin typeface="Arial" pitchFamily="34" charset="0"/>
                  <a:cs typeface="Arial" pitchFamily="34" charset="0"/>
                </a:rPr>
                <a:t>ESTRUCTURA ECOLÓGICA PRINCIPAL</a:t>
              </a:r>
            </a:p>
          </p:txBody>
        </p:sp>
        <p:sp>
          <p:nvSpPr>
            <p:cNvPr id="70" name="69 CuadroTexto"/>
            <p:cNvSpPr txBox="1"/>
            <p:nvPr/>
          </p:nvSpPr>
          <p:spPr>
            <a:xfrm>
              <a:off x="903369" y="3964994"/>
              <a:ext cx="2305168" cy="200055"/>
            </a:xfrm>
            <a:prstGeom prst="rect">
              <a:avLst/>
            </a:prstGeom>
            <a:noFill/>
            <a:ln>
              <a:solidFill>
                <a:schemeClr val="tx1">
                  <a:lumMod val="95000"/>
                  <a:lumOff val="5000"/>
                </a:schemeClr>
              </a:solidFill>
            </a:ln>
          </p:spPr>
          <p:txBody>
            <a:bodyPr wrap="square" rtlCol="0">
              <a:spAutoFit/>
            </a:bodyPr>
            <a:lstStyle/>
            <a:p>
              <a:r>
                <a:rPr lang="es-CO" sz="700" dirty="0" smtClean="0">
                  <a:latin typeface="Arial" pitchFamily="34" charset="0"/>
                  <a:cs typeface="Arial" pitchFamily="34" charset="0"/>
                </a:rPr>
                <a:t>PROGRAMA DE EJECUCIÓN</a:t>
              </a:r>
            </a:p>
          </p:txBody>
        </p:sp>
        <p:sp>
          <p:nvSpPr>
            <p:cNvPr id="72" name="71 CuadroTexto"/>
            <p:cNvSpPr txBox="1"/>
            <p:nvPr/>
          </p:nvSpPr>
          <p:spPr>
            <a:xfrm>
              <a:off x="903367" y="3733001"/>
              <a:ext cx="2297661" cy="200055"/>
            </a:xfrm>
            <a:prstGeom prst="rect">
              <a:avLst/>
            </a:prstGeom>
            <a:noFill/>
            <a:ln>
              <a:solidFill>
                <a:schemeClr val="tx1">
                  <a:lumMod val="95000"/>
                  <a:lumOff val="5000"/>
                </a:schemeClr>
              </a:solidFill>
            </a:ln>
          </p:spPr>
          <p:txBody>
            <a:bodyPr wrap="square" rtlCol="0">
              <a:spAutoFit/>
            </a:bodyPr>
            <a:lstStyle/>
            <a:p>
              <a:r>
                <a:rPr lang="es-CO" sz="700" dirty="0" smtClean="0">
                  <a:latin typeface="Arial" pitchFamily="34" charset="0"/>
                  <a:cs typeface="Arial" pitchFamily="34" charset="0"/>
                </a:rPr>
                <a:t>NORMAS URBANISTICAS</a:t>
              </a:r>
            </a:p>
          </p:txBody>
        </p:sp>
        <p:sp>
          <p:nvSpPr>
            <p:cNvPr id="74" name="73 CuadroTexto"/>
            <p:cNvSpPr txBox="1"/>
            <p:nvPr/>
          </p:nvSpPr>
          <p:spPr>
            <a:xfrm>
              <a:off x="903369" y="4958558"/>
              <a:ext cx="2305168" cy="200055"/>
            </a:xfrm>
            <a:prstGeom prst="rect">
              <a:avLst/>
            </a:prstGeom>
            <a:noFill/>
            <a:ln>
              <a:solidFill>
                <a:schemeClr val="tx1">
                  <a:lumMod val="95000"/>
                  <a:lumOff val="5000"/>
                </a:schemeClr>
              </a:solidFill>
            </a:ln>
          </p:spPr>
          <p:txBody>
            <a:bodyPr wrap="square" rtlCol="0">
              <a:spAutoFit/>
            </a:bodyPr>
            <a:lstStyle/>
            <a:p>
              <a:r>
                <a:rPr lang="es-CO" sz="700" dirty="0" smtClean="0">
                  <a:latin typeface="Arial" pitchFamily="34" charset="0"/>
                  <a:cs typeface="Arial" pitchFamily="34" charset="0"/>
                </a:rPr>
                <a:t>ESTRUCTURA FUNCIONAL Y DE SERVICIOS</a:t>
              </a:r>
            </a:p>
          </p:txBody>
        </p:sp>
        <p:sp>
          <p:nvSpPr>
            <p:cNvPr id="75" name="74 CuadroTexto"/>
            <p:cNvSpPr txBox="1"/>
            <p:nvPr/>
          </p:nvSpPr>
          <p:spPr>
            <a:xfrm>
              <a:off x="903367" y="5230621"/>
              <a:ext cx="2297661" cy="200055"/>
            </a:xfrm>
            <a:prstGeom prst="rect">
              <a:avLst/>
            </a:prstGeom>
            <a:noFill/>
            <a:ln>
              <a:solidFill>
                <a:schemeClr val="tx1">
                  <a:lumMod val="95000"/>
                  <a:lumOff val="5000"/>
                </a:schemeClr>
              </a:solidFill>
            </a:ln>
          </p:spPr>
          <p:txBody>
            <a:bodyPr wrap="square" rtlCol="0">
              <a:spAutoFit/>
            </a:bodyPr>
            <a:lstStyle/>
            <a:p>
              <a:r>
                <a:rPr lang="es-CO" sz="700" dirty="0" smtClean="0">
                  <a:latin typeface="Arial" pitchFamily="34" charset="0"/>
                  <a:cs typeface="Arial" pitchFamily="34" charset="0"/>
                </a:rPr>
                <a:t>ESTRUCTURA  SOCIOECONÓMICA Y  ESPACIAL</a:t>
              </a:r>
            </a:p>
          </p:txBody>
        </p:sp>
        <p:sp>
          <p:nvSpPr>
            <p:cNvPr id="76" name="75 CuadroTexto"/>
            <p:cNvSpPr txBox="1"/>
            <p:nvPr/>
          </p:nvSpPr>
          <p:spPr>
            <a:xfrm>
              <a:off x="903367" y="4726565"/>
              <a:ext cx="2297661" cy="200055"/>
            </a:xfrm>
            <a:prstGeom prst="rect">
              <a:avLst/>
            </a:prstGeom>
            <a:noFill/>
            <a:ln>
              <a:solidFill>
                <a:schemeClr val="tx1">
                  <a:lumMod val="95000"/>
                  <a:lumOff val="5000"/>
                </a:schemeClr>
              </a:solidFill>
            </a:ln>
          </p:spPr>
          <p:txBody>
            <a:bodyPr wrap="square" rtlCol="0">
              <a:spAutoFit/>
            </a:bodyPr>
            <a:lstStyle/>
            <a:p>
              <a:r>
                <a:rPr lang="es-CO" sz="700" dirty="0" smtClean="0">
                  <a:latin typeface="Arial" pitchFamily="34" charset="0"/>
                  <a:cs typeface="Arial" pitchFamily="34" charset="0"/>
                </a:rPr>
                <a:t>ESTRUCTURA ECOLÓGICA PRINCIPAL</a:t>
              </a:r>
            </a:p>
          </p:txBody>
        </p:sp>
        <p:sp>
          <p:nvSpPr>
            <p:cNvPr id="77" name="76 CuadroTexto"/>
            <p:cNvSpPr txBox="1"/>
            <p:nvPr/>
          </p:nvSpPr>
          <p:spPr>
            <a:xfrm>
              <a:off x="903369" y="5694607"/>
              <a:ext cx="2305168" cy="200055"/>
            </a:xfrm>
            <a:prstGeom prst="rect">
              <a:avLst/>
            </a:prstGeom>
            <a:noFill/>
            <a:ln>
              <a:solidFill>
                <a:schemeClr val="tx1">
                  <a:lumMod val="95000"/>
                  <a:lumOff val="5000"/>
                </a:schemeClr>
              </a:solidFill>
            </a:ln>
          </p:spPr>
          <p:txBody>
            <a:bodyPr wrap="square" rtlCol="0">
              <a:spAutoFit/>
            </a:bodyPr>
            <a:lstStyle/>
            <a:p>
              <a:r>
                <a:rPr lang="es-CO" sz="700" dirty="0" smtClean="0">
                  <a:latin typeface="Arial" pitchFamily="34" charset="0"/>
                  <a:cs typeface="Arial" pitchFamily="34" charset="0"/>
                </a:rPr>
                <a:t>PROGRAMA DE EJECUCIÓN</a:t>
              </a:r>
            </a:p>
          </p:txBody>
        </p:sp>
        <p:sp>
          <p:nvSpPr>
            <p:cNvPr id="78" name="77 CuadroTexto"/>
            <p:cNvSpPr txBox="1"/>
            <p:nvPr/>
          </p:nvSpPr>
          <p:spPr>
            <a:xfrm>
              <a:off x="903367" y="5462614"/>
              <a:ext cx="2297661" cy="200055"/>
            </a:xfrm>
            <a:prstGeom prst="rect">
              <a:avLst/>
            </a:prstGeom>
            <a:noFill/>
            <a:ln>
              <a:solidFill>
                <a:schemeClr val="tx1">
                  <a:lumMod val="95000"/>
                  <a:lumOff val="5000"/>
                </a:schemeClr>
              </a:solidFill>
            </a:ln>
          </p:spPr>
          <p:txBody>
            <a:bodyPr wrap="square" rtlCol="0">
              <a:spAutoFit/>
            </a:bodyPr>
            <a:lstStyle/>
            <a:p>
              <a:r>
                <a:rPr lang="es-CO" sz="700" dirty="0" smtClean="0">
                  <a:latin typeface="Arial" pitchFamily="34" charset="0"/>
                  <a:cs typeface="Arial" pitchFamily="34" charset="0"/>
                </a:rPr>
                <a:t>NORMAS</a:t>
              </a:r>
            </a:p>
          </p:txBody>
        </p:sp>
        <p:cxnSp>
          <p:nvCxnSpPr>
            <p:cNvPr id="88" name="87 Conector recto"/>
            <p:cNvCxnSpPr/>
            <p:nvPr/>
          </p:nvCxnSpPr>
          <p:spPr>
            <a:xfrm>
              <a:off x="5220072" y="116632"/>
              <a:ext cx="0" cy="6624736"/>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3" name="92 CuadroTexto"/>
            <p:cNvSpPr txBox="1"/>
            <p:nvPr/>
          </p:nvSpPr>
          <p:spPr>
            <a:xfrm rot="16200000">
              <a:off x="-327143" y="3427824"/>
              <a:ext cx="1369574" cy="507831"/>
            </a:xfrm>
            <a:prstGeom prst="rect">
              <a:avLst/>
            </a:prstGeom>
            <a:noFill/>
            <a:ln>
              <a:solidFill>
                <a:schemeClr val="tx1">
                  <a:lumMod val="95000"/>
                  <a:lumOff val="5000"/>
                </a:schemeClr>
              </a:solidFill>
            </a:ln>
          </p:spPr>
          <p:txBody>
            <a:bodyPr wrap="square" rtlCol="0">
              <a:spAutoFit/>
            </a:bodyPr>
            <a:lstStyle/>
            <a:p>
              <a:r>
                <a:rPr lang="es-CO" b="1" dirty="0" smtClean="0">
                  <a:latin typeface="Century Gothic" pitchFamily="34" charset="0"/>
                  <a:cs typeface="Arial" pitchFamily="34" charset="0"/>
                </a:rPr>
                <a:t>2.</a:t>
              </a:r>
              <a:r>
                <a:rPr lang="es-CO" dirty="0" smtClean="0">
                  <a:latin typeface="Century Gothic" pitchFamily="34" charset="0"/>
                  <a:cs typeface="Arial" pitchFamily="34" charset="0"/>
                </a:rPr>
                <a:t> </a:t>
              </a:r>
              <a:r>
                <a:rPr lang="es-CO" sz="900" dirty="0" smtClean="0">
                  <a:latin typeface="Arial" pitchFamily="34" charset="0"/>
                  <a:cs typeface="Arial" pitchFamily="34" charset="0"/>
                </a:rPr>
                <a:t>COMPONENTE</a:t>
              </a:r>
            </a:p>
            <a:p>
              <a:r>
                <a:rPr lang="es-CO" sz="900" dirty="0" smtClean="0">
                  <a:latin typeface="Arial" pitchFamily="34" charset="0"/>
                  <a:cs typeface="Arial" pitchFamily="34" charset="0"/>
                </a:rPr>
                <a:t>        URBANO</a:t>
              </a:r>
              <a:endParaRPr lang="es-CO" sz="900" dirty="0">
                <a:latin typeface="Arial" pitchFamily="34" charset="0"/>
                <a:cs typeface="Arial" pitchFamily="34" charset="0"/>
              </a:endParaRPr>
            </a:p>
          </p:txBody>
        </p:sp>
        <p:sp>
          <p:nvSpPr>
            <p:cNvPr id="94" name="93 CuadroTexto"/>
            <p:cNvSpPr txBox="1"/>
            <p:nvPr/>
          </p:nvSpPr>
          <p:spPr>
            <a:xfrm rot="16200000">
              <a:off x="46546" y="3581711"/>
              <a:ext cx="1369572" cy="200055"/>
            </a:xfrm>
            <a:prstGeom prst="rect">
              <a:avLst/>
            </a:prstGeom>
            <a:noFill/>
            <a:ln>
              <a:solidFill>
                <a:schemeClr val="tx1">
                  <a:lumMod val="95000"/>
                  <a:lumOff val="5000"/>
                </a:schemeClr>
              </a:solidFill>
            </a:ln>
          </p:spPr>
          <p:txBody>
            <a:bodyPr wrap="square" rtlCol="0">
              <a:spAutoFit/>
            </a:bodyPr>
            <a:lstStyle/>
            <a:p>
              <a:r>
                <a:rPr lang="es-CO" sz="700" dirty="0" smtClean="0">
                  <a:latin typeface="Arial" pitchFamily="34" charset="0"/>
                  <a:cs typeface="Arial" pitchFamily="34" charset="0"/>
                </a:rPr>
                <a:t>LARGO PLAZO</a:t>
              </a:r>
              <a:endParaRPr lang="es-CO" sz="700" dirty="0">
                <a:latin typeface="Arial" pitchFamily="34" charset="0"/>
                <a:cs typeface="Arial" pitchFamily="34" charset="0"/>
              </a:endParaRPr>
            </a:p>
          </p:txBody>
        </p:sp>
        <p:sp>
          <p:nvSpPr>
            <p:cNvPr id="95" name="94 CuadroTexto"/>
            <p:cNvSpPr txBox="1"/>
            <p:nvPr/>
          </p:nvSpPr>
          <p:spPr>
            <a:xfrm rot="16200000">
              <a:off x="-326211" y="5155084"/>
              <a:ext cx="1367710" cy="507831"/>
            </a:xfrm>
            <a:prstGeom prst="rect">
              <a:avLst/>
            </a:prstGeom>
            <a:noFill/>
            <a:ln>
              <a:solidFill>
                <a:schemeClr val="tx1">
                  <a:lumMod val="95000"/>
                  <a:lumOff val="5000"/>
                </a:schemeClr>
              </a:solidFill>
            </a:ln>
          </p:spPr>
          <p:txBody>
            <a:bodyPr wrap="square" rtlCol="0">
              <a:spAutoFit/>
            </a:bodyPr>
            <a:lstStyle/>
            <a:p>
              <a:r>
                <a:rPr lang="es-CO" b="1" dirty="0" smtClean="0">
                  <a:latin typeface="Century Gothic" pitchFamily="34" charset="0"/>
                  <a:cs typeface="Arial" pitchFamily="34" charset="0"/>
                </a:rPr>
                <a:t>3.</a:t>
              </a:r>
              <a:r>
                <a:rPr lang="es-CO" dirty="0" smtClean="0">
                  <a:latin typeface="Century Gothic" pitchFamily="34" charset="0"/>
                  <a:cs typeface="Arial" pitchFamily="34" charset="0"/>
                </a:rPr>
                <a:t> </a:t>
              </a:r>
              <a:r>
                <a:rPr lang="es-CO" sz="900" dirty="0" smtClean="0">
                  <a:latin typeface="Arial" pitchFamily="34" charset="0"/>
                  <a:cs typeface="Arial" pitchFamily="34" charset="0"/>
                </a:rPr>
                <a:t>COMPONENTE</a:t>
              </a:r>
            </a:p>
            <a:p>
              <a:r>
                <a:rPr lang="es-CO" sz="900" dirty="0" smtClean="0">
                  <a:latin typeface="Arial" pitchFamily="34" charset="0"/>
                  <a:cs typeface="Arial" pitchFamily="34" charset="0"/>
                </a:rPr>
                <a:t>        RURAL</a:t>
              </a:r>
              <a:endParaRPr lang="es-CO" sz="900" dirty="0">
                <a:latin typeface="Arial" pitchFamily="34" charset="0"/>
                <a:cs typeface="Arial" pitchFamily="34" charset="0"/>
              </a:endParaRPr>
            </a:p>
          </p:txBody>
        </p:sp>
        <p:sp>
          <p:nvSpPr>
            <p:cNvPr id="97" name="96 CuadroTexto"/>
            <p:cNvSpPr txBox="1"/>
            <p:nvPr/>
          </p:nvSpPr>
          <p:spPr>
            <a:xfrm rot="16200000">
              <a:off x="46546" y="5309903"/>
              <a:ext cx="1369572" cy="200055"/>
            </a:xfrm>
            <a:prstGeom prst="rect">
              <a:avLst/>
            </a:prstGeom>
            <a:noFill/>
            <a:ln>
              <a:solidFill>
                <a:schemeClr val="tx1">
                  <a:lumMod val="95000"/>
                  <a:lumOff val="5000"/>
                </a:schemeClr>
              </a:solidFill>
            </a:ln>
          </p:spPr>
          <p:txBody>
            <a:bodyPr wrap="square" rtlCol="0">
              <a:spAutoFit/>
            </a:bodyPr>
            <a:lstStyle/>
            <a:p>
              <a:r>
                <a:rPr lang="es-CO" sz="700" dirty="0" smtClean="0">
                  <a:latin typeface="Arial" pitchFamily="34" charset="0"/>
                  <a:cs typeface="Arial" pitchFamily="34" charset="0"/>
                </a:rPr>
                <a:t>LARGO PLAZO</a:t>
              </a:r>
              <a:endParaRPr lang="es-CO" sz="700" dirty="0">
                <a:latin typeface="Arial" pitchFamily="34" charset="0"/>
                <a:cs typeface="Arial" pitchFamily="34" charset="0"/>
              </a:endParaRPr>
            </a:p>
          </p:txBody>
        </p:sp>
        <p:cxnSp>
          <p:nvCxnSpPr>
            <p:cNvPr id="5" name="4 Conector recto"/>
            <p:cNvCxnSpPr/>
            <p:nvPr/>
          </p:nvCxnSpPr>
          <p:spPr>
            <a:xfrm>
              <a:off x="103728" y="692696"/>
              <a:ext cx="886076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97 Conector recto"/>
            <p:cNvCxnSpPr/>
            <p:nvPr/>
          </p:nvCxnSpPr>
          <p:spPr>
            <a:xfrm>
              <a:off x="111280" y="2852936"/>
              <a:ext cx="886076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98 Conector recto"/>
            <p:cNvCxnSpPr/>
            <p:nvPr/>
          </p:nvCxnSpPr>
          <p:spPr>
            <a:xfrm>
              <a:off x="111280" y="4653136"/>
              <a:ext cx="8860760"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0" name="99 Conector recto"/>
            <p:cNvCxnSpPr/>
            <p:nvPr/>
          </p:nvCxnSpPr>
          <p:spPr>
            <a:xfrm>
              <a:off x="111280" y="6741368"/>
              <a:ext cx="886076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101 Conector recto"/>
            <p:cNvCxnSpPr/>
            <p:nvPr/>
          </p:nvCxnSpPr>
          <p:spPr>
            <a:xfrm>
              <a:off x="3347864" y="116632"/>
              <a:ext cx="0" cy="6624736"/>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3" name="102 Conector recto"/>
            <p:cNvCxnSpPr/>
            <p:nvPr/>
          </p:nvCxnSpPr>
          <p:spPr>
            <a:xfrm>
              <a:off x="8964488" y="116632"/>
              <a:ext cx="7552" cy="6624736"/>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4" name="103 CuadroTexto"/>
            <p:cNvSpPr txBox="1"/>
            <p:nvPr/>
          </p:nvSpPr>
          <p:spPr>
            <a:xfrm>
              <a:off x="3443484" y="2998373"/>
              <a:ext cx="5448996" cy="3647152"/>
            </a:xfrm>
            <a:prstGeom prst="rect">
              <a:avLst/>
            </a:prstGeom>
            <a:noFill/>
            <a:ln>
              <a:solidFill>
                <a:schemeClr val="tx1">
                  <a:lumMod val="95000"/>
                  <a:lumOff val="5000"/>
                </a:schemeClr>
              </a:solidFill>
            </a:ln>
          </p:spPr>
          <p:txBody>
            <a:bodyPr wrap="square" rtlCol="0">
              <a:spAutoFit/>
            </a:bodyPr>
            <a:lstStyle/>
            <a:p>
              <a:pPr marL="177800" indent="-177800" algn="just">
                <a:buFont typeface="+mj-lt"/>
                <a:buAutoNum type="arabicPeriod" startAt="5"/>
              </a:pPr>
              <a:r>
                <a:rPr lang="es-CO" sz="700" dirty="0" smtClean="0">
                  <a:latin typeface="Arial Narrow" pitchFamily="34" charset="0"/>
                  <a:cs typeface="Arial" pitchFamily="34" charset="0"/>
                </a:rPr>
                <a:t>INTERVENCIÓN CORRECTIVA</a:t>
              </a:r>
            </a:p>
            <a:p>
              <a:pPr marL="449263" indent="-266700" algn="just">
                <a:buFontTx/>
                <a:buChar char="-"/>
              </a:pPr>
              <a:r>
                <a:rPr lang="es-CO" sz="700" dirty="0" smtClean="0">
                  <a:latin typeface="Arial Narrow" pitchFamily="34" charset="0"/>
                  <a:cs typeface="Arial" pitchFamily="34" charset="0"/>
                </a:rPr>
                <a:t>Mejoramiento integral de barrios.</a:t>
              </a:r>
            </a:p>
            <a:p>
              <a:pPr marL="449263" indent="-266700" algn="just">
                <a:buFontTx/>
                <a:buChar char="-"/>
              </a:pPr>
              <a:r>
                <a:rPr lang="es-CO" sz="700" dirty="0" smtClean="0">
                  <a:latin typeface="Arial Narrow" pitchFamily="34" charset="0"/>
                  <a:cs typeface="Arial" pitchFamily="34" charset="0"/>
                </a:rPr>
                <a:t>Reasentamiento de familias.</a:t>
              </a:r>
            </a:p>
            <a:p>
              <a:pPr marL="449263" indent="-266700" algn="just">
                <a:buFontTx/>
                <a:buChar char="-"/>
              </a:pPr>
              <a:r>
                <a:rPr lang="es-CO" sz="700" dirty="0" smtClean="0">
                  <a:latin typeface="Arial Narrow" pitchFamily="34" charset="0"/>
                  <a:cs typeface="Arial" pitchFamily="34" charset="0"/>
                </a:rPr>
                <a:t>Construcción de obras de mitigación: eventos naturales o por eventos antropogénicos.</a:t>
              </a:r>
            </a:p>
            <a:p>
              <a:pPr marL="449263" indent="-266700" algn="just">
                <a:buFontTx/>
                <a:buChar char="-"/>
              </a:pPr>
              <a:r>
                <a:rPr lang="es-CO" sz="700" dirty="0" smtClean="0">
                  <a:latin typeface="Arial Narrow" pitchFamily="34" charset="0"/>
                  <a:cs typeface="Arial" pitchFamily="34" charset="0"/>
                </a:rPr>
                <a:t>Reforzamiento estructural de los sistemas generales: públicos, privados o comunitarios</a:t>
              </a:r>
            </a:p>
            <a:p>
              <a:pPr marL="177800" indent="-177800" algn="just">
                <a:buFont typeface="+mj-lt"/>
                <a:buAutoNum type="arabicPeriod" startAt="6"/>
              </a:pPr>
              <a:r>
                <a:rPr lang="es-CO" sz="700" dirty="0" smtClean="0">
                  <a:latin typeface="Arial Narrow" pitchFamily="34" charset="0"/>
                  <a:cs typeface="Arial" pitchFamily="34" charset="0"/>
                </a:rPr>
                <a:t>PROTECCIÓN FINANCIERA</a:t>
              </a:r>
            </a:p>
            <a:p>
              <a:pPr marL="449263" indent="-266700" algn="just">
                <a:buFontTx/>
                <a:buChar char="-"/>
              </a:pPr>
              <a:r>
                <a:rPr lang="es-CO" sz="700" dirty="0" smtClean="0">
                  <a:latin typeface="Arial Narrow" pitchFamily="34" charset="0"/>
                  <a:cs typeface="Arial" pitchFamily="34" charset="0"/>
                </a:rPr>
                <a:t>Retención: Fondo de reservas, reasignación presupuestal y crédito contingencias. Transferencia: Seguros y reaseguros. Retención capas superiores: Bonos CAT, impuestos, prestamos de lago plazo y sin protección</a:t>
              </a:r>
            </a:p>
            <a:p>
              <a:pPr marL="449263" indent="-266700" algn="just">
                <a:buFontTx/>
                <a:buChar char="-"/>
              </a:pPr>
              <a:r>
                <a:rPr lang="es-CO" sz="700" dirty="0" smtClean="0">
                  <a:latin typeface="Arial Narrow" pitchFamily="34" charset="0"/>
                  <a:cs typeface="Arial" pitchFamily="34" charset="0"/>
                </a:rPr>
                <a:t>Pólizas individuales, Pólizas corporativas, Mercado primario: intermediarios o brokers. Aseguradora. Mercado secundario: reaseguradora, intermediarios de reaseguros. Mercado de capital: bonos de catástrofe, entre otros. </a:t>
              </a:r>
            </a:p>
            <a:p>
              <a:pPr marL="449263" indent="-266700" algn="just">
                <a:buFontTx/>
                <a:buChar char="-"/>
              </a:pPr>
              <a:r>
                <a:rPr lang="es-CO" sz="700" dirty="0" smtClean="0">
                  <a:latin typeface="Arial Narrow" pitchFamily="34" charset="0"/>
                  <a:cs typeface="Arial" pitchFamily="34" charset="0"/>
                </a:rPr>
                <a:t>Modelamiento de catástrofes naturales y mecanismos alternativos de transferencia del riesgo: 1. Pools de riesgos y seguros. 2. Productos o soluciones híbridas como: Reaseguro finito, productos multianuales y Sidecards. Y 3. Instrumentos financieros como: Futuros, opciones, Swaps, CAT Bonds.</a:t>
              </a:r>
            </a:p>
            <a:p>
              <a:pPr marL="177800" indent="-177800" algn="just">
                <a:buFont typeface="+mj-lt"/>
                <a:buAutoNum type="arabicPeriod" startAt="3"/>
              </a:pPr>
              <a:r>
                <a:rPr lang="es-CO" sz="700" dirty="0" smtClean="0">
                  <a:latin typeface="Arial Narrow" pitchFamily="34" charset="0"/>
                  <a:cs typeface="Arial" pitchFamily="34" charset="0"/>
                </a:rPr>
                <a:t>ANÁLISIS Y EVALUACIÓN</a:t>
              </a:r>
            </a:p>
            <a:p>
              <a:pPr marL="449263" indent="-266700" algn="just">
                <a:buFontTx/>
                <a:buChar char="-"/>
              </a:pPr>
              <a:r>
                <a:rPr lang="es-CO" sz="700" dirty="0">
                  <a:latin typeface="Arial Narrow" pitchFamily="34" charset="0"/>
                  <a:cs typeface="Arial" pitchFamily="34" charset="0"/>
                </a:rPr>
                <a:t>Análisis y evaluación de las amenazas, vulnerabilidades y </a:t>
              </a:r>
              <a:r>
                <a:rPr lang="es-CO" sz="700" dirty="0" smtClean="0">
                  <a:latin typeface="Arial Narrow" pitchFamily="34" charset="0"/>
                  <a:cs typeface="Arial" pitchFamily="34" charset="0"/>
                </a:rPr>
                <a:t>riesgos</a:t>
              </a:r>
            </a:p>
            <a:p>
              <a:pPr marL="449263" indent="-266700" algn="just">
                <a:buFontTx/>
                <a:buChar char="-"/>
              </a:pPr>
              <a:r>
                <a:rPr lang="es-CO" sz="700" dirty="0" smtClean="0">
                  <a:latin typeface="Arial Narrow" pitchFamily="34" charset="0"/>
                  <a:cs typeface="Arial" pitchFamily="34" charset="0"/>
                </a:rPr>
                <a:t>Asistencia técnica y conceptos técnicos</a:t>
              </a:r>
              <a:endParaRPr lang="es-CO" sz="700" dirty="0">
                <a:latin typeface="Arial Narrow" pitchFamily="34" charset="0"/>
                <a:cs typeface="Arial" pitchFamily="34" charset="0"/>
              </a:endParaRPr>
            </a:p>
            <a:p>
              <a:pPr marL="177800" indent="-177800" algn="just">
                <a:buFont typeface="+mj-lt"/>
                <a:buAutoNum type="arabicPeriod" startAt="7"/>
              </a:pPr>
              <a:r>
                <a:rPr lang="es-CO" sz="700" dirty="0" smtClean="0">
                  <a:latin typeface="Arial Narrow" pitchFamily="34" charset="0"/>
                  <a:cs typeface="Arial" pitchFamily="34" charset="0"/>
                </a:rPr>
                <a:t>MONITOREO  Y SEGUIMIENTO </a:t>
              </a:r>
            </a:p>
            <a:p>
              <a:pPr marL="449263" indent="-266700" algn="just">
                <a:buFontTx/>
                <a:buChar char="-"/>
              </a:pPr>
              <a:r>
                <a:rPr lang="es-CO" sz="700" dirty="0">
                  <a:latin typeface="Arial Narrow" pitchFamily="34" charset="0"/>
                  <a:cs typeface="Arial" pitchFamily="34" charset="0"/>
                </a:rPr>
                <a:t>Monitoreo de áreas, zonas o polígonos: geológicos, hidrometeorológicos, tecnológicos, funcionales, edificaciones, concentración de personas y </a:t>
              </a:r>
              <a:r>
                <a:rPr lang="es-CO" sz="700" dirty="0" smtClean="0">
                  <a:latin typeface="Arial Narrow" pitchFamily="34" charset="0"/>
                  <a:cs typeface="Arial" pitchFamily="34" charset="0"/>
                </a:rPr>
                <a:t>accidentes</a:t>
              </a:r>
            </a:p>
            <a:p>
              <a:pPr marL="449263" indent="-266700" algn="just">
                <a:buFontTx/>
                <a:buChar char="-"/>
              </a:pPr>
              <a:r>
                <a:rPr lang="es-CO" sz="700" dirty="0" smtClean="0">
                  <a:latin typeface="Arial Narrow" pitchFamily="34" charset="0"/>
                  <a:cs typeface="Arial" pitchFamily="34" charset="0"/>
                </a:rPr>
                <a:t>Alertas tempranas</a:t>
              </a:r>
              <a:endParaRPr lang="es-CO" sz="700" dirty="0">
                <a:latin typeface="Arial Narrow" pitchFamily="34" charset="0"/>
                <a:cs typeface="Arial" pitchFamily="34" charset="0"/>
              </a:endParaRPr>
            </a:p>
            <a:p>
              <a:pPr marL="177800" indent="-177800" algn="just">
                <a:buFont typeface="+mj-lt"/>
                <a:buAutoNum type="arabicPeriod" startAt="8"/>
              </a:pPr>
              <a:r>
                <a:rPr lang="es-CO" sz="700" dirty="0" smtClean="0">
                  <a:latin typeface="Arial Narrow" pitchFamily="34" charset="0"/>
                  <a:cs typeface="Arial" pitchFamily="34" charset="0"/>
                </a:rPr>
                <a:t>INVESTIGACIÓN, CONOCIMIENTO, COMUNICACIÓN Y FORMACIÓN</a:t>
              </a:r>
            </a:p>
            <a:p>
              <a:pPr marL="449263" indent="-266700" algn="just">
                <a:buFontTx/>
                <a:buChar char="-"/>
              </a:pPr>
              <a:r>
                <a:rPr lang="es-CO" sz="700" dirty="0">
                  <a:latin typeface="Arial Narrow" pitchFamily="34" charset="0"/>
                  <a:cs typeface="Arial" pitchFamily="34" charset="0"/>
                </a:rPr>
                <a:t>Formación a la comunidad</a:t>
              </a:r>
            </a:p>
            <a:p>
              <a:pPr marL="449263" indent="-266700" algn="just">
                <a:buFontTx/>
                <a:buChar char="-"/>
              </a:pPr>
              <a:r>
                <a:rPr lang="es-CO" sz="700" dirty="0">
                  <a:latin typeface="Arial Narrow" pitchFamily="34" charset="0"/>
                  <a:cs typeface="Arial" pitchFamily="34" charset="0"/>
                </a:rPr>
                <a:t>Información pública</a:t>
              </a:r>
            </a:p>
            <a:p>
              <a:pPr marL="177800" indent="-177800" algn="just">
                <a:buFont typeface="+mj-lt"/>
                <a:buAutoNum type="arabicPeriod" startAt="9"/>
              </a:pPr>
              <a:r>
                <a:rPr lang="es-CO" sz="700" dirty="0" smtClean="0">
                  <a:latin typeface="Arial Narrow" pitchFamily="34" charset="0"/>
                  <a:cs typeface="Arial" pitchFamily="34" charset="0"/>
                </a:rPr>
                <a:t>PREPARACIÓN DE RESPUESTA</a:t>
              </a:r>
            </a:p>
            <a:p>
              <a:pPr marL="449263" indent="-266700" algn="just">
                <a:buFontTx/>
                <a:buChar char="-"/>
              </a:pPr>
              <a:r>
                <a:rPr lang="es-CO" sz="700" dirty="0" smtClean="0">
                  <a:latin typeface="Arial Narrow" pitchFamily="34" charset="0"/>
                  <a:cs typeface="Arial" pitchFamily="34" charset="0"/>
                </a:rPr>
                <a:t>Planes </a:t>
              </a:r>
              <a:r>
                <a:rPr lang="es-CO" sz="700" dirty="0">
                  <a:latin typeface="Arial Narrow" pitchFamily="34" charset="0"/>
                  <a:cs typeface="Arial" pitchFamily="34" charset="0"/>
                </a:rPr>
                <a:t>de emergencias, Planes de emergencia y contingencia, Planes sectoriales, Planes institucionales de respuesta, </a:t>
              </a:r>
              <a:r>
                <a:rPr lang="es-CO" sz="700" dirty="0" smtClean="0">
                  <a:latin typeface="Arial Narrow" pitchFamily="34" charset="0"/>
                  <a:cs typeface="Arial" pitchFamily="34" charset="0"/>
                </a:rPr>
                <a:t>Planes de aglomeraciones de público, Planes </a:t>
              </a:r>
              <a:r>
                <a:rPr lang="es-CO" sz="700" dirty="0">
                  <a:latin typeface="Arial Narrow" pitchFamily="34" charset="0"/>
                  <a:cs typeface="Arial" pitchFamily="34" charset="0"/>
                </a:rPr>
                <a:t>locales, Comités de ayuda mutua, Planes comunitarios, Logística de emergencias, Planes escolares, Simulaciones.</a:t>
              </a:r>
            </a:p>
            <a:p>
              <a:pPr marL="177800" indent="-177800" algn="just">
                <a:buFont typeface="+mj-lt"/>
                <a:buAutoNum type="arabicPeriod" startAt="10"/>
              </a:pPr>
              <a:r>
                <a:rPr lang="es-CO" sz="700" dirty="0" smtClean="0">
                  <a:latin typeface="Arial Narrow" pitchFamily="34" charset="0"/>
                  <a:cs typeface="Arial" pitchFamily="34" charset="0"/>
                </a:rPr>
                <a:t>PREPARACIÓN RECUPERACIÓN</a:t>
              </a:r>
            </a:p>
            <a:p>
              <a:pPr marL="449263" indent="-266700" algn="just">
                <a:buFontTx/>
                <a:buChar char="-"/>
              </a:pPr>
              <a:r>
                <a:rPr lang="es-CO" sz="700" dirty="0" smtClean="0">
                  <a:latin typeface="Arial Narrow" pitchFamily="34" charset="0"/>
                  <a:cs typeface="Arial" pitchFamily="34" charset="0"/>
                </a:rPr>
                <a:t>Estrategia para suelos de protección</a:t>
              </a:r>
              <a:endParaRPr lang="es-CO" sz="700" dirty="0">
                <a:latin typeface="Arial Narrow" pitchFamily="34" charset="0"/>
                <a:cs typeface="Arial" pitchFamily="34" charset="0"/>
              </a:endParaRPr>
            </a:p>
            <a:p>
              <a:pPr marL="177800" indent="-177800" algn="just">
                <a:buFont typeface="+mj-lt"/>
                <a:buAutoNum type="arabicPeriod" startAt="11"/>
              </a:pPr>
              <a:r>
                <a:rPr lang="es-CO" sz="700" dirty="0" smtClean="0">
                  <a:latin typeface="Arial Narrow" pitchFamily="34" charset="0"/>
                  <a:cs typeface="Arial" pitchFamily="34" charset="0"/>
                </a:rPr>
                <a:t>RESPUESTA DESASTRES</a:t>
              </a:r>
            </a:p>
            <a:p>
              <a:pPr marL="449263" indent="-266700" algn="just">
                <a:buFontTx/>
                <a:buChar char="-"/>
              </a:pPr>
              <a:r>
                <a:rPr lang="es-CO" sz="700" dirty="0">
                  <a:latin typeface="Arial Narrow" pitchFamily="34" charset="0"/>
                  <a:cs typeface="Arial" pitchFamily="34" charset="0"/>
                </a:rPr>
                <a:t>Protocolos de respuesta</a:t>
              </a:r>
            </a:p>
            <a:p>
              <a:pPr marL="449263" indent="-266700" algn="just">
                <a:buFontTx/>
                <a:buChar char="-"/>
              </a:pPr>
              <a:r>
                <a:rPr lang="es-CO" sz="700" dirty="0">
                  <a:latin typeface="Arial Narrow" pitchFamily="34" charset="0"/>
                  <a:cs typeface="Arial" pitchFamily="34" charset="0"/>
                </a:rPr>
                <a:t>Guías</a:t>
              </a:r>
            </a:p>
            <a:p>
              <a:pPr marL="177800" indent="-177800" algn="just">
                <a:buFont typeface="+mj-lt"/>
                <a:buAutoNum type="arabicPeriod" startAt="12"/>
              </a:pPr>
              <a:r>
                <a:rPr lang="es-CO" sz="700" dirty="0" smtClean="0">
                  <a:latin typeface="Arial Narrow" pitchFamily="34" charset="0"/>
                  <a:cs typeface="Arial" pitchFamily="34" charset="0"/>
                </a:rPr>
                <a:t>RECUPERACIÓN</a:t>
              </a:r>
            </a:p>
            <a:p>
              <a:pPr marL="449263" indent="-266700" algn="just">
                <a:buFontTx/>
                <a:buChar char="-"/>
              </a:pPr>
              <a:r>
                <a:rPr lang="es-CO" sz="700" dirty="0" smtClean="0">
                  <a:latin typeface="Arial Narrow" pitchFamily="34" charset="0"/>
                  <a:cs typeface="Arial" pitchFamily="34" charset="0"/>
                </a:rPr>
                <a:t>Plan </a:t>
              </a:r>
              <a:r>
                <a:rPr lang="es-CO" sz="700" dirty="0">
                  <a:latin typeface="Arial Narrow" pitchFamily="34" charset="0"/>
                  <a:cs typeface="Arial" pitchFamily="34" charset="0"/>
                </a:rPr>
                <a:t>de rehabilitación y reconstrucción pos-evento</a:t>
              </a:r>
            </a:p>
          </p:txBody>
        </p:sp>
        <p:sp>
          <p:nvSpPr>
            <p:cNvPr id="108" name="107 CuadroTexto"/>
            <p:cNvSpPr txBox="1"/>
            <p:nvPr/>
          </p:nvSpPr>
          <p:spPr>
            <a:xfrm>
              <a:off x="143612" y="261839"/>
              <a:ext cx="3057416" cy="307777"/>
            </a:xfrm>
            <a:prstGeom prst="rect">
              <a:avLst/>
            </a:prstGeom>
            <a:noFill/>
            <a:ln>
              <a:solidFill>
                <a:schemeClr val="tx1">
                  <a:lumMod val="95000"/>
                  <a:lumOff val="5000"/>
                </a:schemeClr>
              </a:solidFill>
            </a:ln>
          </p:spPr>
          <p:txBody>
            <a:bodyPr wrap="square" rtlCol="0">
              <a:spAutoFit/>
            </a:bodyPr>
            <a:lstStyle/>
            <a:p>
              <a:pPr algn="ctr"/>
              <a:r>
                <a:rPr lang="es-CO" sz="1400" dirty="0" smtClean="0">
                  <a:latin typeface="Arial" pitchFamily="34" charset="0"/>
                  <a:cs typeface="Arial" pitchFamily="34" charset="0"/>
                </a:rPr>
                <a:t>COMPONENTES DEL POT</a:t>
              </a:r>
              <a:endParaRPr lang="es-CO" sz="1400" dirty="0">
                <a:latin typeface="Arial" pitchFamily="34" charset="0"/>
                <a:cs typeface="Arial" pitchFamily="34" charset="0"/>
              </a:endParaRPr>
            </a:p>
          </p:txBody>
        </p:sp>
      </p:grpSp>
      <p:sp>
        <p:nvSpPr>
          <p:cNvPr id="43" name="2 Subtítulo"/>
          <p:cNvSpPr txBox="1">
            <a:spLocks/>
          </p:cNvSpPr>
          <p:nvPr/>
        </p:nvSpPr>
        <p:spPr>
          <a:xfrm>
            <a:off x="0" y="6503366"/>
            <a:ext cx="3528392" cy="35463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CO" sz="1000" dirty="0">
                <a:latin typeface="Arial" pitchFamily="34" charset="0"/>
                <a:cs typeface="Arial" pitchFamily="34" charset="0"/>
              </a:rPr>
              <a:t>Elaborado por: Arq. Msc. Daniel I. Arriaga </a:t>
            </a:r>
            <a:r>
              <a:rPr lang="es-CO" sz="1000" dirty="0" smtClean="0">
                <a:latin typeface="Arial" pitchFamily="34" charset="0"/>
                <a:cs typeface="Arial" pitchFamily="34" charset="0"/>
              </a:rPr>
              <a:t>Salamanca</a:t>
            </a:r>
            <a:endParaRPr lang="es-CO" sz="1000" dirty="0">
              <a:latin typeface="Arial" pitchFamily="34" charset="0"/>
              <a:cs typeface="Arial" pitchFamily="34" charset="0"/>
            </a:endParaRPr>
          </a:p>
        </p:txBody>
      </p:sp>
    </p:spTree>
    <p:extLst>
      <p:ext uri="{BB962C8B-B14F-4D97-AF65-F5344CB8AC3E}">
        <p14:creationId xmlns:p14="http://schemas.microsoft.com/office/powerpoint/2010/main" val="13514714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5496" y="44624"/>
            <a:ext cx="3528392" cy="360040"/>
          </a:xfrm>
        </p:spPr>
        <p:txBody>
          <a:bodyPr>
            <a:normAutofit lnSpcReduction="10000"/>
          </a:bodyPr>
          <a:lstStyle/>
          <a:p>
            <a:r>
              <a:rPr lang="es-CO" sz="1800" dirty="0" smtClean="0">
                <a:solidFill>
                  <a:schemeClr val="tx1">
                    <a:lumMod val="95000"/>
                    <a:lumOff val="5000"/>
                  </a:schemeClr>
                </a:solidFill>
                <a:latin typeface="Century Gothic" pitchFamily="34" charset="0"/>
              </a:rPr>
              <a:t>ECUACIÓN</a:t>
            </a:r>
          </a:p>
          <a:p>
            <a:endParaRPr lang="es-CO" sz="1800" dirty="0">
              <a:solidFill>
                <a:schemeClr val="tx1">
                  <a:lumMod val="95000"/>
                  <a:lumOff val="5000"/>
                </a:schemeClr>
              </a:solidFill>
              <a:latin typeface="Century Gothic" pitchFamily="34" charset="0"/>
            </a:endParaRPr>
          </a:p>
        </p:txBody>
      </p:sp>
      <p:grpSp>
        <p:nvGrpSpPr>
          <p:cNvPr id="9" name="8 Grupo"/>
          <p:cNvGrpSpPr/>
          <p:nvPr/>
        </p:nvGrpSpPr>
        <p:grpSpPr>
          <a:xfrm>
            <a:off x="-180528" y="4509120"/>
            <a:ext cx="9361040" cy="1839690"/>
            <a:chOff x="-180528" y="4509120"/>
            <a:chExt cx="9361040" cy="1839690"/>
          </a:xfrm>
        </p:grpSpPr>
        <p:sp>
          <p:nvSpPr>
            <p:cNvPr id="22" name="21 CuadroTexto"/>
            <p:cNvSpPr txBox="1"/>
            <p:nvPr/>
          </p:nvSpPr>
          <p:spPr>
            <a:xfrm>
              <a:off x="-180528" y="5023401"/>
              <a:ext cx="800178" cy="461665"/>
            </a:xfrm>
            <a:prstGeom prst="rect">
              <a:avLst/>
            </a:prstGeom>
            <a:noFill/>
          </p:spPr>
          <p:txBody>
            <a:bodyPr wrap="square" rtlCol="0">
              <a:spAutoFit/>
            </a:bodyPr>
            <a:lstStyle/>
            <a:p>
              <a:pPr algn="ctr"/>
              <a:r>
                <a:rPr lang="es-CO" sz="2400" dirty="0" smtClean="0">
                  <a:latin typeface="Century Gothic" pitchFamily="34" charset="0"/>
                </a:rPr>
                <a:t>A</a:t>
              </a:r>
              <a:r>
                <a:rPr lang="es-CO" sz="1200" dirty="0" smtClean="0">
                  <a:latin typeface="Century Gothic" pitchFamily="34" charset="0"/>
                </a:rPr>
                <a:t>TM</a:t>
              </a:r>
            </a:p>
          </p:txBody>
        </p:sp>
        <p:sp>
          <p:nvSpPr>
            <p:cNvPr id="23" name="22 CuadroTexto"/>
            <p:cNvSpPr txBox="1"/>
            <p:nvPr/>
          </p:nvSpPr>
          <p:spPr>
            <a:xfrm>
              <a:off x="190067" y="4889956"/>
              <a:ext cx="800178" cy="707886"/>
            </a:xfrm>
            <a:prstGeom prst="rect">
              <a:avLst/>
            </a:prstGeom>
            <a:noFill/>
          </p:spPr>
          <p:txBody>
            <a:bodyPr wrap="square" rtlCol="0">
              <a:spAutoFit/>
            </a:bodyPr>
            <a:lstStyle/>
            <a:p>
              <a:pPr algn="ctr"/>
              <a:r>
                <a:rPr lang="es-CO" sz="4000" dirty="0" smtClean="0">
                  <a:latin typeface="Century Gothic" pitchFamily="34" charset="0"/>
                </a:rPr>
                <a:t>-</a:t>
              </a:r>
            </a:p>
          </p:txBody>
        </p:sp>
        <p:sp>
          <p:nvSpPr>
            <p:cNvPr id="24" name="23 CuadroTexto"/>
            <p:cNvSpPr txBox="1"/>
            <p:nvPr/>
          </p:nvSpPr>
          <p:spPr>
            <a:xfrm>
              <a:off x="539552" y="4869160"/>
              <a:ext cx="3298398" cy="707886"/>
            </a:xfrm>
            <a:prstGeom prst="rect">
              <a:avLst/>
            </a:prstGeom>
            <a:noFill/>
          </p:spPr>
          <p:txBody>
            <a:bodyPr wrap="square" rtlCol="0">
              <a:spAutoFit/>
            </a:bodyPr>
            <a:lstStyle/>
            <a:p>
              <a:r>
                <a:rPr lang="es-CO" sz="4000" dirty="0" smtClean="0">
                  <a:latin typeface="Century Gothic" pitchFamily="34" charset="0"/>
                </a:rPr>
                <a:t>(</a:t>
              </a:r>
              <a:r>
                <a:rPr lang="es-CO" sz="900" dirty="0" smtClean="0">
                  <a:latin typeface="Century Gothic" pitchFamily="34" charset="0"/>
                </a:rPr>
                <a:t>APA+AHP+AZA+AMH+ASPI+AI+AA+AZRC+AEP</a:t>
              </a:r>
              <a:r>
                <a:rPr lang="es-CO" sz="4000" dirty="0" smtClean="0">
                  <a:latin typeface="Century Gothic" pitchFamily="34" charset="0"/>
                </a:rPr>
                <a:t>)</a:t>
              </a:r>
            </a:p>
          </p:txBody>
        </p:sp>
        <p:sp>
          <p:nvSpPr>
            <p:cNvPr id="25" name="24 CuadroTexto"/>
            <p:cNvSpPr txBox="1"/>
            <p:nvPr/>
          </p:nvSpPr>
          <p:spPr>
            <a:xfrm>
              <a:off x="3267766" y="4941167"/>
              <a:ext cx="800178" cy="707886"/>
            </a:xfrm>
            <a:prstGeom prst="rect">
              <a:avLst/>
            </a:prstGeom>
            <a:noFill/>
          </p:spPr>
          <p:txBody>
            <a:bodyPr wrap="square" rtlCol="0">
              <a:spAutoFit/>
            </a:bodyPr>
            <a:lstStyle/>
            <a:p>
              <a:pPr algn="ctr"/>
              <a:r>
                <a:rPr lang="es-CO" sz="4000" dirty="0" smtClean="0">
                  <a:latin typeface="Century Gothic" pitchFamily="34" charset="0"/>
                </a:rPr>
                <a:t>=</a:t>
              </a:r>
            </a:p>
          </p:txBody>
        </p:sp>
        <p:sp>
          <p:nvSpPr>
            <p:cNvPr id="27" name="26 CuadroTexto"/>
            <p:cNvSpPr txBox="1"/>
            <p:nvPr/>
          </p:nvSpPr>
          <p:spPr>
            <a:xfrm>
              <a:off x="3707756" y="4871482"/>
              <a:ext cx="1721355" cy="1477328"/>
            </a:xfrm>
            <a:prstGeom prst="rect">
              <a:avLst/>
            </a:prstGeom>
            <a:noFill/>
          </p:spPr>
          <p:txBody>
            <a:bodyPr wrap="square" rtlCol="0">
              <a:spAutoFit/>
            </a:bodyPr>
            <a:lstStyle/>
            <a:p>
              <a:r>
                <a:rPr lang="es-CO" sz="1000" dirty="0" smtClean="0">
                  <a:latin typeface="Century Gothic" pitchFamily="34" charset="0"/>
                </a:rPr>
                <a:t>URBANO</a:t>
              </a:r>
            </a:p>
            <a:p>
              <a:endParaRPr lang="es-CO" sz="1000" dirty="0" smtClean="0">
                <a:latin typeface="Century Gothic" pitchFamily="34" charset="0"/>
              </a:endParaRPr>
            </a:p>
            <a:p>
              <a:r>
                <a:rPr lang="es-CO" sz="1000" dirty="0" smtClean="0">
                  <a:latin typeface="Century Gothic" pitchFamily="34" charset="0"/>
                </a:rPr>
                <a:t>EXPANSIÓN URBANA</a:t>
              </a:r>
            </a:p>
            <a:p>
              <a:endParaRPr lang="es-CO" sz="1000" dirty="0">
                <a:latin typeface="Century Gothic" pitchFamily="34" charset="0"/>
              </a:endParaRPr>
            </a:p>
            <a:p>
              <a:r>
                <a:rPr lang="es-CO" sz="1000" dirty="0" smtClean="0">
                  <a:latin typeface="Century Gothic" pitchFamily="34" charset="0"/>
                </a:rPr>
                <a:t>RURAL</a:t>
              </a:r>
            </a:p>
            <a:p>
              <a:endParaRPr lang="es-CO" sz="1000" dirty="0" smtClean="0">
                <a:latin typeface="Century Gothic" pitchFamily="34" charset="0"/>
              </a:endParaRPr>
            </a:p>
            <a:p>
              <a:r>
                <a:rPr lang="es-CO" sz="1000" dirty="0" smtClean="0">
                  <a:latin typeface="Century Gothic" pitchFamily="34" charset="0"/>
                </a:rPr>
                <a:t>SUBURBANO</a:t>
              </a:r>
            </a:p>
            <a:p>
              <a:endParaRPr lang="es-CO" sz="1000" dirty="0" smtClean="0">
                <a:latin typeface="Century Gothic" pitchFamily="34" charset="0"/>
              </a:endParaRPr>
            </a:p>
            <a:p>
              <a:r>
                <a:rPr lang="es-CO" sz="1000" dirty="0" smtClean="0">
                  <a:latin typeface="Century Gothic" pitchFamily="34" charset="0"/>
                </a:rPr>
                <a:t>DE PROTECCIÓN</a:t>
              </a:r>
            </a:p>
          </p:txBody>
        </p:sp>
        <p:sp>
          <p:nvSpPr>
            <p:cNvPr id="38" name="37 CuadroTexto"/>
            <p:cNvSpPr txBox="1"/>
            <p:nvPr/>
          </p:nvSpPr>
          <p:spPr>
            <a:xfrm>
              <a:off x="5134094" y="4550931"/>
              <a:ext cx="1231121" cy="246221"/>
            </a:xfrm>
            <a:prstGeom prst="rect">
              <a:avLst/>
            </a:prstGeom>
            <a:noFill/>
            <a:ln>
              <a:noFill/>
            </a:ln>
          </p:spPr>
          <p:txBody>
            <a:bodyPr wrap="square" rtlCol="0">
              <a:spAutoFit/>
            </a:bodyPr>
            <a:lstStyle/>
            <a:p>
              <a:pPr algn="ctr"/>
              <a:r>
                <a:rPr lang="es-CO" sz="1000" dirty="0" smtClean="0">
                  <a:latin typeface="Century Gothic" pitchFamily="34" charset="0"/>
                </a:rPr>
                <a:t>TRATAMIENTOS</a:t>
              </a:r>
              <a:endParaRPr lang="es-CO" sz="1000" dirty="0">
                <a:latin typeface="Century Gothic" pitchFamily="34" charset="0"/>
              </a:endParaRPr>
            </a:p>
          </p:txBody>
        </p:sp>
        <p:sp>
          <p:nvSpPr>
            <p:cNvPr id="39" name="38 CuadroTexto"/>
            <p:cNvSpPr txBox="1"/>
            <p:nvPr/>
          </p:nvSpPr>
          <p:spPr>
            <a:xfrm>
              <a:off x="3700919" y="4550931"/>
              <a:ext cx="1440160" cy="246221"/>
            </a:xfrm>
            <a:prstGeom prst="rect">
              <a:avLst/>
            </a:prstGeom>
            <a:noFill/>
            <a:ln>
              <a:noFill/>
            </a:ln>
          </p:spPr>
          <p:txBody>
            <a:bodyPr wrap="square" rtlCol="0">
              <a:spAutoFit/>
            </a:bodyPr>
            <a:lstStyle/>
            <a:p>
              <a:pPr algn="ctr"/>
              <a:r>
                <a:rPr lang="es-CO" sz="1000" dirty="0" smtClean="0">
                  <a:latin typeface="Century Gothic" pitchFamily="34" charset="0"/>
                </a:rPr>
                <a:t>CLASES DE SUELO</a:t>
              </a:r>
              <a:endParaRPr lang="es-CO" sz="1000" dirty="0">
                <a:latin typeface="Century Gothic" pitchFamily="34" charset="0"/>
              </a:endParaRPr>
            </a:p>
          </p:txBody>
        </p:sp>
        <p:sp>
          <p:nvSpPr>
            <p:cNvPr id="40" name="39 CuadroTexto"/>
            <p:cNvSpPr txBox="1"/>
            <p:nvPr/>
          </p:nvSpPr>
          <p:spPr>
            <a:xfrm>
              <a:off x="6077183" y="4550931"/>
              <a:ext cx="1231121" cy="246221"/>
            </a:xfrm>
            <a:prstGeom prst="rect">
              <a:avLst/>
            </a:prstGeom>
            <a:noFill/>
            <a:ln>
              <a:noFill/>
            </a:ln>
          </p:spPr>
          <p:txBody>
            <a:bodyPr wrap="square" rtlCol="0">
              <a:spAutoFit/>
            </a:bodyPr>
            <a:lstStyle/>
            <a:p>
              <a:pPr algn="ctr"/>
              <a:r>
                <a:rPr lang="es-CO" sz="1000" dirty="0" smtClean="0">
                  <a:latin typeface="Century Gothic" pitchFamily="34" charset="0"/>
                </a:rPr>
                <a:t>ACTIVIDADES</a:t>
              </a:r>
              <a:endParaRPr lang="es-CO" sz="1000" dirty="0">
                <a:latin typeface="Century Gothic" pitchFamily="34" charset="0"/>
              </a:endParaRPr>
            </a:p>
          </p:txBody>
        </p:sp>
        <p:sp>
          <p:nvSpPr>
            <p:cNvPr id="41" name="40 CuadroTexto"/>
            <p:cNvSpPr txBox="1"/>
            <p:nvPr/>
          </p:nvSpPr>
          <p:spPr>
            <a:xfrm>
              <a:off x="6999317" y="4550931"/>
              <a:ext cx="1231121" cy="246221"/>
            </a:xfrm>
            <a:prstGeom prst="rect">
              <a:avLst/>
            </a:prstGeom>
            <a:noFill/>
            <a:ln>
              <a:noFill/>
            </a:ln>
          </p:spPr>
          <p:txBody>
            <a:bodyPr wrap="square" rtlCol="0">
              <a:spAutoFit/>
            </a:bodyPr>
            <a:lstStyle/>
            <a:p>
              <a:pPr algn="ctr"/>
              <a:r>
                <a:rPr lang="es-CO" sz="1000" dirty="0" smtClean="0">
                  <a:latin typeface="Century Gothic" pitchFamily="34" charset="0"/>
                </a:rPr>
                <a:t>NORMAS</a:t>
              </a:r>
              <a:endParaRPr lang="es-CO" sz="1000" dirty="0">
                <a:latin typeface="Century Gothic" pitchFamily="34" charset="0"/>
              </a:endParaRPr>
            </a:p>
          </p:txBody>
        </p:sp>
        <p:sp>
          <p:nvSpPr>
            <p:cNvPr id="42" name="41 CuadroTexto"/>
            <p:cNvSpPr txBox="1"/>
            <p:nvPr/>
          </p:nvSpPr>
          <p:spPr>
            <a:xfrm>
              <a:off x="7949391" y="4550931"/>
              <a:ext cx="1231121" cy="246221"/>
            </a:xfrm>
            <a:prstGeom prst="rect">
              <a:avLst/>
            </a:prstGeom>
            <a:noFill/>
            <a:ln>
              <a:noFill/>
            </a:ln>
          </p:spPr>
          <p:txBody>
            <a:bodyPr wrap="square" rtlCol="0">
              <a:spAutoFit/>
            </a:bodyPr>
            <a:lstStyle/>
            <a:p>
              <a:pPr algn="ctr"/>
              <a:r>
                <a:rPr lang="es-CO" sz="1000" dirty="0" smtClean="0">
                  <a:latin typeface="Century Gothic" pitchFamily="34" charset="0"/>
                </a:rPr>
                <a:t>INSTRUMENTOS</a:t>
              </a:r>
              <a:endParaRPr lang="es-CO" sz="1000" dirty="0">
                <a:latin typeface="Century Gothic" pitchFamily="34" charset="0"/>
              </a:endParaRPr>
            </a:p>
          </p:txBody>
        </p:sp>
        <p:cxnSp>
          <p:nvCxnSpPr>
            <p:cNvPr id="4" name="3 Conector recto"/>
            <p:cNvCxnSpPr/>
            <p:nvPr/>
          </p:nvCxnSpPr>
          <p:spPr>
            <a:xfrm>
              <a:off x="3837950" y="4797152"/>
              <a:ext cx="5263569"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42 Conector recto"/>
            <p:cNvCxnSpPr/>
            <p:nvPr/>
          </p:nvCxnSpPr>
          <p:spPr>
            <a:xfrm>
              <a:off x="3837950" y="5085184"/>
              <a:ext cx="5263569"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43 Conector recto"/>
            <p:cNvCxnSpPr/>
            <p:nvPr/>
          </p:nvCxnSpPr>
          <p:spPr>
            <a:xfrm>
              <a:off x="3837950" y="5373216"/>
              <a:ext cx="5263569"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44 Conector recto"/>
            <p:cNvCxnSpPr/>
            <p:nvPr/>
          </p:nvCxnSpPr>
          <p:spPr>
            <a:xfrm>
              <a:off x="3837950" y="5661248"/>
              <a:ext cx="5263569"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45 Conector recto"/>
            <p:cNvCxnSpPr/>
            <p:nvPr/>
          </p:nvCxnSpPr>
          <p:spPr>
            <a:xfrm>
              <a:off x="3837950" y="6021288"/>
              <a:ext cx="5263569"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46 Conector recto"/>
            <p:cNvCxnSpPr/>
            <p:nvPr/>
          </p:nvCxnSpPr>
          <p:spPr>
            <a:xfrm>
              <a:off x="3837950" y="6309320"/>
              <a:ext cx="5263569"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213087" y="4509120"/>
              <a:ext cx="0" cy="180020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57 Conector recto"/>
            <p:cNvCxnSpPr/>
            <p:nvPr/>
          </p:nvCxnSpPr>
          <p:spPr>
            <a:xfrm>
              <a:off x="6221199" y="4509120"/>
              <a:ext cx="0" cy="180020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62 Conector recto"/>
            <p:cNvCxnSpPr/>
            <p:nvPr/>
          </p:nvCxnSpPr>
          <p:spPr>
            <a:xfrm>
              <a:off x="7221354" y="4509120"/>
              <a:ext cx="7957" cy="180020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63 Conector recto"/>
            <p:cNvCxnSpPr/>
            <p:nvPr/>
          </p:nvCxnSpPr>
          <p:spPr>
            <a:xfrm>
              <a:off x="8021399" y="4509120"/>
              <a:ext cx="0" cy="180020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64 Conector recto"/>
            <p:cNvCxnSpPr/>
            <p:nvPr/>
          </p:nvCxnSpPr>
          <p:spPr>
            <a:xfrm>
              <a:off x="9101519" y="4509120"/>
              <a:ext cx="0" cy="180020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65 Conector recto"/>
            <p:cNvCxnSpPr/>
            <p:nvPr/>
          </p:nvCxnSpPr>
          <p:spPr>
            <a:xfrm>
              <a:off x="3844935" y="4509120"/>
              <a:ext cx="5263569"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 name="4 Rectángulo"/>
          <p:cNvSpPr/>
          <p:nvPr/>
        </p:nvSpPr>
        <p:spPr>
          <a:xfrm>
            <a:off x="539552" y="2282096"/>
            <a:ext cx="4752528" cy="2246769"/>
          </a:xfrm>
          <a:prstGeom prst="rect">
            <a:avLst/>
          </a:prstGeom>
        </p:spPr>
        <p:txBody>
          <a:bodyPr wrap="square">
            <a:spAutoFit/>
          </a:bodyPr>
          <a:lstStyle/>
          <a:p>
            <a:pPr lvl="2" indent="-552450"/>
            <a:r>
              <a:rPr lang="es-CO" sz="1400" dirty="0"/>
              <a:t>A</a:t>
            </a:r>
            <a:r>
              <a:rPr lang="es-CO" sz="800" dirty="0"/>
              <a:t>TM</a:t>
            </a:r>
            <a:r>
              <a:rPr lang="es-CO" sz="1200" dirty="0"/>
              <a:t>= 	Área Total Municipal</a:t>
            </a:r>
          </a:p>
          <a:p>
            <a:pPr marL="914400" indent="-552450"/>
            <a:r>
              <a:rPr lang="es-CO" sz="1400" dirty="0"/>
              <a:t>A</a:t>
            </a:r>
            <a:r>
              <a:rPr lang="es-CO" sz="800" dirty="0"/>
              <a:t>PA</a:t>
            </a:r>
            <a:r>
              <a:rPr lang="es-CO" sz="1200" dirty="0" smtClean="0"/>
              <a:t>= </a:t>
            </a:r>
            <a:r>
              <a:rPr lang="es-CO" sz="1200" dirty="0"/>
              <a:t>	Áreas Protegidas, Paisajísticas o Ambientales</a:t>
            </a:r>
          </a:p>
          <a:p>
            <a:pPr lvl="2" indent="-552450"/>
            <a:r>
              <a:rPr lang="es-CO" sz="1400" dirty="0" smtClean="0"/>
              <a:t>A</a:t>
            </a:r>
            <a:r>
              <a:rPr lang="es-CO" sz="800" dirty="0" smtClean="0"/>
              <a:t>HP</a:t>
            </a:r>
            <a:r>
              <a:rPr lang="es-CO" sz="1200" dirty="0" smtClean="0"/>
              <a:t>= </a:t>
            </a:r>
            <a:r>
              <a:rPr lang="es-CO" sz="1200" dirty="0"/>
              <a:t>	Áreas Históricas, Culturales o Patrimoniales</a:t>
            </a:r>
          </a:p>
          <a:p>
            <a:pPr lvl="2" indent="-552450"/>
            <a:r>
              <a:rPr lang="es-CO" sz="1400" dirty="0"/>
              <a:t>A</a:t>
            </a:r>
            <a:r>
              <a:rPr lang="es-CO" sz="800" dirty="0"/>
              <a:t>ZA</a:t>
            </a:r>
            <a:r>
              <a:rPr lang="es-CO" sz="1200" dirty="0"/>
              <a:t>= 	Áreas o Zonas de Amenaza y Riesgo</a:t>
            </a:r>
          </a:p>
          <a:p>
            <a:pPr lvl="2" indent="-552450"/>
            <a:r>
              <a:rPr lang="es-CO" sz="1400" dirty="0"/>
              <a:t>A</a:t>
            </a:r>
            <a:r>
              <a:rPr lang="es-CO" sz="800" dirty="0"/>
              <a:t>MH</a:t>
            </a:r>
            <a:r>
              <a:rPr lang="es-CO" sz="1200" dirty="0"/>
              <a:t>=	Áreas Mineras e Hidrocarburos</a:t>
            </a:r>
          </a:p>
          <a:p>
            <a:pPr lvl="2" indent="-552450"/>
            <a:r>
              <a:rPr lang="es-CO" sz="1400" dirty="0"/>
              <a:t>A</a:t>
            </a:r>
            <a:r>
              <a:rPr lang="es-CO" sz="800" dirty="0"/>
              <a:t>SPI</a:t>
            </a:r>
            <a:r>
              <a:rPr lang="es-CO" sz="1200" dirty="0"/>
              <a:t>= 	Áreas de Provisión de Servicios Públicos e Infraestructura</a:t>
            </a:r>
          </a:p>
          <a:p>
            <a:pPr lvl="2" indent="-552450"/>
            <a:r>
              <a:rPr lang="es-CO" sz="1400" dirty="0"/>
              <a:t>A</a:t>
            </a:r>
            <a:r>
              <a:rPr lang="es-CO" sz="900" dirty="0"/>
              <a:t>I</a:t>
            </a:r>
            <a:r>
              <a:rPr lang="es-CO" sz="1200" dirty="0"/>
              <a:t>= 	Áreas de Resguardos Indígenas</a:t>
            </a:r>
          </a:p>
          <a:p>
            <a:pPr lvl="2" indent="-552450"/>
            <a:r>
              <a:rPr lang="es-CO" sz="1400" dirty="0"/>
              <a:t>A</a:t>
            </a:r>
            <a:r>
              <a:rPr lang="es-CO" sz="800" dirty="0"/>
              <a:t>A</a:t>
            </a:r>
            <a:r>
              <a:rPr lang="es-CO" sz="1200" dirty="0"/>
              <a:t>= 	Áreas de Poblaciones Afro </a:t>
            </a:r>
            <a:r>
              <a:rPr lang="es-CO" sz="1200" dirty="0" smtClean="0"/>
              <a:t>descendientes</a:t>
            </a:r>
          </a:p>
          <a:p>
            <a:pPr lvl="2" indent="-552450"/>
            <a:r>
              <a:rPr lang="es-CO" sz="1400" dirty="0"/>
              <a:t>A</a:t>
            </a:r>
            <a:r>
              <a:rPr lang="es-CO" sz="800" dirty="0"/>
              <a:t>ZRC</a:t>
            </a:r>
            <a:r>
              <a:rPr lang="es-CO" sz="1200" dirty="0" smtClean="0"/>
              <a:t>=	Áreas o Zonas de Reserva Campesina</a:t>
            </a:r>
            <a:endParaRPr lang="es-CO" sz="1200" dirty="0"/>
          </a:p>
          <a:p>
            <a:pPr lvl="2" indent="-552450"/>
            <a:r>
              <a:rPr lang="es-CO" sz="1400" dirty="0"/>
              <a:t>A</a:t>
            </a:r>
            <a:r>
              <a:rPr lang="es-CO" sz="800" dirty="0"/>
              <a:t>EP</a:t>
            </a:r>
            <a:r>
              <a:rPr lang="es-CO" sz="1200" dirty="0"/>
              <a:t>= 	Áreas de Espacio Público</a:t>
            </a:r>
          </a:p>
        </p:txBody>
      </p:sp>
      <p:sp>
        <p:nvSpPr>
          <p:cNvPr id="49" name="2 Subtítulo"/>
          <p:cNvSpPr txBox="1">
            <a:spLocks/>
          </p:cNvSpPr>
          <p:nvPr/>
        </p:nvSpPr>
        <p:spPr>
          <a:xfrm>
            <a:off x="0" y="6503366"/>
            <a:ext cx="3528392" cy="35463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CO" sz="1000" dirty="0">
                <a:latin typeface="Arial" pitchFamily="34" charset="0"/>
                <a:cs typeface="Arial" pitchFamily="34" charset="0"/>
              </a:rPr>
              <a:t>Elaborado por: Arq. Msc. Daniel I. Arriaga </a:t>
            </a:r>
            <a:r>
              <a:rPr lang="es-CO" sz="1000" dirty="0" smtClean="0">
                <a:latin typeface="Arial" pitchFamily="34" charset="0"/>
                <a:cs typeface="Arial" pitchFamily="34" charset="0"/>
              </a:rPr>
              <a:t>Salamanca</a:t>
            </a:r>
            <a:endParaRPr lang="es-CO" sz="1000" dirty="0">
              <a:latin typeface="Arial" pitchFamily="34" charset="0"/>
              <a:cs typeface="Arial" pitchFamily="34" charset="0"/>
            </a:endParaRPr>
          </a:p>
        </p:txBody>
      </p:sp>
      <p:grpSp>
        <p:nvGrpSpPr>
          <p:cNvPr id="7" name="6 Grupo"/>
          <p:cNvGrpSpPr/>
          <p:nvPr/>
        </p:nvGrpSpPr>
        <p:grpSpPr>
          <a:xfrm>
            <a:off x="-180528" y="704890"/>
            <a:ext cx="9721079" cy="1283950"/>
            <a:chOff x="-180528" y="704890"/>
            <a:chExt cx="9721079" cy="1283950"/>
          </a:xfrm>
        </p:grpSpPr>
        <p:sp>
          <p:nvSpPr>
            <p:cNvPr id="26" name="25 Rectángulo"/>
            <p:cNvSpPr/>
            <p:nvPr/>
          </p:nvSpPr>
          <p:spPr>
            <a:xfrm>
              <a:off x="2339752" y="851158"/>
              <a:ext cx="648072" cy="576064"/>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5" name="54 CuadroTexto"/>
            <p:cNvSpPr txBox="1"/>
            <p:nvPr/>
          </p:nvSpPr>
          <p:spPr>
            <a:xfrm>
              <a:off x="-180528" y="710676"/>
              <a:ext cx="938897" cy="707886"/>
            </a:xfrm>
            <a:prstGeom prst="rect">
              <a:avLst/>
            </a:prstGeom>
            <a:noFill/>
          </p:spPr>
          <p:txBody>
            <a:bodyPr wrap="square" rtlCol="0">
              <a:spAutoFit/>
            </a:bodyPr>
            <a:lstStyle/>
            <a:p>
              <a:pPr algn="ctr"/>
              <a:r>
                <a:rPr lang="es-CO" sz="4000" dirty="0" smtClean="0">
                  <a:latin typeface="Century Gothic" pitchFamily="34" charset="0"/>
                </a:rPr>
                <a:t>A</a:t>
              </a:r>
              <a:r>
                <a:rPr lang="es-CO" sz="1200" dirty="0" smtClean="0">
                  <a:latin typeface="Century Gothic" pitchFamily="34" charset="0"/>
                </a:rPr>
                <a:t>TM</a:t>
              </a:r>
              <a:endParaRPr lang="es-CO" sz="1200" dirty="0">
                <a:latin typeface="Century Gothic" pitchFamily="34" charset="0"/>
              </a:endParaRPr>
            </a:p>
          </p:txBody>
        </p:sp>
        <p:sp>
          <p:nvSpPr>
            <p:cNvPr id="57" name="56 CuadroTexto"/>
            <p:cNvSpPr txBox="1"/>
            <p:nvPr/>
          </p:nvSpPr>
          <p:spPr>
            <a:xfrm>
              <a:off x="251520" y="710676"/>
              <a:ext cx="938897" cy="774108"/>
            </a:xfrm>
            <a:prstGeom prst="rect">
              <a:avLst/>
            </a:prstGeom>
            <a:noFill/>
          </p:spPr>
          <p:txBody>
            <a:bodyPr wrap="square" rtlCol="0">
              <a:spAutoFit/>
            </a:bodyPr>
            <a:lstStyle/>
            <a:p>
              <a:pPr algn="ctr"/>
              <a:r>
                <a:rPr lang="es-CO" sz="4000" dirty="0">
                  <a:latin typeface="Century Gothic" pitchFamily="34" charset="0"/>
                </a:rPr>
                <a:t>-</a:t>
              </a:r>
            </a:p>
          </p:txBody>
        </p:sp>
        <p:sp>
          <p:nvSpPr>
            <p:cNvPr id="59" name="58 CuadroTexto"/>
            <p:cNvSpPr txBox="1"/>
            <p:nvPr/>
          </p:nvSpPr>
          <p:spPr>
            <a:xfrm>
              <a:off x="683568" y="704890"/>
              <a:ext cx="6912769" cy="707886"/>
            </a:xfrm>
            <a:prstGeom prst="rect">
              <a:avLst/>
            </a:prstGeom>
            <a:noFill/>
          </p:spPr>
          <p:txBody>
            <a:bodyPr wrap="square" rtlCol="0">
              <a:spAutoFit/>
            </a:bodyPr>
            <a:lstStyle/>
            <a:p>
              <a:r>
                <a:rPr lang="es-CO" sz="4000" dirty="0" smtClean="0">
                  <a:latin typeface="Century Gothic" pitchFamily="34" charset="0"/>
                </a:rPr>
                <a:t>(</a:t>
              </a:r>
              <a:r>
                <a:rPr lang="es-CO" sz="3200" dirty="0" smtClean="0">
                  <a:latin typeface="Century Gothic" pitchFamily="34" charset="0"/>
                </a:rPr>
                <a:t>A</a:t>
              </a:r>
              <a:r>
                <a:rPr lang="es-CO" sz="1200" dirty="0" smtClean="0">
                  <a:latin typeface="Century Gothic" pitchFamily="34" charset="0"/>
                </a:rPr>
                <a:t>PA</a:t>
              </a:r>
              <a:r>
                <a:rPr lang="es-CO" sz="3200" dirty="0" smtClean="0">
                  <a:latin typeface="Century Gothic" pitchFamily="34" charset="0"/>
                </a:rPr>
                <a:t>+A</a:t>
              </a:r>
              <a:r>
                <a:rPr lang="es-CO" sz="1200" dirty="0" smtClean="0">
                  <a:latin typeface="Century Gothic" pitchFamily="34" charset="0"/>
                </a:rPr>
                <a:t>HP</a:t>
              </a:r>
              <a:r>
                <a:rPr lang="es-CO" sz="3200" dirty="0" smtClean="0">
                  <a:latin typeface="Century Gothic" pitchFamily="34" charset="0"/>
                </a:rPr>
                <a:t>+A</a:t>
              </a:r>
              <a:r>
                <a:rPr lang="es-CO" sz="1200" dirty="0" smtClean="0">
                  <a:latin typeface="Century Gothic" pitchFamily="34" charset="0"/>
                </a:rPr>
                <a:t>ZA</a:t>
              </a:r>
              <a:r>
                <a:rPr lang="es-CO" sz="3200" dirty="0" smtClean="0">
                  <a:latin typeface="Century Gothic" pitchFamily="34" charset="0"/>
                </a:rPr>
                <a:t>+A</a:t>
              </a:r>
              <a:r>
                <a:rPr lang="es-CO" sz="1200" dirty="0" smtClean="0">
                  <a:latin typeface="Century Gothic" pitchFamily="34" charset="0"/>
                </a:rPr>
                <a:t>MH</a:t>
              </a:r>
              <a:r>
                <a:rPr lang="es-CO" sz="3200" dirty="0" smtClean="0">
                  <a:latin typeface="Century Gothic" pitchFamily="34" charset="0"/>
                </a:rPr>
                <a:t>+A</a:t>
              </a:r>
              <a:r>
                <a:rPr lang="es-CO" sz="1200" dirty="0" smtClean="0">
                  <a:latin typeface="Century Gothic" pitchFamily="34" charset="0"/>
                </a:rPr>
                <a:t>SPI</a:t>
              </a:r>
              <a:r>
                <a:rPr lang="es-CO" sz="3200" dirty="0" smtClean="0">
                  <a:latin typeface="Century Gothic" pitchFamily="34" charset="0"/>
                </a:rPr>
                <a:t>+A</a:t>
              </a:r>
              <a:r>
                <a:rPr lang="es-CO" sz="1200" dirty="0" smtClean="0">
                  <a:latin typeface="Century Gothic" pitchFamily="34" charset="0"/>
                </a:rPr>
                <a:t>I</a:t>
              </a:r>
              <a:r>
                <a:rPr lang="es-CO" sz="3200" dirty="0" smtClean="0">
                  <a:latin typeface="Century Gothic" pitchFamily="34" charset="0"/>
                </a:rPr>
                <a:t>+A</a:t>
              </a:r>
              <a:r>
                <a:rPr lang="es-CO" sz="1200" dirty="0" smtClean="0">
                  <a:latin typeface="Century Gothic" pitchFamily="34" charset="0"/>
                </a:rPr>
                <a:t>A</a:t>
              </a:r>
              <a:r>
                <a:rPr lang="es-CO" sz="3200" dirty="0" smtClean="0">
                  <a:latin typeface="Century Gothic" pitchFamily="34" charset="0"/>
                </a:rPr>
                <a:t>+A</a:t>
              </a:r>
              <a:r>
                <a:rPr lang="es-CO" sz="1200" dirty="0" smtClean="0">
                  <a:latin typeface="Century Gothic" pitchFamily="34" charset="0"/>
                </a:rPr>
                <a:t>ZRC</a:t>
              </a:r>
              <a:r>
                <a:rPr lang="es-CO" sz="3200" dirty="0" smtClean="0">
                  <a:latin typeface="Century Gothic" pitchFamily="34" charset="0"/>
                </a:rPr>
                <a:t>+A</a:t>
              </a:r>
              <a:r>
                <a:rPr lang="es-CO" sz="1200" dirty="0" smtClean="0">
                  <a:latin typeface="Century Gothic" pitchFamily="34" charset="0"/>
                </a:rPr>
                <a:t>EP</a:t>
              </a:r>
              <a:r>
                <a:rPr lang="es-CO" sz="4000" dirty="0" smtClean="0">
                  <a:latin typeface="Century Gothic" pitchFamily="34" charset="0"/>
                </a:rPr>
                <a:t>)</a:t>
              </a:r>
              <a:endParaRPr lang="es-CO" sz="4000" dirty="0">
                <a:latin typeface="Century Gothic" pitchFamily="34" charset="0"/>
              </a:endParaRPr>
            </a:p>
          </p:txBody>
        </p:sp>
        <p:sp>
          <p:nvSpPr>
            <p:cNvPr id="52" name="51 CuadroTexto"/>
            <p:cNvSpPr txBox="1"/>
            <p:nvPr/>
          </p:nvSpPr>
          <p:spPr>
            <a:xfrm>
              <a:off x="7092280" y="799452"/>
              <a:ext cx="938897" cy="774108"/>
            </a:xfrm>
            <a:prstGeom prst="rect">
              <a:avLst/>
            </a:prstGeom>
            <a:noFill/>
          </p:spPr>
          <p:txBody>
            <a:bodyPr wrap="square" rtlCol="0">
              <a:spAutoFit/>
            </a:bodyPr>
            <a:lstStyle/>
            <a:p>
              <a:pPr algn="ctr"/>
              <a:r>
                <a:rPr lang="es-CO" sz="4000" dirty="0" smtClean="0">
                  <a:latin typeface="Century Gothic" pitchFamily="34" charset="0"/>
                </a:rPr>
                <a:t>=</a:t>
              </a:r>
              <a:endParaRPr lang="es-CO" sz="4000" dirty="0">
                <a:latin typeface="Century Gothic" pitchFamily="34" charset="0"/>
              </a:endParaRPr>
            </a:p>
          </p:txBody>
        </p:sp>
        <p:sp>
          <p:nvSpPr>
            <p:cNvPr id="53" name="52 CuadroTexto"/>
            <p:cNvSpPr txBox="1"/>
            <p:nvPr/>
          </p:nvSpPr>
          <p:spPr>
            <a:xfrm>
              <a:off x="7668344" y="764704"/>
              <a:ext cx="1872207" cy="707886"/>
            </a:xfrm>
            <a:prstGeom prst="rect">
              <a:avLst/>
            </a:prstGeom>
            <a:noFill/>
          </p:spPr>
          <p:txBody>
            <a:bodyPr wrap="square" rtlCol="0">
              <a:spAutoFit/>
            </a:bodyPr>
            <a:lstStyle/>
            <a:p>
              <a:r>
                <a:rPr lang="es-CO" sz="800" dirty="0" smtClean="0">
                  <a:latin typeface="Century Gothic" pitchFamily="34" charset="0"/>
                </a:rPr>
                <a:t>SUELO URBANO</a:t>
              </a:r>
            </a:p>
            <a:p>
              <a:r>
                <a:rPr lang="es-CO" sz="800" dirty="0" smtClean="0">
                  <a:latin typeface="Century Gothic" pitchFamily="34" charset="0"/>
                </a:rPr>
                <a:t>SUELO EXPANSIÓN URBANA</a:t>
              </a:r>
              <a:endParaRPr lang="es-CO" sz="800" dirty="0">
                <a:latin typeface="Century Gothic" pitchFamily="34" charset="0"/>
              </a:endParaRPr>
            </a:p>
            <a:p>
              <a:r>
                <a:rPr lang="es-CO" sz="800" dirty="0" smtClean="0">
                  <a:latin typeface="Century Gothic" pitchFamily="34" charset="0"/>
                </a:rPr>
                <a:t>SUELO RURAL</a:t>
              </a:r>
            </a:p>
            <a:p>
              <a:r>
                <a:rPr lang="es-CO" sz="800" dirty="0" smtClean="0">
                  <a:latin typeface="Century Gothic" pitchFamily="34" charset="0"/>
                </a:rPr>
                <a:t>SUELO SUBURBANO</a:t>
              </a:r>
            </a:p>
            <a:p>
              <a:r>
                <a:rPr lang="es-CO" sz="800" dirty="0" smtClean="0">
                  <a:latin typeface="Century Gothic" pitchFamily="34" charset="0"/>
                </a:rPr>
                <a:t>SUELO DE PROTECCIÓN</a:t>
              </a:r>
              <a:endParaRPr lang="es-CO" sz="800" dirty="0">
                <a:latin typeface="Century Gothic" pitchFamily="34" charset="0"/>
              </a:endParaRPr>
            </a:p>
          </p:txBody>
        </p:sp>
        <p:cxnSp>
          <p:nvCxnSpPr>
            <p:cNvPr id="10" name="9 Conector recto"/>
            <p:cNvCxnSpPr/>
            <p:nvPr/>
          </p:nvCxnSpPr>
          <p:spPr>
            <a:xfrm>
              <a:off x="2699792" y="1340768"/>
              <a:ext cx="0" cy="648072"/>
            </a:xfrm>
            <a:prstGeom prst="line">
              <a:avLst/>
            </a:prstGeom>
            <a:ln w="19050">
              <a:solidFill>
                <a:schemeClr val="tx1">
                  <a:lumMod val="95000"/>
                  <a:lumOff val="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1259632" y="1986518"/>
              <a:ext cx="6480720"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flipV="1">
              <a:off x="1979712" y="1410454"/>
              <a:ext cx="0" cy="576064"/>
            </a:xfrm>
            <a:prstGeom prst="straightConnector1">
              <a:avLst/>
            </a:prstGeom>
            <a:ln w="19050">
              <a:solidFill>
                <a:schemeClr val="tx1">
                  <a:lumMod val="95000"/>
                  <a:lumOff val="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55 Conector recto de flecha"/>
            <p:cNvCxnSpPr/>
            <p:nvPr/>
          </p:nvCxnSpPr>
          <p:spPr>
            <a:xfrm flipV="1">
              <a:off x="4283968" y="1412776"/>
              <a:ext cx="0" cy="559296"/>
            </a:xfrm>
            <a:prstGeom prst="straightConnector1">
              <a:avLst/>
            </a:prstGeom>
            <a:ln w="19050">
              <a:solidFill>
                <a:schemeClr val="tx1">
                  <a:lumMod val="95000"/>
                  <a:lumOff val="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59 Conector recto de flecha"/>
            <p:cNvCxnSpPr/>
            <p:nvPr/>
          </p:nvCxnSpPr>
          <p:spPr>
            <a:xfrm flipV="1">
              <a:off x="5004048" y="1412776"/>
              <a:ext cx="0" cy="559296"/>
            </a:xfrm>
            <a:prstGeom prst="straightConnector1">
              <a:avLst/>
            </a:prstGeom>
            <a:ln w="19050">
              <a:solidFill>
                <a:schemeClr val="tx1">
                  <a:lumMod val="95000"/>
                  <a:lumOff val="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60 Conector recto de flecha"/>
            <p:cNvCxnSpPr/>
            <p:nvPr/>
          </p:nvCxnSpPr>
          <p:spPr>
            <a:xfrm flipV="1">
              <a:off x="5580112" y="1412776"/>
              <a:ext cx="0" cy="559296"/>
            </a:xfrm>
            <a:prstGeom prst="straightConnector1">
              <a:avLst/>
            </a:prstGeom>
            <a:ln w="19050">
              <a:solidFill>
                <a:schemeClr val="tx1">
                  <a:lumMod val="95000"/>
                  <a:lumOff val="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61 Conector recto de flecha"/>
            <p:cNvCxnSpPr/>
            <p:nvPr/>
          </p:nvCxnSpPr>
          <p:spPr>
            <a:xfrm flipV="1">
              <a:off x="7740352" y="1698486"/>
              <a:ext cx="0" cy="288032"/>
            </a:xfrm>
            <a:prstGeom prst="straightConnector1">
              <a:avLst/>
            </a:prstGeom>
            <a:ln w="19050">
              <a:solidFill>
                <a:schemeClr val="tx1">
                  <a:lumMod val="95000"/>
                  <a:lumOff val="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p:nvPr/>
          </p:nvCxnSpPr>
          <p:spPr>
            <a:xfrm flipV="1">
              <a:off x="1259632" y="1412776"/>
              <a:ext cx="0" cy="559296"/>
            </a:xfrm>
            <a:prstGeom prst="straightConnector1">
              <a:avLst/>
            </a:prstGeom>
            <a:ln w="19050">
              <a:solidFill>
                <a:schemeClr val="tx1">
                  <a:lumMod val="95000"/>
                  <a:lumOff val="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p:nvPr/>
          </p:nvCxnSpPr>
          <p:spPr>
            <a:xfrm flipV="1">
              <a:off x="3491880" y="1412776"/>
              <a:ext cx="0" cy="559296"/>
            </a:xfrm>
            <a:prstGeom prst="straightConnector1">
              <a:avLst/>
            </a:prstGeom>
            <a:ln w="19050">
              <a:solidFill>
                <a:schemeClr val="tx1">
                  <a:lumMod val="95000"/>
                  <a:lumOff val="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47 Conector recto de flecha"/>
            <p:cNvCxnSpPr/>
            <p:nvPr/>
          </p:nvCxnSpPr>
          <p:spPr>
            <a:xfrm flipV="1">
              <a:off x="6372200" y="1412776"/>
              <a:ext cx="0" cy="559296"/>
            </a:xfrm>
            <a:prstGeom prst="straightConnector1">
              <a:avLst/>
            </a:prstGeom>
            <a:ln w="19050">
              <a:solidFill>
                <a:schemeClr val="tx1">
                  <a:lumMod val="95000"/>
                  <a:lumOff val="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49 Conector recto de flecha"/>
            <p:cNvCxnSpPr/>
            <p:nvPr/>
          </p:nvCxnSpPr>
          <p:spPr>
            <a:xfrm flipV="1">
              <a:off x="7092280" y="1412776"/>
              <a:ext cx="0" cy="559296"/>
            </a:xfrm>
            <a:prstGeom prst="straightConnector1">
              <a:avLst/>
            </a:prstGeom>
            <a:ln w="19050">
              <a:solidFill>
                <a:schemeClr val="tx1">
                  <a:lumMod val="95000"/>
                  <a:lumOff val="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786323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Objeto"/>
          <p:cNvGraphicFramePr>
            <a:graphicFrameLocks noChangeAspect="1"/>
          </p:cNvGraphicFramePr>
          <p:nvPr>
            <p:extLst>
              <p:ext uri="{D42A27DB-BD31-4B8C-83A1-F6EECF244321}">
                <p14:modId xmlns:p14="http://schemas.microsoft.com/office/powerpoint/2010/main" val="1109024691"/>
              </p:ext>
            </p:extLst>
          </p:nvPr>
        </p:nvGraphicFramePr>
        <p:xfrm>
          <a:off x="179512" y="170545"/>
          <a:ext cx="8712967" cy="6570012"/>
        </p:xfrm>
        <a:graphic>
          <a:graphicData uri="http://schemas.openxmlformats.org/presentationml/2006/ole">
            <mc:AlternateContent xmlns:mc="http://schemas.openxmlformats.org/markup-compatibility/2006">
              <mc:Choice xmlns:v="urn:schemas-microsoft-com:vml" Requires="v">
                <p:oleObj spid="_x0000_s2106" name="Hoja de cálculo" r:id="rId4" imgW="11306144" imgH="8524980" progId="Excel.Sheet.8">
                  <p:embed/>
                </p:oleObj>
              </mc:Choice>
              <mc:Fallback>
                <p:oleObj name="Hoja de cálculo" r:id="rId4" imgW="11306144" imgH="8524980" progId="Excel.Sheet.8">
                  <p:embed/>
                  <p:pic>
                    <p:nvPicPr>
                      <p:cNvPr id="0" name=""/>
                      <p:cNvPicPr/>
                      <p:nvPr/>
                    </p:nvPicPr>
                    <p:blipFill>
                      <a:blip r:embed="rId5"/>
                      <a:stretch>
                        <a:fillRect/>
                      </a:stretch>
                    </p:blipFill>
                    <p:spPr>
                      <a:xfrm>
                        <a:off x="179512" y="170545"/>
                        <a:ext cx="8712967" cy="6570012"/>
                      </a:xfrm>
                      <a:prstGeom prst="rect">
                        <a:avLst/>
                      </a:prstGeom>
                    </p:spPr>
                  </p:pic>
                </p:oleObj>
              </mc:Fallback>
            </mc:AlternateContent>
          </a:graphicData>
        </a:graphic>
      </p:graphicFrame>
      <p:sp>
        <p:nvSpPr>
          <p:cNvPr id="3" name="2 Subtítulo"/>
          <p:cNvSpPr txBox="1">
            <a:spLocks/>
          </p:cNvSpPr>
          <p:nvPr/>
        </p:nvSpPr>
        <p:spPr>
          <a:xfrm>
            <a:off x="0" y="6602759"/>
            <a:ext cx="3528392" cy="35463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CO" sz="1000" dirty="0">
                <a:latin typeface="Arial" pitchFamily="34" charset="0"/>
                <a:cs typeface="Arial" pitchFamily="34" charset="0"/>
              </a:rPr>
              <a:t>Elaborado por: Arq. Msc. Daniel I. Arriaga </a:t>
            </a:r>
            <a:r>
              <a:rPr lang="es-CO" sz="1000" dirty="0" smtClean="0">
                <a:latin typeface="Arial" pitchFamily="34" charset="0"/>
                <a:cs typeface="Arial" pitchFamily="34" charset="0"/>
              </a:rPr>
              <a:t>Salamanca</a:t>
            </a:r>
            <a:endParaRPr lang="es-CO" sz="1000" dirty="0">
              <a:latin typeface="Arial" pitchFamily="34" charset="0"/>
              <a:cs typeface="Arial" pitchFamily="34" charset="0"/>
            </a:endParaRPr>
          </a:p>
        </p:txBody>
      </p:sp>
    </p:spTree>
    <p:extLst>
      <p:ext uri="{BB962C8B-B14F-4D97-AF65-F5344CB8AC3E}">
        <p14:creationId xmlns:p14="http://schemas.microsoft.com/office/powerpoint/2010/main" val="24214593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txBox="1">
            <a:spLocks/>
          </p:cNvSpPr>
          <p:nvPr/>
        </p:nvSpPr>
        <p:spPr>
          <a:xfrm>
            <a:off x="0" y="6602759"/>
            <a:ext cx="3528392" cy="35463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CO" sz="1000" dirty="0">
                <a:latin typeface="Arial" pitchFamily="34" charset="0"/>
                <a:cs typeface="Arial" pitchFamily="34" charset="0"/>
              </a:rPr>
              <a:t>Elaborado por: Arq. Msc. Daniel I. Arriaga </a:t>
            </a:r>
            <a:r>
              <a:rPr lang="es-CO" sz="1000" dirty="0" smtClean="0">
                <a:latin typeface="Arial" pitchFamily="34" charset="0"/>
                <a:cs typeface="Arial" pitchFamily="34" charset="0"/>
              </a:rPr>
              <a:t>Salamanca</a:t>
            </a:r>
            <a:endParaRPr lang="es-CO" sz="1000" dirty="0">
              <a:latin typeface="Arial" pitchFamily="34" charset="0"/>
              <a:cs typeface="Arial" pitchFamily="34" charset="0"/>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pic>
        <p:nvPicPr>
          <p:cNvPr id="30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432048"/>
            <a:ext cx="9940098" cy="609329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Tree>
    <p:extLst>
      <p:ext uri="{BB962C8B-B14F-4D97-AF65-F5344CB8AC3E}">
        <p14:creationId xmlns:p14="http://schemas.microsoft.com/office/powerpoint/2010/main" val="11742065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13 Grupo"/>
          <p:cNvGrpSpPr/>
          <p:nvPr/>
        </p:nvGrpSpPr>
        <p:grpSpPr>
          <a:xfrm>
            <a:off x="35496" y="44624"/>
            <a:ext cx="9108504" cy="6768752"/>
            <a:chOff x="35496" y="44624"/>
            <a:chExt cx="9108504" cy="6768752"/>
          </a:xfrm>
        </p:grpSpPr>
        <p:cxnSp>
          <p:nvCxnSpPr>
            <p:cNvPr id="39" name="38 Conector recto"/>
            <p:cNvCxnSpPr/>
            <p:nvPr/>
          </p:nvCxnSpPr>
          <p:spPr>
            <a:xfrm>
              <a:off x="35496" y="1412776"/>
              <a:ext cx="7237312"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 name="20 CuadroTexto"/>
            <p:cNvSpPr txBox="1"/>
            <p:nvPr/>
          </p:nvSpPr>
          <p:spPr>
            <a:xfrm>
              <a:off x="3275857" y="44624"/>
              <a:ext cx="3692850" cy="276999"/>
            </a:xfrm>
            <a:prstGeom prst="rect">
              <a:avLst/>
            </a:prstGeom>
            <a:noFill/>
            <a:ln>
              <a:solidFill>
                <a:schemeClr val="tx1">
                  <a:lumMod val="95000"/>
                  <a:lumOff val="5000"/>
                </a:schemeClr>
              </a:solidFill>
            </a:ln>
          </p:spPr>
          <p:txBody>
            <a:bodyPr wrap="square" rtlCol="0">
              <a:spAutoFit/>
            </a:bodyPr>
            <a:lstStyle/>
            <a:p>
              <a:pPr algn="ctr"/>
              <a:r>
                <a:rPr lang="es-CO" sz="600" dirty="0">
                  <a:latin typeface="Arial" pitchFamily="34" charset="0"/>
                  <a:cs typeface="Arial" pitchFamily="34" charset="0"/>
                </a:rPr>
                <a:t>EVENTOS O AMENAZAS </a:t>
              </a:r>
              <a:r>
                <a:rPr lang="es-CO" sz="600" dirty="0" smtClean="0">
                  <a:latin typeface="Arial" pitchFamily="34" charset="0"/>
                  <a:cs typeface="Arial" pitchFamily="34" charset="0"/>
                </a:rPr>
                <a:t>NATURALES Y </a:t>
              </a:r>
            </a:p>
            <a:p>
              <a:pPr algn="ctr"/>
              <a:r>
                <a:rPr lang="es-CO" sz="600" dirty="0" smtClean="0">
                  <a:latin typeface="Arial" pitchFamily="34" charset="0"/>
                  <a:cs typeface="Arial" pitchFamily="34" charset="0"/>
                </a:rPr>
                <a:t>ANTROPOGÉNICOS NO </a:t>
              </a:r>
              <a:r>
                <a:rPr lang="es-CO" sz="600" dirty="0">
                  <a:latin typeface="Arial" pitchFamily="34" charset="0"/>
                  <a:cs typeface="Arial" pitchFamily="34" charset="0"/>
                </a:rPr>
                <a:t>INTENCIONALES</a:t>
              </a:r>
            </a:p>
          </p:txBody>
        </p:sp>
        <p:sp>
          <p:nvSpPr>
            <p:cNvPr id="65" name="64 CuadroTexto"/>
            <p:cNvSpPr txBox="1"/>
            <p:nvPr/>
          </p:nvSpPr>
          <p:spPr>
            <a:xfrm>
              <a:off x="3275856" y="836712"/>
              <a:ext cx="3692850" cy="5447645"/>
            </a:xfrm>
            <a:prstGeom prst="rect">
              <a:avLst/>
            </a:prstGeom>
            <a:noFill/>
            <a:ln>
              <a:solidFill>
                <a:schemeClr val="tx1">
                  <a:lumMod val="95000"/>
                  <a:lumOff val="5000"/>
                </a:schemeClr>
              </a:solidFill>
            </a:ln>
          </p:spPr>
          <p:txBody>
            <a:bodyPr wrap="square" rtlCol="0">
              <a:spAutoFit/>
            </a:bodyPr>
            <a:lstStyle/>
            <a:p>
              <a:pPr marL="85725" indent="-85725">
                <a:buFontTx/>
                <a:buChar char="-"/>
              </a:pPr>
              <a:r>
                <a:rPr lang="es-CO" sz="800" dirty="0" smtClean="0">
                  <a:latin typeface="Arial Narrow" pitchFamily="34" charset="0"/>
                  <a:cs typeface="Arial" pitchFamily="34" charset="0"/>
                </a:rPr>
                <a:t>Fase de formulación: Etapa inicial, Diagnóstico territorial, Prospectiva territorial</a:t>
              </a:r>
            </a:p>
            <a:p>
              <a:pPr marL="85725" indent="-85725">
                <a:buFontTx/>
                <a:buChar char="-"/>
              </a:pPr>
              <a:r>
                <a:rPr lang="es-CO" sz="800" dirty="0" smtClean="0">
                  <a:latin typeface="Arial Narrow" pitchFamily="34" charset="0"/>
                  <a:cs typeface="Arial" pitchFamily="34" charset="0"/>
                </a:rPr>
                <a:t>Fase de implementación: Instrumentación, ejecución</a:t>
              </a:r>
            </a:p>
            <a:p>
              <a:pPr marL="85725" indent="-85725">
                <a:buFontTx/>
                <a:buChar char="-"/>
              </a:pPr>
              <a:r>
                <a:rPr lang="es-CO" sz="800" dirty="0" smtClean="0">
                  <a:latin typeface="Arial Narrow" pitchFamily="34" charset="0"/>
                  <a:cs typeface="Arial" pitchFamily="34" charset="0"/>
                </a:rPr>
                <a:t>Sistema administrativo, Sistema biofísico, Sistema Social, Sistema económico, Sistema funcionamiento espacial</a:t>
              </a:r>
            </a:p>
            <a:p>
              <a:pPr marL="85725" indent="-85725">
                <a:buFontTx/>
                <a:buChar char="-"/>
              </a:pPr>
              <a:endParaRPr lang="es-CO" sz="400" dirty="0" smtClean="0">
                <a:latin typeface="Arial Narrow" pitchFamily="34" charset="0"/>
                <a:cs typeface="Arial" pitchFamily="34" charset="0"/>
              </a:endParaRPr>
            </a:p>
            <a:p>
              <a:pPr marL="171450" indent="-171450">
                <a:buFontTx/>
                <a:buChar char="-"/>
              </a:pPr>
              <a:r>
                <a:rPr lang="es-CO" sz="800" dirty="0" smtClean="0">
                  <a:latin typeface="Arial Narrow" pitchFamily="34" charset="0"/>
                  <a:cs typeface="Arial" pitchFamily="34" charset="0"/>
                </a:rPr>
                <a:t>Suelo urbano, expansión urbana, rural, suburbano y de protección.</a:t>
              </a:r>
            </a:p>
            <a:p>
              <a:pPr marL="171450" indent="-171450">
                <a:buFontTx/>
                <a:buChar char="-"/>
              </a:pPr>
              <a:r>
                <a:rPr lang="es-CO" sz="800" dirty="0" smtClean="0">
                  <a:latin typeface="Arial Narrow" pitchFamily="34" charset="0"/>
                  <a:cs typeface="Arial" pitchFamily="34" charset="0"/>
                </a:rPr>
                <a:t>Tratamientos urbanos: Conservación, restauración, rehabilitación, remodelación,  reconstrucción, renovación,  reubicación desarrollo, consolidación, actualización, mejoramiento integral. Tratamientos rurales y/o conservación: Preservación, restauración (rehabilitación y recuperación) y uso sostenible.</a:t>
              </a:r>
            </a:p>
            <a:p>
              <a:pPr marL="171450" indent="-171450">
                <a:buFontTx/>
                <a:buChar char="-"/>
              </a:pPr>
              <a:r>
                <a:rPr lang="es-CO" sz="800" dirty="0" smtClean="0">
                  <a:latin typeface="Arial Narrow" pitchFamily="34" charset="0"/>
                  <a:cs typeface="Arial" pitchFamily="34" charset="0"/>
                </a:rPr>
                <a:t>Instrumentos de: planeación,  gestión, financiación, normativos y planeación.</a:t>
              </a:r>
            </a:p>
            <a:p>
              <a:pPr marL="171450" indent="-171450">
                <a:buFontTx/>
                <a:buChar char="-"/>
              </a:pPr>
              <a:r>
                <a:rPr lang="es-CO" sz="800" dirty="0" smtClean="0">
                  <a:latin typeface="Arial Narrow" pitchFamily="34" charset="0"/>
                  <a:cs typeface="Arial" pitchFamily="34" charset="0"/>
                </a:rPr>
                <a:t>Sistemas de áreas protegidas naturales, paisajísticas, culturales, históricas y de riesgo</a:t>
              </a:r>
            </a:p>
            <a:p>
              <a:pPr marL="171450" indent="-171450">
                <a:buFontTx/>
                <a:buChar char="-"/>
              </a:pPr>
              <a:endParaRPr lang="es-CO" sz="800" dirty="0">
                <a:latin typeface="Arial Narrow" pitchFamily="34" charset="0"/>
                <a:cs typeface="Arial" pitchFamily="34" charset="0"/>
              </a:endParaRPr>
            </a:p>
            <a:p>
              <a:pPr marL="85725" indent="-85725">
                <a:buFontTx/>
                <a:buChar char="-"/>
              </a:pPr>
              <a:r>
                <a:rPr lang="es-CO" sz="800" dirty="0" smtClean="0">
                  <a:latin typeface="Arial Narrow" pitchFamily="34" charset="0"/>
                  <a:cs typeface="Arial" pitchFamily="34" charset="0"/>
                </a:rPr>
                <a:t>Licencias urbanísticas y modalidades: urbanización, construcción ( obra nueva, ampliación, adecuación, modificación, restauración, reforzamiento estructural, demolición, cerramiento), parcelación, subdivisión de predios( subdivisión rural, subdivisión urbana, reloteo), intervención y ocupación del espacio público (localización de equipamientos, intervención del espacio púbico e intervención y ocupación temporal de playas y terrenos de baja mar).</a:t>
              </a:r>
            </a:p>
            <a:p>
              <a:pPr marL="85725" indent="-85725">
                <a:buFontTx/>
                <a:buChar char="-"/>
              </a:pPr>
              <a:r>
                <a:rPr lang="es-CO" sz="800" dirty="0" smtClean="0">
                  <a:latin typeface="Arial Narrow" pitchFamily="34" charset="0"/>
                  <a:cs typeface="Arial" pitchFamily="34" charset="0"/>
                </a:rPr>
                <a:t>Áreas protegidas de nivel nacional(reserva natural, parque nacional natural, santuario de fauna y flora, área natural única, vía parque, territorio faunístico, reserva de caza, área de manejo integrado de recursos hidrobiológicos, reserva de pesca artesanal), Nivel regional (área de reserva forestal productora, área de reserva forestal protectora, área de reserva forestal protectora-productora, coto de caza, distrito de manejo integrado, distrito de conservación de suelos, parque natural regional), Nivel municipal (reserva natural de la sociedad civil, bosque, área natural histórica cultural, parque ecológico recreativo, refugio de vida silvestre, otras).</a:t>
              </a:r>
            </a:p>
            <a:p>
              <a:pPr marL="85725" indent="-85725">
                <a:buFontTx/>
                <a:buChar char="-"/>
              </a:pPr>
              <a:r>
                <a:rPr lang="es-CO" sz="800" dirty="0" smtClean="0">
                  <a:latin typeface="Arial Narrow" pitchFamily="34" charset="0"/>
                  <a:cs typeface="Arial" pitchFamily="34" charset="0"/>
                </a:rPr>
                <a:t>Áreas de culturas indígenas y afro  descendientes.</a:t>
              </a:r>
            </a:p>
            <a:p>
              <a:pPr marL="85725" indent="-85725">
                <a:buFontTx/>
                <a:buChar char="-"/>
              </a:pPr>
              <a:r>
                <a:rPr lang="es-CO" sz="800" dirty="0" smtClean="0">
                  <a:latin typeface="Arial Narrow" pitchFamily="34" charset="0"/>
                  <a:cs typeface="Arial" pitchFamily="34" charset="0"/>
                </a:rPr>
                <a:t>Áreas de patrimonio </a:t>
              </a:r>
              <a:r>
                <a:rPr lang="es-CO" sz="800" dirty="0">
                  <a:latin typeface="Arial Narrow" pitchFamily="34" charset="0"/>
                  <a:cs typeface="Arial" pitchFamily="34" charset="0"/>
                </a:rPr>
                <a:t>cultural </a:t>
              </a:r>
              <a:r>
                <a:rPr lang="es-CO" sz="800" dirty="0" smtClean="0">
                  <a:latin typeface="Arial Narrow" pitchFamily="34" charset="0"/>
                  <a:cs typeface="Arial" pitchFamily="34" charset="0"/>
                </a:rPr>
                <a:t>constituido </a:t>
              </a:r>
              <a:r>
                <a:rPr lang="es-CO" sz="800" dirty="0">
                  <a:latin typeface="Arial Narrow" pitchFamily="34" charset="0"/>
                  <a:cs typeface="Arial" pitchFamily="34" charset="0"/>
                </a:rPr>
                <a:t>por todos los </a:t>
              </a:r>
              <a:r>
                <a:rPr lang="es-CO" sz="800" dirty="0" smtClean="0">
                  <a:latin typeface="Arial Narrow" pitchFamily="34" charset="0"/>
                  <a:cs typeface="Arial" pitchFamily="34" charset="0"/>
                </a:rPr>
                <a:t>bienes materiales</a:t>
              </a:r>
              <a:r>
                <a:rPr lang="es-CO" sz="800" dirty="0">
                  <a:latin typeface="Arial Narrow" pitchFamily="34" charset="0"/>
                  <a:cs typeface="Arial" pitchFamily="34" charset="0"/>
                </a:rPr>
                <a:t>, las manifestaciones inmateriales, los productos y las representaciones de la cultura </a:t>
              </a:r>
              <a:r>
                <a:rPr lang="es-CO" sz="800" dirty="0" smtClean="0">
                  <a:latin typeface="Arial Narrow" pitchFamily="34" charset="0"/>
                  <a:cs typeface="Arial" pitchFamily="34" charset="0"/>
                </a:rPr>
                <a:t>tales </a:t>
              </a:r>
              <a:r>
                <a:rPr lang="es-CO" sz="800" dirty="0">
                  <a:latin typeface="Arial Narrow" pitchFamily="34" charset="0"/>
                  <a:cs typeface="Arial" pitchFamily="34" charset="0"/>
                </a:rPr>
                <a:t>como la lengua castellana, las lenguas y dialectos de las comunidades indígenas, negras y creoles, la tradición, el conocimiento ancestral, el paisaje cultural, las costumbres y los hábitos, así como los bienes materiales de naturaleza mueble e inmueble a los que se les atribuye, entre otros, especial interés histórico, artístico, científico, estético o simbólico en ámbitos como el plástico, arquitectónico, urbano, arqueológico, lingüístico, sonoro, musical, audiovisual, fílmico, testimonial, documental, literario, bibliográfico, museológico o antropológico</a:t>
              </a:r>
              <a:r>
                <a:rPr lang="es-CO" sz="800" dirty="0" smtClean="0">
                  <a:latin typeface="Arial Narrow" pitchFamily="34" charset="0"/>
                  <a:cs typeface="Arial" pitchFamily="34" charset="0"/>
                </a:rPr>
                <a:t>.</a:t>
              </a:r>
            </a:p>
            <a:p>
              <a:pPr marL="85725" indent="-85725">
                <a:buFontTx/>
                <a:buChar char="-"/>
              </a:pPr>
              <a:r>
                <a:rPr lang="es-CO" sz="800" dirty="0" smtClean="0">
                  <a:latin typeface="Arial Narrow" pitchFamily="34" charset="0"/>
                  <a:cs typeface="Arial" pitchFamily="34" charset="0"/>
                </a:rPr>
                <a:t>Áreas o elementos constitutivos del espacio público naturales (sistema orográfico, sistema hídrico y sistema de paisaje y científico) y artificiales (peatonal y vehicular y áreas articuladoras).</a:t>
              </a:r>
            </a:p>
            <a:p>
              <a:pPr marL="85725" indent="-85725">
                <a:buFontTx/>
                <a:buChar char="-"/>
              </a:pPr>
              <a:r>
                <a:rPr lang="es-CO" sz="800" dirty="0" smtClean="0">
                  <a:latin typeface="Arial Narrow" pitchFamily="34" charset="0"/>
                  <a:cs typeface="Arial" pitchFamily="34" charset="0"/>
                </a:rPr>
                <a:t>Áreas de actividad residencial, dotacional (equipamientos colectivos</a:t>
              </a:r>
              <a:r>
                <a:rPr lang="es-CO" sz="800" dirty="0">
                  <a:latin typeface="Arial Narrow" pitchFamily="34" charset="0"/>
                  <a:cs typeface="Arial" pitchFamily="34" charset="0"/>
                </a:rPr>
                <a:t>:</a:t>
              </a:r>
              <a:r>
                <a:rPr lang="es-CO" sz="800" dirty="0" smtClean="0">
                  <a:latin typeface="Arial Narrow" pitchFamily="34" charset="0"/>
                  <a:cs typeface="Arial" pitchFamily="34" charset="0"/>
                </a:rPr>
                <a:t> educación, culturales, salud, bienestar social y culto. Equipamientos deportivos y recreativos. Parques públicos. Servicios: seguridad ciudadana, defensa y justicia, abastecimiento de alimentos, recintos feriales, cementerios y servicios funerarios, administración pública, servicios públicos y transporte), comercio y servicios, industrial, minería y mixto.</a:t>
              </a:r>
            </a:p>
            <a:p>
              <a:pPr marL="85725" indent="-85725">
                <a:buFontTx/>
                <a:buChar char="-"/>
              </a:pPr>
              <a:r>
                <a:rPr lang="es-CO" sz="800" dirty="0" smtClean="0">
                  <a:latin typeface="Arial Narrow" pitchFamily="34" charset="0"/>
                  <a:cs typeface="Arial" pitchFamily="34" charset="0"/>
                </a:rPr>
                <a:t>Áreas de los sistemas viales y de transporte, servicios públicos</a:t>
              </a:r>
              <a:r>
                <a:rPr lang="es-CO" sz="800" dirty="0">
                  <a:latin typeface="Arial Narrow" pitchFamily="34" charset="0"/>
                  <a:cs typeface="Arial" pitchFamily="34" charset="0"/>
                </a:rPr>
                <a:t> </a:t>
              </a:r>
              <a:r>
                <a:rPr lang="es-CO" sz="800" dirty="0" smtClean="0">
                  <a:latin typeface="Arial Narrow" pitchFamily="34" charset="0"/>
                  <a:cs typeface="Arial" pitchFamily="34" charset="0"/>
                </a:rPr>
                <a:t>y equipamientos.</a:t>
              </a:r>
              <a:endParaRPr lang="es-CO" sz="800" dirty="0">
                <a:latin typeface="Arial Narrow" pitchFamily="34" charset="0"/>
                <a:cs typeface="Arial" pitchFamily="34" charset="0"/>
              </a:endParaRPr>
            </a:p>
          </p:txBody>
        </p:sp>
        <p:sp>
          <p:nvSpPr>
            <p:cNvPr id="45" name="44 CuadroTexto"/>
            <p:cNvSpPr txBox="1"/>
            <p:nvPr/>
          </p:nvSpPr>
          <p:spPr>
            <a:xfrm>
              <a:off x="56380" y="1556792"/>
              <a:ext cx="2862271" cy="477054"/>
            </a:xfrm>
            <a:prstGeom prst="rect">
              <a:avLst/>
            </a:prstGeom>
            <a:noFill/>
            <a:ln>
              <a:solidFill>
                <a:schemeClr val="tx1">
                  <a:lumMod val="95000"/>
                  <a:lumOff val="5000"/>
                </a:schemeClr>
              </a:solidFill>
            </a:ln>
          </p:spPr>
          <p:txBody>
            <a:bodyPr wrap="square" rtlCol="0">
              <a:spAutoFit/>
            </a:bodyPr>
            <a:lstStyle/>
            <a:p>
              <a:r>
                <a:rPr lang="es-CO" sz="900" dirty="0" smtClean="0">
                  <a:latin typeface="Century Gothic" pitchFamily="34" charset="0"/>
                  <a:cs typeface="Arial" pitchFamily="34" charset="0"/>
                </a:rPr>
                <a:t>COMPONENTE GENERAL:</a:t>
              </a:r>
            </a:p>
            <a:p>
              <a:pPr marL="171450" indent="-171450">
                <a:buFontTx/>
                <a:buChar char="-"/>
              </a:pPr>
              <a:r>
                <a:rPr lang="es-CO" sz="800" dirty="0" smtClean="0">
                  <a:latin typeface="Arial Narrow" pitchFamily="34" charset="0"/>
                  <a:cs typeface="Arial" pitchFamily="34" charset="0"/>
                </a:rPr>
                <a:t>Objetivos/políticas/estrategias/clasificación del suelo</a:t>
              </a:r>
            </a:p>
            <a:p>
              <a:pPr marL="171450" indent="-171450">
                <a:buFontTx/>
                <a:buChar char="-"/>
              </a:pPr>
              <a:r>
                <a:rPr lang="es-CO" sz="800" dirty="0" smtClean="0">
                  <a:latin typeface="Arial Narrow" pitchFamily="34" charset="0"/>
                  <a:cs typeface="Arial" pitchFamily="34" charset="0"/>
                </a:rPr>
                <a:t>Modelo de ordenamiento territorial</a:t>
              </a:r>
              <a:endParaRPr lang="es-CO" sz="800" dirty="0">
                <a:latin typeface="Arial Narrow" pitchFamily="34" charset="0"/>
                <a:cs typeface="Arial" pitchFamily="34" charset="0"/>
              </a:endParaRPr>
            </a:p>
          </p:txBody>
        </p:sp>
        <p:sp>
          <p:nvSpPr>
            <p:cNvPr id="47" name="46 CuadroTexto"/>
            <p:cNvSpPr txBox="1"/>
            <p:nvPr/>
          </p:nvSpPr>
          <p:spPr>
            <a:xfrm>
              <a:off x="56380" y="836712"/>
              <a:ext cx="2862271" cy="477054"/>
            </a:xfrm>
            <a:prstGeom prst="rect">
              <a:avLst/>
            </a:prstGeom>
            <a:noFill/>
            <a:ln>
              <a:solidFill>
                <a:schemeClr val="tx1">
                  <a:lumMod val="95000"/>
                  <a:lumOff val="5000"/>
                </a:schemeClr>
              </a:solidFill>
            </a:ln>
          </p:spPr>
          <p:txBody>
            <a:bodyPr wrap="square" rtlCol="0">
              <a:spAutoFit/>
            </a:bodyPr>
            <a:lstStyle/>
            <a:p>
              <a:r>
                <a:rPr lang="es-CO" sz="900" dirty="0" smtClean="0">
                  <a:latin typeface="Century Gothic" pitchFamily="34" charset="0"/>
                  <a:cs typeface="Arial" pitchFamily="34" charset="0"/>
                </a:rPr>
                <a:t>DOCUMENTO TÉCNICO DE SOPORTE:</a:t>
              </a:r>
            </a:p>
            <a:p>
              <a:pPr marL="171450" indent="-171450">
                <a:buFontTx/>
                <a:buChar char="-"/>
              </a:pPr>
              <a:r>
                <a:rPr lang="es-CO" sz="800" dirty="0" smtClean="0">
                  <a:latin typeface="Arial Narrow" pitchFamily="34" charset="0"/>
                  <a:cs typeface="Arial" pitchFamily="34" charset="0"/>
                </a:rPr>
                <a:t>Población/ Demanda de suelo/Vivienda /servicios púbicos/espacio público/ transporte/ equipamiento</a:t>
              </a:r>
              <a:endParaRPr lang="es-CO" sz="800" dirty="0">
                <a:latin typeface="Arial Narrow" pitchFamily="34" charset="0"/>
                <a:cs typeface="Arial" pitchFamily="34" charset="0"/>
              </a:endParaRPr>
            </a:p>
          </p:txBody>
        </p:sp>
        <p:sp>
          <p:nvSpPr>
            <p:cNvPr id="49" name="48 CuadroTexto"/>
            <p:cNvSpPr txBox="1"/>
            <p:nvPr/>
          </p:nvSpPr>
          <p:spPr>
            <a:xfrm>
              <a:off x="36858" y="2422043"/>
              <a:ext cx="2880320" cy="1877437"/>
            </a:xfrm>
            <a:prstGeom prst="rect">
              <a:avLst/>
            </a:prstGeom>
            <a:noFill/>
            <a:ln>
              <a:solidFill>
                <a:schemeClr val="tx1">
                  <a:lumMod val="95000"/>
                  <a:lumOff val="5000"/>
                </a:schemeClr>
              </a:solidFill>
            </a:ln>
          </p:spPr>
          <p:txBody>
            <a:bodyPr wrap="square" rtlCol="0">
              <a:spAutoFit/>
            </a:bodyPr>
            <a:lstStyle/>
            <a:p>
              <a:r>
                <a:rPr lang="es-CO" sz="900" dirty="0" smtClean="0">
                  <a:latin typeface="Century Gothic" pitchFamily="34" charset="0"/>
                  <a:cs typeface="Arial" pitchFamily="34" charset="0"/>
                </a:rPr>
                <a:t>COMPONENTE URBANO:</a:t>
              </a:r>
            </a:p>
            <a:p>
              <a:pPr marL="171450" indent="-171450">
                <a:buFont typeface="Arial" pitchFamily="34" charset="0"/>
                <a:buChar char="•"/>
              </a:pPr>
              <a:r>
                <a:rPr lang="es-CO" sz="900" dirty="0" smtClean="0">
                  <a:latin typeface="Century Gothic" pitchFamily="34" charset="0"/>
                  <a:cs typeface="Arial" pitchFamily="34" charset="0"/>
                </a:rPr>
                <a:t>Estructura Ecológica Principal</a:t>
              </a:r>
            </a:p>
            <a:p>
              <a:pPr marL="361950" indent="-180975">
                <a:buFontTx/>
                <a:buChar char="-"/>
              </a:pPr>
              <a:r>
                <a:rPr lang="es-CO" sz="800" dirty="0">
                  <a:latin typeface="Arial Narrow" pitchFamily="34" charset="0"/>
                  <a:cs typeface="Arial" pitchFamily="34" charset="0"/>
                </a:rPr>
                <a:t>Sistema de áreas </a:t>
              </a:r>
              <a:r>
                <a:rPr lang="es-CO" sz="800" dirty="0" smtClean="0">
                  <a:latin typeface="Arial Narrow" pitchFamily="34" charset="0"/>
                  <a:cs typeface="Arial" pitchFamily="34" charset="0"/>
                </a:rPr>
                <a:t>protegidas</a:t>
              </a:r>
            </a:p>
            <a:p>
              <a:pPr marL="361950" indent="-180975">
                <a:buFontTx/>
                <a:buChar char="-"/>
              </a:pPr>
              <a:r>
                <a:rPr lang="es-CO" sz="800" dirty="0" smtClean="0">
                  <a:latin typeface="Arial Narrow" pitchFamily="34" charset="0"/>
                  <a:cs typeface="Arial" pitchFamily="34" charset="0"/>
                </a:rPr>
                <a:t>Áreas o zonas de amenaza y riesgo</a:t>
              </a:r>
              <a:endParaRPr lang="es-CO" sz="800" dirty="0">
                <a:latin typeface="Arial Narrow" pitchFamily="34" charset="0"/>
                <a:cs typeface="Arial" pitchFamily="34" charset="0"/>
              </a:endParaRPr>
            </a:p>
            <a:p>
              <a:pPr marL="171450" indent="-171450">
                <a:buFont typeface="Arial" pitchFamily="34" charset="0"/>
                <a:buChar char="•"/>
              </a:pPr>
              <a:r>
                <a:rPr lang="es-CO" sz="900" dirty="0" smtClean="0">
                  <a:latin typeface="Century Gothic" pitchFamily="34" charset="0"/>
                  <a:cs typeface="Arial" pitchFamily="34" charset="0"/>
                </a:rPr>
                <a:t>Estructura Funcional y de Servicios</a:t>
              </a:r>
            </a:p>
            <a:p>
              <a:pPr marL="361950" indent="-180975">
                <a:buFontTx/>
                <a:buChar char="-"/>
              </a:pPr>
              <a:r>
                <a:rPr lang="es-CO" sz="800" dirty="0">
                  <a:latin typeface="Arial Narrow" pitchFamily="34" charset="0"/>
                  <a:cs typeface="Arial" pitchFamily="34" charset="0"/>
                </a:rPr>
                <a:t>Sistema </a:t>
              </a:r>
              <a:r>
                <a:rPr lang="es-CO" sz="800" dirty="0" smtClean="0">
                  <a:latin typeface="Arial Narrow" pitchFamily="34" charset="0"/>
                  <a:cs typeface="Arial" pitchFamily="34" charset="0"/>
                </a:rPr>
                <a:t>vial/Sistema </a:t>
              </a:r>
              <a:r>
                <a:rPr lang="es-CO" sz="800" dirty="0">
                  <a:latin typeface="Arial Narrow" pitchFamily="34" charset="0"/>
                  <a:cs typeface="Arial" pitchFamily="34" charset="0"/>
                </a:rPr>
                <a:t>de </a:t>
              </a:r>
              <a:r>
                <a:rPr lang="es-CO" sz="800" dirty="0" smtClean="0">
                  <a:latin typeface="Arial Narrow" pitchFamily="34" charset="0"/>
                  <a:cs typeface="Arial" pitchFamily="34" charset="0"/>
                </a:rPr>
                <a:t>transporte/Sistema de acueducto y alcantarillado/Sistema de saneamiento/Sistema de telecomunicaciones/Sistema de electricidad/Sistema de gas natural/Sistema de hidrocarburos/Sistema de equipamientos/Sistema de espacio público</a:t>
              </a:r>
            </a:p>
            <a:p>
              <a:pPr marL="171450" indent="-171450">
                <a:buFont typeface="Arial" pitchFamily="34" charset="0"/>
                <a:buChar char="•"/>
              </a:pPr>
              <a:r>
                <a:rPr lang="es-CO" sz="900" dirty="0" smtClean="0">
                  <a:latin typeface="Century Gothic" pitchFamily="34" charset="0"/>
                  <a:cs typeface="Arial" pitchFamily="34" charset="0"/>
                </a:rPr>
                <a:t>Estructura Socioeconómica y Espacial</a:t>
              </a:r>
              <a:endParaRPr lang="es-CO" sz="900" dirty="0">
                <a:latin typeface="Century Gothic" pitchFamily="34" charset="0"/>
                <a:cs typeface="Arial" pitchFamily="34" charset="0"/>
              </a:endParaRPr>
            </a:p>
            <a:p>
              <a:pPr marL="361950" indent="-180975">
                <a:buFontTx/>
                <a:buChar char="-"/>
              </a:pPr>
              <a:r>
                <a:rPr lang="es-CO" sz="800" dirty="0">
                  <a:latin typeface="Arial Narrow" pitchFamily="34" charset="0"/>
                  <a:cs typeface="Arial" pitchFamily="34" charset="0"/>
                </a:rPr>
                <a:t>Áreas indígenas / </a:t>
              </a:r>
              <a:r>
                <a:rPr lang="es-CO" sz="800" dirty="0" smtClean="0">
                  <a:latin typeface="Arial Narrow" pitchFamily="34" charset="0"/>
                  <a:cs typeface="Arial" pitchFamily="34" charset="0"/>
                </a:rPr>
                <a:t>Áreas </a:t>
              </a:r>
              <a:r>
                <a:rPr lang="es-CO" sz="800" dirty="0">
                  <a:latin typeface="Arial Narrow" pitchFamily="34" charset="0"/>
                  <a:cs typeface="Arial" pitchFamily="34" charset="0"/>
                </a:rPr>
                <a:t>afro </a:t>
              </a:r>
              <a:r>
                <a:rPr lang="es-CO" sz="800" dirty="0" smtClean="0">
                  <a:latin typeface="Arial Narrow" pitchFamily="34" charset="0"/>
                  <a:cs typeface="Arial" pitchFamily="34" charset="0"/>
                </a:rPr>
                <a:t>descendientes</a:t>
              </a:r>
            </a:p>
            <a:p>
              <a:pPr marL="361950" indent="-180975">
                <a:buFontTx/>
                <a:buChar char="-"/>
              </a:pPr>
              <a:r>
                <a:rPr lang="es-CO" sz="800" dirty="0" smtClean="0">
                  <a:latin typeface="Arial Narrow" pitchFamily="34" charset="0"/>
                  <a:cs typeface="Arial" pitchFamily="34" charset="0"/>
                </a:rPr>
                <a:t>Áreas de conservación  histórica</a:t>
              </a:r>
              <a:endParaRPr lang="es-CO" sz="800" dirty="0">
                <a:latin typeface="Arial Narrow" pitchFamily="34" charset="0"/>
                <a:cs typeface="Arial" pitchFamily="34" charset="0"/>
              </a:endParaRPr>
            </a:p>
            <a:p>
              <a:pPr marL="361950" indent="-180975">
                <a:buFontTx/>
                <a:buChar char="-"/>
              </a:pPr>
              <a:r>
                <a:rPr lang="es-CO" sz="800" dirty="0">
                  <a:latin typeface="Arial Narrow" pitchFamily="34" charset="0"/>
                  <a:cs typeface="Arial" pitchFamily="34" charset="0"/>
                </a:rPr>
                <a:t>Usos o actividades del suelo</a:t>
              </a:r>
            </a:p>
          </p:txBody>
        </p:sp>
        <p:sp>
          <p:nvSpPr>
            <p:cNvPr id="66" name="65 CuadroTexto"/>
            <p:cNvSpPr txBox="1"/>
            <p:nvPr/>
          </p:nvSpPr>
          <p:spPr>
            <a:xfrm>
              <a:off x="35496" y="4431883"/>
              <a:ext cx="2880320" cy="1877437"/>
            </a:xfrm>
            <a:prstGeom prst="rect">
              <a:avLst/>
            </a:prstGeom>
            <a:noFill/>
            <a:ln>
              <a:solidFill>
                <a:schemeClr val="tx1">
                  <a:lumMod val="95000"/>
                  <a:lumOff val="5000"/>
                </a:schemeClr>
              </a:solidFill>
            </a:ln>
          </p:spPr>
          <p:txBody>
            <a:bodyPr wrap="square" rtlCol="0">
              <a:spAutoFit/>
            </a:bodyPr>
            <a:lstStyle/>
            <a:p>
              <a:r>
                <a:rPr lang="es-CO" sz="900" dirty="0" smtClean="0">
                  <a:latin typeface="Century Gothic" pitchFamily="34" charset="0"/>
                  <a:cs typeface="Arial" pitchFamily="34" charset="0"/>
                </a:rPr>
                <a:t>COMPONENTE RURAL:</a:t>
              </a:r>
            </a:p>
            <a:p>
              <a:pPr marL="171450" indent="-171450">
                <a:buFont typeface="Arial" pitchFamily="34" charset="0"/>
                <a:buChar char="•"/>
              </a:pPr>
              <a:r>
                <a:rPr lang="es-CO" sz="900" dirty="0" smtClean="0">
                  <a:latin typeface="Century Gothic" pitchFamily="34" charset="0"/>
                  <a:cs typeface="Arial" pitchFamily="34" charset="0"/>
                </a:rPr>
                <a:t>Estructura Ecológica Principal</a:t>
              </a:r>
            </a:p>
            <a:p>
              <a:pPr marL="361950" indent="-180975">
                <a:buFontTx/>
                <a:buChar char="-"/>
              </a:pPr>
              <a:r>
                <a:rPr lang="es-CO" sz="800" dirty="0">
                  <a:latin typeface="Arial Narrow" pitchFamily="34" charset="0"/>
                  <a:cs typeface="Arial" pitchFamily="34" charset="0"/>
                </a:rPr>
                <a:t>Sistema de áreas </a:t>
              </a:r>
              <a:r>
                <a:rPr lang="es-CO" sz="800" dirty="0" smtClean="0">
                  <a:latin typeface="Arial Narrow" pitchFamily="34" charset="0"/>
                  <a:cs typeface="Arial" pitchFamily="34" charset="0"/>
                </a:rPr>
                <a:t>protegidas</a:t>
              </a:r>
            </a:p>
            <a:p>
              <a:pPr marL="361950" indent="-180975">
                <a:buFontTx/>
                <a:buChar char="-"/>
              </a:pPr>
              <a:r>
                <a:rPr lang="es-CO" sz="800" dirty="0" smtClean="0">
                  <a:latin typeface="Arial Narrow" pitchFamily="34" charset="0"/>
                  <a:cs typeface="Arial" pitchFamily="34" charset="0"/>
                </a:rPr>
                <a:t>Áreas o zonas de amenaza y riesgo</a:t>
              </a:r>
              <a:endParaRPr lang="es-CO" sz="800" dirty="0">
                <a:latin typeface="Arial Narrow" pitchFamily="34" charset="0"/>
                <a:cs typeface="Arial" pitchFamily="34" charset="0"/>
              </a:endParaRPr>
            </a:p>
            <a:p>
              <a:pPr marL="171450" indent="-171450">
                <a:buFont typeface="Arial" pitchFamily="34" charset="0"/>
                <a:buChar char="•"/>
              </a:pPr>
              <a:r>
                <a:rPr lang="es-CO" sz="900" dirty="0" smtClean="0">
                  <a:latin typeface="Century Gothic" pitchFamily="34" charset="0"/>
                  <a:cs typeface="Arial" pitchFamily="34" charset="0"/>
                </a:rPr>
                <a:t>Estructura Funcional y de Servicios</a:t>
              </a:r>
            </a:p>
            <a:p>
              <a:pPr marL="361950" indent="-180975">
                <a:buFontTx/>
                <a:buChar char="-"/>
              </a:pPr>
              <a:r>
                <a:rPr lang="es-CO" sz="800" dirty="0">
                  <a:latin typeface="Arial Narrow" pitchFamily="34" charset="0"/>
                  <a:cs typeface="Arial" pitchFamily="34" charset="0"/>
                </a:rPr>
                <a:t>Sistema </a:t>
              </a:r>
              <a:r>
                <a:rPr lang="es-CO" sz="800" dirty="0" smtClean="0">
                  <a:latin typeface="Arial Narrow" pitchFamily="34" charset="0"/>
                  <a:cs typeface="Arial" pitchFamily="34" charset="0"/>
                </a:rPr>
                <a:t>vial/Sistema </a:t>
              </a:r>
              <a:r>
                <a:rPr lang="es-CO" sz="800" dirty="0">
                  <a:latin typeface="Arial Narrow" pitchFamily="34" charset="0"/>
                  <a:cs typeface="Arial" pitchFamily="34" charset="0"/>
                </a:rPr>
                <a:t>de </a:t>
              </a:r>
              <a:r>
                <a:rPr lang="es-CO" sz="800" dirty="0" smtClean="0">
                  <a:latin typeface="Arial Narrow" pitchFamily="34" charset="0"/>
                  <a:cs typeface="Arial" pitchFamily="34" charset="0"/>
                </a:rPr>
                <a:t>transporte/Sistema de acueducto y alcantarillado/Sistema de saneamiento/Sistema de telecomunicaciones/Sistema de electricidad/Sistema de gas natural/Sistema de hidrocarburos/Sistema de equipamientos/Sistema de espacio público</a:t>
              </a:r>
            </a:p>
            <a:p>
              <a:pPr marL="171450" indent="-171450">
                <a:buFont typeface="Arial" pitchFamily="34" charset="0"/>
                <a:buChar char="•"/>
              </a:pPr>
              <a:r>
                <a:rPr lang="es-CO" sz="900" dirty="0" smtClean="0">
                  <a:latin typeface="Century Gothic" pitchFamily="34" charset="0"/>
                  <a:cs typeface="Arial" pitchFamily="34" charset="0"/>
                </a:rPr>
                <a:t>Estructura Socioeconómica y Espacial</a:t>
              </a:r>
              <a:endParaRPr lang="es-CO" sz="900" dirty="0">
                <a:latin typeface="Century Gothic" pitchFamily="34" charset="0"/>
                <a:cs typeface="Arial" pitchFamily="34" charset="0"/>
              </a:endParaRPr>
            </a:p>
            <a:p>
              <a:pPr marL="361950" indent="-180975">
                <a:buFontTx/>
                <a:buChar char="-"/>
              </a:pPr>
              <a:r>
                <a:rPr lang="es-CO" sz="800" dirty="0">
                  <a:latin typeface="Arial Narrow" pitchFamily="34" charset="0"/>
                  <a:cs typeface="Arial" pitchFamily="34" charset="0"/>
                </a:rPr>
                <a:t>Áreas indígenas / </a:t>
              </a:r>
              <a:r>
                <a:rPr lang="es-CO" sz="800" dirty="0" smtClean="0">
                  <a:latin typeface="Arial Narrow" pitchFamily="34" charset="0"/>
                  <a:cs typeface="Arial" pitchFamily="34" charset="0"/>
                </a:rPr>
                <a:t>Áreas </a:t>
              </a:r>
              <a:r>
                <a:rPr lang="es-CO" sz="800" dirty="0">
                  <a:latin typeface="Arial Narrow" pitchFamily="34" charset="0"/>
                  <a:cs typeface="Arial" pitchFamily="34" charset="0"/>
                </a:rPr>
                <a:t>afro </a:t>
              </a:r>
              <a:r>
                <a:rPr lang="es-CO" sz="800" dirty="0" smtClean="0">
                  <a:latin typeface="Arial Narrow" pitchFamily="34" charset="0"/>
                  <a:cs typeface="Arial" pitchFamily="34" charset="0"/>
                </a:rPr>
                <a:t>descendientes</a:t>
              </a:r>
            </a:p>
            <a:p>
              <a:pPr marL="361950" indent="-180975">
                <a:buFontTx/>
                <a:buChar char="-"/>
              </a:pPr>
              <a:r>
                <a:rPr lang="es-CO" sz="800" dirty="0" smtClean="0">
                  <a:latin typeface="Arial Narrow" pitchFamily="34" charset="0"/>
                  <a:cs typeface="Arial" pitchFamily="34" charset="0"/>
                </a:rPr>
                <a:t>Áreas de conservación histórica</a:t>
              </a:r>
              <a:endParaRPr lang="es-CO" sz="800" dirty="0">
                <a:latin typeface="Arial Narrow" pitchFamily="34" charset="0"/>
                <a:cs typeface="Arial" pitchFamily="34" charset="0"/>
              </a:endParaRPr>
            </a:p>
            <a:p>
              <a:pPr marL="361950" indent="-180975">
                <a:buFontTx/>
                <a:buChar char="-"/>
              </a:pPr>
              <a:r>
                <a:rPr lang="es-CO" sz="800" dirty="0">
                  <a:latin typeface="Arial Narrow" pitchFamily="34" charset="0"/>
                  <a:cs typeface="Arial" pitchFamily="34" charset="0"/>
                </a:rPr>
                <a:t>Usos o actividades del suelo</a:t>
              </a:r>
            </a:p>
          </p:txBody>
        </p:sp>
        <p:sp>
          <p:nvSpPr>
            <p:cNvPr id="3" name="2 Flecha abajo"/>
            <p:cNvSpPr/>
            <p:nvPr/>
          </p:nvSpPr>
          <p:spPr>
            <a:xfrm>
              <a:off x="4139952" y="575682"/>
              <a:ext cx="1956370" cy="216024"/>
            </a:xfrm>
            <a:prstGeom prst="downArrow">
              <a:avLst/>
            </a:prstGeom>
            <a:solidFill>
              <a:schemeClr val="bg1">
                <a:lumMod val="85000"/>
              </a:schemeClr>
            </a:solidFill>
            <a:ln>
              <a:solidFill>
                <a:schemeClr val="tx1">
                  <a:lumMod val="95000"/>
                  <a:lumOff val="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s-CO" dirty="0"/>
            </a:p>
          </p:txBody>
        </p:sp>
        <p:sp>
          <p:nvSpPr>
            <p:cNvPr id="68" name="67 Flecha abajo"/>
            <p:cNvSpPr/>
            <p:nvPr/>
          </p:nvSpPr>
          <p:spPr>
            <a:xfrm rot="5400000">
              <a:off x="6150099" y="3363069"/>
              <a:ext cx="1956370" cy="216024"/>
            </a:xfrm>
            <a:prstGeom prst="downArrow">
              <a:avLst/>
            </a:prstGeom>
            <a:solidFill>
              <a:schemeClr val="bg1">
                <a:lumMod val="85000"/>
              </a:schemeClr>
            </a:solidFill>
            <a:ln>
              <a:solidFill>
                <a:schemeClr val="tx1">
                  <a:lumMod val="95000"/>
                  <a:lumOff val="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s-CO" dirty="0"/>
            </a:p>
          </p:txBody>
        </p:sp>
        <p:sp>
          <p:nvSpPr>
            <p:cNvPr id="69" name="68 CuadroTexto"/>
            <p:cNvSpPr txBox="1"/>
            <p:nvPr/>
          </p:nvSpPr>
          <p:spPr>
            <a:xfrm>
              <a:off x="7272808" y="836712"/>
              <a:ext cx="1835696" cy="5570756"/>
            </a:xfrm>
            <a:prstGeom prst="rect">
              <a:avLst/>
            </a:prstGeom>
            <a:noFill/>
            <a:ln>
              <a:solidFill>
                <a:schemeClr val="tx1">
                  <a:lumMod val="95000"/>
                  <a:lumOff val="5000"/>
                </a:schemeClr>
              </a:solidFill>
            </a:ln>
          </p:spPr>
          <p:txBody>
            <a:bodyPr wrap="square" rtlCol="0">
              <a:spAutoFit/>
            </a:bodyPr>
            <a:lstStyle/>
            <a:p>
              <a:r>
                <a:rPr lang="es-CO" sz="900" dirty="0" smtClean="0">
                  <a:latin typeface="Century Gothic" pitchFamily="34" charset="0"/>
                  <a:cs typeface="Arial" pitchFamily="34" charset="0"/>
                </a:rPr>
                <a:t>NORMAS ESTRUCTURALES:</a:t>
              </a:r>
            </a:p>
            <a:p>
              <a:pPr marL="171450" indent="-171450">
                <a:buFont typeface="Arial" pitchFamily="34" charset="0"/>
                <a:buChar char="•"/>
              </a:pPr>
              <a:r>
                <a:rPr lang="es-CO" sz="800" dirty="0" smtClean="0">
                  <a:latin typeface="Century Gothic" pitchFamily="34" charset="0"/>
                  <a:cs typeface="Arial" pitchFamily="34" charset="0"/>
                </a:rPr>
                <a:t>Clasificación del suelo</a:t>
              </a:r>
            </a:p>
            <a:p>
              <a:pPr marL="171450" indent="-171450">
                <a:buFont typeface="Arial" pitchFamily="34" charset="0"/>
                <a:buChar char="•"/>
              </a:pPr>
              <a:r>
                <a:rPr lang="es-CO" sz="800" dirty="0" smtClean="0">
                  <a:latin typeface="Century Gothic" pitchFamily="34" charset="0"/>
                  <a:cs typeface="Arial" pitchFamily="34" charset="0"/>
                </a:rPr>
                <a:t>Tratamientos</a:t>
              </a:r>
            </a:p>
            <a:p>
              <a:pPr marL="171450" indent="-171450">
                <a:buFont typeface="Arial" pitchFamily="34" charset="0"/>
                <a:buChar char="•"/>
              </a:pPr>
              <a:r>
                <a:rPr lang="es-CO" sz="800" dirty="0" smtClean="0">
                  <a:latin typeface="Century Gothic" pitchFamily="34" charset="0"/>
                  <a:cs typeface="Arial" pitchFamily="34" charset="0"/>
                </a:rPr>
                <a:t>Instrumentos de gestión del suelo</a:t>
              </a:r>
            </a:p>
            <a:p>
              <a:pPr marL="171450" indent="-171450">
                <a:buFont typeface="Arial" pitchFamily="34" charset="0"/>
                <a:buChar char="•"/>
              </a:pPr>
              <a:r>
                <a:rPr lang="es-CO" sz="800" dirty="0" smtClean="0">
                  <a:latin typeface="Century Gothic" pitchFamily="34" charset="0"/>
                  <a:cs typeface="Arial" pitchFamily="34" charset="0"/>
                </a:rPr>
                <a:t>Protección y conservación  de los recursos naturales, paisajísticos y zonas de riesgo</a:t>
              </a:r>
            </a:p>
            <a:p>
              <a:endParaRPr lang="es-CO" sz="800" dirty="0" smtClean="0">
                <a:latin typeface="Century Gothic" pitchFamily="34" charset="0"/>
                <a:cs typeface="Arial" pitchFamily="34" charset="0"/>
              </a:endParaRPr>
            </a:p>
            <a:p>
              <a:endParaRPr lang="es-CO" sz="800" dirty="0" smtClean="0">
                <a:latin typeface="Century Gothic" pitchFamily="34" charset="0"/>
                <a:cs typeface="Arial" pitchFamily="34" charset="0"/>
              </a:endParaRPr>
            </a:p>
            <a:p>
              <a:endParaRPr lang="es-CO" sz="800" dirty="0" smtClean="0">
                <a:latin typeface="Century Gothic" pitchFamily="34" charset="0"/>
                <a:cs typeface="Arial" pitchFamily="34" charset="0"/>
              </a:endParaRPr>
            </a:p>
            <a:p>
              <a:endParaRPr lang="es-CO" sz="800" dirty="0" smtClean="0">
                <a:latin typeface="Century Gothic" pitchFamily="34" charset="0"/>
                <a:cs typeface="Arial" pitchFamily="34" charset="0"/>
              </a:endParaRPr>
            </a:p>
            <a:p>
              <a:r>
                <a:rPr lang="es-CO" sz="900" dirty="0">
                  <a:latin typeface="Century Gothic" pitchFamily="34" charset="0"/>
                  <a:cs typeface="Arial" pitchFamily="34" charset="0"/>
                </a:rPr>
                <a:t>NORMAS </a:t>
              </a:r>
              <a:r>
                <a:rPr lang="es-CO" sz="900" dirty="0" smtClean="0">
                  <a:latin typeface="Century Gothic" pitchFamily="34" charset="0"/>
                  <a:cs typeface="Arial" pitchFamily="34" charset="0"/>
                </a:rPr>
                <a:t>GENERALES</a:t>
              </a:r>
              <a:r>
                <a:rPr lang="es-CO" sz="900" dirty="0">
                  <a:latin typeface="Century Gothic" pitchFamily="34" charset="0"/>
                  <a:cs typeface="Arial" pitchFamily="34" charset="0"/>
                </a:rPr>
                <a:t>:</a:t>
              </a:r>
            </a:p>
            <a:p>
              <a:pPr marL="171450" indent="-171450">
                <a:buFont typeface="Arial" pitchFamily="34" charset="0"/>
                <a:buChar char="•"/>
              </a:pPr>
              <a:r>
                <a:rPr lang="es-CO" sz="900" dirty="0" smtClean="0">
                  <a:latin typeface="Century Gothic" pitchFamily="34" charset="0"/>
                  <a:cs typeface="Arial" pitchFamily="34" charset="0"/>
                </a:rPr>
                <a:t>Parcelación/urbanización/construcción</a:t>
              </a:r>
            </a:p>
            <a:p>
              <a:pPr marL="171450" indent="-171450">
                <a:buFont typeface="Arial" pitchFamily="34" charset="0"/>
                <a:buChar char="•"/>
              </a:pPr>
              <a:r>
                <a:rPr lang="es-CO" sz="900" dirty="0" smtClean="0">
                  <a:latin typeface="Century Gothic" pitchFamily="34" charset="0"/>
                  <a:cs typeface="Arial" pitchFamily="34" charset="0"/>
                </a:rPr>
                <a:t>Aislamiento/alturas/volumetrías</a:t>
              </a:r>
            </a:p>
            <a:p>
              <a:pPr marL="171450" indent="-171450">
                <a:buFont typeface="Arial" pitchFamily="34" charset="0"/>
                <a:buChar char="•"/>
              </a:pPr>
              <a:r>
                <a:rPr lang="es-CO" sz="900" dirty="0" smtClean="0">
                  <a:latin typeface="Century Gothic" pitchFamily="34" charset="0"/>
                  <a:cs typeface="Arial" pitchFamily="34" charset="0"/>
                </a:rPr>
                <a:t>Zonas de renovación</a:t>
              </a:r>
            </a:p>
            <a:p>
              <a:pPr marL="171450" indent="-171450">
                <a:buFont typeface="Arial" pitchFamily="34" charset="0"/>
                <a:buChar char="•"/>
              </a:pPr>
              <a:r>
                <a:rPr lang="es-CO" sz="900" dirty="0" smtClean="0">
                  <a:latin typeface="Century Gothic" pitchFamily="34" charset="0"/>
                  <a:cs typeface="Arial" pitchFamily="34" charset="0"/>
                </a:rPr>
                <a:t>Macroproyectos</a:t>
              </a:r>
            </a:p>
            <a:p>
              <a:pPr marL="171450" indent="-171450">
                <a:buFont typeface="Arial" pitchFamily="34" charset="0"/>
                <a:buChar char="•"/>
              </a:pPr>
              <a:r>
                <a:rPr lang="es-CO" sz="900" dirty="0" smtClean="0">
                  <a:latin typeface="Century Gothic" pitchFamily="34" charset="0"/>
                  <a:cs typeface="Arial" pitchFamily="34" charset="0"/>
                </a:rPr>
                <a:t>Especificación de los sistemas</a:t>
              </a:r>
            </a:p>
            <a:p>
              <a:pPr marL="171450" indent="-171450">
                <a:buFont typeface="Arial" pitchFamily="34" charset="0"/>
                <a:buChar char="•"/>
              </a:pPr>
              <a:r>
                <a:rPr lang="es-CO" sz="900" dirty="0" smtClean="0">
                  <a:latin typeface="Century Gothic" pitchFamily="34" charset="0"/>
                  <a:cs typeface="Arial" pitchFamily="34" charset="0"/>
                </a:rPr>
                <a:t>Cesiones gratuitas</a:t>
              </a:r>
            </a:p>
            <a:p>
              <a:endParaRPr lang="es-CO" sz="900" dirty="0" smtClean="0">
                <a:latin typeface="Century Gothic" pitchFamily="34" charset="0"/>
                <a:cs typeface="Arial" pitchFamily="34" charset="0"/>
              </a:endParaRPr>
            </a:p>
            <a:p>
              <a:r>
                <a:rPr lang="es-CO" sz="900" dirty="0">
                  <a:latin typeface="Century Gothic" pitchFamily="34" charset="0"/>
                  <a:cs typeface="Arial" pitchFamily="34" charset="0"/>
                </a:rPr>
                <a:t>NORMAS </a:t>
              </a:r>
              <a:r>
                <a:rPr lang="es-CO" sz="900" dirty="0" smtClean="0">
                  <a:latin typeface="Century Gothic" pitchFamily="34" charset="0"/>
                  <a:cs typeface="Arial" pitchFamily="34" charset="0"/>
                </a:rPr>
                <a:t>COMPLEMENTARIAS:</a:t>
              </a:r>
            </a:p>
            <a:p>
              <a:pPr marL="171450" indent="-171450">
                <a:buFont typeface="Arial" pitchFamily="34" charset="0"/>
                <a:buChar char="•"/>
              </a:pPr>
              <a:r>
                <a:rPr lang="es-CO" sz="900" dirty="0" smtClean="0">
                  <a:latin typeface="Century Gothic" pitchFamily="34" charset="0"/>
                  <a:cs typeface="Arial" pitchFamily="34" charset="0"/>
                </a:rPr>
                <a:t>Declaración de terrenos e inmuebles de desarrollo o construcción prioritaria</a:t>
              </a:r>
            </a:p>
            <a:p>
              <a:pPr marL="171450" indent="-171450">
                <a:buFont typeface="Arial" pitchFamily="34" charset="0"/>
                <a:buChar char="•"/>
              </a:pPr>
              <a:r>
                <a:rPr lang="es-CO" sz="900" dirty="0" smtClean="0">
                  <a:latin typeface="Century Gothic" pitchFamily="34" charset="0"/>
                  <a:cs typeface="Arial" pitchFamily="34" charset="0"/>
                </a:rPr>
                <a:t>Vivienda de interés social</a:t>
              </a:r>
            </a:p>
            <a:p>
              <a:pPr marL="171450" indent="-171450">
                <a:buFont typeface="Arial" pitchFamily="34" charset="0"/>
                <a:buChar char="•"/>
              </a:pPr>
              <a:r>
                <a:rPr lang="es-CO" sz="900" dirty="0" smtClean="0">
                  <a:latin typeface="Century Gothic" pitchFamily="34" charset="0"/>
                  <a:cs typeface="Arial" pitchFamily="34" charset="0"/>
                </a:rPr>
                <a:t>Unidades de actuación urbanística</a:t>
              </a:r>
            </a:p>
            <a:p>
              <a:endParaRPr lang="es-CO" sz="800" dirty="0" smtClean="0">
                <a:latin typeface="Century Gothic" pitchFamily="34" charset="0"/>
                <a:cs typeface="Arial" pitchFamily="34" charset="0"/>
              </a:endParaRPr>
            </a:p>
            <a:p>
              <a:endParaRPr lang="es-CO" sz="800" dirty="0" smtClean="0">
                <a:latin typeface="Century Gothic" pitchFamily="34" charset="0"/>
                <a:cs typeface="Arial" pitchFamily="34" charset="0"/>
              </a:endParaRPr>
            </a:p>
            <a:p>
              <a:endParaRPr lang="es-CO" sz="800" dirty="0">
                <a:latin typeface="Century Gothic" pitchFamily="34" charset="0"/>
                <a:cs typeface="Arial" pitchFamily="34" charset="0"/>
              </a:endParaRPr>
            </a:p>
            <a:p>
              <a:endParaRPr lang="es-CO" sz="800" dirty="0" smtClean="0">
                <a:latin typeface="Century Gothic" pitchFamily="34" charset="0"/>
                <a:cs typeface="Arial" pitchFamily="34" charset="0"/>
              </a:endParaRPr>
            </a:p>
            <a:p>
              <a:endParaRPr lang="es-CO" sz="800" dirty="0">
                <a:latin typeface="Century Gothic" pitchFamily="34" charset="0"/>
                <a:cs typeface="Arial" pitchFamily="34" charset="0"/>
              </a:endParaRPr>
            </a:p>
            <a:p>
              <a:endParaRPr lang="es-CO" sz="800" dirty="0" smtClean="0">
                <a:latin typeface="Century Gothic" pitchFamily="34" charset="0"/>
                <a:cs typeface="Arial" pitchFamily="34" charset="0"/>
              </a:endParaRPr>
            </a:p>
            <a:p>
              <a:endParaRPr lang="es-CO" sz="800" dirty="0">
                <a:latin typeface="Century Gothic" pitchFamily="34" charset="0"/>
                <a:cs typeface="Arial" pitchFamily="34" charset="0"/>
              </a:endParaRPr>
            </a:p>
            <a:p>
              <a:endParaRPr lang="es-CO" sz="800" dirty="0" smtClean="0">
                <a:latin typeface="Century Gothic" pitchFamily="34" charset="0"/>
                <a:cs typeface="Arial" pitchFamily="34" charset="0"/>
              </a:endParaRPr>
            </a:p>
            <a:p>
              <a:endParaRPr lang="es-CO" sz="800" dirty="0" smtClean="0">
                <a:latin typeface="Century Gothic" pitchFamily="34" charset="0"/>
                <a:cs typeface="Arial" pitchFamily="34" charset="0"/>
              </a:endParaRPr>
            </a:p>
            <a:p>
              <a:endParaRPr lang="es-CO" sz="800" dirty="0" smtClean="0">
                <a:latin typeface="Century Gothic" pitchFamily="34" charset="0"/>
                <a:cs typeface="Arial" pitchFamily="34" charset="0"/>
              </a:endParaRPr>
            </a:p>
            <a:p>
              <a:endParaRPr lang="es-CO" sz="800" dirty="0">
                <a:latin typeface="Century Gothic" pitchFamily="34" charset="0"/>
                <a:cs typeface="Arial" pitchFamily="34" charset="0"/>
              </a:endParaRPr>
            </a:p>
          </p:txBody>
        </p:sp>
        <p:cxnSp>
          <p:nvCxnSpPr>
            <p:cNvPr id="71" name="70 Conector recto"/>
            <p:cNvCxnSpPr/>
            <p:nvPr/>
          </p:nvCxnSpPr>
          <p:spPr>
            <a:xfrm>
              <a:off x="35496" y="2348880"/>
              <a:ext cx="9073008"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 name="71 Conector recto"/>
            <p:cNvCxnSpPr/>
            <p:nvPr/>
          </p:nvCxnSpPr>
          <p:spPr>
            <a:xfrm>
              <a:off x="35496" y="4365104"/>
              <a:ext cx="3240361"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3" name="72 Flecha abajo"/>
            <p:cNvSpPr/>
            <p:nvPr/>
          </p:nvSpPr>
          <p:spPr>
            <a:xfrm>
              <a:off x="4139952" y="6381328"/>
              <a:ext cx="1956370" cy="216024"/>
            </a:xfrm>
            <a:prstGeom prst="downArrow">
              <a:avLst/>
            </a:prstGeom>
            <a:solidFill>
              <a:schemeClr val="bg1">
                <a:lumMod val="85000"/>
              </a:schemeClr>
            </a:solidFill>
            <a:ln>
              <a:solidFill>
                <a:schemeClr val="tx1">
                  <a:lumMod val="95000"/>
                  <a:lumOff val="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s-CO" dirty="0"/>
            </a:p>
          </p:txBody>
        </p:sp>
        <p:sp>
          <p:nvSpPr>
            <p:cNvPr id="74" name="73 CuadroTexto"/>
            <p:cNvSpPr txBox="1"/>
            <p:nvPr/>
          </p:nvSpPr>
          <p:spPr>
            <a:xfrm>
              <a:off x="2915816" y="6628710"/>
              <a:ext cx="4356991" cy="184666"/>
            </a:xfrm>
            <a:prstGeom prst="rect">
              <a:avLst/>
            </a:prstGeom>
            <a:noFill/>
            <a:ln>
              <a:solidFill>
                <a:schemeClr val="tx1">
                  <a:lumMod val="95000"/>
                  <a:lumOff val="5000"/>
                </a:schemeClr>
              </a:solidFill>
            </a:ln>
          </p:spPr>
          <p:txBody>
            <a:bodyPr wrap="square" rtlCol="0">
              <a:spAutoFit/>
            </a:bodyPr>
            <a:lstStyle/>
            <a:p>
              <a:pPr algn="ctr"/>
              <a:r>
                <a:rPr lang="es-CO" sz="600" dirty="0">
                  <a:latin typeface="Arial" pitchFamily="34" charset="0"/>
                  <a:cs typeface="Arial" pitchFamily="34" charset="0"/>
                </a:rPr>
                <a:t>PROGRAMA DE EJECUCIÓN, PLAN DE DESARROLLO, PLAN DE INVERSIONES, FUENTES DE FINANCIACIÓN</a:t>
              </a:r>
            </a:p>
          </p:txBody>
        </p:sp>
        <p:sp>
          <p:nvSpPr>
            <p:cNvPr id="76" name="75 CuadroTexto"/>
            <p:cNvSpPr txBox="1"/>
            <p:nvPr/>
          </p:nvSpPr>
          <p:spPr>
            <a:xfrm>
              <a:off x="5220072" y="368476"/>
              <a:ext cx="1748634" cy="184666"/>
            </a:xfrm>
            <a:prstGeom prst="rect">
              <a:avLst/>
            </a:prstGeom>
            <a:noFill/>
            <a:ln>
              <a:solidFill>
                <a:schemeClr val="tx1">
                  <a:lumMod val="95000"/>
                  <a:lumOff val="5000"/>
                </a:schemeClr>
              </a:solidFill>
            </a:ln>
          </p:spPr>
          <p:txBody>
            <a:bodyPr wrap="square" rtlCol="0">
              <a:spAutoFit/>
            </a:bodyPr>
            <a:lstStyle/>
            <a:p>
              <a:pPr algn="ctr"/>
              <a:r>
                <a:rPr lang="es-CO" sz="600" dirty="0" smtClean="0">
                  <a:latin typeface="Arial" pitchFamily="34" charset="0"/>
                  <a:cs typeface="Arial" pitchFamily="34" charset="0"/>
                </a:rPr>
                <a:t>NO MITIGABLE</a:t>
              </a:r>
              <a:endParaRPr lang="es-CO" sz="800" dirty="0">
                <a:latin typeface="Arial" pitchFamily="34" charset="0"/>
                <a:cs typeface="Arial" pitchFamily="34" charset="0"/>
              </a:endParaRPr>
            </a:p>
          </p:txBody>
        </p:sp>
        <p:sp>
          <p:nvSpPr>
            <p:cNvPr id="79" name="78 CuadroTexto"/>
            <p:cNvSpPr txBox="1"/>
            <p:nvPr/>
          </p:nvSpPr>
          <p:spPr>
            <a:xfrm>
              <a:off x="3275856" y="359658"/>
              <a:ext cx="1748635" cy="184666"/>
            </a:xfrm>
            <a:prstGeom prst="rect">
              <a:avLst/>
            </a:prstGeom>
            <a:noFill/>
            <a:ln>
              <a:solidFill>
                <a:schemeClr val="tx1">
                  <a:lumMod val="95000"/>
                  <a:lumOff val="5000"/>
                </a:schemeClr>
              </a:solidFill>
            </a:ln>
          </p:spPr>
          <p:txBody>
            <a:bodyPr wrap="square" rtlCol="0">
              <a:spAutoFit/>
            </a:bodyPr>
            <a:lstStyle/>
            <a:p>
              <a:pPr algn="ctr"/>
              <a:r>
                <a:rPr lang="es-CO" sz="600" dirty="0" smtClean="0">
                  <a:latin typeface="Arial" pitchFamily="34" charset="0"/>
                  <a:cs typeface="Arial" pitchFamily="34" charset="0"/>
                </a:rPr>
                <a:t>MITIGABLE</a:t>
              </a:r>
            </a:p>
          </p:txBody>
        </p:sp>
        <p:sp>
          <p:nvSpPr>
            <p:cNvPr id="67" name="66 Flecha abajo"/>
            <p:cNvSpPr/>
            <p:nvPr/>
          </p:nvSpPr>
          <p:spPr>
            <a:xfrm rot="16200000">
              <a:off x="2117652" y="3402936"/>
              <a:ext cx="1956370" cy="216024"/>
            </a:xfrm>
            <a:prstGeom prst="downArrow">
              <a:avLst/>
            </a:prstGeom>
            <a:solidFill>
              <a:schemeClr val="bg1">
                <a:lumMod val="85000"/>
              </a:schemeClr>
            </a:solidFill>
            <a:ln>
              <a:solidFill>
                <a:schemeClr val="tx1">
                  <a:lumMod val="95000"/>
                  <a:lumOff val="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s-CO" dirty="0"/>
            </a:p>
          </p:txBody>
        </p:sp>
        <p:cxnSp>
          <p:nvCxnSpPr>
            <p:cNvPr id="33" name="32 Conector recto"/>
            <p:cNvCxnSpPr/>
            <p:nvPr/>
          </p:nvCxnSpPr>
          <p:spPr>
            <a:xfrm>
              <a:off x="70992" y="6334100"/>
              <a:ext cx="9073008"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2" name="2 Subtítulo"/>
          <p:cNvSpPr txBox="1">
            <a:spLocks/>
          </p:cNvSpPr>
          <p:nvPr/>
        </p:nvSpPr>
        <p:spPr>
          <a:xfrm>
            <a:off x="0" y="6503366"/>
            <a:ext cx="3528392" cy="35463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CO" sz="1000" dirty="0">
                <a:latin typeface="Arial" pitchFamily="34" charset="0"/>
                <a:cs typeface="Arial" pitchFamily="34" charset="0"/>
              </a:rPr>
              <a:t>Elaborado por: Arq. Msc. Daniel I. Arriaga </a:t>
            </a:r>
            <a:r>
              <a:rPr lang="es-CO" sz="1000" dirty="0" smtClean="0">
                <a:latin typeface="Arial" pitchFamily="34" charset="0"/>
                <a:cs typeface="Arial" pitchFamily="34" charset="0"/>
              </a:rPr>
              <a:t>Salamanca</a:t>
            </a:r>
            <a:endParaRPr lang="es-CO" sz="1000" dirty="0">
              <a:latin typeface="Arial" pitchFamily="34" charset="0"/>
              <a:cs typeface="Arial" pitchFamily="34" charset="0"/>
            </a:endParaRPr>
          </a:p>
        </p:txBody>
      </p:sp>
    </p:spTree>
    <p:extLst>
      <p:ext uri="{BB962C8B-B14F-4D97-AF65-F5344CB8AC3E}">
        <p14:creationId xmlns:p14="http://schemas.microsoft.com/office/powerpoint/2010/main" val="3583597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11 Grupo"/>
          <p:cNvGrpSpPr/>
          <p:nvPr/>
        </p:nvGrpSpPr>
        <p:grpSpPr>
          <a:xfrm>
            <a:off x="35496" y="0"/>
            <a:ext cx="9072625" cy="6858001"/>
            <a:chOff x="35496" y="0"/>
            <a:chExt cx="9072625" cy="6858001"/>
          </a:xfrm>
        </p:grpSpPr>
        <p:grpSp>
          <p:nvGrpSpPr>
            <p:cNvPr id="10" name="9 Grupo"/>
            <p:cNvGrpSpPr/>
            <p:nvPr/>
          </p:nvGrpSpPr>
          <p:grpSpPr>
            <a:xfrm>
              <a:off x="35496" y="0"/>
              <a:ext cx="9072625" cy="6858001"/>
              <a:chOff x="35496" y="0"/>
              <a:chExt cx="9072625" cy="6858001"/>
            </a:xfrm>
          </p:grpSpPr>
          <p:cxnSp>
            <p:nvCxnSpPr>
              <p:cNvPr id="52" name="51 Conector recto"/>
              <p:cNvCxnSpPr>
                <a:stCxn id="83" idx="2"/>
              </p:cNvCxnSpPr>
              <p:nvPr/>
            </p:nvCxnSpPr>
            <p:spPr bwMode="auto">
              <a:xfrm>
                <a:off x="4643247" y="2274019"/>
                <a:ext cx="762" cy="4155378"/>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3" name="52 Conector recto"/>
              <p:cNvCxnSpPr/>
              <p:nvPr/>
            </p:nvCxnSpPr>
            <p:spPr bwMode="auto">
              <a:xfrm>
                <a:off x="5940152" y="1268760"/>
                <a:ext cx="1" cy="5569307"/>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4" name="53 Conector recto"/>
              <p:cNvCxnSpPr/>
              <p:nvPr/>
            </p:nvCxnSpPr>
            <p:spPr bwMode="auto">
              <a:xfrm>
                <a:off x="35496" y="5517232"/>
                <a:ext cx="9072594" cy="0"/>
              </a:xfrm>
              <a:prstGeom prst="line">
                <a:avLst/>
              </a:prstGeom>
              <a:ln w="19050">
                <a:solidFill>
                  <a:schemeClr val="bg1">
                    <a:lumMod val="65000"/>
                  </a:schemeClr>
                </a:solidFill>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6" name="55 Conector recto"/>
              <p:cNvCxnSpPr/>
              <p:nvPr/>
            </p:nvCxnSpPr>
            <p:spPr bwMode="auto">
              <a:xfrm flipV="1">
                <a:off x="35496" y="1285860"/>
                <a:ext cx="9072594" cy="15"/>
              </a:xfrm>
              <a:prstGeom prst="line">
                <a:avLst/>
              </a:prstGeom>
              <a:ln w="12700">
                <a:solidFill>
                  <a:schemeClr val="bg1">
                    <a:lumMod val="65000"/>
                  </a:schemeClr>
                </a:solidFill>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0" name="59 Conector recto"/>
              <p:cNvCxnSpPr/>
              <p:nvPr/>
            </p:nvCxnSpPr>
            <p:spPr bwMode="auto">
              <a:xfrm>
                <a:off x="1474548" y="1844824"/>
                <a:ext cx="7562105" cy="11"/>
              </a:xfrm>
              <a:prstGeom prst="line">
                <a:avLst/>
              </a:prstGeom>
              <a:ln>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1" name="60 Conector recto"/>
              <p:cNvCxnSpPr/>
              <p:nvPr/>
            </p:nvCxnSpPr>
            <p:spPr bwMode="auto">
              <a:xfrm>
                <a:off x="1474522" y="2500313"/>
                <a:ext cx="5420684" cy="0"/>
              </a:xfrm>
              <a:prstGeom prst="line">
                <a:avLst/>
              </a:prstGeom>
              <a:ln>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2" name="61 Conector recto"/>
              <p:cNvCxnSpPr/>
              <p:nvPr/>
            </p:nvCxnSpPr>
            <p:spPr bwMode="auto">
              <a:xfrm flipV="1">
                <a:off x="35496" y="3143248"/>
                <a:ext cx="9072594" cy="2"/>
              </a:xfrm>
              <a:prstGeom prst="line">
                <a:avLst/>
              </a:prstGeom>
              <a:ln w="19050">
                <a:solidFill>
                  <a:schemeClr val="bg1">
                    <a:lumMod val="65000"/>
                  </a:schemeClr>
                </a:solidFill>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 name="69 Conector recto"/>
              <p:cNvCxnSpPr/>
              <p:nvPr/>
            </p:nvCxnSpPr>
            <p:spPr bwMode="auto">
              <a:xfrm>
                <a:off x="35496" y="4214818"/>
                <a:ext cx="9072594" cy="0"/>
              </a:xfrm>
              <a:prstGeom prst="line">
                <a:avLst/>
              </a:prstGeom>
              <a:ln w="19050">
                <a:solidFill>
                  <a:schemeClr val="bg1">
                    <a:lumMod val="65000"/>
                  </a:schemeClr>
                </a:solidFill>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1" name="70 Conector recto"/>
              <p:cNvCxnSpPr/>
              <p:nvPr/>
            </p:nvCxnSpPr>
            <p:spPr bwMode="auto">
              <a:xfrm>
                <a:off x="2321528" y="6237312"/>
                <a:ext cx="6715125" cy="0"/>
              </a:xfrm>
              <a:prstGeom prst="line">
                <a:avLst/>
              </a:prstGeom>
              <a:ln>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2" name="71 Conector recto"/>
              <p:cNvCxnSpPr/>
              <p:nvPr/>
            </p:nvCxnSpPr>
            <p:spPr bwMode="auto">
              <a:xfrm>
                <a:off x="35528" y="6858000"/>
                <a:ext cx="9072562" cy="0"/>
              </a:xfrm>
              <a:prstGeom prst="line">
                <a:avLst/>
              </a:prstGeom>
              <a:ln w="12700">
                <a:solidFill>
                  <a:schemeClr val="bg1">
                    <a:lumMod val="65000"/>
                  </a:schemeClr>
                </a:solidFill>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3" name="72 Conector recto"/>
              <p:cNvCxnSpPr/>
              <p:nvPr/>
            </p:nvCxnSpPr>
            <p:spPr bwMode="auto">
              <a:xfrm>
                <a:off x="35496" y="500042"/>
                <a:ext cx="9072594" cy="0"/>
              </a:xfrm>
              <a:prstGeom prst="line">
                <a:avLst/>
              </a:prstGeom>
              <a:ln w="12700">
                <a:solidFill>
                  <a:schemeClr val="bg1">
                    <a:lumMod val="65000"/>
                  </a:schemeClr>
                </a:solidFill>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4" name="73 Conector recto"/>
              <p:cNvCxnSpPr/>
              <p:nvPr/>
            </p:nvCxnSpPr>
            <p:spPr bwMode="auto">
              <a:xfrm rot="16200000" flipH="1">
                <a:off x="-551204" y="3679013"/>
                <a:ext cx="6357958" cy="16"/>
              </a:xfrm>
              <a:prstGeom prst="line">
                <a:avLst/>
              </a:prstGeom>
              <a:ln w="12700">
                <a:solidFill>
                  <a:schemeClr val="bg1">
                    <a:lumMod val="65000"/>
                  </a:schemeClr>
                </a:solidFill>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5" name="74 Conector recto"/>
              <p:cNvCxnSpPr/>
              <p:nvPr/>
            </p:nvCxnSpPr>
            <p:spPr bwMode="auto">
              <a:xfrm rot="5400000">
                <a:off x="1928613" y="3679019"/>
                <a:ext cx="6357958" cy="4"/>
              </a:xfrm>
              <a:prstGeom prst="line">
                <a:avLst/>
              </a:prstGeom>
              <a:ln w="12700">
                <a:solidFill>
                  <a:schemeClr val="bg1">
                    <a:lumMod val="65000"/>
                  </a:schemeClr>
                </a:solidFill>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7" name="76 Conector recto"/>
              <p:cNvCxnSpPr/>
              <p:nvPr/>
            </p:nvCxnSpPr>
            <p:spPr bwMode="auto">
              <a:xfrm rot="5400000">
                <a:off x="4714686" y="3679010"/>
                <a:ext cx="6357958" cy="23"/>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 name="77 Conector recto"/>
              <p:cNvCxnSpPr/>
              <p:nvPr/>
            </p:nvCxnSpPr>
            <p:spPr bwMode="auto">
              <a:xfrm rot="16200000" flipH="1">
                <a:off x="-1704444" y="3679009"/>
                <a:ext cx="6357958" cy="24"/>
              </a:xfrm>
              <a:prstGeom prst="line">
                <a:avLst/>
              </a:prstGeom>
              <a:ln w="12700">
                <a:solidFill>
                  <a:schemeClr val="bg1">
                    <a:lumMod val="65000"/>
                  </a:schemeClr>
                </a:solidFill>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9" name="78 Rectángulo redondeado"/>
              <p:cNvSpPr/>
              <p:nvPr/>
            </p:nvSpPr>
            <p:spPr bwMode="auto">
              <a:xfrm>
                <a:off x="178403" y="714375"/>
                <a:ext cx="928688" cy="428625"/>
              </a:xfrm>
              <a:prstGeom prst="roundRect">
                <a:avLst/>
              </a:prstGeom>
              <a:solidFill>
                <a:srgbClr val="CCCC00"/>
              </a:solidFill>
              <a:ln>
                <a:solidFill>
                  <a:srgbClr val="FFFF00"/>
                </a:solidFill>
              </a:ln>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s-MX" sz="900" dirty="0">
                    <a:solidFill>
                      <a:schemeClr val="tx1">
                        <a:lumMod val="95000"/>
                        <a:lumOff val="5000"/>
                      </a:schemeClr>
                    </a:solidFill>
                    <a:latin typeface="Arial Narrow" pitchFamily="34" charset="0"/>
                  </a:rPr>
                  <a:t>POT</a:t>
                </a:r>
              </a:p>
            </p:txBody>
          </p:sp>
          <p:sp>
            <p:nvSpPr>
              <p:cNvPr id="80" name="79 Rectángulo redondeado"/>
              <p:cNvSpPr/>
              <p:nvPr/>
            </p:nvSpPr>
            <p:spPr bwMode="auto">
              <a:xfrm>
                <a:off x="1545984" y="714375"/>
                <a:ext cx="1000125" cy="428625"/>
              </a:xfrm>
              <a:prstGeom prst="roundRect">
                <a:avLst/>
              </a:prstGeom>
              <a:solidFill>
                <a:schemeClr val="bg1">
                  <a:lumMod val="65000"/>
                </a:schemeClr>
              </a:solidFill>
              <a:ln>
                <a:solidFill>
                  <a:schemeClr val="tx1">
                    <a:lumMod val="95000"/>
                    <a:lumOff val="5000"/>
                  </a:schemeClr>
                </a:solidFill>
              </a:ln>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s-MX" sz="900" b="1" dirty="0" smtClean="0">
                    <a:solidFill>
                      <a:schemeClr val="tx1">
                        <a:lumMod val="95000"/>
                        <a:lumOff val="5000"/>
                      </a:schemeClr>
                    </a:solidFill>
                    <a:latin typeface="Arial Narrow" pitchFamily="34" charset="0"/>
                  </a:rPr>
                  <a:t>PDM</a:t>
                </a:r>
                <a:endParaRPr lang="es-CO" sz="900" b="1" dirty="0">
                  <a:solidFill>
                    <a:schemeClr val="tx1">
                      <a:lumMod val="95000"/>
                      <a:lumOff val="5000"/>
                    </a:schemeClr>
                  </a:solidFill>
                  <a:latin typeface="Arial Narrow" pitchFamily="34" charset="0"/>
                </a:endParaRPr>
              </a:p>
            </p:txBody>
          </p:sp>
          <p:sp>
            <p:nvSpPr>
              <p:cNvPr id="82" name="81 Rectángulo redondeado"/>
              <p:cNvSpPr/>
              <p:nvPr/>
            </p:nvSpPr>
            <p:spPr bwMode="auto">
              <a:xfrm>
                <a:off x="3464496" y="714375"/>
                <a:ext cx="642970" cy="428625"/>
              </a:xfrm>
              <a:prstGeom prst="roundRect">
                <a:avLst/>
              </a:prstGeom>
              <a:solidFill>
                <a:srgbClr val="FF9900"/>
              </a:solidFill>
              <a:ln>
                <a:solidFill>
                  <a:srgbClr val="FF9900"/>
                </a:solidFill>
              </a:ln>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s-MX" sz="900" b="1" dirty="0" smtClean="0">
                    <a:solidFill>
                      <a:schemeClr val="tx1">
                        <a:lumMod val="95000"/>
                        <a:lumOff val="5000"/>
                      </a:schemeClr>
                    </a:solidFill>
                    <a:latin typeface="Arial Narrow" pitchFamily="34" charset="0"/>
                  </a:rPr>
                  <a:t>SMGRD</a:t>
                </a:r>
                <a:endParaRPr lang="es-CO" sz="900" b="1" dirty="0">
                  <a:solidFill>
                    <a:schemeClr val="tx1">
                      <a:lumMod val="95000"/>
                      <a:lumOff val="5000"/>
                    </a:schemeClr>
                  </a:solidFill>
                  <a:latin typeface="Arial Narrow" pitchFamily="34" charset="0"/>
                </a:endParaRPr>
              </a:p>
            </p:txBody>
          </p:sp>
          <p:sp>
            <p:nvSpPr>
              <p:cNvPr id="83" name="82 Rectángulo redondeado"/>
              <p:cNvSpPr/>
              <p:nvPr/>
            </p:nvSpPr>
            <p:spPr bwMode="auto">
              <a:xfrm>
                <a:off x="4250340" y="1916832"/>
                <a:ext cx="785813" cy="357187"/>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800" dirty="0" smtClean="0">
                    <a:solidFill>
                      <a:schemeClr val="tx1">
                        <a:lumMod val="95000"/>
                        <a:lumOff val="5000"/>
                      </a:schemeClr>
                    </a:solidFill>
                    <a:latin typeface="Arial Narrow" pitchFamily="34" charset="0"/>
                  </a:rPr>
                  <a:t>Consejo Municipal GRD</a:t>
                </a:r>
                <a:endParaRPr lang="es-CO" sz="800" dirty="0">
                  <a:solidFill>
                    <a:schemeClr val="tx1">
                      <a:lumMod val="95000"/>
                      <a:lumOff val="5000"/>
                    </a:schemeClr>
                  </a:solidFill>
                  <a:latin typeface="Arial Narrow" pitchFamily="34" charset="0"/>
                </a:endParaRPr>
              </a:p>
            </p:txBody>
          </p:sp>
          <p:sp>
            <p:nvSpPr>
              <p:cNvPr id="84" name="83 Rectángulo redondeado"/>
              <p:cNvSpPr/>
              <p:nvPr/>
            </p:nvSpPr>
            <p:spPr bwMode="auto">
              <a:xfrm>
                <a:off x="3393090" y="1357313"/>
                <a:ext cx="714375" cy="357187"/>
              </a:xfrm>
              <a:prstGeom prst="roundRect">
                <a:avLst/>
              </a:prstGeom>
              <a:solidFill>
                <a:schemeClr val="bg1"/>
              </a:solidFill>
              <a:ln w="3175">
                <a:solidFill>
                  <a:schemeClr val="tx1">
                    <a:lumMod val="95000"/>
                    <a:lumOff val="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900" dirty="0" smtClean="0">
                    <a:solidFill>
                      <a:schemeClr val="tx1">
                        <a:lumMod val="95000"/>
                        <a:lumOff val="5000"/>
                      </a:schemeClr>
                    </a:solidFill>
                    <a:latin typeface="Arial Narrow" pitchFamily="34" charset="0"/>
                  </a:rPr>
                  <a:t>ALCALDE</a:t>
                </a:r>
                <a:endParaRPr lang="es-MX" sz="900" dirty="0">
                  <a:solidFill>
                    <a:schemeClr val="tx1">
                      <a:lumMod val="95000"/>
                      <a:lumOff val="5000"/>
                    </a:schemeClr>
                  </a:solidFill>
                  <a:latin typeface="Arial Narrow" pitchFamily="34" charset="0"/>
                </a:endParaRPr>
              </a:p>
            </p:txBody>
          </p:sp>
          <p:sp>
            <p:nvSpPr>
              <p:cNvPr id="85" name="84 Rectángulo redondeado"/>
              <p:cNvSpPr/>
              <p:nvPr/>
            </p:nvSpPr>
            <p:spPr bwMode="auto">
              <a:xfrm>
                <a:off x="3393090" y="1916832"/>
                <a:ext cx="714375" cy="357187"/>
              </a:xfrm>
              <a:prstGeom prst="roundRect">
                <a:avLst/>
              </a:prstGeom>
              <a:solidFill>
                <a:schemeClr val="bg1"/>
              </a:solidFill>
              <a:ln w="3175">
                <a:solidFill>
                  <a:schemeClr val="tx1">
                    <a:lumMod val="95000"/>
                    <a:lumOff val="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schemeClr val="tx1">
                        <a:lumMod val="95000"/>
                        <a:lumOff val="5000"/>
                      </a:schemeClr>
                    </a:solidFill>
                    <a:effectLst>
                      <a:outerShdw blurRad="38100" dist="38100" dir="2700000" algn="tl">
                        <a:srgbClr val="000000">
                          <a:alpha val="43137"/>
                        </a:srgbClr>
                      </a:outerShdw>
                    </a:effectLst>
                    <a:latin typeface="Arial Narrow" pitchFamily="34" charset="0"/>
                  </a:rPr>
                  <a:t>UMGRD</a:t>
                </a:r>
                <a:endParaRPr lang="es-CO" sz="1000" b="1" dirty="0">
                  <a:solidFill>
                    <a:schemeClr val="tx1">
                      <a:lumMod val="95000"/>
                      <a:lumOff val="5000"/>
                    </a:schemeClr>
                  </a:solidFill>
                  <a:effectLst>
                    <a:outerShdw blurRad="38100" dist="38100" dir="2700000" algn="tl">
                      <a:srgbClr val="000000">
                        <a:alpha val="43137"/>
                      </a:srgbClr>
                    </a:outerShdw>
                  </a:effectLst>
                  <a:latin typeface="Arial Narrow" pitchFamily="34" charset="0"/>
                </a:endParaRPr>
              </a:p>
            </p:txBody>
          </p:sp>
          <p:sp>
            <p:nvSpPr>
              <p:cNvPr id="86" name="85 Rectángulo redondeado"/>
              <p:cNvSpPr/>
              <p:nvPr/>
            </p:nvSpPr>
            <p:spPr bwMode="auto">
              <a:xfrm rot="5400000">
                <a:off x="2739504" y="1881113"/>
                <a:ext cx="428625" cy="500063"/>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s-MX" sz="700" dirty="0" smtClean="0">
                    <a:solidFill>
                      <a:schemeClr val="tx1">
                        <a:lumMod val="95000"/>
                        <a:lumOff val="5000"/>
                      </a:schemeClr>
                    </a:solidFill>
                    <a:latin typeface="Arial Narrow" pitchFamily="34" charset="0"/>
                  </a:rPr>
                  <a:t>Actores</a:t>
                </a:r>
                <a:endParaRPr lang="es-MX" sz="700" dirty="0">
                  <a:solidFill>
                    <a:schemeClr val="tx1">
                      <a:lumMod val="95000"/>
                      <a:lumOff val="5000"/>
                    </a:schemeClr>
                  </a:solidFill>
                  <a:latin typeface="Arial Narrow" pitchFamily="34" charset="0"/>
                </a:endParaRPr>
              </a:p>
            </p:txBody>
          </p:sp>
          <p:cxnSp>
            <p:nvCxnSpPr>
              <p:cNvPr id="88" name="87 Conector recto de flecha"/>
              <p:cNvCxnSpPr>
                <a:stCxn id="84" idx="2"/>
                <a:endCxn id="85" idx="0"/>
              </p:cNvCxnSpPr>
              <p:nvPr/>
            </p:nvCxnSpPr>
            <p:spPr bwMode="auto">
              <a:xfrm>
                <a:off x="3750278" y="1714500"/>
                <a:ext cx="0" cy="202332"/>
              </a:xfrm>
              <a:prstGeom prst="straightConnector1">
                <a:avLst/>
              </a:prstGeom>
              <a:ln w="19050">
                <a:solidFill>
                  <a:schemeClr val="tx1">
                    <a:lumMod val="95000"/>
                    <a:lumOff val="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88 Conector recto"/>
              <p:cNvCxnSpPr/>
              <p:nvPr/>
            </p:nvCxnSpPr>
            <p:spPr bwMode="auto">
              <a:xfrm>
                <a:off x="4107465" y="2132845"/>
                <a:ext cx="142875" cy="11"/>
              </a:xfrm>
              <a:prstGeom prst="line">
                <a:avLst/>
              </a:prstGeom>
              <a:ln w="19050">
                <a:solidFill>
                  <a:schemeClr val="tx1">
                    <a:lumMod val="95000"/>
                    <a:lumOff val="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0" name="89 Rectángulo redondeado"/>
              <p:cNvSpPr/>
              <p:nvPr/>
            </p:nvSpPr>
            <p:spPr bwMode="auto">
              <a:xfrm>
                <a:off x="4321778" y="2423180"/>
                <a:ext cx="714375" cy="285740"/>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200" b="1" dirty="0" smtClean="0">
                    <a:solidFill>
                      <a:schemeClr val="tx1">
                        <a:lumMod val="95000"/>
                        <a:lumOff val="5000"/>
                      </a:schemeClr>
                    </a:solidFill>
                    <a:effectLst>
                      <a:outerShdw blurRad="38100" dist="38100" dir="2700000" algn="tl">
                        <a:srgbClr val="000000">
                          <a:alpha val="43137"/>
                        </a:srgbClr>
                      </a:outerShdw>
                    </a:effectLst>
                    <a:latin typeface="Arial Narrow" pitchFamily="34" charset="0"/>
                  </a:rPr>
                  <a:t>CMMD</a:t>
                </a:r>
                <a:endParaRPr lang="es-CO" sz="1200" b="1" dirty="0">
                  <a:solidFill>
                    <a:schemeClr val="tx1">
                      <a:lumMod val="95000"/>
                      <a:lumOff val="5000"/>
                    </a:schemeClr>
                  </a:solidFill>
                  <a:effectLst>
                    <a:outerShdw blurRad="38100" dist="38100" dir="2700000" algn="tl">
                      <a:srgbClr val="000000">
                        <a:alpha val="43137"/>
                      </a:srgbClr>
                    </a:outerShdw>
                  </a:effectLst>
                  <a:latin typeface="Arial Narrow" pitchFamily="34" charset="0"/>
                </a:endParaRPr>
              </a:p>
            </p:txBody>
          </p:sp>
          <p:sp>
            <p:nvSpPr>
              <p:cNvPr id="91" name="90 Rectángulo redondeado"/>
              <p:cNvSpPr/>
              <p:nvPr/>
            </p:nvSpPr>
            <p:spPr bwMode="auto">
              <a:xfrm>
                <a:off x="4321778" y="2786062"/>
                <a:ext cx="714375" cy="285747"/>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200" b="1" dirty="0" smtClean="0">
                    <a:solidFill>
                      <a:schemeClr val="tx1">
                        <a:lumMod val="95000"/>
                        <a:lumOff val="5000"/>
                      </a:schemeClr>
                    </a:solidFill>
                    <a:effectLst>
                      <a:outerShdw blurRad="38100" dist="38100" dir="2700000" algn="tl">
                        <a:srgbClr val="000000">
                          <a:alpha val="43137"/>
                        </a:srgbClr>
                      </a:outerShdw>
                    </a:effectLst>
                    <a:latin typeface="Arial Narrow" pitchFamily="34" charset="0"/>
                  </a:rPr>
                  <a:t>CMCR</a:t>
                </a:r>
                <a:endParaRPr lang="es-CO" sz="1200" b="1" dirty="0">
                  <a:solidFill>
                    <a:schemeClr val="tx1">
                      <a:lumMod val="95000"/>
                      <a:lumOff val="5000"/>
                    </a:schemeClr>
                  </a:solidFill>
                  <a:effectLst>
                    <a:outerShdw blurRad="38100" dist="38100" dir="2700000" algn="tl">
                      <a:srgbClr val="000000">
                        <a:alpha val="43137"/>
                      </a:srgbClr>
                    </a:outerShdw>
                  </a:effectLst>
                  <a:latin typeface="Arial Narrow" pitchFamily="34" charset="0"/>
                </a:endParaRPr>
              </a:p>
            </p:txBody>
          </p:sp>
          <p:sp>
            <p:nvSpPr>
              <p:cNvPr id="92" name="91 Rectángulo redondeado"/>
              <p:cNvSpPr/>
              <p:nvPr/>
            </p:nvSpPr>
            <p:spPr bwMode="auto">
              <a:xfrm>
                <a:off x="4321778" y="6309320"/>
                <a:ext cx="714375" cy="285748"/>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200" b="1" dirty="0" smtClean="0">
                    <a:solidFill>
                      <a:schemeClr val="tx1">
                        <a:lumMod val="95000"/>
                        <a:lumOff val="5000"/>
                      </a:schemeClr>
                    </a:solidFill>
                    <a:effectLst>
                      <a:outerShdw blurRad="38100" dist="38100" dir="2700000" algn="tl">
                        <a:srgbClr val="000000">
                          <a:alpha val="43137"/>
                        </a:srgbClr>
                      </a:outerShdw>
                    </a:effectLst>
                    <a:latin typeface="Arial Narrow" pitchFamily="34" charset="0"/>
                  </a:rPr>
                  <a:t>CMRR</a:t>
                </a:r>
                <a:endParaRPr lang="es-CO" sz="1200" b="1" dirty="0">
                  <a:solidFill>
                    <a:schemeClr val="tx1">
                      <a:lumMod val="95000"/>
                      <a:lumOff val="5000"/>
                    </a:schemeClr>
                  </a:solidFill>
                  <a:effectLst>
                    <a:outerShdw blurRad="38100" dist="38100" dir="2700000" algn="tl">
                      <a:srgbClr val="000000">
                        <a:alpha val="43137"/>
                      </a:srgbClr>
                    </a:outerShdw>
                  </a:effectLst>
                  <a:latin typeface="Arial Narrow" pitchFamily="34" charset="0"/>
                </a:endParaRPr>
              </a:p>
            </p:txBody>
          </p:sp>
          <p:sp>
            <p:nvSpPr>
              <p:cNvPr id="93" name="92 Rectángulo redondeado"/>
              <p:cNvSpPr/>
              <p:nvPr/>
            </p:nvSpPr>
            <p:spPr bwMode="auto">
              <a:xfrm>
                <a:off x="5179028" y="1054447"/>
                <a:ext cx="720080" cy="216024"/>
              </a:xfrm>
              <a:prstGeom prst="roundRect">
                <a:avLst/>
              </a:prstGeom>
              <a:solidFill>
                <a:srgbClr val="92D050"/>
              </a:solidFill>
              <a:ln>
                <a:solidFill>
                  <a:srgbClr val="92D050"/>
                </a:solidFill>
              </a:ln>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s-CO" sz="600" dirty="0" smtClean="0">
                    <a:solidFill>
                      <a:schemeClr val="tx1">
                        <a:lumMod val="95000"/>
                        <a:lumOff val="5000"/>
                      </a:schemeClr>
                    </a:solidFill>
                    <a:latin typeface="Arial Narrow" pitchFamily="34" charset="0"/>
                  </a:rPr>
                  <a:t>NATURALES</a:t>
                </a:r>
                <a:endParaRPr lang="es-CO" sz="600" dirty="0">
                  <a:solidFill>
                    <a:schemeClr val="tx1">
                      <a:lumMod val="95000"/>
                      <a:lumOff val="5000"/>
                    </a:schemeClr>
                  </a:solidFill>
                  <a:latin typeface="Arial Narrow" pitchFamily="34" charset="0"/>
                </a:endParaRPr>
              </a:p>
            </p:txBody>
          </p:sp>
          <p:sp>
            <p:nvSpPr>
              <p:cNvPr id="94" name="93 Rectángulo redondeado"/>
              <p:cNvSpPr/>
              <p:nvPr/>
            </p:nvSpPr>
            <p:spPr bwMode="auto">
              <a:xfrm>
                <a:off x="5179028" y="3214688"/>
                <a:ext cx="714375" cy="285750"/>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800" dirty="0" smtClean="0">
                    <a:solidFill>
                      <a:schemeClr val="tx1">
                        <a:lumMod val="95000"/>
                        <a:lumOff val="5000"/>
                      </a:schemeClr>
                    </a:solidFill>
                    <a:latin typeface="Arial Narrow" pitchFamily="34" charset="0"/>
                  </a:rPr>
                  <a:t>Ambiente/ Rural/Región</a:t>
                </a:r>
                <a:endParaRPr lang="es-CO" sz="800" dirty="0">
                  <a:solidFill>
                    <a:schemeClr val="tx1">
                      <a:lumMod val="95000"/>
                      <a:lumOff val="5000"/>
                    </a:schemeClr>
                  </a:solidFill>
                  <a:latin typeface="Arial Narrow" pitchFamily="34" charset="0"/>
                </a:endParaRPr>
              </a:p>
            </p:txBody>
          </p:sp>
          <p:cxnSp>
            <p:nvCxnSpPr>
              <p:cNvPr id="95" name="94 Conector recto"/>
              <p:cNvCxnSpPr>
                <a:stCxn id="94" idx="2"/>
                <a:endCxn id="177" idx="0"/>
              </p:cNvCxnSpPr>
              <p:nvPr/>
            </p:nvCxnSpPr>
            <p:spPr bwMode="auto">
              <a:xfrm>
                <a:off x="5536216" y="3500438"/>
                <a:ext cx="0" cy="936674"/>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96" name="95 Conector recto"/>
              <p:cNvCxnSpPr>
                <a:stCxn id="177" idx="2"/>
                <a:endCxn id="175" idx="0"/>
              </p:cNvCxnSpPr>
              <p:nvPr/>
            </p:nvCxnSpPr>
            <p:spPr bwMode="auto">
              <a:xfrm flipV="1">
                <a:off x="5536216" y="4071942"/>
                <a:ext cx="0" cy="65092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97" name="96 Rectángulo redondeado"/>
              <p:cNvSpPr/>
              <p:nvPr/>
            </p:nvSpPr>
            <p:spPr bwMode="auto">
              <a:xfrm>
                <a:off x="5179028" y="5572140"/>
                <a:ext cx="714375" cy="285750"/>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800" dirty="0" smtClean="0">
                    <a:solidFill>
                      <a:schemeClr val="tx1">
                        <a:lumMod val="95000"/>
                        <a:lumOff val="5000"/>
                      </a:schemeClr>
                    </a:solidFill>
                    <a:latin typeface="Arial Narrow" pitchFamily="34" charset="0"/>
                  </a:rPr>
                  <a:t>Biológicos/</a:t>
                </a:r>
              </a:p>
              <a:p>
                <a:pPr algn="ctr">
                  <a:defRPr/>
                </a:pPr>
                <a:r>
                  <a:rPr lang="es-MX" sz="800" dirty="0" smtClean="0">
                    <a:solidFill>
                      <a:schemeClr val="tx1">
                        <a:lumMod val="95000"/>
                        <a:lumOff val="5000"/>
                      </a:schemeClr>
                    </a:solidFill>
                    <a:latin typeface="Arial Narrow" pitchFamily="34" charset="0"/>
                  </a:rPr>
                  <a:t>Sanitarios</a:t>
                </a:r>
                <a:endParaRPr lang="es-CO" sz="800" dirty="0">
                  <a:solidFill>
                    <a:schemeClr val="tx1">
                      <a:lumMod val="95000"/>
                      <a:lumOff val="5000"/>
                    </a:schemeClr>
                  </a:solidFill>
                  <a:latin typeface="Arial Narrow" pitchFamily="34" charset="0"/>
                </a:endParaRPr>
              </a:p>
            </p:txBody>
          </p:sp>
          <p:sp>
            <p:nvSpPr>
              <p:cNvPr id="100" name="99 Rectángulo redondeado"/>
              <p:cNvSpPr/>
              <p:nvPr/>
            </p:nvSpPr>
            <p:spPr bwMode="auto">
              <a:xfrm>
                <a:off x="6036278" y="5303490"/>
                <a:ext cx="714375" cy="285750"/>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800" dirty="0" smtClean="0">
                    <a:solidFill>
                      <a:schemeClr val="tx1">
                        <a:lumMod val="95000"/>
                        <a:lumOff val="5000"/>
                      </a:schemeClr>
                    </a:solidFill>
                    <a:latin typeface="Arial Narrow" pitchFamily="34" charset="0"/>
                  </a:rPr>
                  <a:t>Edificaciones</a:t>
                </a:r>
                <a:endParaRPr lang="es-CO" sz="800" dirty="0">
                  <a:solidFill>
                    <a:schemeClr val="tx1">
                      <a:lumMod val="95000"/>
                      <a:lumOff val="5000"/>
                    </a:schemeClr>
                  </a:solidFill>
                  <a:latin typeface="Arial Narrow" pitchFamily="34" charset="0"/>
                </a:endParaRPr>
              </a:p>
            </p:txBody>
          </p:sp>
          <p:sp>
            <p:nvSpPr>
              <p:cNvPr id="101" name="100 Rectángulo redondeado"/>
              <p:cNvSpPr/>
              <p:nvPr/>
            </p:nvSpPr>
            <p:spPr bwMode="auto">
              <a:xfrm>
                <a:off x="6036278" y="4293096"/>
                <a:ext cx="714375" cy="285750"/>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800" dirty="0" smtClean="0">
                    <a:solidFill>
                      <a:schemeClr val="tx1">
                        <a:lumMod val="95000"/>
                        <a:lumOff val="5000"/>
                      </a:schemeClr>
                    </a:solidFill>
                    <a:latin typeface="Arial Narrow" pitchFamily="34" charset="0"/>
                  </a:rPr>
                  <a:t>Funcionales</a:t>
                </a:r>
                <a:endParaRPr lang="es-CO" sz="800" dirty="0">
                  <a:solidFill>
                    <a:schemeClr val="tx1">
                      <a:lumMod val="95000"/>
                      <a:lumOff val="5000"/>
                    </a:schemeClr>
                  </a:solidFill>
                  <a:latin typeface="Arial Narrow" pitchFamily="34" charset="0"/>
                </a:endParaRPr>
              </a:p>
            </p:txBody>
          </p:sp>
          <p:sp>
            <p:nvSpPr>
              <p:cNvPr id="102" name="101 Rectángulo redondeado"/>
              <p:cNvSpPr/>
              <p:nvPr/>
            </p:nvSpPr>
            <p:spPr bwMode="auto">
              <a:xfrm>
                <a:off x="6036278" y="5929330"/>
                <a:ext cx="714375" cy="285750"/>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800" dirty="0" smtClean="0">
                    <a:solidFill>
                      <a:schemeClr val="tx1">
                        <a:lumMod val="95000"/>
                        <a:lumOff val="5000"/>
                      </a:schemeClr>
                    </a:solidFill>
                    <a:latin typeface="Arial Narrow" pitchFamily="34" charset="0"/>
                  </a:rPr>
                  <a:t>Tecnológicos</a:t>
                </a:r>
                <a:endParaRPr lang="es-CO" sz="800" dirty="0">
                  <a:solidFill>
                    <a:schemeClr val="tx1">
                      <a:lumMod val="95000"/>
                      <a:lumOff val="5000"/>
                    </a:schemeClr>
                  </a:solidFill>
                  <a:latin typeface="Arial Narrow" pitchFamily="34" charset="0"/>
                </a:endParaRPr>
              </a:p>
            </p:txBody>
          </p:sp>
          <p:cxnSp>
            <p:nvCxnSpPr>
              <p:cNvPr id="104" name="103 Conector recto"/>
              <p:cNvCxnSpPr>
                <a:stCxn id="101" idx="2"/>
                <a:endCxn id="100" idx="0"/>
              </p:cNvCxnSpPr>
              <p:nvPr/>
            </p:nvCxnSpPr>
            <p:spPr bwMode="auto">
              <a:xfrm>
                <a:off x="6393466" y="4578846"/>
                <a:ext cx="0" cy="724644"/>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05" name="104 Conector recto"/>
              <p:cNvCxnSpPr>
                <a:stCxn id="100" idx="2"/>
                <a:endCxn id="102" idx="0"/>
              </p:cNvCxnSpPr>
              <p:nvPr/>
            </p:nvCxnSpPr>
            <p:spPr bwMode="auto">
              <a:xfrm>
                <a:off x="6393466" y="5589240"/>
                <a:ext cx="0" cy="34009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06" name="105 Conector recto"/>
              <p:cNvCxnSpPr>
                <a:stCxn id="175" idx="2"/>
                <a:endCxn id="97" idx="0"/>
              </p:cNvCxnSpPr>
              <p:nvPr/>
            </p:nvCxnSpPr>
            <p:spPr bwMode="auto">
              <a:xfrm rot="5400000">
                <a:off x="4928992" y="4964916"/>
                <a:ext cx="1214448"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09" name="108 Conector recto"/>
              <p:cNvCxnSpPr>
                <a:stCxn id="101" idx="0"/>
              </p:cNvCxnSpPr>
              <p:nvPr/>
            </p:nvCxnSpPr>
            <p:spPr bwMode="auto">
              <a:xfrm flipH="1" flipV="1">
                <a:off x="6387100" y="2571750"/>
                <a:ext cx="6366" cy="1721346"/>
              </a:xfrm>
              <a:prstGeom prst="line">
                <a:avLst/>
              </a:prstGeom>
              <a:ln w="19050">
                <a:solidFill>
                  <a:schemeClr val="tx1">
                    <a:lumMod val="95000"/>
                    <a:lumOff val="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0" name="109 Conector recto"/>
              <p:cNvCxnSpPr>
                <a:stCxn id="94" idx="0"/>
              </p:cNvCxnSpPr>
              <p:nvPr/>
            </p:nvCxnSpPr>
            <p:spPr bwMode="auto">
              <a:xfrm rot="5400000" flipH="1" flipV="1">
                <a:off x="5214746" y="2893219"/>
                <a:ext cx="642938" cy="0"/>
              </a:xfrm>
              <a:prstGeom prst="line">
                <a:avLst/>
              </a:prstGeom>
              <a:ln w="19050">
                <a:solidFill>
                  <a:schemeClr val="tx1">
                    <a:lumMod val="95000"/>
                    <a:lumOff val="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1" name="110 Conector recto"/>
              <p:cNvCxnSpPr>
                <a:endCxn id="102" idx="2"/>
              </p:cNvCxnSpPr>
              <p:nvPr/>
            </p:nvCxnSpPr>
            <p:spPr bwMode="auto">
              <a:xfrm flipH="1" flipV="1">
                <a:off x="6393466" y="6215080"/>
                <a:ext cx="14" cy="308554"/>
              </a:xfrm>
              <a:prstGeom prst="line">
                <a:avLst/>
              </a:prstGeom>
              <a:ln w="19050">
                <a:solidFill>
                  <a:schemeClr val="tx1">
                    <a:lumMod val="95000"/>
                    <a:lumOff val="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2" name="111 Conector recto"/>
              <p:cNvCxnSpPr>
                <a:stCxn id="97" idx="2"/>
              </p:cNvCxnSpPr>
              <p:nvPr/>
            </p:nvCxnSpPr>
            <p:spPr bwMode="auto">
              <a:xfrm>
                <a:off x="5536216" y="5857890"/>
                <a:ext cx="6" cy="665744"/>
              </a:xfrm>
              <a:prstGeom prst="line">
                <a:avLst/>
              </a:prstGeom>
              <a:ln w="19050">
                <a:solidFill>
                  <a:schemeClr val="tx1">
                    <a:lumMod val="95000"/>
                    <a:lumOff val="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13" name="112 Rectángulo redondeado"/>
              <p:cNvSpPr/>
              <p:nvPr/>
            </p:nvSpPr>
            <p:spPr bwMode="auto">
              <a:xfrm>
                <a:off x="6893528" y="1357313"/>
                <a:ext cx="928687" cy="357187"/>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sz="800" dirty="0">
                    <a:solidFill>
                      <a:schemeClr val="tx1">
                        <a:lumMod val="95000"/>
                        <a:lumOff val="5000"/>
                      </a:schemeClr>
                    </a:solidFill>
                    <a:effectLst>
                      <a:outerShdw blurRad="38100" dist="38100" dir="2700000" algn="tl">
                        <a:srgbClr val="000000">
                          <a:alpha val="43137"/>
                        </a:srgbClr>
                      </a:outerShdw>
                    </a:effectLst>
                    <a:latin typeface="Arial Narrow" pitchFamily="34" charset="0"/>
                  </a:rPr>
                  <a:t>ÁREA 1</a:t>
                </a:r>
              </a:p>
              <a:p>
                <a:pPr>
                  <a:defRPr/>
                </a:pPr>
                <a:r>
                  <a:rPr lang="es-MX" sz="800" dirty="0">
                    <a:solidFill>
                      <a:schemeClr val="tx1">
                        <a:lumMod val="95000"/>
                        <a:lumOff val="5000"/>
                      </a:schemeClr>
                    </a:solidFill>
                    <a:latin typeface="Arial Narrow" pitchFamily="34" charset="0"/>
                  </a:rPr>
                  <a:t>Gobernabilidad</a:t>
                </a:r>
                <a:endParaRPr lang="es-CO" sz="800" dirty="0">
                  <a:solidFill>
                    <a:schemeClr val="tx1">
                      <a:lumMod val="95000"/>
                      <a:lumOff val="5000"/>
                    </a:schemeClr>
                  </a:solidFill>
                  <a:latin typeface="Arial Narrow" pitchFamily="34" charset="0"/>
                </a:endParaRPr>
              </a:p>
            </p:txBody>
          </p:sp>
          <p:sp>
            <p:nvSpPr>
              <p:cNvPr id="114" name="113 Rectángulo redondeado"/>
              <p:cNvSpPr/>
              <p:nvPr/>
            </p:nvSpPr>
            <p:spPr bwMode="auto">
              <a:xfrm>
                <a:off x="7965090" y="768127"/>
                <a:ext cx="1000125" cy="428625"/>
              </a:xfrm>
              <a:prstGeom prst="roundRect">
                <a:avLst/>
              </a:prstGeom>
              <a:solidFill>
                <a:srgbClr val="00B0F0"/>
              </a:solidFill>
              <a:ln>
                <a:solidFill>
                  <a:srgbClr val="00B0F0"/>
                </a:solidFill>
              </a:ln>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s-MX" sz="900" b="1" dirty="0">
                    <a:solidFill>
                      <a:schemeClr val="tx1">
                        <a:lumMod val="95000"/>
                        <a:lumOff val="5000"/>
                      </a:schemeClr>
                    </a:solidFill>
                    <a:latin typeface="Arial Narrow" pitchFamily="34" charset="0"/>
                  </a:rPr>
                  <a:t>PLAN  </a:t>
                </a:r>
                <a:r>
                  <a:rPr lang="es-MX" sz="900" b="1" dirty="0" smtClean="0">
                    <a:solidFill>
                      <a:schemeClr val="tx1">
                        <a:lumMod val="95000"/>
                        <a:lumOff val="5000"/>
                      </a:schemeClr>
                    </a:solidFill>
                    <a:latin typeface="Arial Narrow" pitchFamily="34" charset="0"/>
                  </a:rPr>
                  <a:t>DE ACCIÓN RECUPERACIÓN</a:t>
                </a:r>
                <a:endParaRPr lang="es-CO" sz="900" b="1" dirty="0">
                  <a:solidFill>
                    <a:schemeClr val="tx1">
                      <a:lumMod val="95000"/>
                      <a:lumOff val="5000"/>
                    </a:schemeClr>
                  </a:solidFill>
                  <a:latin typeface="Arial Narrow" pitchFamily="34" charset="0"/>
                </a:endParaRPr>
              </a:p>
            </p:txBody>
          </p:sp>
          <p:sp>
            <p:nvSpPr>
              <p:cNvPr id="115" name="114 Rectángulo redondeado"/>
              <p:cNvSpPr/>
              <p:nvPr/>
            </p:nvSpPr>
            <p:spPr bwMode="auto">
              <a:xfrm>
                <a:off x="6893528" y="6309320"/>
                <a:ext cx="928687" cy="360040"/>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sz="800" dirty="0">
                    <a:solidFill>
                      <a:schemeClr val="tx1">
                        <a:lumMod val="95000"/>
                        <a:lumOff val="5000"/>
                      </a:schemeClr>
                    </a:solidFill>
                    <a:effectLst>
                      <a:outerShdw blurRad="38100" dist="38100" dir="2700000" algn="tl">
                        <a:srgbClr val="000000">
                          <a:alpha val="43137"/>
                        </a:srgbClr>
                      </a:outerShdw>
                    </a:effectLst>
                    <a:latin typeface="Arial Narrow" pitchFamily="34" charset="0"/>
                  </a:rPr>
                  <a:t>ÁREA 7</a:t>
                </a:r>
              </a:p>
              <a:p>
                <a:pPr>
                  <a:defRPr/>
                </a:pPr>
                <a:r>
                  <a:rPr lang="es-MX" sz="800" dirty="0" smtClean="0">
                    <a:solidFill>
                      <a:schemeClr val="tx1">
                        <a:lumMod val="95000"/>
                        <a:lumOff val="5000"/>
                      </a:schemeClr>
                    </a:solidFill>
                    <a:latin typeface="Arial Narrow" pitchFamily="34" charset="0"/>
                  </a:rPr>
                  <a:t>Educación y Participación  </a:t>
                </a:r>
                <a:endParaRPr lang="es-CO" sz="800" dirty="0">
                  <a:solidFill>
                    <a:schemeClr val="tx1">
                      <a:lumMod val="95000"/>
                      <a:lumOff val="5000"/>
                    </a:schemeClr>
                  </a:solidFill>
                  <a:latin typeface="Arial Narrow" pitchFamily="34" charset="0"/>
                </a:endParaRPr>
              </a:p>
            </p:txBody>
          </p:sp>
          <p:sp>
            <p:nvSpPr>
              <p:cNvPr id="116" name="115 Rectángulo redondeado"/>
              <p:cNvSpPr/>
              <p:nvPr/>
            </p:nvSpPr>
            <p:spPr bwMode="auto">
              <a:xfrm>
                <a:off x="6893528" y="3214688"/>
                <a:ext cx="928687" cy="357187"/>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sz="800" dirty="0">
                    <a:solidFill>
                      <a:schemeClr val="tx1">
                        <a:lumMod val="95000"/>
                        <a:lumOff val="5000"/>
                      </a:schemeClr>
                    </a:solidFill>
                    <a:effectLst>
                      <a:outerShdw blurRad="38100" dist="38100" dir="2700000" algn="tl">
                        <a:srgbClr val="000000">
                          <a:alpha val="43137"/>
                        </a:srgbClr>
                      </a:outerShdw>
                    </a:effectLst>
                    <a:latin typeface="Arial Narrow" pitchFamily="34" charset="0"/>
                  </a:rPr>
                  <a:t>ÁREA 3</a:t>
                </a:r>
              </a:p>
              <a:p>
                <a:pPr>
                  <a:defRPr/>
                </a:pPr>
                <a:r>
                  <a:rPr lang="es-MX" sz="800" dirty="0">
                    <a:solidFill>
                      <a:schemeClr val="tx1">
                        <a:lumMod val="95000"/>
                        <a:lumOff val="5000"/>
                      </a:schemeClr>
                    </a:solidFill>
                    <a:latin typeface="Arial Narrow" pitchFamily="34" charset="0"/>
                  </a:rPr>
                  <a:t>Medio Ambiente Región</a:t>
                </a:r>
                <a:endParaRPr lang="es-CO" sz="800" dirty="0">
                  <a:solidFill>
                    <a:schemeClr val="tx1">
                      <a:lumMod val="95000"/>
                      <a:lumOff val="5000"/>
                    </a:schemeClr>
                  </a:solidFill>
                  <a:latin typeface="Arial Narrow" pitchFamily="34" charset="0"/>
                </a:endParaRPr>
              </a:p>
            </p:txBody>
          </p:sp>
          <p:sp>
            <p:nvSpPr>
              <p:cNvPr id="117" name="116 Rectángulo redondeado"/>
              <p:cNvSpPr/>
              <p:nvPr/>
            </p:nvSpPr>
            <p:spPr bwMode="auto">
              <a:xfrm>
                <a:off x="6893528" y="4357688"/>
                <a:ext cx="928687" cy="357187"/>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sz="800" dirty="0">
                    <a:solidFill>
                      <a:schemeClr val="tx1">
                        <a:lumMod val="95000"/>
                        <a:lumOff val="5000"/>
                      </a:schemeClr>
                    </a:solidFill>
                    <a:effectLst>
                      <a:outerShdw blurRad="38100" dist="38100" dir="2700000" algn="tl">
                        <a:srgbClr val="000000">
                          <a:alpha val="43137"/>
                        </a:srgbClr>
                      </a:outerShdw>
                    </a:effectLst>
                    <a:latin typeface="Arial Narrow" pitchFamily="34" charset="0"/>
                  </a:rPr>
                  <a:t>ÁREA 4</a:t>
                </a:r>
              </a:p>
              <a:p>
                <a:pPr>
                  <a:defRPr/>
                </a:pPr>
                <a:r>
                  <a:rPr lang="es-MX" sz="800" dirty="0" smtClean="0">
                    <a:solidFill>
                      <a:schemeClr val="tx1">
                        <a:lumMod val="95000"/>
                        <a:lumOff val="5000"/>
                      </a:schemeClr>
                    </a:solidFill>
                    <a:latin typeface="Arial Narrow" pitchFamily="34" charset="0"/>
                  </a:rPr>
                  <a:t>Sistemas Generales</a:t>
                </a:r>
                <a:endParaRPr lang="es-CO" sz="800" dirty="0">
                  <a:solidFill>
                    <a:schemeClr val="tx1">
                      <a:lumMod val="95000"/>
                      <a:lumOff val="5000"/>
                    </a:schemeClr>
                  </a:solidFill>
                  <a:latin typeface="Arial Narrow" pitchFamily="34" charset="0"/>
                </a:endParaRPr>
              </a:p>
            </p:txBody>
          </p:sp>
          <p:sp>
            <p:nvSpPr>
              <p:cNvPr id="118" name="117 Rectángulo redondeado"/>
              <p:cNvSpPr/>
              <p:nvPr/>
            </p:nvSpPr>
            <p:spPr bwMode="auto">
              <a:xfrm>
                <a:off x="6893528" y="2286000"/>
                <a:ext cx="928687" cy="357188"/>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sz="800" dirty="0">
                    <a:solidFill>
                      <a:schemeClr val="tx1">
                        <a:lumMod val="95000"/>
                        <a:lumOff val="5000"/>
                      </a:schemeClr>
                    </a:solidFill>
                    <a:effectLst>
                      <a:outerShdw blurRad="38100" dist="38100" dir="2700000" algn="tl">
                        <a:srgbClr val="000000">
                          <a:alpha val="43137"/>
                        </a:srgbClr>
                      </a:outerShdw>
                    </a:effectLst>
                    <a:latin typeface="Arial Narrow" pitchFamily="34" charset="0"/>
                  </a:rPr>
                  <a:t>ÁREA 2</a:t>
                </a:r>
              </a:p>
              <a:p>
                <a:pPr>
                  <a:defRPr/>
                </a:pPr>
                <a:r>
                  <a:rPr lang="es-MX" sz="800" dirty="0">
                    <a:solidFill>
                      <a:schemeClr val="tx1">
                        <a:lumMod val="95000"/>
                        <a:lumOff val="5000"/>
                      </a:schemeClr>
                    </a:solidFill>
                    <a:latin typeface="Arial Narrow" pitchFamily="34" charset="0"/>
                  </a:rPr>
                  <a:t>Administración Emergencia</a:t>
                </a:r>
                <a:endParaRPr lang="es-CO" sz="800" dirty="0">
                  <a:solidFill>
                    <a:schemeClr val="tx1">
                      <a:lumMod val="95000"/>
                      <a:lumOff val="5000"/>
                    </a:schemeClr>
                  </a:solidFill>
                  <a:latin typeface="Arial Narrow" pitchFamily="34" charset="0"/>
                </a:endParaRPr>
              </a:p>
            </p:txBody>
          </p:sp>
          <p:sp>
            <p:nvSpPr>
              <p:cNvPr id="119" name="118 Rectángulo redondeado"/>
              <p:cNvSpPr/>
              <p:nvPr/>
            </p:nvSpPr>
            <p:spPr bwMode="auto">
              <a:xfrm>
                <a:off x="1545984" y="1340768"/>
                <a:ext cx="1000125" cy="214312"/>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700" dirty="0" smtClean="0">
                    <a:solidFill>
                      <a:schemeClr val="tx1">
                        <a:lumMod val="95000"/>
                        <a:lumOff val="5000"/>
                      </a:schemeClr>
                    </a:solidFill>
                    <a:latin typeface="Arial Narrow" pitchFamily="34" charset="0"/>
                  </a:rPr>
                  <a:t>SEC. DESARROLLO INSTITUCIONAL</a:t>
                </a:r>
                <a:endParaRPr lang="es-CO" sz="700" dirty="0">
                  <a:solidFill>
                    <a:schemeClr val="tx1">
                      <a:lumMod val="95000"/>
                      <a:lumOff val="5000"/>
                    </a:schemeClr>
                  </a:solidFill>
                  <a:latin typeface="Arial Narrow" pitchFamily="34" charset="0"/>
                </a:endParaRPr>
              </a:p>
            </p:txBody>
          </p:sp>
          <p:sp>
            <p:nvSpPr>
              <p:cNvPr id="120" name="119 Rectángulo redondeado"/>
              <p:cNvSpPr/>
              <p:nvPr/>
            </p:nvSpPr>
            <p:spPr bwMode="auto">
              <a:xfrm>
                <a:off x="1547664" y="1630512"/>
                <a:ext cx="1000125" cy="164946"/>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700" dirty="0" smtClean="0">
                    <a:solidFill>
                      <a:schemeClr val="tx1">
                        <a:lumMod val="95000"/>
                        <a:lumOff val="5000"/>
                      </a:schemeClr>
                    </a:solidFill>
                    <a:latin typeface="Arial Narrow" pitchFamily="34" charset="0"/>
                  </a:rPr>
                  <a:t>SEC. GOBIERNO</a:t>
                </a:r>
                <a:endParaRPr lang="es-CO" sz="700" dirty="0">
                  <a:solidFill>
                    <a:schemeClr val="tx1">
                      <a:lumMod val="95000"/>
                      <a:lumOff val="5000"/>
                    </a:schemeClr>
                  </a:solidFill>
                  <a:latin typeface="Arial Narrow" pitchFamily="34" charset="0"/>
                </a:endParaRPr>
              </a:p>
            </p:txBody>
          </p:sp>
          <p:sp>
            <p:nvSpPr>
              <p:cNvPr id="121" name="120 Rectángulo redondeado"/>
              <p:cNvSpPr/>
              <p:nvPr/>
            </p:nvSpPr>
            <p:spPr bwMode="auto">
              <a:xfrm>
                <a:off x="1545984" y="2636912"/>
                <a:ext cx="1000125" cy="214313"/>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700" dirty="0" smtClean="0">
                    <a:solidFill>
                      <a:schemeClr val="tx1">
                        <a:lumMod val="95000"/>
                        <a:lumOff val="5000"/>
                      </a:schemeClr>
                    </a:solidFill>
                    <a:latin typeface="Arial Narrow" pitchFamily="34" charset="0"/>
                  </a:rPr>
                  <a:t>SEC. HACIENDA</a:t>
                </a:r>
                <a:endParaRPr lang="es-CO" sz="700" dirty="0">
                  <a:solidFill>
                    <a:schemeClr val="tx1">
                      <a:lumMod val="95000"/>
                      <a:lumOff val="5000"/>
                    </a:schemeClr>
                  </a:solidFill>
                  <a:latin typeface="Arial Narrow" pitchFamily="34" charset="0"/>
                </a:endParaRPr>
              </a:p>
            </p:txBody>
          </p:sp>
          <p:sp>
            <p:nvSpPr>
              <p:cNvPr id="122" name="121 Rectángulo redondeado"/>
              <p:cNvSpPr/>
              <p:nvPr/>
            </p:nvSpPr>
            <p:spPr bwMode="auto">
              <a:xfrm>
                <a:off x="1545984" y="1988840"/>
                <a:ext cx="1000125" cy="214313"/>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700" dirty="0" smtClean="0">
                    <a:solidFill>
                      <a:schemeClr val="tx1">
                        <a:lumMod val="95000"/>
                        <a:lumOff val="5000"/>
                      </a:schemeClr>
                    </a:solidFill>
                    <a:latin typeface="Arial Narrow" pitchFamily="34" charset="0"/>
                  </a:rPr>
                  <a:t>SEC. PLANEACIÓN</a:t>
                </a:r>
                <a:endParaRPr lang="es-CO" sz="700" dirty="0">
                  <a:solidFill>
                    <a:schemeClr val="tx1">
                      <a:lumMod val="95000"/>
                      <a:lumOff val="5000"/>
                    </a:schemeClr>
                  </a:solidFill>
                  <a:latin typeface="Arial Narrow" pitchFamily="34" charset="0"/>
                </a:endParaRPr>
              </a:p>
            </p:txBody>
          </p:sp>
          <p:sp>
            <p:nvSpPr>
              <p:cNvPr id="123" name="122 Rectángulo redondeado"/>
              <p:cNvSpPr/>
              <p:nvPr/>
            </p:nvSpPr>
            <p:spPr bwMode="auto">
              <a:xfrm>
                <a:off x="1545984" y="3214688"/>
                <a:ext cx="1000125" cy="214312"/>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700" dirty="0" smtClean="0">
                    <a:solidFill>
                      <a:schemeClr val="tx1">
                        <a:lumMod val="95000"/>
                        <a:lumOff val="5000"/>
                      </a:schemeClr>
                    </a:solidFill>
                    <a:latin typeface="Arial Narrow" pitchFamily="34" charset="0"/>
                  </a:rPr>
                  <a:t>SEC. AMBIENTE</a:t>
                </a:r>
                <a:endParaRPr lang="es-CO" sz="700" dirty="0">
                  <a:solidFill>
                    <a:schemeClr val="tx1">
                      <a:lumMod val="95000"/>
                      <a:lumOff val="5000"/>
                    </a:schemeClr>
                  </a:solidFill>
                  <a:latin typeface="Arial Narrow" pitchFamily="34" charset="0"/>
                </a:endParaRPr>
              </a:p>
            </p:txBody>
          </p:sp>
          <p:sp>
            <p:nvSpPr>
              <p:cNvPr id="124" name="123 Rectángulo redondeado"/>
              <p:cNvSpPr/>
              <p:nvPr/>
            </p:nvSpPr>
            <p:spPr bwMode="auto">
              <a:xfrm>
                <a:off x="1545984" y="6411531"/>
                <a:ext cx="1000125" cy="214312"/>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700" dirty="0" smtClean="0">
                    <a:solidFill>
                      <a:schemeClr val="tx1">
                        <a:lumMod val="95000"/>
                        <a:lumOff val="5000"/>
                      </a:schemeClr>
                    </a:solidFill>
                    <a:latin typeface="Arial Narrow" pitchFamily="34" charset="0"/>
                  </a:rPr>
                  <a:t>SEC. PROTECCIÓN SOCIAL</a:t>
                </a:r>
                <a:endParaRPr lang="es-CO" sz="700" dirty="0">
                  <a:solidFill>
                    <a:schemeClr val="tx1">
                      <a:lumMod val="95000"/>
                      <a:lumOff val="5000"/>
                    </a:schemeClr>
                  </a:solidFill>
                  <a:latin typeface="Arial Narrow" pitchFamily="34" charset="0"/>
                </a:endParaRPr>
              </a:p>
            </p:txBody>
          </p:sp>
          <p:sp>
            <p:nvSpPr>
              <p:cNvPr id="125" name="124 Rectángulo redondeado"/>
              <p:cNvSpPr/>
              <p:nvPr/>
            </p:nvSpPr>
            <p:spPr bwMode="auto">
              <a:xfrm>
                <a:off x="1545983" y="6143644"/>
                <a:ext cx="1000125" cy="214312"/>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700" dirty="0" smtClean="0">
                    <a:solidFill>
                      <a:schemeClr val="tx1">
                        <a:lumMod val="95000"/>
                        <a:lumOff val="5000"/>
                      </a:schemeClr>
                    </a:solidFill>
                    <a:latin typeface="Arial Narrow" pitchFamily="34" charset="0"/>
                  </a:rPr>
                  <a:t>SEC. EDUCACIÓN Y CULTURA</a:t>
                </a:r>
                <a:endParaRPr lang="es-CO" sz="700" dirty="0">
                  <a:solidFill>
                    <a:schemeClr val="tx1">
                      <a:lumMod val="95000"/>
                      <a:lumOff val="5000"/>
                    </a:schemeClr>
                  </a:solidFill>
                  <a:latin typeface="Arial Narrow" pitchFamily="34" charset="0"/>
                </a:endParaRPr>
              </a:p>
            </p:txBody>
          </p:sp>
          <p:sp>
            <p:nvSpPr>
              <p:cNvPr id="126" name="125 Rectángulo redondeado"/>
              <p:cNvSpPr/>
              <p:nvPr/>
            </p:nvSpPr>
            <p:spPr bwMode="auto">
              <a:xfrm>
                <a:off x="1545984" y="4357688"/>
                <a:ext cx="1000125" cy="214312"/>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700" dirty="0" smtClean="0">
                    <a:solidFill>
                      <a:schemeClr val="tx1">
                        <a:lumMod val="95000"/>
                        <a:lumOff val="5000"/>
                      </a:schemeClr>
                    </a:solidFill>
                    <a:latin typeface="Arial Narrow" pitchFamily="34" charset="0"/>
                  </a:rPr>
                  <a:t>SEC. INFRAESTRUCTURA</a:t>
                </a:r>
                <a:endParaRPr lang="es-CO" sz="700" dirty="0">
                  <a:solidFill>
                    <a:schemeClr val="tx1">
                      <a:lumMod val="95000"/>
                      <a:lumOff val="5000"/>
                    </a:schemeClr>
                  </a:solidFill>
                  <a:latin typeface="Arial Narrow" pitchFamily="34" charset="0"/>
                </a:endParaRPr>
              </a:p>
            </p:txBody>
          </p:sp>
          <p:sp>
            <p:nvSpPr>
              <p:cNvPr id="127" name="126 Rectángulo redondeado"/>
              <p:cNvSpPr/>
              <p:nvPr/>
            </p:nvSpPr>
            <p:spPr bwMode="auto">
              <a:xfrm>
                <a:off x="1545984" y="4643438"/>
                <a:ext cx="1000125" cy="214312"/>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700" dirty="0" smtClean="0">
                    <a:solidFill>
                      <a:schemeClr val="tx1">
                        <a:lumMod val="95000"/>
                        <a:lumOff val="5000"/>
                      </a:schemeClr>
                    </a:solidFill>
                    <a:latin typeface="Arial Narrow" pitchFamily="34" charset="0"/>
                  </a:rPr>
                  <a:t>INSTITUTOS</a:t>
                </a:r>
                <a:endParaRPr lang="es-CO" sz="700" dirty="0">
                  <a:solidFill>
                    <a:schemeClr val="tx1">
                      <a:lumMod val="95000"/>
                      <a:lumOff val="5000"/>
                    </a:schemeClr>
                  </a:solidFill>
                  <a:latin typeface="Arial Narrow" pitchFamily="34" charset="0"/>
                </a:endParaRPr>
              </a:p>
            </p:txBody>
          </p:sp>
          <p:cxnSp>
            <p:nvCxnSpPr>
              <p:cNvPr id="128" name="127 Conector recto"/>
              <p:cNvCxnSpPr/>
              <p:nvPr/>
            </p:nvCxnSpPr>
            <p:spPr bwMode="auto">
              <a:xfrm rot="16200000" flipH="1">
                <a:off x="-3143467" y="3679005"/>
                <a:ext cx="6357958" cy="31"/>
              </a:xfrm>
              <a:prstGeom prst="line">
                <a:avLst/>
              </a:prstGeom>
              <a:ln w="12700">
                <a:solidFill>
                  <a:schemeClr val="bg1">
                    <a:lumMod val="65000"/>
                  </a:schemeClr>
                </a:solidFill>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9" name="128 Rectángulo redondeado"/>
              <p:cNvSpPr/>
              <p:nvPr/>
            </p:nvSpPr>
            <p:spPr bwMode="auto">
              <a:xfrm>
                <a:off x="7965090" y="1357313"/>
                <a:ext cx="1000125" cy="142875"/>
              </a:xfrm>
              <a:prstGeom prst="roundRect">
                <a:avLst/>
              </a:prstGeom>
              <a:solidFill>
                <a:schemeClr val="bg1"/>
              </a:solidFill>
              <a:ln w="3175">
                <a:solidFill>
                  <a:schemeClr val="tx1">
                    <a:lumMod val="95000"/>
                    <a:lumOff val="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sz="700" dirty="0">
                    <a:solidFill>
                      <a:schemeClr val="tx1">
                        <a:lumMod val="95000"/>
                        <a:lumOff val="5000"/>
                      </a:schemeClr>
                    </a:solidFill>
                    <a:latin typeface="Arial Narrow" pitchFamily="34" charset="0"/>
                  </a:rPr>
                  <a:t>Eje Gestión y Administ.</a:t>
                </a:r>
                <a:endParaRPr lang="es-CO" sz="700" dirty="0">
                  <a:solidFill>
                    <a:schemeClr val="tx1">
                      <a:lumMod val="95000"/>
                      <a:lumOff val="5000"/>
                    </a:schemeClr>
                  </a:solidFill>
                  <a:latin typeface="Arial Narrow" pitchFamily="34" charset="0"/>
                </a:endParaRPr>
              </a:p>
            </p:txBody>
          </p:sp>
          <p:cxnSp>
            <p:nvCxnSpPr>
              <p:cNvPr id="130" name="129 Conector recto"/>
              <p:cNvCxnSpPr>
                <a:stCxn id="91" idx="3"/>
              </p:cNvCxnSpPr>
              <p:nvPr/>
            </p:nvCxnSpPr>
            <p:spPr bwMode="auto">
              <a:xfrm>
                <a:off x="5036153" y="2928936"/>
                <a:ext cx="1357312" cy="2"/>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31" name="130 Rectángulo redondeado"/>
              <p:cNvSpPr/>
              <p:nvPr/>
            </p:nvSpPr>
            <p:spPr>
              <a:xfrm>
                <a:off x="6893528" y="5432747"/>
                <a:ext cx="928687" cy="372517"/>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sz="800" dirty="0">
                    <a:solidFill>
                      <a:schemeClr val="tx1">
                        <a:lumMod val="95000"/>
                        <a:lumOff val="5000"/>
                      </a:schemeClr>
                    </a:solidFill>
                    <a:effectLst>
                      <a:outerShdw blurRad="38100" dist="38100" dir="2700000" algn="tl">
                        <a:srgbClr val="000000">
                          <a:alpha val="43137"/>
                        </a:srgbClr>
                      </a:outerShdw>
                    </a:effectLst>
                    <a:latin typeface="Arial Narrow" pitchFamily="34" charset="0"/>
                  </a:rPr>
                  <a:t>ÁREA 5</a:t>
                </a:r>
              </a:p>
              <a:p>
                <a:pPr>
                  <a:defRPr/>
                </a:pPr>
                <a:r>
                  <a:rPr lang="es-MX" sz="800" dirty="0">
                    <a:solidFill>
                      <a:schemeClr val="tx1">
                        <a:lumMod val="95000"/>
                        <a:lumOff val="5000"/>
                      </a:schemeClr>
                    </a:solidFill>
                    <a:latin typeface="Arial Narrow" pitchFamily="34" charset="0"/>
                  </a:rPr>
                  <a:t>Hábitat-ciudad</a:t>
                </a:r>
                <a:endParaRPr lang="es-CO" sz="800" dirty="0">
                  <a:solidFill>
                    <a:schemeClr val="tx1">
                      <a:lumMod val="95000"/>
                      <a:lumOff val="5000"/>
                    </a:schemeClr>
                  </a:solidFill>
                  <a:latin typeface="Arial Narrow" pitchFamily="34" charset="0"/>
                </a:endParaRPr>
              </a:p>
            </p:txBody>
          </p:sp>
          <p:sp>
            <p:nvSpPr>
              <p:cNvPr id="132" name="131 Rectángulo redondeado"/>
              <p:cNvSpPr/>
              <p:nvPr/>
            </p:nvSpPr>
            <p:spPr>
              <a:xfrm>
                <a:off x="6893528" y="5929330"/>
                <a:ext cx="928687" cy="285750"/>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sz="800" dirty="0">
                    <a:solidFill>
                      <a:schemeClr val="tx1">
                        <a:lumMod val="95000"/>
                        <a:lumOff val="5000"/>
                      </a:schemeClr>
                    </a:solidFill>
                    <a:effectLst>
                      <a:outerShdw blurRad="38100" dist="38100" dir="2700000" algn="tl">
                        <a:srgbClr val="000000">
                          <a:alpha val="43137"/>
                        </a:srgbClr>
                      </a:outerShdw>
                    </a:effectLst>
                    <a:latin typeface="Arial Narrow" pitchFamily="34" charset="0"/>
                  </a:rPr>
                  <a:t>ÁREA </a:t>
                </a:r>
                <a:r>
                  <a:rPr lang="es-MX" sz="800" dirty="0" smtClean="0">
                    <a:solidFill>
                      <a:schemeClr val="tx1">
                        <a:lumMod val="95000"/>
                        <a:lumOff val="5000"/>
                      </a:schemeClr>
                    </a:solidFill>
                    <a:effectLst>
                      <a:outerShdw blurRad="38100" dist="38100" dir="2700000" algn="tl">
                        <a:srgbClr val="000000">
                          <a:alpha val="43137"/>
                        </a:srgbClr>
                      </a:outerShdw>
                    </a:effectLst>
                    <a:latin typeface="Arial Narrow" pitchFamily="34" charset="0"/>
                  </a:rPr>
                  <a:t>6</a:t>
                </a:r>
              </a:p>
              <a:p>
                <a:pPr>
                  <a:defRPr/>
                </a:pPr>
                <a:r>
                  <a:rPr lang="es-MX" sz="800" dirty="0" smtClean="0">
                    <a:solidFill>
                      <a:schemeClr val="tx1">
                        <a:lumMod val="95000"/>
                        <a:lumOff val="5000"/>
                      </a:schemeClr>
                    </a:solidFill>
                    <a:latin typeface="Arial Narrow" pitchFamily="34" charset="0"/>
                  </a:rPr>
                  <a:t>Industria</a:t>
                </a:r>
                <a:endParaRPr lang="es-CO" sz="800" dirty="0">
                  <a:solidFill>
                    <a:schemeClr val="bg1">
                      <a:lumMod val="50000"/>
                    </a:schemeClr>
                  </a:solidFill>
                  <a:latin typeface="Arial Narrow" pitchFamily="34" charset="0"/>
                </a:endParaRPr>
              </a:p>
            </p:txBody>
          </p:sp>
          <p:sp>
            <p:nvSpPr>
              <p:cNvPr id="133" name="100 Rectángulo redondeado"/>
              <p:cNvSpPr/>
              <p:nvPr/>
            </p:nvSpPr>
            <p:spPr bwMode="auto">
              <a:xfrm>
                <a:off x="8036528" y="1714500"/>
                <a:ext cx="714375" cy="107950"/>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sz="500" dirty="0">
                    <a:solidFill>
                      <a:srgbClr val="0D0D0D"/>
                    </a:solidFill>
                    <a:latin typeface="Arial Narrow" pitchFamily="34" charset="0"/>
                  </a:rPr>
                  <a:t>Asuntos Jurídicos</a:t>
                </a:r>
              </a:p>
            </p:txBody>
          </p:sp>
          <p:sp>
            <p:nvSpPr>
              <p:cNvPr id="134" name="100 Rectángulo redondeado"/>
              <p:cNvSpPr/>
              <p:nvPr/>
            </p:nvSpPr>
            <p:spPr bwMode="auto">
              <a:xfrm>
                <a:off x="8036528" y="1571625"/>
                <a:ext cx="714375" cy="107950"/>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sz="500" dirty="0" smtClean="0">
                    <a:solidFill>
                      <a:srgbClr val="0D0D0D"/>
                    </a:solidFill>
                    <a:latin typeface="Arial Narrow" pitchFamily="34" charset="0"/>
                  </a:rPr>
                  <a:t>Gobernabilidad</a:t>
                </a:r>
                <a:endParaRPr lang="es-MX" sz="500" dirty="0">
                  <a:solidFill>
                    <a:srgbClr val="0D0D0D"/>
                  </a:solidFill>
                  <a:latin typeface="Arial Narrow" pitchFamily="34" charset="0"/>
                </a:endParaRPr>
              </a:p>
            </p:txBody>
          </p:sp>
          <p:sp>
            <p:nvSpPr>
              <p:cNvPr id="135" name="134 Rectángulo redondeado"/>
              <p:cNvSpPr/>
              <p:nvPr/>
            </p:nvSpPr>
            <p:spPr bwMode="auto">
              <a:xfrm>
                <a:off x="8036528" y="2643188"/>
                <a:ext cx="714375" cy="107950"/>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sz="500" dirty="0">
                    <a:solidFill>
                      <a:srgbClr val="0D0D0D"/>
                    </a:solidFill>
                    <a:latin typeface="Arial Narrow" pitchFamily="34" charset="0"/>
                  </a:rPr>
                  <a:t>Planeación</a:t>
                </a:r>
              </a:p>
            </p:txBody>
          </p:sp>
          <p:sp>
            <p:nvSpPr>
              <p:cNvPr id="136" name="100 Rectángulo redondeado"/>
              <p:cNvSpPr/>
              <p:nvPr/>
            </p:nvSpPr>
            <p:spPr bwMode="auto">
              <a:xfrm>
                <a:off x="8036528" y="2073275"/>
                <a:ext cx="714375" cy="107950"/>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sz="500" dirty="0">
                    <a:solidFill>
                      <a:srgbClr val="0D0D0D"/>
                    </a:solidFill>
                    <a:latin typeface="Arial Narrow" pitchFamily="34" charset="0"/>
                  </a:rPr>
                  <a:t>Participación</a:t>
                </a:r>
              </a:p>
            </p:txBody>
          </p:sp>
          <p:sp>
            <p:nvSpPr>
              <p:cNvPr id="137" name="100 Rectángulo redondeado"/>
              <p:cNvSpPr/>
              <p:nvPr/>
            </p:nvSpPr>
            <p:spPr bwMode="auto">
              <a:xfrm>
                <a:off x="8036528" y="2216150"/>
                <a:ext cx="714375" cy="107950"/>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sz="500" dirty="0">
                    <a:solidFill>
                      <a:srgbClr val="0D0D0D"/>
                    </a:solidFill>
                    <a:latin typeface="Arial Narrow" pitchFamily="34" charset="0"/>
                  </a:rPr>
                  <a:t>Información</a:t>
                </a:r>
              </a:p>
            </p:txBody>
          </p:sp>
          <p:sp>
            <p:nvSpPr>
              <p:cNvPr id="138" name="100 Rectángulo redondeado"/>
              <p:cNvSpPr/>
              <p:nvPr/>
            </p:nvSpPr>
            <p:spPr bwMode="auto">
              <a:xfrm>
                <a:off x="8036528" y="1928813"/>
                <a:ext cx="714375" cy="107950"/>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sz="500" dirty="0">
                    <a:solidFill>
                      <a:srgbClr val="0D0D0D"/>
                    </a:solidFill>
                    <a:latin typeface="Arial Narrow" pitchFamily="34" charset="0"/>
                  </a:rPr>
                  <a:t>Comunicación</a:t>
                </a:r>
              </a:p>
            </p:txBody>
          </p:sp>
          <p:sp>
            <p:nvSpPr>
              <p:cNvPr id="139" name="100 Rectángulo redondeado"/>
              <p:cNvSpPr/>
              <p:nvPr/>
            </p:nvSpPr>
            <p:spPr bwMode="auto">
              <a:xfrm>
                <a:off x="8036528" y="2787650"/>
                <a:ext cx="714375" cy="107950"/>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sz="500" dirty="0">
                    <a:solidFill>
                      <a:srgbClr val="0D0D0D"/>
                    </a:solidFill>
                    <a:latin typeface="Arial Narrow" pitchFamily="34" charset="0"/>
                  </a:rPr>
                  <a:t>Financiación</a:t>
                </a:r>
              </a:p>
            </p:txBody>
          </p:sp>
          <p:sp>
            <p:nvSpPr>
              <p:cNvPr id="140" name="139 Rectángulo redondeado"/>
              <p:cNvSpPr/>
              <p:nvPr/>
            </p:nvSpPr>
            <p:spPr>
              <a:xfrm>
                <a:off x="7965090" y="3214688"/>
                <a:ext cx="1000125" cy="142875"/>
              </a:xfrm>
              <a:prstGeom prst="roundRect">
                <a:avLst/>
              </a:prstGeom>
              <a:solidFill>
                <a:schemeClr val="bg1"/>
              </a:solidFill>
              <a:ln w="3175">
                <a:solidFill>
                  <a:schemeClr val="tx1">
                    <a:lumMod val="95000"/>
                    <a:lumOff val="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sz="700" dirty="0">
                    <a:solidFill>
                      <a:schemeClr val="tx1">
                        <a:lumMod val="95000"/>
                        <a:lumOff val="5000"/>
                      </a:schemeClr>
                    </a:solidFill>
                    <a:latin typeface="Arial Narrow" pitchFamily="34" charset="0"/>
                  </a:rPr>
                  <a:t>Eje Territorial</a:t>
                </a:r>
                <a:endParaRPr lang="es-CO" sz="700" dirty="0">
                  <a:solidFill>
                    <a:schemeClr val="tx1">
                      <a:lumMod val="95000"/>
                      <a:lumOff val="5000"/>
                    </a:schemeClr>
                  </a:solidFill>
                  <a:latin typeface="Arial Narrow" pitchFamily="34" charset="0"/>
                </a:endParaRPr>
              </a:p>
            </p:txBody>
          </p:sp>
          <p:sp>
            <p:nvSpPr>
              <p:cNvPr id="141" name="140 Rectángulo redondeado"/>
              <p:cNvSpPr/>
              <p:nvPr/>
            </p:nvSpPr>
            <p:spPr bwMode="auto">
              <a:xfrm>
                <a:off x="8036528" y="3568700"/>
                <a:ext cx="714375" cy="107950"/>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sz="500" dirty="0">
                    <a:solidFill>
                      <a:srgbClr val="0D0D0D"/>
                    </a:solidFill>
                    <a:latin typeface="Arial Narrow" pitchFamily="34" charset="0"/>
                  </a:rPr>
                  <a:t>Ambiental</a:t>
                </a:r>
              </a:p>
            </p:txBody>
          </p:sp>
          <p:sp>
            <p:nvSpPr>
              <p:cNvPr id="142" name="100 Rectángulo redondeado"/>
              <p:cNvSpPr/>
              <p:nvPr/>
            </p:nvSpPr>
            <p:spPr bwMode="auto">
              <a:xfrm>
                <a:off x="8036528" y="3713163"/>
                <a:ext cx="714375" cy="107950"/>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sz="500" dirty="0">
                    <a:solidFill>
                      <a:srgbClr val="0D0D0D"/>
                    </a:solidFill>
                    <a:latin typeface="Arial Narrow" pitchFamily="34" charset="0"/>
                  </a:rPr>
                  <a:t>Regional</a:t>
                </a:r>
              </a:p>
            </p:txBody>
          </p:sp>
          <p:sp>
            <p:nvSpPr>
              <p:cNvPr id="143" name="142 Rectángulo redondeado"/>
              <p:cNvSpPr/>
              <p:nvPr/>
            </p:nvSpPr>
            <p:spPr>
              <a:xfrm>
                <a:off x="7965090" y="4357688"/>
                <a:ext cx="1000125" cy="142875"/>
              </a:xfrm>
              <a:prstGeom prst="roundRect">
                <a:avLst/>
              </a:prstGeom>
              <a:solidFill>
                <a:schemeClr val="bg1"/>
              </a:solidFill>
              <a:ln w="3175">
                <a:solidFill>
                  <a:schemeClr val="tx1">
                    <a:lumMod val="95000"/>
                    <a:lumOff val="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sz="700" dirty="0">
                    <a:solidFill>
                      <a:schemeClr val="tx1">
                        <a:lumMod val="95000"/>
                        <a:lumOff val="5000"/>
                      </a:schemeClr>
                    </a:solidFill>
                    <a:latin typeface="Arial Narrow" pitchFamily="34" charset="0"/>
                  </a:rPr>
                  <a:t>Eje Físico</a:t>
                </a:r>
                <a:endParaRPr lang="es-CO" sz="700" dirty="0">
                  <a:solidFill>
                    <a:schemeClr val="tx1">
                      <a:lumMod val="95000"/>
                      <a:lumOff val="5000"/>
                    </a:schemeClr>
                  </a:solidFill>
                  <a:latin typeface="Arial Narrow" pitchFamily="34" charset="0"/>
                </a:endParaRPr>
              </a:p>
            </p:txBody>
          </p:sp>
          <p:sp>
            <p:nvSpPr>
              <p:cNvPr id="144" name="143 Rectángulo redondeado"/>
              <p:cNvSpPr/>
              <p:nvPr/>
            </p:nvSpPr>
            <p:spPr bwMode="auto">
              <a:xfrm>
                <a:off x="8107965" y="4708525"/>
                <a:ext cx="714375" cy="107950"/>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sz="500" dirty="0">
                    <a:solidFill>
                      <a:srgbClr val="0D0D0D"/>
                    </a:solidFill>
                    <a:latin typeface="Arial Narrow" pitchFamily="34" charset="0"/>
                  </a:rPr>
                  <a:t>Movilidad</a:t>
                </a:r>
              </a:p>
            </p:txBody>
          </p:sp>
          <p:sp>
            <p:nvSpPr>
              <p:cNvPr id="145" name="100 Rectángulo redondeado"/>
              <p:cNvSpPr/>
              <p:nvPr/>
            </p:nvSpPr>
            <p:spPr bwMode="auto">
              <a:xfrm>
                <a:off x="8107965" y="4852988"/>
                <a:ext cx="714375" cy="107950"/>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sz="500" dirty="0">
                    <a:solidFill>
                      <a:srgbClr val="0D0D0D"/>
                    </a:solidFill>
                    <a:latin typeface="Arial Narrow" pitchFamily="34" charset="0"/>
                  </a:rPr>
                  <a:t>Servicios públicos </a:t>
                </a:r>
              </a:p>
            </p:txBody>
          </p:sp>
          <p:sp>
            <p:nvSpPr>
              <p:cNvPr id="146" name="145 Rectángulo redondeado"/>
              <p:cNvSpPr/>
              <p:nvPr/>
            </p:nvSpPr>
            <p:spPr bwMode="auto">
              <a:xfrm>
                <a:off x="8107965" y="4997450"/>
                <a:ext cx="714375" cy="107950"/>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sz="500" dirty="0">
                    <a:solidFill>
                      <a:srgbClr val="0D0D0D"/>
                    </a:solidFill>
                    <a:latin typeface="Arial Narrow" pitchFamily="34" charset="0"/>
                  </a:rPr>
                  <a:t>Equipamientos</a:t>
                </a:r>
              </a:p>
            </p:txBody>
          </p:sp>
          <p:sp>
            <p:nvSpPr>
              <p:cNvPr id="147" name="100 Rectángulo redondeado"/>
              <p:cNvSpPr/>
              <p:nvPr/>
            </p:nvSpPr>
            <p:spPr bwMode="auto">
              <a:xfrm>
                <a:off x="8107965" y="5141913"/>
                <a:ext cx="714375" cy="107950"/>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sz="500" dirty="0">
                    <a:solidFill>
                      <a:srgbClr val="0D0D0D"/>
                    </a:solidFill>
                    <a:latin typeface="Arial Narrow" pitchFamily="34" charset="0"/>
                  </a:rPr>
                  <a:t>Espacio Público</a:t>
                </a:r>
              </a:p>
            </p:txBody>
          </p:sp>
          <p:sp>
            <p:nvSpPr>
              <p:cNvPr id="148" name="147 Rectángulo redondeado"/>
              <p:cNvSpPr/>
              <p:nvPr/>
            </p:nvSpPr>
            <p:spPr bwMode="auto">
              <a:xfrm>
                <a:off x="8036528" y="4572000"/>
                <a:ext cx="714375" cy="107950"/>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sz="500" dirty="0">
                    <a:solidFill>
                      <a:srgbClr val="0D0D0D"/>
                    </a:solidFill>
                    <a:latin typeface="Arial Narrow" pitchFamily="34" charset="0"/>
                  </a:rPr>
                  <a:t>Sistemas Generales:</a:t>
                </a:r>
              </a:p>
            </p:txBody>
          </p:sp>
          <p:sp>
            <p:nvSpPr>
              <p:cNvPr id="149" name="148 Rectángulo redondeado"/>
              <p:cNvSpPr/>
              <p:nvPr/>
            </p:nvSpPr>
            <p:spPr bwMode="auto">
              <a:xfrm>
                <a:off x="8036528" y="5409282"/>
                <a:ext cx="714375" cy="107950"/>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sz="500" dirty="0">
                    <a:solidFill>
                      <a:srgbClr val="0D0D0D"/>
                    </a:solidFill>
                    <a:latin typeface="Arial Narrow" pitchFamily="34" charset="0"/>
                  </a:rPr>
                  <a:t>Hábitat:</a:t>
                </a:r>
              </a:p>
            </p:txBody>
          </p:sp>
          <p:sp>
            <p:nvSpPr>
              <p:cNvPr id="150" name="149 Rectángulo redondeado"/>
              <p:cNvSpPr/>
              <p:nvPr/>
            </p:nvSpPr>
            <p:spPr bwMode="auto">
              <a:xfrm>
                <a:off x="8107965" y="5565775"/>
                <a:ext cx="714375" cy="107950"/>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sz="500" dirty="0">
                    <a:solidFill>
                      <a:srgbClr val="0D0D0D"/>
                    </a:solidFill>
                    <a:latin typeface="Arial Narrow" pitchFamily="34" charset="0"/>
                  </a:rPr>
                  <a:t>Residencial</a:t>
                </a:r>
              </a:p>
            </p:txBody>
          </p:sp>
          <p:sp>
            <p:nvSpPr>
              <p:cNvPr id="151" name="100 Rectángulo redondeado"/>
              <p:cNvSpPr/>
              <p:nvPr/>
            </p:nvSpPr>
            <p:spPr bwMode="auto">
              <a:xfrm>
                <a:off x="8107965" y="5710238"/>
                <a:ext cx="714375" cy="107950"/>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sz="500" dirty="0">
                    <a:solidFill>
                      <a:srgbClr val="0D0D0D"/>
                    </a:solidFill>
                    <a:latin typeface="Arial Narrow" pitchFamily="34" charset="0"/>
                  </a:rPr>
                  <a:t>Dotacional</a:t>
                </a:r>
              </a:p>
            </p:txBody>
          </p:sp>
          <p:sp>
            <p:nvSpPr>
              <p:cNvPr id="152" name="151 Rectángulo redondeado"/>
              <p:cNvSpPr/>
              <p:nvPr/>
            </p:nvSpPr>
            <p:spPr bwMode="auto">
              <a:xfrm>
                <a:off x="8107965" y="5854700"/>
                <a:ext cx="714375" cy="107950"/>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sz="500" dirty="0">
                    <a:solidFill>
                      <a:srgbClr val="0D0D0D"/>
                    </a:solidFill>
                    <a:latin typeface="Arial Narrow" pitchFamily="34" charset="0"/>
                  </a:rPr>
                  <a:t>Comercio y Servicios</a:t>
                </a:r>
              </a:p>
            </p:txBody>
          </p:sp>
          <p:sp>
            <p:nvSpPr>
              <p:cNvPr id="153" name="100 Rectángulo redondeado"/>
              <p:cNvSpPr/>
              <p:nvPr/>
            </p:nvSpPr>
            <p:spPr bwMode="auto">
              <a:xfrm>
                <a:off x="8107965" y="6035694"/>
                <a:ext cx="714375" cy="107950"/>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sz="500" dirty="0">
                    <a:solidFill>
                      <a:srgbClr val="0D0D0D"/>
                    </a:solidFill>
                    <a:latin typeface="Arial Narrow" pitchFamily="34" charset="0"/>
                  </a:rPr>
                  <a:t>Industrial</a:t>
                </a:r>
              </a:p>
            </p:txBody>
          </p:sp>
          <p:sp>
            <p:nvSpPr>
              <p:cNvPr id="154" name="153 Rectángulo redondeado"/>
              <p:cNvSpPr/>
              <p:nvPr/>
            </p:nvSpPr>
            <p:spPr>
              <a:xfrm>
                <a:off x="7965090" y="6309320"/>
                <a:ext cx="1000125" cy="142875"/>
              </a:xfrm>
              <a:prstGeom prst="roundRect">
                <a:avLst/>
              </a:prstGeom>
              <a:solidFill>
                <a:schemeClr val="bg1"/>
              </a:solidFill>
              <a:ln w="3175">
                <a:solidFill>
                  <a:schemeClr val="tx1">
                    <a:lumMod val="95000"/>
                    <a:lumOff val="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sz="700" dirty="0">
                    <a:solidFill>
                      <a:schemeClr val="tx1">
                        <a:lumMod val="95000"/>
                        <a:lumOff val="5000"/>
                      </a:schemeClr>
                    </a:solidFill>
                    <a:latin typeface="Arial Narrow" pitchFamily="34" charset="0"/>
                  </a:rPr>
                  <a:t>Eje Económico</a:t>
                </a:r>
                <a:endParaRPr lang="es-CO" sz="700" dirty="0">
                  <a:solidFill>
                    <a:schemeClr val="tx1">
                      <a:lumMod val="95000"/>
                      <a:lumOff val="5000"/>
                    </a:schemeClr>
                  </a:solidFill>
                  <a:latin typeface="Arial Narrow" pitchFamily="34" charset="0"/>
                </a:endParaRPr>
              </a:p>
            </p:txBody>
          </p:sp>
          <p:sp>
            <p:nvSpPr>
              <p:cNvPr id="155" name="154 Rectángulo redondeado"/>
              <p:cNvSpPr/>
              <p:nvPr/>
            </p:nvSpPr>
            <p:spPr>
              <a:xfrm>
                <a:off x="7965090" y="6523634"/>
                <a:ext cx="1000125" cy="142875"/>
              </a:xfrm>
              <a:prstGeom prst="roundRect">
                <a:avLst/>
              </a:prstGeom>
              <a:solidFill>
                <a:schemeClr val="bg1"/>
              </a:solidFill>
              <a:ln w="3175">
                <a:solidFill>
                  <a:schemeClr val="tx1">
                    <a:lumMod val="95000"/>
                    <a:lumOff val="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sz="700" dirty="0">
                    <a:solidFill>
                      <a:schemeClr val="tx1">
                        <a:lumMod val="95000"/>
                        <a:lumOff val="5000"/>
                      </a:schemeClr>
                    </a:solidFill>
                    <a:latin typeface="Arial Narrow" pitchFamily="34" charset="0"/>
                  </a:rPr>
                  <a:t>Eje Social</a:t>
                </a:r>
                <a:endParaRPr lang="es-CO" sz="700" dirty="0">
                  <a:solidFill>
                    <a:schemeClr val="tx1">
                      <a:lumMod val="95000"/>
                      <a:lumOff val="5000"/>
                    </a:schemeClr>
                  </a:solidFill>
                  <a:latin typeface="Arial Narrow" pitchFamily="34" charset="0"/>
                </a:endParaRPr>
              </a:p>
            </p:txBody>
          </p:sp>
          <p:cxnSp>
            <p:nvCxnSpPr>
              <p:cNvPr id="156" name="155 Conector recto"/>
              <p:cNvCxnSpPr>
                <a:stCxn id="90" idx="3"/>
              </p:cNvCxnSpPr>
              <p:nvPr/>
            </p:nvCxnSpPr>
            <p:spPr bwMode="auto">
              <a:xfrm>
                <a:off x="5036153" y="2566050"/>
                <a:ext cx="1357312" cy="5"/>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57" name="156 Rectángulo redondeado"/>
              <p:cNvSpPr/>
              <p:nvPr/>
            </p:nvSpPr>
            <p:spPr bwMode="auto">
              <a:xfrm rot="16200000">
                <a:off x="-143097" y="3464719"/>
                <a:ext cx="928688" cy="428625"/>
              </a:xfrm>
              <a:prstGeom prst="roundRect">
                <a:avLst/>
              </a:prstGeom>
              <a:solidFill>
                <a:srgbClr val="CCCC00"/>
              </a:solidFill>
              <a:ln>
                <a:solidFill>
                  <a:srgbClr val="FFFF00"/>
                </a:solidFill>
              </a:ln>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s-MX" sz="900" dirty="0">
                    <a:solidFill>
                      <a:schemeClr val="tx1">
                        <a:lumMod val="95000"/>
                        <a:lumOff val="5000"/>
                      </a:schemeClr>
                    </a:solidFill>
                    <a:latin typeface="Arial Narrow" pitchFamily="34" charset="0"/>
                  </a:rPr>
                  <a:t>ECOLÓGICA</a:t>
                </a:r>
              </a:p>
              <a:p>
                <a:pPr algn="ctr">
                  <a:defRPr/>
                </a:pPr>
                <a:r>
                  <a:rPr lang="es-MX" sz="900" dirty="0">
                    <a:solidFill>
                      <a:schemeClr val="tx1">
                        <a:lumMod val="95000"/>
                        <a:lumOff val="5000"/>
                      </a:schemeClr>
                    </a:solidFill>
                    <a:latin typeface="Arial Narrow" pitchFamily="34" charset="0"/>
                  </a:rPr>
                  <a:t>PRINCIPAL</a:t>
                </a:r>
                <a:endParaRPr lang="es-CO" sz="900" dirty="0">
                  <a:solidFill>
                    <a:schemeClr val="tx1">
                      <a:lumMod val="95000"/>
                      <a:lumOff val="5000"/>
                    </a:schemeClr>
                  </a:solidFill>
                  <a:latin typeface="Arial Narrow" pitchFamily="34" charset="0"/>
                </a:endParaRPr>
              </a:p>
            </p:txBody>
          </p:sp>
          <p:sp>
            <p:nvSpPr>
              <p:cNvPr id="158" name="157 Rectángulo redondeado"/>
              <p:cNvSpPr/>
              <p:nvPr/>
            </p:nvSpPr>
            <p:spPr bwMode="auto">
              <a:xfrm rot="16200000">
                <a:off x="-143097" y="4607719"/>
                <a:ext cx="928687" cy="428625"/>
              </a:xfrm>
              <a:prstGeom prst="roundRect">
                <a:avLst/>
              </a:prstGeom>
              <a:solidFill>
                <a:srgbClr val="CCCC00"/>
              </a:solidFill>
              <a:ln>
                <a:solidFill>
                  <a:srgbClr val="FFFF00"/>
                </a:solidFill>
              </a:ln>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s-MX" sz="900" dirty="0">
                    <a:solidFill>
                      <a:schemeClr val="tx1">
                        <a:lumMod val="95000"/>
                        <a:lumOff val="5000"/>
                      </a:schemeClr>
                    </a:solidFill>
                    <a:latin typeface="Arial Narrow" pitchFamily="34" charset="0"/>
                  </a:rPr>
                  <a:t>FUNCIONAL Y DE SERVICIOS</a:t>
                </a:r>
                <a:endParaRPr lang="es-CO" sz="900" dirty="0">
                  <a:solidFill>
                    <a:schemeClr val="tx1">
                      <a:lumMod val="95000"/>
                      <a:lumOff val="5000"/>
                    </a:schemeClr>
                  </a:solidFill>
                  <a:latin typeface="Arial Narrow" pitchFamily="34" charset="0"/>
                </a:endParaRPr>
              </a:p>
            </p:txBody>
          </p:sp>
          <p:sp>
            <p:nvSpPr>
              <p:cNvPr id="159" name="158 Rectángulo redondeado"/>
              <p:cNvSpPr/>
              <p:nvPr/>
            </p:nvSpPr>
            <p:spPr bwMode="auto">
              <a:xfrm>
                <a:off x="611565" y="3212976"/>
                <a:ext cx="732230" cy="178595"/>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sz="500" dirty="0" smtClean="0">
                    <a:solidFill>
                      <a:schemeClr val="tx1">
                        <a:lumMod val="95000"/>
                        <a:lumOff val="5000"/>
                      </a:schemeClr>
                    </a:solidFill>
                    <a:latin typeface="Arial Narrow" pitchFamily="34" charset="0"/>
                  </a:rPr>
                  <a:t>SIST. DE ÁREAS PROTEGIDAS</a:t>
                </a:r>
                <a:endParaRPr lang="es-CO" sz="500" dirty="0">
                  <a:solidFill>
                    <a:schemeClr val="tx1">
                      <a:lumMod val="95000"/>
                      <a:lumOff val="5000"/>
                    </a:schemeClr>
                  </a:solidFill>
                  <a:latin typeface="Arial Narrow" pitchFamily="34" charset="0"/>
                </a:endParaRPr>
              </a:p>
            </p:txBody>
          </p:sp>
          <p:sp>
            <p:nvSpPr>
              <p:cNvPr id="160" name="159 Rectángulo redondeado"/>
              <p:cNvSpPr/>
              <p:nvPr/>
            </p:nvSpPr>
            <p:spPr bwMode="auto">
              <a:xfrm>
                <a:off x="611561" y="3429000"/>
                <a:ext cx="732272" cy="178620"/>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sz="500" dirty="0" smtClean="0">
                    <a:solidFill>
                      <a:schemeClr val="tx1">
                        <a:lumMod val="95000"/>
                        <a:lumOff val="5000"/>
                      </a:schemeClr>
                    </a:solidFill>
                    <a:latin typeface="Arial Narrow" pitchFamily="34" charset="0"/>
                  </a:rPr>
                  <a:t>PARQUES</a:t>
                </a:r>
                <a:endParaRPr lang="es-CO" sz="500" dirty="0">
                  <a:solidFill>
                    <a:schemeClr val="tx1">
                      <a:lumMod val="95000"/>
                      <a:lumOff val="5000"/>
                    </a:schemeClr>
                  </a:solidFill>
                  <a:latin typeface="Arial Narrow" pitchFamily="34" charset="0"/>
                </a:endParaRPr>
              </a:p>
            </p:txBody>
          </p:sp>
          <p:sp>
            <p:nvSpPr>
              <p:cNvPr id="161" name="160 Rectángulo redondeado"/>
              <p:cNvSpPr/>
              <p:nvPr/>
            </p:nvSpPr>
            <p:spPr bwMode="auto">
              <a:xfrm>
                <a:off x="611561" y="3645024"/>
                <a:ext cx="732272" cy="178620"/>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sz="500" dirty="0" smtClean="0">
                    <a:solidFill>
                      <a:schemeClr val="tx1">
                        <a:lumMod val="95000"/>
                        <a:lumOff val="5000"/>
                      </a:schemeClr>
                    </a:solidFill>
                    <a:latin typeface="Arial Narrow" pitchFamily="34" charset="0"/>
                  </a:rPr>
                  <a:t>CORREDORES ECOLÓGICOS</a:t>
                </a:r>
                <a:endParaRPr lang="es-CO" sz="500" dirty="0">
                  <a:solidFill>
                    <a:schemeClr val="tx1">
                      <a:lumMod val="95000"/>
                      <a:lumOff val="5000"/>
                    </a:schemeClr>
                  </a:solidFill>
                  <a:latin typeface="Arial Narrow" pitchFamily="34" charset="0"/>
                </a:endParaRPr>
              </a:p>
            </p:txBody>
          </p:sp>
          <p:sp>
            <p:nvSpPr>
              <p:cNvPr id="162" name="161 Rectángulo redondeado"/>
              <p:cNvSpPr/>
              <p:nvPr/>
            </p:nvSpPr>
            <p:spPr bwMode="auto">
              <a:xfrm>
                <a:off x="611560" y="3861048"/>
                <a:ext cx="744595" cy="267914"/>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sz="500" dirty="0" smtClean="0">
                    <a:solidFill>
                      <a:schemeClr val="tx1">
                        <a:lumMod val="95000"/>
                        <a:lumOff val="5000"/>
                      </a:schemeClr>
                    </a:solidFill>
                    <a:latin typeface="Arial Narrow" pitchFamily="34" charset="0"/>
                  </a:rPr>
                  <a:t>ÁREAS O ZONAS DE AMENAZA Y RIESGO</a:t>
                </a:r>
                <a:endParaRPr lang="es-CO" sz="500" dirty="0">
                  <a:solidFill>
                    <a:schemeClr val="tx1">
                      <a:lumMod val="95000"/>
                      <a:lumOff val="5000"/>
                    </a:schemeClr>
                  </a:solidFill>
                  <a:latin typeface="Arial Narrow" pitchFamily="34" charset="0"/>
                </a:endParaRPr>
              </a:p>
            </p:txBody>
          </p:sp>
          <p:sp>
            <p:nvSpPr>
              <p:cNvPr id="163" name="162 Rectángulo redondeado"/>
              <p:cNvSpPr/>
              <p:nvPr/>
            </p:nvSpPr>
            <p:spPr bwMode="auto">
              <a:xfrm>
                <a:off x="611560" y="4419811"/>
                <a:ext cx="732272" cy="89309"/>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sz="500" dirty="0">
                    <a:solidFill>
                      <a:schemeClr val="tx1">
                        <a:lumMod val="95000"/>
                        <a:lumOff val="5000"/>
                      </a:schemeClr>
                    </a:solidFill>
                    <a:latin typeface="Arial Narrow" pitchFamily="34" charset="0"/>
                  </a:rPr>
                  <a:t>TRANSPORTE</a:t>
                </a:r>
                <a:endParaRPr lang="es-CO" sz="500" dirty="0">
                  <a:solidFill>
                    <a:schemeClr val="tx1">
                      <a:lumMod val="95000"/>
                      <a:lumOff val="5000"/>
                    </a:schemeClr>
                  </a:solidFill>
                  <a:latin typeface="Arial Narrow" pitchFamily="34" charset="0"/>
                </a:endParaRPr>
              </a:p>
            </p:txBody>
          </p:sp>
          <p:sp>
            <p:nvSpPr>
              <p:cNvPr id="164" name="163 Rectángulo redondeado"/>
              <p:cNvSpPr/>
              <p:nvPr/>
            </p:nvSpPr>
            <p:spPr bwMode="auto">
              <a:xfrm>
                <a:off x="611560" y="4563827"/>
                <a:ext cx="732272" cy="89309"/>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sz="500" dirty="0" smtClean="0">
                    <a:solidFill>
                      <a:schemeClr val="tx1">
                        <a:lumMod val="95000"/>
                        <a:lumOff val="5000"/>
                      </a:schemeClr>
                    </a:solidFill>
                    <a:latin typeface="Arial Narrow" pitchFamily="34" charset="0"/>
                  </a:rPr>
                  <a:t>ACUEDUC. Y ALCAT.</a:t>
                </a:r>
                <a:endParaRPr lang="es-CO" sz="500" dirty="0">
                  <a:solidFill>
                    <a:schemeClr val="tx1">
                      <a:lumMod val="95000"/>
                      <a:lumOff val="5000"/>
                    </a:schemeClr>
                  </a:solidFill>
                  <a:latin typeface="Arial Narrow" pitchFamily="34" charset="0"/>
                </a:endParaRPr>
              </a:p>
            </p:txBody>
          </p:sp>
          <p:sp>
            <p:nvSpPr>
              <p:cNvPr id="165" name="164 Rectángulo redondeado"/>
              <p:cNvSpPr/>
              <p:nvPr/>
            </p:nvSpPr>
            <p:spPr bwMode="auto">
              <a:xfrm>
                <a:off x="611560" y="4689861"/>
                <a:ext cx="732272" cy="107291"/>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sz="500" dirty="0" smtClean="0">
                    <a:solidFill>
                      <a:schemeClr val="tx1">
                        <a:lumMod val="95000"/>
                        <a:lumOff val="5000"/>
                      </a:schemeClr>
                    </a:solidFill>
                    <a:latin typeface="Arial Narrow" pitchFamily="34" charset="0"/>
                  </a:rPr>
                  <a:t>ELECTRICIDAD</a:t>
                </a:r>
                <a:endParaRPr lang="es-CO" sz="500" dirty="0">
                  <a:solidFill>
                    <a:schemeClr val="tx1">
                      <a:lumMod val="95000"/>
                      <a:lumOff val="5000"/>
                    </a:schemeClr>
                  </a:solidFill>
                  <a:latin typeface="Arial Narrow" pitchFamily="34" charset="0"/>
                </a:endParaRPr>
              </a:p>
            </p:txBody>
          </p:sp>
          <p:sp>
            <p:nvSpPr>
              <p:cNvPr id="166" name="165 Rectángulo redondeado"/>
              <p:cNvSpPr/>
              <p:nvPr/>
            </p:nvSpPr>
            <p:spPr bwMode="auto">
              <a:xfrm>
                <a:off x="611560" y="5229200"/>
                <a:ext cx="732272" cy="121550"/>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sz="500" dirty="0" smtClean="0">
                    <a:solidFill>
                      <a:schemeClr val="tx1">
                        <a:lumMod val="95000"/>
                        <a:lumOff val="5000"/>
                      </a:schemeClr>
                    </a:solidFill>
                    <a:latin typeface="Arial Narrow" pitchFamily="34" charset="0"/>
                  </a:rPr>
                  <a:t>EQUIPAMIENTOS</a:t>
                </a:r>
                <a:endParaRPr lang="es-CO" sz="500" dirty="0">
                  <a:solidFill>
                    <a:schemeClr val="tx1">
                      <a:lumMod val="95000"/>
                      <a:lumOff val="5000"/>
                    </a:schemeClr>
                  </a:solidFill>
                  <a:latin typeface="Arial Narrow" pitchFamily="34" charset="0"/>
                </a:endParaRPr>
              </a:p>
            </p:txBody>
          </p:sp>
          <p:sp>
            <p:nvSpPr>
              <p:cNvPr id="167" name="166 Rectángulo redondeado"/>
              <p:cNvSpPr/>
              <p:nvPr/>
            </p:nvSpPr>
            <p:spPr bwMode="auto">
              <a:xfrm>
                <a:off x="611560" y="5373216"/>
                <a:ext cx="732272" cy="119263"/>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sz="500" dirty="0" smtClean="0">
                    <a:solidFill>
                      <a:schemeClr val="tx1">
                        <a:lumMod val="95000"/>
                        <a:lumOff val="5000"/>
                      </a:schemeClr>
                    </a:solidFill>
                    <a:latin typeface="Arial Narrow" pitchFamily="34" charset="0"/>
                  </a:rPr>
                  <a:t>ESPACIO </a:t>
                </a:r>
                <a:r>
                  <a:rPr lang="es-MX" sz="500" dirty="0">
                    <a:solidFill>
                      <a:schemeClr val="tx1">
                        <a:lumMod val="95000"/>
                        <a:lumOff val="5000"/>
                      </a:schemeClr>
                    </a:solidFill>
                    <a:latin typeface="Arial Narrow" pitchFamily="34" charset="0"/>
                  </a:rPr>
                  <a:t>PÚBLICO</a:t>
                </a:r>
                <a:endParaRPr lang="es-CO" sz="500" dirty="0">
                  <a:solidFill>
                    <a:schemeClr val="tx1">
                      <a:lumMod val="95000"/>
                      <a:lumOff val="5000"/>
                    </a:schemeClr>
                  </a:solidFill>
                  <a:latin typeface="Arial Narrow" pitchFamily="34" charset="0"/>
                </a:endParaRPr>
              </a:p>
            </p:txBody>
          </p:sp>
          <p:sp>
            <p:nvSpPr>
              <p:cNvPr id="168" name="167 Rectángulo redondeado"/>
              <p:cNvSpPr/>
              <p:nvPr/>
            </p:nvSpPr>
            <p:spPr bwMode="auto">
              <a:xfrm>
                <a:off x="609042" y="5734377"/>
                <a:ext cx="732272" cy="178620"/>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sz="500" dirty="0">
                    <a:solidFill>
                      <a:schemeClr val="tx1">
                        <a:lumMod val="95000"/>
                        <a:lumOff val="5000"/>
                      </a:schemeClr>
                    </a:solidFill>
                    <a:latin typeface="Arial Narrow" pitchFamily="34" charset="0"/>
                  </a:rPr>
                  <a:t>PROGRAMAS</a:t>
                </a:r>
                <a:endParaRPr lang="es-CO" sz="500" dirty="0">
                  <a:solidFill>
                    <a:schemeClr val="tx1">
                      <a:lumMod val="95000"/>
                      <a:lumOff val="5000"/>
                    </a:schemeClr>
                  </a:solidFill>
                  <a:latin typeface="Arial Narrow" pitchFamily="34" charset="0"/>
                </a:endParaRPr>
              </a:p>
            </p:txBody>
          </p:sp>
          <p:sp>
            <p:nvSpPr>
              <p:cNvPr id="169" name="168 Rectángulo redondeado"/>
              <p:cNvSpPr/>
              <p:nvPr/>
            </p:nvSpPr>
            <p:spPr bwMode="auto">
              <a:xfrm>
                <a:off x="609042" y="6202708"/>
                <a:ext cx="732272" cy="178620"/>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sz="500" dirty="0" smtClean="0">
                    <a:solidFill>
                      <a:schemeClr val="tx1">
                        <a:lumMod val="95000"/>
                        <a:lumOff val="5000"/>
                      </a:schemeClr>
                    </a:solidFill>
                    <a:latin typeface="Arial Narrow" pitchFamily="34" charset="0"/>
                  </a:rPr>
                  <a:t>ÁREAS DE ACTIVIDAD</a:t>
                </a:r>
                <a:endParaRPr lang="es-CO" sz="500" dirty="0">
                  <a:solidFill>
                    <a:schemeClr val="tx1">
                      <a:lumMod val="95000"/>
                      <a:lumOff val="5000"/>
                    </a:schemeClr>
                  </a:solidFill>
                  <a:latin typeface="Arial Narrow" pitchFamily="34" charset="0"/>
                </a:endParaRPr>
              </a:p>
            </p:txBody>
          </p:sp>
          <p:sp>
            <p:nvSpPr>
              <p:cNvPr id="170" name="169 Rectángulo redondeado"/>
              <p:cNvSpPr/>
              <p:nvPr/>
            </p:nvSpPr>
            <p:spPr bwMode="auto">
              <a:xfrm>
                <a:off x="609042" y="6429377"/>
                <a:ext cx="732272" cy="178620"/>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CO" sz="500" dirty="0" smtClean="0">
                    <a:solidFill>
                      <a:schemeClr val="tx1">
                        <a:lumMod val="95000"/>
                        <a:lumOff val="5000"/>
                      </a:schemeClr>
                    </a:solidFill>
                    <a:latin typeface="Arial Narrow" pitchFamily="34" charset="0"/>
                  </a:rPr>
                  <a:t>TRATAMIENTOS</a:t>
                </a:r>
                <a:endParaRPr lang="es-CO" sz="500" dirty="0">
                  <a:solidFill>
                    <a:schemeClr val="tx1">
                      <a:lumMod val="95000"/>
                      <a:lumOff val="5000"/>
                    </a:schemeClr>
                  </a:solidFill>
                  <a:latin typeface="Arial Narrow" pitchFamily="34" charset="0"/>
                </a:endParaRPr>
              </a:p>
            </p:txBody>
          </p:sp>
          <p:sp>
            <p:nvSpPr>
              <p:cNvPr id="171" name="170 Rectángulo redondeado"/>
              <p:cNvSpPr/>
              <p:nvPr/>
            </p:nvSpPr>
            <p:spPr bwMode="auto">
              <a:xfrm>
                <a:off x="178347" y="1428750"/>
                <a:ext cx="928719" cy="123814"/>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sz="500" dirty="0" smtClean="0">
                    <a:solidFill>
                      <a:schemeClr val="tx1">
                        <a:lumMod val="95000"/>
                        <a:lumOff val="5000"/>
                      </a:schemeClr>
                    </a:solidFill>
                    <a:latin typeface="Agency FB" pitchFamily="34" charset="0"/>
                  </a:rPr>
                  <a:t>OBJETIVOS</a:t>
                </a:r>
                <a:endParaRPr lang="es-CO" sz="500" dirty="0">
                  <a:solidFill>
                    <a:schemeClr val="tx1">
                      <a:lumMod val="95000"/>
                      <a:lumOff val="5000"/>
                    </a:schemeClr>
                  </a:solidFill>
                  <a:latin typeface="Agency FB" pitchFamily="34" charset="0"/>
                </a:endParaRPr>
              </a:p>
            </p:txBody>
          </p:sp>
          <p:sp>
            <p:nvSpPr>
              <p:cNvPr id="172" name="171 Rectángulo redondeado"/>
              <p:cNvSpPr/>
              <p:nvPr/>
            </p:nvSpPr>
            <p:spPr bwMode="auto">
              <a:xfrm>
                <a:off x="178347" y="1581150"/>
                <a:ext cx="928719" cy="123814"/>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sz="500" dirty="0">
                    <a:solidFill>
                      <a:schemeClr val="tx1">
                        <a:lumMod val="95000"/>
                        <a:lumOff val="5000"/>
                      </a:schemeClr>
                    </a:solidFill>
                    <a:latin typeface="Agency FB" pitchFamily="34" charset="0"/>
                  </a:rPr>
                  <a:t>POLÍTICAS</a:t>
                </a:r>
                <a:endParaRPr lang="es-CO" sz="500" dirty="0">
                  <a:solidFill>
                    <a:schemeClr val="tx1">
                      <a:lumMod val="95000"/>
                      <a:lumOff val="5000"/>
                    </a:schemeClr>
                  </a:solidFill>
                  <a:latin typeface="Agency FB" pitchFamily="34" charset="0"/>
                </a:endParaRPr>
              </a:p>
            </p:txBody>
          </p:sp>
          <p:sp>
            <p:nvSpPr>
              <p:cNvPr id="173" name="172 Rectángulo redondeado"/>
              <p:cNvSpPr/>
              <p:nvPr/>
            </p:nvSpPr>
            <p:spPr bwMode="auto">
              <a:xfrm>
                <a:off x="178347" y="1733550"/>
                <a:ext cx="928719" cy="123814"/>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sz="500" dirty="0" smtClean="0">
                    <a:solidFill>
                      <a:schemeClr val="tx1">
                        <a:lumMod val="95000"/>
                        <a:lumOff val="5000"/>
                      </a:schemeClr>
                    </a:solidFill>
                    <a:latin typeface="Agency FB" pitchFamily="34" charset="0"/>
                  </a:rPr>
                  <a:t>ESTRATEGIAS</a:t>
                </a:r>
                <a:endParaRPr lang="es-CO" sz="500" dirty="0">
                  <a:solidFill>
                    <a:schemeClr val="tx1">
                      <a:lumMod val="95000"/>
                      <a:lumOff val="5000"/>
                    </a:schemeClr>
                  </a:solidFill>
                  <a:latin typeface="Agency FB" pitchFamily="34" charset="0"/>
                </a:endParaRPr>
              </a:p>
            </p:txBody>
          </p:sp>
          <p:sp>
            <p:nvSpPr>
              <p:cNvPr id="174" name="173 Rectángulo redondeado"/>
              <p:cNvSpPr/>
              <p:nvPr/>
            </p:nvSpPr>
            <p:spPr>
              <a:xfrm>
                <a:off x="611560" y="4960938"/>
                <a:ext cx="732272" cy="107744"/>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sz="500" dirty="0">
                    <a:solidFill>
                      <a:schemeClr val="tx1">
                        <a:lumMod val="95000"/>
                        <a:lumOff val="5000"/>
                      </a:schemeClr>
                    </a:solidFill>
                    <a:latin typeface="Arial Narrow" pitchFamily="34" charset="0"/>
                  </a:rPr>
                  <a:t>GAS NATURAL</a:t>
                </a:r>
                <a:endParaRPr lang="es-CO" sz="500" dirty="0">
                  <a:solidFill>
                    <a:schemeClr val="tx1">
                      <a:lumMod val="95000"/>
                      <a:lumOff val="5000"/>
                    </a:schemeClr>
                  </a:solidFill>
                  <a:latin typeface="Arial Narrow" pitchFamily="34" charset="0"/>
                </a:endParaRPr>
              </a:p>
            </p:txBody>
          </p:sp>
          <p:sp>
            <p:nvSpPr>
              <p:cNvPr id="175" name="174 Rectángulo redondeado"/>
              <p:cNvSpPr/>
              <p:nvPr/>
            </p:nvSpPr>
            <p:spPr bwMode="auto">
              <a:xfrm>
                <a:off x="5179028" y="4071942"/>
                <a:ext cx="714375" cy="285750"/>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800" dirty="0" smtClean="0">
                    <a:solidFill>
                      <a:schemeClr val="tx1">
                        <a:lumMod val="95000"/>
                        <a:lumOff val="5000"/>
                      </a:schemeClr>
                    </a:solidFill>
                    <a:latin typeface="Arial Narrow" pitchFamily="34" charset="0"/>
                  </a:rPr>
                  <a:t>Geológicos</a:t>
                </a:r>
                <a:endParaRPr lang="es-CO" sz="800" dirty="0">
                  <a:solidFill>
                    <a:schemeClr val="tx1">
                      <a:lumMod val="95000"/>
                      <a:lumOff val="5000"/>
                    </a:schemeClr>
                  </a:solidFill>
                  <a:latin typeface="Arial Narrow" pitchFamily="34" charset="0"/>
                </a:endParaRPr>
              </a:p>
            </p:txBody>
          </p:sp>
          <p:sp>
            <p:nvSpPr>
              <p:cNvPr id="176" name="175 Rectángulo redondeado"/>
              <p:cNvSpPr/>
              <p:nvPr/>
            </p:nvSpPr>
            <p:spPr bwMode="auto">
              <a:xfrm>
                <a:off x="1545984" y="5229200"/>
                <a:ext cx="1000125" cy="214312"/>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700" dirty="0" smtClean="0">
                    <a:solidFill>
                      <a:schemeClr val="tx1">
                        <a:lumMod val="95000"/>
                        <a:lumOff val="5000"/>
                      </a:schemeClr>
                    </a:solidFill>
                    <a:latin typeface="Arial Narrow" pitchFamily="34" charset="0"/>
                  </a:rPr>
                  <a:t>EMPRESAS DE SERVICIOS PÚBLICOS</a:t>
                </a:r>
                <a:endParaRPr lang="es-CO" sz="700" dirty="0">
                  <a:solidFill>
                    <a:schemeClr val="tx1">
                      <a:lumMod val="95000"/>
                      <a:lumOff val="5000"/>
                    </a:schemeClr>
                  </a:solidFill>
                  <a:latin typeface="Arial Narrow" pitchFamily="34" charset="0"/>
                </a:endParaRPr>
              </a:p>
            </p:txBody>
          </p:sp>
          <p:sp>
            <p:nvSpPr>
              <p:cNvPr id="177" name="176 Rectángulo redondeado"/>
              <p:cNvSpPr/>
              <p:nvPr/>
            </p:nvSpPr>
            <p:spPr bwMode="auto">
              <a:xfrm>
                <a:off x="5179028" y="4437112"/>
                <a:ext cx="714375" cy="285750"/>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800" dirty="0" smtClean="0">
                    <a:solidFill>
                      <a:schemeClr val="tx1">
                        <a:lumMod val="95000"/>
                        <a:lumOff val="5000"/>
                      </a:schemeClr>
                    </a:solidFill>
                    <a:latin typeface="Arial Narrow" pitchFamily="34" charset="0"/>
                  </a:rPr>
                  <a:t>Hidrometeor.</a:t>
                </a:r>
                <a:endParaRPr lang="es-CO" sz="800" dirty="0">
                  <a:solidFill>
                    <a:schemeClr val="tx1">
                      <a:lumMod val="95000"/>
                      <a:lumOff val="5000"/>
                    </a:schemeClr>
                  </a:solidFill>
                  <a:latin typeface="Arial Narrow" pitchFamily="34" charset="0"/>
                </a:endParaRPr>
              </a:p>
            </p:txBody>
          </p:sp>
          <p:sp>
            <p:nvSpPr>
              <p:cNvPr id="178" name="177 Rectángulo redondeado"/>
              <p:cNvSpPr/>
              <p:nvPr/>
            </p:nvSpPr>
            <p:spPr bwMode="auto">
              <a:xfrm>
                <a:off x="6036288" y="4968066"/>
                <a:ext cx="714375" cy="288032"/>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800" dirty="0" smtClean="0">
                    <a:solidFill>
                      <a:schemeClr val="tx1">
                        <a:lumMod val="95000"/>
                        <a:lumOff val="5000"/>
                      </a:schemeClr>
                    </a:solidFill>
                    <a:latin typeface="Arial Narrow" pitchFamily="34" charset="0"/>
                  </a:rPr>
                  <a:t>Accidentes</a:t>
                </a:r>
                <a:endParaRPr lang="es-CO" sz="800" dirty="0">
                  <a:solidFill>
                    <a:schemeClr val="tx1">
                      <a:lumMod val="95000"/>
                      <a:lumOff val="5000"/>
                    </a:schemeClr>
                  </a:solidFill>
                  <a:latin typeface="Arial Narrow" pitchFamily="34" charset="0"/>
                </a:endParaRPr>
              </a:p>
            </p:txBody>
          </p:sp>
          <p:cxnSp>
            <p:nvCxnSpPr>
              <p:cNvPr id="179" name="178 Conector recto"/>
              <p:cNvCxnSpPr/>
              <p:nvPr/>
            </p:nvCxnSpPr>
            <p:spPr bwMode="auto">
              <a:xfrm rot="5400000">
                <a:off x="5929131" y="3679010"/>
                <a:ext cx="6357958" cy="23"/>
              </a:xfrm>
              <a:prstGeom prst="line">
                <a:avLst/>
              </a:prstGeom>
              <a:ln w="12700">
                <a:solidFill>
                  <a:schemeClr val="bg1">
                    <a:lumMod val="65000"/>
                  </a:schemeClr>
                </a:solidFill>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0" name="179 Elipse"/>
              <p:cNvSpPr/>
              <p:nvPr/>
            </p:nvSpPr>
            <p:spPr bwMode="auto">
              <a:xfrm>
                <a:off x="35496" y="97631"/>
                <a:ext cx="447674" cy="433367"/>
              </a:xfrm>
              <a:prstGeom prst="ellipse">
                <a:avLst/>
              </a:prstGeom>
              <a:solidFill>
                <a:srgbClr val="FF9900"/>
              </a:solidFill>
              <a:ln>
                <a:solidFill>
                  <a:srgbClr val="FF9900"/>
                </a:solidFill>
              </a:ln>
              <a:effectLst>
                <a:outerShdw blurRad="40000" dist="88900" dir="3240000" sx="99000" sy="99000" rotWithShape="0">
                  <a:srgbClr val="000000">
                    <a:alpha val="36000"/>
                  </a:srgbClr>
                </a:outerShdw>
              </a:effectLst>
            </p:spPr>
            <p:style>
              <a:lnRef idx="1">
                <a:schemeClr val="accent5"/>
              </a:lnRef>
              <a:fillRef idx="3">
                <a:schemeClr val="accent5"/>
              </a:fillRef>
              <a:effectRef idx="2">
                <a:schemeClr val="accent5"/>
              </a:effectRef>
              <a:fontRef idx="minor">
                <a:schemeClr val="lt1"/>
              </a:fontRef>
            </p:style>
            <p:txBody>
              <a:bodyPr anchor="ctr"/>
              <a:lstStyle/>
              <a:p>
                <a:pPr algn="ctr">
                  <a:defRPr/>
                </a:pPr>
                <a:r>
                  <a:rPr lang="es-MX" b="1" dirty="0">
                    <a:solidFill>
                      <a:schemeClr val="tx1">
                        <a:lumMod val="95000"/>
                        <a:lumOff val="5000"/>
                      </a:schemeClr>
                    </a:solidFill>
                    <a:effectLst>
                      <a:outerShdw blurRad="38100" dist="38100" dir="2700000" algn="tl">
                        <a:srgbClr val="000000">
                          <a:alpha val="43137"/>
                        </a:srgbClr>
                      </a:outerShdw>
                    </a:effectLst>
                    <a:latin typeface="Arial Narrow" pitchFamily="34" charset="0"/>
                  </a:rPr>
                  <a:t>1</a:t>
                </a:r>
                <a:endParaRPr lang="es-CO" b="1" dirty="0">
                  <a:solidFill>
                    <a:schemeClr val="tx1">
                      <a:lumMod val="95000"/>
                      <a:lumOff val="5000"/>
                    </a:schemeClr>
                  </a:solidFill>
                  <a:effectLst>
                    <a:outerShdw blurRad="38100" dist="38100" dir="2700000" algn="tl">
                      <a:srgbClr val="000000">
                        <a:alpha val="43137"/>
                      </a:srgbClr>
                    </a:outerShdw>
                  </a:effectLst>
                  <a:latin typeface="Arial Narrow" pitchFamily="34" charset="0"/>
                </a:endParaRPr>
              </a:p>
            </p:txBody>
          </p:sp>
          <p:sp>
            <p:nvSpPr>
              <p:cNvPr id="181" name="180 Elipse"/>
              <p:cNvSpPr/>
              <p:nvPr/>
            </p:nvSpPr>
            <p:spPr bwMode="auto">
              <a:xfrm>
                <a:off x="5107594" y="71414"/>
                <a:ext cx="447674" cy="433367"/>
              </a:xfrm>
              <a:prstGeom prst="ellipse">
                <a:avLst/>
              </a:prstGeom>
              <a:solidFill>
                <a:srgbClr val="92D050"/>
              </a:solidFill>
              <a:ln>
                <a:solidFill>
                  <a:srgbClr val="92D050"/>
                </a:solidFill>
              </a:ln>
              <a:effectLst>
                <a:outerShdw blurRad="40000" dist="88900" dir="3240000" sx="99000" sy="99000" rotWithShape="0">
                  <a:srgbClr val="000000">
                    <a:alpha val="36000"/>
                  </a:srgbClr>
                </a:outerShdw>
              </a:effectLst>
            </p:spPr>
            <p:style>
              <a:lnRef idx="1">
                <a:schemeClr val="accent5"/>
              </a:lnRef>
              <a:fillRef idx="3">
                <a:schemeClr val="accent5"/>
              </a:fillRef>
              <a:effectRef idx="2">
                <a:schemeClr val="accent5"/>
              </a:effectRef>
              <a:fontRef idx="minor">
                <a:schemeClr val="lt1"/>
              </a:fontRef>
            </p:style>
            <p:txBody>
              <a:bodyPr anchor="ctr"/>
              <a:lstStyle/>
              <a:p>
                <a:pPr algn="ctr">
                  <a:defRPr/>
                </a:pPr>
                <a:r>
                  <a:rPr lang="es-MX" b="1" dirty="0" smtClean="0">
                    <a:solidFill>
                      <a:schemeClr val="tx1">
                        <a:lumMod val="95000"/>
                        <a:lumOff val="5000"/>
                      </a:schemeClr>
                    </a:solidFill>
                    <a:effectLst>
                      <a:outerShdw blurRad="38100" dist="38100" dir="2700000" algn="tl">
                        <a:srgbClr val="000000">
                          <a:alpha val="43137"/>
                        </a:srgbClr>
                      </a:outerShdw>
                    </a:effectLst>
                    <a:latin typeface="Arial Narrow" pitchFamily="34" charset="0"/>
                  </a:rPr>
                  <a:t>2</a:t>
                </a:r>
                <a:endParaRPr lang="es-CO" b="1" dirty="0">
                  <a:solidFill>
                    <a:schemeClr val="tx1">
                      <a:lumMod val="95000"/>
                      <a:lumOff val="5000"/>
                    </a:schemeClr>
                  </a:solidFill>
                  <a:effectLst>
                    <a:outerShdw blurRad="38100" dist="38100" dir="2700000" algn="tl">
                      <a:srgbClr val="000000">
                        <a:alpha val="43137"/>
                      </a:srgbClr>
                    </a:outerShdw>
                  </a:effectLst>
                  <a:latin typeface="Arial Narrow" pitchFamily="34" charset="0"/>
                </a:endParaRPr>
              </a:p>
            </p:txBody>
          </p:sp>
          <p:sp>
            <p:nvSpPr>
              <p:cNvPr id="182" name="181 Elipse"/>
              <p:cNvSpPr/>
              <p:nvPr/>
            </p:nvSpPr>
            <p:spPr bwMode="auto">
              <a:xfrm>
                <a:off x="6945936" y="71414"/>
                <a:ext cx="447674" cy="433367"/>
              </a:xfrm>
              <a:prstGeom prst="ellipse">
                <a:avLst/>
              </a:prstGeom>
              <a:solidFill>
                <a:srgbClr val="00B0F0"/>
              </a:solidFill>
              <a:ln>
                <a:solidFill>
                  <a:srgbClr val="00B0F0"/>
                </a:solidFill>
              </a:ln>
              <a:effectLst>
                <a:outerShdw blurRad="40000" dist="88900" dir="3240000" sx="99000" sy="99000" rotWithShape="0">
                  <a:srgbClr val="000000">
                    <a:alpha val="36000"/>
                  </a:srgbClr>
                </a:outerShdw>
              </a:effectLst>
            </p:spPr>
            <p:style>
              <a:lnRef idx="1">
                <a:schemeClr val="accent5"/>
              </a:lnRef>
              <a:fillRef idx="3">
                <a:schemeClr val="accent5"/>
              </a:fillRef>
              <a:effectRef idx="2">
                <a:schemeClr val="accent5"/>
              </a:effectRef>
              <a:fontRef idx="minor">
                <a:schemeClr val="lt1"/>
              </a:fontRef>
            </p:style>
            <p:txBody>
              <a:bodyPr anchor="ctr"/>
              <a:lstStyle/>
              <a:p>
                <a:pPr algn="ctr">
                  <a:defRPr/>
                </a:pPr>
                <a:r>
                  <a:rPr lang="es-MX" b="1" dirty="0" smtClean="0">
                    <a:solidFill>
                      <a:schemeClr val="tx1">
                        <a:lumMod val="95000"/>
                        <a:lumOff val="5000"/>
                      </a:schemeClr>
                    </a:solidFill>
                    <a:effectLst>
                      <a:outerShdw blurRad="38100" dist="38100" dir="2700000" algn="tl">
                        <a:srgbClr val="000000">
                          <a:alpha val="43137"/>
                        </a:srgbClr>
                      </a:outerShdw>
                    </a:effectLst>
                    <a:latin typeface="Arial Narrow" pitchFamily="34" charset="0"/>
                  </a:rPr>
                  <a:t>3</a:t>
                </a:r>
                <a:endParaRPr lang="es-CO" b="1" dirty="0">
                  <a:solidFill>
                    <a:schemeClr val="tx1">
                      <a:lumMod val="95000"/>
                      <a:lumOff val="5000"/>
                    </a:schemeClr>
                  </a:solidFill>
                  <a:effectLst>
                    <a:outerShdw blurRad="38100" dist="38100" dir="2700000" algn="tl">
                      <a:srgbClr val="000000">
                        <a:alpha val="43137"/>
                      </a:srgbClr>
                    </a:outerShdw>
                  </a:effectLst>
                  <a:latin typeface="Arial Narrow" pitchFamily="34" charset="0"/>
                </a:endParaRPr>
              </a:p>
            </p:txBody>
          </p:sp>
          <p:sp>
            <p:nvSpPr>
              <p:cNvPr id="183" name="182 Rectángulo redondeado"/>
              <p:cNvSpPr/>
              <p:nvPr/>
            </p:nvSpPr>
            <p:spPr bwMode="auto">
              <a:xfrm>
                <a:off x="7250734" y="1"/>
                <a:ext cx="1542895" cy="180964"/>
              </a:xfrm>
              <a:prstGeom prst="roundRect">
                <a:avLst/>
              </a:prstGeom>
              <a:solidFill>
                <a:srgbClr val="00B0F0"/>
              </a:solidFill>
              <a:ln>
                <a:solidFill>
                  <a:srgbClr val="00B0F0"/>
                </a:solidFill>
              </a:ln>
              <a:effectLst>
                <a:outerShdw blurRad="40000" dist="88900" dir="3240000" sx="99000" sy="99000" rotWithShape="0">
                  <a:srgbClr val="000000">
                    <a:alpha val="36000"/>
                  </a:srgbClr>
                </a:outerShdw>
              </a:effectLst>
            </p:spPr>
            <p:style>
              <a:lnRef idx="1">
                <a:schemeClr val="accent5"/>
              </a:lnRef>
              <a:fillRef idx="3">
                <a:schemeClr val="accent5"/>
              </a:fillRef>
              <a:effectRef idx="2">
                <a:schemeClr val="accent5"/>
              </a:effectRef>
              <a:fontRef idx="minor">
                <a:schemeClr val="lt1"/>
              </a:fontRef>
            </p:style>
            <p:txBody>
              <a:bodyPr anchor="ctr"/>
              <a:lstStyle/>
              <a:p>
                <a:pPr>
                  <a:defRPr/>
                </a:pPr>
                <a:r>
                  <a:rPr lang="es-MX" sz="800" b="1" dirty="0" smtClean="0">
                    <a:solidFill>
                      <a:schemeClr val="tx1">
                        <a:lumMod val="75000"/>
                        <a:lumOff val="25000"/>
                      </a:schemeClr>
                    </a:solidFill>
                    <a:latin typeface="Arial Narrow" pitchFamily="34" charset="0"/>
                  </a:rPr>
                  <a:t>3.  MANEJO DE DESASTRES</a:t>
                </a:r>
                <a:endParaRPr lang="es-CO" sz="800" b="1" dirty="0">
                  <a:solidFill>
                    <a:schemeClr val="tx1">
                      <a:lumMod val="75000"/>
                      <a:lumOff val="25000"/>
                    </a:schemeClr>
                  </a:solidFill>
                  <a:latin typeface="Arial Narrow" pitchFamily="34" charset="0"/>
                </a:endParaRPr>
              </a:p>
            </p:txBody>
          </p:sp>
          <p:sp>
            <p:nvSpPr>
              <p:cNvPr id="184" name="183 Rectángulo redondeado"/>
              <p:cNvSpPr/>
              <p:nvPr/>
            </p:nvSpPr>
            <p:spPr bwMode="auto">
              <a:xfrm>
                <a:off x="321248" y="17440"/>
                <a:ext cx="1542895" cy="180965"/>
              </a:xfrm>
              <a:prstGeom prst="roundRect">
                <a:avLst/>
              </a:prstGeom>
              <a:solidFill>
                <a:srgbClr val="FF9900"/>
              </a:solidFill>
              <a:ln>
                <a:solidFill>
                  <a:srgbClr val="FF9900"/>
                </a:solidFill>
              </a:ln>
              <a:effectLst>
                <a:outerShdw blurRad="40000" dist="88900" dir="3240000" sx="99000" sy="99000" rotWithShape="0">
                  <a:srgbClr val="000000">
                    <a:alpha val="36000"/>
                  </a:srgbClr>
                </a:outerShdw>
              </a:effectLst>
            </p:spPr>
            <p:style>
              <a:lnRef idx="1">
                <a:schemeClr val="accent5"/>
              </a:lnRef>
              <a:fillRef idx="3">
                <a:schemeClr val="accent5"/>
              </a:fillRef>
              <a:effectRef idx="2">
                <a:schemeClr val="accent5"/>
              </a:effectRef>
              <a:fontRef idx="minor">
                <a:schemeClr val="lt1"/>
              </a:fontRef>
            </p:style>
            <p:txBody>
              <a:bodyPr anchor="ctr"/>
              <a:lstStyle/>
              <a:p>
                <a:pPr>
                  <a:defRPr/>
                </a:pPr>
                <a:r>
                  <a:rPr lang="es-MX" sz="800" b="1" dirty="0" smtClean="0">
                    <a:solidFill>
                      <a:schemeClr val="tx1">
                        <a:lumMod val="75000"/>
                        <a:lumOff val="25000"/>
                      </a:schemeClr>
                    </a:solidFill>
                    <a:latin typeface="Arial Narrow" pitchFamily="34" charset="0"/>
                  </a:rPr>
                  <a:t>1.  CONOCIMIENTO DEL RIESGO</a:t>
                </a:r>
                <a:endParaRPr lang="es-CO" sz="800" b="1" dirty="0">
                  <a:solidFill>
                    <a:schemeClr val="tx1">
                      <a:lumMod val="75000"/>
                      <a:lumOff val="25000"/>
                    </a:schemeClr>
                  </a:solidFill>
                  <a:latin typeface="Arial Narrow" pitchFamily="34" charset="0"/>
                </a:endParaRPr>
              </a:p>
            </p:txBody>
          </p:sp>
          <p:sp>
            <p:nvSpPr>
              <p:cNvPr id="185" name="184 Rectángulo redondeado"/>
              <p:cNvSpPr/>
              <p:nvPr/>
            </p:nvSpPr>
            <p:spPr bwMode="auto">
              <a:xfrm>
                <a:off x="5393346" y="0"/>
                <a:ext cx="1542895" cy="179894"/>
              </a:xfrm>
              <a:prstGeom prst="roundRect">
                <a:avLst/>
              </a:prstGeom>
              <a:solidFill>
                <a:srgbClr val="92D050"/>
              </a:solidFill>
              <a:ln>
                <a:solidFill>
                  <a:srgbClr val="92D050"/>
                </a:solidFill>
              </a:ln>
              <a:effectLst>
                <a:outerShdw blurRad="40000" dist="88900" dir="3240000" sx="99000" sy="99000" rotWithShape="0">
                  <a:srgbClr val="000000">
                    <a:alpha val="36000"/>
                  </a:srgbClr>
                </a:outerShdw>
              </a:effectLst>
            </p:spPr>
            <p:style>
              <a:lnRef idx="1">
                <a:schemeClr val="accent5"/>
              </a:lnRef>
              <a:fillRef idx="3">
                <a:schemeClr val="accent5"/>
              </a:fillRef>
              <a:effectRef idx="2">
                <a:schemeClr val="accent5"/>
              </a:effectRef>
              <a:fontRef idx="minor">
                <a:schemeClr val="lt1"/>
              </a:fontRef>
            </p:style>
            <p:txBody>
              <a:bodyPr anchor="ctr"/>
              <a:lstStyle/>
              <a:p>
                <a:pPr>
                  <a:defRPr/>
                </a:pPr>
                <a:r>
                  <a:rPr lang="es-MX" sz="800" b="1" dirty="0" smtClean="0">
                    <a:solidFill>
                      <a:schemeClr val="tx1">
                        <a:lumMod val="75000"/>
                        <a:lumOff val="25000"/>
                      </a:schemeClr>
                    </a:solidFill>
                    <a:latin typeface="Arial Narrow" pitchFamily="34" charset="0"/>
                  </a:rPr>
                  <a:t>2.  REDUCCIÓN DEL RIESGO</a:t>
                </a:r>
                <a:endParaRPr lang="es-CO" sz="800" b="1" dirty="0">
                  <a:solidFill>
                    <a:schemeClr val="tx1">
                      <a:lumMod val="75000"/>
                      <a:lumOff val="25000"/>
                    </a:schemeClr>
                  </a:solidFill>
                  <a:latin typeface="Arial Narrow" pitchFamily="34" charset="0"/>
                </a:endParaRPr>
              </a:p>
            </p:txBody>
          </p:sp>
          <p:cxnSp>
            <p:nvCxnSpPr>
              <p:cNvPr id="186" name="185 Conector recto"/>
              <p:cNvCxnSpPr/>
              <p:nvPr/>
            </p:nvCxnSpPr>
            <p:spPr bwMode="auto">
              <a:xfrm>
                <a:off x="4107466" y="1556792"/>
                <a:ext cx="2786078" cy="1575"/>
              </a:xfrm>
              <a:prstGeom prst="line">
                <a:avLst/>
              </a:prstGeom>
              <a:ln w="12700">
                <a:solidFill>
                  <a:schemeClr val="tx1">
                    <a:lumMod val="95000"/>
                    <a:lumOff val="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7" name="186 Conector recto"/>
              <p:cNvCxnSpPr/>
              <p:nvPr/>
            </p:nvCxnSpPr>
            <p:spPr bwMode="auto">
              <a:xfrm>
                <a:off x="5036156" y="2428868"/>
                <a:ext cx="1857388" cy="1588"/>
              </a:xfrm>
              <a:prstGeom prst="line">
                <a:avLst/>
              </a:prstGeom>
              <a:ln w="12700">
                <a:solidFill>
                  <a:schemeClr val="tx1">
                    <a:lumMod val="95000"/>
                    <a:lumOff val="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8" name="187 Conector recto"/>
              <p:cNvCxnSpPr/>
              <p:nvPr/>
            </p:nvCxnSpPr>
            <p:spPr bwMode="auto">
              <a:xfrm>
                <a:off x="5893412" y="3286124"/>
                <a:ext cx="1000132" cy="1588"/>
              </a:xfrm>
              <a:prstGeom prst="line">
                <a:avLst/>
              </a:prstGeom>
              <a:ln w="12700">
                <a:solidFill>
                  <a:schemeClr val="tx1">
                    <a:lumMod val="95000"/>
                    <a:lumOff val="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9" name="188 Conector recto"/>
              <p:cNvCxnSpPr/>
              <p:nvPr/>
            </p:nvCxnSpPr>
            <p:spPr bwMode="auto">
              <a:xfrm>
                <a:off x="6750668" y="4498982"/>
                <a:ext cx="142876" cy="1588"/>
              </a:xfrm>
              <a:prstGeom prst="line">
                <a:avLst/>
              </a:prstGeom>
              <a:ln w="12700">
                <a:solidFill>
                  <a:schemeClr val="tx1">
                    <a:lumMod val="95000"/>
                    <a:lumOff val="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0" name="189 Conector recto"/>
              <p:cNvCxnSpPr/>
              <p:nvPr/>
            </p:nvCxnSpPr>
            <p:spPr bwMode="auto">
              <a:xfrm>
                <a:off x="5893412" y="5661248"/>
                <a:ext cx="1000132" cy="1588"/>
              </a:xfrm>
              <a:prstGeom prst="line">
                <a:avLst/>
              </a:prstGeom>
              <a:ln w="12700">
                <a:solidFill>
                  <a:schemeClr val="tx1">
                    <a:lumMod val="95000"/>
                    <a:lumOff val="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1" name="190 Conector recto"/>
              <p:cNvCxnSpPr/>
              <p:nvPr/>
            </p:nvCxnSpPr>
            <p:spPr bwMode="auto">
              <a:xfrm>
                <a:off x="6750668" y="6143644"/>
                <a:ext cx="142876" cy="1588"/>
              </a:xfrm>
              <a:prstGeom prst="line">
                <a:avLst/>
              </a:prstGeom>
              <a:ln w="12700">
                <a:solidFill>
                  <a:schemeClr val="tx1">
                    <a:lumMod val="95000"/>
                    <a:lumOff val="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2" name="191 Conector recto"/>
              <p:cNvCxnSpPr/>
              <p:nvPr/>
            </p:nvCxnSpPr>
            <p:spPr bwMode="auto">
              <a:xfrm>
                <a:off x="6393480" y="6525344"/>
                <a:ext cx="500064" cy="1588"/>
              </a:xfrm>
              <a:prstGeom prst="line">
                <a:avLst/>
              </a:prstGeom>
              <a:ln w="12700">
                <a:solidFill>
                  <a:schemeClr val="tx1">
                    <a:lumMod val="95000"/>
                    <a:lumOff val="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3" name="192 Conector recto"/>
              <p:cNvCxnSpPr/>
              <p:nvPr/>
            </p:nvCxnSpPr>
            <p:spPr bwMode="auto">
              <a:xfrm>
                <a:off x="6609380" y="5589240"/>
                <a:ext cx="0" cy="84485"/>
              </a:xfrm>
              <a:prstGeom prst="line">
                <a:avLst/>
              </a:prstGeom>
              <a:ln w="12700">
                <a:solidFill>
                  <a:schemeClr val="tx1">
                    <a:lumMod val="95000"/>
                    <a:lumOff val="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4" name="193 Conector recto"/>
              <p:cNvCxnSpPr/>
              <p:nvPr/>
            </p:nvCxnSpPr>
            <p:spPr bwMode="auto">
              <a:xfrm>
                <a:off x="7822238" y="1428736"/>
                <a:ext cx="142876" cy="1588"/>
              </a:xfrm>
              <a:prstGeom prst="line">
                <a:avLst/>
              </a:prstGeom>
              <a:ln w="12700">
                <a:solidFill>
                  <a:schemeClr val="tx1">
                    <a:lumMod val="95000"/>
                    <a:lumOff val="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5" name="194 Conector recto"/>
              <p:cNvCxnSpPr/>
              <p:nvPr/>
            </p:nvCxnSpPr>
            <p:spPr bwMode="auto">
              <a:xfrm>
                <a:off x="7822238" y="3286124"/>
                <a:ext cx="142876" cy="1588"/>
              </a:xfrm>
              <a:prstGeom prst="line">
                <a:avLst/>
              </a:prstGeom>
              <a:ln w="12700">
                <a:solidFill>
                  <a:schemeClr val="tx1">
                    <a:lumMod val="95000"/>
                    <a:lumOff val="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6" name="195 Conector recto"/>
              <p:cNvCxnSpPr/>
              <p:nvPr/>
            </p:nvCxnSpPr>
            <p:spPr bwMode="auto">
              <a:xfrm rot="5400000">
                <a:off x="7322966" y="2713826"/>
                <a:ext cx="142876" cy="1588"/>
              </a:xfrm>
              <a:prstGeom prst="line">
                <a:avLst/>
              </a:prstGeom>
              <a:ln w="12700">
                <a:solidFill>
                  <a:schemeClr val="tx1">
                    <a:lumMod val="95000"/>
                    <a:lumOff val="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7" name="196 Conector recto"/>
              <p:cNvCxnSpPr/>
              <p:nvPr/>
            </p:nvCxnSpPr>
            <p:spPr bwMode="auto">
              <a:xfrm>
                <a:off x="7822238" y="2714620"/>
                <a:ext cx="214314" cy="1588"/>
              </a:xfrm>
              <a:prstGeom prst="line">
                <a:avLst/>
              </a:prstGeom>
              <a:ln w="12700">
                <a:solidFill>
                  <a:schemeClr val="tx1">
                    <a:lumMod val="95000"/>
                    <a:lumOff val="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8" name="197 Conector recto"/>
              <p:cNvCxnSpPr/>
              <p:nvPr/>
            </p:nvCxnSpPr>
            <p:spPr bwMode="auto">
              <a:xfrm>
                <a:off x="7822238" y="2857496"/>
                <a:ext cx="214314" cy="1588"/>
              </a:xfrm>
              <a:prstGeom prst="line">
                <a:avLst/>
              </a:prstGeom>
              <a:ln w="12700">
                <a:solidFill>
                  <a:schemeClr val="tx1">
                    <a:lumMod val="95000"/>
                    <a:lumOff val="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9" name="198 Conector recto"/>
              <p:cNvCxnSpPr/>
              <p:nvPr/>
            </p:nvCxnSpPr>
            <p:spPr bwMode="auto">
              <a:xfrm rot="5400000">
                <a:off x="7751594" y="2785264"/>
                <a:ext cx="142876" cy="1588"/>
              </a:xfrm>
              <a:prstGeom prst="line">
                <a:avLst/>
              </a:prstGeom>
              <a:ln w="12700">
                <a:solidFill>
                  <a:schemeClr val="tx1">
                    <a:lumMod val="95000"/>
                    <a:lumOff val="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0" name="199 Conector recto"/>
              <p:cNvCxnSpPr/>
              <p:nvPr/>
            </p:nvCxnSpPr>
            <p:spPr bwMode="auto">
              <a:xfrm>
                <a:off x="7393610" y="2786058"/>
                <a:ext cx="428628" cy="1588"/>
              </a:xfrm>
              <a:prstGeom prst="line">
                <a:avLst/>
              </a:prstGeom>
              <a:ln w="12700">
                <a:solidFill>
                  <a:schemeClr val="tx1">
                    <a:lumMod val="95000"/>
                    <a:lumOff val="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1" name="200 Conector recto"/>
              <p:cNvCxnSpPr/>
              <p:nvPr/>
            </p:nvCxnSpPr>
            <p:spPr bwMode="auto">
              <a:xfrm>
                <a:off x="7822238" y="4429132"/>
                <a:ext cx="142876" cy="1588"/>
              </a:xfrm>
              <a:prstGeom prst="line">
                <a:avLst/>
              </a:prstGeom>
              <a:ln w="12700">
                <a:solidFill>
                  <a:schemeClr val="tx1">
                    <a:lumMod val="95000"/>
                    <a:lumOff val="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2" name="201 Conector recto"/>
              <p:cNvCxnSpPr/>
              <p:nvPr/>
            </p:nvCxnSpPr>
            <p:spPr bwMode="auto">
              <a:xfrm>
                <a:off x="7822238" y="5445224"/>
                <a:ext cx="214314" cy="1588"/>
              </a:xfrm>
              <a:prstGeom prst="line">
                <a:avLst/>
              </a:prstGeom>
              <a:ln w="12700">
                <a:solidFill>
                  <a:schemeClr val="tx1">
                    <a:lumMod val="95000"/>
                    <a:lumOff val="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202 Conector recto"/>
              <p:cNvCxnSpPr/>
              <p:nvPr/>
            </p:nvCxnSpPr>
            <p:spPr bwMode="auto">
              <a:xfrm>
                <a:off x="7822238" y="6381328"/>
                <a:ext cx="142876" cy="1588"/>
              </a:xfrm>
              <a:prstGeom prst="line">
                <a:avLst/>
              </a:prstGeom>
              <a:ln w="12700">
                <a:solidFill>
                  <a:schemeClr val="tx1">
                    <a:lumMod val="95000"/>
                    <a:lumOff val="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4" name="203 Conector recto"/>
              <p:cNvCxnSpPr/>
              <p:nvPr/>
            </p:nvCxnSpPr>
            <p:spPr bwMode="auto">
              <a:xfrm>
                <a:off x="7822238" y="6593483"/>
                <a:ext cx="142876" cy="1588"/>
              </a:xfrm>
              <a:prstGeom prst="line">
                <a:avLst/>
              </a:prstGeom>
              <a:ln w="12700">
                <a:solidFill>
                  <a:schemeClr val="tx1">
                    <a:lumMod val="95000"/>
                    <a:lumOff val="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5" name="204 Conector recto"/>
              <p:cNvCxnSpPr/>
              <p:nvPr/>
            </p:nvCxnSpPr>
            <p:spPr bwMode="auto">
              <a:xfrm>
                <a:off x="7822238" y="6072206"/>
                <a:ext cx="285752" cy="1588"/>
              </a:xfrm>
              <a:prstGeom prst="line">
                <a:avLst/>
              </a:prstGeom>
              <a:ln w="12700">
                <a:solidFill>
                  <a:schemeClr val="tx1">
                    <a:lumMod val="95000"/>
                    <a:lumOff val="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6" name="205 Conector recto"/>
              <p:cNvCxnSpPr/>
              <p:nvPr/>
            </p:nvCxnSpPr>
            <p:spPr bwMode="auto">
              <a:xfrm>
                <a:off x="5036156" y="6525344"/>
                <a:ext cx="1357324" cy="2"/>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07" name="206 Rectángulo redondeado"/>
              <p:cNvSpPr/>
              <p:nvPr/>
            </p:nvSpPr>
            <p:spPr bwMode="auto">
              <a:xfrm rot="16200000">
                <a:off x="-143098" y="5911280"/>
                <a:ext cx="928689" cy="428625"/>
              </a:xfrm>
              <a:prstGeom prst="roundRect">
                <a:avLst/>
              </a:prstGeom>
              <a:solidFill>
                <a:srgbClr val="CCCC00"/>
              </a:solidFill>
              <a:ln>
                <a:solidFill>
                  <a:srgbClr val="FFFF00"/>
                </a:solidFill>
              </a:ln>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s-MX" sz="900" dirty="0">
                    <a:solidFill>
                      <a:schemeClr val="tx1">
                        <a:lumMod val="95000"/>
                        <a:lumOff val="5000"/>
                      </a:schemeClr>
                    </a:solidFill>
                    <a:latin typeface="Arial Narrow" pitchFamily="34" charset="0"/>
                  </a:rPr>
                  <a:t>SOCIO-ECONÓMICA Y ESPACIAL</a:t>
                </a:r>
                <a:endParaRPr lang="es-CO" sz="900" dirty="0">
                  <a:solidFill>
                    <a:schemeClr val="tx1">
                      <a:lumMod val="95000"/>
                      <a:lumOff val="5000"/>
                    </a:schemeClr>
                  </a:solidFill>
                  <a:latin typeface="Arial Narrow" pitchFamily="34" charset="0"/>
                </a:endParaRPr>
              </a:p>
            </p:txBody>
          </p:sp>
          <p:cxnSp>
            <p:nvCxnSpPr>
              <p:cNvPr id="208" name="207 Conector recto"/>
              <p:cNvCxnSpPr/>
              <p:nvPr/>
            </p:nvCxnSpPr>
            <p:spPr bwMode="auto">
              <a:xfrm flipH="1">
                <a:off x="3203848" y="2132856"/>
                <a:ext cx="214313" cy="0"/>
              </a:xfrm>
              <a:prstGeom prst="line">
                <a:avLst/>
              </a:prstGeom>
              <a:ln w="19050">
                <a:solidFill>
                  <a:schemeClr val="tx1">
                    <a:lumMod val="95000"/>
                    <a:lumOff val="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9" name="208 Rectángulo redondeado"/>
              <p:cNvSpPr/>
              <p:nvPr/>
            </p:nvSpPr>
            <p:spPr bwMode="auto">
              <a:xfrm>
                <a:off x="5580112" y="548680"/>
                <a:ext cx="642970" cy="428625"/>
              </a:xfrm>
              <a:prstGeom prst="roundRect">
                <a:avLst/>
              </a:prstGeom>
              <a:solidFill>
                <a:srgbClr val="92D050"/>
              </a:solidFill>
              <a:ln>
                <a:solidFill>
                  <a:srgbClr val="92D050"/>
                </a:solidFill>
              </a:ln>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s-MX" sz="900" b="1" dirty="0" smtClean="0">
                    <a:solidFill>
                      <a:schemeClr val="tx1">
                        <a:lumMod val="95000"/>
                        <a:lumOff val="5000"/>
                      </a:schemeClr>
                    </a:solidFill>
                    <a:latin typeface="Arial Narrow" pitchFamily="34" charset="0"/>
                  </a:rPr>
                  <a:t>PLMGRD</a:t>
                </a:r>
                <a:endParaRPr lang="es-CO" sz="900" b="1" dirty="0">
                  <a:solidFill>
                    <a:schemeClr val="tx1">
                      <a:lumMod val="95000"/>
                      <a:lumOff val="5000"/>
                    </a:schemeClr>
                  </a:solidFill>
                  <a:latin typeface="Arial Narrow" pitchFamily="34" charset="0"/>
                </a:endParaRPr>
              </a:p>
            </p:txBody>
          </p:sp>
          <p:cxnSp>
            <p:nvCxnSpPr>
              <p:cNvPr id="210" name="209 Conector recto"/>
              <p:cNvCxnSpPr/>
              <p:nvPr/>
            </p:nvCxnSpPr>
            <p:spPr bwMode="auto">
              <a:xfrm>
                <a:off x="6804248" y="500042"/>
                <a:ext cx="1" cy="6338025"/>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211" name="210 Rectángulo redondeado"/>
              <p:cNvSpPr/>
              <p:nvPr/>
            </p:nvSpPr>
            <p:spPr bwMode="auto">
              <a:xfrm>
                <a:off x="6876256" y="768127"/>
                <a:ext cx="1000125" cy="428625"/>
              </a:xfrm>
              <a:prstGeom prst="roundRect">
                <a:avLst/>
              </a:prstGeom>
              <a:solidFill>
                <a:srgbClr val="00B0F0"/>
              </a:solidFill>
              <a:ln>
                <a:solidFill>
                  <a:srgbClr val="00B0F0"/>
                </a:solidFill>
              </a:ln>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s-MX" sz="900" b="1" dirty="0" smtClean="0">
                    <a:solidFill>
                      <a:schemeClr val="tx1">
                        <a:lumMod val="95000"/>
                        <a:lumOff val="5000"/>
                      </a:schemeClr>
                    </a:solidFill>
                    <a:latin typeface="Arial Narrow" pitchFamily="34" charset="0"/>
                  </a:rPr>
                  <a:t>PLAN MPAL RESPUESTA</a:t>
                </a:r>
                <a:endParaRPr lang="es-CO" sz="900" b="1" dirty="0">
                  <a:solidFill>
                    <a:schemeClr val="tx1">
                      <a:lumMod val="95000"/>
                      <a:lumOff val="5000"/>
                    </a:schemeClr>
                  </a:solidFill>
                  <a:latin typeface="Arial Narrow" pitchFamily="34" charset="0"/>
                </a:endParaRPr>
              </a:p>
            </p:txBody>
          </p:sp>
          <p:sp>
            <p:nvSpPr>
              <p:cNvPr id="212" name="211 Rectángulo redondeado"/>
              <p:cNvSpPr/>
              <p:nvPr/>
            </p:nvSpPr>
            <p:spPr bwMode="auto">
              <a:xfrm>
                <a:off x="1555651" y="5877272"/>
                <a:ext cx="1000125" cy="214312"/>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700" dirty="0" smtClean="0">
                    <a:solidFill>
                      <a:schemeClr val="tx1">
                        <a:lumMod val="95000"/>
                        <a:lumOff val="5000"/>
                      </a:schemeClr>
                    </a:solidFill>
                    <a:latin typeface="Arial Narrow" pitchFamily="34" charset="0"/>
                  </a:rPr>
                  <a:t>COMUNIDAD</a:t>
                </a:r>
                <a:endParaRPr lang="es-CO" sz="700" dirty="0">
                  <a:solidFill>
                    <a:schemeClr val="tx1">
                      <a:lumMod val="95000"/>
                      <a:lumOff val="5000"/>
                    </a:schemeClr>
                  </a:solidFill>
                  <a:latin typeface="Arial Narrow" pitchFamily="34" charset="0"/>
                </a:endParaRPr>
              </a:p>
            </p:txBody>
          </p:sp>
          <p:sp>
            <p:nvSpPr>
              <p:cNvPr id="214" name="213 Rectángulo redondeado"/>
              <p:cNvSpPr/>
              <p:nvPr/>
            </p:nvSpPr>
            <p:spPr bwMode="auto">
              <a:xfrm>
                <a:off x="1555651" y="5589240"/>
                <a:ext cx="1000125" cy="214312"/>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700" dirty="0" smtClean="0">
                    <a:solidFill>
                      <a:schemeClr val="tx1">
                        <a:lumMod val="95000"/>
                        <a:lumOff val="5000"/>
                      </a:schemeClr>
                    </a:solidFill>
                    <a:latin typeface="Arial Narrow" pitchFamily="34" charset="0"/>
                  </a:rPr>
                  <a:t>ENTIDADES PRIVADAS</a:t>
                </a:r>
                <a:endParaRPr lang="es-CO" sz="700" dirty="0">
                  <a:solidFill>
                    <a:schemeClr val="tx1">
                      <a:lumMod val="95000"/>
                      <a:lumOff val="5000"/>
                    </a:schemeClr>
                  </a:solidFill>
                  <a:latin typeface="Arial Narrow" pitchFamily="34" charset="0"/>
                </a:endParaRPr>
              </a:p>
            </p:txBody>
          </p:sp>
          <p:sp>
            <p:nvSpPr>
              <p:cNvPr id="215" name="214 Rectángulo redondeado"/>
              <p:cNvSpPr/>
              <p:nvPr/>
            </p:nvSpPr>
            <p:spPr bwMode="auto">
              <a:xfrm>
                <a:off x="609042" y="5950401"/>
                <a:ext cx="732272" cy="178620"/>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sz="500" dirty="0" smtClean="0">
                    <a:solidFill>
                      <a:schemeClr val="tx1">
                        <a:lumMod val="95000"/>
                        <a:lumOff val="5000"/>
                      </a:schemeClr>
                    </a:solidFill>
                    <a:latin typeface="Arial Narrow" pitchFamily="34" charset="0"/>
                  </a:rPr>
                  <a:t>USOS DEL SUELO</a:t>
                </a:r>
                <a:endParaRPr lang="es-CO" sz="500" dirty="0">
                  <a:solidFill>
                    <a:schemeClr val="tx1">
                      <a:lumMod val="95000"/>
                      <a:lumOff val="5000"/>
                    </a:schemeClr>
                  </a:solidFill>
                  <a:latin typeface="Arial Narrow" pitchFamily="34" charset="0"/>
                </a:endParaRPr>
              </a:p>
            </p:txBody>
          </p:sp>
          <p:sp>
            <p:nvSpPr>
              <p:cNvPr id="217" name="216 Rectángulo redondeado"/>
              <p:cNvSpPr/>
              <p:nvPr/>
            </p:nvSpPr>
            <p:spPr bwMode="auto">
              <a:xfrm>
                <a:off x="611560" y="4275795"/>
                <a:ext cx="732272" cy="89309"/>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sz="500" dirty="0" smtClean="0">
                    <a:solidFill>
                      <a:schemeClr val="tx1">
                        <a:lumMod val="95000"/>
                        <a:lumOff val="5000"/>
                      </a:schemeClr>
                    </a:solidFill>
                    <a:latin typeface="Arial Narrow" pitchFamily="34" charset="0"/>
                  </a:rPr>
                  <a:t>VIAL</a:t>
                </a:r>
                <a:endParaRPr lang="es-CO" sz="500" dirty="0">
                  <a:solidFill>
                    <a:schemeClr val="tx1">
                      <a:lumMod val="95000"/>
                      <a:lumOff val="5000"/>
                    </a:schemeClr>
                  </a:solidFill>
                  <a:latin typeface="Arial Narrow" pitchFamily="34" charset="0"/>
                </a:endParaRPr>
              </a:p>
            </p:txBody>
          </p:sp>
          <p:sp>
            <p:nvSpPr>
              <p:cNvPr id="218" name="217 Rectángulo redondeado"/>
              <p:cNvSpPr/>
              <p:nvPr/>
            </p:nvSpPr>
            <p:spPr bwMode="auto">
              <a:xfrm>
                <a:off x="611560" y="5097258"/>
                <a:ext cx="732272" cy="89309"/>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sz="500" dirty="0" smtClean="0">
                    <a:solidFill>
                      <a:schemeClr val="tx1">
                        <a:lumMod val="95000"/>
                        <a:lumOff val="5000"/>
                      </a:schemeClr>
                    </a:solidFill>
                    <a:latin typeface="Arial Narrow" pitchFamily="34" charset="0"/>
                  </a:rPr>
                  <a:t>TELECOMUNICAC.</a:t>
                </a:r>
                <a:endParaRPr lang="es-CO" sz="500" dirty="0">
                  <a:solidFill>
                    <a:schemeClr val="tx1">
                      <a:lumMod val="95000"/>
                      <a:lumOff val="5000"/>
                    </a:schemeClr>
                  </a:solidFill>
                  <a:latin typeface="Arial Narrow" pitchFamily="34" charset="0"/>
                </a:endParaRPr>
              </a:p>
            </p:txBody>
          </p:sp>
          <p:sp>
            <p:nvSpPr>
              <p:cNvPr id="219" name="218 Rectángulo redondeado"/>
              <p:cNvSpPr/>
              <p:nvPr/>
            </p:nvSpPr>
            <p:spPr bwMode="auto">
              <a:xfrm>
                <a:off x="179512" y="1916831"/>
                <a:ext cx="928719" cy="156443"/>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sz="500" dirty="0" smtClean="0">
                    <a:solidFill>
                      <a:schemeClr val="tx1">
                        <a:lumMod val="95000"/>
                        <a:lumOff val="5000"/>
                      </a:schemeClr>
                    </a:solidFill>
                    <a:latin typeface="Agency FB" pitchFamily="34" charset="0"/>
                  </a:rPr>
                  <a:t>CLASIFICACIÓN DEL SUELO</a:t>
                </a:r>
                <a:endParaRPr lang="es-CO" sz="500" dirty="0">
                  <a:solidFill>
                    <a:schemeClr val="tx1">
                      <a:lumMod val="95000"/>
                      <a:lumOff val="5000"/>
                    </a:schemeClr>
                  </a:solidFill>
                  <a:latin typeface="Agency FB" pitchFamily="34" charset="0"/>
                </a:endParaRPr>
              </a:p>
            </p:txBody>
          </p:sp>
          <p:sp>
            <p:nvSpPr>
              <p:cNvPr id="220" name="219 Rectángulo redondeado"/>
              <p:cNvSpPr/>
              <p:nvPr/>
            </p:nvSpPr>
            <p:spPr bwMode="auto">
              <a:xfrm>
                <a:off x="611560" y="4833877"/>
                <a:ext cx="732272" cy="107291"/>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sz="500" dirty="0" smtClean="0">
                    <a:solidFill>
                      <a:schemeClr val="tx1">
                        <a:lumMod val="95000"/>
                        <a:lumOff val="5000"/>
                      </a:schemeClr>
                    </a:solidFill>
                    <a:latin typeface="Arial Narrow" pitchFamily="34" charset="0"/>
                  </a:rPr>
                  <a:t>HIDROCARBUROS</a:t>
                </a:r>
                <a:endParaRPr lang="es-CO" sz="500" dirty="0">
                  <a:solidFill>
                    <a:schemeClr val="tx1">
                      <a:lumMod val="95000"/>
                      <a:lumOff val="5000"/>
                    </a:schemeClr>
                  </a:solidFill>
                  <a:latin typeface="Arial Narrow" pitchFamily="34" charset="0"/>
                </a:endParaRPr>
              </a:p>
            </p:txBody>
          </p:sp>
          <p:sp>
            <p:nvSpPr>
              <p:cNvPr id="221" name="220 Rectángulo redondeado"/>
              <p:cNvSpPr/>
              <p:nvPr/>
            </p:nvSpPr>
            <p:spPr bwMode="auto">
              <a:xfrm>
                <a:off x="179512" y="2120429"/>
                <a:ext cx="928719" cy="156443"/>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sz="500" dirty="0" smtClean="0">
                    <a:solidFill>
                      <a:schemeClr val="tx1">
                        <a:lumMod val="95000"/>
                        <a:lumOff val="5000"/>
                      </a:schemeClr>
                    </a:solidFill>
                    <a:latin typeface="Agency FB" pitchFamily="34" charset="0"/>
                  </a:rPr>
                  <a:t>MODELO DE ORDENAMIENTO</a:t>
                </a:r>
                <a:endParaRPr lang="es-CO" sz="500" dirty="0">
                  <a:solidFill>
                    <a:schemeClr val="tx1">
                      <a:lumMod val="95000"/>
                      <a:lumOff val="5000"/>
                    </a:schemeClr>
                  </a:solidFill>
                  <a:latin typeface="Agency FB" pitchFamily="34" charset="0"/>
                </a:endParaRPr>
              </a:p>
            </p:txBody>
          </p:sp>
          <p:sp>
            <p:nvSpPr>
              <p:cNvPr id="222" name="221 Rectángulo redondeado"/>
              <p:cNvSpPr/>
              <p:nvPr/>
            </p:nvSpPr>
            <p:spPr bwMode="auto">
              <a:xfrm>
                <a:off x="5964850" y="1052736"/>
                <a:ext cx="844500" cy="216024"/>
              </a:xfrm>
              <a:prstGeom prst="roundRect">
                <a:avLst/>
              </a:prstGeom>
              <a:solidFill>
                <a:srgbClr val="92D050"/>
              </a:solidFill>
              <a:ln>
                <a:solidFill>
                  <a:srgbClr val="92D050"/>
                </a:solidFill>
              </a:ln>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s-CO" sz="600" dirty="0" smtClean="0">
                    <a:solidFill>
                      <a:schemeClr val="tx1">
                        <a:lumMod val="95000"/>
                        <a:lumOff val="5000"/>
                      </a:schemeClr>
                    </a:solidFill>
                    <a:latin typeface="Arial Narrow" pitchFamily="34" charset="0"/>
                  </a:rPr>
                  <a:t>ANTROPOGÉNICOS</a:t>
                </a:r>
                <a:endParaRPr lang="es-CO" sz="600" dirty="0">
                  <a:solidFill>
                    <a:schemeClr val="tx1">
                      <a:lumMod val="95000"/>
                      <a:lumOff val="5000"/>
                    </a:schemeClr>
                  </a:solidFill>
                  <a:latin typeface="Arial Narrow" pitchFamily="34" charset="0"/>
                </a:endParaRPr>
              </a:p>
            </p:txBody>
          </p:sp>
          <p:sp>
            <p:nvSpPr>
              <p:cNvPr id="223" name="222 Rectángulo redondeado"/>
              <p:cNvSpPr/>
              <p:nvPr/>
            </p:nvSpPr>
            <p:spPr bwMode="auto">
              <a:xfrm>
                <a:off x="6036277" y="4635674"/>
                <a:ext cx="714375" cy="288032"/>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800" dirty="0" smtClean="0">
                    <a:solidFill>
                      <a:schemeClr val="tx1">
                        <a:lumMod val="95000"/>
                        <a:lumOff val="5000"/>
                      </a:schemeClr>
                    </a:solidFill>
                    <a:latin typeface="Arial Narrow" pitchFamily="34" charset="0"/>
                  </a:rPr>
                  <a:t>Concentr. personas</a:t>
                </a:r>
                <a:endParaRPr lang="es-CO" sz="800" dirty="0">
                  <a:solidFill>
                    <a:schemeClr val="tx1">
                      <a:lumMod val="95000"/>
                      <a:lumOff val="5000"/>
                    </a:schemeClr>
                  </a:solidFill>
                  <a:latin typeface="Arial Narrow" pitchFamily="34" charset="0"/>
                </a:endParaRPr>
              </a:p>
            </p:txBody>
          </p:sp>
          <p:sp>
            <p:nvSpPr>
              <p:cNvPr id="224" name="223 Rectángulo redondeado"/>
              <p:cNvSpPr/>
              <p:nvPr/>
            </p:nvSpPr>
            <p:spPr bwMode="auto">
              <a:xfrm>
                <a:off x="1547664" y="4942880"/>
                <a:ext cx="1000125" cy="214312"/>
              </a:xfrm>
              <a:prstGeom prst="roundRect">
                <a:avLst/>
              </a:prstGeom>
              <a:solidFill>
                <a:schemeClr val="bg1"/>
              </a:solidFill>
              <a:ln w="3175">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700" dirty="0" smtClean="0">
                    <a:solidFill>
                      <a:schemeClr val="tx1">
                        <a:lumMod val="95000"/>
                        <a:lumOff val="5000"/>
                      </a:schemeClr>
                    </a:solidFill>
                    <a:latin typeface="Arial Narrow" pitchFamily="34" charset="0"/>
                  </a:rPr>
                  <a:t>OTRAS PÚBLICAS</a:t>
                </a:r>
                <a:endParaRPr lang="es-CO" sz="700" dirty="0">
                  <a:solidFill>
                    <a:schemeClr val="tx1">
                      <a:lumMod val="95000"/>
                      <a:lumOff val="5000"/>
                    </a:schemeClr>
                  </a:solidFill>
                  <a:latin typeface="Arial Narrow" pitchFamily="34" charset="0"/>
                </a:endParaRPr>
              </a:p>
            </p:txBody>
          </p:sp>
          <p:sp>
            <p:nvSpPr>
              <p:cNvPr id="225" name="224 Rectángulo redondeado"/>
              <p:cNvSpPr/>
              <p:nvPr/>
            </p:nvSpPr>
            <p:spPr bwMode="auto">
              <a:xfrm>
                <a:off x="106934" y="6696150"/>
                <a:ext cx="8858281" cy="117226"/>
              </a:xfrm>
              <a:prstGeom prst="roundRect">
                <a:avLst/>
              </a:prstGeom>
              <a:solidFill>
                <a:schemeClr val="bg2">
                  <a:lumMod val="50000"/>
                </a:schemeClr>
              </a:solidFill>
              <a:ln>
                <a:solidFill>
                  <a:schemeClr val="bg2">
                    <a:lumMod val="50000"/>
                  </a:schemeClr>
                </a:solidFill>
              </a:ln>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s-MX" sz="900" dirty="0">
                    <a:solidFill>
                      <a:schemeClr val="tx1">
                        <a:lumMod val="95000"/>
                        <a:lumOff val="5000"/>
                      </a:schemeClr>
                    </a:solidFill>
                    <a:latin typeface="Arial Narrow" pitchFamily="34" charset="0"/>
                  </a:rPr>
                  <a:t>SISTEMA MUNICIPAL DE INFORMACIÓN Y </a:t>
                </a:r>
                <a:r>
                  <a:rPr lang="es-MX" sz="900" dirty="0" smtClean="0">
                    <a:solidFill>
                      <a:schemeClr val="tx1">
                        <a:lumMod val="95000"/>
                        <a:lumOff val="5000"/>
                      </a:schemeClr>
                    </a:solidFill>
                    <a:latin typeface="Arial Narrow" pitchFamily="34" charset="0"/>
                  </a:rPr>
                  <a:t>FONDO </a:t>
                </a:r>
                <a:r>
                  <a:rPr lang="es-MX" sz="900" dirty="0">
                    <a:solidFill>
                      <a:schemeClr val="tx1">
                        <a:lumMod val="95000"/>
                        <a:lumOff val="5000"/>
                      </a:schemeClr>
                    </a:solidFill>
                    <a:latin typeface="Arial Narrow" pitchFamily="34" charset="0"/>
                  </a:rPr>
                  <a:t>DE GESTIÓN DEL RIESGO DE DESASTRES </a:t>
                </a:r>
                <a:endParaRPr lang="es-ES" sz="900" dirty="0">
                  <a:solidFill>
                    <a:schemeClr val="tx1">
                      <a:lumMod val="95000"/>
                      <a:lumOff val="5000"/>
                    </a:schemeClr>
                  </a:solidFill>
                  <a:latin typeface="Arial Narrow" pitchFamily="34" charset="0"/>
                </a:endParaRPr>
              </a:p>
            </p:txBody>
          </p:sp>
        </p:grpSp>
        <p:sp>
          <p:nvSpPr>
            <p:cNvPr id="226" name="225 Rectángulo redondeado"/>
            <p:cNvSpPr/>
            <p:nvPr/>
          </p:nvSpPr>
          <p:spPr bwMode="auto">
            <a:xfrm>
              <a:off x="2704851" y="714373"/>
              <a:ext cx="642970" cy="428625"/>
            </a:xfrm>
            <a:prstGeom prst="roundRect">
              <a:avLst/>
            </a:prstGeom>
            <a:solidFill>
              <a:srgbClr val="FFC000"/>
            </a:solidFill>
            <a:ln>
              <a:solidFill>
                <a:srgbClr val="FFC000"/>
              </a:solidFill>
            </a:ln>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s-MX" sz="900" b="1" dirty="0" smtClean="0">
                  <a:solidFill>
                    <a:schemeClr val="tx1">
                      <a:lumMod val="95000"/>
                      <a:lumOff val="5000"/>
                    </a:schemeClr>
                  </a:solidFill>
                  <a:latin typeface="Arial Narrow" pitchFamily="34" charset="0"/>
                </a:rPr>
                <a:t>PMGRD</a:t>
              </a:r>
              <a:endParaRPr lang="es-CO" sz="900" b="1" dirty="0">
                <a:solidFill>
                  <a:schemeClr val="tx1">
                    <a:lumMod val="95000"/>
                    <a:lumOff val="5000"/>
                  </a:schemeClr>
                </a:solidFill>
                <a:latin typeface="Arial Narrow" pitchFamily="34" charset="0"/>
              </a:endParaRPr>
            </a:p>
          </p:txBody>
        </p:sp>
      </p:grpSp>
    </p:spTree>
    <p:extLst>
      <p:ext uri="{BB962C8B-B14F-4D97-AF65-F5344CB8AC3E}">
        <p14:creationId xmlns:p14="http://schemas.microsoft.com/office/powerpoint/2010/main" val="5411633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6 Grupo"/>
          <p:cNvGrpSpPr/>
          <p:nvPr/>
        </p:nvGrpSpPr>
        <p:grpSpPr>
          <a:xfrm>
            <a:off x="1115616" y="116632"/>
            <a:ext cx="7857986" cy="6192688"/>
            <a:chOff x="1115616" y="116632"/>
            <a:chExt cx="7857986" cy="6192688"/>
          </a:xfrm>
        </p:grpSpPr>
        <p:sp>
          <p:nvSpPr>
            <p:cNvPr id="83" name="82 CuadroTexto"/>
            <p:cNvSpPr txBox="1"/>
            <p:nvPr/>
          </p:nvSpPr>
          <p:spPr>
            <a:xfrm>
              <a:off x="1587339" y="1041703"/>
              <a:ext cx="1616512" cy="184666"/>
            </a:xfrm>
            <a:prstGeom prst="rect">
              <a:avLst/>
            </a:prstGeom>
            <a:noFill/>
            <a:ln>
              <a:solidFill>
                <a:schemeClr val="tx1">
                  <a:lumMod val="95000"/>
                  <a:lumOff val="5000"/>
                </a:schemeClr>
              </a:solidFill>
            </a:ln>
          </p:spPr>
          <p:txBody>
            <a:bodyPr wrap="square" rtlCol="0">
              <a:spAutoFit/>
            </a:bodyPr>
            <a:lstStyle/>
            <a:p>
              <a:r>
                <a:rPr lang="es-CO" sz="600" dirty="0" smtClean="0">
                  <a:latin typeface="Arial" pitchFamily="34" charset="0"/>
                  <a:cs typeface="Arial" pitchFamily="34" charset="0"/>
                </a:rPr>
                <a:t>Las aguas en cualquiera de sus estados</a:t>
              </a:r>
              <a:endParaRPr lang="es-CO" sz="600" dirty="0">
                <a:latin typeface="Arial" pitchFamily="34" charset="0"/>
                <a:cs typeface="Arial" pitchFamily="34" charset="0"/>
              </a:endParaRPr>
            </a:p>
          </p:txBody>
        </p:sp>
        <p:sp>
          <p:nvSpPr>
            <p:cNvPr id="84" name="83 CuadroTexto"/>
            <p:cNvSpPr txBox="1"/>
            <p:nvPr/>
          </p:nvSpPr>
          <p:spPr>
            <a:xfrm>
              <a:off x="1587340" y="825679"/>
              <a:ext cx="1616512" cy="184666"/>
            </a:xfrm>
            <a:prstGeom prst="rect">
              <a:avLst/>
            </a:prstGeom>
            <a:noFill/>
            <a:ln>
              <a:solidFill>
                <a:schemeClr val="tx1">
                  <a:lumMod val="95000"/>
                  <a:lumOff val="5000"/>
                </a:schemeClr>
              </a:solidFill>
            </a:ln>
          </p:spPr>
          <p:txBody>
            <a:bodyPr wrap="square" rtlCol="0">
              <a:spAutoFit/>
            </a:bodyPr>
            <a:lstStyle/>
            <a:p>
              <a:r>
                <a:rPr lang="es-CO" sz="600" dirty="0" smtClean="0">
                  <a:latin typeface="Arial" pitchFamily="34" charset="0"/>
                  <a:cs typeface="Arial" pitchFamily="34" charset="0"/>
                </a:rPr>
                <a:t>Atmosfera y el espacio aéreo</a:t>
              </a:r>
              <a:endParaRPr lang="es-CO" sz="600" dirty="0">
                <a:latin typeface="Arial" pitchFamily="34" charset="0"/>
                <a:cs typeface="Arial" pitchFamily="34" charset="0"/>
              </a:endParaRPr>
            </a:p>
          </p:txBody>
        </p:sp>
        <p:sp>
          <p:nvSpPr>
            <p:cNvPr id="85" name="84 CuadroTexto"/>
            <p:cNvSpPr txBox="1"/>
            <p:nvPr/>
          </p:nvSpPr>
          <p:spPr>
            <a:xfrm>
              <a:off x="1587338" y="1273696"/>
              <a:ext cx="1616512" cy="184666"/>
            </a:xfrm>
            <a:prstGeom prst="rect">
              <a:avLst/>
            </a:prstGeom>
            <a:noFill/>
            <a:ln>
              <a:solidFill>
                <a:schemeClr val="tx1">
                  <a:lumMod val="95000"/>
                  <a:lumOff val="5000"/>
                </a:schemeClr>
              </a:solidFill>
            </a:ln>
          </p:spPr>
          <p:txBody>
            <a:bodyPr wrap="square" rtlCol="0">
              <a:spAutoFit/>
            </a:bodyPr>
            <a:lstStyle/>
            <a:p>
              <a:r>
                <a:rPr lang="es-CO" sz="600" dirty="0" smtClean="0">
                  <a:latin typeface="Arial" pitchFamily="34" charset="0"/>
                  <a:cs typeface="Arial" pitchFamily="34" charset="0"/>
                </a:rPr>
                <a:t>Tierra, suelo y subsuelo</a:t>
              </a:r>
              <a:endParaRPr lang="es-CO" sz="600" dirty="0">
                <a:latin typeface="Arial" pitchFamily="34" charset="0"/>
                <a:cs typeface="Arial" pitchFamily="34" charset="0"/>
              </a:endParaRPr>
            </a:p>
          </p:txBody>
        </p:sp>
        <p:sp>
          <p:nvSpPr>
            <p:cNvPr id="86" name="85 CuadroTexto"/>
            <p:cNvSpPr txBox="1"/>
            <p:nvPr/>
          </p:nvSpPr>
          <p:spPr>
            <a:xfrm>
              <a:off x="1587340" y="1505109"/>
              <a:ext cx="1616512" cy="184666"/>
            </a:xfrm>
            <a:prstGeom prst="rect">
              <a:avLst/>
            </a:prstGeom>
            <a:noFill/>
            <a:ln>
              <a:solidFill>
                <a:schemeClr val="tx1">
                  <a:lumMod val="95000"/>
                  <a:lumOff val="5000"/>
                </a:schemeClr>
              </a:solidFill>
            </a:ln>
          </p:spPr>
          <p:txBody>
            <a:bodyPr wrap="square" rtlCol="0">
              <a:spAutoFit/>
            </a:bodyPr>
            <a:lstStyle/>
            <a:p>
              <a:r>
                <a:rPr lang="es-CO" sz="600" dirty="0" smtClean="0">
                  <a:latin typeface="Arial" pitchFamily="34" charset="0"/>
                  <a:cs typeface="Arial" pitchFamily="34" charset="0"/>
                </a:rPr>
                <a:t>Flora</a:t>
              </a:r>
              <a:endParaRPr lang="es-CO" sz="600" dirty="0">
                <a:latin typeface="Arial" pitchFamily="34" charset="0"/>
                <a:cs typeface="Arial" pitchFamily="34" charset="0"/>
              </a:endParaRPr>
            </a:p>
          </p:txBody>
        </p:sp>
        <p:sp>
          <p:nvSpPr>
            <p:cNvPr id="87" name="86 CuadroTexto"/>
            <p:cNvSpPr txBox="1"/>
            <p:nvPr/>
          </p:nvSpPr>
          <p:spPr>
            <a:xfrm>
              <a:off x="1587337" y="1746394"/>
              <a:ext cx="1616512" cy="184666"/>
            </a:xfrm>
            <a:prstGeom prst="rect">
              <a:avLst/>
            </a:prstGeom>
            <a:noFill/>
            <a:ln>
              <a:solidFill>
                <a:schemeClr val="tx1">
                  <a:lumMod val="95000"/>
                  <a:lumOff val="5000"/>
                </a:schemeClr>
              </a:solidFill>
            </a:ln>
          </p:spPr>
          <p:txBody>
            <a:bodyPr wrap="square" rtlCol="0">
              <a:spAutoFit/>
            </a:bodyPr>
            <a:lstStyle/>
            <a:p>
              <a:r>
                <a:rPr lang="es-CO" sz="600" dirty="0" smtClean="0">
                  <a:latin typeface="Arial" pitchFamily="34" charset="0"/>
                  <a:cs typeface="Arial" pitchFamily="34" charset="0"/>
                </a:rPr>
                <a:t>Fauna</a:t>
              </a:r>
              <a:endParaRPr lang="es-CO" sz="600" dirty="0">
                <a:latin typeface="Arial" pitchFamily="34" charset="0"/>
                <a:cs typeface="Arial" pitchFamily="34" charset="0"/>
              </a:endParaRPr>
            </a:p>
          </p:txBody>
        </p:sp>
        <p:sp>
          <p:nvSpPr>
            <p:cNvPr id="88" name="87 CuadroTexto"/>
            <p:cNvSpPr txBox="1"/>
            <p:nvPr/>
          </p:nvSpPr>
          <p:spPr>
            <a:xfrm>
              <a:off x="1587336" y="1962418"/>
              <a:ext cx="1616512" cy="276999"/>
            </a:xfrm>
            <a:prstGeom prst="rect">
              <a:avLst/>
            </a:prstGeom>
            <a:noFill/>
            <a:ln>
              <a:solidFill>
                <a:schemeClr val="tx1">
                  <a:lumMod val="95000"/>
                  <a:lumOff val="5000"/>
                </a:schemeClr>
              </a:solidFill>
            </a:ln>
          </p:spPr>
          <p:txBody>
            <a:bodyPr wrap="square" rtlCol="0">
              <a:spAutoFit/>
            </a:bodyPr>
            <a:lstStyle/>
            <a:p>
              <a:r>
                <a:rPr lang="es-CO" sz="600" dirty="0" smtClean="0">
                  <a:latin typeface="Arial" pitchFamily="34" charset="0"/>
                  <a:cs typeface="Arial" pitchFamily="34" charset="0"/>
                </a:rPr>
                <a:t>Fuentes primarias de energía no agotables</a:t>
              </a:r>
              <a:endParaRPr lang="es-CO" sz="600" dirty="0">
                <a:latin typeface="Arial" pitchFamily="34" charset="0"/>
                <a:cs typeface="Arial" pitchFamily="34" charset="0"/>
              </a:endParaRPr>
            </a:p>
          </p:txBody>
        </p:sp>
        <p:sp>
          <p:nvSpPr>
            <p:cNvPr id="89" name="88 CuadroTexto"/>
            <p:cNvSpPr txBox="1"/>
            <p:nvPr/>
          </p:nvSpPr>
          <p:spPr>
            <a:xfrm>
              <a:off x="1587340" y="2287905"/>
              <a:ext cx="1616512" cy="276999"/>
            </a:xfrm>
            <a:prstGeom prst="rect">
              <a:avLst/>
            </a:prstGeom>
            <a:noFill/>
            <a:ln>
              <a:solidFill>
                <a:schemeClr val="tx1">
                  <a:lumMod val="95000"/>
                  <a:lumOff val="5000"/>
                </a:schemeClr>
              </a:solidFill>
            </a:ln>
          </p:spPr>
          <p:txBody>
            <a:bodyPr wrap="square" rtlCol="0">
              <a:spAutoFit/>
            </a:bodyPr>
            <a:lstStyle/>
            <a:p>
              <a:r>
                <a:rPr lang="es-CO" sz="600" dirty="0" smtClean="0">
                  <a:latin typeface="Arial" pitchFamily="34" charset="0"/>
                  <a:cs typeface="Arial" pitchFamily="34" charset="0"/>
                </a:rPr>
                <a:t>Pendientes topográficas con potencial energético</a:t>
              </a:r>
              <a:endParaRPr lang="es-CO" sz="600" dirty="0">
                <a:latin typeface="Arial" pitchFamily="34" charset="0"/>
                <a:cs typeface="Arial" pitchFamily="34" charset="0"/>
              </a:endParaRPr>
            </a:p>
          </p:txBody>
        </p:sp>
        <p:sp>
          <p:nvSpPr>
            <p:cNvPr id="90" name="89 CuadroTexto"/>
            <p:cNvSpPr txBox="1"/>
            <p:nvPr/>
          </p:nvSpPr>
          <p:spPr>
            <a:xfrm>
              <a:off x="1587336" y="2596262"/>
              <a:ext cx="1616512" cy="184666"/>
            </a:xfrm>
            <a:prstGeom prst="rect">
              <a:avLst/>
            </a:prstGeom>
            <a:noFill/>
            <a:ln>
              <a:solidFill>
                <a:schemeClr val="tx1">
                  <a:lumMod val="95000"/>
                  <a:lumOff val="5000"/>
                </a:schemeClr>
              </a:solidFill>
            </a:ln>
          </p:spPr>
          <p:txBody>
            <a:bodyPr wrap="square" rtlCol="0">
              <a:spAutoFit/>
            </a:bodyPr>
            <a:lstStyle/>
            <a:p>
              <a:r>
                <a:rPr lang="es-CO" sz="600" dirty="0" smtClean="0">
                  <a:latin typeface="Arial" pitchFamily="34" charset="0"/>
                  <a:cs typeface="Arial" pitchFamily="34" charset="0"/>
                </a:rPr>
                <a:t>Recursos geotérmicos</a:t>
              </a:r>
              <a:endParaRPr lang="es-CO" sz="600" dirty="0">
                <a:latin typeface="Arial" pitchFamily="34" charset="0"/>
                <a:cs typeface="Arial" pitchFamily="34" charset="0"/>
              </a:endParaRPr>
            </a:p>
          </p:txBody>
        </p:sp>
        <p:sp>
          <p:nvSpPr>
            <p:cNvPr id="91" name="90 CuadroTexto"/>
            <p:cNvSpPr txBox="1"/>
            <p:nvPr/>
          </p:nvSpPr>
          <p:spPr>
            <a:xfrm>
              <a:off x="1587336" y="2852936"/>
              <a:ext cx="1616512" cy="276999"/>
            </a:xfrm>
            <a:prstGeom prst="rect">
              <a:avLst/>
            </a:prstGeom>
            <a:noFill/>
            <a:ln>
              <a:solidFill>
                <a:schemeClr val="tx1">
                  <a:lumMod val="95000"/>
                  <a:lumOff val="5000"/>
                </a:schemeClr>
              </a:solidFill>
            </a:ln>
          </p:spPr>
          <p:txBody>
            <a:bodyPr wrap="square" rtlCol="0">
              <a:spAutoFit/>
            </a:bodyPr>
            <a:lstStyle/>
            <a:p>
              <a:r>
                <a:rPr lang="es-CO" sz="600" dirty="0" smtClean="0">
                  <a:latin typeface="Arial" pitchFamily="34" charset="0"/>
                  <a:cs typeface="Arial" pitchFamily="34" charset="0"/>
                </a:rPr>
                <a:t>Recursos bilógicos de las aguas y del suelo y el subsuelo del mar</a:t>
              </a:r>
              <a:endParaRPr lang="es-CO" sz="600" dirty="0">
                <a:latin typeface="Arial" pitchFamily="34" charset="0"/>
                <a:cs typeface="Arial" pitchFamily="34" charset="0"/>
              </a:endParaRPr>
            </a:p>
          </p:txBody>
        </p:sp>
        <p:sp>
          <p:nvSpPr>
            <p:cNvPr id="92" name="91 CuadroTexto"/>
            <p:cNvSpPr txBox="1"/>
            <p:nvPr/>
          </p:nvSpPr>
          <p:spPr>
            <a:xfrm>
              <a:off x="1587336" y="3172326"/>
              <a:ext cx="1616512" cy="184666"/>
            </a:xfrm>
            <a:prstGeom prst="rect">
              <a:avLst/>
            </a:prstGeom>
            <a:noFill/>
            <a:ln>
              <a:solidFill>
                <a:schemeClr val="tx1">
                  <a:lumMod val="95000"/>
                  <a:lumOff val="5000"/>
                </a:schemeClr>
              </a:solidFill>
            </a:ln>
          </p:spPr>
          <p:txBody>
            <a:bodyPr wrap="square" rtlCol="0">
              <a:spAutoFit/>
            </a:bodyPr>
            <a:lstStyle/>
            <a:p>
              <a:r>
                <a:rPr lang="es-CO" sz="600" dirty="0" smtClean="0">
                  <a:latin typeface="Arial" pitchFamily="34" charset="0"/>
                  <a:cs typeface="Arial" pitchFamily="34" charset="0"/>
                </a:rPr>
                <a:t>Recursos del paisaje</a:t>
              </a:r>
              <a:endParaRPr lang="es-CO" sz="600" dirty="0">
                <a:latin typeface="Arial" pitchFamily="34" charset="0"/>
                <a:cs typeface="Arial" pitchFamily="34" charset="0"/>
              </a:endParaRPr>
            </a:p>
          </p:txBody>
        </p:sp>
        <p:sp>
          <p:nvSpPr>
            <p:cNvPr id="93" name="92 CuadroTexto"/>
            <p:cNvSpPr txBox="1"/>
            <p:nvPr/>
          </p:nvSpPr>
          <p:spPr>
            <a:xfrm>
              <a:off x="1587336" y="4844187"/>
              <a:ext cx="1616512" cy="276999"/>
            </a:xfrm>
            <a:prstGeom prst="rect">
              <a:avLst/>
            </a:prstGeom>
            <a:noFill/>
            <a:ln>
              <a:solidFill>
                <a:schemeClr val="tx1">
                  <a:lumMod val="95000"/>
                  <a:lumOff val="5000"/>
                </a:schemeClr>
              </a:solidFill>
            </a:ln>
          </p:spPr>
          <p:txBody>
            <a:bodyPr wrap="square" rtlCol="0">
              <a:spAutoFit/>
            </a:bodyPr>
            <a:lstStyle/>
            <a:p>
              <a:r>
                <a:rPr lang="es-CO" sz="600" dirty="0" smtClean="0">
                  <a:latin typeface="Arial" pitchFamily="34" charset="0"/>
                  <a:cs typeface="Arial" pitchFamily="34" charset="0"/>
                </a:rPr>
                <a:t>Residuos, basuras, desechos y desperdicios</a:t>
              </a:r>
              <a:endParaRPr lang="es-CO" sz="600" dirty="0">
                <a:latin typeface="Arial" pitchFamily="34" charset="0"/>
                <a:cs typeface="Arial" pitchFamily="34" charset="0"/>
              </a:endParaRPr>
            </a:p>
          </p:txBody>
        </p:sp>
        <p:sp>
          <p:nvSpPr>
            <p:cNvPr id="94" name="93 CuadroTexto"/>
            <p:cNvSpPr txBox="1"/>
            <p:nvPr/>
          </p:nvSpPr>
          <p:spPr>
            <a:xfrm>
              <a:off x="1587336" y="5188549"/>
              <a:ext cx="1616512" cy="184666"/>
            </a:xfrm>
            <a:prstGeom prst="rect">
              <a:avLst/>
            </a:prstGeom>
            <a:noFill/>
            <a:ln>
              <a:solidFill>
                <a:schemeClr val="tx1">
                  <a:lumMod val="95000"/>
                  <a:lumOff val="5000"/>
                </a:schemeClr>
              </a:solidFill>
            </a:ln>
          </p:spPr>
          <p:txBody>
            <a:bodyPr wrap="square" rtlCol="0">
              <a:spAutoFit/>
            </a:bodyPr>
            <a:lstStyle/>
            <a:p>
              <a:r>
                <a:rPr lang="es-CO" sz="600" dirty="0" smtClean="0">
                  <a:latin typeface="Arial" pitchFamily="34" charset="0"/>
                  <a:cs typeface="Arial" pitchFamily="34" charset="0"/>
                </a:rPr>
                <a:t>Ruido</a:t>
              </a:r>
            </a:p>
          </p:txBody>
        </p:sp>
        <p:sp>
          <p:nvSpPr>
            <p:cNvPr id="95" name="94 CuadroTexto"/>
            <p:cNvSpPr txBox="1"/>
            <p:nvPr/>
          </p:nvSpPr>
          <p:spPr>
            <a:xfrm>
              <a:off x="1587336" y="5445223"/>
              <a:ext cx="1616512" cy="276999"/>
            </a:xfrm>
            <a:prstGeom prst="rect">
              <a:avLst/>
            </a:prstGeom>
            <a:noFill/>
            <a:ln>
              <a:solidFill>
                <a:schemeClr val="tx1">
                  <a:lumMod val="95000"/>
                  <a:lumOff val="5000"/>
                </a:schemeClr>
              </a:solidFill>
            </a:ln>
          </p:spPr>
          <p:txBody>
            <a:bodyPr wrap="square" rtlCol="0">
              <a:spAutoFit/>
            </a:bodyPr>
            <a:lstStyle/>
            <a:p>
              <a:r>
                <a:rPr lang="es-CO" sz="600" dirty="0" smtClean="0">
                  <a:latin typeface="Arial" pitchFamily="34" charset="0"/>
                  <a:cs typeface="Arial" pitchFamily="34" charset="0"/>
                </a:rPr>
                <a:t>Condiciones de vida resultantes de asentamientos humanos urbano y rural</a:t>
              </a:r>
              <a:endParaRPr lang="es-CO" sz="600" dirty="0">
                <a:latin typeface="Arial" pitchFamily="34" charset="0"/>
                <a:cs typeface="Arial" pitchFamily="34" charset="0"/>
              </a:endParaRPr>
            </a:p>
          </p:txBody>
        </p:sp>
        <p:sp>
          <p:nvSpPr>
            <p:cNvPr id="101" name="100 CuadroTexto"/>
            <p:cNvSpPr txBox="1"/>
            <p:nvPr/>
          </p:nvSpPr>
          <p:spPr>
            <a:xfrm>
              <a:off x="1587336" y="5795971"/>
              <a:ext cx="1616512" cy="369332"/>
            </a:xfrm>
            <a:prstGeom prst="rect">
              <a:avLst/>
            </a:prstGeom>
            <a:noFill/>
            <a:ln>
              <a:solidFill>
                <a:schemeClr val="tx1">
                  <a:lumMod val="95000"/>
                  <a:lumOff val="5000"/>
                </a:schemeClr>
              </a:solidFill>
            </a:ln>
          </p:spPr>
          <p:txBody>
            <a:bodyPr wrap="square" rtlCol="0">
              <a:spAutoFit/>
            </a:bodyPr>
            <a:lstStyle/>
            <a:p>
              <a:r>
                <a:rPr lang="es-CO" sz="600" dirty="0" smtClean="0">
                  <a:latin typeface="Arial" pitchFamily="34" charset="0"/>
                  <a:cs typeface="Arial" pitchFamily="34" charset="0"/>
                </a:rPr>
                <a:t>Bienes producidos por el hombre o producción que inducida o cultivada incida en el deterioro ambiental</a:t>
              </a:r>
              <a:endParaRPr lang="es-CO" sz="600" dirty="0">
                <a:latin typeface="Arial" pitchFamily="34" charset="0"/>
                <a:cs typeface="Arial" pitchFamily="34" charset="0"/>
              </a:endParaRPr>
            </a:p>
          </p:txBody>
        </p:sp>
        <p:sp>
          <p:nvSpPr>
            <p:cNvPr id="40" name="39 CuadroTexto"/>
            <p:cNvSpPr txBox="1"/>
            <p:nvPr/>
          </p:nvSpPr>
          <p:spPr>
            <a:xfrm rot="16200000">
              <a:off x="42900" y="1914944"/>
              <a:ext cx="2514764" cy="369332"/>
            </a:xfrm>
            <a:prstGeom prst="rect">
              <a:avLst/>
            </a:prstGeom>
            <a:noFill/>
            <a:ln>
              <a:solidFill>
                <a:schemeClr val="tx1">
                  <a:lumMod val="95000"/>
                  <a:lumOff val="5000"/>
                </a:schemeClr>
              </a:solidFill>
            </a:ln>
          </p:spPr>
          <p:txBody>
            <a:bodyPr wrap="square" rtlCol="0">
              <a:spAutoFit/>
            </a:bodyPr>
            <a:lstStyle/>
            <a:p>
              <a:pPr algn="ctr"/>
              <a:r>
                <a:rPr lang="es-CO" sz="900" dirty="0" smtClean="0">
                  <a:latin typeface="Arial" pitchFamily="34" charset="0"/>
                  <a:cs typeface="Arial" pitchFamily="34" charset="0"/>
                </a:rPr>
                <a:t>RECURSOS NATURALES </a:t>
              </a:r>
            </a:p>
            <a:p>
              <a:pPr algn="ctr"/>
              <a:r>
                <a:rPr lang="es-CO" sz="900" dirty="0" smtClean="0">
                  <a:latin typeface="Arial" pitchFamily="34" charset="0"/>
                  <a:cs typeface="Arial" pitchFamily="34" charset="0"/>
                </a:rPr>
                <a:t>RENOVABLES</a:t>
              </a:r>
              <a:endParaRPr lang="es-CO" sz="900" dirty="0">
                <a:latin typeface="Arial" pitchFamily="34" charset="0"/>
                <a:cs typeface="Arial" pitchFamily="34" charset="0"/>
              </a:endParaRPr>
            </a:p>
          </p:txBody>
        </p:sp>
        <p:sp>
          <p:nvSpPr>
            <p:cNvPr id="42" name="41 CuadroTexto"/>
            <p:cNvSpPr txBox="1"/>
            <p:nvPr/>
          </p:nvSpPr>
          <p:spPr>
            <a:xfrm rot="16200000">
              <a:off x="790355" y="3898278"/>
              <a:ext cx="1019856" cy="369332"/>
            </a:xfrm>
            <a:prstGeom prst="rect">
              <a:avLst/>
            </a:prstGeom>
            <a:noFill/>
            <a:ln>
              <a:solidFill>
                <a:schemeClr val="tx1">
                  <a:lumMod val="95000"/>
                  <a:lumOff val="5000"/>
                </a:schemeClr>
              </a:solidFill>
            </a:ln>
          </p:spPr>
          <p:txBody>
            <a:bodyPr wrap="square" rtlCol="0">
              <a:spAutoFit/>
            </a:bodyPr>
            <a:lstStyle/>
            <a:p>
              <a:pPr algn="ctr"/>
              <a:r>
                <a:rPr lang="es-CO" sz="900" dirty="0" smtClean="0">
                  <a:latin typeface="Arial" pitchFamily="34" charset="0"/>
                  <a:cs typeface="Arial" pitchFamily="34" charset="0"/>
                </a:rPr>
                <a:t>FENÓMENOS </a:t>
              </a:r>
            </a:p>
            <a:p>
              <a:pPr algn="ctr"/>
              <a:r>
                <a:rPr lang="es-CO" sz="900" dirty="0" smtClean="0">
                  <a:latin typeface="Arial" pitchFamily="34" charset="0"/>
                  <a:cs typeface="Arial" pitchFamily="34" charset="0"/>
                </a:rPr>
                <a:t>NATURALES</a:t>
              </a:r>
              <a:endParaRPr lang="es-CO" sz="900" dirty="0">
                <a:latin typeface="Arial" pitchFamily="34" charset="0"/>
                <a:cs typeface="Arial" pitchFamily="34" charset="0"/>
              </a:endParaRPr>
            </a:p>
          </p:txBody>
        </p:sp>
        <p:sp>
          <p:nvSpPr>
            <p:cNvPr id="43" name="42 CuadroTexto"/>
            <p:cNvSpPr txBox="1"/>
            <p:nvPr/>
          </p:nvSpPr>
          <p:spPr>
            <a:xfrm rot="16200000">
              <a:off x="639724" y="5320079"/>
              <a:ext cx="1321117" cy="369332"/>
            </a:xfrm>
            <a:prstGeom prst="rect">
              <a:avLst/>
            </a:prstGeom>
            <a:noFill/>
            <a:ln>
              <a:solidFill>
                <a:schemeClr val="tx1">
                  <a:lumMod val="95000"/>
                  <a:lumOff val="5000"/>
                </a:schemeClr>
              </a:solidFill>
            </a:ln>
          </p:spPr>
          <p:txBody>
            <a:bodyPr wrap="square" rtlCol="0">
              <a:spAutoFit/>
            </a:bodyPr>
            <a:lstStyle/>
            <a:p>
              <a:pPr algn="ctr"/>
              <a:r>
                <a:rPr lang="es-CO" sz="900" dirty="0" smtClean="0">
                  <a:latin typeface="Arial" pitchFamily="34" charset="0"/>
                  <a:cs typeface="Arial" pitchFamily="34" charset="0"/>
                </a:rPr>
                <a:t>ELEMENTOS </a:t>
              </a:r>
            </a:p>
            <a:p>
              <a:pPr algn="ctr"/>
              <a:r>
                <a:rPr lang="es-CO" sz="900" dirty="0" smtClean="0">
                  <a:latin typeface="Arial" pitchFamily="34" charset="0"/>
                  <a:cs typeface="Arial" pitchFamily="34" charset="0"/>
                </a:rPr>
                <a:t>AMBIENTALES</a:t>
              </a:r>
              <a:endParaRPr lang="es-CO" sz="900" dirty="0">
                <a:latin typeface="Arial" pitchFamily="34" charset="0"/>
                <a:cs typeface="Arial" pitchFamily="34" charset="0"/>
              </a:endParaRPr>
            </a:p>
          </p:txBody>
        </p:sp>
        <p:sp>
          <p:nvSpPr>
            <p:cNvPr id="44" name="43 CuadroTexto"/>
            <p:cNvSpPr txBox="1"/>
            <p:nvPr/>
          </p:nvSpPr>
          <p:spPr>
            <a:xfrm>
              <a:off x="3628553" y="116632"/>
              <a:ext cx="1375495" cy="215444"/>
            </a:xfrm>
            <a:prstGeom prst="rect">
              <a:avLst/>
            </a:prstGeom>
            <a:noFill/>
            <a:ln>
              <a:solidFill>
                <a:schemeClr val="tx1">
                  <a:lumMod val="95000"/>
                  <a:lumOff val="5000"/>
                </a:schemeClr>
              </a:solidFill>
            </a:ln>
          </p:spPr>
          <p:txBody>
            <a:bodyPr wrap="square" rtlCol="0">
              <a:spAutoFit/>
            </a:bodyPr>
            <a:lstStyle/>
            <a:p>
              <a:pPr algn="ctr"/>
              <a:r>
                <a:rPr lang="es-CO" sz="800" dirty="0" smtClean="0">
                  <a:latin typeface="Arial" pitchFamily="34" charset="0"/>
                  <a:cs typeface="Arial" pitchFamily="34" charset="0"/>
                </a:rPr>
                <a:t>EVENTOS</a:t>
              </a:r>
              <a:r>
                <a:rPr lang="es-CO" sz="600" dirty="0" smtClean="0">
                  <a:latin typeface="Arial" pitchFamily="34" charset="0"/>
                  <a:cs typeface="Arial" pitchFamily="34" charset="0"/>
                </a:rPr>
                <a:t> </a:t>
              </a:r>
              <a:r>
                <a:rPr lang="es-CO" sz="800" dirty="0" smtClean="0">
                  <a:latin typeface="Arial" pitchFamily="34" charset="0"/>
                  <a:cs typeface="Arial" pitchFamily="34" charset="0"/>
                </a:rPr>
                <a:t>NATURALES</a:t>
              </a:r>
              <a:endParaRPr lang="es-CO" sz="800" dirty="0">
                <a:latin typeface="Arial" pitchFamily="34" charset="0"/>
                <a:cs typeface="Arial" pitchFamily="34" charset="0"/>
              </a:endParaRPr>
            </a:p>
          </p:txBody>
        </p:sp>
        <p:sp>
          <p:nvSpPr>
            <p:cNvPr id="46" name="45 CuadroTexto"/>
            <p:cNvSpPr txBox="1"/>
            <p:nvPr/>
          </p:nvSpPr>
          <p:spPr>
            <a:xfrm>
              <a:off x="3440051" y="451411"/>
              <a:ext cx="666786" cy="169277"/>
            </a:xfrm>
            <a:prstGeom prst="rect">
              <a:avLst/>
            </a:prstGeom>
            <a:noFill/>
            <a:ln>
              <a:solidFill>
                <a:schemeClr val="tx1">
                  <a:lumMod val="95000"/>
                  <a:lumOff val="5000"/>
                </a:schemeClr>
              </a:solidFill>
            </a:ln>
          </p:spPr>
          <p:txBody>
            <a:bodyPr wrap="square" rtlCol="0">
              <a:spAutoFit/>
            </a:bodyPr>
            <a:lstStyle/>
            <a:p>
              <a:pPr algn="ctr"/>
              <a:r>
                <a:rPr lang="es-CO" sz="500" dirty="0" smtClean="0">
                  <a:latin typeface="Arial" pitchFamily="34" charset="0"/>
                  <a:cs typeface="Arial" pitchFamily="34" charset="0"/>
                </a:rPr>
                <a:t>GEOLÓGICAS</a:t>
              </a:r>
              <a:endParaRPr lang="es-CO" sz="500" dirty="0">
                <a:latin typeface="Arial" pitchFamily="34" charset="0"/>
                <a:cs typeface="Arial" pitchFamily="34" charset="0"/>
              </a:endParaRPr>
            </a:p>
          </p:txBody>
        </p:sp>
        <p:sp>
          <p:nvSpPr>
            <p:cNvPr id="48" name="47 CuadroTexto"/>
            <p:cNvSpPr txBox="1"/>
            <p:nvPr/>
          </p:nvSpPr>
          <p:spPr>
            <a:xfrm>
              <a:off x="4106837" y="451407"/>
              <a:ext cx="1041227" cy="169277"/>
            </a:xfrm>
            <a:prstGeom prst="rect">
              <a:avLst/>
            </a:prstGeom>
            <a:noFill/>
            <a:ln>
              <a:solidFill>
                <a:schemeClr val="tx1">
                  <a:lumMod val="95000"/>
                  <a:lumOff val="5000"/>
                </a:schemeClr>
              </a:solidFill>
            </a:ln>
          </p:spPr>
          <p:txBody>
            <a:bodyPr wrap="square" rtlCol="0">
              <a:spAutoFit/>
            </a:bodyPr>
            <a:lstStyle/>
            <a:p>
              <a:pPr algn="ctr"/>
              <a:r>
                <a:rPr lang="es-CO" sz="500" dirty="0" smtClean="0">
                  <a:latin typeface="Arial" pitchFamily="34" charset="0"/>
                  <a:cs typeface="Arial" pitchFamily="34" charset="0"/>
                </a:rPr>
                <a:t>HIDROMETEOROLÓGICAS</a:t>
              </a:r>
              <a:endParaRPr lang="es-CO" sz="500" dirty="0">
                <a:latin typeface="Arial" pitchFamily="34" charset="0"/>
                <a:cs typeface="Arial" pitchFamily="34" charset="0"/>
              </a:endParaRPr>
            </a:p>
          </p:txBody>
        </p:sp>
        <p:sp>
          <p:nvSpPr>
            <p:cNvPr id="50" name="49 CuadroTexto"/>
            <p:cNvSpPr txBox="1"/>
            <p:nvPr/>
          </p:nvSpPr>
          <p:spPr>
            <a:xfrm>
              <a:off x="5292080" y="451411"/>
              <a:ext cx="698667" cy="169277"/>
            </a:xfrm>
            <a:prstGeom prst="rect">
              <a:avLst/>
            </a:prstGeom>
            <a:noFill/>
            <a:ln>
              <a:solidFill>
                <a:schemeClr val="tx1">
                  <a:lumMod val="95000"/>
                  <a:lumOff val="5000"/>
                </a:schemeClr>
              </a:solidFill>
            </a:ln>
          </p:spPr>
          <p:txBody>
            <a:bodyPr wrap="square" rtlCol="0">
              <a:spAutoFit/>
            </a:bodyPr>
            <a:lstStyle/>
            <a:p>
              <a:pPr algn="ctr"/>
              <a:r>
                <a:rPr lang="es-CO" sz="500" dirty="0" smtClean="0">
                  <a:latin typeface="Arial" pitchFamily="34" charset="0"/>
                  <a:cs typeface="Arial" pitchFamily="34" charset="0"/>
                </a:rPr>
                <a:t>TECNOLÓGICAS</a:t>
              </a:r>
              <a:endParaRPr lang="es-CO" sz="500" dirty="0">
                <a:latin typeface="Arial" pitchFamily="34" charset="0"/>
                <a:cs typeface="Arial" pitchFamily="34" charset="0"/>
              </a:endParaRPr>
            </a:p>
          </p:txBody>
        </p:sp>
        <p:sp>
          <p:nvSpPr>
            <p:cNvPr id="51" name="50 CuadroTexto"/>
            <p:cNvSpPr txBox="1"/>
            <p:nvPr/>
          </p:nvSpPr>
          <p:spPr>
            <a:xfrm>
              <a:off x="5990747" y="451411"/>
              <a:ext cx="651872" cy="169277"/>
            </a:xfrm>
            <a:prstGeom prst="rect">
              <a:avLst/>
            </a:prstGeom>
            <a:noFill/>
            <a:ln>
              <a:solidFill>
                <a:schemeClr val="tx1">
                  <a:lumMod val="95000"/>
                  <a:lumOff val="5000"/>
                </a:schemeClr>
              </a:solidFill>
            </a:ln>
          </p:spPr>
          <p:txBody>
            <a:bodyPr wrap="square" rtlCol="0">
              <a:spAutoFit/>
            </a:bodyPr>
            <a:lstStyle/>
            <a:p>
              <a:pPr algn="ctr"/>
              <a:r>
                <a:rPr lang="es-CO" sz="500" dirty="0" smtClean="0">
                  <a:latin typeface="Arial" pitchFamily="34" charset="0"/>
                  <a:cs typeface="Arial" pitchFamily="34" charset="0"/>
                </a:rPr>
                <a:t>FUNCIONALES</a:t>
              </a:r>
              <a:endParaRPr lang="es-CO" sz="500" dirty="0">
                <a:latin typeface="Arial" pitchFamily="34" charset="0"/>
                <a:cs typeface="Arial" pitchFamily="34" charset="0"/>
              </a:endParaRPr>
            </a:p>
          </p:txBody>
        </p:sp>
        <p:sp>
          <p:nvSpPr>
            <p:cNvPr id="55" name="54 CuadroTexto"/>
            <p:cNvSpPr txBox="1"/>
            <p:nvPr/>
          </p:nvSpPr>
          <p:spPr>
            <a:xfrm>
              <a:off x="6642619" y="451411"/>
              <a:ext cx="720080" cy="169277"/>
            </a:xfrm>
            <a:prstGeom prst="rect">
              <a:avLst/>
            </a:prstGeom>
            <a:noFill/>
            <a:ln>
              <a:solidFill>
                <a:schemeClr val="tx1">
                  <a:lumMod val="95000"/>
                  <a:lumOff val="5000"/>
                </a:schemeClr>
              </a:solidFill>
            </a:ln>
          </p:spPr>
          <p:txBody>
            <a:bodyPr wrap="square" rtlCol="0">
              <a:spAutoFit/>
            </a:bodyPr>
            <a:lstStyle/>
            <a:p>
              <a:pPr algn="ctr"/>
              <a:r>
                <a:rPr lang="es-CO" sz="500" dirty="0" smtClean="0">
                  <a:latin typeface="Arial" pitchFamily="34" charset="0"/>
                  <a:cs typeface="Arial" pitchFamily="34" charset="0"/>
                </a:rPr>
                <a:t>EDIFICACIONES</a:t>
              </a:r>
              <a:endParaRPr lang="es-CO" sz="500" dirty="0">
                <a:latin typeface="Arial" pitchFamily="34" charset="0"/>
                <a:cs typeface="Arial" pitchFamily="34" charset="0"/>
              </a:endParaRPr>
            </a:p>
          </p:txBody>
        </p:sp>
        <p:sp>
          <p:nvSpPr>
            <p:cNvPr id="57" name="56 CuadroTexto"/>
            <p:cNvSpPr txBox="1"/>
            <p:nvPr/>
          </p:nvSpPr>
          <p:spPr>
            <a:xfrm>
              <a:off x="7362699" y="451411"/>
              <a:ext cx="888576" cy="169277"/>
            </a:xfrm>
            <a:prstGeom prst="rect">
              <a:avLst/>
            </a:prstGeom>
            <a:noFill/>
            <a:ln>
              <a:solidFill>
                <a:schemeClr val="tx1">
                  <a:lumMod val="95000"/>
                  <a:lumOff val="5000"/>
                </a:schemeClr>
              </a:solidFill>
            </a:ln>
          </p:spPr>
          <p:txBody>
            <a:bodyPr wrap="square" rtlCol="0">
              <a:spAutoFit/>
            </a:bodyPr>
            <a:lstStyle/>
            <a:p>
              <a:pPr algn="ctr"/>
              <a:r>
                <a:rPr lang="es-CO" sz="500" dirty="0" smtClean="0">
                  <a:latin typeface="Arial" pitchFamily="34" charset="0"/>
                  <a:cs typeface="Arial" pitchFamily="34" charset="0"/>
                </a:rPr>
                <a:t>CONCENT. PERSONAS</a:t>
              </a:r>
              <a:endParaRPr lang="es-CO" sz="500" dirty="0">
                <a:latin typeface="Arial" pitchFamily="34" charset="0"/>
                <a:cs typeface="Arial" pitchFamily="34" charset="0"/>
              </a:endParaRPr>
            </a:p>
          </p:txBody>
        </p:sp>
        <p:sp>
          <p:nvSpPr>
            <p:cNvPr id="58" name="57 CuadroTexto"/>
            <p:cNvSpPr txBox="1"/>
            <p:nvPr/>
          </p:nvSpPr>
          <p:spPr>
            <a:xfrm>
              <a:off x="8251275" y="451411"/>
              <a:ext cx="635440" cy="169277"/>
            </a:xfrm>
            <a:prstGeom prst="rect">
              <a:avLst/>
            </a:prstGeom>
            <a:noFill/>
            <a:ln>
              <a:solidFill>
                <a:schemeClr val="tx1">
                  <a:lumMod val="95000"/>
                  <a:lumOff val="5000"/>
                </a:schemeClr>
              </a:solidFill>
            </a:ln>
          </p:spPr>
          <p:txBody>
            <a:bodyPr wrap="square" rtlCol="0">
              <a:spAutoFit/>
            </a:bodyPr>
            <a:lstStyle/>
            <a:p>
              <a:pPr algn="ctr"/>
              <a:r>
                <a:rPr lang="es-CO" sz="500" dirty="0" smtClean="0">
                  <a:latin typeface="Arial" pitchFamily="34" charset="0"/>
                  <a:cs typeface="Arial" pitchFamily="34" charset="0"/>
                </a:rPr>
                <a:t>ACCIDENTES</a:t>
              </a:r>
              <a:endParaRPr lang="es-CO" sz="500" dirty="0">
                <a:latin typeface="Arial" pitchFamily="34" charset="0"/>
                <a:cs typeface="Arial" pitchFamily="34" charset="0"/>
              </a:endParaRPr>
            </a:p>
          </p:txBody>
        </p:sp>
        <p:sp>
          <p:nvSpPr>
            <p:cNvPr id="59" name="58 CuadroTexto"/>
            <p:cNvSpPr txBox="1"/>
            <p:nvPr/>
          </p:nvSpPr>
          <p:spPr>
            <a:xfrm>
              <a:off x="5724128" y="116632"/>
              <a:ext cx="2808312" cy="215444"/>
            </a:xfrm>
            <a:prstGeom prst="rect">
              <a:avLst/>
            </a:prstGeom>
            <a:noFill/>
            <a:ln>
              <a:solidFill>
                <a:schemeClr val="tx1">
                  <a:lumMod val="95000"/>
                  <a:lumOff val="5000"/>
                </a:schemeClr>
              </a:solidFill>
            </a:ln>
          </p:spPr>
          <p:txBody>
            <a:bodyPr wrap="square" rtlCol="0">
              <a:spAutoFit/>
            </a:bodyPr>
            <a:lstStyle/>
            <a:p>
              <a:pPr algn="ctr"/>
              <a:r>
                <a:rPr lang="es-CO" sz="800" dirty="0" smtClean="0">
                  <a:latin typeface="Arial" pitchFamily="34" charset="0"/>
                  <a:cs typeface="Arial" pitchFamily="34" charset="0"/>
                </a:rPr>
                <a:t>EVENTOS</a:t>
              </a:r>
              <a:r>
                <a:rPr lang="es-CO" sz="600" dirty="0" smtClean="0">
                  <a:latin typeface="Arial" pitchFamily="34" charset="0"/>
                  <a:cs typeface="Arial" pitchFamily="34" charset="0"/>
                </a:rPr>
                <a:t> </a:t>
              </a:r>
              <a:r>
                <a:rPr lang="es-CO" sz="800" dirty="0" smtClean="0">
                  <a:latin typeface="Arial" pitchFamily="34" charset="0"/>
                  <a:cs typeface="Arial" pitchFamily="34" charset="0"/>
                </a:rPr>
                <a:t>ANTROPOGÉNICOS NO INTENCIONALES</a:t>
              </a:r>
              <a:endParaRPr lang="es-CO" sz="800" dirty="0">
                <a:latin typeface="Arial" pitchFamily="34" charset="0"/>
                <a:cs typeface="Arial" pitchFamily="34" charset="0"/>
              </a:endParaRPr>
            </a:p>
          </p:txBody>
        </p:sp>
        <p:cxnSp>
          <p:nvCxnSpPr>
            <p:cNvPr id="62" name="61 Conector recto"/>
            <p:cNvCxnSpPr/>
            <p:nvPr/>
          </p:nvCxnSpPr>
          <p:spPr>
            <a:xfrm>
              <a:off x="1115616" y="3429000"/>
              <a:ext cx="7857986"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62 Conector recto"/>
            <p:cNvCxnSpPr/>
            <p:nvPr/>
          </p:nvCxnSpPr>
          <p:spPr>
            <a:xfrm>
              <a:off x="1115616" y="4725144"/>
              <a:ext cx="7857986"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63 Conector recto"/>
            <p:cNvCxnSpPr/>
            <p:nvPr/>
          </p:nvCxnSpPr>
          <p:spPr>
            <a:xfrm>
              <a:off x="1115616" y="6309320"/>
              <a:ext cx="7857986"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64 Conector recto"/>
            <p:cNvCxnSpPr/>
            <p:nvPr/>
          </p:nvCxnSpPr>
          <p:spPr>
            <a:xfrm>
              <a:off x="3347864" y="116632"/>
              <a:ext cx="0" cy="6192688"/>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 name="65 Conector recto"/>
            <p:cNvCxnSpPr/>
            <p:nvPr/>
          </p:nvCxnSpPr>
          <p:spPr>
            <a:xfrm>
              <a:off x="5220072" y="116632"/>
              <a:ext cx="0" cy="6192688"/>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 name="66 Conector recto"/>
            <p:cNvCxnSpPr/>
            <p:nvPr/>
          </p:nvCxnSpPr>
          <p:spPr>
            <a:xfrm>
              <a:off x="8964488" y="116632"/>
              <a:ext cx="0" cy="6192688"/>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 name="67 Conector recto"/>
            <p:cNvCxnSpPr/>
            <p:nvPr/>
          </p:nvCxnSpPr>
          <p:spPr>
            <a:xfrm>
              <a:off x="1115616" y="764704"/>
              <a:ext cx="7857986"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9" name="68 CuadroTexto"/>
            <p:cNvSpPr txBox="1"/>
            <p:nvPr/>
          </p:nvSpPr>
          <p:spPr>
            <a:xfrm>
              <a:off x="1569452" y="3577208"/>
              <a:ext cx="1616512" cy="1015663"/>
            </a:xfrm>
            <a:prstGeom prst="rect">
              <a:avLst/>
            </a:prstGeom>
            <a:noFill/>
            <a:ln>
              <a:solidFill>
                <a:schemeClr val="tx1">
                  <a:lumMod val="95000"/>
                  <a:lumOff val="5000"/>
                </a:schemeClr>
              </a:solidFill>
            </a:ln>
          </p:spPr>
          <p:txBody>
            <a:bodyPr wrap="square" rtlCol="0">
              <a:spAutoFit/>
            </a:bodyPr>
            <a:lstStyle/>
            <a:p>
              <a:endParaRPr lang="es-CO" sz="600" dirty="0" smtClean="0">
                <a:latin typeface="Arial" pitchFamily="34" charset="0"/>
                <a:cs typeface="Arial" pitchFamily="34" charset="0"/>
              </a:endParaRPr>
            </a:p>
            <a:p>
              <a:endParaRPr lang="es-CO" sz="600" dirty="0">
                <a:latin typeface="Arial" pitchFamily="34" charset="0"/>
                <a:cs typeface="Arial" pitchFamily="34" charset="0"/>
              </a:endParaRPr>
            </a:p>
            <a:p>
              <a:endParaRPr lang="es-CO" sz="600" dirty="0" smtClean="0">
                <a:latin typeface="Arial" pitchFamily="34" charset="0"/>
                <a:cs typeface="Arial" pitchFamily="34" charset="0"/>
              </a:endParaRPr>
            </a:p>
            <a:p>
              <a:endParaRPr lang="es-CO" sz="600" dirty="0">
                <a:latin typeface="Arial" pitchFamily="34" charset="0"/>
                <a:cs typeface="Arial" pitchFamily="34" charset="0"/>
              </a:endParaRPr>
            </a:p>
            <a:p>
              <a:endParaRPr lang="es-CO" sz="600" dirty="0" smtClean="0">
                <a:latin typeface="Arial" pitchFamily="34" charset="0"/>
                <a:cs typeface="Arial" pitchFamily="34" charset="0"/>
              </a:endParaRPr>
            </a:p>
            <a:p>
              <a:endParaRPr lang="es-CO" sz="600" dirty="0">
                <a:latin typeface="Arial" pitchFamily="34" charset="0"/>
                <a:cs typeface="Arial" pitchFamily="34" charset="0"/>
              </a:endParaRPr>
            </a:p>
            <a:p>
              <a:endParaRPr lang="es-CO" sz="600" dirty="0" smtClean="0">
                <a:latin typeface="Arial" pitchFamily="34" charset="0"/>
                <a:cs typeface="Arial" pitchFamily="34" charset="0"/>
              </a:endParaRPr>
            </a:p>
            <a:p>
              <a:endParaRPr lang="es-CO" sz="600" dirty="0">
                <a:latin typeface="Arial" pitchFamily="34" charset="0"/>
                <a:cs typeface="Arial" pitchFamily="34" charset="0"/>
              </a:endParaRPr>
            </a:p>
            <a:p>
              <a:endParaRPr lang="es-CO" sz="600" dirty="0" smtClean="0">
                <a:latin typeface="Arial" pitchFamily="34" charset="0"/>
                <a:cs typeface="Arial" pitchFamily="34" charset="0"/>
              </a:endParaRPr>
            </a:p>
            <a:p>
              <a:endParaRPr lang="es-CO" sz="600" dirty="0">
                <a:latin typeface="Arial" pitchFamily="34" charset="0"/>
                <a:cs typeface="Arial" pitchFamily="34" charset="0"/>
              </a:endParaRPr>
            </a:p>
          </p:txBody>
        </p:sp>
        <p:sp>
          <p:nvSpPr>
            <p:cNvPr id="99" name="98 CuadroTexto"/>
            <p:cNvSpPr txBox="1"/>
            <p:nvPr/>
          </p:nvSpPr>
          <p:spPr>
            <a:xfrm>
              <a:off x="3441656" y="3577209"/>
              <a:ext cx="1706408" cy="1015663"/>
            </a:xfrm>
            <a:prstGeom prst="rect">
              <a:avLst/>
            </a:prstGeom>
            <a:noFill/>
            <a:ln>
              <a:solidFill>
                <a:schemeClr val="tx1">
                  <a:lumMod val="95000"/>
                  <a:lumOff val="5000"/>
                </a:schemeClr>
              </a:solidFill>
            </a:ln>
          </p:spPr>
          <p:txBody>
            <a:bodyPr wrap="square" rtlCol="0">
              <a:spAutoFit/>
            </a:bodyPr>
            <a:lstStyle/>
            <a:p>
              <a:endParaRPr lang="es-CO" sz="600" dirty="0" smtClean="0">
                <a:latin typeface="Arial" pitchFamily="34" charset="0"/>
                <a:cs typeface="Arial" pitchFamily="34" charset="0"/>
              </a:endParaRPr>
            </a:p>
            <a:p>
              <a:endParaRPr lang="es-CO" sz="600" dirty="0" smtClean="0">
                <a:latin typeface="Arial" pitchFamily="34" charset="0"/>
                <a:cs typeface="Arial" pitchFamily="34" charset="0"/>
              </a:endParaRPr>
            </a:p>
            <a:p>
              <a:endParaRPr lang="es-CO" sz="600" dirty="0">
                <a:latin typeface="Arial" pitchFamily="34" charset="0"/>
                <a:cs typeface="Arial" pitchFamily="34" charset="0"/>
              </a:endParaRPr>
            </a:p>
            <a:p>
              <a:endParaRPr lang="es-CO" sz="600" dirty="0">
                <a:latin typeface="Arial" pitchFamily="34" charset="0"/>
                <a:cs typeface="Arial" pitchFamily="34" charset="0"/>
              </a:endParaRPr>
            </a:p>
            <a:p>
              <a:pPr marL="171450" indent="-171450" algn="ctr">
                <a:buFont typeface="Wingdings" pitchFamily="2" charset="2"/>
                <a:buChar char="ü"/>
              </a:pPr>
              <a:r>
                <a:rPr lang="es-CO" sz="600" dirty="0" smtClean="0">
                  <a:latin typeface="Arial" pitchFamily="34" charset="0"/>
                  <a:cs typeface="Arial" pitchFamily="34" charset="0"/>
                </a:rPr>
                <a:t>SI</a:t>
              </a:r>
            </a:p>
            <a:p>
              <a:pPr algn="ctr"/>
              <a:endParaRPr lang="es-CO" sz="600" dirty="0">
                <a:latin typeface="Arial" pitchFamily="34" charset="0"/>
                <a:cs typeface="Arial" pitchFamily="34" charset="0"/>
              </a:endParaRPr>
            </a:p>
            <a:p>
              <a:pPr algn="ctr"/>
              <a:endParaRPr lang="es-CO" sz="600" dirty="0">
                <a:latin typeface="Arial" pitchFamily="34" charset="0"/>
                <a:cs typeface="Arial" pitchFamily="34" charset="0"/>
              </a:endParaRPr>
            </a:p>
            <a:p>
              <a:pPr algn="ctr"/>
              <a:endParaRPr lang="es-CO" sz="600" dirty="0" smtClean="0">
                <a:latin typeface="Arial" pitchFamily="34" charset="0"/>
                <a:cs typeface="Arial" pitchFamily="34" charset="0"/>
              </a:endParaRPr>
            </a:p>
            <a:p>
              <a:pPr algn="ctr"/>
              <a:endParaRPr lang="es-CO" sz="600" dirty="0">
                <a:latin typeface="Arial" pitchFamily="34" charset="0"/>
                <a:cs typeface="Arial" pitchFamily="34" charset="0"/>
              </a:endParaRPr>
            </a:p>
            <a:p>
              <a:pPr algn="ctr"/>
              <a:endParaRPr lang="es-CO" sz="600" dirty="0" smtClean="0">
                <a:latin typeface="Arial" pitchFamily="34" charset="0"/>
                <a:cs typeface="Arial" pitchFamily="34" charset="0"/>
              </a:endParaRPr>
            </a:p>
          </p:txBody>
        </p:sp>
        <p:sp>
          <p:nvSpPr>
            <p:cNvPr id="103" name="102 CuadroTexto"/>
            <p:cNvSpPr txBox="1"/>
            <p:nvPr/>
          </p:nvSpPr>
          <p:spPr>
            <a:xfrm>
              <a:off x="3440051" y="836716"/>
              <a:ext cx="666786" cy="169277"/>
            </a:xfrm>
            <a:prstGeom prst="rect">
              <a:avLst/>
            </a:prstGeom>
            <a:noFill/>
            <a:ln>
              <a:solidFill>
                <a:schemeClr val="tx1">
                  <a:lumMod val="95000"/>
                  <a:lumOff val="5000"/>
                </a:schemeClr>
              </a:solidFill>
            </a:ln>
          </p:spPr>
          <p:txBody>
            <a:bodyPr wrap="square" rtlCol="0">
              <a:spAutoFit/>
            </a:bodyPr>
            <a:lstStyle/>
            <a:p>
              <a:pPr algn="ctr"/>
              <a:endParaRPr lang="es-CO" sz="500" dirty="0">
                <a:latin typeface="Arial" pitchFamily="34" charset="0"/>
                <a:cs typeface="Arial" pitchFamily="34" charset="0"/>
              </a:endParaRPr>
            </a:p>
          </p:txBody>
        </p:sp>
        <p:sp>
          <p:nvSpPr>
            <p:cNvPr id="107" name="106 CuadroTexto"/>
            <p:cNvSpPr txBox="1"/>
            <p:nvPr/>
          </p:nvSpPr>
          <p:spPr>
            <a:xfrm>
              <a:off x="4106837" y="836712"/>
              <a:ext cx="1041227" cy="169277"/>
            </a:xfrm>
            <a:prstGeom prst="rect">
              <a:avLst/>
            </a:prstGeom>
            <a:noFill/>
            <a:ln>
              <a:solidFill>
                <a:schemeClr val="tx1">
                  <a:lumMod val="95000"/>
                  <a:lumOff val="5000"/>
                </a:schemeClr>
              </a:solidFill>
            </a:ln>
          </p:spPr>
          <p:txBody>
            <a:bodyPr wrap="square" rtlCol="0">
              <a:spAutoFit/>
            </a:bodyPr>
            <a:lstStyle/>
            <a:p>
              <a:pPr marL="171450" indent="-171450" algn="ctr">
                <a:buFont typeface="Wingdings" pitchFamily="2" charset="2"/>
                <a:buChar char="ü"/>
              </a:pPr>
              <a:r>
                <a:rPr lang="es-CO" sz="500" dirty="0" smtClean="0">
                  <a:latin typeface="Arial" pitchFamily="34" charset="0"/>
                  <a:cs typeface="Arial" pitchFamily="34" charset="0"/>
                </a:rPr>
                <a:t>SI</a:t>
              </a:r>
              <a:endParaRPr lang="es-CO" sz="500" dirty="0">
                <a:latin typeface="Arial" pitchFamily="34" charset="0"/>
                <a:cs typeface="Arial" pitchFamily="34" charset="0"/>
              </a:endParaRPr>
            </a:p>
          </p:txBody>
        </p:sp>
        <p:sp>
          <p:nvSpPr>
            <p:cNvPr id="108" name="107 CuadroTexto"/>
            <p:cNvSpPr txBox="1"/>
            <p:nvPr/>
          </p:nvSpPr>
          <p:spPr>
            <a:xfrm>
              <a:off x="3440051" y="1052740"/>
              <a:ext cx="666786" cy="169277"/>
            </a:xfrm>
            <a:prstGeom prst="rect">
              <a:avLst/>
            </a:prstGeom>
            <a:noFill/>
            <a:ln>
              <a:solidFill>
                <a:schemeClr val="tx1">
                  <a:lumMod val="95000"/>
                  <a:lumOff val="5000"/>
                </a:schemeClr>
              </a:solidFill>
            </a:ln>
          </p:spPr>
          <p:txBody>
            <a:bodyPr wrap="square" rtlCol="0">
              <a:spAutoFit/>
            </a:bodyPr>
            <a:lstStyle/>
            <a:p>
              <a:pPr algn="ctr"/>
              <a:endParaRPr lang="es-CO" sz="500" dirty="0">
                <a:latin typeface="Arial" pitchFamily="34" charset="0"/>
                <a:cs typeface="Arial" pitchFamily="34" charset="0"/>
              </a:endParaRPr>
            </a:p>
          </p:txBody>
        </p:sp>
        <p:sp>
          <p:nvSpPr>
            <p:cNvPr id="109" name="108 CuadroTexto"/>
            <p:cNvSpPr txBox="1"/>
            <p:nvPr/>
          </p:nvSpPr>
          <p:spPr>
            <a:xfrm>
              <a:off x="4106837" y="1052736"/>
              <a:ext cx="1041227" cy="169277"/>
            </a:xfrm>
            <a:prstGeom prst="rect">
              <a:avLst/>
            </a:prstGeom>
            <a:noFill/>
            <a:ln>
              <a:solidFill>
                <a:schemeClr val="tx1">
                  <a:lumMod val="95000"/>
                  <a:lumOff val="5000"/>
                </a:schemeClr>
              </a:solidFill>
            </a:ln>
          </p:spPr>
          <p:txBody>
            <a:bodyPr wrap="square" rtlCol="0">
              <a:spAutoFit/>
            </a:bodyPr>
            <a:lstStyle/>
            <a:p>
              <a:pPr marL="171450" indent="-171450" algn="ctr">
                <a:buFont typeface="Wingdings" pitchFamily="2" charset="2"/>
                <a:buChar char="ü"/>
              </a:pPr>
              <a:r>
                <a:rPr lang="es-CO" sz="500" dirty="0" smtClean="0">
                  <a:latin typeface="Arial" pitchFamily="34" charset="0"/>
                  <a:cs typeface="Arial" pitchFamily="34" charset="0"/>
                </a:rPr>
                <a:t>SI</a:t>
              </a:r>
              <a:endParaRPr lang="es-CO" sz="500" dirty="0">
                <a:latin typeface="Arial" pitchFamily="34" charset="0"/>
                <a:cs typeface="Arial" pitchFamily="34" charset="0"/>
              </a:endParaRPr>
            </a:p>
          </p:txBody>
        </p:sp>
        <p:sp>
          <p:nvSpPr>
            <p:cNvPr id="110" name="109 CuadroTexto"/>
            <p:cNvSpPr txBox="1"/>
            <p:nvPr/>
          </p:nvSpPr>
          <p:spPr>
            <a:xfrm>
              <a:off x="3440051" y="1268764"/>
              <a:ext cx="666786" cy="169277"/>
            </a:xfrm>
            <a:prstGeom prst="rect">
              <a:avLst/>
            </a:prstGeom>
            <a:noFill/>
            <a:ln>
              <a:solidFill>
                <a:schemeClr val="tx1">
                  <a:lumMod val="95000"/>
                  <a:lumOff val="5000"/>
                </a:schemeClr>
              </a:solidFill>
            </a:ln>
          </p:spPr>
          <p:txBody>
            <a:bodyPr wrap="square" rtlCol="0">
              <a:spAutoFit/>
            </a:bodyPr>
            <a:lstStyle/>
            <a:p>
              <a:pPr marL="171450" indent="-171450" algn="ctr">
                <a:buFont typeface="Wingdings" pitchFamily="2" charset="2"/>
                <a:buChar char="ü"/>
              </a:pPr>
              <a:r>
                <a:rPr lang="es-CO" sz="500" dirty="0" smtClean="0">
                  <a:latin typeface="Arial" pitchFamily="34" charset="0"/>
                  <a:cs typeface="Arial" pitchFamily="34" charset="0"/>
                </a:rPr>
                <a:t>SI</a:t>
              </a:r>
              <a:endParaRPr lang="es-CO" sz="500" dirty="0">
                <a:latin typeface="Arial" pitchFamily="34" charset="0"/>
                <a:cs typeface="Arial" pitchFamily="34" charset="0"/>
              </a:endParaRPr>
            </a:p>
          </p:txBody>
        </p:sp>
        <p:sp>
          <p:nvSpPr>
            <p:cNvPr id="111" name="110 CuadroTexto"/>
            <p:cNvSpPr txBox="1"/>
            <p:nvPr/>
          </p:nvSpPr>
          <p:spPr>
            <a:xfrm>
              <a:off x="4106837" y="1268760"/>
              <a:ext cx="1041227" cy="169277"/>
            </a:xfrm>
            <a:prstGeom prst="rect">
              <a:avLst/>
            </a:prstGeom>
            <a:noFill/>
            <a:ln>
              <a:solidFill>
                <a:schemeClr val="tx1">
                  <a:lumMod val="95000"/>
                  <a:lumOff val="5000"/>
                </a:schemeClr>
              </a:solidFill>
            </a:ln>
          </p:spPr>
          <p:txBody>
            <a:bodyPr wrap="square" rtlCol="0">
              <a:spAutoFit/>
            </a:bodyPr>
            <a:lstStyle/>
            <a:p>
              <a:pPr algn="ctr"/>
              <a:endParaRPr lang="es-CO" sz="500" dirty="0">
                <a:latin typeface="Arial" pitchFamily="34" charset="0"/>
                <a:cs typeface="Arial" pitchFamily="34" charset="0"/>
              </a:endParaRPr>
            </a:p>
          </p:txBody>
        </p:sp>
        <p:sp>
          <p:nvSpPr>
            <p:cNvPr id="112" name="111 CuadroTexto"/>
            <p:cNvSpPr txBox="1"/>
            <p:nvPr/>
          </p:nvSpPr>
          <p:spPr>
            <a:xfrm>
              <a:off x="3440051" y="1531531"/>
              <a:ext cx="666786" cy="169277"/>
            </a:xfrm>
            <a:prstGeom prst="rect">
              <a:avLst/>
            </a:prstGeom>
            <a:noFill/>
            <a:ln>
              <a:solidFill>
                <a:schemeClr val="tx1">
                  <a:lumMod val="95000"/>
                  <a:lumOff val="5000"/>
                </a:schemeClr>
              </a:solidFill>
            </a:ln>
          </p:spPr>
          <p:txBody>
            <a:bodyPr wrap="square" rtlCol="0">
              <a:spAutoFit/>
            </a:bodyPr>
            <a:lstStyle/>
            <a:p>
              <a:pPr marL="171450" indent="-171450" algn="ctr">
                <a:buFont typeface="Wingdings" pitchFamily="2" charset="2"/>
                <a:buChar char="ü"/>
              </a:pPr>
              <a:r>
                <a:rPr lang="es-CO" sz="500" dirty="0" smtClean="0">
                  <a:latin typeface="Arial" pitchFamily="34" charset="0"/>
                  <a:cs typeface="Arial" pitchFamily="34" charset="0"/>
                </a:rPr>
                <a:t>SI</a:t>
              </a:r>
              <a:endParaRPr lang="es-CO" sz="500" dirty="0">
                <a:latin typeface="Arial" pitchFamily="34" charset="0"/>
                <a:cs typeface="Arial" pitchFamily="34" charset="0"/>
              </a:endParaRPr>
            </a:p>
          </p:txBody>
        </p:sp>
        <p:sp>
          <p:nvSpPr>
            <p:cNvPr id="113" name="112 CuadroTexto"/>
            <p:cNvSpPr txBox="1"/>
            <p:nvPr/>
          </p:nvSpPr>
          <p:spPr>
            <a:xfrm>
              <a:off x="4106837" y="1531527"/>
              <a:ext cx="1041227" cy="169277"/>
            </a:xfrm>
            <a:prstGeom prst="rect">
              <a:avLst/>
            </a:prstGeom>
            <a:noFill/>
            <a:ln>
              <a:solidFill>
                <a:schemeClr val="tx1">
                  <a:lumMod val="95000"/>
                  <a:lumOff val="5000"/>
                </a:schemeClr>
              </a:solidFill>
            </a:ln>
          </p:spPr>
          <p:txBody>
            <a:bodyPr wrap="square" rtlCol="0">
              <a:spAutoFit/>
            </a:bodyPr>
            <a:lstStyle/>
            <a:p>
              <a:pPr marL="171450" indent="-171450" algn="ctr">
                <a:buFont typeface="Wingdings" pitchFamily="2" charset="2"/>
                <a:buChar char="ü"/>
              </a:pPr>
              <a:r>
                <a:rPr lang="es-CO" sz="500" dirty="0" smtClean="0">
                  <a:latin typeface="Arial" pitchFamily="34" charset="0"/>
                  <a:cs typeface="Arial" pitchFamily="34" charset="0"/>
                </a:rPr>
                <a:t>SI</a:t>
              </a:r>
              <a:endParaRPr lang="es-CO" sz="500" dirty="0">
                <a:latin typeface="Arial" pitchFamily="34" charset="0"/>
                <a:cs typeface="Arial" pitchFamily="34" charset="0"/>
              </a:endParaRPr>
            </a:p>
          </p:txBody>
        </p:sp>
        <p:sp>
          <p:nvSpPr>
            <p:cNvPr id="114" name="113 CuadroTexto"/>
            <p:cNvSpPr txBox="1"/>
            <p:nvPr/>
          </p:nvSpPr>
          <p:spPr>
            <a:xfrm>
              <a:off x="3440051" y="3187715"/>
              <a:ext cx="666786" cy="169277"/>
            </a:xfrm>
            <a:prstGeom prst="rect">
              <a:avLst/>
            </a:prstGeom>
            <a:noFill/>
            <a:ln>
              <a:solidFill>
                <a:schemeClr val="tx1">
                  <a:lumMod val="95000"/>
                  <a:lumOff val="5000"/>
                </a:schemeClr>
              </a:solidFill>
            </a:ln>
          </p:spPr>
          <p:txBody>
            <a:bodyPr wrap="square" rtlCol="0">
              <a:spAutoFit/>
            </a:bodyPr>
            <a:lstStyle/>
            <a:p>
              <a:pPr marL="171450" indent="-171450" algn="ctr">
                <a:buFont typeface="Wingdings" pitchFamily="2" charset="2"/>
                <a:buChar char="ü"/>
              </a:pPr>
              <a:r>
                <a:rPr lang="es-CO" sz="500" dirty="0" smtClean="0">
                  <a:latin typeface="Arial" pitchFamily="34" charset="0"/>
                  <a:cs typeface="Arial" pitchFamily="34" charset="0"/>
                </a:rPr>
                <a:t>SI</a:t>
              </a:r>
              <a:endParaRPr lang="es-CO" sz="500" dirty="0">
                <a:latin typeface="Arial" pitchFamily="34" charset="0"/>
                <a:cs typeface="Arial" pitchFamily="34" charset="0"/>
              </a:endParaRPr>
            </a:p>
          </p:txBody>
        </p:sp>
        <p:sp>
          <p:nvSpPr>
            <p:cNvPr id="115" name="114 CuadroTexto"/>
            <p:cNvSpPr txBox="1"/>
            <p:nvPr/>
          </p:nvSpPr>
          <p:spPr>
            <a:xfrm>
              <a:off x="4106837" y="3187711"/>
              <a:ext cx="1041227" cy="169277"/>
            </a:xfrm>
            <a:prstGeom prst="rect">
              <a:avLst/>
            </a:prstGeom>
            <a:noFill/>
            <a:ln>
              <a:solidFill>
                <a:schemeClr val="tx1">
                  <a:lumMod val="95000"/>
                  <a:lumOff val="5000"/>
                </a:schemeClr>
              </a:solidFill>
            </a:ln>
          </p:spPr>
          <p:txBody>
            <a:bodyPr wrap="square" rtlCol="0">
              <a:spAutoFit/>
            </a:bodyPr>
            <a:lstStyle/>
            <a:p>
              <a:pPr marL="171450" indent="-171450" algn="ctr">
                <a:buFont typeface="Wingdings" pitchFamily="2" charset="2"/>
                <a:buChar char="ü"/>
              </a:pPr>
              <a:r>
                <a:rPr lang="es-CO" sz="500" dirty="0" smtClean="0">
                  <a:latin typeface="Arial" pitchFamily="34" charset="0"/>
                  <a:cs typeface="Arial" pitchFamily="34" charset="0"/>
                </a:rPr>
                <a:t>SI</a:t>
              </a:r>
              <a:endParaRPr lang="es-CO" sz="500" dirty="0">
                <a:latin typeface="Arial" pitchFamily="34" charset="0"/>
                <a:cs typeface="Arial" pitchFamily="34" charset="0"/>
              </a:endParaRPr>
            </a:p>
          </p:txBody>
        </p:sp>
        <p:sp>
          <p:nvSpPr>
            <p:cNvPr id="116" name="115 CuadroTexto"/>
            <p:cNvSpPr txBox="1"/>
            <p:nvPr/>
          </p:nvSpPr>
          <p:spPr>
            <a:xfrm>
              <a:off x="3440051" y="2899683"/>
              <a:ext cx="666786" cy="169277"/>
            </a:xfrm>
            <a:prstGeom prst="rect">
              <a:avLst/>
            </a:prstGeom>
            <a:noFill/>
            <a:ln>
              <a:solidFill>
                <a:schemeClr val="tx1">
                  <a:lumMod val="95000"/>
                  <a:lumOff val="5000"/>
                </a:schemeClr>
              </a:solidFill>
            </a:ln>
          </p:spPr>
          <p:txBody>
            <a:bodyPr wrap="square" rtlCol="0">
              <a:spAutoFit/>
            </a:bodyPr>
            <a:lstStyle/>
            <a:p>
              <a:pPr algn="ctr"/>
              <a:endParaRPr lang="es-CO" sz="500" dirty="0">
                <a:latin typeface="Arial" pitchFamily="34" charset="0"/>
                <a:cs typeface="Arial" pitchFamily="34" charset="0"/>
              </a:endParaRPr>
            </a:p>
          </p:txBody>
        </p:sp>
        <p:sp>
          <p:nvSpPr>
            <p:cNvPr id="117" name="116 CuadroTexto"/>
            <p:cNvSpPr txBox="1"/>
            <p:nvPr/>
          </p:nvSpPr>
          <p:spPr>
            <a:xfrm>
              <a:off x="4106837" y="2899679"/>
              <a:ext cx="1041227" cy="169277"/>
            </a:xfrm>
            <a:prstGeom prst="rect">
              <a:avLst/>
            </a:prstGeom>
            <a:noFill/>
            <a:ln>
              <a:solidFill>
                <a:schemeClr val="tx1">
                  <a:lumMod val="95000"/>
                  <a:lumOff val="5000"/>
                </a:schemeClr>
              </a:solidFill>
            </a:ln>
          </p:spPr>
          <p:txBody>
            <a:bodyPr wrap="square" rtlCol="0">
              <a:spAutoFit/>
            </a:bodyPr>
            <a:lstStyle/>
            <a:p>
              <a:pPr algn="ctr"/>
              <a:endParaRPr lang="es-CO" sz="500" dirty="0">
                <a:latin typeface="Arial" pitchFamily="34" charset="0"/>
                <a:cs typeface="Arial" pitchFamily="34" charset="0"/>
              </a:endParaRPr>
            </a:p>
          </p:txBody>
        </p:sp>
        <p:sp>
          <p:nvSpPr>
            <p:cNvPr id="118" name="117 CuadroTexto"/>
            <p:cNvSpPr txBox="1"/>
            <p:nvPr/>
          </p:nvSpPr>
          <p:spPr>
            <a:xfrm>
              <a:off x="3440051" y="2611651"/>
              <a:ext cx="666786" cy="169277"/>
            </a:xfrm>
            <a:prstGeom prst="rect">
              <a:avLst/>
            </a:prstGeom>
            <a:noFill/>
            <a:ln>
              <a:solidFill>
                <a:schemeClr val="tx1">
                  <a:lumMod val="95000"/>
                  <a:lumOff val="5000"/>
                </a:schemeClr>
              </a:solidFill>
            </a:ln>
          </p:spPr>
          <p:txBody>
            <a:bodyPr wrap="square" rtlCol="0">
              <a:spAutoFit/>
            </a:bodyPr>
            <a:lstStyle/>
            <a:p>
              <a:pPr marL="171450" indent="-171450" algn="ctr">
                <a:buFont typeface="Wingdings" pitchFamily="2" charset="2"/>
                <a:buChar char="ü"/>
              </a:pPr>
              <a:r>
                <a:rPr lang="es-CO" sz="500" dirty="0" smtClean="0">
                  <a:latin typeface="Arial" pitchFamily="34" charset="0"/>
                  <a:cs typeface="Arial" pitchFamily="34" charset="0"/>
                </a:rPr>
                <a:t>SI</a:t>
              </a:r>
              <a:endParaRPr lang="es-CO" sz="500" dirty="0">
                <a:latin typeface="Arial" pitchFamily="34" charset="0"/>
                <a:cs typeface="Arial" pitchFamily="34" charset="0"/>
              </a:endParaRPr>
            </a:p>
          </p:txBody>
        </p:sp>
        <p:sp>
          <p:nvSpPr>
            <p:cNvPr id="119" name="118 CuadroTexto"/>
            <p:cNvSpPr txBox="1"/>
            <p:nvPr/>
          </p:nvSpPr>
          <p:spPr>
            <a:xfrm>
              <a:off x="4106837" y="2611647"/>
              <a:ext cx="1041227" cy="169277"/>
            </a:xfrm>
            <a:prstGeom prst="rect">
              <a:avLst/>
            </a:prstGeom>
            <a:noFill/>
            <a:ln>
              <a:solidFill>
                <a:schemeClr val="tx1">
                  <a:lumMod val="95000"/>
                  <a:lumOff val="5000"/>
                </a:schemeClr>
              </a:solidFill>
            </a:ln>
          </p:spPr>
          <p:txBody>
            <a:bodyPr wrap="square" rtlCol="0">
              <a:spAutoFit/>
            </a:bodyPr>
            <a:lstStyle/>
            <a:p>
              <a:pPr algn="ctr"/>
              <a:endParaRPr lang="es-CO" sz="500" dirty="0">
                <a:latin typeface="Arial" pitchFamily="34" charset="0"/>
                <a:cs typeface="Arial" pitchFamily="34" charset="0"/>
              </a:endParaRPr>
            </a:p>
          </p:txBody>
        </p:sp>
        <p:sp>
          <p:nvSpPr>
            <p:cNvPr id="120" name="119 CuadroTexto"/>
            <p:cNvSpPr txBox="1"/>
            <p:nvPr/>
          </p:nvSpPr>
          <p:spPr>
            <a:xfrm>
              <a:off x="3440051" y="2323619"/>
              <a:ext cx="666786" cy="169277"/>
            </a:xfrm>
            <a:prstGeom prst="rect">
              <a:avLst/>
            </a:prstGeom>
            <a:noFill/>
            <a:ln>
              <a:solidFill>
                <a:schemeClr val="tx1">
                  <a:lumMod val="95000"/>
                  <a:lumOff val="5000"/>
                </a:schemeClr>
              </a:solidFill>
            </a:ln>
          </p:spPr>
          <p:txBody>
            <a:bodyPr wrap="square" rtlCol="0">
              <a:spAutoFit/>
            </a:bodyPr>
            <a:lstStyle/>
            <a:p>
              <a:pPr marL="171450" indent="-171450" algn="ctr">
                <a:buFont typeface="Wingdings" pitchFamily="2" charset="2"/>
                <a:buChar char="ü"/>
              </a:pPr>
              <a:r>
                <a:rPr lang="es-CO" sz="500" dirty="0">
                  <a:latin typeface="Arial" pitchFamily="34" charset="0"/>
                  <a:cs typeface="Arial" pitchFamily="34" charset="0"/>
                </a:rPr>
                <a:t>SI</a:t>
              </a:r>
            </a:p>
          </p:txBody>
        </p:sp>
        <p:sp>
          <p:nvSpPr>
            <p:cNvPr id="121" name="120 CuadroTexto"/>
            <p:cNvSpPr txBox="1"/>
            <p:nvPr/>
          </p:nvSpPr>
          <p:spPr>
            <a:xfrm>
              <a:off x="4106837" y="2323615"/>
              <a:ext cx="1041227" cy="169277"/>
            </a:xfrm>
            <a:prstGeom prst="rect">
              <a:avLst/>
            </a:prstGeom>
            <a:noFill/>
            <a:ln>
              <a:solidFill>
                <a:schemeClr val="tx1">
                  <a:lumMod val="95000"/>
                  <a:lumOff val="5000"/>
                </a:schemeClr>
              </a:solidFill>
            </a:ln>
          </p:spPr>
          <p:txBody>
            <a:bodyPr wrap="square" rtlCol="0">
              <a:spAutoFit/>
            </a:bodyPr>
            <a:lstStyle/>
            <a:p>
              <a:pPr marL="171450" indent="-171450" algn="ctr">
                <a:buFont typeface="Wingdings" pitchFamily="2" charset="2"/>
                <a:buChar char="ü"/>
              </a:pPr>
              <a:r>
                <a:rPr lang="es-CO" sz="500" dirty="0" smtClean="0">
                  <a:latin typeface="Arial" pitchFamily="34" charset="0"/>
                  <a:cs typeface="Arial" pitchFamily="34" charset="0"/>
                </a:rPr>
                <a:t>SI</a:t>
              </a:r>
              <a:endParaRPr lang="es-CO" sz="500" dirty="0">
                <a:latin typeface="Arial" pitchFamily="34" charset="0"/>
                <a:cs typeface="Arial" pitchFamily="34" charset="0"/>
              </a:endParaRPr>
            </a:p>
          </p:txBody>
        </p:sp>
        <p:sp>
          <p:nvSpPr>
            <p:cNvPr id="122" name="121 CuadroTexto"/>
            <p:cNvSpPr txBox="1"/>
            <p:nvPr/>
          </p:nvSpPr>
          <p:spPr>
            <a:xfrm>
              <a:off x="3440051" y="1988844"/>
              <a:ext cx="666786" cy="169277"/>
            </a:xfrm>
            <a:prstGeom prst="rect">
              <a:avLst/>
            </a:prstGeom>
            <a:noFill/>
            <a:ln>
              <a:solidFill>
                <a:schemeClr val="tx1">
                  <a:lumMod val="95000"/>
                  <a:lumOff val="5000"/>
                </a:schemeClr>
              </a:solidFill>
            </a:ln>
          </p:spPr>
          <p:txBody>
            <a:bodyPr wrap="square" rtlCol="0">
              <a:spAutoFit/>
            </a:bodyPr>
            <a:lstStyle/>
            <a:p>
              <a:pPr marL="171450" indent="-171450" algn="ctr">
                <a:buFont typeface="Wingdings" pitchFamily="2" charset="2"/>
                <a:buChar char="ü"/>
              </a:pPr>
              <a:r>
                <a:rPr lang="es-CO" sz="500" dirty="0">
                  <a:latin typeface="Arial" pitchFamily="34" charset="0"/>
                  <a:cs typeface="Arial" pitchFamily="34" charset="0"/>
                </a:rPr>
                <a:t>SI</a:t>
              </a:r>
            </a:p>
          </p:txBody>
        </p:sp>
        <p:sp>
          <p:nvSpPr>
            <p:cNvPr id="123" name="122 CuadroTexto"/>
            <p:cNvSpPr txBox="1"/>
            <p:nvPr/>
          </p:nvSpPr>
          <p:spPr>
            <a:xfrm>
              <a:off x="4106837" y="1988840"/>
              <a:ext cx="1041227" cy="169277"/>
            </a:xfrm>
            <a:prstGeom prst="rect">
              <a:avLst/>
            </a:prstGeom>
            <a:noFill/>
            <a:ln>
              <a:solidFill>
                <a:schemeClr val="tx1">
                  <a:lumMod val="95000"/>
                  <a:lumOff val="5000"/>
                </a:schemeClr>
              </a:solidFill>
            </a:ln>
          </p:spPr>
          <p:txBody>
            <a:bodyPr wrap="square" rtlCol="0">
              <a:spAutoFit/>
            </a:bodyPr>
            <a:lstStyle/>
            <a:p>
              <a:pPr algn="ctr"/>
              <a:endParaRPr lang="es-CO" sz="500" dirty="0">
                <a:latin typeface="Arial" pitchFamily="34" charset="0"/>
                <a:cs typeface="Arial" pitchFamily="34" charset="0"/>
              </a:endParaRPr>
            </a:p>
          </p:txBody>
        </p:sp>
        <p:sp>
          <p:nvSpPr>
            <p:cNvPr id="124" name="123 CuadroTexto"/>
            <p:cNvSpPr txBox="1"/>
            <p:nvPr/>
          </p:nvSpPr>
          <p:spPr>
            <a:xfrm>
              <a:off x="3440051" y="1747555"/>
              <a:ext cx="666786" cy="169277"/>
            </a:xfrm>
            <a:prstGeom prst="rect">
              <a:avLst/>
            </a:prstGeom>
            <a:noFill/>
            <a:ln>
              <a:solidFill>
                <a:schemeClr val="tx1">
                  <a:lumMod val="95000"/>
                  <a:lumOff val="5000"/>
                </a:schemeClr>
              </a:solidFill>
            </a:ln>
          </p:spPr>
          <p:txBody>
            <a:bodyPr wrap="square" rtlCol="0">
              <a:spAutoFit/>
            </a:bodyPr>
            <a:lstStyle/>
            <a:p>
              <a:pPr algn="ctr"/>
              <a:endParaRPr lang="es-CO" sz="500" dirty="0">
                <a:latin typeface="Arial" pitchFamily="34" charset="0"/>
                <a:cs typeface="Arial" pitchFamily="34" charset="0"/>
              </a:endParaRPr>
            </a:p>
          </p:txBody>
        </p:sp>
        <p:sp>
          <p:nvSpPr>
            <p:cNvPr id="125" name="124 CuadroTexto"/>
            <p:cNvSpPr txBox="1"/>
            <p:nvPr/>
          </p:nvSpPr>
          <p:spPr>
            <a:xfrm>
              <a:off x="4106837" y="1747551"/>
              <a:ext cx="1041227" cy="169277"/>
            </a:xfrm>
            <a:prstGeom prst="rect">
              <a:avLst/>
            </a:prstGeom>
            <a:noFill/>
            <a:ln>
              <a:solidFill>
                <a:schemeClr val="tx1">
                  <a:lumMod val="95000"/>
                  <a:lumOff val="5000"/>
                </a:schemeClr>
              </a:solidFill>
            </a:ln>
          </p:spPr>
          <p:txBody>
            <a:bodyPr wrap="square" rtlCol="0">
              <a:spAutoFit/>
            </a:bodyPr>
            <a:lstStyle/>
            <a:p>
              <a:pPr algn="ctr"/>
              <a:endParaRPr lang="es-CO" sz="500" dirty="0">
                <a:latin typeface="Arial" pitchFamily="34" charset="0"/>
                <a:cs typeface="Arial" pitchFamily="34" charset="0"/>
              </a:endParaRPr>
            </a:p>
          </p:txBody>
        </p:sp>
        <p:sp>
          <p:nvSpPr>
            <p:cNvPr id="126" name="125 CuadroTexto"/>
            <p:cNvSpPr txBox="1"/>
            <p:nvPr/>
          </p:nvSpPr>
          <p:spPr>
            <a:xfrm>
              <a:off x="3440051" y="5805268"/>
              <a:ext cx="666786" cy="169277"/>
            </a:xfrm>
            <a:prstGeom prst="rect">
              <a:avLst/>
            </a:prstGeom>
            <a:noFill/>
            <a:ln>
              <a:solidFill>
                <a:schemeClr val="tx1">
                  <a:lumMod val="95000"/>
                  <a:lumOff val="5000"/>
                </a:schemeClr>
              </a:solidFill>
            </a:ln>
          </p:spPr>
          <p:txBody>
            <a:bodyPr wrap="square" rtlCol="0">
              <a:spAutoFit/>
            </a:bodyPr>
            <a:lstStyle/>
            <a:p>
              <a:pPr marL="171450" indent="-171450" algn="ctr">
                <a:buFont typeface="Wingdings" pitchFamily="2" charset="2"/>
                <a:buChar char="ü"/>
              </a:pPr>
              <a:r>
                <a:rPr lang="es-CO" sz="500" dirty="0" smtClean="0">
                  <a:latin typeface="Arial" pitchFamily="34" charset="0"/>
                  <a:cs typeface="Arial" pitchFamily="34" charset="0"/>
                </a:rPr>
                <a:t>SI</a:t>
              </a:r>
              <a:endParaRPr lang="es-CO" sz="500" dirty="0">
                <a:latin typeface="Arial" pitchFamily="34" charset="0"/>
                <a:cs typeface="Arial" pitchFamily="34" charset="0"/>
              </a:endParaRPr>
            </a:p>
          </p:txBody>
        </p:sp>
        <p:sp>
          <p:nvSpPr>
            <p:cNvPr id="127" name="126 CuadroTexto"/>
            <p:cNvSpPr txBox="1"/>
            <p:nvPr/>
          </p:nvSpPr>
          <p:spPr>
            <a:xfrm>
              <a:off x="4106837" y="5805264"/>
              <a:ext cx="1041227" cy="169277"/>
            </a:xfrm>
            <a:prstGeom prst="rect">
              <a:avLst/>
            </a:prstGeom>
            <a:noFill/>
            <a:ln>
              <a:solidFill>
                <a:schemeClr val="tx1">
                  <a:lumMod val="95000"/>
                  <a:lumOff val="5000"/>
                </a:schemeClr>
              </a:solidFill>
            </a:ln>
          </p:spPr>
          <p:txBody>
            <a:bodyPr wrap="square" rtlCol="0">
              <a:spAutoFit/>
            </a:bodyPr>
            <a:lstStyle/>
            <a:p>
              <a:pPr marL="171450" indent="-171450" algn="ctr">
                <a:buFont typeface="Wingdings" pitchFamily="2" charset="2"/>
                <a:buChar char="ü"/>
              </a:pPr>
              <a:r>
                <a:rPr lang="es-CO" sz="500" dirty="0" smtClean="0">
                  <a:latin typeface="Arial" pitchFamily="34" charset="0"/>
                  <a:cs typeface="Arial" pitchFamily="34" charset="0"/>
                </a:rPr>
                <a:t>SI</a:t>
              </a:r>
              <a:endParaRPr lang="es-CO" sz="500" dirty="0">
                <a:latin typeface="Arial" pitchFamily="34" charset="0"/>
                <a:cs typeface="Arial" pitchFamily="34" charset="0"/>
              </a:endParaRPr>
            </a:p>
          </p:txBody>
        </p:sp>
        <p:sp>
          <p:nvSpPr>
            <p:cNvPr id="128" name="127 CuadroTexto"/>
            <p:cNvSpPr txBox="1"/>
            <p:nvPr/>
          </p:nvSpPr>
          <p:spPr>
            <a:xfrm>
              <a:off x="3440051" y="5445228"/>
              <a:ext cx="666786" cy="169277"/>
            </a:xfrm>
            <a:prstGeom prst="rect">
              <a:avLst/>
            </a:prstGeom>
            <a:noFill/>
            <a:ln>
              <a:solidFill>
                <a:schemeClr val="tx1">
                  <a:lumMod val="95000"/>
                  <a:lumOff val="5000"/>
                </a:schemeClr>
              </a:solidFill>
            </a:ln>
          </p:spPr>
          <p:txBody>
            <a:bodyPr wrap="square" rtlCol="0">
              <a:spAutoFit/>
            </a:bodyPr>
            <a:lstStyle/>
            <a:p>
              <a:pPr marL="171450" indent="-171450" algn="ctr">
                <a:buFont typeface="Wingdings" pitchFamily="2" charset="2"/>
                <a:buChar char="ü"/>
              </a:pPr>
              <a:r>
                <a:rPr lang="es-CO" sz="500" dirty="0" smtClean="0">
                  <a:latin typeface="Arial" pitchFamily="34" charset="0"/>
                  <a:cs typeface="Arial" pitchFamily="34" charset="0"/>
                </a:rPr>
                <a:t>SI</a:t>
              </a:r>
              <a:endParaRPr lang="es-CO" sz="500" dirty="0">
                <a:latin typeface="Arial" pitchFamily="34" charset="0"/>
                <a:cs typeface="Arial" pitchFamily="34" charset="0"/>
              </a:endParaRPr>
            </a:p>
          </p:txBody>
        </p:sp>
        <p:sp>
          <p:nvSpPr>
            <p:cNvPr id="129" name="128 CuadroTexto"/>
            <p:cNvSpPr txBox="1"/>
            <p:nvPr/>
          </p:nvSpPr>
          <p:spPr>
            <a:xfrm>
              <a:off x="4106837" y="5445224"/>
              <a:ext cx="1041227" cy="169277"/>
            </a:xfrm>
            <a:prstGeom prst="rect">
              <a:avLst/>
            </a:prstGeom>
            <a:noFill/>
            <a:ln>
              <a:solidFill>
                <a:schemeClr val="tx1">
                  <a:lumMod val="95000"/>
                  <a:lumOff val="5000"/>
                </a:schemeClr>
              </a:solidFill>
            </a:ln>
          </p:spPr>
          <p:txBody>
            <a:bodyPr wrap="square" rtlCol="0">
              <a:spAutoFit/>
            </a:bodyPr>
            <a:lstStyle/>
            <a:p>
              <a:pPr marL="171450" indent="-171450" algn="ctr">
                <a:buFont typeface="Wingdings" pitchFamily="2" charset="2"/>
                <a:buChar char="ü"/>
              </a:pPr>
              <a:r>
                <a:rPr lang="es-CO" sz="500" dirty="0" smtClean="0">
                  <a:latin typeface="Arial" pitchFamily="34" charset="0"/>
                  <a:cs typeface="Arial" pitchFamily="34" charset="0"/>
                </a:rPr>
                <a:t>SI</a:t>
              </a:r>
              <a:endParaRPr lang="es-CO" sz="500" dirty="0">
                <a:latin typeface="Arial" pitchFamily="34" charset="0"/>
                <a:cs typeface="Arial" pitchFamily="34" charset="0"/>
              </a:endParaRPr>
            </a:p>
          </p:txBody>
        </p:sp>
        <p:sp>
          <p:nvSpPr>
            <p:cNvPr id="130" name="129 CuadroTexto"/>
            <p:cNvSpPr txBox="1"/>
            <p:nvPr/>
          </p:nvSpPr>
          <p:spPr>
            <a:xfrm>
              <a:off x="3440051" y="5203939"/>
              <a:ext cx="666786" cy="169277"/>
            </a:xfrm>
            <a:prstGeom prst="rect">
              <a:avLst/>
            </a:prstGeom>
            <a:noFill/>
            <a:ln>
              <a:solidFill>
                <a:schemeClr val="tx1">
                  <a:lumMod val="95000"/>
                  <a:lumOff val="5000"/>
                </a:schemeClr>
              </a:solidFill>
            </a:ln>
          </p:spPr>
          <p:txBody>
            <a:bodyPr wrap="square" rtlCol="0">
              <a:spAutoFit/>
            </a:bodyPr>
            <a:lstStyle/>
            <a:p>
              <a:pPr algn="ctr"/>
              <a:endParaRPr lang="es-CO" sz="500" dirty="0">
                <a:latin typeface="Arial" pitchFamily="34" charset="0"/>
                <a:cs typeface="Arial" pitchFamily="34" charset="0"/>
              </a:endParaRPr>
            </a:p>
          </p:txBody>
        </p:sp>
        <p:sp>
          <p:nvSpPr>
            <p:cNvPr id="131" name="130 CuadroTexto"/>
            <p:cNvSpPr txBox="1"/>
            <p:nvPr/>
          </p:nvSpPr>
          <p:spPr>
            <a:xfrm>
              <a:off x="4106837" y="5203935"/>
              <a:ext cx="1041227" cy="169277"/>
            </a:xfrm>
            <a:prstGeom prst="rect">
              <a:avLst/>
            </a:prstGeom>
            <a:noFill/>
            <a:ln>
              <a:solidFill>
                <a:schemeClr val="tx1">
                  <a:lumMod val="95000"/>
                  <a:lumOff val="5000"/>
                </a:schemeClr>
              </a:solidFill>
            </a:ln>
          </p:spPr>
          <p:txBody>
            <a:bodyPr wrap="square" rtlCol="0">
              <a:spAutoFit/>
            </a:bodyPr>
            <a:lstStyle/>
            <a:p>
              <a:pPr algn="ctr"/>
              <a:endParaRPr lang="es-CO" sz="500" dirty="0">
                <a:latin typeface="Arial" pitchFamily="34" charset="0"/>
                <a:cs typeface="Arial" pitchFamily="34" charset="0"/>
              </a:endParaRPr>
            </a:p>
          </p:txBody>
        </p:sp>
        <p:sp>
          <p:nvSpPr>
            <p:cNvPr id="132" name="131 CuadroTexto"/>
            <p:cNvSpPr txBox="1"/>
            <p:nvPr/>
          </p:nvSpPr>
          <p:spPr>
            <a:xfrm>
              <a:off x="3440051" y="4869164"/>
              <a:ext cx="666786" cy="169277"/>
            </a:xfrm>
            <a:prstGeom prst="rect">
              <a:avLst/>
            </a:prstGeom>
            <a:noFill/>
            <a:ln>
              <a:solidFill>
                <a:schemeClr val="tx1">
                  <a:lumMod val="95000"/>
                  <a:lumOff val="5000"/>
                </a:schemeClr>
              </a:solidFill>
            </a:ln>
          </p:spPr>
          <p:txBody>
            <a:bodyPr wrap="square" rtlCol="0">
              <a:spAutoFit/>
            </a:bodyPr>
            <a:lstStyle/>
            <a:p>
              <a:pPr marL="171450" indent="-171450" algn="ctr">
                <a:buFont typeface="Wingdings" pitchFamily="2" charset="2"/>
                <a:buChar char="ü"/>
              </a:pPr>
              <a:r>
                <a:rPr lang="es-CO" sz="500" dirty="0">
                  <a:latin typeface="Arial" pitchFamily="34" charset="0"/>
                  <a:cs typeface="Arial" pitchFamily="34" charset="0"/>
                </a:rPr>
                <a:t>SI</a:t>
              </a:r>
            </a:p>
          </p:txBody>
        </p:sp>
        <p:sp>
          <p:nvSpPr>
            <p:cNvPr id="133" name="132 CuadroTexto"/>
            <p:cNvSpPr txBox="1"/>
            <p:nvPr/>
          </p:nvSpPr>
          <p:spPr>
            <a:xfrm>
              <a:off x="4106837" y="4869160"/>
              <a:ext cx="1041227" cy="169277"/>
            </a:xfrm>
            <a:prstGeom prst="rect">
              <a:avLst/>
            </a:prstGeom>
            <a:noFill/>
            <a:ln>
              <a:solidFill>
                <a:schemeClr val="tx1">
                  <a:lumMod val="95000"/>
                  <a:lumOff val="5000"/>
                </a:schemeClr>
              </a:solidFill>
            </a:ln>
          </p:spPr>
          <p:txBody>
            <a:bodyPr wrap="square" rtlCol="0">
              <a:spAutoFit/>
            </a:bodyPr>
            <a:lstStyle/>
            <a:p>
              <a:pPr marL="171450" indent="-171450" algn="ctr">
                <a:buFont typeface="Wingdings" pitchFamily="2" charset="2"/>
                <a:buChar char="ü"/>
              </a:pPr>
              <a:r>
                <a:rPr lang="es-CO" sz="500" dirty="0" smtClean="0">
                  <a:latin typeface="Arial" pitchFamily="34" charset="0"/>
                  <a:cs typeface="Arial" pitchFamily="34" charset="0"/>
                </a:rPr>
                <a:t>SI</a:t>
              </a:r>
              <a:endParaRPr lang="es-CO" sz="500" dirty="0">
                <a:latin typeface="Arial" pitchFamily="34" charset="0"/>
                <a:cs typeface="Arial" pitchFamily="34" charset="0"/>
              </a:endParaRPr>
            </a:p>
          </p:txBody>
        </p:sp>
        <p:sp>
          <p:nvSpPr>
            <p:cNvPr id="134" name="133 CuadroTexto"/>
            <p:cNvSpPr txBox="1"/>
            <p:nvPr/>
          </p:nvSpPr>
          <p:spPr>
            <a:xfrm>
              <a:off x="5292080" y="836712"/>
              <a:ext cx="698667" cy="169277"/>
            </a:xfrm>
            <a:prstGeom prst="rect">
              <a:avLst/>
            </a:prstGeom>
            <a:noFill/>
            <a:ln>
              <a:solidFill>
                <a:schemeClr val="tx1">
                  <a:lumMod val="95000"/>
                  <a:lumOff val="5000"/>
                </a:schemeClr>
              </a:solidFill>
            </a:ln>
          </p:spPr>
          <p:txBody>
            <a:bodyPr wrap="square" rtlCol="0">
              <a:spAutoFit/>
            </a:bodyPr>
            <a:lstStyle/>
            <a:p>
              <a:pPr marL="171450" indent="-171450" algn="ctr">
                <a:buFont typeface="Wingdings" pitchFamily="2" charset="2"/>
                <a:buChar char="ü"/>
              </a:pPr>
              <a:r>
                <a:rPr lang="es-CO" sz="500" dirty="0" smtClean="0">
                  <a:latin typeface="Arial" pitchFamily="34" charset="0"/>
                  <a:cs typeface="Arial" pitchFamily="34" charset="0"/>
                </a:rPr>
                <a:t>SI</a:t>
              </a:r>
              <a:endParaRPr lang="es-CO" sz="500" dirty="0">
                <a:latin typeface="Arial" pitchFamily="34" charset="0"/>
                <a:cs typeface="Arial" pitchFamily="34" charset="0"/>
              </a:endParaRPr>
            </a:p>
          </p:txBody>
        </p:sp>
        <p:sp>
          <p:nvSpPr>
            <p:cNvPr id="135" name="134 CuadroTexto"/>
            <p:cNvSpPr txBox="1"/>
            <p:nvPr/>
          </p:nvSpPr>
          <p:spPr>
            <a:xfrm>
              <a:off x="5990747" y="836712"/>
              <a:ext cx="651872" cy="169277"/>
            </a:xfrm>
            <a:prstGeom prst="rect">
              <a:avLst/>
            </a:prstGeom>
            <a:noFill/>
            <a:ln>
              <a:solidFill>
                <a:schemeClr val="tx1">
                  <a:lumMod val="95000"/>
                  <a:lumOff val="5000"/>
                </a:schemeClr>
              </a:solidFill>
            </a:ln>
          </p:spPr>
          <p:txBody>
            <a:bodyPr wrap="square" rtlCol="0">
              <a:spAutoFit/>
            </a:bodyPr>
            <a:lstStyle/>
            <a:p>
              <a:pPr marL="171450" indent="-171450" algn="ctr">
                <a:buFont typeface="Wingdings" pitchFamily="2" charset="2"/>
                <a:buChar char="ü"/>
              </a:pPr>
              <a:r>
                <a:rPr lang="es-CO" sz="500" dirty="0" smtClean="0">
                  <a:latin typeface="Arial" pitchFamily="34" charset="0"/>
                  <a:cs typeface="Arial" pitchFamily="34" charset="0"/>
                </a:rPr>
                <a:t>SI</a:t>
              </a:r>
              <a:endParaRPr lang="es-CO" sz="500" dirty="0">
                <a:latin typeface="Arial" pitchFamily="34" charset="0"/>
                <a:cs typeface="Arial" pitchFamily="34" charset="0"/>
              </a:endParaRPr>
            </a:p>
          </p:txBody>
        </p:sp>
        <p:sp>
          <p:nvSpPr>
            <p:cNvPr id="136" name="135 CuadroTexto"/>
            <p:cNvSpPr txBox="1"/>
            <p:nvPr/>
          </p:nvSpPr>
          <p:spPr>
            <a:xfrm>
              <a:off x="6642619" y="836712"/>
              <a:ext cx="720080" cy="169277"/>
            </a:xfrm>
            <a:prstGeom prst="rect">
              <a:avLst/>
            </a:prstGeom>
            <a:noFill/>
            <a:ln>
              <a:solidFill>
                <a:schemeClr val="tx1">
                  <a:lumMod val="95000"/>
                  <a:lumOff val="5000"/>
                </a:schemeClr>
              </a:solidFill>
            </a:ln>
          </p:spPr>
          <p:txBody>
            <a:bodyPr wrap="square" rtlCol="0">
              <a:spAutoFit/>
            </a:bodyPr>
            <a:lstStyle/>
            <a:p>
              <a:pPr algn="ctr"/>
              <a:endParaRPr lang="es-CO" sz="500" dirty="0">
                <a:latin typeface="Arial" pitchFamily="34" charset="0"/>
                <a:cs typeface="Arial" pitchFamily="34" charset="0"/>
              </a:endParaRPr>
            </a:p>
          </p:txBody>
        </p:sp>
        <p:sp>
          <p:nvSpPr>
            <p:cNvPr id="137" name="136 CuadroTexto"/>
            <p:cNvSpPr txBox="1"/>
            <p:nvPr/>
          </p:nvSpPr>
          <p:spPr>
            <a:xfrm>
              <a:off x="7362699" y="836712"/>
              <a:ext cx="888576" cy="169277"/>
            </a:xfrm>
            <a:prstGeom prst="rect">
              <a:avLst/>
            </a:prstGeom>
            <a:noFill/>
            <a:ln>
              <a:solidFill>
                <a:schemeClr val="tx1">
                  <a:lumMod val="95000"/>
                  <a:lumOff val="5000"/>
                </a:schemeClr>
              </a:solidFill>
            </a:ln>
          </p:spPr>
          <p:txBody>
            <a:bodyPr wrap="square" rtlCol="0">
              <a:spAutoFit/>
            </a:bodyPr>
            <a:lstStyle/>
            <a:p>
              <a:pPr algn="ctr"/>
              <a:endParaRPr lang="es-CO" sz="500" dirty="0">
                <a:latin typeface="Arial" pitchFamily="34" charset="0"/>
                <a:cs typeface="Arial" pitchFamily="34" charset="0"/>
              </a:endParaRPr>
            </a:p>
          </p:txBody>
        </p:sp>
        <p:sp>
          <p:nvSpPr>
            <p:cNvPr id="138" name="137 CuadroTexto"/>
            <p:cNvSpPr txBox="1"/>
            <p:nvPr/>
          </p:nvSpPr>
          <p:spPr>
            <a:xfrm>
              <a:off x="8251275" y="836712"/>
              <a:ext cx="635440" cy="169277"/>
            </a:xfrm>
            <a:prstGeom prst="rect">
              <a:avLst/>
            </a:prstGeom>
            <a:noFill/>
            <a:ln>
              <a:solidFill>
                <a:schemeClr val="tx1">
                  <a:lumMod val="95000"/>
                  <a:lumOff val="5000"/>
                </a:schemeClr>
              </a:solidFill>
            </a:ln>
          </p:spPr>
          <p:txBody>
            <a:bodyPr wrap="square" rtlCol="0">
              <a:spAutoFit/>
            </a:bodyPr>
            <a:lstStyle/>
            <a:p>
              <a:pPr algn="ctr"/>
              <a:endParaRPr lang="es-CO" sz="500" dirty="0">
                <a:latin typeface="Arial" pitchFamily="34" charset="0"/>
                <a:cs typeface="Arial" pitchFamily="34" charset="0"/>
              </a:endParaRPr>
            </a:p>
          </p:txBody>
        </p:sp>
        <p:sp>
          <p:nvSpPr>
            <p:cNvPr id="139" name="138 CuadroTexto"/>
            <p:cNvSpPr txBox="1"/>
            <p:nvPr/>
          </p:nvSpPr>
          <p:spPr>
            <a:xfrm>
              <a:off x="5292080" y="1052736"/>
              <a:ext cx="698667" cy="169277"/>
            </a:xfrm>
            <a:prstGeom prst="rect">
              <a:avLst/>
            </a:prstGeom>
            <a:noFill/>
            <a:ln>
              <a:solidFill>
                <a:schemeClr val="tx1">
                  <a:lumMod val="95000"/>
                  <a:lumOff val="5000"/>
                </a:schemeClr>
              </a:solidFill>
            </a:ln>
          </p:spPr>
          <p:txBody>
            <a:bodyPr wrap="square" rtlCol="0">
              <a:spAutoFit/>
            </a:bodyPr>
            <a:lstStyle/>
            <a:p>
              <a:pPr marL="171450" indent="-171450" algn="ctr">
                <a:buFont typeface="Wingdings" pitchFamily="2" charset="2"/>
                <a:buChar char="ü"/>
              </a:pPr>
              <a:r>
                <a:rPr lang="es-CO" sz="500" dirty="0" smtClean="0">
                  <a:latin typeface="Arial" pitchFamily="34" charset="0"/>
                  <a:cs typeface="Arial" pitchFamily="34" charset="0"/>
                </a:rPr>
                <a:t>SI</a:t>
              </a:r>
              <a:endParaRPr lang="es-CO" sz="500" dirty="0">
                <a:latin typeface="Arial" pitchFamily="34" charset="0"/>
                <a:cs typeface="Arial" pitchFamily="34" charset="0"/>
              </a:endParaRPr>
            </a:p>
          </p:txBody>
        </p:sp>
        <p:sp>
          <p:nvSpPr>
            <p:cNvPr id="140" name="139 CuadroTexto"/>
            <p:cNvSpPr txBox="1"/>
            <p:nvPr/>
          </p:nvSpPr>
          <p:spPr>
            <a:xfrm>
              <a:off x="5990747" y="1052736"/>
              <a:ext cx="651872" cy="169277"/>
            </a:xfrm>
            <a:prstGeom prst="rect">
              <a:avLst/>
            </a:prstGeom>
            <a:noFill/>
            <a:ln>
              <a:solidFill>
                <a:schemeClr val="tx1">
                  <a:lumMod val="95000"/>
                  <a:lumOff val="5000"/>
                </a:schemeClr>
              </a:solidFill>
            </a:ln>
          </p:spPr>
          <p:txBody>
            <a:bodyPr wrap="square" rtlCol="0">
              <a:spAutoFit/>
            </a:bodyPr>
            <a:lstStyle/>
            <a:p>
              <a:pPr marL="171450" indent="-171450" algn="ctr">
                <a:buFont typeface="Wingdings" pitchFamily="2" charset="2"/>
                <a:buChar char="ü"/>
              </a:pPr>
              <a:r>
                <a:rPr lang="es-CO" sz="500" dirty="0" smtClean="0">
                  <a:latin typeface="Arial" pitchFamily="34" charset="0"/>
                  <a:cs typeface="Arial" pitchFamily="34" charset="0"/>
                </a:rPr>
                <a:t>SI</a:t>
              </a:r>
              <a:endParaRPr lang="es-CO" sz="500" dirty="0">
                <a:latin typeface="Arial" pitchFamily="34" charset="0"/>
                <a:cs typeface="Arial" pitchFamily="34" charset="0"/>
              </a:endParaRPr>
            </a:p>
          </p:txBody>
        </p:sp>
        <p:sp>
          <p:nvSpPr>
            <p:cNvPr id="141" name="140 CuadroTexto"/>
            <p:cNvSpPr txBox="1"/>
            <p:nvPr/>
          </p:nvSpPr>
          <p:spPr>
            <a:xfrm>
              <a:off x="6642619" y="1052736"/>
              <a:ext cx="720080" cy="169277"/>
            </a:xfrm>
            <a:prstGeom prst="rect">
              <a:avLst/>
            </a:prstGeom>
            <a:noFill/>
            <a:ln>
              <a:solidFill>
                <a:schemeClr val="tx1">
                  <a:lumMod val="95000"/>
                  <a:lumOff val="5000"/>
                </a:schemeClr>
              </a:solidFill>
            </a:ln>
          </p:spPr>
          <p:txBody>
            <a:bodyPr wrap="square" rtlCol="0">
              <a:spAutoFit/>
            </a:bodyPr>
            <a:lstStyle/>
            <a:p>
              <a:pPr marL="171450" indent="-171450" algn="ctr">
                <a:buFont typeface="Wingdings" pitchFamily="2" charset="2"/>
                <a:buChar char="ü"/>
              </a:pPr>
              <a:r>
                <a:rPr lang="es-CO" sz="500" dirty="0" smtClean="0">
                  <a:latin typeface="Arial" pitchFamily="34" charset="0"/>
                  <a:cs typeface="Arial" pitchFamily="34" charset="0"/>
                </a:rPr>
                <a:t>SI</a:t>
              </a:r>
              <a:endParaRPr lang="es-CO" sz="500" dirty="0">
                <a:latin typeface="Arial" pitchFamily="34" charset="0"/>
                <a:cs typeface="Arial" pitchFamily="34" charset="0"/>
              </a:endParaRPr>
            </a:p>
          </p:txBody>
        </p:sp>
        <p:sp>
          <p:nvSpPr>
            <p:cNvPr id="142" name="141 CuadroTexto"/>
            <p:cNvSpPr txBox="1"/>
            <p:nvPr/>
          </p:nvSpPr>
          <p:spPr>
            <a:xfrm>
              <a:off x="7362699" y="1052736"/>
              <a:ext cx="888576" cy="169277"/>
            </a:xfrm>
            <a:prstGeom prst="rect">
              <a:avLst/>
            </a:prstGeom>
            <a:noFill/>
            <a:ln>
              <a:solidFill>
                <a:schemeClr val="tx1">
                  <a:lumMod val="95000"/>
                  <a:lumOff val="5000"/>
                </a:schemeClr>
              </a:solidFill>
            </a:ln>
          </p:spPr>
          <p:txBody>
            <a:bodyPr wrap="square" rtlCol="0">
              <a:spAutoFit/>
            </a:bodyPr>
            <a:lstStyle/>
            <a:p>
              <a:pPr algn="ctr"/>
              <a:endParaRPr lang="es-CO" sz="500" dirty="0">
                <a:latin typeface="Arial" pitchFamily="34" charset="0"/>
                <a:cs typeface="Arial" pitchFamily="34" charset="0"/>
              </a:endParaRPr>
            </a:p>
          </p:txBody>
        </p:sp>
        <p:sp>
          <p:nvSpPr>
            <p:cNvPr id="143" name="142 CuadroTexto"/>
            <p:cNvSpPr txBox="1"/>
            <p:nvPr/>
          </p:nvSpPr>
          <p:spPr>
            <a:xfrm>
              <a:off x="8251275" y="1052736"/>
              <a:ext cx="635440" cy="169277"/>
            </a:xfrm>
            <a:prstGeom prst="rect">
              <a:avLst/>
            </a:prstGeom>
            <a:noFill/>
            <a:ln>
              <a:solidFill>
                <a:schemeClr val="tx1">
                  <a:lumMod val="95000"/>
                  <a:lumOff val="5000"/>
                </a:schemeClr>
              </a:solidFill>
            </a:ln>
          </p:spPr>
          <p:txBody>
            <a:bodyPr wrap="square" rtlCol="0">
              <a:spAutoFit/>
            </a:bodyPr>
            <a:lstStyle/>
            <a:p>
              <a:pPr algn="ctr"/>
              <a:endParaRPr lang="es-CO" sz="500" dirty="0">
                <a:latin typeface="Arial" pitchFamily="34" charset="0"/>
                <a:cs typeface="Arial" pitchFamily="34" charset="0"/>
              </a:endParaRPr>
            </a:p>
          </p:txBody>
        </p:sp>
        <p:sp>
          <p:nvSpPr>
            <p:cNvPr id="144" name="143 CuadroTexto"/>
            <p:cNvSpPr txBox="1"/>
            <p:nvPr/>
          </p:nvSpPr>
          <p:spPr>
            <a:xfrm>
              <a:off x="5292080" y="1268760"/>
              <a:ext cx="698667" cy="169277"/>
            </a:xfrm>
            <a:prstGeom prst="rect">
              <a:avLst/>
            </a:prstGeom>
            <a:noFill/>
            <a:ln>
              <a:solidFill>
                <a:schemeClr val="tx1">
                  <a:lumMod val="95000"/>
                  <a:lumOff val="5000"/>
                </a:schemeClr>
              </a:solidFill>
            </a:ln>
          </p:spPr>
          <p:txBody>
            <a:bodyPr wrap="square" rtlCol="0">
              <a:spAutoFit/>
            </a:bodyPr>
            <a:lstStyle/>
            <a:p>
              <a:pPr marL="171450" indent="-171450" algn="ctr">
                <a:buFont typeface="Wingdings" pitchFamily="2" charset="2"/>
                <a:buChar char="ü"/>
              </a:pPr>
              <a:r>
                <a:rPr lang="es-CO" sz="500" dirty="0" smtClean="0">
                  <a:latin typeface="Arial" pitchFamily="34" charset="0"/>
                  <a:cs typeface="Arial" pitchFamily="34" charset="0"/>
                </a:rPr>
                <a:t>SI</a:t>
              </a:r>
              <a:endParaRPr lang="es-CO" sz="500" dirty="0">
                <a:latin typeface="Arial" pitchFamily="34" charset="0"/>
                <a:cs typeface="Arial" pitchFamily="34" charset="0"/>
              </a:endParaRPr>
            </a:p>
          </p:txBody>
        </p:sp>
        <p:sp>
          <p:nvSpPr>
            <p:cNvPr id="145" name="144 CuadroTexto"/>
            <p:cNvSpPr txBox="1"/>
            <p:nvPr/>
          </p:nvSpPr>
          <p:spPr>
            <a:xfrm>
              <a:off x="5990747" y="1268760"/>
              <a:ext cx="651872" cy="169277"/>
            </a:xfrm>
            <a:prstGeom prst="rect">
              <a:avLst/>
            </a:prstGeom>
            <a:noFill/>
            <a:ln>
              <a:solidFill>
                <a:schemeClr val="tx1">
                  <a:lumMod val="95000"/>
                  <a:lumOff val="5000"/>
                </a:schemeClr>
              </a:solidFill>
            </a:ln>
          </p:spPr>
          <p:txBody>
            <a:bodyPr wrap="square" rtlCol="0">
              <a:spAutoFit/>
            </a:bodyPr>
            <a:lstStyle/>
            <a:p>
              <a:pPr marL="171450" indent="-171450" algn="ctr">
                <a:buFont typeface="Wingdings" pitchFamily="2" charset="2"/>
                <a:buChar char="ü"/>
              </a:pPr>
              <a:r>
                <a:rPr lang="es-CO" sz="500" dirty="0" smtClean="0">
                  <a:latin typeface="Arial" pitchFamily="34" charset="0"/>
                  <a:cs typeface="Arial" pitchFamily="34" charset="0"/>
                </a:rPr>
                <a:t>SI</a:t>
              </a:r>
              <a:endParaRPr lang="es-CO" sz="500" dirty="0">
                <a:latin typeface="Arial" pitchFamily="34" charset="0"/>
                <a:cs typeface="Arial" pitchFamily="34" charset="0"/>
              </a:endParaRPr>
            </a:p>
          </p:txBody>
        </p:sp>
        <p:sp>
          <p:nvSpPr>
            <p:cNvPr id="146" name="145 CuadroTexto"/>
            <p:cNvSpPr txBox="1"/>
            <p:nvPr/>
          </p:nvSpPr>
          <p:spPr>
            <a:xfrm>
              <a:off x="6642619" y="1268760"/>
              <a:ext cx="720080" cy="169277"/>
            </a:xfrm>
            <a:prstGeom prst="rect">
              <a:avLst/>
            </a:prstGeom>
            <a:noFill/>
            <a:ln>
              <a:solidFill>
                <a:schemeClr val="tx1">
                  <a:lumMod val="95000"/>
                  <a:lumOff val="5000"/>
                </a:schemeClr>
              </a:solidFill>
            </a:ln>
          </p:spPr>
          <p:txBody>
            <a:bodyPr wrap="square" rtlCol="0">
              <a:spAutoFit/>
            </a:bodyPr>
            <a:lstStyle/>
            <a:p>
              <a:pPr marL="171450" indent="-171450" algn="ctr">
                <a:buFont typeface="Wingdings" pitchFamily="2" charset="2"/>
                <a:buChar char="ü"/>
              </a:pPr>
              <a:r>
                <a:rPr lang="es-CO" sz="500" dirty="0" smtClean="0">
                  <a:latin typeface="Arial" pitchFamily="34" charset="0"/>
                  <a:cs typeface="Arial" pitchFamily="34" charset="0"/>
                </a:rPr>
                <a:t>SI</a:t>
              </a:r>
              <a:endParaRPr lang="es-CO" sz="500" dirty="0">
                <a:latin typeface="Arial" pitchFamily="34" charset="0"/>
                <a:cs typeface="Arial" pitchFamily="34" charset="0"/>
              </a:endParaRPr>
            </a:p>
          </p:txBody>
        </p:sp>
        <p:sp>
          <p:nvSpPr>
            <p:cNvPr id="147" name="146 CuadroTexto"/>
            <p:cNvSpPr txBox="1"/>
            <p:nvPr/>
          </p:nvSpPr>
          <p:spPr>
            <a:xfrm>
              <a:off x="7362699" y="1268760"/>
              <a:ext cx="888576" cy="169277"/>
            </a:xfrm>
            <a:prstGeom prst="rect">
              <a:avLst/>
            </a:prstGeom>
            <a:noFill/>
            <a:ln>
              <a:solidFill>
                <a:schemeClr val="tx1">
                  <a:lumMod val="95000"/>
                  <a:lumOff val="5000"/>
                </a:schemeClr>
              </a:solidFill>
            </a:ln>
          </p:spPr>
          <p:txBody>
            <a:bodyPr wrap="square" rtlCol="0">
              <a:spAutoFit/>
            </a:bodyPr>
            <a:lstStyle/>
            <a:p>
              <a:pPr algn="ctr"/>
              <a:endParaRPr lang="es-CO" sz="500" dirty="0">
                <a:latin typeface="Arial" pitchFamily="34" charset="0"/>
                <a:cs typeface="Arial" pitchFamily="34" charset="0"/>
              </a:endParaRPr>
            </a:p>
          </p:txBody>
        </p:sp>
        <p:sp>
          <p:nvSpPr>
            <p:cNvPr id="148" name="147 CuadroTexto"/>
            <p:cNvSpPr txBox="1"/>
            <p:nvPr/>
          </p:nvSpPr>
          <p:spPr>
            <a:xfrm>
              <a:off x="8251275" y="1268760"/>
              <a:ext cx="635440" cy="169277"/>
            </a:xfrm>
            <a:prstGeom prst="rect">
              <a:avLst/>
            </a:prstGeom>
            <a:noFill/>
            <a:ln>
              <a:solidFill>
                <a:schemeClr val="tx1">
                  <a:lumMod val="95000"/>
                  <a:lumOff val="5000"/>
                </a:schemeClr>
              </a:solidFill>
            </a:ln>
          </p:spPr>
          <p:txBody>
            <a:bodyPr wrap="square" rtlCol="0">
              <a:spAutoFit/>
            </a:bodyPr>
            <a:lstStyle/>
            <a:p>
              <a:pPr algn="ctr"/>
              <a:endParaRPr lang="es-CO" sz="500" dirty="0">
                <a:latin typeface="Arial" pitchFamily="34" charset="0"/>
                <a:cs typeface="Arial" pitchFamily="34" charset="0"/>
              </a:endParaRPr>
            </a:p>
          </p:txBody>
        </p:sp>
        <p:sp>
          <p:nvSpPr>
            <p:cNvPr id="149" name="148 CuadroTexto"/>
            <p:cNvSpPr txBox="1"/>
            <p:nvPr/>
          </p:nvSpPr>
          <p:spPr>
            <a:xfrm>
              <a:off x="5292080" y="1531531"/>
              <a:ext cx="698667" cy="169277"/>
            </a:xfrm>
            <a:prstGeom prst="rect">
              <a:avLst/>
            </a:prstGeom>
            <a:noFill/>
            <a:ln>
              <a:solidFill>
                <a:schemeClr val="tx1">
                  <a:lumMod val="95000"/>
                  <a:lumOff val="5000"/>
                </a:schemeClr>
              </a:solidFill>
            </a:ln>
          </p:spPr>
          <p:txBody>
            <a:bodyPr wrap="square" rtlCol="0">
              <a:spAutoFit/>
            </a:bodyPr>
            <a:lstStyle/>
            <a:p>
              <a:pPr marL="171450" indent="-171450" algn="ctr">
                <a:buFont typeface="Wingdings" pitchFamily="2" charset="2"/>
                <a:buChar char="ü"/>
              </a:pPr>
              <a:r>
                <a:rPr lang="es-CO" sz="500" dirty="0" smtClean="0">
                  <a:latin typeface="Arial" pitchFamily="34" charset="0"/>
                  <a:cs typeface="Arial" pitchFamily="34" charset="0"/>
                </a:rPr>
                <a:t>SI</a:t>
              </a:r>
              <a:endParaRPr lang="es-CO" sz="500" dirty="0">
                <a:latin typeface="Arial" pitchFamily="34" charset="0"/>
                <a:cs typeface="Arial" pitchFamily="34" charset="0"/>
              </a:endParaRPr>
            </a:p>
          </p:txBody>
        </p:sp>
        <p:sp>
          <p:nvSpPr>
            <p:cNvPr id="150" name="149 CuadroTexto"/>
            <p:cNvSpPr txBox="1"/>
            <p:nvPr/>
          </p:nvSpPr>
          <p:spPr>
            <a:xfrm>
              <a:off x="5990747" y="1531531"/>
              <a:ext cx="651872" cy="169277"/>
            </a:xfrm>
            <a:prstGeom prst="rect">
              <a:avLst/>
            </a:prstGeom>
            <a:noFill/>
            <a:ln>
              <a:solidFill>
                <a:schemeClr val="tx1">
                  <a:lumMod val="95000"/>
                  <a:lumOff val="5000"/>
                </a:schemeClr>
              </a:solidFill>
            </a:ln>
          </p:spPr>
          <p:txBody>
            <a:bodyPr wrap="square" rtlCol="0">
              <a:spAutoFit/>
            </a:bodyPr>
            <a:lstStyle/>
            <a:p>
              <a:pPr marL="171450" indent="-171450" algn="ctr">
                <a:buFont typeface="Wingdings" pitchFamily="2" charset="2"/>
                <a:buChar char="ü"/>
              </a:pPr>
              <a:r>
                <a:rPr lang="es-CO" sz="500" dirty="0" smtClean="0">
                  <a:latin typeface="Arial" pitchFamily="34" charset="0"/>
                  <a:cs typeface="Arial" pitchFamily="34" charset="0"/>
                </a:rPr>
                <a:t>SI</a:t>
              </a:r>
              <a:endParaRPr lang="es-CO" sz="500" dirty="0">
                <a:latin typeface="Arial" pitchFamily="34" charset="0"/>
                <a:cs typeface="Arial" pitchFamily="34" charset="0"/>
              </a:endParaRPr>
            </a:p>
          </p:txBody>
        </p:sp>
        <p:sp>
          <p:nvSpPr>
            <p:cNvPr id="151" name="150 CuadroTexto"/>
            <p:cNvSpPr txBox="1"/>
            <p:nvPr/>
          </p:nvSpPr>
          <p:spPr>
            <a:xfrm>
              <a:off x="6642619" y="1531531"/>
              <a:ext cx="720080" cy="169277"/>
            </a:xfrm>
            <a:prstGeom prst="rect">
              <a:avLst/>
            </a:prstGeom>
            <a:noFill/>
            <a:ln>
              <a:solidFill>
                <a:schemeClr val="tx1">
                  <a:lumMod val="95000"/>
                  <a:lumOff val="5000"/>
                </a:schemeClr>
              </a:solidFill>
            </a:ln>
          </p:spPr>
          <p:txBody>
            <a:bodyPr wrap="square" rtlCol="0">
              <a:spAutoFit/>
            </a:bodyPr>
            <a:lstStyle/>
            <a:p>
              <a:pPr marL="171450" indent="-171450" algn="ctr">
                <a:buFont typeface="Wingdings" pitchFamily="2" charset="2"/>
                <a:buChar char="ü"/>
              </a:pPr>
              <a:r>
                <a:rPr lang="es-CO" sz="500" dirty="0" smtClean="0">
                  <a:latin typeface="Arial" pitchFamily="34" charset="0"/>
                  <a:cs typeface="Arial" pitchFamily="34" charset="0"/>
                </a:rPr>
                <a:t>SI</a:t>
              </a:r>
              <a:endParaRPr lang="es-CO" sz="500" dirty="0">
                <a:latin typeface="Arial" pitchFamily="34" charset="0"/>
                <a:cs typeface="Arial" pitchFamily="34" charset="0"/>
              </a:endParaRPr>
            </a:p>
          </p:txBody>
        </p:sp>
        <p:sp>
          <p:nvSpPr>
            <p:cNvPr id="152" name="151 CuadroTexto"/>
            <p:cNvSpPr txBox="1"/>
            <p:nvPr/>
          </p:nvSpPr>
          <p:spPr>
            <a:xfrm>
              <a:off x="7362699" y="1531531"/>
              <a:ext cx="888576" cy="169277"/>
            </a:xfrm>
            <a:prstGeom prst="rect">
              <a:avLst/>
            </a:prstGeom>
            <a:noFill/>
            <a:ln>
              <a:solidFill>
                <a:schemeClr val="tx1">
                  <a:lumMod val="95000"/>
                  <a:lumOff val="5000"/>
                </a:schemeClr>
              </a:solidFill>
            </a:ln>
          </p:spPr>
          <p:txBody>
            <a:bodyPr wrap="square" rtlCol="0">
              <a:spAutoFit/>
            </a:bodyPr>
            <a:lstStyle/>
            <a:p>
              <a:pPr algn="ctr"/>
              <a:endParaRPr lang="es-CO" sz="500" dirty="0">
                <a:latin typeface="Arial" pitchFamily="34" charset="0"/>
                <a:cs typeface="Arial" pitchFamily="34" charset="0"/>
              </a:endParaRPr>
            </a:p>
          </p:txBody>
        </p:sp>
        <p:sp>
          <p:nvSpPr>
            <p:cNvPr id="153" name="152 CuadroTexto"/>
            <p:cNvSpPr txBox="1"/>
            <p:nvPr/>
          </p:nvSpPr>
          <p:spPr>
            <a:xfrm>
              <a:off x="8251275" y="1531531"/>
              <a:ext cx="635440" cy="169277"/>
            </a:xfrm>
            <a:prstGeom prst="rect">
              <a:avLst/>
            </a:prstGeom>
            <a:noFill/>
            <a:ln>
              <a:solidFill>
                <a:schemeClr val="tx1">
                  <a:lumMod val="95000"/>
                  <a:lumOff val="5000"/>
                </a:schemeClr>
              </a:solidFill>
            </a:ln>
          </p:spPr>
          <p:txBody>
            <a:bodyPr wrap="square" rtlCol="0">
              <a:spAutoFit/>
            </a:bodyPr>
            <a:lstStyle/>
            <a:p>
              <a:pPr algn="ctr"/>
              <a:endParaRPr lang="es-CO" sz="500" dirty="0">
                <a:latin typeface="Arial" pitchFamily="34" charset="0"/>
                <a:cs typeface="Arial" pitchFamily="34" charset="0"/>
              </a:endParaRPr>
            </a:p>
          </p:txBody>
        </p:sp>
        <p:sp>
          <p:nvSpPr>
            <p:cNvPr id="154" name="153 CuadroTexto"/>
            <p:cNvSpPr txBox="1"/>
            <p:nvPr/>
          </p:nvSpPr>
          <p:spPr>
            <a:xfrm>
              <a:off x="5292080" y="1747555"/>
              <a:ext cx="698667" cy="169277"/>
            </a:xfrm>
            <a:prstGeom prst="rect">
              <a:avLst/>
            </a:prstGeom>
            <a:noFill/>
            <a:ln>
              <a:solidFill>
                <a:schemeClr val="tx1">
                  <a:lumMod val="95000"/>
                  <a:lumOff val="5000"/>
                </a:schemeClr>
              </a:solidFill>
            </a:ln>
          </p:spPr>
          <p:txBody>
            <a:bodyPr wrap="square" rtlCol="0">
              <a:spAutoFit/>
            </a:bodyPr>
            <a:lstStyle/>
            <a:p>
              <a:pPr marL="171450" indent="-171450" algn="ctr">
                <a:buFont typeface="Wingdings" pitchFamily="2" charset="2"/>
                <a:buChar char="ü"/>
              </a:pPr>
              <a:r>
                <a:rPr lang="es-CO" sz="500" dirty="0" smtClean="0">
                  <a:latin typeface="Arial" pitchFamily="34" charset="0"/>
                  <a:cs typeface="Arial" pitchFamily="34" charset="0"/>
                </a:rPr>
                <a:t>SI</a:t>
              </a:r>
              <a:endParaRPr lang="es-CO" sz="500" dirty="0">
                <a:latin typeface="Arial" pitchFamily="34" charset="0"/>
                <a:cs typeface="Arial" pitchFamily="34" charset="0"/>
              </a:endParaRPr>
            </a:p>
          </p:txBody>
        </p:sp>
        <p:sp>
          <p:nvSpPr>
            <p:cNvPr id="155" name="154 CuadroTexto"/>
            <p:cNvSpPr txBox="1"/>
            <p:nvPr/>
          </p:nvSpPr>
          <p:spPr>
            <a:xfrm>
              <a:off x="5990747" y="1747555"/>
              <a:ext cx="651872" cy="169277"/>
            </a:xfrm>
            <a:prstGeom prst="rect">
              <a:avLst/>
            </a:prstGeom>
            <a:noFill/>
            <a:ln>
              <a:solidFill>
                <a:schemeClr val="tx1">
                  <a:lumMod val="95000"/>
                  <a:lumOff val="5000"/>
                </a:schemeClr>
              </a:solidFill>
            </a:ln>
          </p:spPr>
          <p:txBody>
            <a:bodyPr wrap="square" rtlCol="0">
              <a:spAutoFit/>
            </a:bodyPr>
            <a:lstStyle/>
            <a:p>
              <a:pPr marL="171450" indent="-171450" algn="ctr">
                <a:buFont typeface="Wingdings" pitchFamily="2" charset="2"/>
                <a:buChar char="ü"/>
              </a:pPr>
              <a:r>
                <a:rPr lang="es-CO" sz="500" dirty="0" smtClean="0">
                  <a:latin typeface="Arial" pitchFamily="34" charset="0"/>
                  <a:cs typeface="Arial" pitchFamily="34" charset="0"/>
                </a:rPr>
                <a:t>SI</a:t>
              </a:r>
              <a:endParaRPr lang="es-CO" sz="500" dirty="0">
                <a:latin typeface="Arial" pitchFamily="34" charset="0"/>
                <a:cs typeface="Arial" pitchFamily="34" charset="0"/>
              </a:endParaRPr>
            </a:p>
          </p:txBody>
        </p:sp>
        <p:sp>
          <p:nvSpPr>
            <p:cNvPr id="156" name="155 CuadroTexto"/>
            <p:cNvSpPr txBox="1"/>
            <p:nvPr/>
          </p:nvSpPr>
          <p:spPr>
            <a:xfrm>
              <a:off x="6642619" y="1747555"/>
              <a:ext cx="720080" cy="169277"/>
            </a:xfrm>
            <a:prstGeom prst="rect">
              <a:avLst/>
            </a:prstGeom>
            <a:noFill/>
            <a:ln>
              <a:solidFill>
                <a:schemeClr val="tx1">
                  <a:lumMod val="95000"/>
                  <a:lumOff val="5000"/>
                </a:schemeClr>
              </a:solidFill>
            </a:ln>
          </p:spPr>
          <p:txBody>
            <a:bodyPr wrap="square" rtlCol="0">
              <a:spAutoFit/>
            </a:bodyPr>
            <a:lstStyle/>
            <a:p>
              <a:pPr marL="171450" indent="-171450" algn="ctr">
                <a:buFont typeface="Wingdings" pitchFamily="2" charset="2"/>
                <a:buChar char="ü"/>
              </a:pPr>
              <a:r>
                <a:rPr lang="es-CO" sz="500" dirty="0" smtClean="0">
                  <a:latin typeface="Arial" pitchFamily="34" charset="0"/>
                  <a:cs typeface="Arial" pitchFamily="34" charset="0"/>
                </a:rPr>
                <a:t>SI</a:t>
              </a:r>
              <a:endParaRPr lang="es-CO" sz="500" dirty="0">
                <a:latin typeface="Arial" pitchFamily="34" charset="0"/>
                <a:cs typeface="Arial" pitchFamily="34" charset="0"/>
              </a:endParaRPr>
            </a:p>
          </p:txBody>
        </p:sp>
        <p:sp>
          <p:nvSpPr>
            <p:cNvPr id="157" name="156 CuadroTexto"/>
            <p:cNvSpPr txBox="1"/>
            <p:nvPr/>
          </p:nvSpPr>
          <p:spPr>
            <a:xfrm>
              <a:off x="7362699" y="1747555"/>
              <a:ext cx="888576" cy="169277"/>
            </a:xfrm>
            <a:prstGeom prst="rect">
              <a:avLst/>
            </a:prstGeom>
            <a:noFill/>
            <a:ln>
              <a:solidFill>
                <a:schemeClr val="tx1">
                  <a:lumMod val="95000"/>
                  <a:lumOff val="5000"/>
                </a:schemeClr>
              </a:solidFill>
            </a:ln>
          </p:spPr>
          <p:txBody>
            <a:bodyPr wrap="square" rtlCol="0">
              <a:spAutoFit/>
            </a:bodyPr>
            <a:lstStyle/>
            <a:p>
              <a:pPr algn="ctr"/>
              <a:endParaRPr lang="es-CO" sz="500" dirty="0">
                <a:latin typeface="Arial" pitchFamily="34" charset="0"/>
                <a:cs typeface="Arial" pitchFamily="34" charset="0"/>
              </a:endParaRPr>
            </a:p>
          </p:txBody>
        </p:sp>
        <p:sp>
          <p:nvSpPr>
            <p:cNvPr id="158" name="157 CuadroTexto"/>
            <p:cNvSpPr txBox="1"/>
            <p:nvPr/>
          </p:nvSpPr>
          <p:spPr>
            <a:xfrm>
              <a:off x="8251275" y="1747555"/>
              <a:ext cx="635440" cy="169277"/>
            </a:xfrm>
            <a:prstGeom prst="rect">
              <a:avLst/>
            </a:prstGeom>
            <a:noFill/>
            <a:ln>
              <a:solidFill>
                <a:schemeClr val="tx1">
                  <a:lumMod val="95000"/>
                  <a:lumOff val="5000"/>
                </a:schemeClr>
              </a:solidFill>
            </a:ln>
          </p:spPr>
          <p:txBody>
            <a:bodyPr wrap="square" rtlCol="0">
              <a:spAutoFit/>
            </a:bodyPr>
            <a:lstStyle/>
            <a:p>
              <a:pPr algn="ctr"/>
              <a:endParaRPr lang="es-CO" sz="500" dirty="0">
                <a:latin typeface="Arial" pitchFamily="34" charset="0"/>
                <a:cs typeface="Arial" pitchFamily="34" charset="0"/>
              </a:endParaRPr>
            </a:p>
          </p:txBody>
        </p:sp>
        <p:sp>
          <p:nvSpPr>
            <p:cNvPr id="159" name="158 CuadroTexto"/>
            <p:cNvSpPr txBox="1"/>
            <p:nvPr/>
          </p:nvSpPr>
          <p:spPr>
            <a:xfrm>
              <a:off x="5292080" y="1988840"/>
              <a:ext cx="698667" cy="169277"/>
            </a:xfrm>
            <a:prstGeom prst="rect">
              <a:avLst/>
            </a:prstGeom>
            <a:noFill/>
            <a:ln>
              <a:solidFill>
                <a:schemeClr val="tx1">
                  <a:lumMod val="95000"/>
                  <a:lumOff val="5000"/>
                </a:schemeClr>
              </a:solidFill>
            </a:ln>
          </p:spPr>
          <p:txBody>
            <a:bodyPr wrap="square" rtlCol="0">
              <a:spAutoFit/>
            </a:bodyPr>
            <a:lstStyle/>
            <a:p>
              <a:pPr marL="171450" indent="-171450" algn="ctr">
                <a:buFont typeface="Wingdings" pitchFamily="2" charset="2"/>
                <a:buChar char="ü"/>
              </a:pPr>
              <a:r>
                <a:rPr lang="es-CO" sz="500" dirty="0" smtClean="0">
                  <a:latin typeface="Arial" pitchFamily="34" charset="0"/>
                  <a:cs typeface="Arial" pitchFamily="34" charset="0"/>
                </a:rPr>
                <a:t>SI</a:t>
              </a:r>
              <a:endParaRPr lang="es-CO" sz="500" dirty="0">
                <a:latin typeface="Arial" pitchFamily="34" charset="0"/>
                <a:cs typeface="Arial" pitchFamily="34" charset="0"/>
              </a:endParaRPr>
            </a:p>
          </p:txBody>
        </p:sp>
        <p:sp>
          <p:nvSpPr>
            <p:cNvPr id="160" name="159 CuadroTexto"/>
            <p:cNvSpPr txBox="1"/>
            <p:nvPr/>
          </p:nvSpPr>
          <p:spPr>
            <a:xfrm>
              <a:off x="5990747" y="1988840"/>
              <a:ext cx="651872" cy="169277"/>
            </a:xfrm>
            <a:prstGeom prst="rect">
              <a:avLst/>
            </a:prstGeom>
            <a:noFill/>
            <a:ln>
              <a:solidFill>
                <a:schemeClr val="tx1">
                  <a:lumMod val="95000"/>
                  <a:lumOff val="5000"/>
                </a:schemeClr>
              </a:solidFill>
            </a:ln>
          </p:spPr>
          <p:txBody>
            <a:bodyPr wrap="square" rtlCol="0">
              <a:spAutoFit/>
            </a:bodyPr>
            <a:lstStyle/>
            <a:p>
              <a:pPr marL="171450" indent="-171450" algn="ctr">
                <a:buFont typeface="Wingdings" pitchFamily="2" charset="2"/>
                <a:buChar char="ü"/>
              </a:pPr>
              <a:r>
                <a:rPr lang="es-CO" sz="500" dirty="0" smtClean="0">
                  <a:latin typeface="Arial" pitchFamily="34" charset="0"/>
                  <a:cs typeface="Arial" pitchFamily="34" charset="0"/>
                </a:rPr>
                <a:t>SI</a:t>
              </a:r>
              <a:endParaRPr lang="es-CO" sz="500" dirty="0">
                <a:latin typeface="Arial" pitchFamily="34" charset="0"/>
                <a:cs typeface="Arial" pitchFamily="34" charset="0"/>
              </a:endParaRPr>
            </a:p>
          </p:txBody>
        </p:sp>
        <p:sp>
          <p:nvSpPr>
            <p:cNvPr id="161" name="160 CuadroTexto"/>
            <p:cNvSpPr txBox="1"/>
            <p:nvPr/>
          </p:nvSpPr>
          <p:spPr>
            <a:xfrm>
              <a:off x="6642619" y="1988840"/>
              <a:ext cx="720080" cy="169277"/>
            </a:xfrm>
            <a:prstGeom prst="rect">
              <a:avLst/>
            </a:prstGeom>
            <a:noFill/>
            <a:ln>
              <a:solidFill>
                <a:schemeClr val="tx1">
                  <a:lumMod val="95000"/>
                  <a:lumOff val="5000"/>
                </a:schemeClr>
              </a:solidFill>
            </a:ln>
          </p:spPr>
          <p:txBody>
            <a:bodyPr wrap="square" rtlCol="0">
              <a:spAutoFit/>
            </a:bodyPr>
            <a:lstStyle/>
            <a:p>
              <a:pPr marL="171450" indent="-171450" algn="ctr">
                <a:buFont typeface="Wingdings" pitchFamily="2" charset="2"/>
                <a:buChar char="ü"/>
              </a:pPr>
              <a:r>
                <a:rPr lang="es-CO" sz="500" dirty="0" smtClean="0">
                  <a:latin typeface="Arial" pitchFamily="34" charset="0"/>
                  <a:cs typeface="Arial" pitchFamily="34" charset="0"/>
                </a:rPr>
                <a:t>SI</a:t>
              </a:r>
              <a:endParaRPr lang="es-CO" sz="500" dirty="0">
                <a:latin typeface="Arial" pitchFamily="34" charset="0"/>
                <a:cs typeface="Arial" pitchFamily="34" charset="0"/>
              </a:endParaRPr>
            </a:p>
          </p:txBody>
        </p:sp>
        <p:sp>
          <p:nvSpPr>
            <p:cNvPr id="162" name="161 CuadroTexto"/>
            <p:cNvSpPr txBox="1"/>
            <p:nvPr/>
          </p:nvSpPr>
          <p:spPr>
            <a:xfrm>
              <a:off x="7362699" y="1988840"/>
              <a:ext cx="888576" cy="169277"/>
            </a:xfrm>
            <a:prstGeom prst="rect">
              <a:avLst/>
            </a:prstGeom>
            <a:noFill/>
            <a:ln>
              <a:solidFill>
                <a:schemeClr val="tx1">
                  <a:lumMod val="95000"/>
                  <a:lumOff val="5000"/>
                </a:schemeClr>
              </a:solidFill>
            </a:ln>
          </p:spPr>
          <p:txBody>
            <a:bodyPr wrap="square" rtlCol="0">
              <a:spAutoFit/>
            </a:bodyPr>
            <a:lstStyle/>
            <a:p>
              <a:pPr algn="ctr"/>
              <a:endParaRPr lang="es-CO" sz="500" dirty="0">
                <a:latin typeface="Arial" pitchFamily="34" charset="0"/>
                <a:cs typeface="Arial" pitchFamily="34" charset="0"/>
              </a:endParaRPr>
            </a:p>
          </p:txBody>
        </p:sp>
        <p:sp>
          <p:nvSpPr>
            <p:cNvPr id="163" name="162 CuadroTexto"/>
            <p:cNvSpPr txBox="1"/>
            <p:nvPr/>
          </p:nvSpPr>
          <p:spPr>
            <a:xfrm>
              <a:off x="8251275" y="1988840"/>
              <a:ext cx="635440" cy="169277"/>
            </a:xfrm>
            <a:prstGeom prst="rect">
              <a:avLst/>
            </a:prstGeom>
            <a:noFill/>
            <a:ln>
              <a:solidFill>
                <a:schemeClr val="tx1">
                  <a:lumMod val="95000"/>
                  <a:lumOff val="5000"/>
                </a:schemeClr>
              </a:solidFill>
            </a:ln>
          </p:spPr>
          <p:txBody>
            <a:bodyPr wrap="square" rtlCol="0">
              <a:spAutoFit/>
            </a:bodyPr>
            <a:lstStyle/>
            <a:p>
              <a:pPr algn="ctr"/>
              <a:endParaRPr lang="es-CO" sz="500" dirty="0">
                <a:latin typeface="Arial" pitchFamily="34" charset="0"/>
                <a:cs typeface="Arial" pitchFamily="34" charset="0"/>
              </a:endParaRPr>
            </a:p>
          </p:txBody>
        </p:sp>
        <p:sp>
          <p:nvSpPr>
            <p:cNvPr id="164" name="163 CuadroTexto"/>
            <p:cNvSpPr txBox="1"/>
            <p:nvPr/>
          </p:nvSpPr>
          <p:spPr>
            <a:xfrm>
              <a:off x="5297845" y="2323619"/>
              <a:ext cx="698667" cy="169277"/>
            </a:xfrm>
            <a:prstGeom prst="rect">
              <a:avLst/>
            </a:prstGeom>
            <a:noFill/>
            <a:ln>
              <a:solidFill>
                <a:schemeClr val="tx1">
                  <a:lumMod val="95000"/>
                  <a:lumOff val="5000"/>
                </a:schemeClr>
              </a:solidFill>
            </a:ln>
          </p:spPr>
          <p:txBody>
            <a:bodyPr wrap="square" rtlCol="0">
              <a:spAutoFit/>
            </a:bodyPr>
            <a:lstStyle/>
            <a:p>
              <a:pPr marL="171450" indent="-171450" algn="ctr">
                <a:buFont typeface="Wingdings" pitchFamily="2" charset="2"/>
                <a:buChar char="ü"/>
              </a:pPr>
              <a:r>
                <a:rPr lang="es-CO" sz="500" dirty="0" smtClean="0">
                  <a:latin typeface="Arial" pitchFamily="34" charset="0"/>
                  <a:cs typeface="Arial" pitchFamily="34" charset="0"/>
                </a:rPr>
                <a:t>SI</a:t>
              </a:r>
              <a:endParaRPr lang="es-CO" sz="500" dirty="0">
                <a:latin typeface="Arial" pitchFamily="34" charset="0"/>
                <a:cs typeface="Arial" pitchFamily="34" charset="0"/>
              </a:endParaRPr>
            </a:p>
          </p:txBody>
        </p:sp>
        <p:sp>
          <p:nvSpPr>
            <p:cNvPr id="165" name="164 CuadroTexto"/>
            <p:cNvSpPr txBox="1"/>
            <p:nvPr/>
          </p:nvSpPr>
          <p:spPr>
            <a:xfrm>
              <a:off x="5996512" y="2323619"/>
              <a:ext cx="651872" cy="169277"/>
            </a:xfrm>
            <a:prstGeom prst="rect">
              <a:avLst/>
            </a:prstGeom>
            <a:noFill/>
            <a:ln>
              <a:solidFill>
                <a:schemeClr val="tx1">
                  <a:lumMod val="95000"/>
                  <a:lumOff val="5000"/>
                </a:schemeClr>
              </a:solidFill>
            </a:ln>
          </p:spPr>
          <p:txBody>
            <a:bodyPr wrap="square" rtlCol="0">
              <a:spAutoFit/>
            </a:bodyPr>
            <a:lstStyle/>
            <a:p>
              <a:pPr marL="171450" indent="-171450" algn="ctr">
                <a:buFont typeface="Wingdings" pitchFamily="2" charset="2"/>
                <a:buChar char="ü"/>
              </a:pPr>
              <a:r>
                <a:rPr lang="es-CO" sz="500" dirty="0" smtClean="0">
                  <a:latin typeface="Arial" pitchFamily="34" charset="0"/>
                  <a:cs typeface="Arial" pitchFamily="34" charset="0"/>
                </a:rPr>
                <a:t>SI</a:t>
              </a:r>
              <a:endParaRPr lang="es-CO" sz="500" dirty="0">
                <a:latin typeface="Arial" pitchFamily="34" charset="0"/>
                <a:cs typeface="Arial" pitchFamily="34" charset="0"/>
              </a:endParaRPr>
            </a:p>
          </p:txBody>
        </p:sp>
        <p:sp>
          <p:nvSpPr>
            <p:cNvPr id="166" name="165 CuadroTexto"/>
            <p:cNvSpPr txBox="1"/>
            <p:nvPr/>
          </p:nvSpPr>
          <p:spPr>
            <a:xfrm>
              <a:off x="6648384" y="2323619"/>
              <a:ext cx="720080" cy="169277"/>
            </a:xfrm>
            <a:prstGeom prst="rect">
              <a:avLst/>
            </a:prstGeom>
            <a:noFill/>
            <a:ln>
              <a:solidFill>
                <a:schemeClr val="tx1">
                  <a:lumMod val="95000"/>
                  <a:lumOff val="5000"/>
                </a:schemeClr>
              </a:solidFill>
            </a:ln>
          </p:spPr>
          <p:txBody>
            <a:bodyPr wrap="square" rtlCol="0">
              <a:spAutoFit/>
            </a:bodyPr>
            <a:lstStyle/>
            <a:p>
              <a:pPr marL="171450" indent="-171450" algn="ctr">
                <a:buFont typeface="Wingdings" pitchFamily="2" charset="2"/>
                <a:buChar char="ü"/>
              </a:pPr>
              <a:r>
                <a:rPr lang="es-CO" sz="500" dirty="0" smtClean="0">
                  <a:latin typeface="Arial" pitchFamily="34" charset="0"/>
                  <a:cs typeface="Arial" pitchFamily="34" charset="0"/>
                </a:rPr>
                <a:t>SI</a:t>
              </a:r>
              <a:endParaRPr lang="es-CO" sz="500" dirty="0">
                <a:latin typeface="Arial" pitchFamily="34" charset="0"/>
                <a:cs typeface="Arial" pitchFamily="34" charset="0"/>
              </a:endParaRPr>
            </a:p>
          </p:txBody>
        </p:sp>
        <p:sp>
          <p:nvSpPr>
            <p:cNvPr id="167" name="166 CuadroTexto"/>
            <p:cNvSpPr txBox="1"/>
            <p:nvPr/>
          </p:nvSpPr>
          <p:spPr>
            <a:xfrm>
              <a:off x="7368464" y="2323619"/>
              <a:ext cx="888576" cy="169277"/>
            </a:xfrm>
            <a:prstGeom prst="rect">
              <a:avLst/>
            </a:prstGeom>
            <a:noFill/>
            <a:ln>
              <a:solidFill>
                <a:schemeClr val="tx1">
                  <a:lumMod val="95000"/>
                  <a:lumOff val="5000"/>
                </a:schemeClr>
              </a:solidFill>
            </a:ln>
          </p:spPr>
          <p:txBody>
            <a:bodyPr wrap="square" rtlCol="0">
              <a:spAutoFit/>
            </a:bodyPr>
            <a:lstStyle/>
            <a:p>
              <a:pPr algn="ctr"/>
              <a:endParaRPr lang="es-CO" sz="500" dirty="0">
                <a:latin typeface="Arial" pitchFamily="34" charset="0"/>
                <a:cs typeface="Arial" pitchFamily="34" charset="0"/>
              </a:endParaRPr>
            </a:p>
          </p:txBody>
        </p:sp>
        <p:sp>
          <p:nvSpPr>
            <p:cNvPr id="168" name="167 CuadroTexto"/>
            <p:cNvSpPr txBox="1"/>
            <p:nvPr/>
          </p:nvSpPr>
          <p:spPr>
            <a:xfrm>
              <a:off x="8257040" y="2323619"/>
              <a:ext cx="635440" cy="169277"/>
            </a:xfrm>
            <a:prstGeom prst="rect">
              <a:avLst/>
            </a:prstGeom>
            <a:noFill/>
            <a:ln>
              <a:solidFill>
                <a:schemeClr val="tx1">
                  <a:lumMod val="95000"/>
                  <a:lumOff val="5000"/>
                </a:schemeClr>
              </a:solidFill>
            </a:ln>
          </p:spPr>
          <p:txBody>
            <a:bodyPr wrap="square" rtlCol="0">
              <a:spAutoFit/>
            </a:bodyPr>
            <a:lstStyle/>
            <a:p>
              <a:pPr algn="ctr"/>
              <a:endParaRPr lang="es-CO" sz="500" dirty="0">
                <a:latin typeface="Arial" pitchFamily="34" charset="0"/>
                <a:cs typeface="Arial" pitchFamily="34" charset="0"/>
              </a:endParaRPr>
            </a:p>
          </p:txBody>
        </p:sp>
        <p:sp>
          <p:nvSpPr>
            <p:cNvPr id="169" name="168 CuadroTexto"/>
            <p:cNvSpPr txBox="1"/>
            <p:nvPr/>
          </p:nvSpPr>
          <p:spPr>
            <a:xfrm>
              <a:off x="5292080" y="2611651"/>
              <a:ext cx="698667" cy="169277"/>
            </a:xfrm>
            <a:prstGeom prst="rect">
              <a:avLst/>
            </a:prstGeom>
            <a:noFill/>
            <a:ln>
              <a:solidFill>
                <a:schemeClr val="tx1">
                  <a:lumMod val="95000"/>
                  <a:lumOff val="5000"/>
                </a:schemeClr>
              </a:solidFill>
            </a:ln>
          </p:spPr>
          <p:txBody>
            <a:bodyPr wrap="square" rtlCol="0">
              <a:spAutoFit/>
            </a:bodyPr>
            <a:lstStyle/>
            <a:p>
              <a:pPr marL="171450" indent="-171450" algn="ctr">
                <a:buFont typeface="Wingdings" pitchFamily="2" charset="2"/>
                <a:buChar char="ü"/>
              </a:pPr>
              <a:r>
                <a:rPr lang="es-CO" sz="500" dirty="0" smtClean="0">
                  <a:latin typeface="Arial" pitchFamily="34" charset="0"/>
                  <a:cs typeface="Arial" pitchFamily="34" charset="0"/>
                </a:rPr>
                <a:t>SI</a:t>
              </a:r>
              <a:endParaRPr lang="es-CO" sz="500" dirty="0">
                <a:latin typeface="Arial" pitchFamily="34" charset="0"/>
                <a:cs typeface="Arial" pitchFamily="34" charset="0"/>
              </a:endParaRPr>
            </a:p>
          </p:txBody>
        </p:sp>
        <p:sp>
          <p:nvSpPr>
            <p:cNvPr id="170" name="169 CuadroTexto"/>
            <p:cNvSpPr txBox="1"/>
            <p:nvPr/>
          </p:nvSpPr>
          <p:spPr>
            <a:xfrm>
              <a:off x="5990747" y="2611651"/>
              <a:ext cx="651872" cy="169277"/>
            </a:xfrm>
            <a:prstGeom prst="rect">
              <a:avLst/>
            </a:prstGeom>
            <a:noFill/>
            <a:ln>
              <a:solidFill>
                <a:schemeClr val="tx1">
                  <a:lumMod val="95000"/>
                  <a:lumOff val="5000"/>
                </a:schemeClr>
              </a:solidFill>
            </a:ln>
          </p:spPr>
          <p:txBody>
            <a:bodyPr wrap="square" rtlCol="0">
              <a:spAutoFit/>
            </a:bodyPr>
            <a:lstStyle/>
            <a:p>
              <a:pPr marL="171450" indent="-171450" algn="ctr">
                <a:buFont typeface="Wingdings" pitchFamily="2" charset="2"/>
                <a:buChar char="ü"/>
              </a:pPr>
              <a:r>
                <a:rPr lang="es-CO" sz="500" dirty="0" smtClean="0">
                  <a:latin typeface="Arial" pitchFamily="34" charset="0"/>
                  <a:cs typeface="Arial" pitchFamily="34" charset="0"/>
                </a:rPr>
                <a:t>SI</a:t>
              </a:r>
              <a:endParaRPr lang="es-CO" sz="500" dirty="0">
                <a:latin typeface="Arial" pitchFamily="34" charset="0"/>
                <a:cs typeface="Arial" pitchFamily="34" charset="0"/>
              </a:endParaRPr>
            </a:p>
          </p:txBody>
        </p:sp>
        <p:sp>
          <p:nvSpPr>
            <p:cNvPr id="171" name="170 CuadroTexto"/>
            <p:cNvSpPr txBox="1"/>
            <p:nvPr/>
          </p:nvSpPr>
          <p:spPr>
            <a:xfrm>
              <a:off x="6642619" y="2611651"/>
              <a:ext cx="720080" cy="169277"/>
            </a:xfrm>
            <a:prstGeom prst="rect">
              <a:avLst/>
            </a:prstGeom>
            <a:noFill/>
            <a:ln>
              <a:solidFill>
                <a:schemeClr val="tx1">
                  <a:lumMod val="95000"/>
                  <a:lumOff val="5000"/>
                </a:schemeClr>
              </a:solidFill>
            </a:ln>
          </p:spPr>
          <p:txBody>
            <a:bodyPr wrap="square" rtlCol="0">
              <a:spAutoFit/>
            </a:bodyPr>
            <a:lstStyle/>
            <a:p>
              <a:pPr marL="171450" indent="-171450" algn="ctr">
                <a:buFont typeface="Wingdings" pitchFamily="2" charset="2"/>
                <a:buChar char="ü"/>
              </a:pPr>
              <a:r>
                <a:rPr lang="es-CO" sz="500" dirty="0" smtClean="0">
                  <a:latin typeface="Arial" pitchFamily="34" charset="0"/>
                  <a:cs typeface="Arial" pitchFamily="34" charset="0"/>
                </a:rPr>
                <a:t>SI</a:t>
              </a:r>
              <a:endParaRPr lang="es-CO" sz="500" dirty="0">
                <a:latin typeface="Arial" pitchFamily="34" charset="0"/>
                <a:cs typeface="Arial" pitchFamily="34" charset="0"/>
              </a:endParaRPr>
            </a:p>
          </p:txBody>
        </p:sp>
        <p:sp>
          <p:nvSpPr>
            <p:cNvPr id="172" name="171 CuadroTexto"/>
            <p:cNvSpPr txBox="1"/>
            <p:nvPr/>
          </p:nvSpPr>
          <p:spPr>
            <a:xfrm>
              <a:off x="7362699" y="2611651"/>
              <a:ext cx="888576" cy="169277"/>
            </a:xfrm>
            <a:prstGeom prst="rect">
              <a:avLst/>
            </a:prstGeom>
            <a:noFill/>
            <a:ln>
              <a:solidFill>
                <a:schemeClr val="tx1">
                  <a:lumMod val="95000"/>
                  <a:lumOff val="5000"/>
                </a:schemeClr>
              </a:solidFill>
            </a:ln>
          </p:spPr>
          <p:txBody>
            <a:bodyPr wrap="square" rtlCol="0">
              <a:spAutoFit/>
            </a:bodyPr>
            <a:lstStyle/>
            <a:p>
              <a:pPr algn="ctr"/>
              <a:endParaRPr lang="es-CO" sz="500" dirty="0">
                <a:latin typeface="Arial" pitchFamily="34" charset="0"/>
                <a:cs typeface="Arial" pitchFamily="34" charset="0"/>
              </a:endParaRPr>
            </a:p>
          </p:txBody>
        </p:sp>
        <p:sp>
          <p:nvSpPr>
            <p:cNvPr id="173" name="172 CuadroTexto"/>
            <p:cNvSpPr txBox="1"/>
            <p:nvPr/>
          </p:nvSpPr>
          <p:spPr>
            <a:xfrm>
              <a:off x="8251275" y="2611651"/>
              <a:ext cx="635440" cy="169277"/>
            </a:xfrm>
            <a:prstGeom prst="rect">
              <a:avLst/>
            </a:prstGeom>
            <a:noFill/>
            <a:ln>
              <a:solidFill>
                <a:schemeClr val="tx1">
                  <a:lumMod val="95000"/>
                  <a:lumOff val="5000"/>
                </a:schemeClr>
              </a:solidFill>
            </a:ln>
          </p:spPr>
          <p:txBody>
            <a:bodyPr wrap="square" rtlCol="0">
              <a:spAutoFit/>
            </a:bodyPr>
            <a:lstStyle/>
            <a:p>
              <a:pPr algn="ctr"/>
              <a:endParaRPr lang="es-CO" sz="500" dirty="0">
                <a:latin typeface="Arial" pitchFamily="34" charset="0"/>
                <a:cs typeface="Arial" pitchFamily="34" charset="0"/>
              </a:endParaRPr>
            </a:p>
          </p:txBody>
        </p:sp>
        <p:sp>
          <p:nvSpPr>
            <p:cNvPr id="174" name="173 CuadroTexto"/>
            <p:cNvSpPr txBox="1"/>
            <p:nvPr/>
          </p:nvSpPr>
          <p:spPr>
            <a:xfrm>
              <a:off x="5292080" y="2899683"/>
              <a:ext cx="698667" cy="169277"/>
            </a:xfrm>
            <a:prstGeom prst="rect">
              <a:avLst/>
            </a:prstGeom>
            <a:noFill/>
            <a:ln>
              <a:solidFill>
                <a:schemeClr val="tx1">
                  <a:lumMod val="95000"/>
                  <a:lumOff val="5000"/>
                </a:schemeClr>
              </a:solidFill>
            </a:ln>
          </p:spPr>
          <p:txBody>
            <a:bodyPr wrap="square" rtlCol="0">
              <a:spAutoFit/>
            </a:bodyPr>
            <a:lstStyle/>
            <a:p>
              <a:pPr marL="171450" indent="-171450" algn="ctr">
                <a:buFont typeface="Wingdings" pitchFamily="2" charset="2"/>
                <a:buChar char="ü"/>
              </a:pPr>
              <a:r>
                <a:rPr lang="es-CO" sz="500" dirty="0" smtClean="0">
                  <a:latin typeface="Arial" pitchFamily="34" charset="0"/>
                  <a:cs typeface="Arial" pitchFamily="34" charset="0"/>
                </a:rPr>
                <a:t>SI</a:t>
              </a:r>
              <a:endParaRPr lang="es-CO" sz="500" dirty="0">
                <a:latin typeface="Arial" pitchFamily="34" charset="0"/>
                <a:cs typeface="Arial" pitchFamily="34" charset="0"/>
              </a:endParaRPr>
            </a:p>
          </p:txBody>
        </p:sp>
        <p:sp>
          <p:nvSpPr>
            <p:cNvPr id="175" name="174 CuadroTexto"/>
            <p:cNvSpPr txBox="1"/>
            <p:nvPr/>
          </p:nvSpPr>
          <p:spPr>
            <a:xfrm>
              <a:off x="5990747" y="2899683"/>
              <a:ext cx="651872" cy="169277"/>
            </a:xfrm>
            <a:prstGeom prst="rect">
              <a:avLst/>
            </a:prstGeom>
            <a:noFill/>
            <a:ln>
              <a:solidFill>
                <a:schemeClr val="tx1">
                  <a:lumMod val="95000"/>
                  <a:lumOff val="5000"/>
                </a:schemeClr>
              </a:solidFill>
            </a:ln>
          </p:spPr>
          <p:txBody>
            <a:bodyPr wrap="square" rtlCol="0">
              <a:spAutoFit/>
            </a:bodyPr>
            <a:lstStyle/>
            <a:p>
              <a:pPr marL="171450" indent="-171450" algn="ctr">
                <a:buFont typeface="Wingdings" pitchFamily="2" charset="2"/>
                <a:buChar char="ü"/>
              </a:pPr>
              <a:r>
                <a:rPr lang="es-CO" sz="500" dirty="0" smtClean="0">
                  <a:latin typeface="Arial" pitchFamily="34" charset="0"/>
                  <a:cs typeface="Arial" pitchFamily="34" charset="0"/>
                </a:rPr>
                <a:t>SI</a:t>
              </a:r>
              <a:endParaRPr lang="es-CO" sz="500" dirty="0">
                <a:latin typeface="Arial" pitchFamily="34" charset="0"/>
                <a:cs typeface="Arial" pitchFamily="34" charset="0"/>
              </a:endParaRPr>
            </a:p>
          </p:txBody>
        </p:sp>
        <p:sp>
          <p:nvSpPr>
            <p:cNvPr id="176" name="175 CuadroTexto"/>
            <p:cNvSpPr txBox="1"/>
            <p:nvPr/>
          </p:nvSpPr>
          <p:spPr>
            <a:xfrm>
              <a:off x="6642619" y="2899683"/>
              <a:ext cx="720080" cy="169277"/>
            </a:xfrm>
            <a:prstGeom prst="rect">
              <a:avLst/>
            </a:prstGeom>
            <a:noFill/>
            <a:ln>
              <a:solidFill>
                <a:schemeClr val="tx1">
                  <a:lumMod val="95000"/>
                  <a:lumOff val="5000"/>
                </a:schemeClr>
              </a:solidFill>
            </a:ln>
          </p:spPr>
          <p:txBody>
            <a:bodyPr wrap="square" rtlCol="0">
              <a:spAutoFit/>
            </a:bodyPr>
            <a:lstStyle/>
            <a:p>
              <a:pPr marL="171450" indent="-171450" algn="ctr">
                <a:buFont typeface="Wingdings" pitchFamily="2" charset="2"/>
                <a:buChar char="ü"/>
              </a:pPr>
              <a:r>
                <a:rPr lang="es-CO" sz="500" dirty="0" smtClean="0">
                  <a:latin typeface="Arial" pitchFamily="34" charset="0"/>
                  <a:cs typeface="Arial" pitchFamily="34" charset="0"/>
                </a:rPr>
                <a:t>SI</a:t>
              </a:r>
              <a:endParaRPr lang="es-CO" sz="500" dirty="0">
                <a:latin typeface="Arial" pitchFamily="34" charset="0"/>
                <a:cs typeface="Arial" pitchFamily="34" charset="0"/>
              </a:endParaRPr>
            </a:p>
          </p:txBody>
        </p:sp>
        <p:sp>
          <p:nvSpPr>
            <p:cNvPr id="177" name="176 CuadroTexto"/>
            <p:cNvSpPr txBox="1"/>
            <p:nvPr/>
          </p:nvSpPr>
          <p:spPr>
            <a:xfrm>
              <a:off x="7362699" y="2899683"/>
              <a:ext cx="888576" cy="169277"/>
            </a:xfrm>
            <a:prstGeom prst="rect">
              <a:avLst/>
            </a:prstGeom>
            <a:noFill/>
            <a:ln>
              <a:solidFill>
                <a:schemeClr val="tx1">
                  <a:lumMod val="95000"/>
                  <a:lumOff val="5000"/>
                </a:schemeClr>
              </a:solidFill>
            </a:ln>
          </p:spPr>
          <p:txBody>
            <a:bodyPr wrap="square" rtlCol="0">
              <a:spAutoFit/>
            </a:bodyPr>
            <a:lstStyle/>
            <a:p>
              <a:pPr algn="ctr"/>
              <a:endParaRPr lang="es-CO" sz="500" dirty="0">
                <a:latin typeface="Arial" pitchFamily="34" charset="0"/>
                <a:cs typeface="Arial" pitchFamily="34" charset="0"/>
              </a:endParaRPr>
            </a:p>
          </p:txBody>
        </p:sp>
        <p:sp>
          <p:nvSpPr>
            <p:cNvPr id="178" name="177 CuadroTexto"/>
            <p:cNvSpPr txBox="1"/>
            <p:nvPr/>
          </p:nvSpPr>
          <p:spPr>
            <a:xfrm>
              <a:off x="8251275" y="2899683"/>
              <a:ext cx="635440" cy="169277"/>
            </a:xfrm>
            <a:prstGeom prst="rect">
              <a:avLst/>
            </a:prstGeom>
            <a:noFill/>
            <a:ln>
              <a:solidFill>
                <a:schemeClr val="tx1">
                  <a:lumMod val="95000"/>
                  <a:lumOff val="5000"/>
                </a:schemeClr>
              </a:solidFill>
            </a:ln>
          </p:spPr>
          <p:txBody>
            <a:bodyPr wrap="square" rtlCol="0">
              <a:spAutoFit/>
            </a:bodyPr>
            <a:lstStyle/>
            <a:p>
              <a:pPr algn="ctr"/>
              <a:endParaRPr lang="es-CO" sz="500" dirty="0">
                <a:latin typeface="Arial" pitchFamily="34" charset="0"/>
                <a:cs typeface="Arial" pitchFamily="34" charset="0"/>
              </a:endParaRPr>
            </a:p>
          </p:txBody>
        </p:sp>
        <p:sp>
          <p:nvSpPr>
            <p:cNvPr id="179" name="178 CuadroTexto"/>
            <p:cNvSpPr txBox="1"/>
            <p:nvPr/>
          </p:nvSpPr>
          <p:spPr>
            <a:xfrm>
              <a:off x="5297845" y="3187715"/>
              <a:ext cx="698667" cy="169277"/>
            </a:xfrm>
            <a:prstGeom prst="rect">
              <a:avLst/>
            </a:prstGeom>
            <a:noFill/>
            <a:ln>
              <a:solidFill>
                <a:schemeClr val="tx1">
                  <a:lumMod val="95000"/>
                  <a:lumOff val="5000"/>
                </a:schemeClr>
              </a:solidFill>
            </a:ln>
          </p:spPr>
          <p:txBody>
            <a:bodyPr wrap="square" rtlCol="0">
              <a:spAutoFit/>
            </a:bodyPr>
            <a:lstStyle/>
            <a:p>
              <a:pPr marL="171450" indent="-171450" algn="ctr">
                <a:buFont typeface="Wingdings" pitchFamily="2" charset="2"/>
                <a:buChar char="ü"/>
              </a:pPr>
              <a:r>
                <a:rPr lang="es-CO" sz="500" dirty="0" smtClean="0">
                  <a:latin typeface="Arial" pitchFamily="34" charset="0"/>
                  <a:cs typeface="Arial" pitchFamily="34" charset="0"/>
                </a:rPr>
                <a:t>SI</a:t>
              </a:r>
              <a:endParaRPr lang="es-CO" sz="500" dirty="0">
                <a:latin typeface="Arial" pitchFamily="34" charset="0"/>
                <a:cs typeface="Arial" pitchFamily="34" charset="0"/>
              </a:endParaRPr>
            </a:p>
          </p:txBody>
        </p:sp>
        <p:sp>
          <p:nvSpPr>
            <p:cNvPr id="180" name="179 CuadroTexto"/>
            <p:cNvSpPr txBox="1"/>
            <p:nvPr/>
          </p:nvSpPr>
          <p:spPr>
            <a:xfrm>
              <a:off x="5996512" y="3187715"/>
              <a:ext cx="651872" cy="169277"/>
            </a:xfrm>
            <a:prstGeom prst="rect">
              <a:avLst/>
            </a:prstGeom>
            <a:noFill/>
            <a:ln>
              <a:solidFill>
                <a:schemeClr val="tx1">
                  <a:lumMod val="95000"/>
                  <a:lumOff val="5000"/>
                </a:schemeClr>
              </a:solidFill>
            </a:ln>
          </p:spPr>
          <p:txBody>
            <a:bodyPr wrap="square" rtlCol="0">
              <a:spAutoFit/>
            </a:bodyPr>
            <a:lstStyle/>
            <a:p>
              <a:pPr marL="171450" indent="-171450" algn="ctr">
                <a:buFont typeface="Wingdings" pitchFamily="2" charset="2"/>
                <a:buChar char="ü"/>
              </a:pPr>
              <a:r>
                <a:rPr lang="es-CO" sz="500" dirty="0" smtClean="0">
                  <a:latin typeface="Arial" pitchFamily="34" charset="0"/>
                  <a:cs typeface="Arial" pitchFamily="34" charset="0"/>
                </a:rPr>
                <a:t>SI</a:t>
              </a:r>
              <a:endParaRPr lang="es-CO" sz="500" dirty="0">
                <a:latin typeface="Arial" pitchFamily="34" charset="0"/>
                <a:cs typeface="Arial" pitchFamily="34" charset="0"/>
              </a:endParaRPr>
            </a:p>
          </p:txBody>
        </p:sp>
        <p:sp>
          <p:nvSpPr>
            <p:cNvPr id="181" name="180 CuadroTexto"/>
            <p:cNvSpPr txBox="1"/>
            <p:nvPr/>
          </p:nvSpPr>
          <p:spPr>
            <a:xfrm>
              <a:off x="6648384" y="3187715"/>
              <a:ext cx="720080" cy="169277"/>
            </a:xfrm>
            <a:prstGeom prst="rect">
              <a:avLst/>
            </a:prstGeom>
            <a:noFill/>
            <a:ln>
              <a:solidFill>
                <a:schemeClr val="tx1">
                  <a:lumMod val="95000"/>
                  <a:lumOff val="5000"/>
                </a:schemeClr>
              </a:solidFill>
            </a:ln>
          </p:spPr>
          <p:txBody>
            <a:bodyPr wrap="square" rtlCol="0">
              <a:spAutoFit/>
            </a:bodyPr>
            <a:lstStyle/>
            <a:p>
              <a:pPr marL="171450" indent="-171450" algn="ctr">
                <a:buFont typeface="Wingdings" pitchFamily="2" charset="2"/>
                <a:buChar char="ü"/>
              </a:pPr>
              <a:r>
                <a:rPr lang="es-CO" sz="500" dirty="0" smtClean="0">
                  <a:latin typeface="Arial" pitchFamily="34" charset="0"/>
                  <a:cs typeface="Arial" pitchFamily="34" charset="0"/>
                </a:rPr>
                <a:t>SI</a:t>
              </a:r>
              <a:endParaRPr lang="es-CO" sz="500" dirty="0">
                <a:latin typeface="Arial" pitchFamily="34" charset="0"/>
                <a:cs typeface="Arial" pitchFamily="34" charset="0"/>
              </a:endParaRPr>
            </a:p>
          </p:txBody>
        </p:sp>
        <p:sp>
          <p:nvSpPr>
            <p:cNvPr id="182" name="181 CuadroTexto"/>
            <p:cNvSpPr txBox="1"/>
            <p:nvPr/>
          </p:nvSpPr>
          <p:spPr>
            <a:xfrm>
              <a:off x="7368464" y="3187715"/>
              <a:ext cx="888576" cy="169277"/>
            </a:xfrm>
            <a:prstGeom prst="rect">
              <a:avLst/>
            </a:prstGeom>
            <a:noFill/>
            <a:ln>
              <a:solidFill>
                <a:schemeClr val="tx1">
                  <a:lumMod val="95000"/>
                  <a:lumOff val="5000"/>
                </a:schemeClr>
              </a:solidFill>
            </a:ln>
          </p:spPr>
          <p:txBody>
            <a:bodyPr wrap="square" rtlCol="0">
              <a:spAutoFit/>
            </a:bodyPr>
            <a:lstStyle/>
            <a:p>
              <a:pPr algn="ctr"/>
              <a:endParaRPr lang="es-CO" sz="500" dirty="0">
                <a:latin typeface="Arial" pitchFamily="34" charset="0"/>
                <a:cs typeface="Arial" pitchFamily="34" charset="0"/>
              </a:endParaRPr>
            </a:p>
          </p:txBody>
        </p:sp>
        <p:sp>
          <p:nvSpPr>
            <p:cNvPr id="183" name="182 CuadroTexto"/>
            <p:cNvSpPr txBox="1"/>
            <p:nvPr/>
          </p:nvSpPr>
          <p:spPr>
            <a:xfrm>
              <a:off x="8257040" y="3187715"/>
              <a:ext cx="635440" cy="169277"/>
            </a:xfrm>
            <a:prstGeom prst="rect">
              <a:avLst/>
            </a:prstGeom>
            <a:noFill/>
            <a:ln>
              <a:solidFill>
                <a:schemeClr val="tx1">
                  <a:lumMod val="95000"/>
                  <a:lumOff val="5000"/>
                </a:schemeClr>
              </a:solidFill>
            </a:ln>
          </p:spPr>
          <p:txBody>
            <a:bodyPr wrap="square" rtlCol="0">
              <a:spAutoFit/>
            </a:bodyPr>
            <a:lstStyle/>
            <a:p>
              <a:pPr algn="ctr"/>
              <a:endParaRPr lang="es-CO" sz="500" dirty="0">
                <a:latin typeface="Arial" pitchFamily="34" charset="0"/>
                <a:cs typeface="Arial" pitchFamily="34" charset="0"/>
              </a:endParaRPr>
            </a:p>
          </p:txBody>
        </p:sp>
        <p:sp>
          <p:nvSpPr>
            <p:cNvPr id="184" name="183 CuadroTexto"/>
            <p:cNvSpPr txBox="1"/>
            <p:nvPr/>
          </p:nvSpPr>
          <p:spPr>
            <a:xfrm>
              <a:off x="5292080" y="3573016"/>
              <a:ext cx="698667" cy="1015663"/>
            </a:xfrm>
            <a:prstGeom prst="rect">
              <a:avLst/>
            </a:prstGeom>
            <a:noFill/>
            <a:ln>
              <a:solidFill>
                <a:schemeClr val="tx1">
                  <a:lumMod val="95000"/>
                  <a:lumOff val="5000"/>
                </a:schemeClr>
              </a:solidFill>
            </a:ln>
          </p:spPr>
          <p:txBody>
            <a:bodyPr wrap="square" rtlCol="0">
              <a:spAutoFit/>
            </a:bodyPr>
            <a:lstStyle/>
            <a:p>
              <a:pPr algn="ctr"/>
              <a:endParaRPr lang="es-CO" sz="500" dirty="0" smtClean="0">
                <a:latin typeface="Arial" pitchFamily="34" charset="0"/>
                <a:cs typeface="Arial" pitchFamily="34" charset="0"/>
              </a:endParaRPr>
            </a:p>
            <a:p>
              <a:pPr algn="ctr"/>
              <a:endParaRPr lang="es-CO" sz="500" dirty="0">
                <a:latin typeface="Arial" pitchFamily="34" charset="0"/>
                <a:cs typeface="Arial" pitchFamily="34" charset="0"/>
              </a:endParaRPr>
            </a:p>
            <a:p>
              <a:pPr algn="ctr"/>
              <a:endParaRPr lang="es-CO" sz="500" dirty="0" smtClean="0">
                <a:latin typeface="Arial" pitchFamily="34" charset="0"/>
                <a:cs typeface="Arial" pitchFamily="34" charset="0"/>
              </a:endParaRPr>
            </a:p>
            <a:p>
              <a:pPr algn="ctr"/>
              <a:endParaRPr lang="es-CO" sz="500" dirty="0" smtClean="0">
                <a:latin typeface="Arial" pitchFamily="34" charset="0"/>
                <a:cs typeface="Arial" pitchFamily="34" charset="0"/>
              </a:endParaRPr>
            </a:p>
            <a:p>
              <a:pPr algn="ctr"/>
              <a:endParaRPr lang="es-CO" sz="500" dirty="0" smtClean="0">
                <a:latin typeface="Arial" pitchFamily="34" charset="0"/>
                <a:cs typeface="Arial" pitchFamily="34" charset="0"/>
              </a:endParaRPr>
            </a:p>
            <a:p>
              <a:pPr marL="171450" indent="-171450" algn="ctr">
                <a:buFont typeface="Wingdings" pitchFamily="2" charset="2"/>
                <a:buChar char="ü"/>
              </a:pPr>
              <a:r>
                <a:rPr lang="es-CO" sz="500" dirty="0" smtClean="0">
                  <a:latin typeface="Arial" pitchFamily="34" charset="0"/>
                  <a:cs typeface="Arial" pitchFamily="34" charset="0"/>
                </a:rPr>
                <a:t>SI</a:t>
              </a:r>
            </a:p>
            <a:p>
              <a:pPr algn="ctr"/>
              <a:endParaRPr lang="es-CO" sz="500" dirty="0" smtClean="0">
                <a:latin typeface="Arial" pitchFamily="34" charset="0"/>
                <a:cs typeface="Arial" pitchFamily="34" charset="0"/>
              </a:endParaRPr>
            </a:p>
            <a:p>
              <a:pPr algn="ctr"/>
              <a:endParaRPr lang="es-CO" sz="500" dirty="0">
                <a:latin typeface="Arial" pitchFamily="34" charset="0"/>
                <a:cs typeface="Arial" pitchFamily="34" charset="0"/>
              </a:endParaRPr>
            </a:p>
            <a:p>
              <a:pPr algn="ctr"/>
              <a:endParaRPr lang="es-CO" sz="500" dirty="0" smtClean="0">
                <a:latin typeface="Arial" pitchFamily="34" charset="0"/>
                <a:cs typeface="Arial" pitchFamily="34" charset="0"/>
              </a:endParaRPr>
            </a:p>
            <a:p>
              <a:pPr algn="ctr"/>
              <a:endParaRPr lang="es-CO" sz="500" dirty="0">
                <a:latin typeface="Arial" pitchFamily="34" charset="0"/>
                <a:cs typeface="Arial" pitchFamily="34" charset="0"/>
              </a:endParaRPr>
            </a:p>
            <a:p>
              <a:pPr algn="ctr"/>
              <a:endParaRPr lang="es-CO" sz="500" dirty="0" smtClean="0">
                <a:latin typeface="Arial" pitchFamily="34" charset="0"/>
                <a:cs typeface="Arial" pitchFamily="34" charset="0"/>
              </a:endParaRPr>
            </a:p>
            <a:p>
              <a:pPr algn="ctr"/>
              <a:endParaRPr lang="es-CO" sz="500" dirty="0">
                <a:latin typeface="Arial" pitchFamily="34" charset="0"/>
                <a:cs typeface="Arial" pitchFamily="34" charset="0"/>
              </a:endParaRPr>
            </a:p>
          </p:txBody>
        </p:sp>
        <p:sp>
          <p:nvSpPr>
            <p:cNvPr id="185" name="184 CuadroTexto"/>
            <p:cNvSpPr txBox="1"/>
            <p:nvPr/>
          </p:nvSpPr>
          <p:spPr>
            <a:xfrm>
              <a:off x="5990747" y="3573016"/>
              <a:ext cx="651872" cy="1015663"/>
            </a:xfrm>
            <a:prstGeom prst="rect">
              <a:avLst/>
            </a:prstGeom>
            <a:noFill/>
            <a:ln>
              <a:solidFill>
                <a:schemeClr val="tx1">
                  <a:lumMod val="95000"/>
                  <a:lumOff val="5000"/>
                </a:schemeClr>
              </a:solidFill>
            </a:ln>
          </p:spPr>
          <p:txBody>
            <a:bodyPr wrap="square" rtlCol="0">
              <a:spAutoFit/>
            </a:bodyPr>
            <a:lstStyle/>
            <a:p>
              <a:pPr algn="ctr"/>
              <a:endParaRPr lang="es-CO" sz="500" dirty="0" smtClean="0">
                <a:latin typeface="Arial" pitchFamily="34" charset="0"/>
                <a:cs typeface="Arial" pitchFamily="34" charset="0"/>
              </a:endParaRPr>
            </a:p>
            <a:p>
              <a:pPr algn="ctr"/>
              <a:endParaRPr lang="es-CO" sz="500" dirty="0">
                <a:latin typeface="Arial" pitchFamily="34" charset="0"/>
                <a:cs typeface="Arial" pitchFamily="34" charset="0"/>
              </a:endParaRPr>
            </a:p>
            <a:p>
              <a:pPr algn="ctr"/>
              <a:endParaRPr lang="es-CO" sz="500" dirty="0" smtClean="0">
                <a:latin typeface="Arial" pitchFamily="34" charset="0"/>
                <a:cs typeface="Arial" pitchFamily="34" charset="0"/>
              </a:endParaRPr>
            </a:p>
            <a:p>
              <a:pPr algn="ctr"/>
              <a:endParaRPr lang="es-CO" sz="500" dirty="0">
                <a:latin typeface="Arial" pitchFamily="34" charset="0"/>
                <a:cs typeface="Arial" pitchFamily="34" charset="0"/>
              </a:endParaRPr>
            </a:p>
            <a:p>
              <a:pPr algn="ctr"/>
              <a:endParaRPr lang="es-CO" sz="500" dirty="0" smtClean="0">
                <a:latin typeface="Arial" pitchFamily="34" charset="0"/>
                <a:cs typeface="Arial" pitchFamily="34" charset="0"/>
              </a:endParaRPr>
            </a:p>
            <a:p>
              <a:pPr marL="171450" indent="-171450" algn="ctr">
                <a:buFont typeface="Wingdings" pitchFamily="2" charset="2"/>
                <a:buChar char="ü"/>
              </a:pPr>
              <a:r>
                <a:rPr lang="es-CO" sz="500" dirty="0" smtClean="0">
                  <a:latin typeface="Arial" pitchFamily="34" charset="0"/>
                  <a:cs typeface="Arial" pitchFamily="34" charset="0"/>
                </a:rPr>
                <a:t>SI</a:t>
              </a:r>
            </a:p>
            <a:p>
              <a:pPr marL="171450" indent="-171450" algn="ctr">
                <a:buFont typeface="Wingdings" pitchFamily="2" charset="2"/>
                <a:buChar char="ü"/>
              </a:pPr>
              <a:endParaRPr lang="es-CO" sz="500" dirty="0">
                <a:latin typeface="Arial" pitchFamily="34" charset="0"/>
                <a:cs typeface="Arial" pitchFamily="34" charset="0"/>
              </a:endParaRPr>
            </a:p>
            <a:p>
              <a:pPr marL="171450" indent="-171450" algn="ctr">
                <a:buFont typeface="Wingdings" pitchFamily="2" charset="2"/>
                <a:buChar char="ü"/>
              </a:pPr>
              <a:endParaRPr lang="es-CO" sz="500" dirty="0" smtClean="0">
                <a:latin typeface="Arial" pitchFamily="34" charset="0"/>
                <a:cs typeface="Arial" pitchFamily="34" charset="0"/>
              </a:endParaRPr>
            </a:p>
            <a:p>
              <a:pPr marL="171450" indent="-171450" algn="ctr">
                <a:buFont typeface="Wingdings" pitchFamily="2" charset="2"/>
                <a:buChar char="ü"/>
              </a:pPr>
              <a:endParaRPr lang="es-CO" sz="500" dirty="0">
                <a:latin typeface="Arial" pitchFamily="34" charset="0"/>
                <a:cs typeface="Arial" pitchFamily="34" charset="0"/>
              </a:endParaRPr>
            </a:p>
            <a:p>
              <a:pPr marL="171450" indent="-171450" algn="ctr">
                <a:buFont typeface="Wingdings" pitchFamily="2" charset="2"/>
                <a:buChar char="ü"/>
              </a:pPr>
              <a:endParaRPr lang="es-CO" sz="500" dirty="0" smtClean="0">
                <a:latin typeface="Arial" pitchFamily="34" charset="0"/>
                <a:cs typeface="Arial" pitchFamily="34" charset="0"/>
              </a:endParaRPr>
            </a:p>
            <a:p>
              <a:pPr marL="171450" indent="-171450" algn="ctr">
                <a:buFont typeface="Wingdings" pitchFamily="2" charset="2"/>
                <a:buChar char="ü"/>
              </a:pPr>
              <a:endParaRPr lang="es-CO" sz="500" dirty="0">
                <a:latin typeface="Arial" pitchFamily="34" charset="0"/>
                <a:cs typeface="Arial" pitchFamily="34" charset="0"/>
              </a:endParaRPr>
            </a:p>
            <a:p>
              <a:pPr marL="171450" indent="-171450" algn="ctr">
                <a:buFont typeface="Wingdings" pitchFamily="2" charset="2"/>
                <a:buChar char="ü"/>
              </a:pPr>
              <a:endParaRPr lang="es-CO" sz="500" dirty="0">
                <a:latin typeface="Arial" pitchFamily="34" charset="0"/>
                <a:cs typeface="Arial" pitchFamily="34" charset="0"/>
              </a:endParaRPr>
            </a:p>
          </p:txBody>
        </p:sp>
        <p:sp>
          <p:nvSpPr>
            <p:cNvPr id="186" name="185 CuadroTexto"/>
            <p:cNvSpPr txBox="1"/>
            <p:nvPr/>
          </p:nvSpPr>
          <p:spPr>
            <a:xfrm>
              <a:off x="6642619" y="3573016"/>
              <a:ext cx="720080" cy="1015663"/>
            </a:xfrm>
            <a:prstGeom prst="rect">
              <a:avLst/>
            </a:prstGeom>
            <a:noFill/>
            <a:ln>
              <a:solidFill>
                <a:schemeClr val="tx1">
                  <a:lumMod val="95000"/>
                  <a:lumOff val="5000"/>
                </a:schemeClr>
              </a:solidFill>
            </a:ln>
          </p:spPr>
          <p:txBody>
            <a:bodyPr wrap="square" rtlCol="0">
              <a:spAutoFit/>
            </a:bodyPr>
            <a:lstStyle/>
            <a:p>
              <a:pPr algn="ctr"/>
              <a:endParaRPr lang="es-CO" sz="500" dirty="0" smtClean="0">
                <a:latin typeface="Arial" pitchFamily="34" charset="0"/>
                <a:cs typeface="Arial" pitchFamily="34" charset="0"/>
              </a:endParaRPr>
            </a:p>
            <a:p>
              <a:pPr algn="ctr"/>
              <a:endParaRPr lang="es-CO" sz="500" dirty="0">
                <a:latin typeface="Arial" pitchFamily="34" charset="0"/>
                <a:cs typeface="Arial" pitchFamily="34" charset="0"/>
              </a:endParaRPr>
            </a:p>
            <a:p>
              <a:pPr algn="ctr"/>
              <a:endParaRPr lang="es-CO" sz="500" dirty="0" smtClean="0">
                <a:latin typeface="Arial" pitchFamily="34" charset="0"/>
                <a:cs typeface="Arial" pitchFamily="34" charset="0"/>
              </a:endParaRPr>
            </a:p>
            <a:p>
              <a:pPr algn="ctr"/>
              <a:endParaRPr lang="es-CO" sz="500" dirty="0">
                <a:latin typeface="Arial" pitchFamily="34" charset="0"/>
                <a:cs typeface="Arial" pitchFamily="34" charset="0"/>
              </a:endParaRPr>
            </a:p>
            <a:p>
              <a:pPr algn="ctr"/>
              <a:endParaRPr lang="es-CO" sz="500" dirty="0" smtClean="0">
                <a:latin typeface="Arial" pitchFamily="34" charset="0"/>
                <a:cs typeface="Arial" pitchFamily="34" charset="0"/>
              </a:endParaRPr>
            </a:p>
            <a:p>
              <a:pPr marL="171450" indent="-171450" algn="ctr">
                <a:buFont typeface="Wingdings" pitchFamily="2" charset="2"/>
                <a:buChar char="ü"/>
              </a:pPr>
              <a:r>
                <a:rPr lang="es-CO" sz="500" dirty="0" smtClean="0">
                  <a:latin typeface="Arial" pitchFamily="34" charset="0"/>
                  <a:cs typeface="Arial" pitchFamily="34" charset="0"/>
                </a:rPr>
                <a:t>SI</a:t>
              </a:r>
            </a:p>
            <a:p>
              <a:pPr marL="171450" indent="-171450" algn="ctr">
                <a:buFont typeface="Wingdings" pitchFamily="2" charset="2"/>
                <a:buChar char="ü"/>
              </a:pPr>
              <a:endParaRPr lang="es-CO" sz="500" dirty="0">
                <a:latin typeface="Arial" pitchFamily="34" charset="0"/>
                <a:cs typeface="Arial" pitchFamily="34" charset="0"/>
              </a:endParaRPr>
            </a:p>
            <a:p>
              <a:pPr marL="171450" indent="-171450" algn="ctr">
                <a:buFont typeface="Wingdings" pitchFamily="2" charset="2"/>
                <a:buChar char="ü"/>
              </a:pPr>
              <a:endParaRPr lang="es-CO" sz="500" dirty="0" smtClean="0">
                <a:latin typeface="Arial" pitchFamily="34" charset="0"/>
                <a:cs typeface="Arial" pitchFamily="34" charset="0"/>
              </a:endParaRPr>
            </a:p>
            <a:p>
              <a:pPr marL="171450" indent="-171450" algn="ctr">
                <a:buFont typeface="Wingdings" pitchFamily="2" charset="2"/>
                <a:buChar char="ü"/>
              </a:pPr>
              <a:endParaRPr lang="es-CO" sz="500" dirty="0">
                <a:latin typeface="Arial" pitchFamily="34" charset="0"/>
                <a:cs typeface="Arial" pitchFamily="34" charset="0"/>
              </a:endParaRPr>
            </a:p>
            <a:p>
              <a:pPr marL="171450" indent="-171450" algn="ctr">
                <a:buFont typeface="Wingdings" pitchFamily="2" charset="2"/>
                <a:buChar char="ü"/>
              </a:pPr>
              <a:endParaRPr lang="es-CO" sz="500" dirty="0" smtClean="0">
                <a:latin typeface="Arial" pitchFamily="34" charset="0"/>
                <a:cs typeface="Arial" pitchFamily="34" charset="0"/>
              </a:endParaRPr>
            </a:p>
            <a:p>
              <a:pPr marL="171450" indent="-171450" algn="ctr">
                <a:buFont typeface="Wingdings" pitchFamily="2" charset="2"/>
                <a:buChar char="ü"/>
              </a:pPr>
              <a:endParaRPr lang="es-CO" sz="500" dirty="0">
                <a:latin typeface="Arial" pitchFamily="34" charset="0"/>
                <a:cs typeface="Arial" pitchFamily="34" charset="0"/>
              </a:endParaRPr>
            </a:p>
            <a:p>
              <a:pPr marL="171450" indent="-171450" algn="ctr">
                <a:buFont typeface="Wingdings" pitchFamily="2" charset="2"/>
                <a:buChar char="ü"/>
              </a:pPr>
              <a:endParaRPr lang="es-CO" sz="500" dirty="0">
                <a:latin typeface="Arial" pitchFamily="34" charset="0"/>
                <a:cs typeface="Arial" pitchFamily="34" charset="0"/>
              </a:endParaRPr>
            </a:p>
          </p:txBody>
        </p:sp>
        <p:sp>
          <p:nvSpPr>
            <p:cNvPr id="187" name="186 CuadroTexto"/>
            <p:cNvSpPr txBox="1"/>
            <p:nvPr/>
          </p:nvSpPr>
          <p:spPr>
            <a:xfrm>
              <a:off x="7362699" y="3573016"/>
              <a:ext cx="888576" cy="1015663"/>
            </a:xfrm>
            <a:prstGeom prst="rect">
              <a:avLst/>
            </a:prstGeom>
            <a:noFill/>
            <a:ln>
              <a:solidFill>
                <a:schemeClr val="tx1">
                  <a:lumMod val="95000"/>
                  <a:lumOff val="5000"/>
                </a:schemeClr>
              </a:solidFill>
            </a:ln>
          </p:spPr>
          <p:txBody>
            <a:bodyPr wrap="square" rtlCol="0">
              <a:spAutoFit/>
            </a:bodyPr>
            <a:lstStyle/>
            <a:p>
              <a:pPr algn="ctr"/>
              <a:endParaRPr lang="es-CO" sz="500" dirty="0" smtClean="0">
                <a:latin typeface="Arial" pitchFamily="34" charset="0"/>
                <a:cs typeface="Arial" pitchFamily="34" charset="0"/>
              </a:endParaRPr>
            </a:p>
            <a:p>
              <a:pPr algn="ctr"/>
              <a:endParaRPr lang="es-CO" sz="500" dirty="0">
                <a:latin typeface="Arial" pitchFamily="34" charset="0"/>
                <a:cs typeface="Arial" pitchFamily="34" charset="0"/>
              </a:endParaRPr>
            </a:p>
            <a:p>
              <a:pPr algn="ctr"/>
              <a:endParaRPr lang="es-CO" sz="500" dirty="0" smtClean="0">
                <a:latin typeface="Arial" pitchFamily="34" charset="0"/>
                <a:cs typeface="Arial" pitchFamily="34" charset="0"/>
              </a:endParaRPr>
            </a:p>
            <a:p>
              <a:pPr algn="ctr"/>
              <a:endParaRPr lang="es-CO" sz="500" dirty="0">
                <a:latin typeface="Arial" pitchFamily="34" charset="0"/>
                <a:cs typeface="Arial" pitchFamily="34" charset="0"/>
              </a:endParaRPr>
            </a:p>
            <a:p>
              <a:pPr algn="ctr"/>
              <a:endParaRPr lang="es-CO" sz="500" dirty="0" smtClean="0">
                <a:latin typeface="Arial" pitchFamily="34" charset="0"/>
                <a:cs typeface="Arial" pitchFamily="34" charset="0"/>
              </a:endParaRPr>
            </a:p>
            <a:p>
              <a:pPr marL="171450" indent="-171450" algn="ctr">
                <a:buFont typeface="Wingdings" pitchFamily="2" charset="2"/>
                <a:buChar char="ü"/>
              </a:pPr>
              <a:r>
                <a:rPr lang="es-CO" sz="500" dirty="0" smtClean="0">
                  <a:latin typeface="Arial" pitchFamily="34" charset="0"/>
                  <a:cs typeface="Arial" pitchFamily="34" charset="0"/>
                </a:rPr>
                <a:t>SI</a:t>
              </a:r>
            </a:p>
            <a:p>
              <a:pPr marL="171450" indent="-171450" algn="ctr">
                <a:buFont typeface="Wingdings" pitchFamily="2" charset="2"/>
                <a:buChar char="ü"/>
              </a:pPr>
              <a:endParaRPr lang="es-CO" sz="500" dirty="0">
                <a:latin typeface="Arial" pitchFamily="34" charset="0"/>
                <a:cs typeface="Arial" pitchFamily="34" charset="0"/>
              </a:endParaRPr>
            </a:p>
            <a:p>
              <a:pPr marL="171450" indent="-171450" algn="ctr">
                <a:buFont typeface="Wingdings" pitchFamily="2" charset="2"/>
                <a:buChar char="ü"/>
              </a:pPr>
              <a:endParaRPr lang="es-CO" sz="500" dirty="0" smtClean="0">
                <a:latin typeface="Arial" pitchFamily="34" charset="0"/>
                <a:cs typeface="Arial" pitchFamily="34" charset="0"/>
              </a:endParaRPr>
            </a:p>
            <a:p>
              <a:pPr marL="171450" indent="-171450" algn="ctr">
                <a:buFont typeface="Wingdings" pitchFamily="2" charset="2"/>
                <a:buChar char="ü"/>
              </a:pPr>
              <a:endParaRPr lang="es-CO" sz="500" dirty="0">
                <a:latin typeface="Arial" pitchFamily="34" charset="0"/>
                <a:cs typeface="Arial" pitchFamily="34" charset="0"/>
              </a:endParaRPr>
            </a:p>
            <a:p>
              <a:pPr marL="171450" indent="-171450" algn="ctr">
                <a:buFont typeface="Wingdings" pitchFamily="2" charset="2"/>
                <a:buChar char="ü"/>
              </a:pPr>
              <a:endParaRPr lang="es-CO" sz="500" dirty="0" smtClean="0">
                <a:latin typeface="Arial" pitchFamily="34" charset="0"/>
                <a:cs typeface="Arial" pitchFamily="34" charset="0"/>
              </a:endParaRPr>
            </a:p>
            <a:p>
              <a:pPr marL="171450" indent="-171450" algn="ctr">
                <a:buFont typeface="Wingdings" pitchFamily="2" charset="2"/>
                <a:buChar char="ü"/>
              </a:pPr>
              <a:endParaRPr lang="es-CO" sz="500" dirty="0">
                <a:latin typeface="Arial" pitchFamily="34" charset="0"/>
                <a:cs typeface="Arial" pitchFamily="34" charset="0"/>
              </a:endParaRPr>
            </a:p>
            <a:p>
              <a:pPr marL="171450" indent="-171450" algn="ctr">
                <a:buFont typeface="Wingdings" pitchFamily="2" charset="2"/>
                <a:buChar char="ü"/>
              </a:pPr>
              <a:endParaRPr lang="es-CO" sz="500" dirty="0">
                <a:latin typeface="Arial" pitchFamily="34" charset="0"/>
                <a:cs typeface="Arial" pitchFamily="34" charset="0"/>
              </a:endParaRPr>
            </a:p>
          </p:txBody>
        </p:sp>
        <p:sp>
          <p:nvSpPr>
            <p:cNvPr id="188" name="187 CuadroTexto"/>
            <p:cNvSpPr txBox="1"/>
            <p:nvPr/>
          </p:nvSpPr>
          <p:spPr>
            <a:xfrm>
              <a:off x="8251275" y="3573016"/>
              <a:ext cx="635440" cy="1015663"/>
            </a:xfrm>
            <a:prstGeom prst="rect">
              <a:avLst/>
            </a:prstGeom>
            <a:noFill/>
            <a:ln>
              <a:solidFill>
                <a:schemeClr val="tx1">
                  <a:lumMod val="95000"/>
                  <a:lumOff val="5000"/>
                </a:schemeClr>
              </a:solidFill>
            </a:ln>
          </p:spPr>
          <p:txBody>
            <a:bodyPr wrap="square" rtlCol="0">
              <a:spAutoFit/>
            </a:bodyPr>
            <a:lstStyle/>
            <a:p>
              <a:pPr algn="ctr"/>
              <a:endParaRPr lang="es-CO" sz="500" dirty="0" smtClean="0">
                <a:latin typeface="Arial" pitchFamily="34" charset="0"/>
                <a:cs typeface="Arial" pitchFamily="34" charset="0"/>
              </a:endParaRPr>
            </a:p>
            <a:p>
              <a:pPr algn="ctr"/>
              <a:endParaRPr lang="es-CO" sz="500" dirty="0">
                <a:latin typeface="Arial" pitchFamily="34" charset="0"/>
                <a:cs typeface="Arial" pitchFamily="34" charset="0"/>
              </a:endParaRPr>
            </a:p>
            <a:p>
              <a:pPr algn="ctr"/>
              <a:endParaRPr lang="es-CO" sz="500" dirty="0" smtClean="0">
                <a:latin typeface="Arial" pitchFamily="34" charset="0"/>
                <a:cs typeface="Arial" pitchFamily="34" charset="0"/>
              </a:endParaRPr>
            </a:p>
            <a:p>
              <a:pPr algn="ctr"/>
              <a:endParaRPr lang="es-CO" sz="500" dirty="0">
                <a:latin typeface="Arial" pitchFamily="34" charset="0"/>
                <a:cs typeface="Arial" pitchFamily="34" charset="0"/>
              </a:endParaRPr>
            </a:p>
            <a:p>
              <a:pPr algn="ctr"/>
              <a:endParaRPr lang="es-CO" sz="500" dirty="0" smtClean="0">
                <a:latin typeface="Arial" pitchFamily="34" charset="0"/>
                <a:cs typeface="Arial" pitchFamily="34" charset="0"/>
              </a:endParaRPr>
            </a:p>
            <a:p>
              <a:pPr marL="171450" indent="-171450" algn="ctr">
                <a:buFont typeface="Wingdings" pitchFamily="2" charset="2"/>
                <a:buChar char="ü"/>
              </a:pPr>
              <a:r>
                <a:rPr lang="es-CO" sz="500" dirty="0" smtClean="0">
                  <a:latin typeface="Arial" pitchFamily="34" charset="0"/>
                  <a:cs typeface="Arial" pitchFamily="34" charset="0"/>
                </a:rPr>
                <a:t>SI</a:t>
              </a:r>
            </a:p>
            <a:p>
              <a:pPr marL="171450" indent="-171450" algn="ctr">
                <a:buFont typeface="Wingdings" pitchFamily="2" charset="2"/>
                <a:buChar char="ü"/>
              </a:pPr>
              <a:endParaRPr lang="es-CO" sz="500" dirty="0">
                <a:latin typeface="Arial" pitchFamily="34" charset="0"/>
                <a:cs typeface="Arial" pitchFamily="34" charset="0"/>
              </a:endParaRPr>
            </a:p>
            <a:p>
              <a:pPr marL="171450" indent="-171450" algn="ctr">
                <a:buFont typeface="Wingdings" pitchFamily="2" charset="2"/>
                <a:buChar char="ü"/>
              </a:pPr>
              <a:endParaRPr lang="es-CO" sz="500" dirty="0" smtClean="0">
                <a:latin typeface="Arial" pitchFamily="34" charset="0"/>
                <a:cs typeface="Arial" pitchFamily="34" charset="0"/>
              </a:endParaRPr>
            </a:p>
            <a:p>
              <a:pPr marL="171450" indent="-171450" algn="ctr">
                <a:buFont typeface="Wingdings" pitchFamily="2" charset="2"/>
                <a:buChar char="ü"/>
              </a:pPr>
              <a:endParaRPr lang="es-CO" sz="500" dirty="0">
                <a:latin typeface="Arial" pitchFamily="34" charset="0"/>
                <a:cs typeface="Arial" pitchFamily="34" charset="0"/>
              </a:endParaRPr>
            </a:p>
            <a:p>
              <a:pPr marL="171450" indent="-171450" algn="ctr">
                <a:buFont typeface="Wingdings" pitchFamily="2" charset="2"/>
                <a:buChar char="ü"/>
              </a:pPr>
              <a:endParaRPr lang="es-CO" sz="500" dirty="0" smtClean="0">
                <a:latin typeface="Arial" pitchFamily="34" charset="0"/>
                <a:cs typeface="Arial" pitchFamily="34" charset="0"/>
              </a:endParaRPr>
            </a:p>
            <a:p>
              <a:pPr marL="171450" indent="-171450" algn="ctr">
                <a:buFont typeface="Wingdings" pitchFamily="2" charset="2"/>
                <a:buChar char="ü"/>
              </a:pPr>
              <a:endParaRPr lang="es-CO" sz="500" dirty="0">
                <a:latin typeface="Arial" pitchFamily="34" charset="0"/>
                <a:cs typeface="Arial" pitchFamily="34" charset="0"/>
              </a:endParaRPr>
            </a:p>
            <a:p>
              <a:pPr marL="171450" indent="-171450" algn="ctr">
                <a:buFont typeface="Wingdings" pitchFamily="2" charset="2"/>
                <a:buChar char="ü"/>
              </a:pPr>
              <a:endParaRPr lang="es-CO" sz="500" dirty="0">
                <a:latin typeface="Arial" pitchFamily="34" charset="0"/>
                <a:cs typeface="Arial" pitchFamily="34" charset="0"/>
              </a:endParaRPr>
            </a:p>
          </p:txBody>
        </p:sp>
        <p:sp>
          <p:nvSpPr>
            <p:cNvPr id="189" name="188 CuadroTexto"/>
            <p:cNvSpPr txBox="1"/>
            <p:nvPr/>
          </p:nvSpPr>
          <p:spPr>
            <a:xfrm>
              <a:off x="5292080" y="4869160"/>
              <a:ext cx="698667" cy="169277"/>
            </a:xfrm>
            <a:prstGeom prst="rect">
              <a:avLst/>
            </a:prstGeom>
            <a:noFill/>
            <a:ln>
              <a:solidFill>
                <a:schemeClr val="tx1">
                  <a:lumMod val="95000"/>
                  <a:lumOff val="5000"/>
                </a:schemeClr>
              </a:solidFill>
            </a:ln>
          </p:spPr>
          <p:txBody>
            <a:bodyPr wrap="square" rtlCol="0">
              <a:spAutoFit/>
            </a:bodyPr>
            <a:lstStyle/>
            <a:p>
              <a:pPr marL="171450" indent="-171450" algn="ctr">
                <a:buFont typeface="Wingdings" pitchFamily="2" charset="2"/>
                <a:buChar char="ü"/>
              </a:pPr>
              <a:r>
                <a:rPr lang="es-CO" sz="500" dirty="0" smtClean="0">
                  <a:latin typeface="Arial" pitchFamily="34" charset="0"/>
                  <a:cs typeface="Arial" pitchFamily="34" charset="0"/>
                </a:rPr>
                <a:t>SI</a:t>
              </a:r>
              <a:endParaRPr lang="es-CO" sz="500" dirty="0">
                <a:latin typeface="Arial" pitchFamily="34" charset="0"/>
                <a:cs typeface="Arial" pitchFamily="34" charset="0"/>
              </a:endParaRPr>
            </a:p>
          </p:txBody>
        </p:sp>
        <p:sp>
          <p:nvSpPr>
            <p:cNvPr id="190" name="189 CuadroTexto"/>
            <p:cNvSpPr txBox="1"/>
            <p:nvPr/>
          </p:nvSpPr>
          <p:spPr>
            <a:xfrm>
              <a:off x="5990747" y="4869160"/>
              <a:ext cx="651872" cy="169277"/>
            </a:xfrm>
            <a:prstGeom prst="rect">
              <a:avLst/>
            </a:prstGeom>
            <a:noFill/>
            <a:ln>
              <a:solidFill>
                <a:schemeClr val="tx1">
                  <a:lumMod val="95000"/>
                  <a:lumOff val="5000"/>
                </a:schemeClr>
              </a:solidFill>
            </a:ln>
          </p:spPr>
          <p:txBody>
            <a:bodyPr wrap="square" rtlCol="0">
              <a:spAutoFit/>
            </a:bodyPr>
            <a:lstStyle/>
            <a:p>
              <a:pPr marL="171450" indent="-171450" algn="ctr">
                <a:buFont typeface="Wingdings" pitchFamily="2" charset="2"/>
                <a:buChar char="ü"/>
              </a:pPr>
              <a:r>
                <a:rPr lang="es-CO" sz="500" dirty="0" smtClean="0">
                  <a:latin typeface="Arial" pitchFamily="34" charset="0"/>
                  <a:cs typeface="Arial" pitchFamily="34" charset="0"/>
                </a:rPr>
                <a:t>SI</a:t>
              </a:r>
              <a:endParaRPr lang="es-CO" sz="500" dirty="0">
                <a:latin typeface="Arial" pitchFamily="34" charset="0"/>
                <a:cs typeface="Arial" pitchFamily="34" charset="0"/>
              </a:endParaRPr>
            </a:p>
          </p:txBody>
        </p:sp>
        <p:sp>
          <p:nvSpPr>
            <p:cNvPr id="191" name="190 CuadroTexto"/>
            <p:cNvSpPr txBox="1"/>
            <p:nvPr/>
          </p:nvSpPr>
          <p:spPr>
            <a:xfrm>
              <a:off x="6642619" y="4869160"/>
              <a:ext cx="720080" cy="169277"/>
            </a:xfrm>
            <a:prstGeom prst="rect">
              <a:avLst/>
            </a:prstGeom>
            <a:noFill/>
            <a:ln>
              <a:solidFill>
                <a:schemeClr val="tx1">
                  <a:lumMod val="95000"/>
                  <a:lumOff val="5000"/>
                </a:schemeClr>
              </a:solidFill>
            </a:ln>
          </p:spPr>
          <p:txBody>
            <a:bodyPr wrap="square" rtlCol="0">
              <a:spAutoFit/>
            </a:bodyPr>
            <a:lstStyle/>
            <a:p>
              <a:pPr marL="171450" indent="-171450" algn="ctr">
                <a:buFont typeface="Wingdings" pitchFamily="2" charset="2"/>
                <a:buChar char="ü"/>
              </a:pPr>
              <a:r>
                <a:rPr lang="es-CO" sz="500" dirty="0" smtClean="0">
                  <a:latin typeface="Arial" pitchFamily="34" charset="0"/>
                  <a:cs typeface="Arial" pitchFamily="34" charset="0"/>
                </a:rPr>
                <a:t>SI</a:t>
              </a:r>
              <a:endParaRPr lang="es-CO" sz="500" dirty="0">
                <a:latin typeface="Arial" pitchFamily="34" charset="0"/>
                <a:cs typeface="Arial" pitchFamily="34" charset="0"/>
              </a:endParaRPr>
            </a:p>
          </p:txBody>
        </p:sp>
        <p:sp>
          <p:nvSpPr>
            <p:cNvPr id="192" name="191 CuadroTexto"/>
            <p:cNvSpPr txBox="1"/>
            <p:nvPr/>
          </p:nvSpPr>
          <p:spPr>
            <a:xfrm>
              <a:off x="7362699" y="4869160"/>
              <a:ext cx="888576" cy="169277"/>
            </a:xfrm>
            <a:prstGeom prst="rect">
              <a:avLst/>
            </a:prstGeom>
            <a:noFill/>
            <a:ln>
              <a:solidFill>
                <a:schemeClr val="tx1">
                  <a:lumMod val="95000"/>
                  <a:lumOff val="5000"/>
                </a:schemeClr>
              </a:solidFill>
            </a:ln>
          </p:spPr>
          <p:txBody>
            <a:bodyPr wrap="square" rtlCol="0">
              <a:spAutoFit/>
            </a:bodyPr>
            <a:lstStyle/>
            <a:p>
              <a:pPr marL="171450" indent="-171450" algn="ctr">
                <a:buFont typeface="Wingdings" pitchFamily="2" charset="2"/>
                <a:buChar char="ü"/>
              </a:pPr>
              <a:r>
                <a:rPr lang="es-CO" sz="500" dirty="0" smtClean="0">
                  <a:latin typeface="Arial" pitchFamily="34" charset="0"/>
                  <a:cs typeface="Arial" pitchFamily="34" charset="0"/>
                </a:rPr>
                <a:t>SI</a:t>
              </a:r>
              <a:endParaRPr lang="es-CO" sz="500" dirty="0">
                <a:latin typeface="Arial" pitchFamily="34" charset="0"/>
                <a:cs typeface="Arial" pitchFamily="34" charset="0"/>
              </a:endParaRPr>
            </a:p>
          </p:txBody>
        </p:sp>
        <p:sp>
          <p:nvSpPr>
            <p:cNvPr id="193" name="192 CuadroTexto"/>
            <p:cNvSpPr txBox="1"/>
            <p:nvPr/>
          </p:nvSpPr>
          <p:spPr>
            <a:xfrm>
              <a:off x="8251275" y="4869160"/>
              <a:ext cx="635440" cy="169277"/>
            </a:xfrm>
            <a:prstGeom prst="rect">
              <a:avLst/>
            </a:prstGeom>
            <a:noFill/>
            <a:ln>
              <a:solidFill>
                <a:schemeClr val="tx1">
                  <a:lumMod val="95000"/>
                  <a:lumOff val="5000"/>
                </a:schemeClr>
              </a:solidFill>
            </a:ln>
          </p:spPr>
          <p:txBody>
            <a:bodyPr wrap="square" rtlCol="0">
              <a:spAutoFit/>
            </a:bodyPr>
            <a:lstStyle/>
            <a:p>
              <a:pPr marL="171450" indent="-171450" algn="ctr">
                <a:buFont typeface="Wingdings" pitchFamily="2" charset="2"/>
                <a:buChar char="ü"/>
              </a:pPr>
              <a:r>
                <a:rPr lang="es-CO" sz="500" dirty="0" smtClean="0">
                  <a:latin typeface="Arial" pitchFamily="34" charset="0"/>
                  <a:cs typeface="Arial" pitchFamily="34" charset="0"/>
                </a:rPr>
                <a:t>SI</a:t>
              </a:r>
              <a:endParaRPr lang="es-CO" sz="500" dirty="0">
                <a:latin typeface="Arial" pitchFamily="34" charset="0"/>
                <a:cs typeface="Arial" pitchFamily="34" charset="0"/>
              </a:endParaRPr>
            </a:p>
          </p:txBody>
        </p:sp>
        <p:sp>
          <p:nvSpPr>
            <p:cNvPr id="199" name="198 CuadroTexto"/>
            <p:cNvSpPr txBox="1"/>
            <p:nvPr/>
          </p:nvSpPr>
          <p:spPr>
            <a:xfrm>
              <a:off x="5292080" y="5203939"/>
              <a:ext cx="698667" cy="169277"/>
            </a:xfrm>
            <a:prstGeom prst="rect">
              <a:avLst/>
            </a:prstGeom>
            <a:noFill/>
            <a:ln>
              <a:solidFill>
                <a:schemeClr val="tx1">
                  <a:lumMod val="95000"/>
                  <a:lumOff val="5000"/>
                </a:schemeClr>
              </a:solidFill>
            </a:ln>
          </p:spPr>
          <p:txBody>
            <a:bodyPr wrap="square" rtlCol="0">
              <a:spAutoFit/>
            </a:bodyPr>
            <a:lstStyle/>
            <a:p>
              <a:pPr marL="171450" indent="-171450" algn="ctr">
                <a:buFont typeface="Wingdings" pitchFamily="2" charset="2"/>
                <a:buChar char="ü"/>
              </a:pPr>
              <a:r>
                <a:rPr lang="es-CO" sz="500" dirty="0" smtClean="0">
                  <a:latin typeface="Arial" pitchFamily="34" charset="0"/>
                  <a:cs typeface="Arial" pitchFamily="34" charset="0"/>
                </a:rPr>
                <a:t>SI</a:t>
              </a:r>
              <a:endParaRPr lang="es-CO" sz="500" dirty="0">
                <a:latin typeface="Arial" pitchFamily="34" charset="0"/>
                <a:cs typeface="Arial" pitchFamily="34" charset="0"/>
              </a:endParaRPr>
            </a:p>
          </p:txBody>
        </p:sp>
        <p:sp>
          <p:nvSpPr>
            <p:cNvPr id="200" name="199 CuadroTexto"/>
            <p:cNvSpPr txBox="1"/>
            <p:nvPr/>
          </p:nvSpPr>
          <p:spPr>
            <a:xfrm>
              <a:off x="5990747" y="5203939"/>
              <a:ext cx="651872" cy="169277"/>
            </a:xfrm>
            <a:prstGeom prst="rect">
              <a:avLst/>
            </a:prstGeom>
            <a:noFill/>
            <a:ln>
              <a:solidFill>
                <a:schemeClr val="tx1">
                  <a:lumMod val="95000"/>
                  <a:lumOff val="5000"/>
                </a:schemeClr>
              </a:solidFill>
            </a:ln>
          </p:spPr>
          <p:txBody>
            <a:bodyPr wrap="square" rtlCol="0">
              <a:spAutoFit/>
            </a:bodyPr>
            <a:lstStyle/>
            <a:p>
              <a:pPr marL="171450" indent="-171450" algn="ctr">
                <a:buFont typeface="Wingdings" pitchFamily="2" charset="2"/>
                <a:buChar char="ü"/>
              </a:pPr>
              <a:r>
                <a:rPr lang="es-CO" sz="500" dirty="0" smtClean="0">
                  <a:latin typeface="Arial" pitchFamily="34" charset="0"/>
                  <a:cs typeface="Arial" pitchFamily="34" charset="0"/>
                </a:rPr>
                <a:t>SI</a:t>
              </a:r>
              <a:endParaRPr lang="es-CO" sz="500" dirty="0">
                <a:latin typeface="Arial" pitchFamily="34" charset="0"/>
                <a:cs typeface="Arial" pitchFamily="34" charset="0"/>
              </a:endParaRPr>
            </a:p>
          </p:txBody>
        </p:sp>
        <p:sp>
          <p:nvSpPr>
            <p:cNvPr id="201" name="200 CuadroTexto"/>
            <p:cNvSpPr txBox="1"/>
            <p:nvPr/>
          </p:nvSpPr>
          <p:spPr>
            <a:xfrm>
              <a:off x="6642619" y="5203939"/>
              <a:ext cx="720080" cy="169277"/>
            </a:xfrm>
            <a:prstGeom prst="rect">
              <a:avLst/>
            </a:prstGeom>
            <a:noFill/>
            <a:ln>
              <a:solidFill>
                <a:schemeClr val="tx1">
                  <a:lumMod val="95000"/>
                  <a:lumOff val="5000"/>
                </a:schemeClr>
              </a:solidFill>
            </a:ln>
          </p:spPr>
          <p:txBody>
            <a:bodyPr wrap="square" rtlCol="0">
              <a:spAutoFit/>
            </a:bodyPr>
            <a:lstStyle/>
            <a:p>
              <a:pPr marL="171450" indent="-171450" algn="ctr">
                <a:buFont typeface="Wingdings" pitchFamily="2" charset="2"/>
                <a:buChar char="ü"/>
              </a:pPr>
              <a:r>
                <a:rPr lang="es-CO" sz="500" dirty="0" smtClean="0">
                  <a:latin typeface="Arial" pitchFamily="34" charset="0"/>
                  <a:cs typeface="Arial" pitchFamily="34" charset="0"/>
                </a:rPr>
                <a:t>SI</a:t>
              </a:r>
              <a:endParaRPr lang="es-CO" sz="500" dirty="0">
                <a:latin typeface="Arial" pitchFamily="34" charset="0"/>
                <a:cs typeface="Arial" pitchFamily="34" charset="0"/>
              </a:endParaRPr>
            </a:p>
          </p:txBody>
        </p:sp>
        <p:sp>
          <p:nvSpPr>
            <p:cNvPr id="202" name="201 CuadroTexto"/>
            <p:cNvSpPr txBox="1"/>
            <p:nvPr/>
          </p:nvSpPr>
          <p:spPr>
            <a:xfrm>
              <a:off x="7362699" y="5203939"/>
              <a:ext cx="888576" cy="169277"/>
            </a:xfrm>
            <a:prstGeom prst="rect">
              <a:avLst/>
            </a:prstGeom>
            <a:noFill/>
            <a:ln>
              <a:solidFill>
                <a:schemeClr val="tx1">
                  <a:lumMod val="95000"/>
                  <a:lumOff val="5000"/>
                </a:schemeClr>
              </a:solidFill>
            </a:ln>
          </p:spPr>
          <p:txBody>
            <a:bodyPr wrap="square" rtlCol="0">
              <a:spAutoFit/>
            </a:bodyPr>
            <a:lstStyle/>
            <a:p>
              <a:pPr marL="171450" indent="-171450" algn="ctr">
                <a:buFont typeface="Wingdings" pitchFamily="2" charset="2"/>
                <a:buChar char="ü"/>
              </a:pPr>
              <a:r>
                <a:rPr lang="es-CO" sz="500" dirty="0" smtClean="0">
                  <a:latin typeface="Arial" pitchFamily="34" charset="0"/>
                  <a:cs typeface="Arial" pitchFamily="34" charset="0"/>
                </a:rPr>
                <a:t>SI</a:t>
              </a:r>
              <a:endParaRPr lang="es-CO" sz="500" dirty="0">
                <a:latin typeface="Arial" pitchFamily="34" charset="0"/>
                <a:cs typeface="Arial" pitchFamily="34" charset="0"/>
              </a:endParaRPr>
            </a:p>
          </p:txBody>
        </p:sp>
        <p:sp>
          <p:nvSpPr>
            <p:cNvPr id="203" name="202 CuadroTexto"/>
            <p:cNvSpPr txBox="1"/>
            <p:nvPr/>
          </p:nvSpPr>
          <p:spPr>
            <a:xfrm>
              <a:off x="8251275" y="5203939"/>
              <a:ext cx="635440" cy="169277"/>
            </a:xfrm>
            <a:prstGeom prst="rect">
              <a:avLst/>
            </a:prstGeom>
            <a:noFill/>
            <a:ln>
              <a:solidFill>
                <a:schemeClr val="tx1">
                  <a:lumMod val="95000"/>
                  <a:lumOff val="5000"/>
                </a:schemeClr>
              </a:solidFill>
            </a:ln>
          </p:spPr>
          <p:txBody>
            <a:bodyPr wrap="square" rtlCol="0">
              <a:spAutoFit/>
            </a:bodyPr>
            <a:lstStyle/>
            <a:p>
              <a:pPr marL="171450" indent="-171450" algn="ctr">
                <a:buFont typeface="Wingdings" pitchFamily="2" charset="2"/>
                <a:buChar char="ü"/>
              </a:pPr>
              <a:r>
                <a:rPr lang="es-CO" sz="500" dirty="0" smtClean="0">
                  <a:latin typeface="Arial" pitchFamily="34" charset="0"/>
                  <a:cs typeface="Arial" pitchFamily="34" charset="0"/>
                </a:rPr>
                <a:t>SI</a:t>
              </a:r>
              <a:endParaRPr lang="es-CO" sz="500" dirty="0">
                <a:latin typeface="Arial" pitchFamily="34" charset="0"/>
                <a:cs typeface="Arial" pitchFamily="34" charset="0"/>
              </a:endParaRPr>
            </a:p>
          </p:txBody>
        </p:sp>
        <p:sp>
          <p:nvSpPr>
            <p:cNvPr id="204" name="203 CuadroTexto"/>
            <p:cNvSpPr txBox="1"/>
            <p:nvPr/>
          </p:nvSpPr>
          <p:spPr>
            <a:xfrm>
              <a:off x="5292080" y="5445224"/>
              <a:ext cx="698667" cy="169277"/>
            </a:xfrm>
            <a:prstGeom prst="rect">
              <a:avLst/>
            </a:prstGeom>
            <a:noFill/>
            <a:ln>
              <a:solidFill>
                <a:schemeClr val="tx1">
                  <a:lumMod val="95000"/>
                  <a:lumOff val="5000"/>
                </a:schemeClr>
              </a:solidFill>
            </a:ln>
          </p:spPr>
          <p:txBody>
            <a:bodyPr wrap="square" rtlCol="0">
              <a:spAutoFit/>
            </a:bodyPr>
            <a:lstStyle/>
            <a:p>
              <a:pPr marL="171450" indent="-171450" algn="ctr">
                <a:buFont typeface="Wingdings" pitchFamily="2" charset="2"/>
                <a:buChar char="ü"/>
              </a:pPr>
              <a:r>
                <a:rPr lang="es-CO" sz="500" dirty="0" smtClean="0">
                  <a:latin typeface="Arial" pitchFamily="34" charset="0"/>
                  <a:cs typeface="Arial" pitchFamily="34" charset="0"/>
                </a:rPr>
                <a:t>SI</a:t>
              </a:r>
              <a:endParaRPr lang="es-CO" sz="500" dirty="0">
                <a:latin typeface="Arial" pitchFamily="34" charset="0"/>
                <a:cs typeface="Arial" pitchFamily="34" charset="0"/>
              </a:endParaRPr>
            </a:p>
          </p:txBody>
        </p:sp>
        <p:sp>
          <p:nvSpPr>
            <p:cNvPr id="205" name="204 CuadroTexto"/>
            <p:cNvSpPr txBox="1"/>
            <p:nvPr/>
          </p:nvSpPr>
          <p:spPr>
            <a:xfrm>
              <a:off x="5990747" y="5445224"/>
              <a:ext cx="651872" cy="169277"/>
            </a:xfrm>
            <a:prstGeom prst="rect">
              <a:avLst/>
            </a:prstGeom>
            <a:noFill/>
            <a:ln>
              <a:solidFill>
                <a:schemeClr val="tx1">
                  <a:lumMod val="95000"/>
                  <a:lumOff val="5000"/>
                </a:schemeClr>
              </a:solidFill>
            </a:ln>
          </p:spPr>
          <p:txBody>
            <a:bodyPr wrap="square" rtlCol="0">
              <a:spAutoFit/>
            </a:bodyPr>
            <a:lstStyle/>
            <a:p>
              <a:pPr marL="171450" indent="-171450" algn="ctr">
                <a:buFont typeface="Wingdings" pitchFamily="2" charset="2"/>
                <a:buChar char="ü"/>
              </a:pPr>
              <a:r>
                <a:rPr lang="es-CO" sz="500" dirty="0" smtClean="0">
                  <a:latin typeface="Arial" pitchFamily="34" charset="0"/>
                  <a:cs typeface="Arial" pitchFamily="34" charset="0"/>
                </a:rPr>
                <a:t>SI</a:t>
              </a:r>
              <a:endParaRPr lang="es-CO" sz="500" dirty="0">
                <a:latin typeface="Arial" pitchFamily="34" charset="0"/>
                <a:cs typeface="Arial" pitchFamily="34" charset="0"/>
              </a:endParaRPr>
            </a:p>
          </p:txBody>
        </p:sp>
        <p:sp>
          <p:nvSpPr>
            <p:cNvPr id="206" name="205 CuadroTexto"/>
            <p:cNvSpPr txBox="1"/>
            <p:nvPr/>
          </p:nvSpPr>
          <p:spPr>
            <a:xfrm>
              <a:off x="6642619" y="5445224"/>
              <a:ext cx="720080" cy="169277"/>
            </a:xfrm>
            <a:prstGeom prst="rect">
              <a:avLst/>
            </a:prstGeom>
            <a:noFill/>
            <a:ln>
              <a:solidFill>
                <a:schemeClr val="tx1">
                  <a:lumMod val="95000"/>
                  <a:lumOff val="5000"/>
                </a:schemeClr>
              </a:solidFill>
            </a:ln>
          </p:spPr>
          <p:txBody>
            <a:bodyPr wrap="square" rtlCol="0">
              <a:spAutoFit/>
            </a:bodyPr>
            <a:lstStyle/>
            <a:p>
              <a:pPr marL="171450" indent="-171450" algn="ctr">
                <a:buFont typeface="Wingdings" pitchFamily="2" charset="2"/>
                <a:buChar char="ü"/>
              </a:pPr>
              <a:r>
                <a:rPr lang="es-CO" sz="500" dirty="0" smtClean="0">
                  <a:latin typeface="Arial" pitchFamily="34" charset="0"/>
                  <a:cs typeface="Arial" pitchFamily="34" charset="0"/>
                </a:rPr>
                <a:t>SI</a:t>
              </a:r>
              <a:endParaRPr lang="es-CO" sz="500" dirty="0">
                <a:latin typeface="Arial" pitchFamily="34" charset="0"/>
                <a:cs typeface="Arial" pitchFamily="34" charset="0"/>
              </a:endParaRPr>
            </a:p>
          </p:txBody>
        </p:sp>
        <p:sp>
          <p:nvSpPr>
            <p:cNvPr id="207" name="206 CuadroTexto"/>
            <p:cNvSpPr txBox="1"/>
            <p:nvPr/>
          </p:nvSpPr>
          <p:spPr>
            <a:xfrm>
              <a:off x="7362699" y="5445224"/>
              <a:ext cx="888576" cy="169277"/>
            </a:xfrm>
            <a:prstGeom prst="rect">
              <a:avLst/>
            </a:prstGeom>
            <a:noFill/>
            <a:ln>
              <a:solidFill>
                <a:schemeClr val="tx1">
                  <a:lumMod val="95000"/>
                  <a:lumOff val="5000"/>
                </a:schemeClr>
              </a:solidFill>
            </a:ln>
          </p:spPr>
          <p:txBody>
            <a:bodyPr wrap="square" rtlCol="0">
              <a:spAutoFit/>
            </a:bodyPr>
            <a:lstStyle/>
            <a:p>
              <a:pPr marL="171450" indent="-171450" algn="ctr">
                <a:buFont typeface="Wingdings" pitchFamily="2" charset="2"/>
                <a:buChar char="ü"/>
              </a:pPr>
              <a:r>
                <a:rPr lang="es-CO" sz="500" dirty="0" smtClean="0">
                  <a:latin typeface="Arial" pitchFamily="34" charset="0"/>
                  <a:cs typeface="Arial" pitchFamily="34" charset="0"/>
                </a:rPr>
                <a:t>SI</a:t>
              </a:r>
              <a:endParaRPr lang="es-CO" sz="500" dirty="0">
                <a:latin typeface="Arial" pitchFamily="34" charset="0"/>
                <a:cs typeface="Arial" pitchFamily="34" charset="0"/>
              </a:endParaRPr>
            </a:p>
          </p:txBody>
        </p:sp>
        <p:sp>
          <p:nvSpPr>
            <p:cNvPr id="208" name="207 CuadroTexto"/>
            <p:cNvSpPr txBox="1"/>
            <p:nvPr/>
          </p:nvSpPr>
          <p:spPr>
            <a:xfrm>
              <a:off x="8251275" y="5445224"/>
              <a:ext cx="635440" cy="169277"/>
            </a:xfrm>
            <a:prstGeom prst="rect">
              <a:avLst/>
            </a:prstGeom>
            <a:noFill/>
            <a:ln>
              <a:solidFill>
                <a:schemeClr val="tx1">
                  <a:lumMod val="95000"/>
                  <a:lumOff val="5000"/>
                </a:schemeClr>
              </a:solidFill>
            </a:ln>
          </p:spPr>
          <p:txBody>
            <a:bodyPr wrap="square" rtlCol="0">
              <a:spAutoFit/>
            </a:bodyPr>
            <a:lstStyle/>
            <a:p>
              <a:pPr marL="171450" indent="-171450" algn="ctr">
                <a:buFont typeface="Wingdings" pitchFamily="2" charset="2"/>
                <a:buChar char="ü"/>
              </a:pPr>
              <a:r>
                <a:rPr lang="es-CO" sz="500" dirty="0" smtClean="0">
                  <a:latin typeface="Arial" pitchFamily="34" charset="0"/>
                  <a:cs typeface="Arial" pitchFamily="34" charset="0"/>
                </a:rPr>
                <a:t>SI</a:t>
              </a:r>
              <a:endParaRPr lang="es-CO" sz="500" dirty="0">
                <a:latin typeface="Arial" pitchFamily="34" charset="0"/>
                <a:cs typeface="Arial" pitchFamily="34" charset="0"/>
              </a:endParaRPr>
            </a:p>
          </p:txBody>
        </p:sp>
        <p:sp>
          <p:nvSpPr>
            <p:cNvPr id="209" name="208 CuadroTexto"/>
            <p:cNvSpPr txBox="1"/>
            <p:nvPr/>
          </p:nvSpPr>
          <p:spPr>
            <a:xfrm>
              <a:off x="5292080" y="5805264"/>
              <a:ext cx="698667" cy="169277"/>
            </a:xfrm>
            <a:prstGeom prst="rect">
              <a:avLst/>
            </a:prstGeom>
            <a:noFill/>
            <a:ln>
              <a:solidFill>
                <a:schemeClr val="tx1">
                  <a:lumMod val="95000"/>
                  <a:lumOff val="5000"/>
                </a:schemeClr>
              </a:solidFill>
            </a:ln>
          </p:spPr>
          <p:txBody>
            <a:bodyPr wrap="square" rtlCol="0">
              <a:spAutoFit/>
            </a:bodyPr>
            <a:lstStyle/>
            <a:p>
              <a:pPr marL="171450" indent="-171450" algn="ctr">
                <a:buFont typeface="Wingdings" pitchFamily="2" charset="2"/>
                <a:buChar char="ü"/>
              </a:pPr>
              <a:r>
                <a:rPr lang="es-CO" sz="500" dirty="0" smtClean="0">
                  <a:latin typeface="Arial" pitchFamily="34" charset="0"/>
                  <a:cs typeface="Arial" pitchFamily="34" charset="0"/>
                </a:rPr>
                <a:t>SI</a:t>
              </a:r>
              <a:endParaRPr lang="es-CO" sz="500" dirty="0">
                <a:latin typeface="Arial" pitchFamily="34" charset="0"/>
                <a:cs typeface="Arial" pitchFamily="34" charset="0"/>
              </a:endParaRPr>
            </a:p>
          </p:txBody>
        </p:sp>
        <p:sp>
          <p:nvSpPr>
            <p:cNvPr id="210" name="209 CuadroTexto"/>
            <p:cNvSpPr txBox="1"/>
            <p:nvPr/>
          </p:nvSpPr>
          <p:spPr>
            <a:xfrm>
              <a:off x="5990747" y="5805264"/>
              <a:ext cx="651872" cy="169277"/>
            </a:xfrm>
            <a:prstGeom prst="rect">
              <a:avLst/>
            </a:prstGeom>
            <a:noFill/>
            <a:ln>
              <a:solidFill>
                <a:schemeClr val="tx1">
                  <a:lumMod val="95000"/>
                  <a:lumOff val="5000"/>
                </a:schemeClr>
              </a:solidFill>
            </a:ln>
          </p:spPr>
          <p:txBody>
            <a:bodyPr wrap="square" rtlCol="0">
              <a:spAutoFit/>
            </a:bodyPr>
            <a:lstStyle/>
            <a:p>
              <a:pPr marL="171450" indent="-171450" algn="ctr">
                <a:buFont typeface="Wingdings" pitchFamily="2" charset="2"/>
                <a:buChar char="ü"/>
              </a:pPr>
              <a:r>
                <a:rPr lang="es-CO" sz="500" dirty="0" smtClean="0">
                  <a:latin typeface="Arial" pitchFamily="34" charset="0"/>
                  <a:cs typeface="Arial" pitchFamily="34" charset="0"/>
                </a:rPr>
                <a:t>SI</a:t>
              </a:r>
              <a:endParaRPr lang="es-CO" sz="500" dirty="0">
                <a:latin typeface="Arial" pitchFamily="34" charset="0"/>
                <a:cs typeface="Arial" pitchFamily="34" charset="0"/>
              </a:endParaRPr>
            </a:p>
          </p:txBody>
        </p:sp>
        <p:sp>
          <p:nvSpPr>
            <p:cNvPr id="211" name="210 CuadroTexto"/>
            <p:cNvSpPr txBox="1"/>
            <p:nvPr/>
          </p:nvSpPr>
          <p:spPr>
            <a:xfrm>
              <a:off x="6642619" y="5805264"/>
              <a:ext cx="720080" cy="169277"/>
            </a:xfrm>
            <a:prstGeom prst="rect">
              <a:avLst/>
            </a:prstGeom>
            <a:noFill/>
            <a:ln>
              <a:solidFill>
                <a:schemeClr val="tx1">
                  <a:lumMod val="95000"/>
                  <a:lumOff val="5000"/>
                </a:schemeClr>
              </a:solidFill>
            </a:ln>
          </p:spPr>
          <p:txBody>
            <a:bodyPr wrap="square" rtlCol="0">
              <a:spAutoFit/>
            </a:bodyPr>
            <a:lstStyle/>
            <a:p>
              <a:pPr marL="171450" indent="-171450" algn="ctr">
                <a:buFont typeface="Wingdings" pitchFamily="2" charset="2"/>
                <a:buChar char="ü"/>
              </a:pPr>
              <a:r>
                <a:rPr lang="es-CO" sz="500" dirty="0" smtClean="0">
                  <a:latin typeface="Arial" pitchFamily="34" charset="0"/>
                  <a:cs typeface="Arial" pitchFamily="34" charset="0"/>
                </a:rPr>
                <a:t>SI</a:t>
              </a:r>
              <a:endParaRPr lang="es-CO" sz="500" dirty="0">
                <a:latin typeface="Arial" pitchFamily="34" charset="0"/>
                <a:cs typeface="Arial" pitchFamily="34" charset="0"/>
              </a:endParaRPr>
            </a:p>
          </p:txBody>
        </p:sp>
        <p:sp>
          <p:nvSpPr>
            <p:cNvPr id="212" name="211 CuadroTexto"/>
            <p:cNvSpPr txBox="1"/>
            <p:nvPr/>
          </p:nvSpPr>
          <p:spPr>
            <a:xfrm>
              <a:off x="7362699" y="5805264"/>
              <a:ext cx="888576" cy="169277"/>
            </a:xfrm>
            <a:prstGeom prst="rect">
              <a:avLst/>
            </a:prstGeom>
            <a:noFill/>
            <a:ln>
              <a:solidFill>
                <a:schemeClr val="tx1">
                  <a:lumMod val="95000"/>
                  <a:lumOff val="5000"/>
                </a:schemeClr>
              </a:solidFill>
            </a:ln>
          </p:spPr>
          <p:txBody>
            <a:bodyPr wrap="square" rtlCol="0">
              <a:spAutoFit/>
            </a:bodyPr>
            <a:lstStyle/>
            <a:p>
              <a:pPr marL="171450" indent="-171450" algn="ctr">
                <a:buFont typeface="Wingdings" pitchFamily="2" charset="2"/>
                <a:buChar char="ü"/>
              </a:pPr>
              <a:r>
                <a:rPr lang="es-CO" sz="500" dirty="0" smtClean="0">
                  <a:latin typeface="Arial" pitchFamily="34" charset="0"/>
                  <a:cs typeface="Arial" pitchFamily="34" charset="0"/>
                </a:rPr>
                <a:t>SI</a:t>
              </a:r>
              <a:endParaRPr lang="es-CO" sz="500" dirty="0">
                <a:latin typeface="Arial" pitchFamily="34" charset="0"/>
                <a:cs typeface="Arial" pitchFamily="34" charset="0"/>
              </a:endParaRPr>
            </a:p>
          </p:txBody>
        </p:sp>
        <p:sp>
          <p:nvSpPr>
            <p:cNvPr id="213" name="212 CuadroTexto"/>
            <p:cNvSpPr txBox="1"/>
            <p:nvPr/>
          </p:nvSpPr>
          <p:spPr>
            <a:xfrm>
              <a:off x="8251275" y="5805264"/>
              <a:ext cx="635440" cy="169277"/>
            </a:xfrm>
            <a:prstGeom prst="rect">
              <a:avLst/>
            </a:prstGeom>
            <a:noFill/>
            <a:ln>
              <a:solidFill>
                <a:schemeClr val="tx1">
                  <a:lumMod val="95000"/>
                  <a:lumOff val="5000"/>
                </a:schemeClr>
              </a:solidFill>
            </a:ln>
          </p:spPr>
          <p:txBody>
            <a:bodyPr wrap="square" rtlCol="0">
              <a:spAutoFit/>
            </a:bodyPr>
            <a:lstStyle/>
            <a:p>
              <a:pPr marL="171450" indent="-171450" algn="ctr">
                <a:buFont typeface="Wingdings" pitchFamily="2" charset="2"/>
                <a:buChar char="ü"/>
              </a:pPr>
              <a:r>
                <a:rPr lang="es-CO" sz="500" dirty="0" smtClean="0">
                  <a:latin typeface="Arial" pitchFamily="34" charset="0"/>
                  <a:cs typeface="Arial" pitchFamily="34" charset="0"/>
                </a:rPr>
                <a:t>SI</a:t>
              </a:r>
              <a:endParaRPr lang="es-CO" sz="500" dirty="0">
                <a:latin typeface="Arial" pitchFamily="34" charset="0"/>
                <a:cs typeface="Arial" pitchFamily="34" charset="0"/>
              </a:endParaRPr>
            </a:p>
          </p:txBody>
        </p:sp>
      </p:grpSp>
      <p:sp>
        <p:nvSpPr>
          <p:cNvPr id="194" name="2 Subtítulo"/>
          <p:cNvSpPr txBox="1">
            <a:spLocks/>
          </p:cNvSpPr>
          <p:nvPr/>
        </p:nvSpPr>
        <p:spPr>
          <a:xfrm>
            <a:off x="0" y="6503366"/>
            <a:ext cx="3528392" cy="35463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CO" sz="1000" dirty="0">
                <a:latin typeface="Arial" pitchFamily="34" charset="0"/>
                <a:cs typeface="Arial" pitchFamily="34" charset="0"/>
              </a:rPr>
              <a:t>Elaborado por: Arq. Msc. Daniel I. Arriaga </a:t>
            </a:r>
            <a:r>
              <a:rPr lang="es-CO" sz="1000" dirty="0" smtClean="0">
                <a:latin typeface="Arial" pitchFamily="34" charset="0"/>
                <a:cs typeface="Arial" pitchFamily="34" charset="0"/>
              </a:rPr>
              <a:t>Salamanca</a:t>
            </a:r>
            <a:endParaRPr lang="es-CO" sz="1000" dirty="0">
              <a:latin typeface="Arial" pitchFamily="34" charset="0"/>
              <a:cs typeface="Arial" pitchFamily="34" charset="0"/>
            </a:endParaRPr>
          </a:p>
        </p:txBody>
      </p:sp>
      <p:sp>
        <p:nvSpPr>
          <p:cNvPr id="195" name="2 Subtítulo"/>
          <p:cNvSpPr>
            <a:spLocks noGrp="1"/>
          </p:cNvSpPr>
          <p:nvPr>
            <p:ph type="subTitle" idx="1"/>
          </p:nvPr>
        </p:nvSpPr>
        <p:spPr>
          <a:xfrm rot="16200000">
            <a:off x="-2376773" y="3248978"/>
            <a:ext cx="5688636" cy="432048"/>
          </a:xfrm>
        </p:spPr>
        <p:txBody>
          <a:bodyPr>
            <a:noAutofit/>
          </a:bodyPr>
          <a:lstStyle/>
          <a:p>
            <a:r>
              <a:rPr lang="es-CO" sz="1800" dirty="0" smtClean="0">
                <a:solidFill>
                  <a:schemeClr val="tx1">
                    <a:lumMod val="95000"/>
                    <a:lumOff val="5000"/>
                  </a:schemeClr>
                </a:solidFill>
                <a:latin typeface="Century Gothic" pitchFamily="34" charset="0"/>
              </a:rPr>
              <a:t>RECURSOS NATURALES ARTICULADOS SEGÚN AMENAZAS</a:t>
            </a:r>
          </a:p>
          <a:p>
            <a:endParaRPr lang="es-CO" sz="1800" dirty="0">
              <a:solidFill>
                <a:schemeClr val="tx1">
                  <a:lumMod val="95000"/>
                  <a:lumOff val="5000"/>
                </a:schemeClr>
              </a:solidFill>
              <a:latin typeface="Century Gothic" pitchFamily="34" charset="0"/>
            </a:endParaRPr>
          </a:p>
        </p:txBody>
      </p:sp>
    </p:spTree>
    <p:extLst>
      <p:ext uri="{BB962C8B-B14F-4D97-AF65-F5344CB8AC3E}">
        <p14:creationId xmlns:p14="http://schemas.microsoft.com/office/powerpoint/2010/main" val="3807593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rot="16200000">
            <a:off x="-1332655" y="3248980"/>
            <a:ext cx="3528392" cy="360040"/>
          </a:xfrm>
        </p:spPr>
        <p:txBody>
          <a:bodyPr>
            <a:normAutofit lnSpcReduction="10000"/>
          </a:bodyPr>
          <a:lstStyle/>
          <a:p>
            <a:r>
              <a:rPr lang="es-CO" sz="1800" dirty="0" smtClean="0">
                <a:solidFill>
                  <a:schemeClr val="tx1">
                    <a:lumMod val="95000"/>
                    <a:lumOff val="5000"/>
                  </a:schemeClr>
                </a:solidFill>
                <a:latin typeface="Century Gothic" pitchFamily="34" charset="0"/>
              </a:rPr>
              <a:t>ECUACIÓN</a:t>
            </a:r>
          </a:p>
          <a:p>
            <a:endParaRPr lang="es-CO" sz="1800" dirty="0">
              <a:solidFill>
                <a:schemeClr val="tx1">
                  <a:lumMod val="95000"/>
                  <a:lumOff val="5000"/>
                </a:schemeClr>
              </a:solidFill>
              <a:latin typeface="Century Gothic" pitchFamily="34" charset="0"/>
            </a:endParaRPr>
          </a:p>
        </p:txBody>
      </p:sp>
      <p:sp>
        <p:nvSpPr>
          <p:cNvPr id="39" name="2 Subtítulo"/>
          <p:cNvSpPr txBox="1">
            <a:spLocks/>
          </p:cNvSpPr>
          <p:nvPr/>
        </p:nvSpPr>
        <p:spPr>
          <a:xfrm>
            <a:off x="0" y="6503366"/>
            <a:ext cx="3528392" cy="35463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CO" sz="1000" dirty="0">
                <a:latin typeface="Arial" pitchFamily="34" charset="0"/>
                <a:cs typeface="Arial" pitchFamily="34" charset="0"/>
              </a:rPr>
              <a:t>Elaborado por: Arq. Msc. Daniel I. Arriaga </a:t>
            </a:r>
            <a:r>
              <a:rPr lang="es-CO" sz="1000" dirty="0" smtClean="0">
                <a:latin typeface="Arial" pitchFamily="34" charset="0"/>
                <a:cs typeface="Arial" pitchFamily="34" charset="0"/>
              </a:rPr>
              <a:t>Salamanca</a:t>
            </a:r>
            <a:endParaRPr lang="es-CO" sz="1000" dirty="0">
              <a:latin typeface="Arial" pitchFamily="34" charset="0"/>
              <a:cs typeface="Arial" pitchFamily="34" charset="0"/>
            </a:endParaRPr>
          </a:p>
        </p:txBody>
      </p:sp>
      <p:grpSp>
        <p:nvGrpSpPr>
          <p:cNvPr id="7" name="6 Grupo"/>
          <p:cNvGrpSpPr/>
          <p:nvPr/>
        </p:nvGrpSpPr>
        <p:grpSpPr>
          <a:xfrm>
            <a:off x="755576" y="1340768"/>
            <a:ext cx="8304038" cy="3492388"/>
            <a:chOff x="755576" y="1340768"/>
            <a:chExt cx="8304038" cy="3492388"/>
          </a:xfrm>
        </p:grpSpPr>
        <p:sp>
          <p:nvSpPr>
            <p:cNvPr id="59" name="58 CuadroTexto"/>
            <p:cNvSpPr txBox="1"/>
            <p:nvPr/>
          </p:nvSpPr>
          <p:spPr>
            <a:xfrm>
              <a:off x="922710" y="1352962"/>
              <a:ext cx="5328592" cy="707886"/>
            </a:xfrm>
            <a:prstGeom prst="rect">
              <a:avLst/>
            </a:prstGeom>
            <a:noFill/>
          </p:spPr>
          <p:txBody>
            <a:bodyPr wrap="square" rtlCol="0">
              <a:spAutoFit/>
            </a:bodyPr>
            <a:lstStyle/>
            <a:p>
              <a:pPr algn="ctr"/>
              <a:r>
                <a:rPr lang="es-CO" sz="4000" dirty="0" smtClean="0">
                  <a:latin typeface="Century Gothic" pitchFamily="34" charset="0"/>
                </a:rPr>
                <a:t>(G</a:t>
              </a:r>
              <a:r>
                <a:rPr lang="es-CO" dirty="0" smtClean="0">
                  <a:latin typeface="Century Gothic" pitchFamily="34" charset="0"/>
                </a:rPr>
                <a:t>A   </a:t>
              </a:r>
              <a:r>
                <a:rPr lang="es-CO" sz="3200" dirty="0" smtClean="0">
                  <a:latin typeface="Century Gothic" pitchFamily="34" charset="0"/>
                </a:rPr>
                <a:t>+</a:t>
              </a:r>
              <a:r>
                <a:rPr lang="es-CO" dirty="0" smtClean="0">
                  <a:latin typeface="Century Gothic" pitchFamily="34" charset="0"/>
                </a:rPr>
                <a:t>   </a:t>
              </a:r>
              <a:r>
                <a:rPr lang="es-CO" sz="4000" dirty="0" smtClean="0">
                  <a:latin typeface="Century Gothic" pitchFamily="34" charset="0"/>
                </a:rPr>
                <a:t>G</a:t>
              </a:r>
              <a:r>
                <a:rPr lang="es-CO" dirty="0" smtClean="0">
                  <a:latin typeface="Century Gothic" pitchFamily="34" charset="0"/>
                </a:rPr>
                <a:t>RD   </a:t>
              </a:r>
              <a:r>
                <a:rPr lang="es-CO" sz="3200" dirty="0" smtClean="0">
                  <a:latin typeface="Century Gothic" pitchFamily="34" charset="0"/>
                </a:rPr>
                <a:t>+</a:t>
              </a:r>
              <a:r>
                <a:rPr lang="es-CO" dirty="0">
                  <a:latin typeface="Century Gothic" pitchFamily="34" charset="0"/>
                </a:rPr>
                <a:t>   </a:t>
              </a:r>
              <a:r>
                <a:rPr lang="es-CO" sz="4000" dirty="0" smtClean="0">
                  <a:latin typeface="Century Gothic" pitchFamily="34" charset="0"/>
                </a:rPr>
                <a:t>G</a:t>
              </a:r>
              <a:r>
                <a:rPr lang="es-CO" dirty="0" smtClean="0">
                  <a:latin typeface="Century Gothic" pitchFamily="34" charset="0"/>
                </a:rPr>
                <a:t>DT   </a:t>
              </a:r>
              <a:r>
                <a:rPr lang="es-CO" sz="3200" dirty="0" smtClean="0">
                  <a:latin typeface="Century Gothic" pitchFamily="34" charset="0"/>
                </a:rPr>
                <a:t>+</a:t>
              </a:r>
              <a:r>
                <a:rPr lang="es-CO" dirty="0" smtClean="0">
                  <a:latin typeface="Century Gothic" pitchFamily="34" charset="0"/>
                </a:rPr>
                <a:t>   </a:t>
              </a:r>
              <a:r>
                <a:rPr lang="es-CO" sz="4000" dirty="0" smtClean="0">
                  <a:latin typeface="Century Gothic" pitchFamily="34" charset="0"/>
                </a:rPr>
                <a:t>G</a:t>
              </a:r>
              <a:r>
                <a:rPr lang="es-CO" dirty="0" smtClean="0">
                  <a:latin typeface="Century Gothic" pitchFamily="34" charset="0"/>
                </a:rPr>
                <a:t>D</a:t>
              </a:r>
              <a:r>
                <a:rPr lang="es-CO" sz="4000" dirty="0" smtClean="0">
                  <a:latin typeface="Century Gothic" pitchFamily="34" charset="0"/>
                </a:rPr>
                <a:t>)</a:t>
              </a:r>
              <a:endParaRPr lang="es-CO" sz="4000" dirty="0">
                <a:latin typeface="Century Gothic" pitchFamily="34" charset="0"/>
              </a:endParaRPr>
            </a:p>
          </p:txBody>
        </p:sp>
        <p:sp>
          <p:nvSpPr>
            <p:cNvPr id="52" name="51 CuadroTexto"/>
            <p:cNvSpPr txBox="1"/>
            <p:nvPr/>
          </p:nvSpPr>
          <p:spPr>
            <a:xfrm>
              <a:off x="6012160" y="1352962"/>
              <a:ext cx="432047" cy="707886"/>
            </a:xfrm>
            <a:prstGeom prst="rect">
              <a:avLst/>
            </a:prstGeom>
            <a:noFill/>
          </p:spPr>
          <p:txBody>
            <a:bodyPr wrap="square" rtlCol="0">
              <a:spAutoFit/>
            </a:bodyPr>
            <a:lstStyle/>
            <a:p>
              <a:pPr algn="ctr"/>
              <a:r>
                <a:rPr lang="es-CO" sz="4000" dirty="0" smtClean="0">
                  <a:latin typeface="Century Gothic" pitchFamily="34" charset="0"/>
                </a:rPr>
                <a:t>=</a:t>
              </a:r>
              <a:endParaRPr lang="es-CO" sz="4000" dirty="0">
                <a:latin typeface="Century Gothic" pitchFamily="34" charset="0"/>
              </a:endParaRPr>
            </a:p>
          </p:txBody>
        </p:sp>
        <p:sp>
          <p:nvSpPr>
            <p:cNvPr id="53" name="52 CuadroTexto"/>
            <p:cNvSpPr txBox="1"/>
            <p:nvPr/>
          </p:nvSpPr>
          <p:spPr>
            <a:xfrm>
              <a:off x="6395318" y="1340768"/>
              <a:ext cx="2664296" cy="707886"/>
            </a:xfrm>
            <a:prstGeom prst="rect">
              <a:avLst/>
            </a:prstGeom>
            <a:noFill/>
          </p:spPr>
          <p:txBody>
            <a:bodyPr wrap="square" rtlCol="0">
              <a:spAutoFit/>
            </a:bodyPr>
            <a:lstStyle/>
            <a:p>
              <a:r>
                <a:rPr lang="es-CO" sz="4000" dirty="0">
                  <a:latin typeface="Century Gothic" pitchFamily="34" charset="0"/>
                </a:rPr>
                <a:t>G</a:t>
              </a:r>
              <a:r>
                <a:rPr lang="es-CO" sz="1000" dirty="0" smtClean="0">
                  <a:latin typeface="Century Gothic" pitchFamily="34" charset="0"/>
                </a:rPr>
                <a:t>estión Administrativa Municipal</a:t>
              </a:r>
              <a:endParaRPr lang="es-CO" sz="1000" dirty="0">
                <a:latin typeface="Century Gothic" pitchFamily="34" charset="0"/>
              </a:endParaRPr>
            </a:p>
          </p:txBody>
        </p:sp>
        <p:cxnSp>
          <p:nvCxnSpPr>
            <p:cNvPr id="19" name="18 Conector recto"/>
            <p:cNvCxnSpPr/>
            <p:nvPr/>
          </p:nvCxnSpPr>
          <p:spPr>
            <a:xfrm>
              <a:off x="2074838" y="1340768"/>
              <a:ext cx="0" cy="3024336"/>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flipH="1">
              <a:off x="3406986" y="1340768"/>
              <a:ext cx="36004" cy="3024336"/>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a:off x="4811142" y="1340768"/>
              <a:ext cx="0" cy="1728192"/>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5" name="24 CuadroTexto"/>
            <p:cNvSpPr txBox="1"/>
            <p:nvPr/>
          </p:nvSpPr>
          <p:spPr>
            <a:xfrm>
              <a:off x="827584" y="2164214"/>
              <a:ext cx="1224136" cy="215444"/>
            </a:xfrm>
            <a:prstGeom prst="rect">
              <a:avLst/>
            </a:prstGeom>
            <a:noFill/>
            <a:ln>
              <a:solidFill>
                <a:schemeClr val="tx1">
                  <a:lumMod val="95000"/>
                  <a:lumOff val="5000"/>
                </a:schemeClr>
              </a:solidFill>
            </a:ln>
          </p:spPr>
          <p:txBody>
            <a:bodyPr wrap="square" rtlCol="0">
              <a:spAutoFit/>
            </a:bodyPr>
            <a:lstStyle/>
            <a:p>
              <a:pPr algn="ctr"/>
              <a:r>
                <a:rPr lang="es-CO" sz="800" dirty="0" smtClean="0">
                  <a:latin typeface="Arial" pitchFamily="34" charset="0"/>
                  <a:cs typeface="Arial" pitchFamily="34" charset="0"/>
                </a:rPr>
                <a:t>Dec-Ley 2811 de 1974</a:t>
              </a:r>
              <a:endParaRPr lang="es-CO" sz="800" dirty="0">
                <a:latin typeface="Arial" pitchFamily="34" charset="0"/>
                <a:cs typeface="Arial" pitchFamily="34" charset="0"/>
              </a:endParaRPr>
            </a:p>
          </p:txBody>
        </p:sp>
        <p:sp>
          <p:nvSpPr>
            <p:cNvPr id="27" name="26 CuadroTexto"/>
            <p:cNvSpPr txBox="1"/>
            <p:nvPr/>
          </p:nvSpPr>
          <p:spPr>
            <a:xfrm>
              <a:off x="3659014" y="2164214"/>
              <a:ext cx="1008112" cy="215444"/>
            </a:xfrm>
            <a:prstGeom prst="rect">
              <a:avLst/>
            </a:prstGeom>
            <a:noFill/>
            <a:ln>
              <a:solidFill>
                <a:schemeClr val="tx1">
                  <a:lumMod val="95000"/>
                  <a:lumOff val="5000"/>
                </a:schemeClr>
              </a:solidFill>
            </a:ln>
          </p:spPr>
          <p:txBody>
            <a:bodyPr wrap="square" rtlCol="0">
              <a:spAutoFit/>
            </a:bodyPr>
            <a:lstStyle/>
            <a:p>
              <a:pPr algn="ctr"/>
              <a:r>
                <a:rPr lang="es-CO" sz="800" dirty="0" smtClean="0">
                  <a:latin typeface="Arial" pitchFamily="34" charset="0"/>
                  <a:cs typeface="Arial" pitchFamily="34" charset="0"/>
                </a:rPr>
                <a:t>Ley 388 de 1997</a:t>
              </a:r>
              <a:endParaRPr lang="es-CO" sz="800" dirty="0">
                <a:latin typeface="Arial" pitchFamily="34" charset="0"/>
                <a:cs typeface="Arial" pitchFamily="34" charset="0"/>
              </a:endParaRPr>
            </a:p>
          </p:txBody>
        </p:sp>
        <p:sp>
          <p:nvSpPr>
            <p:cNvPr id="29" name="28 CuadroTexto"/>
            <p:cNvSpPr txBox="1"/>
            <p:nvPr/>
          </p:nvSpPr>
          <p:spPr>
            <a:xfrm>
              <a:off x="4896768" y="2164214"/>
              <a:ext cx="1008112" cy="215444"/>
            </a:xfrm>
            <a:prstGeom prst="rect">
              <a:avLst/>
            </a:prstGeom>
            <a:noFill/>
            <a:ln>
              <a:solidFill>
                <a:schemeClr val="tx1">
                  <a:lumMod val="95000"/>
                  <a:lumOff val="5000"/>
                </a:schemeClr>
              </a:solidFill>
            </a:ln>
          </p:spPr>
          <p:txBody>
            <a:bodyPr wrap="square" rtlCol="0">
              <a:spAutoFit/>
            </a:bodyPr>
            <a:lstStyle/>
            <a:p>
              <a:pPr algn="ctr"/>
              <a:r>
                <a:rPr lang="es-CO" sz="800" dirty="0" smtClean="0">
                  <a:latin typeface="Arial" pitchFamily="34" charset="0"/>
                  <a:cs typeface="Arial" pitchFamily="34" charset="0"/>
                </a:rPr>
                <a:t>Ley 152 de 1994</a:t>
              </a:r>
              <a:endParaRPr lang="es-CO" sz="800" dirty="0">
                <a:latin typeface="Arial" pitchFamily="34" charset="0"/>
                <a:cs typeface="Arial" pitchFamily="34" charset="0"/>
              </a:endParaRPr>
            </a:p>
          </p:txBody>
        </p:sp>
        <p:sp>
          <p:nvSpPr>
            <p:cNvPr id="30" name="29 CuadroTexto"/>
            <p:cNvSpPr txBox="1"/>
            <p:nvPr/>
          </p:nvSpPr>
          <p:spPr>
            <a:xfrm>
              <a:off x="2290862" y="2164214"/>
              <a:ext cx="1008112" cy="215444"/>
            </a:xfrm>
            <a:prstGeom prst="rect">
              <a:avLst/>
            </a:prstGeom>
            <a:noFill/>
            <a:ln>
              <a:solidFill>
                <a:schemeClr val="tx1">
                  <a:lumMod val="95000"/>
                  <a:lumOff val="5000"/>
                </a:schemeClr>
              </a:solidFill>
            </a:ln>
          </p:spPr>
          <p:txBody>
            <a:bodyPr wrap="square" rtlCol="0">
              <a:spAutoFit/>
            </a:bodyPr>
            <a:lstStyle/>
            <a:p>
              <a:pPr algn="ctr"/>
              <a:r>
                <a:rPr lang="es-CO" sz="800" dirty="0" smtClean="0">
                  <a:latin typeface="Arial" pitchFamily="34" charset="0"/>
                  <a:cs typeface="Arial" pitchFamily="34" charset="0"/>
                </a:rPr>
                <a:t>Ley 1523 de 2012</a:t>
              </a:r>
              <a:endParaRPr lang="es-CO" sz="800" dirty="0">
                <a:latin typeface="Arial" pitchFamily="34" charset="0"/>
                <a:cs typeface="Arial" pitchFamily="34" charset="0"/>
              </a:endParaRPr>
            </a:p>
          </p:txBody>
        </p:sp>
        <p:sp>
          <p:nvSpPr>
            <p:cNvPr id="31" name="30 CuadroTexto"/>
            <p:cNvSpPr txBox="1"/>
            <p:nvPr/>
          </p:nvSpPr>
          <p:spPr>
            <a:xfrm>
              <a:off x="778694" y="2519710"/>
              <a:ext cx="1224682" cy="338554"/>
            </a:xfrm>
            <a:prstGeom prst="rect">
              <a:avLst/>
            </a:prstGeom>
            <a:noFill/>
            <a:ln>
              <a:noFill/>
            </a:ln>
          </p:spPr>
          <p:txBody>
            <a:bodyPr wrap="square" rtlCol="0">
              <a:spAutoFit/>
            </a:bodyPr>
            <a:lstStyle/>
            <a:p>
              <a:pPr algn="ctr"/>
              <a:r>
                <a:rPr lang="es-CO" sz="800" dirty="0" smtClean="0">
                  <a:latin typeface="Arial" pitchFamily="34" charset="0"/>
                  <a:cs typeface="Arial" pitchFamily="34" charset="0"/>
                </a:rPr>
                <a:t>Base y ofertas para el desarrollo armónico </a:t>
              </a:r>
              <a:endParaRPr lang="es-CO" sz="800" dirty="0">
                <a:latin typeface="Arial" pitchFamily="34" charset="0"/>
                <a:cs typeface="Arial" pitchFamily="34" charset="0"/>
              </a:endParaRPr>
            </a:p>
          </p:txBody>
        </p:sp>
        <p:sp>
          <p:nvSpPr>
            <p:cNvPr id="32" name="31 CuadroTexto"/>
            <p:cNvSpPr txBox="1"/>
            <p:nvPr/>
          </p:nvSpPr>
          <p:spPr>
            <a:xfrm>
              <a:off x="2218308" y="2514382"/>
              <a:ext cx="1224682" cy="338554"/>
            </a:xfrm>
            <a:prstGeom prst="rect">
              <a:avLst/>
            </a:prstGeom>
            <a:noFill/>
            <a:ln>
              <a:noFill/>
            </a:ln>
          </p:spPr>
          <p:txBody>
            <a:bodyPr wrap="square" rtlCol="0">
              <a:spAutoFit/>
            </a:bodyPr>
            <a:lstStyle/>
            <a:p>
              <a:pPr algn="ctr"/>
              <a:r>
                <a:rPr lang="es-CO" sz="800" dirty="0" smtClean="0">
                  <a:latin typeface="Arial" pitchFamily="34" charset="0"/>
                  <a:cs typeface="Arial" pitchFamily="34" charset="0"/>
                </a:rPr>
                <a:t>Zonas o áreas de amenaza y riesgo</a:t>
              </a:r>
              <a:endParaRPr lang="es-CO" sz="800" dirty="0">
                <a:latin typeface="Arial" pitchFamily="34" charset="0"/>
                <a:cs typeface="Arial" pitchFamily="34" charset="0"/>
              </a:endParaRPr>
            </a:p>
          </p:txBody>
        </p:sp>
        <p:sp>
          <p:nvSpPr>
            <p:cNvPr id="33" name="32 CuadroTexto"/>
            <p:cNvSpPr txBox="1"/>
            <p:nvPr/>
          </p:nvSpPr>
          <p:spPr>
            <a:xfrm>
              <a:off x="3442990" y="2514382"/>
              <a:ext cx="1368152" cy="338554"/>
            </a:xfrm>
            <a:prstGeom prst="rect">
              <a:avLst/>
            </a:prstGeom>
            <a:noFill/>
            <a:ln>
              <a:noFill/>
            </a:ln>
          </p:spPr>
          <p:txBody>
            <a:bodyPr wrap="square" rtlCol="0">
              <a:spAutoFit/>
            </a:bodyPr>
            <a:lstStyle/>
            <a:p>
              <a:pPr algn="ctr"/>
              <a:r>
                <a:rPr lang="es-CO" sz="800" dirty="0" smtClean="0">
                  <a:latin typeface="Arial" pitchFamily="34" charset="0"/>
                  <a:cs typeface="Arial" pitchFamily="34" charset="0"/>
                </a:rPr>
                <a:t>Desarrollo del territorio a partir del ordenamiento</a:t>
              </a:r>
              <a:endParaRPr lang="es-CO" sz="800" dirty="0">
                <a:latin typeface="Arial" pitchFamily="34" charset="0"/>
                <a:cs typeface="Arial" pitchFamily="34" charset="0"/>
              </a:endParaRPr>
            </a:p>
          </p:txBody>
        </p:sp>
        <p:sp>
          <p:nvSpPr>
            <p:cNvPr id="35" name="34 CuadroTexto"/>
            <p:cNvSpPr txBox="1"/>
            <p:nvPr/>
          </p:nvSpPr>
          <p:spPr>
            <a:xfrm>
              <a:off x="4811142" y="2514382"/>
              <a:ext cx="1224682" cy="338554"/>
            </a:xfrm>
            <a:prstGeom prst="rect">
              <a:avLst/>
            </a:prstGeom>
            <a:noFill/>
            <a:ln>
              <a:noFill/>
            </a:ln>
          </p:spPr>
          <p:txBody>
            <a:bodyPr wrap="square" rtlCol="0">
              <a:spAutoFit/>
            </a:bodyPr>
            <a:lstStyle/>
            <a:p>
              <a:pPr algn="ctr"/>
              <a:r>
                <a:rPr lang="es-CO" sz="800" dirty="0" smtClean="0">
                  <a:latin typeface="Arial" pitchFamily="34" charset="0"/>
                  <a:cs typeface="Arial" pitchFamily="34" charset="0"/>
                </a:rPr>
                <a:t>Financiación del desarrollo</a:t>
              </a:r>
              <a:endParaRPr lang="es-CO" sz="800" dirty="0">
                <a:latin typeface="Arial" pitchFamily="34" charset="0"/>
                <a:cs typeface="Arial" pitchFamily="34" charset="0"/>
              </a:endParaRPr>
            </a:p>
          </p:txBody>
        </p:sp>
        <p:cxnSp>
          <p:nvCxnSpPr>
            <p:cNvPr id="36" name="35 Conector recto"/>
            <p:cNvCxnSpPr/>
            <p:nvPr/>
          </p:nvCxnSpPr>
          <p:spPr>
            <a:xfrm>
              <a:off x="778694" y="3068960"/>
              <a:ext cx="8113786"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7" name="36 CuadroTexto"/>
            <p:cNvSpPr txBox="1"/>
            <p:nvPr/>
          </p:nvSpPr>
          <p:spPr>
            <a:xfrm>
              <a:off x="850702" y="3284984"/>
              <a:ext cx="1152674" cy="215444"/>
            </a:xfrm>
            <a:prstGeom prst="rect">
              <a:avLst/>
            </a:prstGeom>
            <a:noFill/>
            <a:ln>
              <a:noFill/>
            </a:ln>
          </p:spPr>
          <p:txBody>
            <a:bodyPr wrap="square" rtlCol="0">
              <a:spAutoFit/>
            </a:bodyPr>
            <a:lstStyle/>
            <a:p>
              <a:pPr algn="ctr"/>
              <a:r>
                <a:rPr lang="es-CO" sz="800" dirty="0" smtClean="0">
                  <a:latin typeface="Arial" pitchFamily="34" charset="0"/>
                  <a:cs typeface="Arial" pitchFamily="34" charset="0"/>
                </a:rPr>
                <a:t>Conocimiento</a:t>
              </a:r>
              <a:endParaRPr lang="es-CO" sz="800" dirty="0">
                <a:latin typeface="Arial" pitchFamily="34" charset="0"/>
                <a:cs typeface="Arial" pitchFamily="34" charset="0"/>
              </a:endParaRPr>
            </a:p>
          </p:txBody>
        </p:sp>
        <p:sp>
          <p:nvSpPr>
            <p:cNvPr id="38" name="37 CuadroTexto"/>
            <p:cNvSpPr txBox="1"/>
            <p:nvPr/>
          </p:nvSpPr>
          <p:spPr>
            <a:xfrm>
              <a:off x="5508104" y="3314928"/>
              <a:ext cx="1224682" cy="215444"/>
            </a:xfrm>
            <a:prstGeom prst="rect">
              <a:avLst/>
            </a:prstGeom>
            <a:noFill/>
            <a:ln>
              <a:noFill/>
            </a:ln>
          </p:spPr>
          <p:txBody>
            <a:bodyPr wrap="square" rtlCol="0">
              <a:spAutoFit/>
            </a:bodyPr>
            <a:lstStyle/>
            <a:p>
              <a:pPr algn="ctr"/>
              <a:r>
                <a:rPr lang="es-CO" sz="800" dirty="0" smtClean="0">
                  <a:latin typeface="Arial" pitchFamily="34" charset="0"/>
                  <a:cs typeface="Arial" pitchFamily="34" charset="0"/>
                </a:rPr>
                <a:t>Reducción</a:t>
              </a:r>
              <a:endParaRPr lang="es-CO" sz="800" dirty="0">
                <a:latin typeface="Arial" pitchFamily="34" charset="0"/>
                <a:cs typeface="Arial" pitchFamily="34" charset="0"/>
              </a:endParaRPr>
            </a:p>
          </p:txBody>
        </p:sp>
        <p:cxnSp>
          <p:nvCxnSpPr>
            <p:cNvPr id="9" name="8 Conector recto de flecha"/>
            <p:cNvCxnSpPr/>
            <p:nvPr/>
          </p:nvCxnSpPr>
          <p:spPr>
            <a:xfrm>
              <a:off x="1786806" y="3429000"/>
              <a:ext cx="288032" cy="0"/>
            </a:xfrm>
            <a:prstGeom prst="straightConnector1">
              <a:avLst/>
            </a:prstGeom>
            <a:ln>
              <a:solidFill>
                <a:schemeClr val="tx1">
                  <a:lumMod val="95000"/>
                  <a:lumOff val="5000"/>
                </a:schemeClr>
              </a:solidFill>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43 CuadroTexto"/>
            <p:cNvSpPr txBox="1"/>
            <p:nvPr/>
          </p:nvSpPr>
          <p:spPr>
            <a:xfrm>
              <a:off x="2146300" y="3285564"/>
              <a:ext cx="1224682" cy="215444"/>
            </a:xfrm>
            <a:prstGeom prst="rect">
              <a:avLst/>
            </a:prstGeom>
            <a:noFill/>
            <a:ln>
              <a:noFill/>
            </a:ln>
          </p:spPr>
          <p:txBody>
            <a:bodyPr wrap="square" rtlCol="0">
              <a:spAutoFit/>
            </a:bodyPr>
            <a:lstStyle/>
            <a:p>
              <a:pPr algn="ctr"/>
              <a:r>
                <a:rPr lang="es-CO" sz="800" dirty="0" smtClean="0">
                  <a:latin typeface="Arial" pitchFamily="34" charset="0"/>
                  <a:cs typeface="Arial" pitchFamily="34" charset="0"/>
                </a:rPr>
                <a:t>Manejo</a:t>
              </a:r>
              <a:endParaRPr lang="es-CO" sz="800" dirty="0">
                <a:latin typeface="Arial" pitchFamily="34" charset="0"/>
                <a:cs typeface="Arial" pitchFamily="34" charset="0"/>
              </a:endParaRPr>
            </a:p>
          </p:txBody>
        </p:sp>
        <p:cxnSp>
          <p:nvCxnSpPr>
            <p:cNvPr id="45" name="44 Conector recto de flecha"/>
            <p:cNvCxnSpPr/>
            <p:nvPr/>
          </p:nvCxnSpPr>
          <p:spPr>
            <a:xfrm>
              <a:off x="3154958" y="3429000"/>
              <a:ext cx="288032" cy="0"/>
            </a:xfrm>
            <a:prstGeom prst="straightConnector1">
              <a:avLst/>
            </a:prstGeom>
            <a:ln>
              <a:solidFill>
                <a:schemeClr val="tx1">
                  <a:lumMod val="95000"/>
                  <a:lumOff val="5000"/>
                </a:schemeClr>
              </a:solidFill>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45 Conector recto de flecha"/>
            <p:cNvCxnSpPr>
              <a:stCxn id="38" idx="3"/>
            </p:cNvCxnSpPr>
            <p:nvPr/>
          </p:nvCxnSpPr>
          <p:spPr>
            <a:xfrm>
              <a:off x="6732786" y="3422650"/>
              <a:ext cx="2159694" cy="0"/>
            </a:xfrm>
            <a:prstGeom prst="straightConnector1">
              <a:avLst/>
            </a:prstGeom>
            <a:ln>
              <a:solidFill>
                <a:schemeClr val="tx1">
                  <a:lumMod val="95000"/>
                  <a:lumOff val="5000"/>
                </a:schemeClr>
              </a:solidFill>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46 Conector recto de flecha"/>
            <p:cNvCxnSpPr/>
            <p:nvPr/>
          </p:nvCxnSpPr>
          <p:spPr>
            <a:xfrm flipH="1">
              <a:off x="2074838" y="3429000"/>
              <a:ext cx="288032" cy="0"/>
            </a:xfrm>
            <a:prstGeom prst="straightConnector1">
              <a:avLst/>
            </a:prstGeom>
            <a:ln>
              <a:solidFill>
                <a:schemeClr val="tx1">
                  <a:lumMod val="95000"/>
                  <a:lumOff val="5000"/>
                </a:schemeClr>
              </a:solidFill>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47 Conector recto de flecha"/>
            <p:cNvCxnSpPr/>
            <p:nvPr/>
          </p:nvCxnSpPr>
          <p:spPr>
            <a:xfrm flipH="1">
              <a:off x="778694" y="3429000"/>
              <a:ext cx="288032" cy="0"/>
            </a:xfrm>
            <a:prstGeom prst="straightConnector1">
              <a:avLst/>
            </a:prstGeom>
            <a:ln>
              <a:solidFill>
                <a:schemeClr val="tx1">
                  <a:lumMod val="95000"/>
                  <a:lumOff val="5000"/>
                </a:schemeClr>
              </a:solidFill>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57 Conector recto de flecha"/>
            <p:cNvCxnSpPr>
              <a:stCxn id="38" idx="1"/>
            </p:cNvCxnSpPr>
            <p:nvPr/>
          </p:nvCxnSpPr>
          <p:spPr>
            <a:xfrm flipH="1">
              <a:off x="3442990" y="3422650"/>
              <a:ext cx="2065114" cy="6350"/>
            </a:xfrm>
            <a:prstGeom prst="straightConnector1">
              <a:avLst/>
            </a:prstGeom>
            <a:ln>
              <a:solidFill>
                <a:schemeClr val="tx1">
                  <a:lumMod val="95000"/>
                  <a:lumOff val="5000"/>
                </a:schemeClr>
              </a:solidFill>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976989" y="3854951"/>
              <a:ext cx="900100" cy="707886"/>
            </a:xfrm>
            <a:prstGeom prst="rect">
              <a:avLst/>
            </a:prstGeom>
            <a:noFill/>
          </p:spPr>
          <p:txBody>
            <a:bodyPr wrap="square" rtlCol="0">
              <a:spAutoFit/>
            </a:bodyPr>
            <a:lstStyle/>
            <a:p>
              <a:pPr algn="ctr"/>
              <a:r>
                <a:rPr lang="es-CO" sz="4000" dirty="0" smtClean="0">
                  <a:latin typeface="Century Gothic" pitchFamily="34" charset="0"/>
                </a:rPr>
                <a:t>A</a:t>
              </a:r>
              <a:endParaRPr lang="es-CO" sz="4000" dirty="0">
                <a:latin typeface="Century Gothic" pitchFamily="34" charset="0"/>
              </a:endParaRPr>
            </a:p>
          </p:txBody>
        </p:sp>
        <p:sp>
          <p:nvSpPr>
            <p:cNvPr id="65" name="64 CuadroTexto"/>
            <p:cNvSpPr txBox="1"/>
            <p:nvPr/>
          </p:nvSpPr>
          <p:spPr>
            <a:xfrm>
              <a:off x="5670395" y="3854951"/>
              <a:ext cx="900100" cy="707886"/>
            </a:xfrm>
            <a:prstGeom prst="rect">
              <a:avLst/>
            </a:prstGeom>
            <a:noFill/>
          </p:spPr>
          <p:txBody>
            <a:bodyPr wrap="square" rtlCol="0">
              <a:spAutoFit/>
            </a:bodyPr>
            <a:lstStyle/>
            <a:p>
              <a:pPr algn="ctr"/>
              <a:r>
                <a:rPr lang="es-CO" sz="4000" dirty="0" smtClean="0">
                  <a:latin typeface="Century Gothic" pitchFamily="34" charset="0"/>
                </a:rPr>
                <a:t>V</a:t>
              </a:r>
              <a:endParaRPr lang="es-CO" sz="4000" dirty="0">
                <a:latin typeface="Century Gothic" pitchFamily="34" charset="0"/>
              </a:endParaRPr>
            </a:p>
          </p:txBody>
        </p:sp>
        <p:sp>
          <p:nvSpPr>
            <p:cNvPr id="67" name="66 CuadroTexto"/>
            <p:cNvSpPr txBox="1"/>
            <p:nvPr/>
          </p:nvSpPr>
          <p:spPr>
            <a:xfrm>
              <a:off x="2308591" y="3854951"/>
              <a:ext cx="900100" cy="707886"/>
            </a:xfrm>
            <a:prstGeom prst="rect">
              <a:avLst/>
            </a:prstGeom>
            <a:noFill/>
          </p:spPr>
          <p:txBody>
            <a:bodyPr wrap="square" rtlCol="0">
              <a:spAutoFit/>
            </a:bodyPr>
            <a:lstStyle/>
            <a:p>
              <a:pPr algn="ctr"/>
              <a:r>
                <a:rPr lang="es-CO" sz="4000" dirty="0" smtClean="0">
                  <a:latin typeface="Century Gothic" pitchFamily="34" charset="0"/>
                </a:rPr>
                <a:t>R</a:t>
              </a:r>
              <a:endParaRPr lang="es-CO" sz="4000" dirty="0">
                <a:latin typeface="Century Gothic" pitchFamily="34" charset="0"/>
              </a:endParaRPr>
            </a:p>
          </p:txBody>
        </p:sp>
        <p:cxnSp>
          <p:nvCxnSpPr>
            <p:cNvPr id="71" name="70 Conector recto"/>
            <p:cNvCxnSpPr/>
            <p:nvPr/>
          </p:nvCxnSpPr>
          <p:spPr>
            <a:xfrm>
              <a:off x="1425371" y="4509120"/>
              <a:ext cx="0" cy="324036"/>
            </a:xfrm>
            <a:prstGeom prst="line">
              <a:avLst/>
            </a:prstGeom>
            <a:ln w="28575">
              <a:solidFill>
                <a:schemeClr val="tx1">
                  <a:lumMod val="95000"/>
                  <a:lumOff val="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3" name="42 Conector recto"/>
            <p:cNvCxnSpPr/>
            <p:nvPr/>
          </p:nvCxnSpPr>
          <p:spPr>
            <a:xfrm>
              <a:off x="1427039" y="4833156"/>
              <a:ext cx="4675131" cy="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2" name="71 Conector recto"/>
            <p:cNvCxnSpPr/>
            <p:nvPr/>
          </p:nvCxnSpPr>
          <p:spPr>
            <a:xfrm>
              <a:off x="6102170" y="4509120"/>
              <a:ext cx="0" cy="324036"/>
            </a:xfrm>
            <a:prstGeom prst="line">
              <a:avLst/>
            </a:prstGeom>
            <a:ln w="28575">
              <a:solidFill>
                <a:schemeClr val="tx1">
                  <a:lumMod val="95000"/>
                  <a:lumOff val="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73" name="72 Conector recto"/>
            <p:cNvCxnSpPr/>
            <p:nvPr/>
          </p:nvCxnSpPr>
          <p:spPr>
            <a:xfrm>
              <a:off x="2722910" y="4509120"/>
              <a:ext cx="0" cy="324036"/>
            </a:xfrm>
            <a:prstGeom prst="line">
              <a:avLst/>
            </a:prstGeom>
            <a:ln w="28575">
              <a:solidFill>
                <a:schemeClr val="tx1">
                  <a:lumMod val="95000"/>
                  <a:lumOff val="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39 CuadroTexto"/>
            <p:cNvSpPr txBox="1"/>
            <p:nvPr/>
          </p:nvSpPr>
          <p:spPr>
            <a:xfrm>
              <a:off x="7036581" y="2164212"/>
              <a:ext cx="1381770" cy="461665"/>
            </a:xfrm>
            <a:prstGeom prst="rect">
              <a:avLst/>
            </a:prstGeom>
            <a:noFill/>
            <a:ln>
              <a:solidFill>
                <a:schemeClr val="tx1">
                  <a:lumMod val="95000"/>
                  <a:lumOff val="5000"/>
                </a:schemeClr>
              </a:solidFill>
            </a:ln>
          </p:spPr>
          <p:txBody>
            <a:bodyPr wrap="square" rtlCol="0">
              <a:spAutoFit/>
            </a:bodyPr>
            <a:lstStyle/>
            <a:p>
              <a:pPr algn="ctr"/>
              <a:r>
                <a:rPr lang="es-CO" sz="800" dirty="0" smtClean="0">
                  <a:latin typeface="Arial" pitchFamily="34" charset="0"/>
                  <a:cs typeface="Arial" pitchFamily="34" charset="0"/>
                </a:rPr>
                <a:t>Decreto 1333 de 1986</a:t>
              </a:r>
            </a:p>
            <a:p>
              <a:pPr algn="ctr"/>
              <a:r>
                <a:rPr lang="es-CO" sz="800" dirty="0" smtClean="0">
                  <a:latin typeface="Arial" pitchFamily="34" charset="0"/>
                  <a:cs typeface="Arial" pitchFamily="34" charset="0"/>
                </a:rPr>
                <a:t>Ley 136 de 1994</a:t>
              </a:r>
            </a:p>
            <a:p>
              <a:pPr algn="ctr"/>
              <a:r>
                <a:rPr lang="es-CO" sz="800" dirty="0" smtClean="0">
                  <a:latin typeface="Arial" pitchFamily="34" charset="0"/>
                  <a:cs typeface="Arial" pitchFamily="34" charset="0"/>
                </a:rPr>
                <a:t>Ley 1551 de 2012</a:t>
              </a:r>
              <a:endParaRPr lang="es-CO" sz="800" dirty="0">
                <a:latin typeface="Arial" pitchFamily="34" charset="0"/>
                <a:cs typeface="Arial" pitchFamily="34" charset="0"/>
              </a:endParaRPr>
            </a:p>
          </p:txBody>
        </p:sp>
        <p:sp>
          <p:nvSpPr>
            <p:cNvPr id="41" name="40 CuadroTexto"/>
            <p:cNvSpPr txBox="1"/>
            <p:nvPr/>
          </p:nvSpPr>
          <p:spPr>
            <a:xfrm>
              <a:off x="7115125" y="2682609"/>
              <a:ext cx="1224682" cy="338554"/>
            </a:xfrm>
            <a:prstGeom prst="rect">
              <a:avLst/>
            </a:prstGeom>
            <a:noFill/>
            <a:ln>
              <a:noFill/>
            </a:ln>
          </p:spPr>
          <p:txBody>
            <a:bodyPr wrap="square" rtlCol="0">
              <a:spAutoFit/>
            </a:bodyPr>
            <a:lstStyle/>
            <a:p>
              <a:pPr algn="ctr"/>
              <a:r>
                <a:rPr lang="es-CO" sz="800" dirty="0" smtClean="0">
                  <a:latin typeface="Arial" pitchFamily="34" charset="0"/>
                  <a:cs typeface="Arial" pitchFamily="34" charset="0"/>
                </a:rPr>
                <a:t>Administración del desarrollo</a:t>
              </a:r>
              <a:endParaRPr lang="es-CO" sz="800" dirty="0">
                <a:latin typeface="Arial" pitchFamily="34" charset="0"/>
                <a:cs typeface="Arial" pitchFamily="34" charset="0"/>
              </a:endParaRPr>
            </a:p>
          </p:txBody>
        </p:sp>
        <p:cxnSp>
          <p:nvCxnSpPr>
            <p:cNvPr id="42" name="41 Conector recto"/>
            <p:cNvCxnSpPr/>
            <p:nvPr/>
          </p:nvCxnSpPr>
          <p:spPr>
            <a:xfrm flipH="1">
              <a:off x="8892480" y="1340768"/>
              <a:ext cx="36004" cy="3024336"/>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1" name="50 Conector recto"/>
            <p:cNvCxnSpPr/>
            <p:nvPr/>
          </p:nvCxnSpPr>
          <p:spPr>
            <a:xfrm>
              <a:off x="6444208" y="1340768"/>
              <a:ext cx="0" cy="1728192"/>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5" name="54 Conector recto"/>
            <p:cNvCxnSpPr/>
            <p:nvPr/>
          </p:nvCxnSpPr>
          <p:spPr>
            <a:xfrm>
              <a:off x="755576" y="1340768"/>
              <a:ext cx="0" cy="3024336"/>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252183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rot="16200000">
            <a:off x="-1476671" y="3248980"/>
            <a:ext cx="3528392" cy="360040"/>
          </a:xfrm>
        </p:spPr>
        <p:txBody>
          <a:bodyPr>
            <a:normAutofit lnSpcReduction="10000"/>
          </a:bodyPr>
          <a:lstStyle/>
          <a:p>
            <a:r>
              <a:rPr lang="es-CO" sz="1800" dirty="0" smtClean="0">
                <a:solidFill>
                  <a:schemeClr val="tx1">
                    <a:lumMod val="95000"/>
                    <a:lumOff val="5000"/>
                  </a:schemeClr>
                </a:solidFill>
                <a:latin typeface="Century Gothic" pitchFamily="34" charset="0"/>
              </a:rPr>
              <a:t>PROCESOS</a:t>
            </a:r>
          </a:p>
          <a:p>
            <a:endParaRPr lang="es-CO" sz="1800" dirty="0">
              <a:solidFill>
                <a:schemeClr val="tx1">
                  <a:lumMod val="95000"/>
                  <a:lumOff val="5000"/>
                </a:schemeClr>
              </a:solidFill>
              <a:latin typeface="Century Gothic" pitchFamily="34" charset="0"/>
            </a:endParaRPr>
          </a:p>
        </p:txBody>
      </p:sp>
      <p:grpSp>
        <p:nvGrpSpPr>
          <p:cNvPr id="80" name="79 Grupo"/>
          <p:cNvGrpSpPr/>
          <p:nvPr/>
        </p:nvGrpSpPr>
        <p:grpSpPr>
          <a:xfrm>
            <a:off x="467544" y="116632"/>
            <a:ext cx="8640960" cy="6809120"/>
            <a:chOff x="467544" y="116632"/>
            <a:chExt cx="8640960" cy="6809120"/>
          </a:xfrm>
        </p:grpSpPr>
        <p:cxnSp>
          <p:nvCxnSpPr>
            <p:cNvPr id="19" name="18 Conector recto"/>
            <p:cNvCxnSpPr/>
            <p:nvPr/>
          </p:nvCxnSpPr>
          <p:spPr>
            <a:xfrm>
              <a:off x="2627784" y="116632"/>
              <a:ext cx="0" cy="6696744"/>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a:off x="4788024" y="116632"/>
              <a:ext cx="9708" cy="6696744"/>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6" name="35 Conector recto"/>
            <p:cNvCxnSpPr/>
            <p:nvPr/>
          </p:nvCxnSpPr>
          <p:spPr>
            <a:xfrm>
              <a:off x="467544" y="908720"/>
              <a:ext cx="8568952"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9" name="38 Conector recto"/>
            <p:cNvCxnSpPr/>
            <p:nvPr/>
          </p:nvCxnSpPr>
          <p:spPr>
            <a:xfrm>
              <a:off x="6948264" y="116632"/>
              <a:ext cx="0" cy="6696744"/>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6 Rectángulo"/>
            <p:cNvSpPr/>
            <p:nvPr/>
          </p:nvSpPr>
          <p:spPr>
            <a:xfrm>
              <a:off x="4797732" y="908720"/>
              <a:ext cx="2150532" cy="5247590"/>
            </a:xfrm>
            <a:prstGeom prst="rect">
              <a:avLst/>
            </a:prstGeom>
          </p:spPr>
          <p:txBody>
            <a:bodyPr wrap="square">
              <a:spAutoFit/>
            </a:bodyPr>
            <a:lstStyle/>
            <a:p>
              <a:r>
                <a:rPr lang="es-CO" sz="800" dirty="0" smtClean="0">
                  <a:latin typeface="Arial" pitchFamily="34" charset="0"/>
                  <a:cs typeface="Arial" pitchFamily="34" charset="0"/>
                </a:rPr>
                <a:t>I. FASE DE FORMULACIÓN:</a:t>
              </a:r>
            </a:p>
            <a:p>
              <a:endParaRPr lang="es-CO" sz="500" dirty="0" smtClean="0">
                <a:latin typeface="Arial" pitchFamily="34" charset="0"/>
                <a:cs typeface="Arial" pitchFamily="34" charset="0"/>
              </a:endParaRPr>
            </a:p>
            <a:p>
              <a:endParaRPr lang="es-CO" sz="500" dirty="0">
                <a:latin typeface="Arial" pitchFamily="34" charset="0"/>
                <a:cs typeface="Arial" pitchFamily="34" charset="0"/>
              </a:endParaRPr>
            </a:p>
            <a:p>
              <a:endParaRPr lang="es-CO" sz="500" dirty="0" smtClean="0">
                <a:latin typeface="Arial" pitchFamily="34" charset="0"/>
                <a:cs typeface="Arial" pitchFamily="34" charset="0"/>
              </a:endParaRPr>
            </a:p>
            <a:p>
              <a:endParaRPr lang="es-CO" sz="500" dirty="0">
                <a:latin typeface="Arial" pitchFamily="34" charset="0"/>
                <a:cs typeface="Arial" pitchFamily="34" charset="0"/>
              </a:endParaRPr>
            </a:p>
            <a:p>
              <a:r>
                <a:rPr lang="es-CO" sz="800" dirty="0" smtClean="0">
                  <a:latin typeface="Arial" pitchFamily="34" charset="0"/>
                  <a:cs typeface="Arial" pitchFamily="34" charset="0"/>
                </a:rPr>
                <a:t>1- Consolidación</a:t>
              </a:r>
            </a:p>
            <a:p>
              <a:pPr marL="171450" indent="-171450">
                <a:buFont typeface="Arial" pitchFamily="34" charset="0"/>
                <a:buChar char="−"/>
              </a:pPr>
              <a:r>
                <a:rPr lang="es-CO" sz="800" dirty="0" smtClean="0">
                  <a:latin typeface="Arial Narrow" pitchFamily="34" charset="0"/>
                  <a:cs typeface="Arial" pitchFamily="34" charset="0"/>
                </a:rPr>
                <a:t>Diagnostico por dimensiones:  administrativo</a:t>
              </a:r>
              <a:r>
                <a:rPr lang="es-CO" sz="800" dirty="0">
                  <a:latin typeface="Arial Narrow" pitchFamily="34" charset="0"/>
                  <a:cs typeface="Arial" pitchFamily="34" charset="0"/>
                </a:rPr>
                <a:t>, </a:t>
              </a:r>
              <a:r>
                <a:rPr lang="es-CO" sz="800" dirty="0" smtClean="0">
                  <a:latin typeface="Arial Narrow" pitchFamily="34" charset="0"/>
                  <a:cs typeface="Arial" pitchFamily="34" charset="0"/>
                </a:rPr>
                <a:t>biofísico</a:t>
              </a:r>
              <a:r>
                <a:rPr lang="es-CO" sz="800" dirty="0">
                  <a:latin typeface="Arial Narrow" pitchFamily="34" charset="0"/>
                  <a:cs typeface="Arial" pitchFamily="34" charset="0"/>
                </a:rPr>
                <a:t>, s</a:t>
              </a:r>
              <a:r>
                <a:rPr lang="es-CO" sz="800" dirty="0" smtClean="0">
                  <a:latin typeface="Arial Narrow" pitchFamily="34" charset="0"/>
                  <a:cs typeface="Arial" pitchFamily="34" charset="0"/>
                </a:rPr>
                <a:t>ocial</a:t>
              </a:r>
              <a:r>
                <a:rPr lang="es-CO" sz="800" dirty="0">
                  <a:latin typeface="Arial Narrow" pitchFamily="34" charset="0"/>
                  <a:cs typeface="Arial" pitchFamily="34" charset="0"/>
                </a:rPr>
                <a:t>, </a:t>
              </a:r>
              <a:r>
                <a:rPr lang="es-CO" sz="800" dirty="0" smtClean="0">
                  <a:latin typeface="Arial Narrow" pitchFamily="34" charset="0"/>
                  <a:cs typeface="Arial" pitchFamily="34" charset="0"/>
                </a:rPr>
                <a:t>económico</a:t>
              </a:r>
              <a:r>
                <a:rPr lang="es-CO" sz="800" dirty="0">
                  <a:latin typeface="Arial Narrow" pitchFamily="34" charset="0"/>
                  <a:cs typeface="Arial" pitchFamily="34" charset="0"/>
                </a:rPr>
                <a:t>, </a:t>
              </a:r>
              <a:r>
                <a:rPr lang="es-CO" sz="800" dirty="0" smtClean="0">
                  <a:latin typeface="Arial Narrow" pitchFamily="34" charset="0"/>
                  <a:cs typeface="Arial" pitchFamily="34" charset="0"/>
                </a:rPr>
                <a:t>funcionamiento espacial, Expediente </a:t>
              </a:r>
              <a:r>
                <a:rPr lang="es-CO" sz="800" dirty="0">
                  <a:latin typeface="Arial Narrow" pitchFamily="34" charset="0"/>
                  <a:cs typeface="Arial" pitchFamily="34" charset="0"/>
                </a:rPr>
                <a:t>Urbano </a:t>
              </a:r>
            </a:p>
            <a:p>
              <a:pPr marL="171450" indent="-171450">
                <a:buFont typeface="Arial" pitchFamily="34" charset="0"/>
                <a:buChar char="−"/>
              </a:pPr>
              <a:r>
                <a:rPr lang="es-CO" sz="800" dirty="0" smtClean="0">
                  <a:latin typeface="Arial Narrow" pitchFamily="34" charset="0"/>
                  <a:cs typeface="Arial" pitchFamily="34" charset="0"/>
                </a:rPr>
                <a:t>Recolección</a:t>
              </a:r>
              <a:r>
                <a:rPr lang="es-CO" sz="800" dirty="0">
                  <a:latin typeface="Arial Narrow" pitchFamily="34" charset="0"/>
                  <a:cs typeface="Arial" pitchFamily="34" charset="0"/>
                </a:rPr>
                <a:t>, clasificación, análisis, </a:t>
              </a:r>
              <a:r>
                <a:rPr lang="es-CO" sz="800" dirty="0" smtClean="0">
                  <a:latin typeface="Arial Narrow" pitchFamily="34" charset="0"/>
                  <a:cs typeface="Arial" pitchFamily="34" charset="0"/>
                </a:rPr>
                <a:t> </a:t>
              </a:r>
              <a:r>
                <a:rPr lang="es-CO" sz="800" dirty="0">
                  <a:latin typeface="Arial Narrow" pitchFamily="34" charset="0"/>
                  <a:cs typeface="Arial" pitchFamily="34" charset="0"/>
                </a:rPr>
                <a:t>v</a:t>
              </a:r>
              <a:r>
                <a:rPr lang="es-CO" sz="800" dirty="0" smtClean="0">
                  <a:latin typeface="Arial Narrow" pitchFamily="34" charset="0"/>
                  <a:cs typeface="Arial" pitchFamily="34" charset="0"/>
                </a:rPr>
                <a:t>aloración </a:t>
              </a:r>
              <a:r>
                <a:rPr lang="es-CO" sz="800" dirty="0">
                  <a:latin typeface="Arial Narrow" pitchFamily="34" charset="0"/>
                  <a:cs typeface="Arial" pitchFamily="34" charset="0"/>
                </a:rPr>
                <a:t>y evaluación de la información de fuentes </a:t>
              </a:r>
              <a:r>
                <a:rPr lang="es-CO" sz="800" dirty="0" smtClean="0">
                  <a:latin typeface="Arial Narrow" pitchFamily="34" charset="0"/>
                  <a:cs typeface="Arial" pitchFamily="34" charset="0"/>
                </a:rPr>
                <a:t>primarias y secundarias</a:t>
              </a:r>
            </a:p>
            <a:p>
              <a:endParaRPr lang="es-CO" sz="500" dirty="0" smtClean="0">
                <a:latin typeface="Arial" pitchFamily="34" charset="0"/>
                <a:cs typeface="Arial" pitchFamily="34" charset="0"/>
              </a:endParaRPr>
            </a:p>
            <a:p>
              <a:endParaRPr lang="es-CO" sz="500" dirty="0" smtClean="0">
                <a:latin typeface="Arial" pitchFamily="34" charset="0"/>
                <a:cs typeface="Arial" pitchFamily="34" charset="0"/>
              </a:endParaRPr>
            </a:p>
            <a:p>
              <a:endParaRPr lang="es-CO" sz="500" dirty="0" smtClean="0">
                <a:latin typeface="Arial" pitchFamily="34" charset="0"/>
                <a:cs typeface="Arial" pitchFamily="34" charset="0"/>
              </a:endParaRPr>
            </a:p>
            <a:p>
              <a:r>
                <a:rPr lang="es-CO" sz="800" dirty="0" smtClean="0">
                  <a:latin typeface="Arial" pitchFamily="34" charset="0"/>
                  <a:cs typeface="Arial" pitchFamily="34" charset="0"/>
                </a:rPr>
                <a:t>2- Prospectiva</a:t>
              </a:r>
            </a:p>
            <a:p>
              <a:pPr marL="171450" indent="-171450">
                <a:buFont typeface="Arial" pitchFamily="34" charset="0"/>
                <a:buChar char="−"/>
              </a:pPr>
              <a:r>
                <a:rPr lang="es-CO" sz="800" dirty="0">
                  <a:latin typeface="Arial Narrow" pitchFamily="34" charset="0"/>
                  <a:cs typeface="Arial" pitchFamily="34" charset="0"/>
                </a:rPr>
                <a:t>Talleres de concertación </a:t>
              </a:r>
              <a:r>
                <a:rPr lang="es-CO" sz="800" dirty="0" smtClean="0">
                  <a:latin typeface="Arial Narrow" pitchFamily="34" charset="0"/>
                  <a:cs typeface="Arial" pitchFamily="34" charset="0"/>
                </a:rPr>
                <a:t>con todos los actores</a:t>
              </a:r>
            </a:p>
            <a:p>
              <a:pPr marL="171450" indent="-171450">
                <a:buFont typeface="Arial" pitchFamily="34" charset="0"/>
                <a:buChar char="−"/>
              </a:pPr>
              <a:r>
                <a:rPr lang="es-CO" sz="800" dirty="0" smtClean="0">
                  <a:latin typeface="Arial Narrow" pitchFamily="34" charset="0"/>
                  <a:cs typeface="Arial" pitchFamily="34" charset="0"/>
                </a:rPr>
                <a:t>Escenarios: tendencial, deseado, concertado</a:t>
              </a:r>
              <a:endParaRPr lang="es-CO" sz="800" dirty="0">
                <a:latin typeface="Arial Narrow" pitchFamily="34" charset="0"/>
                <a:cs typeface="Arial" pitchFamily="34" charset="0"/>
              </a:endParaRPr>
            </a:p>
            <a:p>
              <a:endParaRPr lang="es-CO" sz="800" dirty="0" smtClean="0">
                <a:latin typeface="Arial" pitchFamily="34" charset="0"/>
                <a:cs typeface="Arial" pitchFamily="34" charset="0"/>
              </a:endParaRPr>
            </a:p>
            <a:p>
              <a:endParaRPr lang="es-CO" sz="800" dirty="0">
                <a:latin typeface="Arial" pitchFamily="34" charset="0"/>
                <a:cs typeface="Arial" pitchFamily="34" charset="0"/>
              </a:endParaRPr>
            </a:p>
            <a:p>
              <a:endParaRPr lang="es-CO" sz="800" dirty="0" smtClean="0">
                <a:latin typeface="Arial" pitchFamily="34" charset="0"/>
                <a:cs typeface="Arial" pitchFamily="34" charset="0"/>
              </a:endParaRPr>
            </a:p>
            <a:p>
              <a:endParaRPr lang="es-CO" sz="800" dirty="0" smtClean="0">
                <a:latin typeface="Arial" pitchFamily="34" charset="0"/>
                <a:cs typeface="Arial" pitchFamily="34" charset="0"/>
              </a:endParaRPr>
            </a:p>
            <a:p>
              <a:endParaRPr lang="es-CO" sz="800" dirty="0">
                <a:latin typeface="Arial" pitchFamily="34" charset="0"/>
                <a:cs typeface="Arial" pitchFamily="34" charset="0"/>
              </a:endParaRPr>
            </a:p>
            <a:p>
              <a:r>
                <a:rPr lang="es-CO" sz="800" dirty="0">
                  <a:latin typeface="Arial" pitchFamily="34" charset="0"/>
                  <a:cs typeface="Arial" pitchFamily="34" charset="0"/>
                </a:rPr>
                <a:t>3- </a:t>
              </a:r>
              <a:r>
                <a:rPr lang="es-CO" sz="800" dirty="0" smtClean="0">
                  <a:latin typeface="Arial" pitchFamily="34" charset="0"/>
                  <a:cs typeface="Arial" pitchFamily="34" charset="0"/>
                </a:rPr>
                <a:t>Formulación</a:t>
              </a:r>
            </a:p>
            <a:p>
              <a:pPr marL="171450" indent="-171450">
                <a:buFont typeface="Arial" pitchFamily="34" charset="0"/>
                <a:buChar char="−"/>
              </a:pPr>
              <a:r>
                <a:rPr lang="es-CO" sz="800" dirty="0">
                  <a:latin typeface="Arial Narrow" pitchFamily="34" charset="0"/>
                  <a:cs typeface="Arial" pitchFamily="34" charset="0"/>
                </a:rPr>
                <a:t>Desarrollo de Componentes General, Urbano y Rural	</a:t>
              </a:r>
            </a:p>
            <a:p>
              <a:pPr marL="171450" indent="-171450">
                <a:buFont typeface="Arial" pitchFamily="34" charset="0"/>
                <a:buChar char="−"/>
              </a:pPr>
              <a:r>
                <a:rPr lang="es-CO" sz="800" dirty="0">
                  <a:latin typeface="Arial Narrow" pitchFamily="34" charset="0"/>
                  <a:cs typeface="Arial" pitchFamily="34" charset="0"/>
                </a:rPr>
                <a:t>Elaboración de Documentos </a:t>
              </a:r>
              <a:r>
                <a:rPr lang="es-CO" sz="800" dirty="0" smtClean="0">
                  <a:latin typeface="Arial Narrow" pitchFamily="34" charset="0"/>
                  <a:cs typeface="Arial" pitchFamily="34" charset="0"/>
                </a:rPr>
                <a:t>(Documento Técnico </a:t>
              </a:r>
              <a:r>
                <a:rPr lang="es-CO" sz="800" dirty="0">
                  <a:latin typeface="Arial Narrow" pitchFamily="34" charset="0"/>
                  <a:cs typeface="Arial" pitchFamily="34" charset="0"/>
                </a:rPr>
                <a:t>de Soporte </a:t>
              </a:r>
              <a:r>
                <a:rPr lang="es-CO" sz="800" dirty="0" smtClean="0">
                  <a:latin typeface="Arial Narrow" pitchFamily="34" charset="0"/>
                  <a:cs typeface="Arial" pitchFamily="34" charset="0"/>
                </a:rPr>
                <a:t>y </a:t>
              </a:r>
              <a:r>
                <a:rPr lang="es-CO" sz="800" dirty="0">
                  <a:latin typeface="Arial Narrow" pitchFamily="34" charset="0"/>
                  <a:cs typeface="Arial" pitchFamily="34" charset="0"/>
                </a:rPr>
                <a:t>Proyecto de Acuerdo)	</a:t>
              </a:r>
            </a:p>
            <a:p>
              <a:pPr marL="171450" indent="-171450">
                <a:buFont typeface="Arial" pitchFamily="34" charset="0"/>
                <a:buChar char="−"/>
              </a:pPr>
              <a:r>
                <a:rPr lang="es-CO" sz="800" dirty="0">
                  <a:latin typeface="Arial Narrow" pitchFamily="34" charset="0"/>
                  <a:cs typeface="Arial" pitchFamily="34" charset="0"/>
                </a:rPr>
                <a:t>Elaboración Cartografía (Digital o Análoga</a:t>
              </a:r>
              <a:r>
                <a:rPr lang="es-CO" sz="800" dirty="0" smtClean="0">
                  <a:latin typeface="Arial Narrow" pitchFamily="34" charset="0"/>
                  <a:cs typeface="Arial" pitchFamily="34" charset="0"/>
                </a:rPr>
                <a:t>)</a:t>
              </a:r>
            </a:p>
            <a:p>
              <a:endParaRPr lang="es-CO" sz="500" dirty="0" smtClean="0">
                <a:latin typeface="Arial" pitchFamily="34" charset="0"/>
                <a:cs typeface="Arial" pitchFamily="34" charset="0"/>
              </a:endParaRPr>
            </a:p>
            <a:p>
              <a:r>
                <a:rPr lang="es-CO" sz="800" dirty="0" smtClean="0">
                  <a:latin typeface="Arial" pitchFamily="34" charset="0"/>
                  <a:cs typeface="Arial" pitchFamily="34" charset="0"/>
                </a:rPr>
                <a:t>4- Concertación</a:t>
              </a:r>
            </a:p>
            <a:p>
              <a:pPr marL="171450" indent="-171450">
                <a:buFont typeface="Arial" pitchFamily="34" charset="0"/>
                <a:buChar char="−"/>
              </a:pPr>
              <a:r>
                <a:rPr lang="es-CO" sz="800" dirty="0">
                  <a:latin typeface="Arial Narrow" pitchFamily="34" charset="0"/>
                  <a:cs typeface="Arial" pitchFamily="34" charset="0"/>
                </a:rPr>
                <a:t>Divulgación del </a:t>
              </a:r>
              <a:r>
                <a:rPr lang="es-CO" sz="800" dirty="0" smtClean="0">
                  <a:latin typeface="Arial Narrow" pitchFamily="34" charset="0"/>
                  <a:cs typeface="Arial" pitchFamily="34" charset="0"/>
                </a:rPr>
                <a:t>POT ante los diferentes actores</a:t>
              </a:r>
              <a:endParaRPr lang="es-CO" sz="800" dirty="0">
                <a:latin typeface="Arial Narrow" pitchFamily="34" charset="0"/>
                <a:cs typeface="Arial" pitchFamily="34" charset="0"/>
              </a:endParaRPr>
            </a:p>
            <a:p>
              <a:pPr marL="171450" indent="-171450">
                <a:buFont typeface="Arial" pitchFamily="34" charset="0"/>
                <a:buChar char="−"/>
              </a:pPr>
              <a:r>
                <a:rPr lang="es-CO" sz="800" dirty="0">
                  <a:latin typeface="Arial Narrow" pitchFamily="34" charset="0"/>
                  <a:cs typeface="Arial" pitchFamily="34" charset="0"/>
                </a:rPr>
                <a:t>Concertación y aprobación Consejo Territorial de Planeación</a:t>
              </a:r>
            </a:p>
            <a:p>
              <a:pPr marL="171450" indent="-171450">
                <a:buFont typeface="Arial" pitchFamily="34" charset="0"/>
                <a:buChar char="−"/>
              </a:pPr>
              <a:r>
                <a:rPr lang="es-CO" sz="800" dirty="0">
                  <a:latin typeface="Arial Narrow" pitchFamily="34" charset="0"/>
                  <a:cs typeface="Arial" pitchFamily="34" charset="0"/>
                </a:rPr>
                <a:t>Concertación y aprobación Corporación Autónoma </a:t>
              </a:r>
              <a:r>
                <a:rPr lang="es-CO" sz="800" dirty="0" smtClean="0">
                  <a:latin typeface="Arial Narrow" pitchFamily="34" charset="0"/>
                  <a:cs typeface="Arial" pitchFamily="34" charset="0"/>
                </a:rPr>
                <a:t>Regional</a:t>
              </a:r>
            </a:p>
            <a:p>
              <a:pPr marL="171450" indent="-171450">
                <a:buFont typeface="Arial" pitchFamily="34" charset="0"/>
                <a:buChar char="−"/>
              </a:pPr>
              <a:r>
                <a:rPr lang="es-CO" sz="800" dirty="0" smtClean="0">
                  <a:latin typeface="Arial Narrow" pitchFamily="34" charset="0"/>
                  <a:cs typeface="Arial" pitchFamily="34" charset="0"/>
                </a:rPr>
                <a:t>Concejo Municipal</a:t>
              </a:r>
            </a:p>
            <a:p>
              <a:pPr marL="171450" indent="-171450">
                <a:buFont typeface="Arial" pitchFamily="34" charset="0"/>
                <a:buChar char="−"/>
              </a:pPr>
              <a:r>
                <a:rPr lang="es-CO" sz="800" dirty="0" smtClean="0">
                  <a:latin typeface="Arial Narrow" pitchFamily="34" charset="0"/>
                  <a:cs typeface="Arial" pitchFamily="34" charset="0"/>
                </a:rPr>
                <a:t>Alcalde</a:t>
              </a:r>
              <a:endParaRPr lang="es-CO" sz="800" dirty="0">
                <a:latin typeface="Arial Narrow" pitchFamily="34" charset="0"/>
                <a:cs typeface="Arial" pitchFamily="34" charset="0"/>
              </a:endParaRPr>
            </a:p>
            <a:p>
              <a:endParaRPr lang="es-CO" sz="500" dirty="0">
                <a:latin typeface="Arial" pitchFamily="34" charset="0"/>
                <a:cs typeface="Arial" pitchFamily="34" charset="0"/>
              </a:endParaRPr>
            </a:p>
            <a:p>
              <a:r>
                <a:rPr lang="es-CO" sz="800" dirty="0" smtClean="0">
                  <a:latin typeface="Arial" pitchFamily="34" charset="0"/>
                  <a:cs typeface="Arial" pitchFamily="34" charset="0"/>
                </a:rPr>
                <a:t>II. FASE DE IMPLEMENTACIÓN</a:t>
              </a:r>
              <a:endParaRPr lang="es-CO" sz="800" dirty="0">
                <a:latin typeface="Arial" pitchFamily="34" charset="0"/>
                <a:cs typeface="Arial" pitchFamily="34" charset="0"/>
              </a:endParaRPr>
            </a:p>
            <a:p>
              <a:endParaRPr lang="es-CO" sz="800" dirty="0">
                <a:latin typeface="Arial" pitchFamily="34" charset="0"/>
                <a:cs typeface="Arial" pitchFamily="34" charset="0"/>
              </a:endParaRPr>
            </a:p>
            <a:p>
              <a:r>
                <a:rPr lang="es-CO" sz="800" dirty="0" smtClean="0">
                  <a:latin typeface="Arial" pitchFamily="34" charset="0"/>
                  <a:cs typeface="Arial" pitchFamily="34" charset="0"/>
                </a:rPr>
                <a:t>1- </a:t>
              </a:r>
              <a:r>
                <a:rPr lang="es-CO" sz="800" dirty="0">
                  <a:latin typeface="Arial" pitchFamily="34" charset="0"/>
                  <a:cs typeface="Arial" pitchFamily="34" charset="0"/>
                </a:rPr>
                <a:t>Adopción e </a:t>
              </a:r>
              <a:r>
                <a:rPr lang="es-CO" sz="800" dirty="0" smtClean="0">
                  <a:latin typeface="Arial" pitchFamily="34" charset="0"/>
                  <a:cs typeface="Arial" pitchFamily="34" charset="0"/>
                </a:rPr>
                <a:t>implementación</a:t>
              </a:r>
            </a:p>
            <a:p>
              <a:pPr marL="171450" indent="-171450">
                <a:buFont typeface="Arial" pitchFamily="34" charset="0"/>
                <a:buChar char="−"/>
              </a:pPr>
              <a:r>
                <a:rPr lang="es-CO" sz="800" dirty="0">
                  <a:latin typeface="Arial Narrow" pitchFamily="34" charset="0"/>
                  <a:cs typeface="Arial" pitchFamily="34" charset="0"/>
                </a:rPr>
                <a:t>Aprobación Concejo Municipal </a:t>
              </a:r>
            </a:p>
            <a:p>
              <a:pPr marL="171450" indent="-171450">
                <a:buFont typeface="Arial" pitchFamily="34" charset="0"/>
                <a:buChar char="−"/>
              </a:pPr>
              <a:r>
                <a:rPr lang="es-CO" sz="800" dirty="0">
                  <a:latin typeface="Arial Narrow" pitchFamily="34" charset="0"/>
                  <a:cs typeface="Arial" pitchFamily="34" charset="0"/>
                </a:rPr>
                <a:t>Acuerdo de Adopción del </a:t>
              </a:r>
              <a:r>
                <a:rPr lang="es-CO" sz="800" dirty="0" smtClean="0">
                  <a:latin typeface="Arial Narrow" pitchFamily="34" charset="0"/>
                  <a:cs typeface="Arial" pitchFamily="34" charset="0"/>
                </a:rPr>
                <a:t>Plan</a:t>
              </a:r>
            </a:p>
          </p:txBody>
        </p:sp>
        <p:sp>
          <p:nvSpPr>
            <p:cNvPr id="60" name="59 CuadroTexto"/>
            <p:cNvSpPr txBox="1"/>
            <p:nvPr/>
          </p:nvSpPr>
          <p:spPr>
            <a:xfrm>
              <a:off x="683568" y="116632"/>
              <a:ext cx="1746604" cy="707886"/>
            </a:xfrm>
            <a:prstGeom prst="rect">
              <a:avLst/>
            </a:prstGeom>
            <a:noFill/>
            <a:ln>
              <a:solidFill>
                <a:schemeClr val="tx1">
                  <a:lumMod val="95000"/>
                  <a:lumOff val="5000"/>
                </a:schemeClr>
              </a:solidFill>
            </a:ln>
          </p:spPr>
          <p:txBody>
            <a:bodyPr wrap="square" rtlCol="0">
              <a:spAutoFit/>
            </a:bodyPr>
            <a:lstStyle/>
            <a:p>
              <a:pPr algn="ctr"/>
              <a:r>
                <a:rPr lang="es-CO" sz="4000" dirty="0" smtClean="0">
                  <a:latin typeface="Century Gothic" pitchFamily="34" charset="0"/>
                </a:rPr>
                <a:t>G</a:t>
              </a:r>
              <a:r>
                <a:rPr lang="es-CO" dirty="0" smtClean="0">
                  <a:latin typeface="Century Gothic" pitchFamily="34" charset="0"/>
                </a:rPr>
                <a:t>A</a:t>
              </a:r>
              <a:endParaRPr lang="es-CO" sz="4000" dirty="0">
                <a:latin typeface="Century Gothic" pitchFamily="34" charset="0"/>
              </a:endParaRPr>
            </a:p>
          </p:txBody>
        </p:sp>
        <p:sp>
          <p:nvSpPr>
            <p:cNvPr id="61" name="60 CuadroTexto"/>
            <p:cNvSpPr txBox="1"/>
            <p:nvPr/>
          </p:nvSpPr>
          <p:spPr>
            <a:xfrm>
              <a:off x="2843808" y="119286"/>
              <a:ext cx="1746604" cy="707886"/>
            </a:xfrm>
            <a:prstGeom prst="rect">
              <a:avLst/>
            </a:prstGeom>
            <a:noFill/>
            <a:ln>
              <a:solidFill>
                <a:schemeClr val="tx1">
                  <a:lumMod val="95000"/>
                  <a:lumOff val="5000"/>
                </a:schemeClr>
              </a:solidFill>
            </a:ln>
          </p:spPr>
          <p:txBody>
            <a:bodyPr wrap="square" rtlCol="0">
              <a:spAutoFit/>
            </a:bodyPr>
            <a:lstStyle/>
            <a:p>
              <a:pPr algn="ctr"/>
              <a:r>
                <a:rPr lang="es-CO" sz="4000" dirty="0" smtClean="0">
                  <a:latin typeface="Century Gothic" pitchFamily="34" charset="0"/>
                </a:rPr>
                <a:t>G</a:t>
              </a:r>
              <a:r>
                <a:rPr lang="es-CO" dirty="0" smtClean="0">
                  <a:latin typeface="Century Gothic" pitchFamily="34" charset="0"/>
                </a:rPr>
                <a:t>RD</a:t>
              </a:r>
              <a:endParaRPr lang="es-CO" sz="4000" dirty="0">
                <a:latin typeface="Century Gothic" pitchFamily="34" charset="0"/>
              </a:endParaRPr>
            </a:p>
          </p:txBody>
        </p:sp>
        <p:sp>
          <p:nvSpPr>
            <p:cNvPr id="62" name="61 CuadroTexto"/>
            <p:cNvSpPr txBox="1"/>
            <p:nvPr/>
          </p:nvSpPr>
          <p:spPr>
            <a:xfrm>
              <a:off x="5004048" y="119286"/>
              <a:ext cx="1746604" cy="707886"/>
            </a:xfrm>
            <a:prstGeom prst="rect">
              <a:avLst/>
            </a:prstGeom>
            <a:noFill/>
            <a:ln>
              <a:solidFill>
                <a:schemeClr val="tx1">
                  <a:lumMod val="95000"/>
                  <a:lumOff val="5000"/>
                </a:schemeClr>
              </a:solidFill>
            </a:ln>
          </p:spPr>
          <p:txBody>
            <a:bodyPr wrap="square" rtlCol="0">
              <a:spAutoFit/>
            </a:bodyPr>
            <a:lstStyle/>
            <a:p>
              <a:pPr algn="ctr"/>
              <a:r>
                <a:rPr lang="es-CO" sz="4000" dirty="0" smtClean="0">
                  <a:latin typeface="Century Gothic" pitchFamily="34" charset="0"/>
                </a:rPr>
                <a:t>G</a:t>
              </a:r>
              <a:r>
                <a:rPr lang="es-CO" dirty="0" smtClean="0">
                  <a:latin typeface="Century Gothic" pitchFamily="34" charset="0"/>
                </a:rPr>
                <a:t>DT</a:t>
              </a:r>
              <a:endParaRPr lang="es-CO" sz="4000" dirty="0">
                <a:latin typeface="Century Gothic" pitchFamily="34" charset="0"/>
              </a:endParaRPr>
            </a:p>
          </p:txBody>
        </p:sp>
        <p:sp>
          <p:nvSpPr>
            <p:cNvPr id="63" name="62 CuadroTexto"/>
            <p:cNvSpPr txBox="1"/>
            <p:nvPr/>
          </p:nvSpPr>
          <p:spPr>
            <a:xfrm>
              <a:off x="7164288" y="119286"/>
              <a:ext cx="1746604" cy="707886"/>
            </a:xfrm>
            <a:prstGeom prst="rect">
              <a:avLst/>
            </a:prstGeom>
            <a:noFill/>
            <a:ln>
              <a:solidFill>
                <a:schemeClr val="tx1">
                  <a:lumMod val="95000"/>
                  <a:lumOff val="5000"/>
                </a:schemeClr>
              </a:solidFill>
            </a:ln>
          </p:spPr>
          <p:txBody>
            <a:bodyPr wrap="square" rtlCol="0">
              <a:spAutoFit/>
            </a:bodyPr>
            <a:lstStyle/>
            <a:p>
              <a:pPr algn="ctr"/>
              <a:r>
                <a:rPr lang="es-CO" sz="4000" dirty="0" smtClean="0">
                  <a:latin typeface="Century Gothic" pitchFamily="34" charset="0"/>
                </a:rPr>
                <a:t>G</a:t>
              </a:r>
              <a:r>
                <a:rPr lang="es-CO" dirty="0">
                  <a:latin typeface="Century Gothic" pitchFamily="34" charset="0"/>
                </a:rPr>
                <a:t>D</a:t>
              </a:r>
              <a:endParaRPr lang="es-CO" sz="4000" dirty="0">
                <a:latin typeface="Century Gothic" pitchFamily="34" charset="0"/>
              </a:endParaRPr>
            </a:p>
          </p:txBody>
        </p:sp>
        <p:cxnSp>
          <p:nvCxnSpPr>
            <p:cNvPr id="66" name="65 Conector recto"/>
            <p:cNvCxnSpPr/>
            <p:nvPr/>
          </p:nvCxnSpPr>
          <p:spPr>
            <a:xfrm>
              <a:off x="467544" y="6813376"/>
              <a:ext cx="8568952"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67 Rectángulo"/>
            <p:cNvSpPr/>
            <p:nvPr/>
          </p:nvSpPr>
          <p:spPr>
            <a:xfrm>
              <a:off x="2627784" y="908720"/>
              <a:ext cx="2150532" cy="3385542"/>
            </a:xfrm>
            <a:prstGeom prst="rect">
              <a:avLst/>
            </a:prstGeom>
          </p:spPr>
          <p:txBody>
            <a:bodyPr wrap="square">
              <a:spAutoFit/>
            </a:bodyPr>
            <a:lstStyle/>
            <a:p>
              <a:r>
                <a:rPr lang="es-CO" sz="800" dirty="0" smtClean="0">
                  <a:latin typeface="Arial" pitchFamily="34" charset="0"/>
                  <a:cs typeface="Arial" pitchFamily="34" charset="0"/>
                </a:rPr>
                <a:t>I. PROCESO DE CONOCIMIENTO DEL RESGO:</a:t>
              </a:r>
            </a:p>
            <a:p>
              <a:endParaRPr lang="es-CO" sz="500" dirty="0" smtClean="0">
                <a:latin typeface="Arial" pitchFamily="34" charset="0"/>
                <a:cs typeface="Arial" pitchFamily="34" charset="0"/>
              </a:endParaRPr>
            </a:p>
            <a:p>
              <a:endParaRPr lang="es-CO" sz="500" dirty="0">
                <a:latin typeface="Arial" pitchFamily="34" charset="0"/>
                <a:cs typeface="Arial" pitchFamily="34" charset="0"/>
              </a:endParaRPr>
            </a:p>
            <a:p>
              <a:endParaRPr lang="es-CO" sz="500" dirty="0">
                <a:latin typeface="Arial" pitchFamily="34" charset="0"/>
                <a:cs typeface="Arial" pitchFamily="34" charset="0"/>
              </a:endParaRPr>
            </a:p>
            <a:p>
              <a:r>
                <a:rPr lang="es-CO" sz="800" dirty="0" smtClean="0">
                  <a:latin typeface="Arial" pitchFamily="34" charset="0"/>
                  <a:cs typeface="Arial" pitchFamily="34" charset="0"/>
                </a:rPr>
                <a:t>1- Identificación de escenarios</a:t>
              </a:r>
            </a:p>
            <a:p>
              <a:r>
                <a:rPr lang="es-CO" sz="800" dirty="0" smtClean="0">
                  <a:latin typeface="Arial" pitchFamily="34" charset="0"/>
                  <a:cs typeface="Arial" pitchFamily="34" charset="0"/>
                </a:rPr>
                <a:t>2- Identificación de factores</a:t>
              </a:r>
            </a:p>
            <a:p>
              <a:r>
                <a:rPr lang="es-CO" sz="800" dirty="0" smtClean="0">
                  <a:latin typeface="Arial" pitchFamily="34" charset="0"/>
                  <a:cs typeface="Arial" pitchFamily="34" charset="0"/>
                </a:rPr>
                <a:t>3- Análisis y evaluación</a:t>
              </a:r>
            </a:p>
            <a:p>
              <a:r>
                <a:rPr lang="es-CO" sz="800" dirty="0" smtClean="0">
                  <a:latin typeface="Arial" pitchFamily="34" charset="0"/>
                  <a:cs typeface="Arial" pitchFamily="34" charset="0"/>
                </a:rPr>
                <a:t>4- Monitoreo y seguimiento</a:t>
              </a:r>
            </a:p>
            <a:p>
              <a:r>
                <a:rPr lang="es-CO" sz="800" dirty="0" smtClean="0">
                  <a:latin typeface="Arial" pitchFamily="34" charset="0"/>
                  <a:cs typeface="Arial" pitchFamily="34" charset="0"/>
                </a:rPr>
                <a:t>5- Comunicación</a:t>
              </a:r>
            </a:p>
            <a:p>
              <a:endParaRPr lang="es-CO" sz="500" dirty="0" smtClean="0">
                <a:latin typeface="Arial" pitchFamily="34" charset="0"/>
                <a:cs typeface="Arial" pitchFamily="34" charset="0"/>
              </a:endParaRPr>
            </a:p>
            <a:p>
              <a:endParaRPr lang="es-CO" sz="500" dirty="0">
                <a:latin typeface="Arial" pitchFamily="34" charset="0"/>
                <a:cs typeface="Arial" pitchFamily="34" charset="0"/>
              </a:endParaRPr>
            </a:p>
            <a:p>
              <a:endParaRPr lang="es-CO" sz="500" dirty="0">
                <a:latin typeface="Arial" pitchFamily="34" charset="0"/>
                <a:cs typeface="Arial" pitchFamily="34" charset="0"/>
              </a:endParaRPr>
            </a:p>
            <a:p>
              <a:endParaRPr lang="es-CO" sz="500" dirty="0">
                <a:latin typeface="Arial" pitchFamily="34" charset="0"/>
                <a:cs typeface="Arial" pitchFamily="34" charset="0"/>
              </a:endParaRPr>
            </a:p>
            <a:p>
              <a:endParaRPr lang="es-CO" sz="500" dirty="0">
                <a:latin typeface="Arial" pitchFamily="34" charset="0"/>
                <a:cs typeface="Arial" pitchFamily="34" charset="0"/>
              </a:endParaRPr>
            </a:p>
            <a:p>
              <a:endParaRPr lang="es-CO" sz="500" dirty="0">
                <a:latin typeface="Arial" pitchFamily="34" charset="0"/>
                <a:cs typeface="Arial" pitchFamily="34" charset="0"/>
              </a:endParaRPr>
            </a:p>
            <a:p>
              <a:r>
                <a:rPr lang="es-CO" sz="800" dirty="0" smtClean="0">
                  <a:latin typeface="Arial" pitchFamily="34" charset="0"/>
                  <a:cs typeface="Arial" pitchFamily="34" charset="0"/>
                </a:rPr>
                <a:t>II. PROCESO DE REDUCCIÓN DEL RIESGO:</a:t>
              </a:r>
            </a:p>
            <a:p>
              <a:endParaRPr lang="es-CO" sz="500" dirty="0">
                <a:latin typeface="Arial" pitchFamily="34" charset="0"/>
                <a:cs typeface="Arial" pitchFamily="34" charset="0"/>
              </a:endParaRPr>
            </a:p>
            <a:p>
              <a:r>
                <a:rPr lang="es-CO" sz="800" dirty="0" smtClean="0">
                  <a:latin typeface="Arial" pitchFamily="34" charset="0"/>
                  <a:cs typeface="Arial" pitchFamily="34" charset="0"/>
                </a:rPr>
                <a:t>1- Intervención prospectiva</a:t>
              </a:r>
            </a:p>
            <a:p>
              <a:r>
                <a:rPr lang="es-CO" sz="800" dirty="0" smtClean="0">
                  <a:latin typeface="Arial" pitchFamily="34" charset="0"/>
                  <a:cs typeface="Arial" pitchFamily="34" charset="0"/>
                </a:rPr>
                <a:t>2- Intervención correctiva</a:t>
              </a:r>
            </a:p>
            <a:p>
              <a:r>
                <a:rPr lang="es-CO" sz="800" dirty="0" smtClean="0">
                  <a:latin typeface="Arial" pitchFamily="34" charset="0"/>
                  <a:cs typeface="Arial" pitchFamily="34" charset="0"/>
                </a:rPr>
                <a:t>3- Protección financiera</a:t>
              </a:r>
            </a:p>
            <a:p>
              <a:endParaRPr lang="es-CO" sz="500" dirty="0" smtClean="0">
                <a:latin typeface="Arial" pitchFamily="34" charset="0"/>
                <a:cs typeface="Arial" pitchFamily="34" charset="0"/>
              </a:endParaRPr>
            </a:p>
            <a:p>
              <a:endParaRPr lang="es-CO" sz="500" dirty="0" smtClean="0">
                <a:latin typeface="Arial" pitchFamily="34" charset="0"/>
                <a:cs typeface="Arial" pitchFamily="34" charset="0"/>
              </a:endParaRPr>
            </a:p>
            <a:p>
              <a:endParaRPr lang="es-CO" sz="500" dirty="0">
                <a:latin typeface="Arial" pitchFamily="34" charset="0"/>
                <a:cs typeface="Arial" pitchFamily="34" charset="0"/>
              </a:endParaRPr>
            </a:p>
            <a:p>
              <a:r>
                <a:rPr lang="es-CO" sz="800" dirty="0">
                  <a:latin typeface="Arial" pitchFamily="34" charset="0"/>
                  <a:cs typeface="Arial" pitchFamily="34" charset="0"/>
                </a:rPr>
                <a:t>III. PROCESO </a:t>
              </a:r>
              <a:r>
                <a:rPr lang="es-CO" sz="800" dirty="0" smtClean="0">
                  <a:latin typeface="Arial" pitchFamily="34" charset="0"/>
                  <a:cs typeface="Arial" pitchFamily="34" charset="0"/>
                </a:rPr>
                <a:t>DE MANEJO DE DESASTRES:</a:t>
              </a:r>
            </a:p>
            <a:p>
              <a:endParaRPr lang="es-CO" sz="500" dirty="0">
                <a:latin typeface="Arial" pitchFamily="34" charset="0"/>
                <a:cs typeface="Arial" pitchFamily="34" charset="0"/>
              </a:endParaRPr>
            </a:p>
            <a:p>
              <a:pPr algn="just"/>
              <a:r>
                <a:rPr lang="es-CO" sz="800" dirty="0" smtClean="0">
                  <a:latin typeface="Arial" pitchFamily="34" charset="0"/>
                  <a:cs typeface="Arial" pitchFamily="34" charset="0"/>
                </a:rPr>
                <a:t>1- Preparación de respuesta</a:t>
              </a:r>
            </a:p>
            <a:p>
              <a:pPr algn="just"/>
              <a:r>
                <a:rPr lang="es-CO" sz="800" dirty="0" smtClean="0">
                  <a:latin typeface="Arial" pitchFamily="34" charset="0"/>
                  <a:cs typeface="Arial" pitchFamily="34" charset="0"/>
                </a:rPr>
                <a:t>2- Preparación recuperación</a:t>
              </a:r>
            </a:p>
            <a:p>
              <a:pPr algn="just"/>
              <a:r>
                <a:rPr lang="es-CO" sz="800" dirty="0" smtClean="0">
                  <a:latin typeface="Arial" pitchFamily="34" charset="0"/>
                  <a:cs typeface="Arial" pitchFamily="34" charset="0"/>
                </a:rPr>
                <a:t>3- Respuesta desastres</a:t>
              </a:r>
            </a:p>
            <a:p>
              <a:pPr algn="just"/>
              <a:r>
                <a:rPr lang="es-CO" sz="800" dirty="0" smtClean="0">
                  <a:latin typeface="Arial" pitchFamily="34" charset="0"/>
                  <a:cs typeface="Arial" pitchFamily="34" charset="0"/>
                </a:rPr>
                <a:t>4- Recuperación</a:t>
              </a:r>
            </a:p>
          </p:txBody>
        </p:sp>
        <p:sp>
          <p:nvSpPr>
            <p:cNvPr id="69" name="68 Rectángulo"/>
            <p:cNvSpPr/>
            <p:nvPr/>
          </p:nvSpPr>
          <p:spPr>
            <a:xfrm>
              <a:off x="6957972" y="908720"/>
              <a:ext cx="2150532" cy="5955476"/>
            </a:xfrm>
            <a:prstGeom prst="rect">
              <a:avLst/>
            </a:prstGeom>
          </p:spPr>
          <p:txBody>
            <a:bodyPr wrap="square">
              <a:spAutoFit/>
            </a:bodyPr>
            <a:lstStyle/>
            <a:p>
              <a:r>
                <a:rPr lang="es-CO" sz="800" dirty="0" smtClean="0">
                  <a:latin typeface="Arial" pitchFamily="34" charset="0"/>
                  <a:cs typeface="Arial" pitchFamily="34" charset="0"/>
                </a:rPr>
                <a:t>I. PROCESO DE ELABORACIÓN:</a:t>
              </a:r>
            </a:p>
            <a:p>
              <a:endParaRPr lang="es-CO" sz="500" dirty="0">
                <a:latin typeface="Arial" pitchFamily="34" charset="0"/>
                <a:cs typeface="Arial" pitchFamily="34" charset="0"/>
              </a:endParaRPr>
            </a:p>
            <a:p>
              <a:r>
                <a:rPr lang="es-CO" sz="800" dirty="0" smtClean="0">
                  <a:latin typeface="Arial" pitchFamily="34" charset="0"/>
                  <a:cs typeface="Arial" pitchFamily="34" charset="0"/>
                </a:rPr>
                <a:t>PARTE ESTRATÉGICA</a:t>
              </a:r>
              <a:endParaRPr lang="es-CO" sz="800" dirty="0">
                <a:latin typeface="Arial" pitchFamily="34" charset="0"/>
                <a:cs typeface="Arial" pitchFamily="34" charset="0"/>
              </a:endParaRPr>
            </a:p>
            <a:p>
              <a:endParaRPr lang="es-CO" sz="500" dirty="0" smtClean="0">
                <a:latin typeface="Arial" pitchFamily="34" charset="0"/>
                <a:cs typeface="Arial" pitchFamily="34" charset="0"/>
              </a:endParaRPr>
            </a:p>
            <a:p>
              <a:r>
                <a:rPr lang="es-CO" sz="800" dirty="0" smtClean="0">
                  <a:latin typeface="Arial" pitchFamily="34" charset="0"/>
                  <a:cs typeface="Arial" pitchFamily="34" charset="0"/>
                </a:rPr>
                <a:t>1- Formulación inicial con base al programa de gobierno</a:t>
              </a:r>
            </a:p>
            <a:p>
              <a:r>
                <a:rPr lang="es-CO" sz="800" dirty="0" smtClean="0">
                  <a:latin typeface="Arial" pitchFamily="34" charset="0"/>
                  <a:cs typeface="Arial" pitchFamily="34" charset="0"/>
                </a:rPr>
                <a:t>2- Coordinación de labores</a:t>
              </a:r>
            </a:p>
            <a:p>
              <a:r>
                <a:rPr lang="es-CO" sz="800" dirty="0" smtClean="0">
                  <a:latin typeface="Arial" pitchFamily="34" charset="0"/>
                  <a:cs typeface="Arial" pitchFamily="34" charset="0"/>
                </a:rPr>
                <a:t>3- Participación activa</a:t>
              </a:r>
            </a:p>
            <a:p>
              <a:r>
                <a:rPr lang="es-CO" sz="800" dirty="0" smtClean="0">
                  <a:latin typeface="Arial" pitchFamily="34" charset="0"/>
                  <a:cs typeface="Arial" pitchFamily="34" charset="0"/>
                </a:rPr>
                <a:t>4- Presentación</a:t>
              </a:r>
            </a:p>
            <a:p>
              <a:r>
                <a:rPr lang="es-CO" sz="800" dirty="0" smtClean="0">
                  <a:latin typeface="Arial" pitchFamily="34" charset="0"/>
                  <a:cs typeface="Arial" pitchFamily="34" charset="0"/>
                </a:rPr>
                <a:t>5- Concepto del Consejo Municipal de Planeación</a:t>
              </a:r>
            </a:p>
            <a:p>
              <a:r>
                <a:rPr lang="es-CO" sz="800" dirty="0" smtClean="0">
                  <a:latin typeface="Arial" pitchFamily="34" charset="0"/>
                  <a:cs typeface="Arial" pitchFamily="34" charset="0"/>
                </a:rPr>
                <a:t>6- Proyecto definitivo</a:t>
              </a:r>
            </a:p>
            <a:p>
              <a:endParaRPr lang="es-CO" sz="500" dirty="0" smtClean="0">
                <a:latin typeface="Arial" pitchFamily="34" charset="0"/>
                <a:cs typeface="Arial" pitchFamily="34" charset="0"/>
              </a:endParaRPr>
            </a:p>
            <a:p>
              <a:endParaRPr lang="es-CO" sz="500" dirty="0">
                <a:latin typeface="Arial" pitchFamily="34" charset="0"/>
                <a:cs typeface="Arial" pitchFamily="34" charset="0"/>
              </a:endParaRPr>
            </a:p>
            <a:p>
              <a:endParaRPr lang="es-CO" sz="500" dirty="0" smtClean="0">
                <a:latin typeface="Arial" pitchFamily="34" charset="0"/>
                <a:cs typeface="Arial" pitchFamily="34" charset="0"/>
              </a:endParaRPr>
            </a:p>
            <a:p>
              <a:endParaRPr lang="es-CO" sz="500" dirty="0">
                <a:latin typeface="Arial" pitchFamily="34" charset="0"/>
                <a:cs typeface="Arial" pitchFamily="34" charset="0"/>
              </a:endParaRPr>
            </a:p>
            <a:p>
              <a:endParaRPr lang="es-CO" sz="500" dirty="0" smtClean="0">
                <a:latin typeface="Arial" pitchFamily="34" charset="0"/>
                <a:cs typeface="Arial" pitchFamily="34" charset="0"/>
              </a:endParaRPr>
            </a:p>
            <a:p>
              <a:endParaRPr lang="es-CO" sz="500" dirty="0">
                <a:latin typeface="Arial" pitchFamily="34" charset="0"/>
                <a:cs typeface="Arial" pitchFamily="34" charset="0"/>
              </a:endParaRPr>
            </a:p>
            <a:p>
              <a:endParaRPr lang="es-CO" sz="500" dirty="0" smtClean="0">
                <a:latin typeface="Arial" pitchFamily="34" charset="0"/>
                <a:cs typeface="Arial" pitchFamily="34" charset="0"/>
              </a:endParaRPr>
            </a:p>
            <a:p>
              <a:endParaRPr lang="es-CO" sz="500" dirty="0">
                <a:latin typeface="Arial" pitchFamily="34" charset="0"/>
                <a:cs typeface="Arial" pitchFamily="34" charset="0"/>
              </a:endParaRPr>
            </a:p>
            <a:p>
              <a:endParaRPr lang="es-CO" sz="500" dirty="0" smtClean="0">
                <a:latin typeface="Arial" pitchFamily="34" charset="0"/>
                <a:cs typeface="Arial" pitchFamily="34" charset="0"/>
              </a:endParaRPr>
            </a:p>
            <a:p>
              <a:endParaRPr lang="es-CO" sz="500" dirty="0">
                <a:latin typeface="Arial" pitchFamily="34" charset="0"/>
                <a:cs typeface="Arial" pitchFamily="34" charset="0"/>
              </a:endParaRPr>
            </a:p>
            <a:p>
              <a:endParaRPr lang="es-CO" sz="500" dirty="0" smtClean="0">
                <a:latin typeface="Arial" pitchFamily="34" charset="0"/>
                <a:cs typeface="Arial" pitchFamily="34" charset="0"/>
              </a:endParaRPr>
            </a:p>
            <a:p>
              <a:endParaRPr lang="es-CO" sz="500" dirty="0" smtClean="0">
                <a:latin typeface="Arial" pitchFamily="34" charset="0"/>
                <a:cs typeface="Arial" pitchFamily="34" charset="0"/>
              </a:endParaRPr>
            </a:p>
            <a:p>
              <a:endParaRPr lang="es-CO" sz="500" dirty="0">
                <a:latin typeface="Arial" pitchFamily="34" charset="0"/>
                <a:cs typeface="Arial" pitchFamily="34" charset="0"/>
              </a:endParaRPr>
            </a:p>
            <a:p>
              <a:endParaRPr lang="es-CO" sz="500" dirty="0" smtClean="0">
                <a:latin typeface="Arial" pitchFamily="34" charset="0"/>
                <a:cs typeface="Arial" pitchFamily="34" charset="0"/>
              </a:endParaRPr>
            </a:p>
            <a:p>
              <a:endParaRPr lang="es-CO" sz="500" dirty="0" smtClean="0">
                <a:latin typeface="Arial" pitchFamily="34" charset="0"/>
                <a:cs typeface="Arial" pitchFamily="34" charset="0"/>
              </a:endParaRPr>
            </a:p>
            <a:p>
              <a:endParaRPr lang="es-CO" sz="500" dirty="0" smtClean="0">
                <a:latin typeface="Arial" pitchFamily="34" charset="0"/>
                <a:cs typeface="Arial" pitchFamily="34" charset="0"/>
              </a:endParaRPr>
            </a:p>
            <a:p>
              <a:endParaRPr lang="es-CO" sz="500" dirty="0">
                <a:latin typeface="Arial" pitchFamily="34" charset="0"/>
                <a:cs typeface="Arial" pitchFamily="34" charset="0"/>
              </a:endParaRPr>
            </a:p>
            <a:p>
              <a:endParaRPr lang="es-CO" sz="500" dirty="0" smtClean="0">
                <a:latin typeface="Arial" pitchFamily="34" charset="0"/>
                <a:cs typeface="Arial" pitchFamily="34" charset="0"/>
              </a:endParaRPr>
            </a:p>
            <a:p>
              <a:endParaRPr lang="es-CO" sz="500" dirty="0">
                <a:latin typeface="Arial" pitchFamily="34" charset="0"/>
                <a:cs typeface="Arial" pitchFamily="34" charset="0"/>
              </a:endParaRPr>
            </a:p>
            <a:p>
              <a:endParaRPr lang="es-CO" sz="500" dirty="0" smtClean="0">
                <a:latin typeface="Arial" pitchFamily="34" charset="0"/>
                <a:cs typeface="Arial" pitchFamily="34" charset="0"/>
              </a:endParaRPr>
            </a:p>
            <a:p>
              <a:endParaRPr lang="es-CO" sz="500" dirty="0">
                <a:latin typeface="Arial" pitchFamily="34" charset="0"/>
                <a:cs typeface="Arial" pitchFamily="34" charset="0"/>
              </a:endParaRPr>
            </a:p>
            <a:p>
              <a:endParaRPr lang="es-CO" sz="500" dirty="0" smtClean="0">
                <a:latin typeface="Arial" pitchFamily="34" charset="0"/>
                <a:cs typeface="Arial" pitchFamily="34" charset="0"/>
              </a:endParaRPr>
            </a:p>
            <a:p>
              <a:endParaRPr lang="es-CO" sz="500" dirty="0">
                <a:latin typeface="Arial" pitchFamily="34" charset="0"/>
                <a:cs typeface="Arial" pitchFamily="34" charset="0"/>
              </a:endParaRPr>
            </a:p>
            <a:p>
              <a:endParaRPr lang="es-CO" sz="500" dirty="0" smtClean="0">
                <a:latin typeface="Arial" pitchFamily="34" charset="0"/>
                <a:cs typeface="Arial" pitchFamily="34" charset="0"/>
              </a:endParaRPr>
            </a:p>
            <a:p>
              <a:endParaRPr lang="es-CO" sz="500" dirty="0" smtClean="0">
                <a:latin typeface="Arial" pitchFamily="34" charset="0"/>
                <a:cs typeface="Arial" pitchFamily="34" charset="0"/>
              </a:endParaRPr>
            </a:p>
            <a:p>
              <a:r>
                <a:rPr lang="es-CO" sz="800" dirty="0" smtClean="0">
                  <a:latin typeface="Arial" pitchFamily="34" charset="0"/>
                  <a:cs typeface="Arial" pitchFamily="34" charset="0"/>
                </a:rPr>
                <a:t>II. PROCESO APROBACIÓN DEL PLAN:</a:t>
              </a:r>
            </a:p>
            <a:p>
              <a:endParaRPr lang="es-CO" sz="500" dirty="0">
                <a:latin typeface="Arial" pitchFamily="34" charset="0"/>
                <a:cs typeface="Arial" pitchFamily="34" charset="0"/>
              </a:endParaRPr>
            </a:p>
            <a:p>
              <a:r>
                <a:rPr lang="es-CO" sz="800" dirty="0" smtClean="0">
                  <a:latin typeface="Arial" pitchFamily="34" charset="0"/>
                  <a:cs typeface="Arial" pitchFamily="34" charset="0"/>
                </a:rPr>
                <a:t>1- Presentación a primer debate ante el Concejo Municipal</a:t>
              </a:r>
            </a:p>
            <a:p>
              <a:r>
                <a:rPr lang="es-CO" sz="800" dirty="0" smtClean="0">
                  <a:latin typeface="Arial" pitchFamily="34" charset="0"/>
                  <a:cs typeface="Arial" pitchFamily="34" charset="0"/>
                </a:rPr>
                <a:t>2- Presentación a segundo debate ante el Concejo Municipal</a:t>
              </a:r>
            </a:p>
            <a:p>
              <a:r>
                <a:rPr lang="es-CO" sz="800" dirty="0" smtClean="0">
                  <a:latin typeface="Arial" pitchFamily="34" charset="0"/>
                  <a:cs typeface="Arial" pitchFamily="34" charset="0"/>
                </a:rPr>
                <a:t>3- Modificaciones</a:t>
              </a:r>
            </a:p>
            <a:p>
              <a:r>
                <a:rPr lang="es-CO" sz="800" dirty="0" smtClean="0">
                  <a:latin typeface="Arial" pitchFamily="34" charset="0"/>
                  <a:cs typeface="Arial" pitchFamily="34" charset="0"/>
                </a:rPr>
                <a:t>4- Aprobación</a:t>
              </a:r>
            </a:p>
            <a:p>
              <a:endParaRPr lang="es-CO" sz="500" dirty="0">
                <a:latin typeface="Arial" pitchFamily="34" charset="0"/>
                <a:cs typeface="Arial" pitchFamily="34" charset="0"/>
              </a:endParaRPr>
            </a:p>
            <a:p>
              <a:r>
                <a:rPr lang="es-CO" sz="800" dirty="0">
                  <a:latin typeface="Arial" pitchFamily="34" charset="0"/>
                  <a:cs typeface="Arial" pitchFamily="34" charset="0"/>
                </a:rPr>
                <a:t>PLAN </a:t>
              </a:r>
              <a:r>
                <a:rPr lang="es-CO" sz="800" dirty="0" smtClean="0">
                  <a:latin typeface="Arial" pitchFamily="34" charset="0"/>
                  <a:cs typeface="Arial" pitchFamily="34" charset="0"/>
                </a:rPr>
                <a:t>DE INVERSIONES</a:t>
              </a:r>
              <a:endParaRPr lang="es-CO" sz="800" dirty="0">
                <a:latin typeface="Arial" pitchFamily="34" charset="0"/>
                <a:cs typeface="Arial" pitchFamily="34" charset="0"/>
              </a:endParaRPr>
            </a:p>
            <a:p>
              <a:endParaRPr lang="es-CO" sz="500" dirty="0">
                <a:latin typeface="Arial" pitchFamily="34" charset="0"/>
                <a:cs typeface="Arial" pitchFamily="34" charset="0"/>
              </a:endParaRPr>
            </a:p>
            <a:p>
              <a:r>
                <a:rPr lang="es-CO" sz="800" dirty="0" smtClean="0">
                  <a:latin typeface="Arial" pitchFamily="34" charset="0"/>
                  <a:cs typeface="Arial" pitchFamily="34" charset="0"/>
                </a:rPr>
                <a:t>III. PROCESO EJECUCIÓN DEL PLAN</a:t>
              </a:r>
            </a:p>
            <a:p>
              <a:endParaRPr lang="es-CO" sz="500" dirty="0">
                <a:latin typeface="Arial" pitchFamily="34" charset="0"/>
                <a:cs typeface="Arial" pitchFamily="34" charset="0"/>
              </a:endParaRPr>
            </a:p>
            <a:p>
              <a:r>
                <a:rPr lang="es-CO" sz="800" dirty="0" smtClean="0">
                  <a:latin typeface="Arial" pitchFamily="34" charset="0"/>
                  <a:cs typeface="Arial" pitchFamily="34" charset="0"/>
                </a:rPr>
                <a:t>1- Planes de acción</a:t>
              </a:r>
            </a:p>
            <a:p>
              <a:r>
                <a:rPr lang="es-CO" sz="800" dirty="0" smtClean="0">
                  <a:latin typeface="Arial" pitchFamily="34" charset="0"/>
                  <a:cs typeface="Arial" pitchFamily="34" charset="0"/>
                </a:rPr>
                <a:t>2- Banco de programas y proyectos de inversión</a:t>
              </a:r>
            </a:p>
            <a:p>
              <a:r>
                <a:rPr lang="es-CO" sz="800" dirty="0" smtClean="0">
                  <a:latin typeface="Arial" pitchFamily="34" charset="0"/>
                  <a:cs typeface="Arial" pitchFamily="34" charset="0"/>
                </a:rPr>
                <a:t>3- Armonización y sujeción de los presupuestos oficiales al plan</a:t>
              </a:r>
            </a:p>
            <a:p>
              <a:endParaRPr lang="es-CO" sz="500" dirty="0">
                <a:latin typeface="Arial" pitchFamily="34" charset="0"/>
                <a:cs typeface="Arial" pitchFamily="34" charset="0"/>
              </a:endParaRPr>
            </a:p>
            <a:p>
              <a:r>
                <a:rPr lang="es-CO" sz="800" dirty="0" smtClean="0">
                  <a:latin typeface="Arial" pitchFamily="34" charset="0"/>
                  <a:cs typeface="Arial" pitchFamily="34" charset="0"/>
                </a:rPr>
                <a:t>IV. </a:t>
              </a:r>
              <a:r>
                <a:rPr lang="es-CO" sz="800" dirty="0">
                  <a:latin typeface="Arial" pitchFamily="34" charset="0"/>
                  <a:cs typeface="Arial" pitchFamily="34" charset="0"/>
                </a:rPr>
                <a:t>PROCESO </a:t>
              </a:r>
              <a:r>
                <a:rPr lang="es-CO" sz="800" dirty="0" smtClean="0">
                  <a:latin typeface="Arial" pitchFamily="34" charset="0"/>
                  <a:cs typeface="Arial" pitchFamily="34" charset="0"/>
                </a:rPr>
                <a:t>EVALUACIÓN DEL </a:t>
              </a:r>
              <a:r>
                <a:rPr lang="es-CO" sz="800" dirty="0">
                  <a:latin typeface="Arial" pitchFamily="34" charset="0"/>
                  <a:cs typeface="Arial" pitchFamily="34" charset="0"/>
                </a:rPr>
                <a:t>PLAN</a:t>
              </a:r>
            </a:p>
            <a:p>
              <a:endParaRPr lang="es-CO" sz="500" dirty="0">
                <a:latin typeface="Arial" pitchFamily="34" charset="0"/>
                <a:cs typeface="Arial" pitchFamily="34" charset="0"/>
              </a:endParaRPr>
            </a:p>
            <a:p>
              <a:r>
                <a:rPr lang="es-CO" sz="800" dirty="0" smtClean="0">
                  <a:latin typeface="Arial" pitchFamily="34" charset="0"/>
                  <a:cs typeface="Arial" pitchFamily="34" charset="0"/>
                </a:rPr>
                <a:t>1- Articulación y ajustes al plan</a:t>
              </a:r>
            </a:p>
            <a:p>
              <a:r>
                <a:rPr lang="es-CO" sz="800" dirty="0" smtClean="0">
                  <a:latin typeface="Arial" pitchFamily="34" charset="0"/>
                  <a:cs typeface="Arial" pitchFamily="34" charset="0"/>
                </a:rPr>
                <a:t>2- Evaluación</a:t>
              </a:r>
            </a:p>
          </p:txBody>
        </p:sp>
        <p:cxnSp>
          <p:nvCxnSpPr>
            <p:cNvPr id="70" name="69 Conector recto"/>
            <p:cNvCxnSpPr/>
            <p:nvPr/>
          </p:nvCxnSpPr>
          <p:spPr>
            <a:xfrm>
              <a:off x="9036496" y="116632"/>
              <a:ext cx="0" cy="6696744"/>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 name="75 Conector recto"/>
            <p:cNvCxnSpPr/>
            <p:nvPr/>
          </p:nvCxnSpPr>
          <p:spPr>
            <a:xfrm>
              <a:off x="467544" y="116632"/>
              <a:ext cx="0" cy="6696744"/>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 name="76 Conector recto"/>
            <p:cNvCxnSpPr/>
            <p:nvPr/>
          </p:nvCxnSpPr>
          <p:spPr>
            <a:xfrm>
              <a:off x="467544" y="3356992"/>
              <a:ext cx="8568952"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8" name="77 Rectángulo"/>
            <p:cNvSpPr/>
            <p:nvPr/>
          </p:nvSpPr>
          <p:spPr>
            <a:xfrm>
              <a:off x="467544" y="908720"/>
              <a:ext cx="2150532" cy="6017032"/>
            </a:xfrm>
            <a:prstGeom prst="rect">
              <a:avLst/>
            </a:prstGeom>
          </p:spPr>
          <p:txBody>
            <a:bodyPr wrap="square">
              <a:spAutoFit/>
            </a:bodyPr>
            <a:lstStyle/>
            <a:p>
              <a:r>
                <a:rPr lang="es-CO" sz="800" dirty="0" smtClean="0">
                  <a:latin typeface="Arial" pitchFamily="34" charset="0"/>
                  <a:cs typeface="Arial" pitchFamily="34" charset="0"/>
                </a:rPr>
                <a:t>I. COMPONENTE MARCO GENERAL:</a:t>
              </a:r>
            </a:p>
            <a:p>
              <a:endParaRPr lang="es-CO" sz="500" dirty="0" smtClean="0">
                <a:latin typeface="Arial" pitchFamily="34" charset="0"/>
                <a:cs typeface="Arial" pitchFamily="34" charset="0"/>
              </a:endParaRPr>
            </a:p>
            <a:p>
              <a:endParaRPr lang="es-CO" sz="500" dirty="0">
                <a:latin typeface="Arial" pitchFamily="34" charset="0"/>
                <a:cs typeface="Arial" pitchFamily="34" charset="0"/>
              </a:endParaRPr>
            </a:p>
            <a:p>
              <a:endParaRPr lang="es-CO" sz="500" dirty="0" smtClean="0">
                <a:latin typeface="Arial" pitchFamily="34" charset="0"/>
                <a:cs typeface="Arial" pitchFamily="34" charset="0"/>
              </a:endParaRPr>
            </a:p>
            <a:p>
              <a:endParaRPr lang="es-CO" sz="500" dirty="0" smtClean="0">
                <a:latin typeface="Arial" pitchFamily="34" charset="0"/>
                <a:cs typeface="Arial" pitchFamily="34" charset="0"/>
              </a:endParaRPr>
            </a:p>
            <a:p>
              <a:r>
                <a:rPr lang="es-CO" sz="800" dirty="0" smtClean="0">
                  <a:latin typeface="Arial" pitchFamily="34" charset="0"/>
                  <a:cs typeface="Arial" pitchFamily="34" charset="0"/>
                </a:rPr>
                <a:t>1- Objetivos</a:t>
              </a:r>
            </a:p>
            <a:p>
              <a:r>
                <a:rPr lang="es-CO" sz="800" dirty="0" smtClean="0">
                  <a:latin typeface="Arial" pitchFamily="34" charset="0"/>
                  <a:cs typeface="Arial" pitchFamily="34" charset="0"/>
                </a:rPr>
                <a:t>2- Estrategias</a:t>
              </a:r>
            </a:p>
            <a:p>
              <a:r>
                <a:rPr lang="es-CO" sz="800" dirty="0" smtClean="0">
                  <a:latin typeface="Arial" pitchFamily="34" charset="0"/>
                  <a:cs typeface="Arial" pitchFamily="34" charset="0"/>
                </a:rPr>
                <a:t>3- Políticas</a:t>
              </a:r>
            </a:p>
            <a:p>
              <a:r>
                <a:rPr lang="es-CO" sz="800" dirty="0" smtClean="0">
                  <a:latin typeface="Arial" pitchFamily="34" charset="0"/>
                  <a:cs typeface="Arial" pitchFamily="34" charset="0"/>
                </a:rPr>
                <a:t>4- Articulación con los planes de desarrollo departamental, municipal y los POT</a:t>
              </a:r>
            </a:p>
            <a:p>
              <a:endParaRPr lang="es-CO" sz="500" dirty="0">
                <a:latin typeface="Arial" pitchFamily="34" charset="0"/>
                <a:cs typeface="Arial" pitchFamily="34" charset="0"/>
              </a:endParaRPr>
            </a:p>
            <a:p>
              <a:r>
                <a:rPr lang="es-CO" sz="800" dirty="0" smtClean="0">
                  <a:latin typeface="Arial" pitchFamily="34" charset="0"/>
                  <a:cs typeface="Arial" pitchFamily="34" charset="0"/>
                </a:rPr>
                <a:t>II. SÍNTESIS AMBIENTAL:</a:t>
              </a:r>
            </a:p>
            <a:p>
              <a:endParaRPr lang="es-CO" sz="500" dirty="0">
                <a:latin typeface="Arial" pitchFamily="34" charset="0"/>
                <a:cs typeface="Arial" pitchFamily="34" charset="0"/>
              </a:endParaRPr>
            </a:p>
            <a:p>
              <a:r>
                <a:rPr lang="es-CO" sz="800" dirty="0">
                  <a:latin typeface="Arial" pitchFamily="34" charset="0"/>
                  <a:cs typeface="Arial" pitchFamily="34" charset="0"/>
                </a:rPr>
                <a:t>1- </a:t>
              </a:r>
              <a:r>
                <a:rPr lang="es-CO" sz="800" dirty="0" smtClean="0">
                  <a:latin typeface="Arial" pitchFamily="34" charset="0"/>
                  <a:cs typeface="Arial" pitchFamily="34" charset="0"/>
                </a:rPr>
                <a:t>Diagnóstico</a:t>
              </a:r>
            </a:p>
            <a:p>
              <a:endParaRPr lang="es-CO" sz="500" dirty="0" smtClean="0">
                <a:latin typeface="Arial" pitchFamily="34" charset="0"/>
                <a:cs typeface="Arial" pitchFamily="34" charset="0"/>
              </a:endParaRPr>
            </a:p>
            <a:p>
              <a:r>
                <a:rPr lang="es-CO" sz="800" dirty="0" smtClean="0">
                  <a:latin typeface="Arial" pitchFamily="34" charset="0"/>
                  <a:cs typeface="Arial" pitchFamily="34" charset="0"/>
                </a:rPr>
                <a:t>III. ACCIONES OPERATIVAS</a:t>
              </a:r>
            </a:p>
            <a:p>
              <a:endParaRPr lang="es-CO" sz="500" dirty="0">
                <a:latin typeface="Arial" pitchFamily="34" charset="0"/>
                <a:cs typeface="Arial" pitchFamily="34" charset="0"/>
              </a:endParaRPr>
            </a:p>
            <a:p>
              <a:r>
                <a:rPr lang="es-CO" sz="800" dirty="0" smtClean="0">
                  <a:latin typeface="Arial" pitchFamily="34" charset="0"/>
                  <a:cs typeface="Arial" pitchFamily="34" charset="0"/>
                </a:rPr>
                <a:t>1- Programas</a:t>
              </a:r>
            </a:p>
            <a:p>
              <a:r>
                <a:rPr lang="es-CO" sz="800" dirty="0" smtClean="0">
                  <a:latin typeface="Arial" pitchFamily="34" charset="0"/>
                  <a:cs typeface="Arial" pitchFamily="34" charset="0"/>
                </a:rPr>
                <a:t>2- Proyectos (áreas prioritarias y líneas estratégicas)</a:t>
              </a:r>
            </a:p>
            <a:p>
              <a:r>
                <a:rPr lang="es-CO" sz="800" dirty="0" smtClean="0">
                  <a:latin typeface="Arial" pitchFamily="34" charset="0"/>
                  <a:cs typeface="Arial" pitchFamily="34" charset="0"/>
                </a:rPr>
                <a:t>3- Recursos de funcionamiento</a:t>
              </a:r>
            </a:p>
            <a:p>
              <a:r>
                <a:rPr lang="es-CO" sz="800" dirty="0" smtClean="0">
                  <a:latin typeface="Arial" pitchFamily="34" charset="0"/>
                  <a:cs typeface="Arial" pitchFamily="34" charset="0"/>
                </a:rPr>
                <a:t>4- Inversiones</a:t>
              </a:r>
            </a:p>
            <a:p>
              <a:endParaRPr lang="es-CO" sz="500" dirty="0" smtClean="0">
                <a:latin typeface="Arial" pitchFamily="34" charset="0"/>
                <a:cs typeface="Arial" pitchFamily="34" charset="0"/>
              </a:endParaRPr>
            </a:p>
            <a:p>
              <a:endParaRPr lang="es-CO" sz="500" dirty="0">
                <a:latin typeface="Arial" pitchFamily="34" charset="0"/>
                <a:cs typeface="Arial" pitchFamily="34" charset="0"/>
              </a:endParaRPr>
            </a:p>
            <a:p>
              <a:endParaRPr lang="es-CO" sz="500" dirty="0" smtClean="0">
                <a:latin typeface="Arial" pitchFamily="34" charset="0"/>
                <a:cs typeface="Arial" pitchFamily="34" charset="0"/>
              </a:endParaRPr>
            </a:p>
            <a:p>
              <a:endParaRPr lang="es-CO" sz="500" dirty="0">
                <a:latin typeface="Arial" pitchFamily="34" charset="0"/>
                <a:cs typeface="Arial" pitchFamily="34" charset="0"/>
              </a:endParaRPr>
            </a:p>
            <a:p>
              <a:endParaRPr lang="es-CO" sz="500" dirty="0" smtClean="0">
                <a:latin typeface="Arial" pitchFamily="34" charset="0"/>
                <a:cs typeface="Arial" pitchFamily="34" charset="0"/>
              </a:endParaRPr>
            </a:p>
            <a:p>
              <a:endParaRPr lang="es-CO" sz="500" dirty="0">
                <a:latin typeface="Arial" pitchFamily="34" charset="0"/>
                <a:cs typeface="Arial" pitchFamily="34" charset="0"/>
              </a:endParaRPr>
            </a:p>
            <a:p>
              <a:endParaRPr lang="es-CO" sz="500" dirty="0" smtClean="0">
                <a:latin typeface="Arial" pitchFamily="34" charset="0"/>
                <a:cs typeface="Arial" pitchFamily="34" charset="0"/>
              </a:endParaRPr>
            </a:p>
            <a:p>
              <a:endParaRPr lang="es-CO" sz="500" dirty="0">
                <a:latin typeface="Arial" pitchFamily="34" charset="0"/>
                <a:cs typeface="Arial" pitchFamily="34" charset="0"/>
              </a:endParaRPr>
            </a:p>
            <a:p>
              <a:endParaRPr lang="es-CO" sz="500" dirty="0" smtClean="0">
                <a:latin typeface="Arial" pitchFamily="34" charset="0"/>
                <a:cs typeface="Arial" pitchFamily="34" charset="0"/>
              </a:endParaRPr>
            </a:p>
            <a:p>
              <a:endParaRPr lang="es-CO" sz="500" dirty="0">
                <a:latin typeface="Arial" pitchFamily="34" charset="0"/>
                <a:cs typeface="Arial" pitchFamily="34" charset="0"/>
              </a:endParaRPr>
            </a:p>
            <a:p>
              <a:endParaRPr lang="es-CO" sz="500" dirty="0" smtClean="0">
                <a:latin typeface="Arial" pitchFamily="34" charset="0"/>
                <a:cs typeface="Arial" pitchFamily="34" charset="0"/>
              </a:endParaRPr>
            </a:p>
            <a:p>
              <a:endParaRPr lang="es-CO" sz="500" dirty="0">
                <a:latin typeface="Arial" pitchFamily="34" charset="0"/>
                <a:cs typeface="Arial" pitchFamily="34" charset="0"/>
              </a:endParaRPr>
            </a:p>
            <a:p>
              <a:endParaRPr lang="es-CO" sz="500" dirty="0" smtClean="0">
                <a:latin typeface="Arial" pitchFamily="34" charset="0"/>
                <a:cs typeface="Arial" pitchFamily="34" charset="0"/>
              </a:endParaRPr>
            </a:p>
            <a:p>
              <a:endParaRPr lang="es-CO" sz="500" dirty="0">
                <a:latin typeface="Arial" pitchFamily="34" charset="0"/>
                <a:cs typeface="Arial" pitchFamily="34" charset="0"/>
              </a:endParaRPr>
            </a:p>
            <a:p>
              <a:endParaRPr lang="es-CO" sz="500" dirty="0" smtClean="0">
                <a:latin typeface="Arial" pitchFamily="34" charset="0"/>
                <a:cs typeface="Arial" pitchFamily="34" charset="0"/>
              </a:endParaRPr>
            </a:p>
            <a:p>
              <a:endParaRPr lang="es-CO" sz="500" dirty="0">
                <a:latin typeface="Arial" pitchFamily="34" charset="0"/>
                <a:cs typeface="Arial" pitchFamily="34" charset="0"/>
              </a:endParaRPr>
            </a:p>
            <a:p>
              <a:endParaRPr lang="es-CO" sz="500" dirty="0" smtClean="0">
                <a:latin typeface="Arial" pitchFamily="34" charset="0"/>
                <a:cs typeface="Arial" pitchFamily="34" charset="0"/>
              </a:endParaRPr>
            </a:p>
            <a:p>
              <a:endParaRPr lang="es-CO" sz="500" dirty="0">
                <a:latin typeface="Arial" pitchFamily="34" charset="0"/>
                <a:cs typeface="Arial" pitchFamily="34" charset="0"/>
              </a:endParaRPr>
            </a:p>
            <a:p>
              <a:endParaRPr lang="es-CO" sz="500" dirty="0" smtClean="0">
                <a:latin typeface="Arial" pitchFamily="34" charset="0"/>
                <a:cs typeface="Arial" pitchFamily="34" charset="0"/>
              </a:endParaRPr>
            </a:p>
            <a:p>
              <a:endParaRPr lang="es-CO" sz="500" dirty="0">
                <a:latin typeface="Arial" pitchFamily="34" charset="0"/>
                <a:cs typeface="Arial" pitchFamily="34" charset="0"/>
              </a:endParaRPr>
            </a:p>
            <a:p>
              <a:endParaRPr lang="es-CO" sz="500" dirty="0" smtClean="0">
                <a:latin typeface="Arial" pitchFamily="34" charset="0"/>
                <a:cs typeface="Arial" pitchFamily="34" charset="0"/>
              </a:endParaRPr>
            </a:p>
            <a:p>
              <a:endParaRPr lang="es-CO" sz="500" dirty="0">
                <a:latin typeface="Arial" pitchFamily="34" charset="0"/>
                <a:cs typeface="Arial" pitchFamily="34" charset="0"/>
              </a:endParaRPr>
            </a:p>
            <a:p>
              <a:endParaRPr lang="es-CO" sz="500" dirty="0" smtClean="0">
                <a:latin typeface="Arial" pitchFamily="34" charset="0"/>
                <a:cs typeface="Arial" pitchFamily="34" charset="0"/>
              </a:endParaRPr>
            </a:p>
            <a:p>
              <a:endParaRPr lang="es-CO" sz="500" dirty="0" smtClean="0">
                <a:latin typeface="Arial" pitchFamily="34" charset="0"/>
                <a:cs typeface="Arial" pitchFamily="34" charset="0"/>
              </a:endParaRPr>
            </a:p>
            <a:p>
              <a:endParaRPr lang="es-CO" sz="500" dirty="0" smtClean="0">
                <a:latin typeface="Arial" pitchFamily="34" charset="0"/>
                <a:cs typeface="Arial" pitchFamily="34" charset="0"/>
              </a:endParaRPr>
            </a:p>
            <a:p>
              <a:endParaRPr lang="es-CO" sz="500" dirty="0" smtClean="0">
                <a:latin typeface="Arial" pitchFamily="34" charset="0"/>
                <a:cs typeface="Arial" pitchFamily="34" charset="0"/>
              </a:endParaRPr>
            </a:p>
            <a:p>
              <a:r>
                <a:rPr lang="es-CO" sz="800" dirty="0" smtClean="0">
                  <a:latin typeface="Arial" pitchFamily="34" charset="0"/>
                  <a:cs typeface="Arial" pitchFamily="34" charset="0"/>
                </a:rPr>
                <a:t>IV. PLAN FINANCIERO</a:t>
              </a:r>
              <a:endParaRPr lang="es-CO" sz="800" dirty="0">
                <a:latin typeface="Arial" pitchFamily="34" charset="0"/>
                <a:cs typeface="Arial" pitchFamily="34" charset="0"/>
              </a:endParaRPr>
            </a:p>
            <a:p>
              <a:endParaRPr lang="es-CO" sz="500" dirty="0">
                <a:latin typeface="Arial" pitchFamily="34" charset="0"/>
                <a:cs typeface="Arial" pitchFamily="34" charset="0"/>
              </a:endParaRPr>
            </a:p>
            <a:p>
              <a:r>
                <a:rPr lang="es-CO" sz="800" dirty="0">
                  <a:latin typeface="Arial" pitchFamily="34" charset="0"/>
                  <a:cs typeface="Arial" pitchFamily="34" charset="0"/>
                </a:rPr>
                <a:t>1- </a:t>
              </a:r>
              <a:r>
                <a:rPr lang="es-CO" sz="800" dirty="0" smtClean="0">
                  <a:latin typeface="Arial" pitchFamily="34" charset="0"/>
                  <a:cs typeface="Arial" pitchFamily="34" charset="0"/>
                </a:rPr>
                <a:t>Proyección de ingresos por fuentes</a:t>
              </a:r>
              <a:endParaRPr lang="es-CO" sz="800" dirty="0">
                <a:latin typeface="Arial" pitchFamily="34" charset="0"/>
                <a:cs typeface="Arial" pitchFamily="34" charset="0"/>
              </a:endParaRPr>
            </a:p>
            <a:p>
              <a:r>
                <a:rPr lang="es-CO" sz="800" dirty="0">
                  <a:latin typeface="Arial" pitchFamily="34" charset="0"/>
                  <a:cs typeface="Arial" pitchFamily="34" charset="0"/>
                </a:rPr>
                <a:t>3- </a:t>
              </a:r>
              <a:r>
                <a:rPr lang="es-CO" sz="800" dirty="0" smtClean="0">
                  <a:latin typeface="Arial" pitchFamily="34" charset="0"/>
                  <a:cs typeface="Arial" pitchFamily="34" charset="0"/>
                </a:rPr>
                <a:t>Proyección gastos de funcionamiento, inversión y servicios a la deuda</a:t>
              </a:r>
              <a:endParaRPr lang="es-CO" sz="800" dirty="0">
                <a:latin typeface="Arial" pitchFamily="34" charset="0"/>
                <a:cs typeface="Arial" pitchFamily="34" charset="0"/>
              </a:endParaRPr>
            </a:p>
            <a:p>
              <a:r>
                <a:rPr lang="es-CO" sz="800" dirty="0">
                  <a:latin typeface="Arial" pitchFamily="34" charset="0"/>
                  <a:cs typeface="Arial" pitchFamily="34" charset="0"/>
                </a:rPr>
                <a:t>4- </a:t>
              </a:r>
              <a:r>
                <a:rPr lang="es-CO" sz="800" dirty="0" smtClean="0">
                  <a:latin typeface="Arial" pitchFamily="34" charset="0"/>
                  <a:cs typeface="Arial" pitchFamily="34" charset="0"/>
                </a:rPr>
                <a:t>Asignación de recursos por programas y proyectos</a:t>
              </a:r>
              <a:endParaRPr lang="es-CO" sz="800" dirty="0">
                <a:latin typeface="Arial" pitchFamily="34" charset="0"/>
                <a:cs typeface="Arial" pitchFamily="34" charset="0"/>
              </a:endParaRPr>
            </a:p>
            <a:p>
              <a:endParaRPr lang="es-CO" sz="500" dirty="0">
                <a:latin typeface="Arial" pitchFamily="34" charset="0"/>
                <a:cs typeface="Arial" pitchFamily="34" charset="0"/>
              </a:endParaRPr>
            </a:p>
            <a:p>
              <a:r>
                <a:rPr lang="es-CO" sz="800" dirty="0" smtClean="0">
                  <a:latin typeface="Arial" pitchFamily="34" charset="0"/>
                  <a:cs typeface="Arial" pitchFamily="34" charset="0"/>
                </a:rPr>
                <a:t>V</a:t>
              </a:r>
              <a:r>
                <a:rPr lang="es-CO" sz="800" dirty="0">
                  <a:latin typeface="Arial" pitchFamily="34" charset="0"/>
                  <a:cs typeface="Arial" pitchFamily="34" charset="0"/>
                </a:rPr>
                <a:t>. </a:t>
              </a:r>
              <a:r>
                <a:rPr lang="es-CO" sz="800" dirty="0" smtClean="0">
                  <a:latin typeface="Arial" pitchFamily="34" charset="0"/>
                  <a:cs typeface="Arial" pitchFamily="34" charset="0"/>
                </a:rPr>
                <a:t>MECANISMOS DE SEGUIMIENTO Y EVALUACIÓN DEL PLAN</a:t>
              </a:r>
              <a:endParaRPr lang="es-CO" sz="800" dirty="0">
                <a:latin typeface="Arial" pitchFamily="34" charset="0"/>
                <a:cs typeface="Arial" pitchFamily="34" charset="0"/>
              </a:endParaRPr>
            </a:p>
            <a:p>
              <a:endParaRPr lang="es-CO" sz="500" dirty="0">
                <a:latin typeface="Arial" pitchFamily="34" charset="0"/>
                <a:cs typeface="Arial" pitchFamily="34" charset="0"/>
              </a:endParaRPr>
            </a:p>
            <a:p>
              <a:r>
                <a:rPr lang="es-CO" sz="800" dirty="0">
                  <a:latin typeface="Arial" pitchFamily="34" charset="0"/>
                  <a:cs typeface="Arial" pitchFamily="34" charset="0"/>
                </a:rPr>
                <a:t>1- </a:t>
              </a:r>
              <a:r>
                <a:rPr lang="es-CO" sz="800" dirty="0" smtClean="0">
                  <a:latin typeface="Arial" pitchFamily="34" charset="0"/>
                  <a:cs typeface="Arial" pitchFamily="34" charset="0"/>
                </a:rPr>
                <a:t>Indicadores</a:t>
              </a:r>
            </a:p>
            <a:p>
              <a:endParaRPr lang="es-CO" sz="500" dirty="0">
                <a:latin typeface="Arial" pitchFamily="34" charset="0"/>
                <a:cs typeface="Arial" pitchFamily="34" charset="0"/>
              </a:endParaRPr>
            </a:p>
            <a:p>
              <a:r>
                <a:rPr lang="es-CO" sz="800" dirty="0" smtClean="0">
                  <a:latin typeface="Arial" pitchFamily="34" charset="0"/>
                  <a:cs typeface="Arial" pitchFamily="34" charset="0"/>
                </a:rPr>
                <a:t>VI. PLAN OPERATIVO DE INVERSIONES</a:t>
              </a:r>
              <a:endParaRPr lang="es-CO" sz="800" dirty="0">
                <a:latin typeface="Arial" pitchFamily="34" charset="0"/>
                <a:cs typeface="Arial" pitchFamily="34" charset="0"/>
              </a:endParaRPr>
            </a:p>
          </p:txBody>
        </p:sp>
        <p:cxnSp>
          <p:nvCxnSpPr>
            <p:cNvPr id="79" name="78 Conector recto"/>
            <p:cNvCxnSpPr/>
            <p:nvPr/>
          </p:nvCxnSpPr>
          <p:spPr>
            <a:xfrm>
              <a:off x="467544" y="2420888"/>
              <a:ext cx="8568952"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293519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2 Subtítulo"/>
          <p:cNvSpPr txBox="1">
            <a:spLocks/>
          </p:cNvSpPr>
          <p:nvPr/>
        </p:nvSpPr>
        <p:spPr>
          <a:xfrm rot="16200000">
            <a:off x="-1044624" y="3248980"/>
            <a:ext cx="3528392" cy="36004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s-CO" sz="1800" dirty="0" smtClean="0">
                <a:solidFill>
                  <a:schemeClr val="tx1">
                    <a:lumMod val="95000"/>
                    <a:lumOff val="5000"/>
                  </a:schemeClr>
                </a:solidFill>
                <a:latin typeface="Century Gothic" pitchFamily="34" charset="0"/>
              </a:rPr>
              <a:t>METODOLOGÍA</a:t>
            </a:r>
            <a:endParaRPr lang="es-CO" sz="1800" dirty="0">
              <a:solidFill>
                <a:schemeClr val="tx1">
                  <a:lumMod val="95000"/>
                  <a:lumOff val="5000"/>
                </a:schemeClr>
              </a:solidFill>
              <a:latin typeface="Century Gothic" pitchFamily="34" charset="0"/>
            </a:endParaRPr>
          </a:p>
        </p:txBody>
      </p:sp>
      <p:sp>
        <p:nvSpPr>
          <p:cNvPr id="39" name="2 Subtítulo"/>
          <p:cNvSpPr txBox="1">
            <a:spLocks/>
          </p:cNvSpPr>
          <p:nvPr/>
        </p:nvSpPr>
        <p:spPr>
          <a:xfrm>
            <a:off x="0" y="6503366"/>
            <a:ext cx="3528392" cy="35463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CO" sz="1000" dirty="0">
                <a:latin typeface="Arial" pitchFamily="34" charset="0"/>
                <a:cs typeface="Arial" pitchFamily="34" charset="0"/>
              </a:rPr>
              <a:t>Elaborado por: Arq. Msc. Daniel I. Arriaga </a:t>
            </a:r>
            <a:r>
              <a:rPr lang="es-CO" sz="1000" dirty="0" smtClean="0">
                <a:latin typeface="Arial" pitchFamily="34" charset="0"/>
                <a:cs typeface="Arial" pitchFamily="34" charset="0"/>
              </a:rPr>
              <a:t>Salamanca</a:t>
            </a:r>
            <a:endParaRPr lang="es-CO" sz="1000" dirty="0">
              <a:latin typeface="Arial" pitchFamily="34" charset="0"/>
              <a:cs typeface="Arial" pitchFamily="34" charset="0"/>
            </a:endParaRPr>
          </a:p>
        </p:txBody>
      </p:sp>
      <p:grpSp>
        <p:nvGrpSpPr>
          <p:cNvPr id="100" name="99 Grupo"/>
          <p:cNvGrpSpPr/>
          <p:nvPr/>
        </p:nvGrpSpPr>
        <p:grpSpPr>
          <a:xfrm>
            <a:off x="1691680" y="332656"/>
            <a:ext cx="5832648" cy="6192688"/>
            <a:chOff x="1691680" y="260648"/>
            <a:chExt cx="5832648" cy="6192688"/>
          </a:xfrm>
        </p:grpSpPr>
        <p:sp>
          <p:nvSpPr>
            <p:cNvPr id="6" name="5 CuadroTexto"/>
            <p:cNvSpPr txBox="1"/>
            <p:nvPr/>
          </p:nvSpPr>
          <p:spPr>
            <a:xfrm>
              <a:off x="3673129" y="1988840"/>
              <a:ext cx="1762967" cy="230832"/>
            </a:xfrm>
            <a:prstGeom prst="rect">
              <a:avLst/>
            </a:prstGeom>
            <a:noFill/>
            <a:ln>
              <a:solidFill>
                <a:schemeClr val="tx1">
                  <a:lumMod val="95000"/>
                  <a:lumOff val="5000"/>
                </a:schemeClr>
              </a:solidFill>
            </a:ln>
          </p:spPr>
          <p:txBody>
            <a:bodyPr wrap="square" rtlCol="0">
              <a:spAutoFit/>
            </a:bodyPr>
            <a:lstStyle/>
            <a:p>
              <a:pPr algn="ctr"/>
              <a:r>
                <a:rPr lang="es-CO" sz="900" dirty="0" smtClean="0">
                  <a:latin typeface="Century Gothic" pitchFamily="34" charset="0"/>
                  <a:cs typeface="Arial" pitchFamily="34" charset="0"/>
                </a:rPr>
                <a:t>MARCO CONCEPTUAL</a:t>
              </a:r>
              <a:endParaRPr lang="es-CO" sz="900" b="1" dirty="0">
                <a:latin typeface="Century Gothic" pitchFamily="34" charset="0"/>
                <a:cs typeface="Arial" pitchFamily="34" charset="0"/>
              </a:endParaRPr>
            </a:p>
          </p:txBody>
        </p:sp>
        <p:sp>
          <p:nvSpPr>
            <p:cNvPr id="40" name="39 CuadroTexto"/>
            <p:cNvSpPr txBox="1"/>
            <p:nvPr/>
          </p:nvSpPr>
          <p:spPr>
            <a:xfrm>
              <a:off x="3671157" y="2250457"/>
              <a:ext cx="1762967" cy="215444"/>
            </a:xfrm>
            <a:prstGeom prst="rect">
              <a:avLst/>
            </a:prstGeom>
            <a:noFill/>
            <a:ln>
              <a:solidFill>
                <a:schemeClr val="tx1">
                  <a:lumMod val="95000"/>
                  <a:lumOff val="5000"/>
                </a:schemeClr>
              </a:solidFill>
            </a:ln>
          </p:spPr>
          <p:txBody>
            <a:bodyPr wrap="square" rtlCol="0">
              <a:spAutoFit/>
            </a:bodyPr>
            <a:lstStyle/>
            <a:p>
              <a:pPr algn="ctr"/>
              <a:r>
                <a:rPr lang="es-CO" sz="800" dirty="0" smtClean="0">
                  <a:latin typeface="Arial" pitchFamily="34" charset="0"/>
                  <a:cs typeface="Arial" pitchFamily="34" charset="0"/>
                </a:rPr>
                <a:t>Cómo trabajar</a:t>
              </a:r>
              <a:endParaRPr lang="es-CO" sz="800" dirty="0">
                <a:latin typeface="Arial" pitchFamily="34" charset="0"/>
                <a:cs typeface="Arial" pitchFamily="34" charset="0"/>
              </a:endParaRPr>
            </a:p>
          </p:txBody>
        </p:sp>
        <p:sp>
          <p:nvSpPr>
            <p:cNvPr id="48" name="47 Flecha derecha"/>
            <p:cNvSpPr/>
            <p:nvPr/>
          </p:nvSpPr>
          <p:spPr>
            <a:xfrm rot="5400000">
              <a:off x="4338588" y="1232756"/>
              <a:ext cx="432048" cy="936104"/>
            </a:xfrm>
            <a:prstGeom prst="rightArrow">
              <a:avLst>
                <a:gd name="adj1" fmla="val 50000"/>
                <a:gd name="adj2" fmla="val 51764"/>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path path="circle">
                <a:fillToRect l="50000" t="50000" r="50000" b="50000"/>
              </a:path>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8" name="17 CuadroTexto"/>
            <p:cNvSpPr txBox="1"/>
            <p:nvPr/>
          </p:nvSpPr>
          <p:spPr>
            <a:xfrm>
              <a:off x="3673128" y="300712"/>
              <a:ext cx="1762967" cy="230832"/>
            </a:xfrm>
            <a:prstGeom prst="rect">
              <a:avLst/>
            </a:prstGeom>
            <a:noFill/>
            <a:ln>
              <a:solidFill>
                <a:schemeClr val="tx1">
                  <a:lumMod val="95000"/>
                  <a:lumOff val="5000"/>
                </a:schemeClr>
              </a:solidFill>
            </a:ln>
          </p:spPr>
          <p:txBody>
            <a:bodyPr wrap="square" rtlCol="0">
              <a:spAutoFit/>
            </a:bodyPr>
            <a:lstStyle/>
            <a:p>
              <a:pPr algn="ctr"/>
              <a:r>
                <a:rPr lang="es-CO" sz="900" dirty="0" smtClean="0">
                  <a:latin typeface="Arial" pitchFamily="34" charset="0"/>
                  <a:cs typeface="Arial" pitchFamily="34" charset="0"/>
                </a:rPr>
                <a:t>MARCO DE ACCIÓN</a:t>
              </a:r>
              <a:endParaRPr lang="es-CO" sz="900" dirty="0">
                <a:latin typeface="Arial" pitchFamily="34" charset="0"/>
                <a:cs typeface="Arial" pitchFamily="34" charset="0"/>
              </a:endParaRPr>
            </a:p>
          </p:txBody>
        </p:sp>
        <p:sp>
          <p:nvSpPr>
            <p:cNvPr id="19" name="18 CuadroTexto"/>
            <p:cNvSpPr txBox="1"/>
            <p:nvPr/>
          </p:nvSpPr>
          <p:spPr>
            <a:xfrm>
              <a:off x="3671158" y="561454"/>
              <a:ext cx="1762967" cy="830997"/>
            </a:xfrm>
            <a:prstGeom prst="rect">
              <a:avLst/>
            </a:prstGeom>
            <a:noFill/>
            <a:ln>
              <a:solidFill>
                <a:schemeClr val="tx1">
                  <a:lumMod val="95000"/>
                  <a:lumOff val="5000"/>
                </a:schemeClr>
              </a:solidFill>
            </a:ln>
          </p:spPr>
          <p:txBody>
            <a:bodyPr wrap="square" rtlCol="0">
              <a:spAutoFit/>
            </a:bodyPr>
            <a:lstStyle/>
            <a:p>
              <a:pPr algn="ctr"/>
              <a:r>
                <a:rPr lang="es-CO" sz="800" dirty="0" smtClean="0">
                  <a:latin typeface="Arial" pitchFamily="34" charset="0"/>
                  <a:cs typeface="Arial" pitchFamily="34" charset="0"/>
                </a:rPr>
                <a:t>Marcos internacionales</a:t>
              </a:r>
            </a:p>
            <a:p>
              <a:pPr algn="ctr"/>
              <a:r>
                <a:rPr lang="es-CO" sz="800" dirty="0" smtClean="0">
                  <a:latin typeface="Arial" pitchFamily="34" charset="0"/>
                  <a:cs typeface="Arial" pitchFamily="34" charset="0"/>
                </a:rPr>
                <a:t>Conpes 3318 de 2004</a:t>
              </a:r>
            </a:p>
            <a:p>
              <a:pPr algn="ctr"/>
              <a:r>
                <a:rPr lang="es-CO" sz="800" dirty="0" smtClean="0">
                  <a:latin typeface="Arial" pitchFamily="34" charset="0"/>
                  <a:cs typeface="Arial" pitchFamily="34" charset="0"/>
                </a:rPr>
                <a:t>Plan Nacional de Desarrollo</a:t>
              </a:r>
            </a:p>
            <a:p>
              <a:pPr algn="ctr"/>
              <a:r>
                <a:rPr lang="es-CO" sz="800" dirty="0" smtClean="0">
                  <a:latin typeface="Arial" pitchFamily="34" charset="0"/>
                  <a:cs typeface="Arial" pitchFamily="34" charset="0"/>
                </a:rPr>
                <a:t>Términos de referencia</a:t>
              </a:r>
            </a:p>
            <a:p>
              <a:pPr algn="ctr"/>
              <a:r>
                <a:rPr lang="es-CO" sz="800" dirty="0" smtClean="0">
                  <a:latin typeface="Arial" pitchFamily="34" charset="0"/>
                  <a:cs typeface="Arial" pitchFamily="34" charset="0"/>
                </a:rPr>
                <a:t>Ley 1523 de 2012</a:t>
              </a:r>
            </a:p>
            <a:p>
              <a:pPr algn="ctr"/>
              <a:r>
                <a:rPr lang="es-CO" sz="800" dirty="0" smtClean="0">
                  <a:latin typeface="Arial" pitchFamily="34" charset="0"/>
                  <a:cs typeface="Arial" pitchFamily="34" charset="0"/>
                </a:rPr>
                <a:t>Qué trabajar</a:t>
              </a:r>
              <a:endParaRPr lang="es-CO" sz="800" dirty="0">
                <a:latin typeface="Arial" pitchFamily="34" charset="0"/>
                <a:cs typeface="Arial" pitchFamily="34" charset="0"/>
              </a:endParaRPr>
            </a:p>
          </p:txBody>
        </p:sp>
        <p:sp>
          <p:nvSpPr>
            <p:cNvPr id="20" name="19 CuadroTexto"/>
            <p:cNvSpPr txBox="1"/>
            <p:nvPr/>
          </p:nvSpPr>
          <p:spPr>
            <a:xfrm>
              <a:off x="3673129" y="2982144"/>
              <a:ext cx="1762967" cy="230832"/>
            </a:xfrm>
            <a:prstGeom prst="rect">
              <a:avLst/>
            </a:prstGeom>
            <a:noFill/>
            <a:ln>
              <a:solidFill>
                <a:schemeClr val="tx1">
                  <a:lumMod val="95000"/>
                  <a:lumOff val="5000"/>
                </a:schemeClr>
              </a:solidFill>
            </a:ln>
          </p:spPr>
          <p:txBody>
            <a:bodyPr wrap="square" rtlCol="0">
              <a:spAutoFit/>
            </a:bodyPr>
            <a:lstStyle/>
            <a:p>
              <a:pPr algn="ctr"/>
              <a:r>
                <a:rPr lang="es-CO" sz="900" dirty="0" smtClean="0">
                  <a:latin typeface="Century Gothic" pitchFamily="34" charset="0"/>
                  <a:cs typeface="Arial" pitchFamily="34" charset="0"/>
                </a:rPr>
                <a:t>MATRICES POR MUNICIPIOS</a:t>
              </a:r>
              <a:endParaRPr lang="es-CO" sz="900" b="1" dirty="0">
                <a:latin typeface="Century Gothic" pitchFamily="34" charset="0"/>
                <a:cs typeface="Arial" pitchFamily="34" charset="0"/>
              </a:endParaRPr>
            </a:p>
          </p:txBody>
        </p:sp>
        <p:sp>
          <p:nvSpPr>
            <p:cNvPr id="21" name="20 CuadroTexto"/>
            <p:cNvSpPr txBox="1"/>
            <p:nvPr/>
          </p:nvSpPr>
          <p:spPr>
            <a:xfrm>
              <a:off x="3673128" y="3198168"/>
              <a:ext cx="1762967" cy="215444"/>
            </a:xfrm>
            <a:prstGeom prst="rect">
              <a:avLst/>
            </a:prstGeom>
            <a:noFill/>
            <a:ln>
              <a:solidFill>
                <a:schemeClr val="tx1">
                  <a:lumMod val="95000"/>
                  <a:lumOff val="5000"/>
                </a:schemeClr>
              </a:solidFill>
            </a:ln>
          </p:spPr>
          <p:txBody>
            <a:bodyPr wrap="square" rtlCol="0">
              <a:spAutoFit/>
            </a:bodyPr>
            <a:lstStyle/>
            <a:p>
              <a:pPr algn="ctr"/>
              <a:r>
                <a:rPr lang="es-CO" sz="800" dirty="0" smtClean="0">
                  <a:latin typeface="Arial" pitchFamily="34" charset="0"/>
                  <a:cs typeface="Arial" pitchFamily="34" charset="0"/>
                </a:rPr>
                <a:t>Dónde trabajar</a:t>
              </a:r>
              <a:endParaRPr lang="es-CO" sz="800" dirty="0">
                <a:latin typeface="Arial" pitchFamily="34" charset="0"/>
                <a:cs typeface="Arial" pitchFamily="34" charset="0"/>
              </a:endParaRPr>
            </a:p>
          </p:txBody>
        </p:sp>
        <p:sp>
          <p:nvSpPr>
            <p:cNvPr id="22" name="21 Flecha derecha"/>
            <p:cNvSpPr/>
            <p:nvPr/>
          </p:nvSpPr>
          <p:spPr>
            <a:xfrm rot="5400000">
              <a:off x="4357204" y="2255676"/>
              <a:ext cx="432048" cy="936104"/>
            </a:xfrm>
            <a:prstGeom prst="rightArrow">
              <a:avLst>
                <a:gd name="adj1" fmla="val 50000"/>
                <a:gd name="adj2" fmla="val 51764"/>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path path="circle">
                <a:fillToRect l="50000" t="50000" r="50000" b="50000"/>
              </a:path>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3" name="22 CuadroTexto"/>
            <p:cNvSpPr txBox="1"/>
            <p:nvPr/>
          </p:nvSpPr>
          <p:spPr>
            <a:xfrm>
              <a:off x="3745137" y="3990256"/>
              <a:ext cx="1762967" cy="230832"/>
            </a:xfrm>
            <a:prstGeom prst="rect">
              <a:avLst/>
            </a:prstGeom>
            <a:noFill/>
            <a:ln>
              <a:solidFill>
                <a:schemeClr val="tx1">
                  <a:lumMod val="95000"/>
                  <a:lumOff val="5000"/>
                </a:schemeClr>
              </a:solidFill>
            </a:ln>
          </p:spPr>
          <p:txBody>
            <a:bodyPr wrap="square" rtlCol="0">
              <a:spAutoFit/>
            </a:bodyPr>
            <a:lstStyle/>
            <a:p>
              <a:pPr algn="ctr"/>
              <a:r>
                <a:rPr lang="es-CO" sz="900" dirty="0" smtClean="0">
                  <a:latin typeface="Century Gothic" pitchFamily="34" charset="0"/>
                  <a:cs typeface="Arial" pitchFamily="34" charset="0"/>
                </a:rPr>
                <a:t>LÍNEA BASE</a:t>
              </a:r>
              <a:endParaRPr lang="es-CO" sz="900" b="1" dirty="0">
                <a:latin typeface="Century Gothic" pitchFamily="34" charset="0"/>
                <a:cs typeface="Arial" pitchFamily="34" charset="0"/>
              </a:endParaRPr>
            </a:p>
          </p:txBody>
        </p:sp>
        <p:sp>
          <p:nvSpPr>
            <p:cNvPr id="24" name="23 CuadroTexto"/>
            <p:cNvSpPr txBox="1"/>
            <p:nvPr/>
          </p:nvSpPr>
          <p:spPr>
            <a:xfrm>
              <a:off x="3745136" y="4206280"/>
              <a:ext cx="1762967" cy="215444"/>
            </a:xfrm>
            <a:prstGeom prst="rect">
              <a:avLst/>
            </a:prstGeom>
            <a:noFill/>
            <a:ln>
              <a:solidFill>
                <a:schemeClr val="tx1">
                  <a:lumMod val="95000"/>
                  <a:lumOff val="5000"/>
                </a:schemeClr>
              </a:solidFill>
            </a:ln>
          </p:spPr>
          <p:txBody>
            <a:bodyPr wrap="square" rtlCol="0">
              <a:spAutoFit/>
            </a:bodyPr>
            <a:lstStyle/>
            <a:p>
              <a:pPr algn="ctr"/>
              <a:r>
                <a:rPr lang="es-CO" sz="800" dirty="0" smtClean="0">
                  <a:latin typeface="Arial" pitchFamily="34" charset="0"/>
                  <a:cs typeface="Arial" pitchFamily="34" charset="0"/>
                </a:rPr>
                <a:t>Con quién trabajar</a:t>
              </a:r>
              <a:endParaRPr lang="es-CO" sz="800" dirty="0">
                <a:latin typeface="Arial" pitchFamily="34" charset="0"/>
                <a:cs typeface="Arial" pitchFamily="34" charset="0"/>
              </a:endParaRPr>
            </a:p>
          </p:txBody>
        </p:sp>
        <p:sp>
          <p:nvSpPr>
            <p:cNvPr id="25" name="24 Flecha derecha"/>
            <p:cNvSpPr/>
            <p:nvPr/>
          </p:nvSpPr>
          <p:spPr>
            <a:xfrm rot="5400000">
              <a:off x="4391980" y="3263788"/>
              <a:ext cx="432048" cy="936104"/>
            </a:xfrm>
            <a:prstGeom prst="rightArrow">
              <a:avLst>
                <a:gd name="adj1" fmla="val 50000"/>
                <a:gd name="adj2" fmla="val 51764"/>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path path="circle">
                <a:fillToRect l="50000" t="50000" r="50000" b="50000"/>
              </a:path>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cxnSp>
          <p:nvCxnSpPr>
            <p:cNvPr id="26" name="25 Conector recto"/>
            <p:cNvCxnSpPr/>
            <p:nvPr/>
          </p:nvCxnSpPr>
          <p:spPr>
            <a:xfrm>
              <a:off x="1691680" y="4653136"/>
              <a:ext cx="5760640" cy="0"/>
            </a:xfrm>
            <a:prstGeom prst="line">
              <a:avLst/>
            </a:prstGeom>
            <a:ln w="28575">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0" name="29 Conector recto"/>
            <p:cNvCxnSpPr/>
            <p:nvPr/>
          </p:nvCxnSpPr>
          <p:spPr>
            <a:xfrm>
              <a:off x="1691680" y="260648"/>
              <a:ext cx="5760640" cy="0"/>
            </a:xfrm>
            <a:prstGeom prst="line">
              <a:avLst/>
            </a:prstGeom>
            <a:ln w="28575">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flipV="1">
              <a:off x="6583362" y="260648"/>
              <a:ext cx="0" cy="1843608"/>
            </a:xfrm>
            <a:prstGeom prst="straightConnector1">
              <a:avLst/>
            </a:prstGeom>
            <a:ln w="28575">
              <a:solidFill>
                <a:schemeClr val="tx1">
                  <a:lumMod val="95000"/>
                  <a:lumOff val="5000"/>
                </a:schemeClr>
              </a:solidFill>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35 Conector recto de flecha"/>
            <p:cNvCxnSpPr/>
            <p:nvPr/>
          </p:nvCxnSpPr>
          <p:spPr>
            <a:xfrm>
              <a:off x="6583362" y="2815771"/>
              <a:ext cx="0" cy="1837365"/>
            </a:xfrm>
            <a:prstGeom prst="straightConnector1">
              <a:avLst/>
            </a:prstGeom>
            <a:ln w="28575">
              <a:solidFill>
                <a:schemeClr val="tx1">
                  <a:lumMod val="95000"/>
                  <a:lumOff val="5000"/>
                </a:schemeClr>
              </a:solidFill>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41 CuadroTexto"/>
            <p:cNvSpPr txBox="1"/>
            <p:nvPr/>
          </p:nvSpPr>
          <p:spPr>
            <a:xfrm>
              <a:off x="3745137" y="4812540"/>
              <a:ext cx="1762967" cy="230832"/>
            </a:xfrm>
            <a:prstGeom prst="rect">
              <a:avLst/>
            </a:prstGeom>
            <a:noFill/>
            <a:ln>
              <a:solidFill>
                <a:schemeClr val="tx1">
                  <a:lumMod val="95000"/>
                  <a:lumOff val="5000"/>
                </a:schemeClr>
              </a:solidFill>
            </a:ln>
          </p:spPr>
          <p:txBody>
            <a:bodyPr wrap="square" rtlCol="0">
              <a:spAutoFit/>
            </a:bodyPr>
            <a:lstStyle/>
            <a:p>
              <a:pPr algn="ctr"/>
              <a:r>
                <a:rPr lang="es-CO" sz="900" dirty="0" smtClean="0">
                  <a:latin typeface="Century Gothic" pitchFamily="34" charset="0"/>
                  <a:cs typeface="Arial" pitchFamily="34" charset="0"/>
                </a:rPr>
                <a:t>TALLER DE VALIDACIÓN</a:t>
              </a:r>
              <a:endParaRPr lang="es-CO" sz="900" b="1" dirty="0">
                <a:latin typeface="Century Gothic" pitchFamily="34" charset="0"/>
                <a:cs typeface="Arial" pitchFamily="34" charset="0"/>
              </a:endParaRPr>
            </a:p>
          </p:txBody>
        </p:sp>
        <p:sp>
          <p:nvSpPr>
            <p:cNvPr id="52" name="51 CuadroTexto"/>
            <p:cNvSpPr txBox="1"/>
            <p:nvPr/>
          </p:nvSpPr>
          <p:spPr>
            <a:xfrm>
              <a:off x="3745136" y="5028564"/>
              <a:ext cx="1762967" cy="215444"/>
            </a:xfrm>
            <a:prstGeom prst="rect">
              <a:avLst/>
            </a:prstGeom>
            <a:noFill/>
            <a:ln>
              <a:solidFill>
                <a:schemeClr val="tx1">
                  <a:lumMod val="95000"/>
                  <a:lumOff val="5000"/>
                </a:schemeClr>
              </a:solidFill>
            </a:ln>
          </p:spPr>
          <p:txBody>
            <a:bodyPr wrap="square" rtlCol="0">
              <a:spAutoFit/>
            </a:bodyPr>
            <a:lstStyle/>
            <a:p>
              <a:pPr algn="ctr"/>
              <a:r>
                <a:rPr lang="es-CO" sz="800" dirty="0" smtClean="0">
                  <a:latin typeface="Arial" pitchFamily="34" charset="0"/>
                  <a:cs typeface="Arial" pitchFamily="34" charset="0"/>
                </a:rPr>
                <a:t>Qué trabajar</a:t>
              </a:r>
              <a:endParaRPr lang="es-CO" sz="800" dirty="0">
                <a:latin typeface="Arial" pitchFamily="34" charset="0"/>
                <a:cs typeface="Arial" pitchFamily="34" charset="0"/>
              </a:endParaRPr>
            </a:p>
          </p:txBody>
        </p:sp>
        <p:cxnSp>
          <p:nvCxnSpPr>
            <p:cNvPr id="14" name="13 Conector recto"/>
            <p:cNvCxnSpPr/>
            <p:nvPr/>
          </p:nvCxnSpPr>
          <p:spPr>
            <a:xfrm flipH="1">
              <a:off x="2771800" y="5013176"/>
              <a:ext cx="973336" cy="0"/>
            </a:xfrm>
            <a:prstGeom prst="line">
              <a:avLst/>
            </a:prstGeom>
            <a:ln w="28575">
              <a:solidFill>
                <a:schemeClr val="tx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flipV="1">
              <a:off x="2771800" y="4105672"/>
              <a:ext cx="0" cy="907504"/>
            </a:xfrm>
            <a:prstGeom prst="line">
              <a:avLst/>
            </a:prstGeom>
            <a:ln w="28575">
              <a:solidFill>
                <a:schemeClr val="tx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31 Conector recto de flecha"/>
            <p:cNvCxnSpPr>
              <a:endCxn id="23" idx="1"/>
            </p:cNvCxnSpPr>
            <p:nvPr/>
          </p:nvCxnSpPr>
          <p:spPr>
            <a:xfrm>
              <a:off x="2771800" y="4105672"/>
              <a:ext cx="973337" cy="0"/>
            </a:xfrm>
            <a:prstGeom prst="straightConnector1">
              <a:avLst/>
            </a:prstGeom>
            <a:ln w="28575">
              <a:solidFill>
                <a:schemeClr val="tx1">
                  <a:lumMod val="95000"/>
                  <a:lumOff val="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34 Conector recto de flecha"/>
            <p:cNvCxnSpPr>
              <a:stCxn id="24" idx="2"/>
              <a:endCxn id="42" idx="0"/>
            </p:cNvCxnSpPr>
            <p:nvPr/>
          </p:nvCxnSpPr>
          <p:spPr>
            <a:xfrm>
              <a:off x="4626620" y="4421724"/>
              <a:ext cx="1" cy="390816"/>
            </a:xfrm>
            <a:prstGeom prst="straightConnector1">
              <a:avLst/>
            </a:prstGeom>
            <a:ln w="19050">
              <a:solidFill>
                <a:schemeClr val="tx1">
                  <a:lumMod val="95000"/>
                  <a:lumOff val="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52 Flecha derecha"/>
            <p:cNvSpPr/>
            <p:nvPr/>
          </p:nvSpPr>
          <p:spPr>
            <a:xfrm rot="5400000">
              <a:off x="4391980" y="5064568"/>
              <a:ext cx="432048" cy="936104"/>
            </a:xfrm>
            <a:prstGeom prst="rightArrow">
              <a:avLst>
                <a:gd name="adj1" fmla="val 50000"/>
                <a:gd name="adj2" fmla="val 51764"/>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path path="circle">
                <a:fillToRect l="50000" t="50000" r="50000" b="50000"/>
              </a:path>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4" name="53 CuadroTexto"/>
            <p:cNvSpPr txBox="1"/>
            <p:nvPr/>
          </p:nvSpPr>
          <p:spPr>
            <a:xfrm>
              <a:off x="3745137" y="5877852"/>
              <a:ext cx="1762967" cy="230832"/>
            </a:xfrm>
            <a:prstGeom prst="rect">
              <a:avLst/>
            </a:prstGeom>
            <a:noFill/>
            <a:ln>
              <a:solidFill>
                <a:schemeClr val="tx1">
                  <a:lumMod val="95000"/>
                  <a:lumOff val="5000"/>
                </a:schemeClr>
              </a:solidFill>
            </a:ln>
          </p:spPr>
          <p:txBody>
            <a:bodyPr wrap="square" rtlCol="0">
              <a:spAutoFit/>
            </a:bodyPr>
            <a:lstStyle/>
            <a:p>
              <a:pPr algn="ctr"/>
              <a:r>
                <a:rPr lang="es-CO" sz="900" dirty="0" smtClean="0">
                  <a:latin typeface="Century Gothic" pitchFamily="34" charset="0"/>
                  <a:cs typeface="Arial" pitchFamily="34" charset="0"/>
                </a:rPr>
                <a:t>PLAN DE ACCIÓN</a:t>
              </a:r>
              <a:endParaRPr lang="es-CO" sz="900" b="1" dirty="0">
                <a:latin typeface="Century Gothic" pitchFamily="34" charset="0"/>
                <a:cs typeface="Arial" pitchFamily="34" charset="0"/>
              </a:endParaRPr>
            </a:p>
          </p:txBody>
        </p:sp>
        <p:sp>
          <p:nvSpPr>
            <p:cNvPr id="55" name="54 CuadroTexto"/>
            <p:cNvSpPr txBox="1"/>
            <p:nvPr/>
          </p:nvSpPr>
          <p:spPr>
            <a:xfrm>
              <a:off x="3745136" y="6093876"/>
              <a:ext cx="1762967" cy="215444"/>
            </a:xfrm>
            <a:prstGeom prst="rect">
              <a:avLst/>
            </a:prstGeom>
            <a:noFill/>
            <a:ln>
              <a:solidFill>
                <a:schemeClr val="tx1">
                  <a:lumMod val="95000"/>
                  <a:lumOff val="5000"/>
                </a:schemeClr>
              </a:solidFill>
            </a:ln>
          </p:spPr>
          <p:txBody>
            <a:bodyPr wrap="square" rtlCol="0">
              <a:spAutoFit/>
            </a:bodyPr>
            <a:lstStyle/>
            <a:p>
              <a:pPr algn="ctr"/>
              <a:r>
                <a:rPr lang="es-CO" sz="800" dirty="0" smtClean="0">
                  <a:latin typeface="Arial" pitchFamily="34" charset="0"/>
                  <a:cs typeface="Arial" pitchFamily="34" charset="0"/>
                </a:rPr>
                <a:t>Para qué y cuándo trabajar</a:t>
              </a:r>
              <a:endParaRPr lang="es-CO" sz="800" dirty="0">
                <a:latin typeface="Arial" pitchFamily="34" charset="0"/>
                <a:cs typeface="Arial" pitchFamily="34" charset="0"/>
              </a:endParaRPr>
            </a:p>
          </p:txBody>
        </p:sp>
        <p:cxnSp>
          <p:nvCxnSpPr>
            <p:cNvPr id="60" name="59 Conector recto"/>
            <p:cNvCxnSpPr/>
            <p:nvPr/>
          </p:nvCxnSpPr>
          <p:spPr>
            <a:xfrm flipH="1">
              <a:off x="2411760" y="6021288"/>
              <a:ext cx="1333377"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2" name="61 Conector recto"/>
            <p:cNvCxnSpPr>
              <a:stCxn id="20" idx="1"/>
            </p:cNvCxnSpPr>
            <p:nvPr/>
          </p:nvCxnSpPr>
          <p:spPr>
            <a:xfrm flipH="1">
              <a:off x="2411760" y="3097560"/>
              <a:ext cx="1261369" cy="0"/>
            </a:xfrm>
            <a:prstGeom prst="line">
              <a:avLst/>
            </a:prstGeom>
            <a:ln w="19050">
              <a:solidFill>
                <a:schemeClr val="tx1">
                  <a:lumMod val="95000"/>
                  <a:lumOff val="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63 Conector recto"/>
            <p:cNvCxnSpPr/>
            <p:nvPr/>
          </p:nvCxnSpPr>
          <p:spPr>
            <a:xfrm flipV="1">
              <a:off x="2411760" y="3097560"/>
              <a:ext cx="0" cy="2923728"/>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8" name="67 CuadroTexto"/>
            <p:cNvSpPr txBox="1"/>
            <p:nvPr/>
          </p:nvSpPr>
          <p:spPr>
            <a:xfrm>
              <a:off x="5642396" y="5013176"/>
              <a:ext cx="1881932" cy="430887"/>
            </a:xfrm>
            <a:prstGeom prst="rect">
              <a:avLst/>
            </a:prstGeom>
            <a:noFill/>
            <a:ln>
              <a:solidFill>
                <a:schemeClr val="bg1"/>
              </a:solidFill>
            </a:ln>
          </p:spPr>
          <p:txBody>
            <a:bodyPr wrap="square" rtlCol="0">
              <a:spAutoFit/>
            </a:bodyPr>
            <a:lstStyle/>
            <a:p>
              <a:pPr algn="ctr"/>
              <a:r>
                <a:rPr lang="es-CO" sz="1100" b="1" dirty="0" smtClean="0">
                  <a:latin typeface="Century Gothic" pitchFamily="34" charset="0"/>
                  <a:cs typeface="Arial" pitchFamily="34" charset="0"/>
                </a:rPr>
                <a:t>Consecución de </a:t>
              </a:r>
            </a:p>
            <a:p>
              <a:pPr algn="ctr"/>
              <a:r>
                <a:rPr lang="es-CO" sz="1100" b="1" dirty="0" smtClean="0">
                  <a:latin typeface="Century Gothic" pitchFamily="34" charset="0"/>
                  <a:cs typeface="Arial" pitchFamily="34" charset="0"/>
                </a:rPr>
                <a:t>información primaria</a:t>
              </a:r>
              <a:endParaRPr lang="es-CO" sz="1100" dirty="0">
                <a:latin typeface="Century Gothic" pitchFamily="34" charset="0"/>
                <a:cs typeface="Arial" pitchFamily="34" charset="0"/>
              </a:endParaRPr>
            </a:p>
          </p:txBody>
        </p:sp>
        <p:sp>
          <p:nvSpPr>
            <p:cNvPr id="70" name="69 CuadroTexto"/>
            <p:cNvSpPr txBox="1"/>
            <p:nvPr/>
          </p:nvSpPr>
          <p:spPr>
            <a:xfrm>
              <a:off x="5642396" y="2276872"/>
              <a:ext cx="1881932" cy="430887"/>
            </a:xfrm>
            <a:prstGeom prst="rect">
              <a:avLst/>
            </a:prstGeom>
            <a:noFill/>
            <a:ln>
              <a:solidFill>
                <a:schemeClr val="bg1"/>
              </a:solidFill>
            </a:ln>
          </p:spPr>
          <p:txBody>
            <a:bodyPr wrap="square" rtlCol="0">
              <a:spAutoFit/>
            </a:bodyPr>
            <a:lstStyle/>
            <a:p>
              <a:pPr algn="ctr"/>
              <a:r>
                <a:rPr lang="es-CO" sz="1100" b="1" dirty="0" smtClean="0">
                  <a:latin typeface="Century Gothic" pitchFamily="34" charset="0"/>
                  <a:cs typeface="Arial" pitchFamily="34" charset="0"/>
                </a:rPr>
                <a:t>Consecución de </a:t>
              </a:r>
            </a:p>
            <a:p>
              <a:pPr algn="ctr"/>
              <a:r>
                <a:rPr lang="es-CO" sz="1100" b="1" dirty="0" smtClean="0">
                  <a:latin typeface="Century Gothic" pitchFamily="34" charset="0"/>
                  <a:cs typeface="Arial" pitchFamily="34" charset="0"/>
                </a:rPr>
                <a:t>información secundaría</a:t>
              </a:r>
              <a:endParaRPr lang="es-CO" sz="1100" dirty="0">
                <a:latin typeface="Century Gothic" pitchFamily="34" charset="0"/>
                <a:cs typeface="Arial" pitchFamily="34" charset="0"/>
              </a:endParaRPr>
            </a:p>
          </p:txBody>
        </p:sp>
        <p:cxnSp>
          <p:nvCxnSpPr>
            <p:cNvPr id="81" name="80 Conector recto"/>
            <p:cNvCxnSpPr/>
            <p:nvPr/>
          </p:nvCxnSpPr>
          <p:spPr>
            <a:xfrm>
              <a:off x="1691680" y="5805264"/>
              <a:ext cx="5760640" cy="0"/>
            </a:xfrm>
            <a:prstGeom prst="line">
              <a:avLst/>
            </a:prstGeom>
            <a:ln w="28575">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84" name="83 Conector recto de flecha"/>
            <p:cNvCxnSpPr/>
            <p:nvPr/>
          </p:nvCxnSpPr>
          <p:spPr>
            <a:xfrm>
              <a:off x="6588224" y="5415028"/>
              <a:ext cx="0" cy="390236"/>
            </a:xfrm>
            <a:prstGeom prst="straightConnector1">
              <a:avLst/>
            </a:prstGeom>
            <a:ln w="28575">
              <a:solidFill>
                <a:schemeClr val="tx1">
                  <a:lumMod val="95000"/>
                  <a:lumOff val="5000"/>
                </a:schemeClr>
              </a:solidFill>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85 Conector recto de flecha"/>
            <p:cNvCxnSpPr/>
            <p:nvPr/>
          </p:nvCxnSpPr>
          <p:spPr>
            <a:xfrm flipV="1">
              <a:off x="6588224" y="4653136"/>
              <a:ext cx="0" cy="390236"/>
            </a:xfrm>
            <a:prstGeom prst="straightConnector1">
              <a:avLst/>
            </a:prstGeom>
            <a:ln w="28575">
              <a:solidFill>
                <a:schemeClr val="tx1">
                  <a:lumMod val="95000"/>
                  <a:lumOff val="5000"/>
                </a:schemeClr>
              </a:solidFill>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86 Conector recto"/>
            <p:cNvCxnSpPr/>
            <p:nvPr/>
          </p:nvCxnSpPr>
          <p:spPr>
            <a:xfrm>
              <a:off x="1691680" y="6453336"/>
              <a:ext cx="5760640" cy="0"/>
            </a:xfrm>
            <a:prstGeom prst="line">
              <a:avLst/>
            </a:prstGeom>
            <a:ln w="28575">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88" name="87 CuadroTexto"/>
            <p:cNvSpPr txBox="1"/>
            <p:nvPr/>
          </p:nvSpPr>
          <p:spPr>
            <a:xfrm>
              <a:off x="5642396" y="5975702"/>
              <a:ext cx="1881932" cy="430887"/>
            </a:xfrm>
            <a:prstGeom prst="rect">
              <a:avLst/>
            </a:prstGeom>
            <a:noFill/>
            <a:ln>
              <a:solidFill>
                <a:schemeClr val="bg1"/>
              </a:solidFill>
            </a:ln>
          </p:spPr>
          <p:txBody>
            <a:bodyPr wrap="square" rtlCol="0">
              <a:spAutoFit/>
            </a:bodyPr>
            <a:lstStyle/>
            <a:p>
              <a:pPr algn="ctr"/>
              <a:r>
                <a:rPr lang="es-CO" sz="1100" b="1" dirty="0" smtClean="0">
                  <a:latin typeface="Century Gothic" pitchFamily="34" charset="0"/>
                  <a:cs typeface="Arial" pitchFamily="34" charset="0"/>
                </a:rPr>
                <a:t>Capacidad instalada y puesta en marcha</a:t>
              </a:r>
              <a:endParaRPr lang="es-CO" sz="1100" dirty="0">
                <a:latin typeface="Century Gothic" pitchFamily="34" charset="0"/>
                <a:cs typeface="Arial" pitchFamily="34" charset="0"/>
              </a:endParaRPr>
            </a:p>
          </p:txBody>
        </p:sp>
        <p:cxnSp>
          <p:nvCxnSpPr>
            <p:cNvPr id="91" name="90 Conector recto"/>
            <p:cNvCxnSpPr>
              <a:stCxn id="18" idx="1"/>
            </p:cNvCxnSpPr>
            <p:nvPr/>
          </p:nvCxnSpPr>
          <p:spPr>
            <a:xfrm flipH="1">
              <a:off x="1907704" y="416128"/>
              <a:ext cx="1765424" cy="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93" name="92 Conector recto"/>
            <p:cNvCxnSpPr>
              <a:stCxn id="55" idx="1"/>
            </p:cNvCxnSpPr>
            <p:nvPr/>
          </p:nvCxnSpPr>
          <p:spPr>
            <a:xfrm flipH="1">
              <a:off x="1907704" y="6201598"/>
              <a:ext cx="1837432" cy="0"/>
            </a:xfrm>
            <a:prstGeom prst="line">
              <a:avLst/>
            </a:prstGeom>
            <a:ln w="12700">
              <a:solidFill>
                <a:schemeClr val="tx1">
                  <a:lumMod val="95000"/>
                  <a:lumOff val="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 name="94 Conector recto"/>
            <p:cNvCxnSpPr/>
            <p:nvPr/>
          </p:nvCxnSpPr>
          <p:spPr>
            <a:xfrm>
              <a:off x="1907704" y="416128"/>
              <a:ext cx="0" cy="5775017"/>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212418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32303" y="116632"/>
            <a:ext cx="9014165" cy="6552728"/>
            <a:chOff x="32303" y="116632"/>
            <a:chExt cx="9014165" cy="6552728"/>
          </a:xfrm>
        </p:grpSpPr>
        <p:cxnSp>
          <p:nvCxnSpPr>
            <p:cNvPr id="19" name="18 Conector recto"/>
            <p:cNvCxnSpPr/>
            <p:nvPr/>
          </p:nvCxnSpPr>
          <p:spPr>
            <a:xfrm flipH="1">
              <a:off x="3194140" y="116632"/>
              <a:ext cx="9708" cy="654902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a:off x="5138356" y="116632"/>
              <a:ext cx="4854" cy="654902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6" name="35 Conector recto"/>
            <p:cNvCxnSpPr/>
            <p:nvPr/>
          </p:nvCxnSpPr>
          <p:spPr>
            <a:xfrm flipV="1">
              <a:off x="107504" y="926686"/>
              <a:ext cx="8938964" cy="352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9" name="38 Conector recto"/>
            <p:cNvCxnSpPr/>
            <p:nvPr/>
          </p:nvCxnSpPr>
          <p:spPr>
            <a:xfrm flipH="1">
              <a:off x="7082572" y="116632"/>
              <a:ext cx="9708" cy="6552728"/>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6 Rectángulo"/>
            <p:cNvSpPr/>
            <p:nvPr/>
          </p:nvSpPr>
          <p:spPr>
            <a:xfrm>
              <a:off x="5157772" y="4149080"/>
              <a:ext cx="1934508" cy="338554"/>
            </a:xfrm>
            <a:prstGeom prst="rect">
              <a:avLst/>
            </a:prstGeom>
          </p:spPr>
          <p:txBody>
            <a:bodyPr wrap="square">
              <a:spAutoFit/>
            </a:bodyPr>
            <a:lstStyle/>
            <a:p>
              <a:pPr marL="171450" indent="-171450">
                <a:buFontTx/>
                <a:buChar char="-"/>
              </a:pPr>
              <a:r>
                <a:rPr lang="es-CO" sz="800" dirty="0" smtClean="0">
                  <a:latin typeface="Arial Narrow" pitchFamily="34" charset="0"/>
                  <a:cs typeface="Arial" pitchFamily="34" charset="0"/>
                </a:rPr>
                <a:t>POT</a:t>
              </a:r>
            </a:p>
            <a:p>
              <a:pPr marL="171450" indent="-171450">
                <a:buFontTx/>
                <a:buChar char="-"/>
              </a:pPr>
              <a:r>
                <a:rPr lang="es-CO" sz="800" dirty="0" smtClean="0">
                  <a:latin typeface="Arial Narrow" pitchFamily="34" charset="0"/>
                  <a:cs typeface="Arial" pitchFamily="34" charset="0"/>
                </a:rPr>
                <a:t>Planes Maestros</a:t>
              </a:r>
              <a:endParaRPr lang="es-CO" sz="800" dirty="0">
                <a:latin typeface="Arial Narrow" pitchFamily="34" charset="0"/>
                <a:cs typeface="Arial" pitchFamily="34" charset="0"/>
              </a:endParaRPr>
            </a:p>
          </p:txBody>
        </p:sp>
        <p:sp>
          <p:nvSpPr>
            <p:cNvPr id="60" name="59 CuadroTexto"/>
            <p:cNvSpPr txBox="1"/>
            <p:nvPr/>
          </p:nvSpPr>
          <p:spPr>
            <a:xfrm>
              <a:off x="1385236" y="116632"/>
              <a:ext cx="1746604" cy="707886"/>
            </a:xfrm>
            <a:prstGeom prst="rect">
              <a:avLst/>
            </a:prstGeom>
            <a:noFill/>
            <a:ln>
              <a:solidFill>
                <a:schemeClr val="tx1">
                  <a:lumMod val="95000"/>
                  <a:lumOff val="5000"/>
                </a:schemeClr>
              </a:solidFill>
            </a:ln>
          </p:spPr>
          <p:txBody>
            <a:bodyPr wrap="square" rtlCol="0">
              <a:spAutoFit/>
            </a:bodyPr>
            <a:lstStyle/>
            <a:p>
              <a:pPr algn="ctr"/>
              <a:r>
                <a:rPr lang="es-CO" sz="4000" dirty="0" smtClean="0">
                  <a:latin typeface="Century Gothic" pitchFamily="34" charset="0"/>
                </a:rPr>
                <a:t>G</a:t>
              </a:r>
              <a:r>
                <a:rPr lang="es-CO" dirty="0" smtClean="0">
                  <a:latin typeface="Century Gothic" pitchFamily="34" charset="0"/>
                </a:rPr>
                <a:t>A</a:t>
              </a:r>
              <a:endParaRPr lang="es-CO" sz="4000" dirty="0">
                <a:latin typeface="Century Gothic" pitchFamily="34" charset="0"/>
              </a:endParaRPr>
            </a:p>
          </p:txBody>
        </p:sp>
        <p:sp>
          <p:nvSpPr>
            <p:cNvPr id="61" name="60 CuadroTexto"/>
            <p:cNvSpPr txBox="1"/>
            <p:nvPr/>
          </p:nvSpPr>
          <p:spPr>
            <a:xfrm>
              <a:off x="3275856" y="119286"/>
              <a:ext cx="1746604" cy="707886"/>
            </a:xfrm>
            <a:prstGeom prst="rect">
              <a:avLst/>
            </a:prstGeom>
            <a:noFill/>
            <a:ln>
              <a:solidFill>
                <a:schemeClr val="tx1">
                  <a:lumMod val="95000"/>
                  <a:lumOff val="5000"/>
                </a:schemeClr>
              </a:solidFill>
            </a:ln>
          </p:spPr>
          <p:txBody>
            <a:bodyPr wrap="square" rtlCol="0">
              <a:spAutoFit/>
            </a:bodyPr>
            <a:lstStyle/>
            <a:p>
              <a:pPr algn="ctr"/>
              <a:r>
                <a:rPr lang="es-CO" sz="4000" dirty="0" smtClean="0">
                  <a:latin typeface="Century Gothic" pitchFamily="34" charset="0"/>
                </a:rPr>
                <a:t>G</a:t>
              </a:r>
              <a:r>
                <a:rPr lang="es-CO" dirty="0" smtClean="0">
                  <a:latin typeface="Century Gothic" pitchFamily="34" charset="0"/>
                </a:rPr>
                <a:t>RD</a:t>
              </a:r>
              <a:endParaRPr lang="es-CO" sz="4000" dirty="0">
                <a:latin typeface="Century Gothic" pitchFamily="34" charset="0"/>
              </a:endParaRPr>
            </a:p>
          </p:txBody>
        </p:sp>
        <p:sp>
          <p:nvSpPr>
            <p:cNvPr id="62" name="61 CuadroTexto"/>
            <p:cNvSpPr txBox="1"/>
            <p:nvPr/>
          </p:nvSpPr>
          <p:spPr>
            <a:xfrm>
              <a:off x="5220072" y="119286"/>
              <a:ext cx="1746604" cy="707886"/>
            </a:xfrm>
            <a:prstGeom prst="rect">
              <a:avLst/>
            </a:prstGeom>
            <a:noFill/>
            <a:ln>
              <a:solidFill>
                <a:schemeClr val="tx1">
                  <a:lumMod val="95000"/>
                  <a:lumOff val="5000"/>
                </a:schemeClr>
              </a:solidFill>
            </a:ln>
          </p:spPr>
          <p:txBody>
            <a:bodyPr wrap="square" rtlCol="0">
              <a:spAutoFit/>
            </a:bodyPr>
            <a:lstStyle/>
            <a:p>
              <a:pPr algn="ctr"/>
              <a:r>
                <a:rPr lang="es-CO" sz="4000" dirty="0" smtClean="0">
                  <a:latin typeface="Century Gothic" pitchFamily="34" charset="0"/>
                </a:rPr>
                <a:t>G</a:t>
              </a:r>
              <a:r>
                <a:rPr lang="es-CO" dirty="0" smtClean="0">
                  <a:latin typeface="Century Gothic" pitchFamily="34" charset="0"/>
                </a:rPr>
                <a:t>DT</a:t>
              </a:r>
              <a:endParaRPr lang="es-CO" sz="4000" dirty="0">
                <a:latin typeface="Century Gothic" pitchFamily="34" charset="0"/>
              </a:endParaRPr>
            </a:p>
          </p:txBody>
        </p:sp>
        <p:sp>
          <p:nvSpPr>
            <p:cNvPr id="63" name="62 CuadroTexto"/>
            <p:cNvSpPr txBox="1"/>
            <p:nvPr/>
          </p:nvSpPr>
          <p:spPr>
            <a:xfrm>
              <a:off x="7236296" y="119286"/>
              <a:ext cx="1746604" cy="707886"/>
            </a:xfrm>
            <a:prstGeom prst="rect">
              <a:avLst/>
            </a:prstGeom>
            <a:noFill/>
            <a:ln>
              <a:solidFill>
                <a:schemeClr val="tx1">
                  <a:lumMod val="95000"/>
                  <a:lumOff val="5000"/>
                </a:schemeClr>
              </a:solidFill>
            </a:ln>
          </p:spPr>
          <p:txBody>
            <a:bodyPr wrap="square" rtlCol="0">
              <a:spAutoFit/>
            </a:bodyPr>
            <a:lstStyle/>
            <a:p>
              <a:pPr algn="ctr"/>
              <a:r>
                <a:rPr lang="es-CO" sz="4000" dirty="0" smtClean="0">
                  <a:latin typeface="Century Gothic" pitchFamily="34" charset="0"/>
                </a:rPr>
                <a:t>G</a:t>
              </a:r>
              <a:r>
                <a:rPr lang="es-CO" dirty="0">
                  <a:latin typeface="Century Gothic" pitchFamily="34" charset="0"/>
                </a:rPr>
                <a:t>D</a:t>
              </a:r>
              <a:endParaRPr lang="es-CO" sz="4000" dirty="0">
                <a:latin typeface="Century Gothic" pitchFamily="34" charset="0"/>
              </a:endParaRPr>
            </a:p>
          </p:txBody>
        </p:sp>
        <p:cxnSp>
          <p:nvCxnSpPr>
            <p:cNvPr id="70" name="69 Conector recto"/>
            <p:cNvCxnSpPr/>
            <p:nvPr/>
          </p:nvCxnSpPr>
          <p:spPr>
            <a:xfrm>
              <a:off x="9036496" y="116632"/>
              <a:ext cx="0" cy="6552728"/>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 name="75 Conector recto"/>
            <p:cNvCxnSpPr/>
            <p:nvPr/>
          </p:nvCxnSpPr>
          <p:spPr>
            <a:xfrm>
              <a:off x="1259632" y="116632"/>
              <a:ext cx="0" cy="654902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 name="20 Rectángulo"/>
            <p:cNvSpPr/>
            <p:nvPr/>
          </p:nvSpPr>
          <p:spPr>
            <a:xfrm>
              <a:off x="5148064" y="4725144"/>
              <a:ext cx="1934508" cy="830997"/>
            </a:xfrm>
            <a:prstGeom prst="rect">
              <a:avLst/>
            </a:prstGeom>
          </p:spPr>
          <p:txBody>
            <a:bodyPr wrap="square">
              <a:spAutoFit/>
            </a:bodyPr>
            <a:lstStyle/>
            <a:p>
              <a:pPr marL="171450" indent="-171450">
                <a:buFontTx/>
                <a:buChar char="-"/>
                <a:defRPr/>
              </a:pPr>
              <a:r>
                <a:rPr lang="es-CO" sz="800" dirty="0" smtClean="0">
                  <a:latin typeface="Arial Narrow" pitchFamily="34" charset="0"/>
                  <a:cs typeface="Arial" pitchFamily="34" charset="0"/>
                </a:rPr>
                <a:t>Planes Zonales</a:t>
              </a:r>
            </a:p>
            <a:p>
              <a:pPr marL="171450" indent="-171450">
                <a:buFontTx/>
                <a:buChar char="-"/>
                <a:defRPr/>
              </a:pPr>
              <a:r>
                <a:rPr lang="es-CO" sz="800" dirty="0" smtClean="0">
                  <a:latin typeface="Arial Narrow" pitchFamily="34" charset="0"/>
                  <a:cs typeface="Arial" pitchFamily="34" charset="0"/>
                </a:rPr>
                <a:t>Planes de Ordenamiento Zonal</a:t>
              </a:r>
            </a:p>
            <a:p>
              <a:pPr marL="171450" indent="-171450">
                <a:buFontTx/>
                <a:buChar char="-"/>
                <a:defRPr/>
              </a:pPr>
              <a:r>
                <a:rPr lang="es-CO" sz="800" dirty="0" smtClean="0">
                  <a:latin typeface="Arial Narrow" pitchFamily="34" charset="0"/>
                  <a:cs typeface="Arial" pitchFamily="34" charset="0"/>
                </a:rPr>
                <a:t>Unidades de Planeamiento Zonal (UPZ)</a:t>
              </a:r>
            </a:p>
            <a:p>
              <a:pPr marL="171450" indent="-171450">
                <a:buFontTx/>
                <a:buChar char="-"/>
                <a:defRPr/>
              </a:pPr>
              <a:r>
                <a:rPr lang="es-CO" sz="800" dirty="0" smtClean="0">
                  <a:latin typeface="Arial Narrow" pitchFamily="34" charset="0"/>
                  <a:cs typeface="Arial" pitchFamily="34" charset="0"/>
                </a:rPr>
                <a:t>Unidades de Planeamiento Rural (UPR)</a:t>
              </a:r>
            </a:p>
            <a:p>
              <a:pPr marL="171450" indent="-171450">
                <a:buFontTx/>
                <a:buChar char="-"/>
                <a:defRPr/>
              </a:pPr>
              <a:r>
                <a:rPr lang="es-CO" sz="800" dirty="0" smtClean="0">
                  <a:latin typeface="Arial Narrow" pitchFamily="34" charset="0"/>
                  <a:cs typeface="Arial" pitchFamily="34" charset="0"/>
                </a:rPr>
                <a:t>Planes Parciales</a:t>
              </a:r>
            </a:p>
            <a:p>
              <a:pPr marL="171450" indent="-171450">
                <a:buFontTx/>
                <a:buChar char="-"/>
                <a:defRPr/>
              </a:pPr>
              <a:r>
                <a:rPr lang="es-CO" sz="800" dirty="0" smtClean="0">
                  <a:latin typeface="Arial Narrow" pitchFamily="34" charset="0"/>
                  <a:cs typeface="Arial" pitchFamily="34" charset="0"/>
                </a:rPr>
                <a:t>Planes de Reordenamiento</a:t>
              </a:r>
              <a:endParaRPr lang="es-CO" sz="800" dirty="0">
                <a:latin typeface="Arial Narrow" pitchFamily="34" charset="0"/>
                <a:cs typeface="Arial" pitchFamily="34" charset="0"/>
              </a:endParaRPr>
            </a:p>
          </p:txBody>
        </p:sp>
        <p:sp>
          <p:nvSpPr>
            <p:cNvPr id="22" name="21 Rectángulo"/>
            <p:cNvSpPr/>
            <p:nvPr/>
          </p:nvSpPr>
          <p:spPr>
            <a:xfrm>
              <a:off x="5157772" y="5561945"/>
              <a:ext cx="1934508" cy="1077218"/>
            </a:xfrm>
            <a:prstGeom prst="rect">
              <a:avLst/>
            </a:prstGeom>
          </p:spPr>
          <p:txBody>
            <a:bodyPr wrap="square">
              <a:spAutoFit/>
            </a:bodyPr>
            <a:lstStyle/>
            <a:p>
              <a:pPr marL="171450" indent="-171450">
                <a:buFontTx/>
                <a:buChar char="-"/>
                <a:defRPr/>
              </a:pPr>
              <a:r>
                <a:rPr lang="es-CO" sz="800" dirty="0" smtClean="0">
                  <a:latin typeface="Arial Narrow" pitchFamily="34" charset="0"/>
                  <a:cs typeface="Arial" pitchFamily="34" charset="0"/>
                </a:rPr>
                <a:t>Planes Parciales</a:t>
              </a:r>
            </a:p>
            <a:p>
              <a:pPr marL="171450" indent="-171450">
                <a:buFontTx/>
                <a:buChar char="-"/>
                <a:defRPr/>
              </a:pPr>
              <a:r>
                <a:rPr lang="es-CO" sz="800" dirty="0" smtClean="0">
                  <a:latin typeface="Arial Narrow" pitchFamily="34" charset="0"/>
                  <a:cs typeface="Arial" pitchFamily="34" charset="0"/>
                </a:rPr>
                <a:t>Planes de Implantación</a:t>
              </a:r>
            </a:p>
            <a:p>
              <a:pPr marL="171450" indent="-171450">
                <a:buFontTx/>
                <a:buChar char="-"/>
                <a:defRPr/>
              </a:pPr>
              <a:r>
                <a:rPr lang="es-CO" sz="800" dirty="0" smtClean="0">
                  <a:latin typeface="Arial Narrow" pitchFamily="34" charset="0"/>
                  <a:cs typeface="Arial" pitchFamily="34" charset="0"/>
                </a:rPr>
                <a:t>Planes de Regularización Y Manejo</a:t>
              </a:r>
            </a:p>
            <a:p>
              <a:pPr marL="171450" indent="-171450">
                <a:buFontTx/>
                <a:buChar char="-"/>
                <a:defRPr/>
              </a:pPr>
              <a:r>
                <a:rPr lang="es-CO" sz="800" dirty="0" smtClean="0">
                  <a:latin typeface="Arial Narrow" pitchFamily="34" charset="0"/>
                  <a:cs typeface="Arial" pitchFamily="34" charset="0"/>
                </a:rPr>
                <a:t>Planes de Recuperación Morfológica o Minero Ambiental</a:t>
              </a:r>
            </a:p>
            <a:p>
              <a:pPr marL="171450" indent="-171450">
                <a:buFontTx/>
                <a:buChar char="-"/>
                <a:defRPr/>
              </a:pPr>
              <a:r>
                <a:rPr lang="es-CO" sz="800" dirty="0" smtClean="0">
                  <a:latin typeface="Arial Narrow" pitchFamily="34" charset="0"/>
                  <a:cs typeface="Arial" pitchFamily="34" charset="0"/>
                </a:rPr>
                <a:t>Parcelación</a:t>
              </a:r>
            </a:p>
            <a:p>
              <a:pPr marL="171450" indent="-171450">
                <a:buFontTx/>
                <a:buChar char="-"/>
                <a:defRPr/>
              </a:pPr>
              <a:r>
                <a:rPr lang="es-CO" sz="800" dirty="0" smtClean="0">
                  <a:latin typeface="Arial Narrow" pitchFamily="34" charset="0"/>
                  <a:cs typeface="Arial" pitchFamily="34" charset="0"/>
                </a:rPr>
                <a:t>Urbanización</a:t>
              </a:r>
            </a:p>
            <a:p>
              <a:pPr marL="171450" indent="-171450">
                <a:buFontTx/>
                <a:buChar char="-"/>
                <a:defRPr/>
              </a:pPr>
              <a:r>
                <a:rPr lang="es-CO" sz="800" dirty="0" smtClean="0">
                  <a:latin typeface="Arial Narrow" pitchFamily="34" charset="0"/>
                  <a:cs typeface="Arial" pitchFamily="34" charset="0"/>
                </a:rPr>
                <a:t>Construcción</a:t>
              </a:r>
              <a:endParaRPr lang="es-ES" sz="800" dirty="0">
                <a:latin typeface="Arial Narrow" pitchFamily="34" charset="0"/>
                <a:cs typeface="Arial" pitchFamily="34" charset="0"/>
              </a:endParaRPr>
            </a:p>
          </p:txBody>
        </p:sp>
        <p:sp>
          <p:nvSpPr>
            <p:cNvPr id="24" name="23 Rectángulo"/>
            <p:cNvSpPr/>
            <p:nvPr/>
          </p:nvSpPr>
          <p:spPr>
            <a:xfrm>
              <a:off x="3213556" y="908720"/>
              <a:ext cx="1934508" cy="1569660"/>
            </a:xfrm>
            <a:prstGeom prst="rect">
              <a:avLst/>
            </a:prstGeom>
          </p:spPr>
          <p:txBody>
            <a:bodyPr wrap="square">
              <a:spAutoFit/>
            </a:bodyPr>
            <a:lstStyle/>
            <a:p>
              <a:pPr marL="171450" indent="-171450">
                <a:buFontTx/>
                <a:buChar char="-"/>
              </a:pPr>
              <a:r>
                <a:rPr lang="es-CO" sz="800" dirty="0" smtClean="0">
                  <a:latin typeface="Arial Narrow" pitchFamily="34" charset="0"/>
                  <a:cs typeface="Arial" pitchFamily="34" charset="0"/>
                </a:rPr>
                <a:t>Conferencia Mundial de Yokohama 1994</a:t>
              </a:r>
            </a:p>
            <a:p>
              <a:pPr marL="171450" indent="-171450">
                <a:buFontTx/>
                <a:buChar char="-"/>
              </a:pPr>
              <a:r>
                <a:rPr lang="es-CO" sz="800" dirty="0">
                  <a:latin typeface="Arial Narrow" pitchFamily="34" charset="0"/>
                  <a:cs typeface="Arial" pitchFamily="34" charset="0"/>
                </a:rPr>
                <a:t>M</a:t>
              </a:r>
              <a:r>
                <a:rPr lang="es-CO" sz="800" dirty="0" smtClean="0">
                  <a:latin typeface="Arial Narrow" pitchFamily="34" charset="0"/>
                  <a:cs typeface="Arial" pitchFamily="34" charset="0"/>
                </a:rPr>
                <a:t>arco de acción de Hyogo 2005-2015</a:t>
              </a:r>
            </a:p>
            <a:p>
              <a:pPr marL="171450" indent="-171450">
                <a:buFontTx/>
                <a:buChar char="-"/>
              </a:pPr>
              <a:r>
                <a:rPr lang="es-CO" sz="800" dirty="0" smtClean="0">
                  <a:latin typeface="Arial Narrow" pitchFamily="34" charset="0"/>
                  <a:cs typeface="Arial" pitchFamily="34" charset="0"/>
                </a:rPr>
                <a:t>Estrategia Internacional para la Reducción de Desastres -EIRD-</a:t>
              </a:r>
            </a:p>
            <a:p>
              <a:pPr marL="171450" indent="-171450">
                <a:buFontTx/>
                <a:buChar char="-"/>
              </a:pPr>
              <a:r>
                <a:rPr lang="es-CO" sz="800" dirty="0" smtClean="0">
                  <a:latin typeface="Arial Narrow" pitchFamily="34" charset="0"/>
                  <a:cs typeface="Arial" pitchFamily="34" charset="0"/>
                </a:rPr>
                <a:t>ISO </a:t>
              </a:r>
              <a:r>
                <a:rPr lang="es-CO" sz="800" dirty="0">
                  <a:latin typeface="Arial Narrow" pitchFamily="34" charset="0"/>
                  <a:cs typeface="Arial" pitchFamily="34" charset="0"/>
                </a:rPr>
                <a:t>9000 – ISO 14000</a:t>
              </a:r>
            </a:p>
            <a:p>
              <a:pPr marL="171450" indent="-171450">
                <a:buFontTx/>
                <a:buChar char="-"/>
              </a:pPr>
              <a:r>
                <a:rPr lang="es-CO" sz="800" dirty="0" smtClean="0">
                  <a:latin typeface="Arial Narrow" pitchFamily="34" charset="0"/>
                  <a:cs typeface="Arial" pitchFamily="34" charset="0"/>
                </a:rPr>
                <a:t>ISO 22399- ISO 22320 - ISO 22312- ISO 22301 - ISO 22300</a:t>
              </a:r>
            </a:p>
            <a:p>
              <a:pPr marL="171450" indent="-171450">
                <a:buFontTx/>
                <a:buChar char="-"/>
              </a:pPr>
              <a:r>
                <a:rPr lang="es-CO" sz="800" dirty="0" smtClean="0">
                  <a:latin typeface="Arial Narrow" pitchFamily="34" charset="0"/>
                  <a:cs typeface="Arial" pitchFamily="34" charset="0"/>
                </a:rPr>
                <a:t>ISO 26000</a:t>
              </a:r>
            </a:p>
            <a:p>
              <a:pPr marL="171450" indent="-171450">
                <a:buFontTx/>
                <a:buChar char="-"/>
              </a:pPr>
              <a:r>
                <a:rPr lang="es-CO" sz="800" dirty="0" smtClean="0">
                  <a:latin typeface="Arial Narrow" pitchFamily="34" charset="0"/>
                  <a:cs typeface="Arial" pitchFamily="34" charset="0"/>
                </a:rPr>
                <a:t>Estrategia Andina para la Prevención y Atención de Desastres -PRDECAN-</a:t>
              </a:r>
            </a:p>
            <a:p>
              <a:pPr marL="171450" indent="-171450">
                <a:buFontTx/>
                <a:buChar char="-"/>
              </a:pPr>
              <a:r>
                <a:rPr lang="es-CO" sz="800" dirty="0" smtClean="0">
                  <a:latin typeface="Arial Narrow" pitchFamily="34" charset="0"/>
                  <a:cs typeface="Arial" pitchFamily="34" charset="0"/>
                </a:rPr>
                <a:t>Plataforma regional Chile 2012</a:t>
              </a:r>
            </a:p>
            <a:p>
              <a:pPr marL="171450" indent="-171450">
                <a:buFontTx/>
                <a:buChar char="-"/>
              </a:pPr>
              <a:r>
                <a:rPr lang="es-CO" sz="800" dirty="0" smtClean="0">
                  <a:latin typeface="Arial Narrow" pitchFamily="34" charset="0"/>
                  <a:cs typeface="Arial" pitchFamily="34" charset="0"/>
                </a:rPr>
                <a:t>Post Hyogo Ginebra 2013 y Japón 2015</a:t>
              </a:r>
              <a:endParaRPr lang="es-CO" sz="800" dirty="0">
                <a:latin typeface="Arial Narrow" pitchFamily="34" charset="0"/>
                <a:cs typeface="Arial" pitchFamily="34" charset="0"/>
              </a:endParaRPr>
            </a:p>
          </p:txBody>
        </p:sp>
        <p:sp>
          <p:nvSpPr>
            <p:cNvPr id="26" name="25 Rectángulo"/>
            <p:cNvSpPr/>
            <p:nvPr/>
          </p:nvSpPr>
          <p:spPr>
            <a:xfrm>
              <a:off x="3213556" y="2492896"/>
              <a:ext cx="1934508" cy="830997"/>
            </a:xfrm>
            <a:prstGeom prst="rect">
              <a:avLst/>
            </a:prstGeom>
          </p:spPr>
          <p:txBody>
            <a:bodyPr wrap="square">
              <a:spAutoFit/>
            </a:bodyPr>
            <a:lstStyle/>
            <a:p>
              <a:pPr marL="171450" indent="-171450">
                <a:buFontTx/>
                <a:buChar char="-"/>
              </a:pPr>
              <a:r>
                <a:rPr lang="es-CO" sz="800" dirty="0" smtClean="0">
                  <a:latin typeface="Arial Narrow" pitchFamily="34" charset="0"/>
                  <a:cs typeface="Arial" pitchFamily="34" charset="0"/>
                </a:rPr>
                <a:t>Ley 1523 de 2012: Pngrd – Pdgrd / Sngrd – Sdgrd / Plngrd – Pldgrd / Snigrd – Sdigrd / Fngrd – Fdgrd</a:t>
              </a:r>
            </a:p>
            <a:p>
              <a:pPr marL="171450" indent="-171450">
                <a:buFontTx/>
                <a:buChar char="-"/>
              </a:pPr>
              <a:r>
                <a:rPr lang="es-CO" sz="800" dirty="0" smtClean="0">
                  <a:latin typeface="Arial Narrow" pitchFamily="34" charset="0"/>
                  <a:cs typeface="Arial" pitchFamily="34" charset="0"/>
                </a:rPr>
                <a:t>Conpes: 3146 de 2001, 3318 de 2004, 3398 de 2005</a:t>
              </a:r>
            </a:p>
            <a:p>
              <a:pPr marL="171450" indent="-171450">
                <a:buFontTx/>
                <a:buChar char="-"/>
              </a:pPr>
              <a:r>
                <a:rPr lang="es-CO" sz="800" dirty="0" smtClean="0">
                  <a:latin typeface="Arial Narrow" pitchFamily="34" charset="0"/>
                  <a:cs typeface="Arial" pitchFamily="34" charset="0"/>
                </a:rPr>
                <a:t>NTC 5254 / NSR/10</a:t>
              </a:r>
              <a:endParaRPr lang="es-CO" sz="800" dirty="0">
                <a:latin typeface="Arial Narrow" pitchFamily="34" charset="0"/>
                <a:cs typeface="Arial" pitchFamily="34" charset="0"/>
              </a:endParaRPr>
            </a:p>
          </p:txBody>
        </p:sp>
        <p:sp>
          <p:nvSpPr>
            <p:cNvPr id="27" name="26 Rectángulo"/>
            <p:cNvSpPr/>
            <p:nvPr/>
          </p:nvSpPr>
          <p:spPr>
            <a:xfrm>
              <a:off x="3213556" y="4149080"/>
              <a:ext cx="1934508" cy="461665"/>
            </a:xfrm>
            <a:prstGeom prst="rect">
              <a:avLst/>
            </a:prstGeom>
          </p:spPr>
          <p:txBody>
            <a:bodyPr wrap="square">
              <a:spAutoFit/>
            </a:bodyPr>
            <a:lstStyle/>
            <a:p>
              <a:pPr marL="171450" indent="-171450">
                <a:buFontTx/>
                <a:buChar char="-"/>
              </a:pPr>
              <a:r>
                <a:rPr lang="es-CO" sz="800" dirty="0" smtClean="0">
                  <a:latin typeface="Arial Narrow" pitchFamily="34" charset="0"/>
                  <a:cs typeface="Arial" pitchFamily="34" charset="0"/>
                </a:rPr>
                <a:t>Pmgrd / Smgrd / Plmgrd / Smigrd / Fmgrd</a:t>
              </a:r>
            </a:p>
            <a:p>
              <a:pPr marL="171450" indent="-171450">
                <a:buFontTx/>
                <a:buChar char="-"/>
              </a:pPr>
              <a:r>
                <a:rPr lang="es-CO" sz="800" dirty="0" smtClean="0">
                  <a:latin typeface="Arial Narrow" pitchFamily="34" charset="0"/>
                  <a:cs typeface="Arial" pitchFamily="34" charset="0"/>
                </a:rPr>
                <a:t>Planes de Gestión </a:t>
              </a:r>
              <a:r>
                <a:rPr lang="es-CO" sz="800" dirty="0">
                  <a:latin typeface="Arial Narrow" pitchFamily="34" charset="0"/>
                  <a:cs typeface="Arial" pitchFamily="34" charset="0"/>
                </a:rPr>
                <a:t>d</a:t>
              </a:r>
              <a:r>
                <a:rPr lang="es-CO" sz="800" dirty="0" smtClean="0">
                  <a:latin typeface="Arial Narrow" pitchFamily="34" charset="0"/>
                  <a:cs typeface="Arial" pitchFamily="34" charset="0"/>
                </a:rPr>
                <a:t>el Riesgo y Estrategias de Respuesta</a:t>
              </a:r>
              <a:endParaRPr lang="es-CO" sz="800" dirty="0">
                <a:latin typeface="Arial Narrow" pitchFamily="34" charset="0"/>
                <a:cs typeface="Arial" pitchFamily="34" charset="0"/>
              </a:endParaRPr>
            </a:p>
          </p:txBody>
        </p:sp>
        <p:sp>
          <p:nvSpPr>
            <p:cNvPr id="28" name="27 Rectángulo"/>
            <p:cNvSpPr/>
            <p:nvPr/>
          </p:nvSpPr>
          <p:spPr>
            <a:xfrm>
              <a:off x="3213556" y="4725144"/>
              <a:ext cx="1934508" cy="461665"/>
            </a:xfrm>
            <a:prstGeom prst="rect">
              <a:avLst/>
            </a:prstGeom>
          </p:spPr>
          <p:txBody>
            <a:bodyPr wrap="square">
              <a:spAutoFit/>
            </a:bodyPr>
            <a:lstStyle/>
            <a:p>
              <a:pPr marL="171450" indent="-171450">
                <a:buFontTx/>
                <a:buChar char="-"/>
              </a:pPr>
              <a:r>
                <a:rPr lang="es-CO" sz="800" dirty="0" smtClean="0">
                  <a:latin typeface="Arial Narrow" pitchFamily="34" charset="0"/>
                  <a:cs typeface="Arial" pitchFamily="34" charset="0"/>
                </a:rPr>
                <a:t>Planes de Emergencia y Contingencia</a:t>
              </a:r>
            </a:p>
            <a:p>
              <a:pPr marL="171450" indent="-171450">
                <a:buFontTx/>
                <a:buChar char="-"/>
              </a:pPr>
              <a:r>
                <a:rPr lang="es-CO" sz="800" dirty="0" smtClean="0">
                  <a:latin typeface="Arial Narrow" pitchFamily="34" charset="0"/>
                  <a:cs typeface="Arial" pitchFamily="34" charset="0"/>
                </a:rPr>
                <a:t>Planes Sectoriales</a:t>
              </a:r>
            </a:p>
            <a:p>
              <a:pPr marL="171450" indent="-171450">
                <a:buFontTx/>
                <a:buChar char="-"/>
              </a:pPr>
              <a:endParaRPr lang="es-CO" sz="800" dirty="0">
                <a:latin typeface="Arial Narrow" pitchFamily="34" charset="0"/>
                <a:cs typeface="Arial" pitchFamily="34" charset="0"/>
              </a:endParaRPr>
            </a:p>
          </p:txBody>
        </p:sp>
        <p:cxnSp>
          <p:nvCxnSpPr>
            <p:cNvPr id="31" name="30 Conector recto"/>
            <p:cNvCxnSpPr/>
            <p:nvPr/>
          </p:nvCxnSpPr>
          <p:spPr>
            <a:xfrm>
              <a:off x="431034" y="4149081"/>
              <a:ext cx="8605462"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4" name="33 Rectángulo"/>
            <p:cNvSpPr/>
            <p:nvPr/>
          </p:nvSpPr>
          <p:spPr>
            <a:xfrm>
              <a:off x="3213556" y="5561945"/>
              <a:ext cx="1934508" cy="1077218"/>
            </a:xfrm>
            <a:prstGeom prst="rect">
              <a:avLst/>
            </a:prstGeom>
          </p:spPr>
          <p:txBody>
            <a:bodyPr wrap="square">
              <a:spAutoFit/>
            </a:bodyPr>
            <a:lstStyle/>
            <a:p>
              <a:pPr marL="171450" indent="-171450">
                <a:buFontTx/>
                <a:buChar char="-"/>
              </a:pPr>
              <a:r>
                <a:rPr lang="es-CO" sz="800" dirty="0" smtClean="0">
                  <a:latin typeface="Arial Narrow" pitchFamily="34" charset="0"/>
                  <a:cs typeface="Arial" pitchFamily="34" charset="0"/>
                </a:rPr>
                <a:t>Análisis Específico de Riesgo y Planes de Contingencia</a:t>
              </a:r>
            </a:p>
            <a:p>
              <a:pPr marL="171450" indent="-171450">
                <a:buFontTx/>
                <a:buChar char="-"/>
              </a:pPr>
              <a:r>
                <a:rPr lang="es-CO" sz="800" dirty="0" smtClean="0">
                  <a:latin typeface="Arial Narrow" pitchFamily="34" charset="0"/>
                  <a:cs typeface="Arial" pitchFamily="34" charset="0"/>
                </a:rPr>
                <a:t>Planes Aglomeraciones</a:t>
              </a:r>
            </a:p>
            <a:p>
              <a:pPr marL="171450" indent="-171450">
                <a:buFontTx/>
                <a:buChar char="-"/>
              </a:pPr>
              <a:r>
                <a:rPr lang="es-CO" sz="800" dirty="0" smtClean="0">
                  <a:latin typeface="Arial Narrow" pitchFamily="34" charset="0"/>
                  <a:cs typeface="Arial" pitchFamily="34" charset="0"/>
                </a:rPr>
                <a:t>Planes Institucionales</a:t>
              </a:r>
            </a:p>
            <a:p>
              <a:pPr marL="171450" indent="-171450">
                <a:buFontTx/>
                <a:buChar char="-"/>
              </a:pPr>
              <a:r>
                <a:rPr lang="es-CO" sz="800" dirty="0" smtClean="0">
                  <a:latin typeface="Arial Narrow" pitchFamily="34" charset="0"/>
                  <a:cs typeface="Arial" pitchFamily="34" charset="0"/>
                </a:rPr>
                <a:t>Comités </a:t>
              </a:r>
              <a:r>
                <a:rPr lang="es-CO" sz="800" dirty="0">
                  <a:latin typeface="Arial Narrow" pitchFamily="34" charset="0"/>
                  <a:cs typeface="Arial" pitchFamily="34" charset="0"/>
                </a:rPr>
                <a:t>d</a:t>
              </a:r>
              <a:r>
                <a:rPr lang="es-CO" sz="800" dirty="0" smtClean="0">
                  <a:latin typeface="Arial Narrow" pitchFamily="34" charset="0"/>
                  <a:cs typeface="Arial" pitchFamily="34" charset="0"/>
                </a:rPr>
                <a:t>e Ayuda Mutua</a:t>
              </a:r>
            </a:p>
            <a:p>
              <a:pPr marL="171450" indent="-171450">
                <a:buFontTx/>
                <a:buChar char="-"/>
              </a:pPr>
              <a:r>
                <a:rPr lang="es-CO" sz="800" dirty="0" smtClean="0">
                  <a:latin typeface="Arial Narrow" pitchFamily="34" charset="0"/>
                  <a:cs typeface="Arial" pitchFamily="34" charset="0"/>
                </a:rPr>
                <a:t>Plan Escolar</a:t>
              </a:r>
            </a:p>
            <a:p>
              <a:pPr marL="171450" indent="-171450">
                <a:buFontTx/>
                <a:buChar char="-"/>
              </a:pPr>
              <a:r>
                <a:rPr lang="es-CO" sz="800" dirty="0" smtClean="0">
                  <a:latin typeface="Arial Narrow" pitchFamily="34" charset="0"/>
                  <a:cs typeface="Arial" pitchFamily="34" charset="0"/>
                </a:rPr>
                <a:t>Plan Comunitario</a:t>
              </a:r>
            </a:p>
            <a:p>
              <a:pPr marL="171450" indent="-171450">
                <a:buFontTx/>
                <a:buChar char="-"/>
              </a:pPr>
              <a:r>
                <a:rPr lang="es-CO" sz="800" dirty="0" smtClean="0">
                  <a:latin typeface="Arial Narrow" pitchFamily="34" charset="0"/>
                  <a:cs typeface="Arial" pitchFamily="34" charset="0"/>
                </a:rPr>
                <a:t>Plan Familiar</a:t>
              </a:r>
              <a:endParaRPr lang="es-CO" sz="800" dirty="0">
                <a:latin typeface="Arial Narrow" pitchFamily="34" charset="0"/>
                <a:cs typeface="Arial" pitchFamily="34" charset="0"/>
              </a:endParaRPr>
            </a:p>
          </p:txBody>
        </p:sp>
        <p:sp>
          <p:nvSpPr>
            <p:cNvPr id="59" name="58 Rectángulo"/>
            <p:cNvSpPr/>
            <p:nvPr/>
          </p:nvSpPr>
          <p:spPr>
            <a:xfrm>
              <a:off x="7101988" y="908720"/>
              <a:ext cx="1934508" cy="1446550"/>
            </a:xfrm>
            <a:prstGeom prst="rect">
              <a:avLst/>
            </a:prstGeom>
          </p:spPr>
          <p:txBody>
            <a:bodyPr wrap="square">
              <a:spAutoFit/>
            </a:bodyPr>
            <a:lstStyle/>
            <a:p>
              <a:pPr marL="171450" indent="-171450">
                <a:buFontTx/>
                <a:buChar char="-"/>
              </a:pPr>
              <a:r>
                <a:rPr lang="es-CO" sz="800" dirty="0">
                  <a:latin typeface="Arial Narrow" pitchFamily="34" charset="0"/>
                  <a:cs typeface="Arial" pitchFamily="34" charset="0"/>
                </a:rPr>
                <a:t>Convenciones y Conferencias Mundiales: </a:t>
              </a:r>
              <a:r>
                <a:rPr lang="es-CO" sz="800" dirty="0" smtClean="0">
                  <a:latin typeface="Arial Narrow" pitchFamily="34" charset="0"/>
                  <a:cs typeface="Arial" pitchFamily="34" charset="0"/>
                </a:rPr>
                <a:t>Derechos humanos 1948, Derechos políticos de la mujer 1952, Discriminación racial  1965, Igualdad de la mujer 1975, </a:t>
              </a:r>
              <a:r>
                <a:rPr lang="es-CO" sz="800" dirty="0">
                  <a:latin typeface="Arial Narrow" pitchFamily="34" charset="0"/>
                  <a:cs typeface="Arial" pitchFamily="34" charset="0"/>
                </a:rPr>
                <a:t>Discriminación contra la mujer </a:t>
              </a:r>
              <a:r>
                <a:rPr lang="es-CO" sz="800" dirty="0" smtClean="0">
                  <a:latin typeface="Arial Narrow" pitchFamily="34" charset="0"/>
                  <a:cs typeface="Arial" pitchFamily="34" charset="0"/>
                </a:rPr>
                <a:t>1979, Derechos humanos 1993, Población y desarrollo 1994, Desarrollo social 1995, Cumbre del mileno 2000, Alimentación 2002</a:t>
              </a:r>
            </a:p>
            <a:p>
              <a:pPr marL="171450" indent="-171450">
                <a:buFontTx/>
                <a:buChar char="-"/>
              </a:pPr>
              <a:r>
                <a:rPr lang="es-CO" sz="800" dirty="0" smtClean="0">
                  <a:latin typeface="Arial Narrow" pitchFamily="34" charset="0"/>
                  <a:cs typeface="Arial" pitchFamily="34" charset="0"/>
                </a:rPr>
                <a:t>Foro Económico Mundial</a:t>
              </a:r>
            </a:p>
            <a:p>
              <a:pPr marL="171450" indent="-171450">
                <a:buFontTx/>
                <a:buChar char="-"/>
              </a:pPr>
              <a:r>
                <a:rPr lang="es-CO" sz="800" dirty="0" smtClean="0">
                  <a:latin typeface="Arial Narrow" pitchFamily="34" charset="0"/>
                  <a:cs typeface="Arial" pitchFamily="34" charset="0"/>
                </a:rPr>
                <a:t>Entre otros</a:t>
              </a:r>
              <a:endParaRPr lang="es-CO" sz="800" dirty="0">
                <a:latin typeface="Arial Narrow" pitchFamily="34" charset="0"/>
                <a:cs typeface="Arial" pitchFamily="34" charset="0"/>
              </a:endParaRPr>
            </a:p>
          </p:txBody>
        </p:sp>
        <p:sp>
          <p:nvSpPr>
            <p:cNvPr id="64" name="63 Rectángulo"/>
            <p:cNvSpPr/>
            <p:nvPr/>
          </p:nvSpPr>
          <p:spPr>
            <a:xfrm>
              <a:off x="1269340" y="908720"/>
              <a:ext cx="1934508" cy="707886"/>
            </a:xfrm>
            <a:prstGeom prst="rect">
              <a:avLst/>
            </a:prstGeom>
          </p:spPr>
          <p:txBody>
            <a:bodyPr wrap="square">
              <a:spAutoFit/>
            </a:bodyPr>
            <a:lstStyle/>
            <a:p>
              <a:pPr marL="171450" indent="-171450">
                <a:buFontTx/>
                <a:buChar char="-"/>
              </a:pPr>
              <a:r>
                <a:rPr lang="es-CO" sz="800" dirty="0" smtClean="0">
                  <a:latin typeface="Arial Narrow" pitchFamily="34" charset="0"/>
                  <a:cs typeface="Arial" pitchFamily="34" charset="0"/>
                </a:rPr>
                <a:t>Convenciones y Conferencias Mundiales: Medio humano 1972, Ambiente y desarrollo 1992, Cambio climático 1997, Johannesburgo 2002, Rio +20 2012</a:t>
              </a:r>
            </a:p>
            <a:p>
              <a:pPr marL="171450" indent="-171450">
                <a:buFontTx/>
                <a:buChar char="-"/>
              </a:pPr>
              <a:r>
                <a:rPr lang="es-CO" sz="800" dirty="0" smtClean="0">
                  <a:latin typeface="Arial Narrow" pitchFamily="34" charset="0"/>
                  <a:cs typeface="Arial" pitchFamily="34" charset="0"/>
                </a:rPr>
                <a:t>Entre otros</a:t>
              </a:r>
            </a:p>
          </p:txBody>
        </p:sp>
        <p:sp>
          <p:nvSpPr>
            <p:cNvPr id="65" name="64 Rectángulo"/>
            <p:cNvSpPr/>
            <p:nvPr/>
          </p:nvSpPr>
          <p:spPr>
            <a:xfrm>
              <a:off x="5148064" y="908720"/>
              <a:ext cx="1934508" cy="830997"/>
            </a:xfrm>
            <a:prstGeom prst="rect">
              <a:avLst/>
            </a:prstGeom>
          </p:spPr>
          <p:txBody>
            <a:bodyPr wrap="square">
              <a:spAutoFit/>
            </a:bodyPr>
            <a:lstStyle/>
            <a:p>
              <a:pPr marL="171450" indent="-171450">
                <a:buFontTx/>
                <a:buChar char="-"/>
              </a:pPr>
              <a:r>
                <a:rPr lang="es-CO" sz="800" dirty="0">
                  <a:latin typeface="Arial Narrow" pitchFamily="34" charset="0"/>
                  <a:cs typeface="Arial" pitchFamily="34" charset="0"/>
                </a:rPr>
                <a:t>Convenciones y Conferencias Mundiales: </a:t>
              </a:r>
              <a:r>
                <a:rPr lang="es-CO" sz="800" dirty="0" smtClean="0">
                  <a:latin typeface="Arial Narrow" pitchFamily="34" charset="0"/>
                  <a:cs typeface="Arial" pitchFamily="34" charset="0"/>
                </a:rPr>
                <a:t>Asentamientos humanos 1976, Estambul 1996, Nairobi 2013 HABITAT, Foro mundial urbano Medellín 2014, HABITAT III 2016</a:t>
              </a:r>
            </a:p>
            <a:p>
              <a:pPr marL="171450" indent="-171450">
                <a:buFontTx/>
                <a:buChar char="-"/>
              </a:pPr>
              <a:r>
                <a:rPr lang="es-CO" sz="800" dirty="0" smtClean="0">
                  <a:latin typeface="Arial Narrow" pitchFamily="34" charset="0"/>
                  <a:cs typeface="Arial" pitchFamily="34" charset="0"/>
                </a:rPr>
                <a:t>Entre otros</a:t>
              </a:r>
            </a:p>
          </p:txBody>
        </p:sp>
        <p:sp>
          <p:nvSpPr>
            <p:cNvPr id="71" name="70 Rectángulo"/>
            <p:cNvSpPr/>
            <p:nvPr/>
          </p:nvSpPr>
          <p:spPr>
            <a:xfrm>
              <a:off x="7101988" y="2492896"/>
              <a:ext cx="1934508" cy="1200329"/>
            </a:xfrm>
            <a:prstGeom prst="rect">
              <a:avLst/>
            </a:prstGeom>
          </p:spPr>
          <p:txBody>
            <a:bodyPr wrap="square">
              <a:spAutoFit/>
            </a:bodyPr>
            <a:lstStyle/>
            <a:p>
              <a:pPr marL="171450" indent="-171450">
                <a:buFontTx/>
                <a:buChar char="-"/>
              </a:pPr>
              <a:r>
                <a:rPr lang="es-CO" sz="800" dirty="0" smtClean="0">
                  <a:latin typeface="Arial Narrow" pitchFamily="34" charset="0"/>
                  <a:cs typeface="Arial" pitchFamily="34" charset="0"/>
                </a:rPr>
                <a:t>Leyes: 152 de 1994, 1450 de 2011,</a:t>
              </a:r>
            </a:p>
            <a:p>
              <a:pPr marL="171450" indent="-171450">
                <a:buFontTx/>
                <a:buChar char="-"/>
              </a:pPr>
              <a:r>
                <a:rPr lang="es-CO" sz="800" dirty="0" smtClean="0">
                  <a:latin typeface="Arial Narrow" pitchFamily="34" charset="0"/>
                  <a:cs typeface="Arial" pitchFamily="34" charset="0"/>
                </a:rPr>
                <a:t>Políticas: Competitividad, ciencia y tecnología, niñez, restitución de tierras,  rural, exportaciones e importaciones, empresarial e industrial, laboral y pensional,</a:t>
              </a:r>
            </a:p>
            <a:p>
              <a:pPr marL="171450" indent="-171450">
                <a:buFontTx/>
                <a:buChar char="-"/>
              </a:pPr>
              <a:r>
                <a:rPr lang="es-CO" sz="800" dirty="0" smtClean="0">
                  <a:latin typeface="Arial Narrow" pitchFamily="34" charset="0"/>
                  <a:cs typeface="Arial" pitchFamily="34" charset="0"/>
                </a:rPr>
                <a:t>Conpes: 91 de 2005, 151 de 2012. 3349 de 2006,</a:t>
              </a:r>
            </a:p>
            <a:p>
              <a:pPr marL="171450" indent="-171450">
                <a:buFontTx/>
                <a:buChar char="-"/>
              </a:pPr>
              <a:r>
                <a:rPr lang="es-CO" sz="800" dirty="0" smtClean="0">
                  <a:latin typeface="Arial Narrow" pitchFamily="34" charset="0"/>
                  <a:cs typeface="Arial" pitchFamily="34" charset="0"/>
                </a:rPr>
                <a:t>Planes de Desarrollo Departamental  </a:t>
              </a:r>
              <a:endParaRPr lang="es-CO" sz="800" dirty="0">
                <a:latin typeface="Arial Narrow" pitchFamily="34" charset="0"/>
                <a:cs typeface="Arial" pitchFamily="34" charset="0"/>
              </a:endParaRPr>
            </a:p>
          </p:txBody>
        </p:sp>
        <p:sp>
          <p:nvSpPr>
            <p:cNvPr id="72" name="71 Rectángulo"/>
            <p:cNvSpPr/>
            <p:nvPr/>
          </p:nvSpPr>
          <p:spPr>
            <a:xfrm>
              <a:off x="5148064" y="2492896"/>
              <a:ext cx="1934508" cy="830997"/>
            </a:xfrm>
            <a:prstGeom prst="rect">
              <a:avLst/>
            </a:prstGeom>
          </p:spPr>
          <p:txBody>
            <a:bodyPr wrap="square">
              <a:spAutoFit/>
            </a:bodyPr>
            <a:lstStyle/>
            <a:p>
              <a:pPr marL="171450" indent="-171450">
                <a:buFontTx/>
                <a:buChar char="-"/>
              </a:pPr>
              <a:r>
                <a:rPr lang="es-CO" sz="800" dirty="0" smtClean="0">
                  <a:latin typeface="Arial Narrow" pitchFamily="34" charset="0"/>
                  <a:cs typeface="Arial" pitchFamily="34" charset="0"/>
                </a:rPr>
                <a:t>Políticas: Ciudades y ciudadanía, ciudades amables, renovación, vivienda, servicios públicos, regional </a:t>
              </a:r>
            </a:p>
            <a:p>
              <a:pPr marL="171450" indent="-171450">
                <a:buFontTx/>
                <a:buChar char="-"/>
              </a:pPr>
              <a:r>
                <a:rPr lang="es-CO" sz="800" dirty="0" smtClean="0">
                  <a:latin typeface="Arial Narrow" pitchFamily="34" charset="0"/>
                  <a:cs typeface="Arial" pitchFamily="34" charset="0"/>
                </a:rPr>
                <a:t>Conpes: 2808 de 1995, 2816 de 1995,  3305 de 2004, 3343 de 2005,  3318 de 2012</a:t>
              </a:r>
              <a:endParaRPr lang="es-CO" sz="800" dirty="0">
                <a:latin typeface="Arial Narrow" pitchFamily="34" charset="0"/>
                <a:cs typeface="Arial" pitchFamily="34" charset="0"/>
              </a:endParaRPr>
            </a:p>
          </p:txBody>
        </p:sp>
        <p:sp>
          <p:nvSpPr>
            <p:cNvPr id="73" name="72 Rectángulo"/>
            <p:cNvSpPr/>
            <p:nvPr/>
          </p:nvSpPr>
          <p:spPr>
            <a:xfrm>
              <a:off x="1259632" y="2492896"/>
              <a:ext cx="1934508" cy="1692771"/>
            </a:xfrm>
            <a:prstGeom prst="rect">
              <a:avLst/>
            </a:prstGeom>
          </p:spPr>
          <p:txBody>
            <a:bodyPr wrap="square">
              <a:spAutoFit/>
            </a:bodyPr>
            <a:lstStyle/>
            <a:p>
              <a:pPr marL="171450" indent="-171450">
                <a:buFontTx/>
                <a:buChar char="-"/>
              </a:pPr>
              <a:r>
                <a:rPr lang="es-CO" sz="800" dirty="0" smtClean="0">
                  <a:latin typeface="Arial Narrow" pitchFamily="34" charset="0"/>
                  <a:cs typeface="Arial" pitchFamily="34" charset="0"/>
                </a:rPr>
                <a:t>Leyes: 2811 de 1974, 9 de 1979 y 99 de 1993</a:t>
              </a:r>
            </a:p>
            <a:p>
              <a:pPr marL="171450" indent="-171450">
                <a:buFontTx/>
                <a:buChar char="-"/>
              </a:pPr>
              <a:r>
                <a:rPr lang="es-CO" sz="800" dirty="0" smtClean="0">
                  <a:latin typeface="Arial Narrow" pitchFamily="34" charset="0"/>
                  <a:cs typeface="Arial" pitchFamily="34" charset="0"/>
                </a:rPr>
                <a:t>Políticas: educación ambiental, ordenamiento ambiental, agropecuaria, bosques, producción limpia, residuos sólidos, humedales, investigación</a:t>
              </a:r>
            </a:p>
            <a:p>
              <a:pPr marL="171450" indent="-171450">
                <a:buFontTx/>
                <a:buChar char="-"/>
              </a:pPr>
              <a:r>
                <a:rPr lang="es-CO" sz="800" dirty="0" smtClean="0">
                  <a:latin typeface="Arial Narrow" pitchFamily="34" charset="0"/>
                  <a:cs typeface="Arial" pitchFamily="34" charset="0"/>
                </a:rPr>
                <a:t>Conpes: 2544 de 1991,  3164 de 2002, 3680 de 21010</a:t>
              </a:r>
            </a:p>
            <a:p>
              <a:pPr marL="171450" indent="-171450">
                <a:buFontTx/>
                <a:buChar char="-"/>
              </a:pPr>
              <a:r>
                <a:rPr lang="es-CO" sz="800" dirty="0" smtClean="0">
                  <a:latin typeface="Arial Narrow" pitchFamily="34" charset="0"/>
                  <a:cs typeface="Arial" pitchFamily="34" charset="0"/>
                </a:rPr>
                <a:t>Licencias ambientales, Planes de Ordenamiento y Manejo de Cuencas Hidrográficas -POMCAS-, Planes de Gestión Ambiental -PGA-</a:t>
              </a:r>
            </a:p>
            <a:p>
              <a:pPr marL="171450" indent="-171450">
                <a:buFontTx/>
                <a:buChar char="-"/>
              </a:pPr>
              <a:r>
                <a:rPr lang="es-CO" sz="800" dirty="0" smtClean="0">
                  <a:latin typeface="Arial Narrow" pitchFamily="34" charset="0"/>
                  <a:cs typeface="Arial" pitchFamily="34" charset="0"/>
                </a:rPr>
                <a:t>Sistemas</a:t>
              </a:r>
            </a:p>
          </p:txBody>
        </p:sp>
        <p:grpSp>
          <p:nvGrpSpPr>
            <p:cNvPr id="30" name="29 Grupo"/>
            <p:cNvGrpSpPr/>
            <p:nvPr/>
          </p:nvGrpSpPr>
          <p:grpSpPr>
            <a:xfrm rot="5400000">
              <a:off x="539810" y="1553341"/>
              <a:ext cx="428339" cy="1443354"/>
              <a:chOff x="717684" y="1052737"/>
              <a:chExt cx="428339" cy="1443354"/>
            </a:xfrm>
          </p:grpSpPr>
          <p:sp>
            <p:nvSpPr>
              <p:cNvPr id="42" name="Text Box 10"/>
              <p:cNvSpPr txBox="1">
                <a:spLocks noChangeArrowheads="1"/>
              </p:cNvSpPr>
              <p:nvPr/>
            </p:nvSpPr>
            <p:spPr bwMode="auto">
              <a:xfrm rot="16200000">
                <a:off x="504377" y="1626083"/>
                <a:ext cx="680529" cy="253916"/>
              </a:xfrm>
              <a:prstGeom prst="rect">
                <a:avLst/>
              </a:prstGeom>
              <a:noFill/>
              <a:ln w="9525" algn="ctr">
                <a:noFill/>
                <a:miter lim="800000"/>
                <a:headEnd/>
                <a:tailEnd/>
              </a:ln>
              <a:effectLst/>
            </p:spPr>
            <p:txBody>
              <a:bodyPr wrap="square">
                <a:spAutoFit/>
              </a:bodyPr>
              <a:lstStyle/>
              <a:p>
                <a:pPr eaLnBrk="0" hangingPunct="0">
                  <a:defRPr/>
                </a:pPr>
                <a:r>
                  <a:rPr lang="en-US" sz="1050" b="1" dirty="0" smtClean="0">
                    <a:solidFill>
                      <a:schemeClr val="tx1">
                        <a:lumMod val="95000"/>
                        <a:lumOff val="5000"/>
                      </a:schemeClr>
                    </a:solidFill>
                    <a:effectLst>
                      <a:outerShdw blurRad="38100" dist="38100" dir="2700000" algn="tl">
                        <a:srgbClr val="C0C0C0"/>
                      </a:outerShdw>
                    </a:effectLst>
                    <a:cs typeface="+mn-cs"/>
                  </a:rPr>
                  <a:t>NIVEL</a:t>
                </a:r>
                <a:endParaRPr lang="en-US" sz="1050" b="1" dirty="0">
                  <a:solidFill>
                    <a:schemeClr val="tx1">
                      <a:lumMod val="95000"/>
                      <a:lumOff val="5000"/>
                    </a:schemeClr>
                  </a:solidFill>
                  <a:effectLst>
                    <a:outerShdw blurRad="38100" dist="38100" dir="2700000" algn="tl">
                      <a:srgbClr val="C0C0C0"/>
                    </a:outerShdw>
                  </a:effectLst>
                  <a:cs typeface="+mn-cs"/>
                </a:endParaRPr>
              </a:p>
            </p:txBody>
          </p:sp>
          <p:sp>
            <p:nvSpPr>
              <p:cNvPr id="43" name="Text Box 7"/>
              <p:cNvSpPr txBox="1">
                <a:spLocks noChangeArrowheads="1"/>
              </p:cNvSpPr>
              <p:nvPr/>
            </p:nvSpPr>
            <p:spPr bwMode="auto">
              <a:xfrm rot="16200000">
                <a:off x="516418" y="1466898"/>
                <a:ext cx="1043765" cy="215444"/>
              </a:xfrm>
              <a:prstGeom prst="rect">
                <a:avLst/>
              </a:prstGeom>
              <a:noFill/>
              <a:ln w="9525" algn="ctr">
                <a:noFill/>
                <a:miter lim="800000"/>
                <a:headEnd/>
                <a:tailEnd/>
              </a:ln>
              <a:effectLst/>
            </p:spPr>
            <p:txBody>
              <a:bodyPr wrap="square">
                <a:spAutoFit/>
              </a:bodyPr>
              <a:lstStyle/>
              <a:p>
                <a:pPr>
                  <a:spcBef>
                    <a:spcPct val="50000"/>
                  </a:spcBef>
                  <a:defRPr/>
                </a:pPr>
                <a:r>
                  <a:rPr lang="es-ES_tradnl" sz="800" dirty="0" smtClean="0">
                    <a:solidFill>
                      <a:schemeClr val="tx1">
                        <a:lumMod val="95000"/>
                        <a:lumOff val="5000"/>
                      </a:schemeClr>
                    </a:solidFill>
                    <a:effectLst>
                      <a:outerShdw blurRad="38100" dist="38100" dir="2700000" algn="tl">
                        <a:srgbClr val="C0C0C0"/>
                      </a:outerShdw>
                    </a:effectLst>
                    <a:latin typeface="Arial Narrow" pitchFamily="34" charset="0"/>
                    <a:cs typeface="+mn-cs"/>
                  </a:rPr>
                  <a:t>INTERNACIONAL</a:t>
                </a:r>
                <a:endParaRPr lang="es-ES_tradnl" sz="800" dirty="0">
                  <a:solidFill>
                    <a:schemeClr val="tx1">
                      <a:lumMod val="95000"/>
                      <a:lumOff val="5000"/>
                    </a:schemeClr>
                  </a:solidFill>
                  <a:effectLst>
                    <a:outerShdw blurRad="38100" dist="38100" dir="2700000" algn="tl">
                      <a:srgbClr val="C0C0C0"/>
                    </a:outerShdw>
                  </a:effectLst>
                  <a:latin typeface="Arial Narrow" pitchFamily="34" charset="0"/>
                  <a:cs typeface="+mn-cs"/>
                </a:endParaRPr>
              </a:p>
            </p:txBody>
          </p:sp>
          <p:sp>
            <p:nvSpPr>
              <p:cNvPr id="74" name="Text Box 10"/>
              <p:cNvSpPr txBox="1">
                <a:spLocks noChangeArrowheads="1"/>
              </p:cNvSpPr>
              <p:nvPr/>
            </p:nvSpPr>
            <p:spPr bwMode="auto">
              <a:xfrm rot="16200000">
                <a:off x="726664" y="2107510"/>
                <a:ext cx="407831" cy="369332"/>
              </a:xfrm>
              <a:prstGeom prst="rect">
                <a:avLst/>
              </a:prstGeom>
              <a:noFill/>
              <a:ln w="9525" algn="ctr">
                <a:noFill/>
                <a:miter lim="800000"/>
                <a:headEnd/>
                <a:tailEnd/>
              </a:ln>
              <a:effectLst/>
            </p:spPr>
            <p:txBody>
              <a:bodyPr wrap="square">
                <a:spAutoFit/>
              </a:bodyPr>
              <a:lstStyle/>
              <a:p>
                <a:pPr eaLnBrk="0" hangingPunct="0">
                  <a:defRPr/>
                </a:pPr>
                <a:r>
                  <a:rPr lang="en-US" b="1" dirty="0" smtClean="0">
                    <a:solidFill>
                      <a:schemeClr val="tx1">
                        <a:lumMod val="95000"/>
                        <a:lumOff val="5000"/>
                      </a:schemeClr>
                    </a:solidFill>
                    <a:effectLst>
                      <a:outerShdw blurRad="38100" dist="38100" dir="2700000" algn="tl">
                        <a:srgbClr val="C0C0C0"/>
                      </a:outerShdw>
                    </a:effectLst>
                    <a:latin typeface="Century Gothic" pitchFamily="34" charset="0"/>
                  </a:rPr>
                  <a:t>1.</a:t>
                </a:r>
                <a:endParaRPr lang="en-US" b="1" dirty="0">
                  <a:solidFill>
                    <a:schemeClr val="tx1">
                      <a:lumMod val="95000"/>
                      <a:lumOff val="5000"/>
                    </a:schemeClr>
                  </a:solidFill>
                  <a:effectLst>
                    <a:outerShdw blurRad="38100" dist="38100" dir="2700000" algn="tl">
                      <a:srgbClr val="C0C0C0"/>
                    </a:outerShdw>
                  </a:effectLst>
                  <a:latin typeface="Century Gothic" pitchFamily="34" charset="0"/>
                </a:endParaRPr>
              </a:p>
            </p:txBody>
          </p:sp>
        </p:grpSp>
        <p:grpSp>
          <p:nvGrpSpPr>
            <p:cNvPr id="75" name="74 Grupo"/>
            <p:cNvGrpSpPr/>
            <p:nvPr/>
          </p:nvGrpSpPr>
          <p:grpSpPr>
            <a:xfrm rot="5400000">
              <a:off x="697037" y="2983485"/>
              <a:ext cx="545934" cy="1869013"/>
              <a:chOff x="717684" y="627078"/>
              <a:chExt cx="545934" cy="1869013"/>
            </a:xfrm>
          </p:grpSpPr>
          <p:sp>
            <p:nvSpPr>
              <p:cNvPr id="81" name="Text Box 10"/>
              <p:cNvSpPr txBox="1">
                <a:spLocks noChangeArrowheads="1"/>
              </p:cNvSpPr>
              <p:nvPr/>
            </p:nvSpPr>
            <p:spPr bwMode="auto">
              <a:xfrm rot="16200000">
                <a:off x="504377" y="1626083"/>
                <a:ext cx="680529" cy="253916"/>
              </a:xfrm>
              <a:prstGeom prst="rect">
                <a:avLst/>
              </a:prstGeom>
              <a:noFill/>
              <a:ln w="9525" algn="ctr">
                <a:noFill/>
                <a:miter lim="800000"/>
                <a:headEnd/>
                <a:tailEnd/>
              </a:ln>
              <a:effectLst/>
            </p:spPr>
            <p:txBody>
              <a:bodyPr wrap="square">
                <a:spAutoFit/>
              </a:bodyPr>
              <a:lstStyle/>
              <a:p>
                <a:pPr eaLnBrk="0" hangingPunct="0">
                  <a:defRPr/>
                </a:pPr>
                <a:r>
                  <a:rPr lang="en-US" sz="1050" b="1" dirty="0" smtClean="0">
                    <a:solidFill>
                      <a:schemeClr val="tx1">
                        <a:lumMod val="95000"/>
                        <a:lumOff val="5000"/>
                      </a:schemeClr>
                    </a:solidFill>
                    <a:effectLst>
                      <a:outerShdw blurRad="38100" dist="38100" dir="2700000" algn="tl">
                        <a:srgbClr val="C0C0C0"/>
                      </a:outerShdw>
                    </a:effectLst>
                    <a:cs typeface="+mn-cs"/>
                  </a:rPr>
                  <a:t>NIVEL</a:t>
                </a:r>
                <a:endParaRPr lang="en-US" sz="1050" b="1" dirty="0">
                  <a:solidFill>
                    <a:schemeClr val="tx1">
                      <a:lumMod val="95000"/>
                      <a:lumOff val="5000"/>
                    </a:schemeClr>
                  </a:solidFill>
                  <a:effectLst>
                    <a:outerShdw blurRad="38100" dist="38100" dir="2700000" algn="tl">
                      <a:srgbClr val="C0C0C0"/>
                    </a:outerShdw>
                  </a:effectLst>
                  <a:cs typeface="+mn-cs"/>
                </a:endParaRPr>
              </a:p>
            </p:txBody>
          </p:sp>
          <p:sp>
            <p:nvSpPr>
              <p:cNvPr id="82" name="Text Box 7"/>
              <p:cNvSpPr txBox="1">
                <a:spLocks noChangeArrowheads="1"/>
              </p:cNvSpPr>
              <p:nvPr/>
            </p:nvSpPr>
            <p:spPr bwMode="auto">
              <a:xfrm rot="16200000">
                <a:off x="359629" y="1192513"/>
                <a:ext cx="1469424" cy="338554"/>
              </a:xfrm>
              <a:prstGeom prst="rect">
                <a:avLst/>
              </a:prstGeom>
              <a:noFill/>
              <a:ln w="9525" algn="ctr">
                <a:noFill/>
                <a:miter lim="800000"/>
                <a:headEnd/>
                <a:tailEnd/>
              </a:ln>
              <a:effectLst/>
            </p:spPr>
            <p:txBody>
              <a:bodyPr wrap="square">
                <a:spAutoFit/>
              </a:bodyPr>
              <a:lstStyle/>
              <a:p>
                <a:pPr>
                  <a:defRPr/>
                </a:pPr>
                <a:r>
                  <a:rPr lang="es-ES_tradnl" sz="800" dirty="0" smtClean="0">
                    <a:solidFill>
                      <a:schemeClr val="tx1">
                        <a:lumMod val="95000"/>
                        <a:lumOff val="5000"/>
                      </a:schemeClr>
                    </a:solidFill>
                    <a:effectLst>
                      <a:outerShdw blurRad="38100" dist="38100" dir="2700000" algn="tl">
                        <a:srgbClr val="C0C0C0"/>
                      </a:outerShdw>
                    </a:effectLst>
                    <a:latin typeface="Arial Narrow" pitchFamily="34" charset="0"/>
                    <a:cs typeface="+mn-cs"/>
                  </a:rPr>
                  <a:t>NACIONAL </a:t>
                </a:r>
              </a:p>
              <a:p>
                <a:pPr>
                  <a:defRPr/>
                </a:pPr>
                <a:r>
                  <a:rPr lang="es-ES_tradnl" sz="800" dirty="0" smtClean="0">
                    <a:solidFill>
                      <a:schemeClr val="tx1">
                        <a:lumMod val="95000"/>
                        <a:lumOff val="5000"/>
                      </a:schemeClr>
                    </a:solidFill>
                    <a:effectLst>
                      <a:outerShdw blurRad="38100" dist="38100" dir="2700000" algn="tl">
                        <a:srgbClr val="C0C0C0"/>
                      </a:outerShdw>
                    </a:effectLst>
                    <a:latin typeface="Arial Narrow" pitchFamily="34" charset="0"/>
                    <a:cs typeface="+mn-cs"/>
                  </a:rPr>
                  <a:t>REGIONAL</a:t>
                </a:r>
                <a:endParaRPr lang="es-ES_tradnl" sz="800" dirty="0">
                  <a:solidFill>
                    <a:schemeClr val="tx1">
                      <a:lumMod val="95000"/>
                      <a:lumOff val="5000"/>
                    </a:schemeClr>
                  </a:solidFill>
                  <a:effectLst>
                    <a:outerShdw blurRad="38100" dist="38100" dir="2700000" algn="tl">
                      <a:srgbClr val="C0C0C0"/>
                    </a:outerShdw>
                  </a:effectLst>
                  <a:latin typeface="Arial Narrow" pitchFamily="34" charset="0"/>
                  <a:cs typeface="+mn-cs"/>
                </a:endParaRPr>
              </a:p>
            </p:txBody>
          </p:sp>
          <p:sp>
            <p:nvSpPr>
              <p:cNvPr id="83" name="Text Box 10"/>
              <p:cNvSpPr txBox="1">
                <a:spLocks noChangeArrowheads="1"/>
              </p:cNvSpPr>
              <p:nvPr/>
            </p:nvSpPr>
            <p:spPr bwMode="auto">
              <a:xfrm rot="16200000">
                <a:off x="726664" y="2107510"/>
                <a:ext cx="407831" cy="369332"/>
              </a:xfrm>
              <a:prstGeom prst="rect">
                <a:avLst/>
              </a:prstGeom>
              <a:noFill/>
              <a:ln w="9525" algn="ctr">
                <a:noFill/>
                <a:miter lim="800000"/>
                <a:headEnd/>
                <a:tailEnd/>
              </a:ln>
              <a:effectLst/>
            </p:spPr>
            <p:txBody>
              <a:bodyPr wrap="square">
                <a:spAutoFit/>
              </a:bodyPr>
              <a:lstStyle/>
              <a:p>
                <a:pPr eaLnBrk="0" hangingPunct="0">
                  <a:defRPr/>
                </a:pPr>
                <a:r>
                  <a:rPr lang="en-US" b="1" dirty="0" smtClean="0">
                    <a:solidFill>
                      <a:schemeClr val="tx1">
                        <a:lumMod val="95000"/>
                        <a:lumOff val="5000"/>
                      </a:schemeClr>
                    </a:solidFill>
                    <a:effectLst>
                      <a:outerShdw blurRad="38100" dist="38100" dir="2700000" algn="tl">
                        <a:srgbClr val="C0C0C0"/>
                      </a:outerShdw>
                    </a:effectLst>
                    <a:latin typeface="Century Gothic" pitchFamily="34" charset="0"/>
                  </a:rPr>
                  <a:t>2.</a:t>
                </a:r>
                <a:endParaRPr lang="en-US" b="1" dirty="0">
                  <a:solidFill>
                    <a:schemeClr val="tx1">
                      <a:lumMod val="95000"/>
                      <a:lumOff val="5000"/>
                    </a:schemeClr>
                  </a:solidFill>
                  <a:effectLst>
                    <a:outerShdw blurRad="38100" dist="38100" dir="2700000" algn="tl">
                      <a:srgbClr val="C0C0C0"/>
                    </a:outerShdw>
                  </a:effectLst>
                  <a:latin typeface="Century Gothic" pitchFamily="34" charset="0"/>
                </a:endParaRPr>
              </a:p>
            </p:txBody>
          </p:sp>
        </p:grpSp>
        <p:grpSp>
          <p:nvGrpSpPr>
            <p:cNvPr id="86" name="85 Grupo"/>
            <p:cNvGrpSpPr/>
            <p:nvPr/>
          </p:nvGrpSpPr>
          <p:grpSpPr>
            <a:xfrm rot="5400000">
              <a:off x="613416" y="3715177"/>
              <a:ext cx="428339" cy="1584179"/>
              <a:chOff x="717691" y="630280"/>
              <a:chExt cx="428339" cy="1869015"/>
            </a:xfrm>
          </p:grpSpPr>
          <p:sp>
            <p:nvSpPr>
              <p:cNvPr id="87" name="Text Box 10"/>
              <p:cNvSpPr txBox="1">
                <a:spLocks noChangeArrowheads="1"/>
              </p:cNvSpPr>
              <p:nvPr/>
            </p:nvSpPr>
            <p:spPr bwMode="auto">
              <a:xfrm rot="16200000">
                <a:off x="504384" y="1629285"/>
                <a:ext cx="680529" cy="253916"/>
              </a:xfrm>
              <a:prstGeom prst="rect">
                <a:avLst/>
              </a:prstGeom>
              <a:noFill/>
              <a:ln w="9525" algn="ctr">
                <a:noFill/>
                <a:miter lim="800000"/>
                <a:headEnd/>
                <a:tailEnd/>
              </a:ln>
              <a:effectLst/>
            </p:spPr>
            <p:txBody>
              <a:bodyPr wrap="square">
                <a:spAutoFit/>
              </a:bodyPr>
              <a:lstStyle/>
              <a:p>
                <a:pPr eaLnBrk="0" hangingPunct="0">
                  <a:defRPr/>
                </a:pPr>
                <a:r>
                  <a:rPr lang="en-US" sz="1050" b="1" dirty="0" smtClean="0">
                    <a:solidFill>
                      <a:schemeClr val="tx1">
                        <a:lumMod val="95000"/>
                        <a:lumOff val="5000"/>
                      </a:schemeClr>
                    </a:solidFill>
                    <a:effectLst>
                      <a:outerShdw blurRad="38100" dist="38100" dir="2700000" algn="tl">
                        <a:srgbClr val="C0C0C0"/>
                      </a:outerShdw>
                    </a:effectLst>
                    <a:cs typeface="+mn-cs"/>
                  </a:rPr>
                  <a:t>NIVEL</a:t>
                </a:r>
                <a:endParaRPr lang="en-US" sz="1050" b="1" dirty="0">
                  <a:solidFill>
                    <a:schemeClr val="tx1">
                      <a:lumMod val="95000"/>
                      <a:lumOff val="5000"/>
                    </a:schemeClr>
                  </a:solidFill>
                  <a:effectLst>
                    <a:outerShdw blurRad="38100" dist="38100" dir="2700000" algn="tl">
                      <a:srgbClr val="C0C0C0"/>
                    </a:outerShdw>
                  </a:effectLst>
                  <a:cs typeface="+mn-cs"/>
                </a:endParaRPr>
              </a:p>
            </p:txBody>
          </p:sp>
          <p:sp>
            <p:nvSpPr>
              <p:cNvPr id="88" name="Text Box 7"/>
              <p:cNvSpPr txBox="1">
                <a:spLocks noChangeArrowheads="1"/>
              </p:cNvSpPr>
              <p:nvPr/>
            </p:nvSpPr>
            <p:spPr bwMode="auto">
              <a:xfrm rot="16200000">
                <a:off x="303596" y="1257270"/>
                <a:ext cx="1469424" cy="215444"/>
              </a:xfrm>
              <a:prstGeom prst="rect">
                <a:avLst/>
              </a:prstGeom>
              <a:noFill/>
              <a:ln w="9525" algn="ctr">
                <a:noFill/>
                <a:miter lim="800000"/>
                <a:headEnd/>
                <a:tailEnd/>
              </a:ln>
              <a:effectLst/>
            </p:spPr>
            <p:txBody>
              <a:bodyPr wrap="square">
                <a:spAutoFit/>
              </a:bodyPr>
              <a:lstStyle/>
              <a:p>
                <a:pPr>
                  <a:spcBef>
                    <a:spcPct val="50000"/>
                  </a:spcBef>
                  <a:defRPr/>
                </a:pPr>
                <a:r>
                  <a:rPr lang="es-ES_tradnl" sz="800" dirty="0" smtClean="0">
                    <a:solidFill>
                      <a:schemeClr val="tx1">
                        <a:lumMod val="95000"/>
                        <a:lumOff val="5000"/>
                      </a:schemeClr>
                    </a:solidFill>
                    <a:effectLst>
                      <a:outerShdw blurRad="38100" dist="38100" dir="2700000" algn="tl">
                        <a:srgbClr val="C0C0C0"/>
                      </a:outerShdw>
                    </a:effectLst>
                    <a:latin typeface="Arial Narrow" pitchFamily="34" charset="0"/>
                    <a:cs typeface="+mn-cs"/>
                  </a:rPr>
                  <a:t>MUNICIPAL</a:t>
                </a:r>
                <a:endParaRPr lang="es-ES_tradnl" sz="800" dirty="0">
                  <a:solidFill>
                    <a:schemeClr val="tx1">
                      <a:lumMod val="95000"/>
                      <a:lumOff val="5000"/>
                    </a:schemeClr>
                  </a:solidFill>
                  <a:effectLst>
                    <a:outerShdw blurRad="38100" dist="38100" dir="2700000" algn="tl">
                      <a:srgbClr val="C0C0C0"/>
                    </a:outerShdw>
                  </a:effectLst>
                  <a:latin typeface="Arial Narrow" pitchFamily="34" charset="0"/>
                  <a:cs typeface="+mn-cs"/>
                </a:endParaRPr>
              </a:p>
            </p:txBody>
          </p:sp>
          <p:sp>
            <p:nvSpPr>
              <p:cNvPr id="89" name="Text Box 10"/>
              <p:cNvSpPr txBox="1">
                <a:spLocks noChangeArrowheads="1"/>
              </p:cNvSpPr>
              <p:nvPr/>
            </p:nvSpPr>
            <p:spPr bwMode="auto">
              <a:xfrm rot="16200000">
                <a:off x="697251" y="2081301"/>
                <a:ext cx="466656" cy="369332"/>
              </a:xfrm>
              <a:prstGeom prst="rect">
                <a:avLst/>
              </a:prstGeom>
              <a:noFill/>
              <a:ln w="9525" algn="ctr">
                <a:noFill/>
                <a:miter lim="800000"/>
                <a:headEnd/>
                <a:tailEnd/>
              </a:ln>
              <a:effectLst/>
            </p:spPr>
            <p:txBody>
              <a:bodyPr wrap="square">
                <a:spAutoFit/>
              </a:bodyPr>
              <a:lstStyle/>
              <a:p>
                <a:pPr eaLnBrk="0" hangingPunct="0">
                  <a:defRPr/>
                </a:pPr>
                <a:r>
                  <a:rPr lang="en-US" b="1" dirty="0" smtClean="0">
                    <a:solidFill>
                      <a:schemeClr val="tx1">
                        <a:lumMod val="95000"/>
                        <a:lumOff val="5000"/>
                      </a:schemeClr>
                    </a:solidFill>
                    <a:effectLst>
                      <a:outerShdw blurRad="38100" dist="38100" dir="2700000" algn="tl">
                        <a:srgbClr val="C0C0C0"/>
                      </a:outerShdw>
                    </a:effectLst>
                    <a:latin typeface="Century Gothic" pitchFamily="34" charset="0"/>
                  </a:rPr>
                  <a:t>3.</a:t>
                </a:r>
                <a:endParaRPr lang="en-US" b="1" dirty="0">
                  <a:solidFill>
                    <a:schemeClr val="tx1">
                      <a:lumMod val="95000"/>
                      <a:lumOff val="5000"/>
                    </a:schemeClr>
                  </a:solidFill>
                  <a:effectLst>
                    <a:outerShdw blurRad="38100" dist="38100" dir="2700000" algn="tl">
                      <a:srgbClr val="C0C0C0"/>
                    </a:outerShdw>
                  </a:effectLst>
                  <a:latin typeface="Century Gothic" pitchFamily="34" charset="0"/>
                </a:endParaRPr>
              </a:p>
            </p:txBody>
          </p:sp>
        </p:grpSp>
        <p:cxnSp>
          <p:nvCxnSpPr>
            <p:cNvPr id="97" name="96 Conector recto"/>
            <p:cNvCxnSpPr/>
            <p:nvPr/>
          </p:nvCxnSpPr>
          <p:spPr>
            <a:xfrm>
              <a:off x="395536" y="4725144"/>
              <a:ext cx="8605462"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8" name="97 Conector recto"/>
            <p:cNvCxnSpPr/>
            <p:nvPr/>
          </p:nvCxnSpPr>
          <p:spPr>
            <a:xfrm>
              <a:off x="395536" y="5517232"/>
              <a:ext cx="8605462"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9" name="98 Conector recto"/>
            <p:cNvCxnSpPr/>
            <p:nvPr/>
          </p:nvCxnSpPr>
          <p:spPr>
            <a:xfrm>
              <a:off x="395536" y="2492896"/>
              <a:ext cx="8605462"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0" name="99 Conector recto"/>
            <p:cNvCxnSpPr/>
            <p:nvPr/>
          </p:nvCxnSpPr>
          <p:spPr>
            <a:xfrm>
              <a:off x="395536" y="6669360"/>
              <a:ext cx="8650932"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01" name="100 Grupo"/>
            <p:cNvGrpSpPr/>
            <p:nvPr/>
          </p:nvGrpSpPr>
          <p:grpSpPr>
            <a:xfrm rot="5400000">
              <a:off x="613416" y="4507265"/>
              <a:ext cx="428339" cy="1584179"/>
              <a:chOff x="717691" y="630280"/>
              <a:chExt cx="428339" cy="1869015"/>
            </a:xfrm>
          </p:grpSpPr>
          <p:sp>
            <p:nvSpPr>
              <p:cNvPr id="102" name="Text Box 10"/>
              <p:cNvSpPr txBox="1">
                <a:spLocks noChangeArrowheads="1"/>
              </p:cNvSpPr>
              <p:nvPr/>
            </p:nvSpPr>
            <p:spPr bwMode="auto">
              <a:xfrm rot="16200000">
                <a:off x="504384" y="1629285"/>
                <a:ext cx="680529" cy="253916"/>
              </a:xfrm>
              <a:prstGeom prst="rect">
                <a:avLst/>
              </a:prstGeom>
              <a:noFill/>
              <a:ln w="9525" algn="ctr">
                <a:noFill/>
                <a:miter lim="800000"/>
                <a:headEnd/>
                <a:tailEnd/>
              </a:ln>
              <a:effectLst/>
            </p:spPr>
            <p:txBody>
              <a:bodyPr wrap="square">
                <a:spAutoFit/>
              </a:bodyPr>
              <a:lstStyle/>
              <a:p>
                <a:pPr eaLnBrk="0" hangingPunct="0">
                  <a:defRPr/>
                </a:pPr>
                <a:r>
                  <a:rPr lang="en-US" sz="1050" b="1" dirty="0" smtClean="0">
                    <a:solidFill>
                      <a:schemeClr val="tx1">
                        <a:lumMod val="95000"/>
                        <a:lumOff val="5000"/>
                      </a:schemeClr>
                    </a:solidFill>
                    <a:effectLst>
                      <a:outerShdw blurRad="38100" dist="38100" dir="2700000" algn="tl">
                        <a:srgbClr val="C0C0C0"/>
                      </a:outerShdw>
                    </a:effectLst>
                    <a:cs typeface="+mn-cs"/>
                  </a:rPr>
                  <a:t>NIVEL</a:t>
                </a:r>
                <a:endParaRPr lang="en-US" sz="1050" b="1" dirty="0">
                  <a:solidFill>
                    <a:schemeClr val="tx1">
                      <a:lumMod val="95000"/>
                      <a:lumOff val="5000"/>
                    </a:schemeClr>
                  </a:solidFill>
                  <a:effectLst>
                    <a:outerShdw blurRad="38100" dist="38100" dir="2700000" algn="tl">
                      <a:srgbClr val="C0C0C0"/>
                    </a:outerShdw>
                  </a:effectLst>
                  <a:cs typeface="+mn-cs"/>
                </a:endParaRPr>
              </a:p>
            </p:txBody>
          </p:sp>
          <p:sp>
            <p:nvSpPr>
              <p:cNvPr id="103" name="Text Box 7"/>
              <p:cNvSpPr txBox="1">
                <a:spLocks noChangeArrowheads="1"/>
              </p:cNvSpPr>
              <p:nvPr/>
            </p:nvSpPr>
            <p:spPr bwMode="auto">
              <a:xfrm rot="16200000">
                <a:off x="303596" y="1257270"/>
                <a:ext cx="1469424" cy="215444"/>
              </a:xfrm>
              <a:prstGeom prst="rect">
                <a:avLst/>
              </a:prstGeom>
              <a:noFill/>
              <a:ln w="9525" algn="ctr">
                <a:noFill/>
                <a:miter lim="800000"/>
                <a:headEnd/>
                <a:tailEnd/>
              </a:ln>
              <a:effectLst/>
            </p:spPr>
            <p:txBody>
              <a:bodyPr wrap="square">
                <a:spAutoFit/>
              </a:bodyPr>
              <a:lstStyle/>
              <a:p>
                <a:pPr>
                  <a:spcBef>
                    <a:spcPct val="50000"/>
                  </a:spcBef>
                  <a:defRPr/>
                </a:pPr>
                <a:r>
                  <a:rPr lang="es-ES_tradnl" sz="800" dirty="0" smtClean="0">
                    <a:solidFill>
                      <a:schemeClr val="tx1">
                        <a:lumMod val="95000"/>
                        <a:lumOff val="5000"/>
                      </a:schemeClr>
                    </a:solidFill>
                    <a:effectLst>
                      <a:outerShdw blurRad="38100" dist="38100" dir="2700000" algn="tl">
                        <a:srgbClr val="C0C0C0"/>
                      </a:outerShdw>
                    </a:effectLst>
                    <a:latin typeface="Arial Narrow" pitchFamily="34" charset="0"/>
                  </a:rPr>
                  <a:t>ZONAL</a:t>
                </a:r>
                <a:endParaRPr lang="es-ES_tradnl" sz="800" dirty="0">
                  <a:solidFill>
                    <a:schemeClr val="tx1">
                      <a:lumMod val="95000"/>
                      <a:lumOff val="5000"/>
                    </a:schemeClr>
                  </a:solidFill>
                  <a:effectLst>
                    <a:outerShdw blurRad="38100" dist="38100" dir="2700000" algn="tl">
                      <a:srgbClr val="C0C0C0"/>
                    </a:outerShdw>
                  </a:effectLst>
                  <a:latin typeface="Arial Narrow" pitchFamily="34" charset="0"/>
                </a:endParaRPr>
              </a:p>
            </p:txBody>
          </p:sp>
          <p:sp>
            <p:nvSpPr>
              <p:cNvPr id="104" name="Text Box 10"/>
              <p:cNvSpPr txBox="1">
                <a:spLocks noChangeArrowheads="1"/>
              </p:cNvSpPr>
              <p:nvPr/>
            </p:nvSpPr>
            <p:spPr bwMode="auto">
              <a:xfrm rot="16200000">
                <a:off x="697251" y="2081301"/>
                <a:ext cx="466656" cy="369332"/>
              </a:xfrm>
              <a:prstGeom prst="rect">
                <a:avLst/>
              </a:prstGeom>
              <a:noFill/>
              <a:ln w="9525" algn="ctr">
                <a:noFill/>
                <a:miter lim="800000"/>
                <a:headEnd/>
                <a:tailEnd/>
              </a:ln>
              <a:effectLst/>
            </p:spPr>
            <p:txBody>
              <a:bodyPr wrap="square">
                <a:spAutoFit/>
              </a:bodyPr>
              <a:lstStyle/>
              <a:p>
                <a:pPr eaLnBrk="0" hangingPunct="0">
                  <a:defRPr/>
                </a:pPr>
                <a:r>
                  <a:rPr lang="en-US" b="1" dirty="0" smtClean="0">
                    <a:solidFill>
                      <a:schemeClr val="tx1">
                        <a:lumMod val="95000"/>
                        <a:lumOff val="5000"/>
                      </a:schemeClr>
                    </a:solidFill>
                    <a:effectLst>
                      <a:outerShdw blurRad="38100" dist="38100" dir="2700000" algn="tl">
                        <a:srgbClr val="C0C0C0"/>
                      </a:outerShdw>
                    </a:effectLst>
                    <a:latin typeface="Century Gothic" pitchFamily="34" charset="0"/>
                  </a:rPr>
                  <a:t>4.</a:t>
                </a:r>
                <a:endParaRPr lang="en-US" b="1" dirty="0">
                  <a:solidFill>
                    <a:schemeClr val="tx1">
                      <a:lumMod val="95000"/>
                      <a:lumOff val="5000"/>
                    </a:schemeClr>
                  </a:solidFill>
                  <a:effectLst>
                    <a:outerShdw blurRad="38100" dist="38100" dir="2700000" algn="tl">
                      <a:srgbClr val="C0C0C0"/>
                    </a:outerShdw>
                  </a:effectLst>
                  <a:latin typeface="Century Gothic" pitchFamily="34" charset="0"/>
                </a:endParaRPr>
              </a:p>
            </p:txBody>
          </p:sp>
        </p:grpSp>
        <p:grpSp>
          <p:nvGrpSpPr>
            <p:cNvPr id="105" name="104 Grupo"/>
            <p:cNvGrpSpPr/>
            <p:nvPr/>
          </p:nvGrpSpPr>
          <p:grpSpPr>
            <a:xfrm rot="5400000">
              <a:off x="613416" y="5659393"/>
              <a:ext cx="428339" cy="1584179"/>
              <a:chOff x="717691" y="630280"/>
              <a:chExt cx="428339" cy="1869015"/>
            </a:xfrm>
          </p:grpSpPr>
          <p:sp>
            <p:nvSpPr>
              <p:cNvPr id="106" name="Text Box 10"/>
              <p:cNvSpPr txBox="1">
                <a:spLocks noChangeArrowheads="1"/>
              </p:cNvSpPr>
              <p:nvPr/>
            </p:nvSpPr>
            <p:spPr bwMode="auto">
              <a:xfrm rot="16200000">
                <a:off x="504384" y="1629285"/>
                <a:ext cx="680529" cy="253916"/>
              </a:xfrm>
              <a:prstGeom prst="rect">
                <a:avLst/>
              </a:prstGeom>
              <a:noFill/>
              <a:ln w="9525" algn="ctr">
                <a:noFill/>
                <a:miter lim="800000"/>
                <a:headEnd/>
                <a:tailEnd/>
              </a:ln>
              <a:effectLst/>
            </p:spPr>
            <p:txBody>
              <a:bodyPr wrap="square">
                <a:spAutoFit/>
              </a:bodyPr>
              <a:lstStyle/>
              <a:p>
                <a:pPr eaLnBrk="0" hangingPunct="0">
                  <a:defRPr/>
                </a:pPr>
                <a:r>
                  <a:rPr lang="en-US" sz="1050" b="1" dirty="0" smtClean="0">
                    <a:solidFill>
                      <a:schemeClr val="tx1">
                        <a:lumMod val="95000"/>
                        <a:lumOff val="5000"/>
                      </a:schemeClr>
                    </a:solidFill>
                    <a:effectLst>
                      <a:outerShdw blurRad="38100" dist="38100" dir="2700000" algn="tl">
                        <a:srgbClr val="C0C0C0"/>
                      </a:outerShdw>
                    </a:effectLst>
                    <a:cs typeface="+mn-cs"/>
                  </a:rPr>
                  <a:t>NIVEL</a:t>
                </a:r>
                <a:endParaRPr lang="en-US" sz="1050" b="1" dirty="0">
                  <a:solidFill>
                    <a:schemeClr val="tx1">
                      <a:lumMod val="95000"/>
                      <a:lumOff val="5000"/>
                    </a:schemeClr>
                  </a:solidFill>
                  <a:effectLst>
                    <a:outerShdw blurRad="38100" dist="38100" dir="2700000" algn="tl">
                      <a:srgbClr val="C0C0C0"/>
                    </a:outerShdw>
                  </a:effectLst>
                  <a:cs typeface="+mn-cs"/>
                </a:endParaRPr>
              </a:p>
            </p:txBody>
          </p:sp>
          <p:sp>
            <p:nvSpPr>
              <p:cNvPr id="107" name="Text Box 7"/>
              <p:cNvSpPr txBox="1">
                <a:spLocks noChangeArrowheads="1"/>
              </p:cNvSpPr>
              <p:nvPr/>
            </p:nvSpPr>
            <p:spPr bwMode="auto">
              <a:xfrm rot="16200000">
                <a:off x="303596" y="1257270"/>
                <a:ext cx="1469424" cy="215444"/>
              </a:xfrm>
              <a:prstGeom prst="rect">
                <a:avLst/>
              </a:prstGeom>
              <a:noFill/>
              <a:ln w="9525" algn="ctr">
                <a:noFill/>
                <a:miter lim="800000"/>
                <a:headEnd/>
                <a:tailEnd/>
              </a:ln>
              <a:effectLst/>
            </p:spPr>
            <p:txBody>
              <a:bodyPr wrap="square">
                <a:spAutoFit/>
              </a:bodyPr>
              <a:lstStyle/>
              <a:p>
                <a:pPr>
                  <a:spcBef>
                    <a:spcPct val="50000"/>
                  </a:spcBef>
                  <a:defRPr/>
                </a:pPr>
                <a:r>
                  <a:rPr lang="es-ES_tradnl" sz="800" dirty="0" smtClean="0">
                    <a:solidFill>
                      <a:schemeClr val="tx1">
                        <a:lumMod val="95000"/>
                        <a:lumOff val="5000"/>
                      </a:schemeClr>
                    </a:solidFill>
                    <a:effectLst>
                      <a:outerShdw blurRad="38100" dist="38100" dir="2700000" algn="tl">
                        <a:srgbClr val="C0C0C0"/>
                      </a:outerShdw>
                    </a:effectLst>
                    <a:latin typeface="Arial Narrow" pitchFamily="34" charset="0"/>
                    <a:cs typeface="+mn-cs"/>
                  </a:rPr>
                  <a:t>LOCAL</a:t>
                </a:r>
                <a:endParaRPr lang="es-ES_tradnl" sz="800" dirty="0">
                  <a:solidFill>
                    <a:schemeClr val="tx1">
                      <a:lumMod val="95000"/>
                      <a:lumOff val="5000"/>
                    </a:schemeClr>
                  </a:solidFill>
                  <a:effectLst>
                    <a:outerShdw blurRad="38100" dist="38100" dir="2700000" algn="tl">
                      <a:srgbClr val="C0C0C0"/>
                    </a:outerShdw>
                  </a:effectLst>
                  <a:latin typeface="Arial Narrow" pitchFamily="34" charset="0"/>
                  <a:cs typeface="+mn-cs"/>
                </a:endParaRPr>
              </a:p>
            </p:txBody>
          </p:sp>
          <p:sp>
            <p:nvSpPr>
              <p:cNvPr id="108" name="Text Box 10"/>
              <p:cNvSpPr txBox="1">
                <a:spLocks noChangeArrowheads="1"/>
              </p:cNvSpPr>
              <p:nvPr/>
            </p:nvSpPr>
            <p:spPr bwMode="auto">
              <a:xfrm rot="16200000">
                <a:off x="697251" y="2081301"/>
                <a:ext cx="466656" cy="369332"/>
              </a:xfrm>
              <a:prstGeom prst="rect">
                <a:avLst/>
              </a:prstGeom>
              <a:noFill/>
              <a:ln w="9525" algn="ctr">
                <a:noFill/>
                <a:miter lim="800000"/>
                <a:headEnd/>
                <a:tailEnd/>
              </a:ln>
              <a:effectLst/>
            </p:spPr>
            <p:txBody>
              <a:bodyPr wrap="square">
                <a:spAutoFit/>
              </a:bodyPr>
              <a:lstStyle/>
              <a:p>
                <a:pPr eaLnBrk="0" hangingPunct="0">
                  <a:defRPr/>
                </a:pPr>
                <a:r>
                  <a:rPr lang="en-US" b="1" dirty="0">
                    <a:solidFill>
                      <a:schemeClr val="tx1">
                        <a:lumMod val="95000"/>
                        <a:lumOff val="5000"/>
                      </a:schemeClr>
                    </a:solidFill>
                    <a:effectLst>
                      <a:outerShdw blurRad="38100" dist="38100" dir="2700000" algn="tl">
                        <a:srgbClr val="C0C0C0"/>
                      </a:outerShdw>
                    </a:effectLst>
                    <a:latin typeface="Century Gothic" pitchFamily="34" charset="0"/>
                  </a:rPr>
                  <a:t>5</a:t>
                </a:r>
                <a:r>
                  <a:rPr lang="en-US" b="1" dirty="0" smtClean="0">
                    <a:solidFill>
                      <a:schemeClr val="tx1">
                        <a:lumMod val="95000"/>
                        <a:lumOff val="5000"/>
                      </a:schemeClr>
                    </a:solidFill>
                    <a:effectLst>
                      <a:outerShdw blurRad="38100" dist="38100" dir="2700000" algn="tl">
                        <a:srgbClr val="C0C0C0"/>
                      </a:outerShdw>
                    </a:effectLst>
                    <a:latin typeface="Century Gothic" pitchFamily="34" charset="0"/>
                  </a:rPr>
                  <a:t>.</a:t>
                </a:r>
                <a:endParaRPr lang="en-US" b="1" dirty="0">
                  <a:solidFill>
                    <a:schemeClr val="tx1">
                      <a:lumMod val="95000"/>
                      <a:lumOff val="5000"/>
                    </a:schemeClr>
                  </a:solidFill>
                  <a:effectLst>
                    <a:outerShdw blurRad="38100" dist="38100" dir="2700000" algn="tl">
                      <a:srgbClr val="C0C0C0"/>
                    </a:outerShdw>
                  </a:effectLst>
                  <a:latin typeface="Century Gothic" pitchFamily="34" charset="0"/>
                </a:endParaRPr>
              </a:p>
            </p:txBody>
          </p:sp>
        </p:grpSp>
        <p:sp>
          <p:nvSpPr>
            <p:cNvPr id="118" name="117 Rectángulo"/>
            <p:cNvSpPr/>
            <p:nvPr/>
          </p:nvSpPr>
          <p:spPr>
            <a:xfrm>
              <a:off x="7092280" y="4149080"/>
              <a:ext cx="1934508" cy="215444"/>
            </a:xfrm>
            <a:prstGeom prst="rect">
              <a:avLst/>
            </a:prstGeom>
          </p:spPr>
          <p:txBody>
            <a:bodyPr wrap="square">
              <a:spAutoFit/>
            </a:bodyPr>
            <a:lstStyle/>
            <a:p>
              <a:pPr marL="171450" indent="-171450">
                <a:buFontTx/>
                <a:buChar char="-"/>
              </a:pPr>
              <a:r>
                <a:rPr lang="es-CO" sz="800" dirty="0" smtClean="0">
                  <a:latin typeface="Arial Narrow" pitchFamily="34" charset="0"/>
                  <a:cs typeface="Arial" pitchFamily="34" charset="0"/>
                </a:rPr>
                <a:t>Planes de Desarrollo Municipal</a:t>
              </a:r>
              <a:endParaRPr lang="es-CO" sz="800" dirty="0">
                <a:latin typeface="Arial Narrow" pitchFamily="34" charset="0"/>
                <a:cs typeface="Arial" pitchFamily="34" charset="0"/>
              </a:endParaRPr>
            </a:p>
          </p:txBody>
        </p:sp>
        <p:sp>
          <p:nvSpPr>
            <p:cNvPr id="119" name="118 Rectángulo"/>
            <p:cNvSpPr/>
            <p:nvPr/>
          </p:nvSpPr>
          <p:spPr>
            <a:xfrm>
              <a:off x="1259632" y="4149080"/>
              <a:ext cx="1934508" cy="584775"/>
            </a:xfrm>
            <a:prstGeom prst="rect">
              <a:avLst/>
            </a:prstGeom>
          </p:spPr>
          <p:txBody>
            <a:bodyPr wrap="square">
              <a:spAutoFit/>
            </a:bodyPr>
            <a:lstStyle/>
            <a:p>
              <a:pPr marL="171450" indent="-171450">
                <a:buFontTx/>
                <a:buChar char="-"/>
              </a:pPr>
              <a:r>
                <a:rPr lang="es-CO" sz="800" dirty="0" smtClean="0">
                  <a:latin typeface="Arial Narrow" pitchFamily="34" charset="0"/>
                  <a:cs typeface="Arial" pitchFamily="34" charset="0"/>
                </a:rPr>
                <a:t>Plan  de Gestión Ambiental Municipal</a:t>
              </a:r>
            </a:p>
            <a:p>
              <a:pPr marL="171450" indent="-171450">
                <a:buFontTx/>
                <a:buChar char="-"/>
              </a:pPr>
              <a:r>
                <a:rPr lang="es-CO" sz="800" dirty="0" smtClean="0">
                  <a:latin typeface="Arial Narrow" pitchFamily="34" charset="0"/>
                  <a:cs typeface="Arial" pitchFamily="34" charset="0"/>
                </a:rPr>
                <a:t>Planes de Manejo Ambiental</a:t>
              </a:r>
            </a:p>
            <a:p>
              <a:pPr marL="171450" indent="-171450">
                <a:buFontTx/>
                <a:buChar char="-"/>
              </a:pPr>
              <a:endParaRPr lang="es-CO" sz="800" dirty="0" smtClean="0">
                <a:latin typeface="Arial Narrow" pitchFamily="34" charset="0"/>
                <a:cs typeface="Arial" pitchFamily="34" charset="0"/>
              </a:endParaRPr>
            </a:p>
            <a:p>
              <a:pPr marL="171450" indent="-171450">
                <a:buFontTx/>
                <a:buChar char="-"/>
              </a:pPr>
              <a:endParaRPr lang="es-CO" sz="800" dirty="0">
                <a:latin typeface="Arial Narrow" pitchFamily="34" charset="0"/>
                <a:cs typeface="Arial" pitchFamily="34" charset="0"/>
              </a:endParaRPr>
            </a:p>
          </p:txBody>
        </p:sp>
        <p:sp>
          <p:nvSpPr>
            <p:cNvPr id="120" name="119 Rectángulo"/>
            <p:cNvSpPr/>
            <p:nvPr/>
          </p:nvSpPr>
          <p:spPr>
            <a:xfrm>
              <a:off x="1259632" y="5517232"/>
              <a:ext cx="1934508" cy="584775"/>
            </a:xfrm>
            <a:prstGeom prst="rect">
              <a:avLst/>
            </a:prstGeom>
          </p:spPr>
          <p:txBody>
            <a:bodyPr wrap="square">
              <a:spAutoFit/>
            </a:bodyPr>
            <a:lstStyle/>
            <a:p>
              <a:pPr marL="171450" indent="-171450">
                <a:buFontTx/>
                <a:buChar char="-"/>
              </a:pPr>
              <a:r>
                <a:rPr lang="es-CO" sz="800" dirty="0" smtClean="0">
                  <a:latin typeface="Arial Narrow" pitchFamily="34" charset="0"/>
                  <a:cs typeface="Arial" pitchFamily="34" charset="0"/>
                </a:rPr>
                <a:t>Planes Institucionales de Gestión Ambiental</a:t>
              </a:r>
            </a:p>
            <a:p>
              <a:pPr marL="171450" indent="-171450">
                <a:buFontTx/>
                <a:buChar char="-"/>
              </a:pPr>
              <a:r>
                <a:rPr lang="es-CO" sz="800" dirty="0" smtClean="0">
                  <a:latin typeface="Arial Narrow" pitchFamily="34" charset="0"/>
                  <a:cs typeface="Arial" pitchFamily="34" charset="0"/>
                </a:rPr>
                <a:t>Planes Ambientales Locales</a:t>
              </a:r>
            </a:p>
            <a:p>
              <a:pPr marL="171450" indent="-171450">
                <a:buFontTx/>
                <a:buChar char="-"/>
              </a:pPr>
              <a:endParaRPr lang="es-CO" sz="800" dirty="0">
                <a:latin typeface="Arial Narrow" pitchFamily="34" charset="0"/>
                <a:cs typeface="Arial" pitchFamily="34" charset="0"/>
              </a:endParaRPr>
            </a:p>
          </p:txBody>
        </p:sp>
        <p:sp>
          <p:nvSpPr>
            <p:cNvPr id="121" name="120 Rectángulo"/>
            <p:cNvSpPr/>
            <p:nvPr/>
          </p:nvSpPr>
          <p:spPr>
            <a:xfrm>
              <a:off x="1259632" y="4725144"/>
              <a:ext cx="1934508" cy="338554"/>
            </a:xfrm>
            <a:prstGeom prst="rect">
              <a:avLst/>
            </a:prstGeom>
          </p:spPr>
          <p:txBody>
            <a:bodyPr wrap="square">
              <a:spAutoFit/>
            </a:bodyPr>
            <a:lstStyle/>
            <a:p>
              <a:pPr marL="171450" indent="-171450">
                <a:buFontTx/>
                <a:buChar char="-"/>
              </a:pPr>
              <a:r>
                <a:rPr lang="es-CO" sz="800" dirty="0" smtClean="0">
                  <a:latin typeface="Arial Narrow" pitchFamily="34" charset="0"/>
                  <a:cs typeface="Arial" pitchFamily="34" charset="0"/>
                </a:rPr>
                <a:t>Agendas y lineamientos ambientales sectoriales</a:t>
              </a:r>
              <a:endParaRPr lang="es-CO" sz="800" dirty="0">
                <a:latin typeface="Arial Narrow" pitchFamily="34" charset="0"/>
                <a:cs typeface="Arial" pitchFamily="34" charset="0"/>
              </a:endParaRPr>
            </a:p>
          </p:txBody>
        </p:sp>
      </p:grpSp>
      <p:sp>
        <p:nvSpPr>
          <p:cNvPr id="56" name="2 Subtítulo"/>
          <p:cNvSpPr txBox="1">
            <a:spLocks/>
          </p:cNvSpPr>
          <p:nvPr/>
        </p:nvSpPr>
        <p:spPr>
          <a:xfrm>
            <a:off x="0" y="6597352"/>
            <a:ext cx="3528392" cy="35463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CO" sz="1000" dirty="0">
                <a:latin typeface="Arial" pitchFamily="34" charset="0"/>
                <a:cs typeface="Arial" pitchFamily="34" charset="0"/>
              </a:rPr>
              <a:t>Elaborado por: Arq. Msc. Daniel I. Arriaga </a:t>
            </a:r>
            <a:r>
              <a:rPr lang="es-CO" sz="1000" dirty="0" smtClean="0">
                <a:latin typeface="Arial" pitchFamily="34" charset="0"/>
                <a:cs typeface="Arial" pitchFamily="34" charset="0"/>
              </a:rPr>
              <a:t>Salamanca</a:t>
            </a:r>
            <a:endParaRPr lang="es-CO" sz="1000" dirty="0">
              <a:latin typeface="Arial" pitchFamily="34" charset="0"/>
              <a:cs typeface="Arial" pitchFamily="34" charset="0"/>
            </a:endParaRPr>
          </a:p>
        </p:txBody>
      </p:sp>
    </p:spTree>
    <p:extLst>
      <p:ext uri="{BB962C8B-B14F-4D97-AF65-F5344CB8AC3E}">
        <p14:creationId xmlns:p14="http://schemas.microsoft.com/office/powerpoint/2010/main" val="36449768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32302" y="116632"/>
            <a:ext cx="9014166" cy="6599188"/>
            <a:chOff x="32302" y="116632"/>
            <a:chExt cx="9014166" cy="6599188"/>
          </a:xfrm>
        </p:grpSpPr>
        <p:cxnSp>
          <p:nvCxnSpPr>
            <p:cNvPr id="66" name="65 Conector recto"/>
            <p:cNvCxnSpPr/>
            <p:nvPr/>
          </p:nvCxnSpPr>
          <p:spPr>
            <a:xfrm flipH="1">
              <a:off x="3194140" y="116632"/>
              <a:ext cx="9708" cy="654902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 name="66 Conector recto"/>
            <p:cNvCxnSpPr/>
            <p:nvPr/>
          </p:nvCxnSpPr>
          <p:spPr>
            <a:xfrm>
              <a:off x="5138356" y="116632"/>
              <a:ext cx="4854" cy="654902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 name="67 Conector recto"/>
            <p:cNvCxnSpPr/>
            <p:nvPr/>
          </p:nvCxnSpPr>
          <p:spPr>
            <a:xfrm flipV="1">
              <a:off x="107504" y="926686"/>
              <a:ext cx="8938964" cy="352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 name="68 Conector recto"/>
            <p:cNvCxnSpPr/>
            <p:nvPr/>
          </p:nvCxnSpPr>
          <p:spPr>
            <a:xfrm flipH="1">
              <a:off x="7082572" y="116632"/>
              <a:ext cx="9708" cy="6552728"/>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84 Conector recto"/>
            <p:cNvCxnSpPr/>
            <p:nvPr/>
          </p:nvCxnSpPr>
          <p:spPr>
            <a:xfrm>
              <a:off x="9036496" y="116632"/>
              <a:ext cx="0" cy="6552728"/>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0" name="89 Conector recto"/>
            <p:cNvCxnSpPr/>
            <p:nvPr/>
          </p:nvCxnSpPr>
          <p:spPr>
            <a:xfrm>
              <a:off x="1259632" y="116632"/>
              <a:ext cx="0" cy="654902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3" name="92 Rectángulo"/>
            <p:cNvSpPr/>
            <p:nvPr/>
          </p:nvSpPr>
          <p:spPr>
            <a:xfrm>
              <a:off x="3189886" y="908720"/>
              <a:ext cx="1934508" cy="1107996"/>
            </a:xfrm>
            <a:prstGeom prst="rect">
              <a:avLst/>
            </a:prstGeom>
          </p:spPr>
          <p:txBody>
            <a:bodyPr wrap="square">
              <a:spAutoFit/>
            </a:bodyPr>
            <a:lstStyle/>
            <a:p>
              <a:pPr marL="88900" indent="-88900">
                <a:buFontTx/>
                <a:buChar char="-"/>
              </a:pPr>
              <a:r>
                <a:rPr lang="es-CO" sz="600" dirty="0">
                  <a:latin typeface="Arial Narrow" pitchFamily="34" charset="0"/>
                  <a:cs typeface="Arial" pitchFamily="34" charset="0"/>
                </a:rPr>
                <a:t>Convenciones y tratados internacionales</a:t>
              </a:r>
            </a:p>
            <a:p>
              <a:pPr marL="88900" indent="-88900">
                <a:buFontTx/>
                <a:buChar char="-"/>
              </a:pPr>
              <a:r>
                <a:rPr lang="es-CO" sz="600" dirty="0" smtClean="0">
                  <a:latin typeface="Arial Narrow" pitchFamily="34" charset="0"/>
                  <a:cs typeface="Arial" pitchFamily="34" charset="0"/>
                </a:rPr>
                <a:t>Política, Sistema, Plan, Sistema de Información y Planes de gestión del riesgo y planes o estrategias de respuesta</a:t>
              </a:r>
            </a:p>
            <a:p>
              <a:pPr marL="88900" indent="-88900">
                <a:buFontTx/>
                <a:buChar char="-"/>
              </a:pPr>
              <a:r>
                <a:rPr lang="es-CO" sz="600" dirty="0" smtClean="0">
                  <a:latin typeface="Arial Narrow" pitchFamily="34" charset="0"/>
                  <a:cs typeface="Arial" pitchFamily="34" charset="0"/>
                </a:rPr>
                <a:t>Planes sectoriales</a:t>
              </a:r>
            </a:p>
            <a:p>
              <a:pPr marL="88900" indent="-88900">
                <a:buSzPts val="800"/>
                <a:buFontTx/>
                <a:buChar char="-"/>
              </a:pPr>
              <a:r>
                <a:rPr lang="es-CO" sz="600" dirty="0">
                  <a:latin typeface="Arial Narrow" pitchFamily="34" charset="0"/>
                  <a:cs typeface="Arial" pitchFamily="34" charset="0"/>
                </a:rPr>
                <a:t>Análisis </a:t>
              </a:r>
              <a:r>
                <a:rPr lang="es-CO" sz="600" dirty="0" smtClean="0">
                  <a:latin typeface="Arial Narrow" pitchFamily="34" charset="0"/>
                  <a:cs typeface="Arial" pitchFamily="34" charset="0"/>
                </a:rPr>
                <a:t>específico </a:t>
              </a:r>
              <a:r>
                <a:rPr lang="es-CO" sz="600" dirty="0">
                  <a:latin typeface="Arial Narrow" pitchFamily="34" charset="0"/>
                  <a:cs typeface="Arial" pitchFamily="34" charset="0"/>
                </a:rPr>
                <a:t>de </a:t>
              </a:r>
              <a:r>
                <a:rPr lang="es-CO" sz="600" dirty="0" smtClean="0">
                  <a:latin typeface="Arial Narrow" pitchFamily="34" charset="0"/>
                  <a:cs typeface="Arial" pitchFamily="34" charset="0"/>
                </a:rPr>
                <a:t>riesgo </a:t>
              </a:r>
              <a:r>
                <a:rPr lang="es-CO" sz="600" dirty="0">
                  <a:latin typeface="Arial Narrow" pitchFamily="34" charset="0"/>
                  <a:cs typeface="Arial" pitchFamily="34" charset="0"/>
                </a:rPr>
                <a:t>y </a:t>
              </a:r>
              <a:r>
                <a:rPr lang="es-CO" sz="600" dirty="0" smtClean="0">
                  <a:latin typeface="Arial Narrow" pitchFamily="34" charset="0"/>
                  <a:cs typeface="Arial" pitchFamily="34" charset="0"/>
                </a:rPr>
                <a:t>planes </a:t>
              </a:r>
              <a:r>
                <a:rPr lang="es-CO" sz="600" dirty="0">
                  <a:latin typeface="Arial Narrow" pitchFamily="34" charset="0"/>
                  <a:cs typeface="Arial" pitchFamily="34" charset="0"/>
                </a:rPr>
                <a:t>de </a:t>
              </a:r>
              <a:r>
                <a:rPr lang="es-CO" sz="600" dirty="0" smtClean="0">
                  <a:latin typeface="Arial Narrow" pitchFamily="34" charset="0"/>
                  <a:cs typeface="Arial" pitchFamily="34" charset="0"/>
                </a:rPr>
                <a:t>contingencia</a:t>
              </a:r>
              <a:endParaRPr lang="es-CO" sz="600" dirty="0">
                <a:latin typeface="Arial Narrow" pitchFamily="34" charset="0"/>
                <a:cs typeface="Arial" pitchFamily="34" charset="0"/>
              </a:endParaRPr>
            </a:p>
            <a:p>
              <a:pPr marL="88900" indent="-88900">
                <a:buFontTx/>
                <a:buChar char="-"/>
              </a:pPr>
              <a:r>
                <a:rPr lang="es-CO" sz="600" dirty="0">
                  <a:latin typeface="Arial Narrow" pitchFamily="34" charset="0"/>
                  <a:cs typeface="Arial" pitchFamily="34" charset="0"/>
                </a:rPr>
                <a:t>Planes </a:t>
              </a:r>
              <a:r>
                <a:rPr lang="es-CO" sz="600" dirty="0" smtClean="0">
                  <a:latin typeface="Arial Narrow" pitchFamily="34" charset="0"/>
                  <a:cs typeface="Arial" pitchFamily="34" charset="0"/>
                </a:rPr>
                <a:t>aglomeraciones</a:t>
              </a:r>
              <a:endParaRPr lang="es-CO" sz="600" dirty="0">
                <a:latin typeface="Arial Narrow" pitchFamily="34" charset="0"/>
                <a:cs typeface="Arial" pitchFamily="34" charset="0"/>
              </a:endParaRPr>
            </a:p>
            <a:p>
              <a:pPr marL="88900" indent="-88900">
                <a:buFontTx/>
                <a:buChar char="-"/>
              </a:pPr>
              <a:r>
                <a:rPr lang="es-CO" sz="600" dirty="0">
                  <a:latin typeface="Arial Narrow" pitchFamily="34" charset="0"/>
                  <a:cs typeface="Arial" pitchFamily="34" charset="0"/>
                </a:rPr>
                <a:t>Planes </a:t>
              </a:r>
              <a:r>
                <a:rPr lang="es-CO" sz="600" dirty="0" smtClean="0">
                  <a:latin typeface="Arial Narrow" pitchFamily="34" charset="0"/>
                  <a:cs typeface="Arial" pitchFamily="34" charset="0"/>
                </a:rPr>
                <a:t>institucionales</a:t>
              </a:r>
              <a:endParaRPr lang="es-CO" sz="600" dirty="0">
                <a:latin typeface="Arial Narrow" pitchFamily="34" charset="0"/>
                <a:cs typeface="Arial" pitchFamily="34" charset="0"/>
              </a:endParaRPr>
            </a:p>
            <a:p>
              <a:pPr marL="88900" indent="-88900">
                <a:buFontTx/>
                <a:buChar char="-"/>
              </a:pPr>
              <a:r>
                <a:rPr lang="es-CO" sz="600" dirty="0">
                  <a:latin typeface="Arial Narrow" pitchFamily="34" charset="0"/>
                  <a:cs typeface="Arial" pitchFamily="34" charset="0"/>
                </a:rPr>
                <a:t>Comités de Ayuda Mutua</a:t>
              </a:r>
            </a:p>
            <a:p>
              <a:pPr marL="88900" indent="-88900">
                <a:buFontTx/>
                <a:buChar char="-"/>
              </a:pPr>
              <a:r>
                <a:rPr lang="es-CO" sz="600" dirty="0">
                  <a:latin typeface="Arial Narrow" pitchFamily="34" charset="0"/>
                  <a:cs typeface="Arial" pitchFamily="34" charset="0"/>
                </a:rPr>
                <a:t>Plan </a:t>
              </a:r>
              <a:r>
                <a:rPr lang="es-CO" sz="600" dirty="0" smtClean="0">
                  <a:latin typeface="Arial Narrow" pitchFamily="34" charset="0"/>
                  <a:cs typeface="Arial" pitchFamily="34" charset="0"/>
                </a:rPr>
                <a:t>escolar</a:t>
              </a:r>
              <a:endParaRPr lang="es-CO" sz="600" dirty="0">
                <a:latin typeface="Arial Narrow" pitchFamily="34" charset="0"/>
                <a:cs typeface="Arial" pitchFamily="34" charset="0"/>
              </a:endParaRPr>
            </a:p>
            <a:p>
              <a:pPr marL="88900" indent="-88900">
                <a:buFontTx/>
                <a:buChar char="-"/>
              </a:pPr>
              <a:r>
                <a:rPr lang="es-CO" sz="600" dirty="0">
                  <a:latin typeface="Arial Narrow" pitchFamily="34" charset="0"/>
                  <a:cs typeface="Arial" pitchFamily="34" charset="0"/>
                </a:rPr>
                <a:t>Plan </a:t>
              </a:r>
              <a:r>
                <a:rPr lang="es-CO" sz="600" dirty="0" smtClean="0">
                  <a:latin typeface="Arial Narrow" pitchFamily="34" charset="0"/>
                  <a:cs typeface="Arial" pitchFamily="34" charset="0"/>
                </a:rPr>
                <a:t>comunitario</a:t>
              </a:r>
              <a:endParaRPr lang="es-CO" sz="600" dirty="0">
                <a:latin typeface="Arial Narrow" pitchFamily="34" charset="0"/>
                <a:cs typeface="Arial" pitchFamily="34" charset="0"/>
              </a:endParaRPr>
            </a:p>
            <a:p>
              <a:pPr marL="88900" indent="-88900">
                <a:buFontTx/>
                <a:buChar char="-"/>
              </a:pPr>
              <a:r>
                <a:rPr lang="es-CO" sz="600" dirty="0">
                  <a:latin typeface="Arial Narrow" pitchFamily="34" charset="0"/>
                  <a:cs typeface="Arial" pitchFamily="34" charset="0"/>
                </a:rPr>
                <a:t>Plan </a:t>
              </a:r>
              <a:r>
                <a:rPr lang="es-CO" sz="600" dirty="0" smtClean="0">
                  <a:latin typeface="Arial Narrow" pitchFamily="34" charset="0"/>
                  <a:cs typeface="Arial" pitchFamily="34" charset="0"/>
                </a:rPr>
                <a:t>familiar</a:t>
              </a:r>
              <a:endParaRPr lang="es-CO" sz="600" dirty="0">
                <a:latin typeface="Arial Narrow" pitchFamily="34" charset="0"/>
                <a:cs typeface="Arial" pitchFamily="34" charset="0"/>
              </a:endParaRPr>
            </a:p>
          </p:txBody>
        </p:sp>
        <p:cxnSp>
          <p:nvCxnSpPr>
            <p:cNvPr id="109" name="108 Conector recto"/>
            <p:cNvCxnSpPr/>
            <p:nvPr/>
          </p:nvCxnSpPr>
          <p:spPr>
            <a:xfrm>
              <a:off x="431034" y="4001583"/>
              <a:ext cx="8605462"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1" name="110 Rectángulo"/>
            <p:cNvSpPr/>
            <p:nvPr/>
          </p:nvSpPr>
          <p:spPr>
            <a:xfrm>
              <a:off x="7101988" y="908720"/>
              <a:ext cx="1934508" cy="1107996"/>
            </a:xfrm>
            <a:prstGeom prst="rect">
              <a:avLst/>
            </a:prstGeom>
          </p:spPr>
          <p:txBody>
            <a:bodyPr wrap="square">
              <a:spAutoFit/>
            </a:bodyPr>
            <a:lstStyle/>
            <a:p>
              <a:pPr marL="85725" indent="-85725">
                <a:buFontTx/>
                <a:buChar char="-"/>
              </a:pPr>
              <a:r>
                <a:rPr lang="es-CO" sz="600" dirty="0">
                  <a:latin typeface="Arial Narrow" pitchFamily="34" charset="0"/>
                  <a:cs typeface="Arial" pitchFamily="34" charset="0"/>
                </a:rPr>
                <a:t>Convenciones y </a:t>
              </a:r>
              <a:r>
                <a:rPr lang="es-CO" sz="600" dirty="0" smtClean="0">
                  <a:latin typeface="Arial Narrow" pitchFamily="34" charset="0"/>
                  <a:cs typeface="Arial" pitchFamily="34" charset="0"/>
                </a:rPr>
                <a:t>tratados internacionales</a:t>
              </a:r>
            </a:p>
            <a:p>
              <a:pPr marL="85725" indent="-85725">
                <a:buFontTx/>
                <a:buChar char="-"/>
              </a:pPr>
              <a:r>
                <a:rPr lang="es-CO" sz="600" dirty="0" smtClean="0">
                  <a:latin typeface="Arial Narrow" pitchFamily="34" charset="0"/>
                  <a:cs typeface="Arial" pitchFamily="34" charset="0"/>
                </a:rPr>
                <a:t>Constitución política de Colombia</a:t>
              </a:r>
            </a:p>
            <a:p>
              <a:pPr marL="85725" indent="-85725">
                <a:buFontTx/>
                <a:buChar char="-"/>
              </a:pPr>
              <a:r>
                <a:rPr lang="es-CO" sz="600" dirty="0">
                  <a:latin typeface="Arial Narrow" pitchFamily="34" charset="0"/>
                  <a:cs typeface="Arial" pitchFamily="34" charset="0"/>
                </a:rPr>
                <a:t>Leyes</a:t>
              </a:r>
            </a:p>
            <a:p>
              <a:pPr marL="85725" indent="-85725">
                <a:buFontTx/>
                <a:buChar char="-"/>
              </a:pPr>
              <a:r>
                <a:rPr lang="es-CO" sz="600" dirty="0" smtClean="0">
                  <a:latin typeface="Arial Narrow" pitchFamily="34" charset="0"/>
                  <a:cs typeface="Arial" pitchFamily="34" charset="0"/>
                </a:rPr>
                <a:t>Decretos</a:t>
              </a:r>
            </a:p>
            <a:p>
              <a:pPr marL="85725" indent="-85725">
                <a:buFontTx/>
                <a:buChar char="-"/>
              </a:pPr>
              <a:r>
                <a:rPr lang="es-CO" sz="600" dirty="0">
                  <a:latin typeface="Arial Narrow" pitchFamily="34" charset="0"/>
                  <a:cs typeface="Arial" pitchFamily="34" charset="0"/>
                </a:rPr>
                <a:t>Plan nacional de desarrollo, plan departamental de desarrollo, plan municipal de </a:t>
              </a:r>
              <a:r>
                <a:rPr lang="es-CO" sz="600" dirty="0" smtClean="0">
                  <a:latin typeface="Arial Narrow" pitchFamily="34" charset="0"/>
                  <a:cs typeface="Arial" pitchFamily="34" charset="0"/>
                </a:rPr>
                <a:t>desarrollo</a:t>
              </a:r>
            </a:p>
            <a:p>
              <a:pPr marL="85725" indent="-85725">
                <a:buFontTx/>
                <a:buChar char="-"/>
              </a:pPr>
              <a:r>
                <a:rPr lang="es-CO" sz="600" dirty="0" smtClean="0">
                  <a:latin typeface="Arial Narrow" pitchFamily="34" charset="0"/>
                  <a:cs typeface="Arial" pitchFamily="34" charset="0"/>
                </a:rPr>
                <a:t>Directivas</a:t>
              </a:r>
              <a:endParaRPr lang="es-CO" sz="600" dirty="0">
                <a:latin typeface="Arial Narrow" pitchFamily="34" charset="0"/>
                <a:cs typeface="Arial" pitchFamily="34" charset="0"/>
              </a:endParaRPr>
            </a:p>
            <a:p>
              <a:pPr marL="85725" indent="-85725">
                <a:buFontTx/>
                <a:buChar char="-"/>
              </a:pPr>
              <a:r>
                <a:rPr lang="es-CO" sz="600" dirty="0" smtClean="0">
                  <a:latin typeface="Arial Narrow" pitchFamily="34" charset="0"/>
                  <a:cs typeface="Arial" pitchFamily="34" charset="0"/>
                </a:rPr>
                <a:t>Ordenanzas</a:t>
              </a:r>
            </a:p>
            <a:p>
              <a:pPr marL="85725" indent="-85725">
                <a:buFontTx/>
                <a:buChar char="-"/>
              </a:pPr>
              <a:r>
                <a:rPr lang="es-CO" sz="600" dirty="0" smtClean="0">
                  <a:latin typeface="Arial Narrow" pitchFamily="34" charset="0"/>
                  <a:cs typeface="Arial" pitchFamily="34" charset="0"/>
                </a:rPr>
                <a:t>Acuerdos</a:t>
              </a:r>
            </a:p>
            <a:p>
              <a:pPr marL="85725" indent="-85725">
                <a:buFontTx/>
                <a:buChar char="-"/>
              </a:pPr>
              <a:r>
                <a:rPr lang="es-CO" sz="600" dirty="0" smtClean="0">
                  <a:latin typeface="Arial Narrow" pitchFamily="34" charset="0"/>
                  <a:cs typeface="Arial" pitchFamily="34" charset="0"/>
                </a:rPr>
                <a:t>Decretos</a:t>
              </a:r>
            </a:p>
            <a:p>
              <a:pPr marL="85725" indent="-85725">
                <a:buFontTx/>
                <a:buChar char="-"/>
              </a:pPr>
              <a:r>
                <a:rPr lang="es-CO" sz="600" dirty="0" smtClean="0">
                  <a:latin typeface="Arial Narrow" pitchFamily="34" charset="0"/>
                  <a:cs typeface="Arial" pitchFamily="34" charset="0"/>
                </a:rPr>
                <a:t>Circulares</a:t>
              </a:r>
              <a:endParaRPr lang="es-CO" sz="600" dirty="0">
                <a:latin typeface="Arial Narrow" pitchFamily="34" charset="0"/>
                <a:cs typeface="Arial" pitchFamily="34" charset="0"/>
              </a:endParaRPr>
            </a:p>
          </p:txBody>
        </p:sp>
        <p:sp>
          <p:nvSpPr>
            <p:cNvPr id="112" name="111 Rectángulo"/>
            <p:cNvSpPr/>
            <p:nvPr/>
          </p:nvSpPr>
          <p:spPr>
            <a:xfrm>
              <a:off x="1259632" y="912202"/>
              <a:ext cx="1934508" cy="1384995"/>
            </a:xfrm>
            <a:prstGeom prst="rect">
              <a:avLst/>
            </a:prstGeom>
          </p:spPr>
          <p:txBody>
            <a:bodyPr wrap="square">
              <a:spAutoFit/>
            </a:bodyPr>
            <a:lstStyle/>
            <a:p>
              <a:pPr marL="85725" indent="-85725">
                <a:buFontTx/>
                <a:buChar char="-"/>
              </a:pPr>
              <a:r>
                <a:rPr lang="es-CO" sz="600" dirty="0">
                  <a:latin typeface="Arial Narrow" pitchFamily="34" charset="0"/>
                  <a:cs typeface="Arial" pitchFamily="34" charset="0"/>
                </a:rPr>
                <a:t>Convenciones y tratados internacionales</a:t>
              </a:r>
            </a:p>
            <a:p>
              <a:pPr marL="85725" indent="-85725">
                <a:buFontTx/>
                <a:buChar char="-"/>
              </a:pPr>
              <a:r>
                <a:rPr lang="es-CO" sz="600" dirty="0" smtClean="0">
                  <a:latin typeface="Arial Narrow" pitchFamily="34" charset="0"/>
                  <a:cs typeface="Arial" pitchFamily="34" charset="0"/>
                </a:rPr>
                <a:t>Planes de ordenamiento territorial ambiental regional</a:t>
              </a:r>
              <a:endParaRPr lang="es-CO" sz="600" dirty="0">
                <a:latin typeface="Arial Narrow" pitchFamily="34" charset="0"/>
                <a:cs typeface="Arial" pitchFamily="34" charset="0"/>
              </a:endParaRPr>
            </a:p>
            <a:p>
              <a:pPr marL="85725" indent="-85725">
                <a:buFontTx/>
                <a:buChar char="-"/>
              </a:pPr>
              <a:r>
                <a:rPr lang="es-CO" sz="600" dirty="0" smtClean="0">
                  <a:latin typeface="Arial Narrow" pitchFamily="34" charset="0"/>
                  <a:cs typeface="Arial" pitchFamily="34" charset="0"/>
                </a:rPr>
                <a:t>Planes de ordenamiento de cuencas hidrográficas</a:t>
              </a:r>
              <a:endParaRPr lang="es-CO" sz="600" dirty="0">
                <a:latin typeface="Arial Narrow" pitchFamily="34" charset="0"/>
                <a:cs typeface="Arial" pitchFamily="34" charset="0"/>
              </a:endParaRPr>
            </a:p>
            <a:p>
              <a:pPr marL="85725" indent="-85725">
                <a:buFontTx/>
                <a:buChar char="-"/>
              </a:pPr>
              <a:r>
                <a:rPr lang="es-CO" sz="600" dirty="0" smtClean="0">
                  <a:latin typeface="Arial Narrow" pitchFamily="34" charset="0"/>
                  <a:cs typeface="Arial" pitchFamily="34" charset="0"/>
                </a:rPr>
                <a:t>Planes </a:t>
              </a:r>
              <a:r>
                <a:rPr lang="es-CO" sz="600" dirty="0">
                  <a:latin typeface="Arial Narrow" pitchFamily="34" charset="0"/>
                  <a:cs typeface="Arial" pitchFamily="34" charset="0"/>
                </a:rPr>
                <a:t>regionales </a:t>
              </a:r>
              <a:r>
                <a:rPr lang="es-CO" sz="600" dirty="0" smtClean="0">
                  <a:latin typeface="Arial Narrow" pitchFamily="34" charset="0"/>
                  <a:cs typeface="Arial" pitchFamily="34" charset="0"/>
                </a:rPr>
                <a:t>ambientales</a:t>
              </a:r>
              <a:endParaRPr lang="es-CO" sz="600" dirty="0">
                <a:latin typeface="Arial Narrow" pitchFamily="34" charset="0"/>
                <a:cs typeface="Arial" pitchFamily="34" charset="0"/>
              </a:endParaRPr>
            </a:p>
            <a:p>
              <a:pPr marL="85725" indent="-85725">
                <a:buFontTx/>
                <a:buChar char="-"/>
              </a:pPr>
              <a:r>
                <a:rPr lang="es-CO" sz="600" dirty="0" smtClean="0">
                  <a:latin typeface="Arial Narrow" pitchFamily="34" charset="0"/>
                  <a:cs typeface="Arial" pitchFamily="34" charset="0"/>
                </a:rPr>
                <a:t>Sistema nacional </a:t>
              </a:r>
              <a:r>
                <a:rPr lang="es-CO" sz="600" dirty="0">
                  <a:latin typeface="Arial Narrow" pitchFamily="34" charset="0"/>
                  <a:cs typeface="Arial" pitchFamily="34" charset="0"/>
                </a:rPr>
                <a:t>a</a:t>
              </a:r>
              <a:r>
                <a:rPr lang="es-CO" sz="600" dirty="0" smtClean="0">
                  <a:latin typeface="Arial Narrow" pitchFamily="34" charset="0"/>
                  <a:cs typeface="Arial" pitchFamily="34" charset="0"/>
                </a:rPr>
                <a:t>mbiental</a:t>
              </a:r>
              <a:endParaRPr lang="es-CO" sz="600" dirty="0">
                <a:latin typeface="Arial Narrow" pitchFamily="34" charset="0"/>
                <a:cs typeface="Arial" pitchFamily="34" charset="0"/>
              </a:endParaRPr>
            </a:p>
            <a:p>
              <a:pPr marL="85725" indent="-85725">
                <a:buFontTx/>
                <a:buChar char="-"/>
              </a:pPr>
              <a:r>
                <a:rPr lang="es-CO" sz="600" dirty="0" smtClean="0">
                  <a:latin typeface="Arial Narrow" pitchFamily="34" charset="0"/>
                  <a:cs typeface="Arial" pitchFamily="34" charset="0"/>
                </a:rPr>
                <a:t>Áreas </a:t>
              </a:r>
              <a:r>
                <a:rPr lang="es-CO" sz="600" dirty="0">
                  <a:latin typeface="Arial Narrow" pitchFamily="34" charset="0"/>
                  <a:cs typeface="Arial" pitchFamily="34" charset="0"/>
                </a:rPr>
                <a:t>de reserva </a:t>
              </a:r>
              <a:r>
                <a:rPr lang="es-CO" sz="600" dirty="0" smtClean="0">
                  <a:latin typeface="Arial Narrow" pitchFamily="34" charset="0"/>
                  <a:cs typeface="Arial" pitchFamily="34" charset="0"/>
                </a:rPr>
                <a:t>forestal</a:t>
              </a:r>
              <a:endParaRPr lang="es-CO" sz="600" dirty="0">
                <a:latin typeface="Arial Narrow" pitchFamily="34" charset="0"/>
                <a:cs typeface="Arial" pitchFamily="34" charset="0"/>
              </a:endParaRPr>
            </a:p>
            <a:p>
              <a:pPr marL="85725" indent="-85725">
                <a:buFontTx/>
                <a:buChar char="-"/>
              </a:pPr>
              <a:r>
                <a:rPr lang="es-CO" sz="600" dirty="0" smtClean="0">
                  <a:latin typeface="Arial Narrow" pitchFamily="34" charset="0"/>
                  <a:cs typeface="Arial" pitchFamily="34" charset="0"/>
                </a:rPr>
                <a:t>Áreas </a:t>
              </a:r>
              <a:r>
                <a:rPr lang="es-CO" sz="600" dirty="0">
                  <a:latin typeface="Arial Narrow" pitchFamily="34" charset="0"/>
                  <a:cs typeface="Arial" pitchFamily="34" charset="0"/>
                </a:rPr>
                <a:t>de manejo </a:t>
              </a:r>
              <a:r>
                <a:rPr lang="es-CO" sz="600" dirty="0" smtClean="0">
                  <a:latin typeface="Arial Narrow" pitchFamily="34" charset="0"/>
                  <a:cs typeface="Arial" pitchFamily="34" charset="0"/>
                </a:rPr>
                <a:t>especial</a:t>
              </a:r>
              <a:endParaRPr lang="es-CO" sz="600" dirty="0">
                <a:latin typeface="Arial Narrow" pitchFamily="34" charset="0"/>
                <a:cs typeface="Arial" pitchFamily="34" charset="0"/>
              </a:endParaRPr>
            </a:p>
            <a:p>
              <a:pPr marL="85725" indent="-85725">
                <a:buFontTx/>
                <a:buChar char="-"/>
              </a:pPr>
              <a:r>
                <a:rPr lang="es-CO" sz="600" dirty="0" smtClean="0">
                  <a:latin typeface="Arial Narrow" pitchFamily="34" charset="0"/>
                  <a:cs typeface="Arial" pitchFamily="34" charset="0"/>
                </a:rPr>
                <a:t>Sistema </a:t>
              </a:r>
              <a:r>
                <a:rPr lang="es-CO" sz="600" dirty="0">
                  <a:latin typeface="Arial Narrow" pitchFamily="34" charset="0"/>
                  <a:cs typeface="Arial" pitchFamily="34" charset="0"/>
                </a:rPr>
                <a:t>de parques </a:t>
              </a:r>
              <a:r>
                <a:rPr lang="es-CO" sz="600" dirty="0" smtClean="0">
                  <a:latin typeface="Arial Narrow" pitchFamily="34" charset="0"/>
                  <a:cs typeface="Arial" pitchFamily="34" charset="0"/>
                </a:rPr>
                <a:t>nacionales</a:t>
              </a:r>
            </a:p>
            <a:p>
              <a:pPr marL="85725" indent="-85725">
                <a:buFontTx/>
                <a:buChar char="-"/>
              </a:pPr>
              <a:r>
                <a:rPr lang="es-CO" sz="600" dirty="0">
                  <a:latin typeface="Arial Narrow" pitchFamily="34" charset="0"/>
                  <a:cs typeface="Arial" pitchFamily="34" charset="0"/>
                </a:rPr>
                <a:t>Plan  de Gestión Ambiental Municipal</a:t>
              </a:r>
            </a:p>
            <a:p>
              <a:pPr marL="85725" indent="-85725">
                <a:buFontTx/>
                <a:buChar char="-"/>
              </a:pPr>
              <a:r>
                <a:rPr lang="es-CO" sz="600" dirty="0">
                  <a:latin typeface="Arial Narrow" pitchFamily="34" charset="0"/>
                  <a:cs typeface="Arial" pitchFamily="34" charset="0"/>
                </a:rPr>
                <a:t>Planes de Manejo Ambiental</a:t>
              </a:r>
            </a:p>
            <a:p>
              <a:pPr marL="85725" indent="-85725">
                <a:buFontTx/>
                <a:buChar char="-"/>
              </a:pPr>
              <a:r>
                <a:rPr lang="es-CO" sz="600" dirty="0">
                  <a:latin typeface="Arial Narrow" pitchFamily="34" charset="0"/>
                  <a:cs typeface="Arial" pitchFamily="34" charset="0"/>
                </a:rPr>
                <a:t>Agendas y lineamientos ambientales sectoriales</a:t>
              </a:r>
            </a:p>
            <a:p>
              <a:pPr marL="85725" indent="-85725">
                <a:buFontTx/>
                <a:buChar char="-"/>
              </a:pPr>
              <a:r>
                <a:rPr lang="es-CO" sz="600" dirty="0">
                  <a:latin typeface="Arial Narrow" pitchFamily="34" charset="0"/>
                  <a:cs typeface="Arial" pitchFamily="34" charset="0"/>
                </a:rPr>
                <a:t>Planes Institucionales de Gestión Ambiental</a:t>
              </a:r>
            </a:p>
            <a:p>
              <a:pPr marL="85725" indent="-85725">
                <a:buFontTx/>
                <a:buChar char="-"/>
              </a:pPr>
              <a:r>
                <a:rPr lang="es-CO" sz="600" dirty="0">
                  <a:latin typeface="Arial Narrow" pitchFamily="34" charset="0"/>
                  <a:cs typeface="Arial" pitchFamily="34" charset="0"/>
                </a:rPr>
                <a:t>Planes Ambientales Locales</a:t>
              </a:r>
            </a:p>
            <a:p>
              <a:pPr marL="85725" indent="-85725">
                <a:buFontTx/>
                <a:buChar char="-"/>
              </a:pPr>
              <a:endParaRPr lang="es-CO" sz="600" dirty="0">
                <a:latin typeface="Arial Narrow" pitchFamily="34" charset="0"/>
                <a:cs typeface="Arial" pitchFamily="34" charset="0"/>
              </a:endParaRPr>
            </a:p>
          </p:txBody>
        </p:sp>
        <p:sp>
          <p:nvSpPr>
            <p:cNvPr id="146" name="Text Box 10"/>
            <p:cNvSpPr txBox="1">
              <a:spLocks noChangeArrowheads="1"/>
            </p:cNvSpPr>
            <p:nvPr/>
          </p:nvSpPr>
          <p:spPr bwMode="auto">
            <a:xfrm>
              <a:off x="435088" y="908720"/>
              <a:ext cx="680529" cy="253916"/>
            </a:xfrm>
            <a:prstGeom prst="rect">
              <a:avLst/>
            </a:prstGeom>
            <a:noFill/>
            <a:ln w="9525" algn="ctr">
              <a:noFill/>
              <a:miter lim="800000"/>
              <a:headEnd/>
              <a:tailEnd/>
            </a:ln>
            <a:effectLst/>
          </p:spPr>
          <p:txBody>
            <a:bodyPr wrap="square">
              <a:spAutoFit/>
            </a:bodyPr>
            <a:lstStyle/>
            <a:p>
              <a:pPr eaLnBrk="0" hangingPunct="0">
                <a:defRPr/>
              </a:pPr>
              <a:r>
                <a:rPr lang="en-US" sz="1050" b="1" dirty="0" smtClean="0">
                  <a:solidFill>
                    <a:schemeClr val="tx1">
                      <a:lumMod val="95000"/>
                      <a:lumOff val="5000"/>
                    </a:schemeClr>
                  </a:solidFill>
                  <a:effectLst>
                    <a:outerShdw blurRad="38100" dist="38100" dir="2700000" algn="tl">
                      <a:srgbClr val="C0C0C0"/>
                    </a:outerShdw>
                  </a:effectLst>
                  <a:cs typeface="+mn-cs"/>
                </a:rPr>
                <a:t>NIVEL</a:t>
              </a:r>
              <a:endParaRPr lang="en-US" sz="1050" b="1" dirty="0">
                <a:solidFill>
                  <a:schemeClr val="tx1">
                    <a:lumMod val="95000"/>
                    <a:lumOff val="5000"/>
                  </a:schemeClr>
                </a:solidFill>
                <a:effectLst>
                  <a:outerShdw blurRad="38100" dist="38100" dir="2700000" algn="tl">
                    <a:srgbClr val="C0C0C0"/>
                  </a:outerShdw>
                </a:effectLst>
                <a:cs typeface="+mn-cs"/>
              </a:endParaRPr>
            </a:p>
          </p:txBody>
        </p:sp>
        <p:sp>
          <p:nvSpPr>
            <p:cNvPr id="147" name="Text Box 7"/>
            <p:cNvSpPr txBox="1">
              <a:spLocks noChangeArrowheads="1"/>
            </p:cNvSpPr>
            <p:nvPr/>
          </p:nvSpPr>
          <p:spPr bwMode="auto">
            <a:xfrm>
              <a:off x="431891" y="1121615"/>
              <a:ext cx="1043765" cy="215444"/>
            </a:xfrm>
            <a:prstGeom prst="rect">
              <a:avLst/>
            </a:prstGeom>
            <a:noFill/>
            <a:ln w="9525" algn="ctr">
              <a:noFill/>
              <a:miter lim="800000"/>
              <a:headEnd/>
              <a:tailEnd/>
            </a:ln>
            <a:effectLst/>
          </p:spPr>
          <p:txBody>
            <a:bodyPr wrap="square">
              <a:spAutoFit/>
            </a:bodyPr>
            <a:lstStyle/>
            <a:p>
              <a:pPr>
                <a:spcBef>
                  <a:spcPct val="50000"/>
                </a:spcBef>
                <a:defRPr/>
              </a:pPr>
              <a:r>
                <a:rPr lang="es-ES_tradnl" sz="800" dirty="0" smtClean="0">
                  <a:solidFill>
                    <a:schemeClr val="tx1">
                      <a:lumMod val="95000"/>
                      <a:lumOff val="5000"/>
                    </a:schemeClr>
                  </a:solidFill>
                  <a:effectLst>
                    <a:outerShdw blurRad="38100" dist="38100" dir="2700000" algn="tl">
                      <a:srgbClr val="C0C0C0"/>
                    </a:outerShdw>
                  </a:effectLst>
                  <a:latin typeface="Arial Narrow" pitchFamily="34" charset="0"/>
                  <a:cs typeface="+mn-cs"/>
                </a:rPr>
                <a:t>PLANEACIÓN</a:t>
              </a:r>
              <a:endParaRPr lang="es-ES_tradnl" sz="800" dirty="0">
                <a:solidFill>
                  <a:schemeClr val="tx1">
                    <a:lumMod val="95000"/>
                    <a:lumOff val="5000"/>
                  </a:schemeClr>
                </a:solidFill>
                <a:effectLst>
                  <a:outerShdw blurRad="38100" dist="38100" dir="2700000" algn="tl">
                    <a:srgbClr val="C0C0C0"/>
                  </a:outerShdw>
                </a:effectLst>
                <a:latin typeface="Arial Narrow" pitchFamily="34" charset="0"/>
                <a:cs typeface="+mn-cs"/>
              </a:endParaRPr>
            </a:p>
          </p:txBody>
        </p:sp>
        <p:sp>
          <p:nvSpPr>
            <p:cNvPr id="148" name="Text Box 10"/>
            <p:cNvSpPr txBox="1">
              <a:spLocks noChangeArrowheads="1"/>
            </p:cNvSpPr>
            <p:nvPr/>
          </p:nvSpPr>
          <p:spPr bwMode="auto">
            <a:xfrm>
              <a:off x="32302" y="936950"/>
              <a:ext cx="407831" cy="369332"/>
            </a:xfrm>
            <a:prstGeom prst="rect">
              <a:avLst/>
            </a:prstGeom>
            <a:noFill/>
            <a:ln w="9525" algn="ctr">
              <a:noFill/>
              <a:miter lim="800000"/>
              <a:headEnd/>
              <a:tailEnd/>
            </a:ln>
            <a:effectLst/>
          </p:spPr>
          <p:txBody>
            <a:bodyPr wrap="square">
              <a:spAutoFit/>
            </a:bodyPr>
            <a:lstStyle/>
            <a:p>
              <a:pPr eaLnBrk="0" hangingPunct="0">
                <a:defRPr/>
              </a:pPr>
              <a:r>
                <a:rPr lang="en-US" b="1" dirty="0" smtClean="0">
                  <a:solidFill>
                    <a:schemeClr val="tx1">
                      <a:lumMod val="95000"/>
                      <a:lumOff val="5000"/>
                    </a:schemeClr>
                  </a:solidFill>
                  <a:effectLst>
                    <a:outerShdw blurRad="38100" dist="38100" dir="2700000" algn="tl">
                      <a:srgbClr val="C0C0C0"/>
                    </a:outerShdw>
                  </a:effectLst>
                  <a:latin typeface="Century Gothic" pitchFamily="34" charset="0"/>
                </a:rPr>
                <a:t>1.</a:t>
              </a:r>
              <a:endParaRPr lang="en-US" b="1" dirty="0">
                <a:solidFill>
                  <a:schemeClr val="tx1">
                    <a:lumMod val="95000"/>
                    <a:lumOff val="5000"/>
                  </a:schemeClr>
                </a:solidFill>
                <a:effectLst>
                  <a:outerShdw blurRad="38100" dist="38100" dir="2700000" algn="tl">
                    <a:srgbClr val="C0C0C0"/>
                  </a:outerShdw>
                </a:effectLst>
                <a:latin typeface="Century Gothic" pitchFamily="34" charset="0"/>
              </a:endParaRPr>
            </a:p>
          </p:txBody>
        </p:sp>
        <p:sp>
          <p:nvSpPr>
            <p:cNvPr id="143" name="Text Box 10"/>
            <p:cNvSpPr txBox="1">
              <a:spLocks noChangeArrowheads="1"/>
            </p:cNvSpPr>
            <p:nvPr/>
          </p:nvSpPr>
          <p:spPr bwMode="auto">
            <a:xfrm>
              <a:off x="438284" y="2708920"/>
              <a:ext cx="680529" cy="253916"/>
            </a:xfrm>
            <a:prstGeom prst="rect">
              <a:avLst/>
            </a:prstGeom>
            <a:noFill/>
            <a:ln w="9525" algn="ctr">
              <a:noFill/>
              <a:miter lim="800000"/>
              <a:headEnd/>
              <a:tailEnd/>
            </a:ln>
            <a:effectLst/>
          </p:spPr>
          <p:txBody>
            <a:bodyPr wrap="square">
              <a:spAutoFit/>
            </a:bodyPr>
            <a:lstStyle/>
            <a:p>
              <a:pPr eaLnBrk="0" hangingPunct="0">
                <a:defRPr/>
              </a:pPr>
              <a:r>
                <a:rPr lang="en-US" sz="1050" b="1" dirty="0" smtClean="0">
                  <a:solidFill>
                    <a:schemeClr val="tx1">
                      <a:lumMod val="95000"/>
                      <a:lumOff val="5000"/>
                    </a:schemeClr>
                  </a:solidFill>
                  <a:effectLst>
                    <a:outerShdw blurRad="38100" dist="38100" dir="2700000" algn="tl">
                      <a:srgbClr val="C0C0C0"/>
                    </a:outerShdw>
                  </a:effectLst>
                  <a:cs typeface="+mn-cs"/>
                </a:rPr>
                <a:t>NIVEL</a:t>
              </a:r>
              <a:endParaRPr lang="en-US" sz="1050" b="1" dirty="0">
                <a:solidFill>
                  <a:schemeClr val="tx1">
                    <a:lumMod val="95000"/>
                    <a:lumOff val="5000"/>
                  </a:schemeClr>
                </a:solidFill>
                <a:effectLst>
                  <a:outerShdw blurRad="38100" dist="38100" dir="2700000" algn="tl">
                    <a:srgbClr val="C0C0C0"/>
                  </a:outerShdw>
                </a:effectLst>
                <a:cs typeface="+mn-cs"/>
              </a:endParaRPr>
            </a:p>
          </p:txBody>
        </p:sp>
        <p:sp>
          <p:nvSpPr>
            <p:cNvPr id="144" name="Text Box 7"/>
            <p:cNvSpPr txBox="1">
              <a:spLocks noChangeArrowheads="1"/>
            </p:cNvSpPr>
            <p:nvPr/>
          </p:nvSpPr>
          <p:spPr bwMode="auto">
            <a:xfrm>
              <a:off x="435087" y="2916301"/>
              <a:ext cx="1469424" cy="215444"/>
            </a:xfrm>
            <a:prstGeom prst="rect">
              <a:avLst/>
            </a:prstGeom>
            <a:noFill/>
            <a:ln w="9525" algn="ctr">
              <a:noFill/>
              <a:miter lim="800000"/>
              <a:headEnd/>
              <a:tailEnd/>
            </a:ln>
            <a:effectLst/>
          </p:spPr>
          <p:txBody>
            <a:bodyPr wrap="square">
              <a:spAutoFit/>
            </a:bodyPr>
            <a:lstStyle/>
            <a:p>
              <a:pPr>
                <a:defRPr/>
              </a:pPr>
              <a:r>
                <a:rPr lang="es-ES_tradnl" sz="800" dirty="0" smtClean="0">
                  <a:solidFill>
                    <a:schemeClr val="tx1">
                      <a:lumMod val="95000"/>
                      <a:lumOff val="5000"/>
                    </a:schemeClr>
                  </a:solidFill>
                  <a:effectLst>
                    <a:outerShdw blurRad="38100" dist="38100" dir="2700000" algn="tl">
                      <a:srgbClr val="C0C0C0"/>
                    </a:outerShdw>
                  </a:effectLst>
                  <a:latin typeface="Arial Narrow" pitchFamily="34" charset="0"/>
                  <a:cs typeface="+mn-cs"/>
                </a:rPr>
                <a:t>GESTION</a:t>
              </a:r>
              <a:endParaRPr lang="es-ES_tradnl" sz="800" dirty="0">
                <a:solidFill>
                  <a:schemeClr val="tx1">
                    <a:lumMod val="95000"/>
                    <a:lumOff val="5000"/>
                  </a:schemeClr>
                </a:solidFill>
                <a:effectLst>
                  <a:outerShdw blurRad="38100" dist="38100" dir="2700000" algn="tl">
                    <a:srgbClr val="C0C0C0"/>
                  </a:outerShdw>
                </a:effectLst>
                <a:latin typeface="Arial Narrow" pitchFamily="34" charset="0"/>
                <a:cs typeface="+mn-cs"/>
              </a:endParaRPr>
            </a:p>
          </p:txBody>
        </p:sp>
        <p:sp>
          <p:nvSpPr>
            <p:cNvPr id="145" name="Text Box 10"/>
            <p:cNvSpPr txBox="1">
              <a:spLocks noChangeArrowheads="1"/>
            </p:cNvSpPr>
            <p:nvPr/>
          </p:nvSpPr>
          <p:spPr bwMode="auto">
            <a:xfrm>
              <a:off x="35498" y="2737150"/>
              <a:ext cx="407831" cy="369332"/>
            </a:xfrm>
            <a:prstGeom prst="rect">
              <a:avLst/>
            </a:prstGeom>
            <a:noFill/>
            <a:ln w="9525" algn="ctr">
              <a:noFill/>
              <a:miter lim="800000"/>
              <a:headEnd/>
              <a:tailEnd/>
            </a:ln>
            <a:effectLst/>
          </p:spPr>
          <p:txBody>
            <a:bodyPr wrap="square">
              <a:spAutoFit/>
            </a:bodyPr>
            <a:lstStyle/>
            <a:p>
              <a:pPr eaLnBrk="0" hangingPunct="0">
                <a:defRPr/>
              </a:pPr>
              <a:r>
                <a:rPr lang="en-US" b="1" dirty="0" smtClean="0">
                  <a:solidFill>
                    <a:schemeClr val="tx1">
                      <a:lumMod val="95000"/>
                      <a:lumOff val="5000"/>
                    </a:schemeClr>
                  </a:solidFill>
                  <a:effectLst>
                    <a:outerShdw blurRad="38100" dist="38100" dir="2700000" algn="tl">
                      <a:srgbClr val="C0C0C0"/>
                    </a:outerShdw>
                  </a:effectLst>
                  <a:latin typeface="Century Gothic" pitchFamily="34" charset="0"/>
                </a:rPr>
                <a:t>2.</a:t>
              </a:r>
              <a:endParaRPr lang="en-US" b="1" dirty="0">
                <a:solidFill>
                  <a:schemeClr val="tx1">
                    <a:lumMod val="95000"/>
                    <a:lumOff val="5000"/>
                  </a:schemeClr>
                </a:solidFill>
                <a:effectLst>
                  <a:outerShdw blurRad="38100" dist="38100" dir="2700000" algn="tl">
                    <a:srgbClr val="C0C0C0"/>
                  </a:outerShdw>
                </a:effectLst>
                <a:latin typeface="Century Gothic" pitchFamily="34" charset="0"/>
              </a:endParaRPr>
            </a:p>
          </p:txBody>
        </p:sp>
        <p:sp>
          <p:nvSpPr>
            <p:cNvPr id="140" name="Text Box 10"/>
            <p:cNvSpPr txBox="1">
              <a:spLocks noChangeArrowheads="1"/>
            </p:cNvSpPr>
            <p:nvPr/>
          </p:nvSpPr>
          <p:spPr bwMode="auto">
            <a:xfrm>
              <a:off x="376899" y="4005064"/>
              <a:ext cx="576817" cy="253916"/>
            </a:xfrm>
            <a:prstGeom prst="rect">
              <a:avLst/>
            </a:prstGeom>
            <a:noFill/>
            <a:ln w="9525" algn="ctr">
              <a:noFill/>
              <a:miter lim="800000"/>
              <a:headEnd/>
              <a:tailEnd/>
            </a:ln>
            <a:effectLst/>
          </p:spPr>
          <p:txBody>
            <a:bodyPr wrap="square">
              <a:spAutoFit/>
            </a:bodyPr>
            <a:lstStyle/>
            <a:p>
              <a:pPr eaLnBrk="0" hangingPunct="0">
                <a:defRPr/>
              </a:pPr>
              <a:r>
                <a:rPr lang="en-US" sz="1050" b="1" dirty="0" smtClean="0">
                  <a:solidFill>
                    <a:schemeClr val="tx1">
                      <a:lumMod val="95000"/>
                      <a:lumOff val="5000"/>
                    </a:schemeClr>
                  </a:solidFill>
                  <a:effectLst>
                    <a:outerShdw blurRad="38100" dist="38100" dir="2700000" algn="tl">
                      <a:srgbClr val="C0C0C0"/>
                    </a:outerShdw>
                  </a:effectLst>
                  <a:cs typeface="+mn-cs"/>
                </a:rPr>
                <a:t>NIVEL</a:t>
              </a:r>
              <a:endParaRPr lang="en-US" sz="1050" b="1" dirty="0">
                <a:solidFill>
                  <a:schemeClr val="tx1">
                    <a:lumMod val="95000"/>
                    <a:lumOff val="5000"/>
                  </a:schemeClr>
                </a:solidFill>
                <a:effectLst>
                  <a:outerShdw blurRad="38100" dist="38100" dir="2700000" algn="tl">
                    <a:srgbClr val="C0C0C0"/>
                  </a:outerShdw>
                </a:effectLst>
                <a:cs typeface="+mn-cs"/>
              </a:endParaRPr>
            </a:p>
          </p:txBody>
        </p:sp>
        <p:sp>
          <p:nvSpPr>
            <p:cNvPr id="141" name="Text Box 7"/>
            <p:cNvSpPr txBox="1">
              <a:spLocks noChangeArrowheads="1"/>
            </p:cNvSpPr>
            <p:nvPr/>
          </p:nvSpPr>
          <p:spPr bwMode="auto">
            <a:xfrm>
              <a:off x="374190" y="4217959"/>
              <a:ext cx="1245485" cy="215444"/>
            </a:xfrm>
            <a:prstGeom prst="rect">
              <a:avLst/>
            </a:prstGeom>
            <a:noFill/>
            <a:ln w="9525" algn="ctr">
              <a:noFill/>
              <a:miter lim="800000"/>
              <a:headEnd/>
              <a:tailEnd/>
            </a:ln>
            <a:effectLst/>
          </p:spPr>
          <p:txBody>
            <a:bodyPr wrap="square">
              <a:spAutoFit/>
            </a:bodyPr>
            <a:lstStyle/>
            <a:p>
              <a:pPr>
                <a:spcBef>
                  <a:spcPct val="50000"/>
                </a:spcBef>
                <a:defRPr/>
              </a:pPr>
              <a:r>
                <a:rPr lang="es-ES_tradnl" sz="800" dirty="0" smtClean="0">
                  <a:solidFill>
                    <a:schemeClr val="tx1">
                      <a:lumMod val="95000"/>
                      <a:lumOff val="5000"/>
                    </a:schemeClr>
                  </a:solidFill>
                  <a:effectLst>
                    <a:outerShdw blurRad="38100" dist="38100" dir="2700000" algn="tl">
                      <a:srgbClr val="C0C0C0"/>
                    </a:outerShdw>
                  </a:effectLst>
                  <a:latin typeface="Arial Narrow" pitchFamily="34" charset="0"/>
                  <a:cs typeface="+mn-cs"/>
                </a:rPr>
                <a:t>FINANCIACIÓN</a:t>
              </a:r>
              <a:endParaRPr lang="es-ES_tradnl" sz="800" dirty="0">
                <a:solidFill>
                  <a:schemeClr val="tx1">
                    <a:lumMod val="95000"/>
                    <a:lumOff val="5000"/>
                  </a:schemeClr>
                </a:solidFill>
                <a:effectLst>
                  <a:outerShdw blurRad="38100" dist="38100" dir="2700000" algn="tl">
                    <a:srgbClr val="C0C0C0"/>
                  </a:outerShdw>
                </a:effectLst>
                <a:latin typeface="Arial Narrow" pitchFamily="34" charset="0"/>
                <a:cs typeface="+mn-cs"/>
              </a:endParaRPr>
            </a:p>
          </p:txBody>
        </p:sp>
        <p:sp>
          <p:nvSpPr>
            <p:cNvPr id="142" name="Text Box 10"/>
            <p:cNvSpPr txBox="1">
              <a:spLocks noChangeArrowheads="1"/>
            </p:cNvSpPr>
            <p:nvPr/>
          </p:nvSpPr>
          <p:spPr bwMode="auto">
            <a:xfrm>
              <a:off x="35496" y="4033286"/>
              <a:ext cx="395538" cy="369332"/>
            </a:xfrm>
            <a:prstGeom prst="rect">
              <a:avLst/>
            </a:prstGeom>
            <a:noFill/>
            <a:ln w="9525" algn="ctr">
              <a:noFill/>
              <a:miter lim="800000"/>
              <a:headEnd/>
              <a:tailEnd/>
            </a:ln>
            <a:effectLst/>
          </p:spPr>
          <p:txBody>
            <a:bodyPr wrap="square">
              <a:spAutoFit/>
            </a:bodyPr>
            <a:lstStyle/>
            <a:p>
              <a:pPr eaLnBrk="0" hangingPunct="0">
                <a:defRPr/>
              </a:pPr>
              <a:r>
                <a:rPr lang="en-US" b="1" dirty="0" smtClean="0">
                  <a:solidFill>
                    <a:schemeClr val="tx1">
                      <a:lumMod val="95000"/>
                      <a:lumOff val="5000"/>
                    </a:schemeClr>
                  </a:solidFill>
                  <a:effectLst>
                    <a:outerShdw blurRad="38100" dist="38100" dir="2700000" algn="tl">
                      <a:srgbClr val="C0C0C0"/>
                    </a:outerShdw>
                  </a:effectLst>
                  <a:latin typeface="Century Gothic" pitchFamily="34" charset="0"/>
                </a:rPr>
                <a:t>3.</a:t>
              </a:r>
              <a:endParaRPr lang="en-US" b="1" dirty="0">
                <a:solidFill>
                  <a:schemeClr val="tx1">
                    <a:lumMod val="95000"/>
                    <a:lumOff val="5000"/>
                  </a:schemeClr>
                </a:solidFill>
                <a:effectLst>
                  <a:outerShdw blurRad="38100" dist="38100" dir="2700000" algn="tl">
                    <a:srgbClr val="C0C0C0"/>
                  </a:outerShdw>
                </a:effectLst>
                <a:latin typeface="Century Gothic" pitchFamily="34" charset="0"/>
              </a:endParaRPr>
            </a:p>
          </p:txBody>
        </p:sp>
        <p:cxnSp>
          <p:nvCxnSpPr>
            <p:cNvPr id="124" name="123 Conector recto"/>
            <p:cNvCxnSpPr/>
            <p:nvPr/>
          </p:nvCxnSpPr>
          <p:spPr>
            <a:xfrm>
              <a:off x="395536" y="6254155"/>
              <a:ext cx="8650932"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5" name="124 Conector recto"/>
            <p:cNvCxnSpPr/>
            <p:nvPr/>
          </p:nvCxnSpPr>
          <p:spPr>
            <a:xfrm>
              <a:off x="431034" y="5458585"/>
              <a:ext cx="8605462"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6" name="125 Conector recto"/>
            <p:cNvCxnSpPr/>
            <p:nvPr/>
          </p:nvCxnSpPr>
          <p:spPr>
            <a:xfrm>
              <a:off x="395536" y="2716724"/>
              <a:ext cx="8640960" cy="14848"/>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7" name="126 Conector recto"/>
            <p:cNvCxnSpPr/>
            <p:nvPr/>
          </p:nvCxnSpPr>
          <p:spPr>
            <a:xfrm>
              <a:off x="395536" y="6669360"/>
              <a:ext cx="8650932"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7" name="Text Box 10"/>
            <p:cNvSpPr txBox="1">
              <a:spLocks noChangeArrowheads="1"/>
            </p:cNvSpPr>
            <p:nvPr/>
          </p:nvSpPr>
          <p:spPr bwMode="auto">
            <a:xfrm>
              <a:off x="376899" y="5445224"/>
              <a:ext cx="576817" cy="253916"/>
            </a:xfrm>
            <a:prstGeom prst="rect">
              <a:avLst/>
            </a:prstGeom>
            <a:noFill/>
            <a:ln w="9525" algn="ctr">
              <a:noFill/>
              <a:miter lim="800000"/>
              <a:headEnd/>
              <a:tailEnd/>
            </a:ln>
            <a:effectLst/>
          </p:spPr>
          <p:txBody>
            <a:bodyPr wrap="square">
              <a:spAutoFit/>
            </a:bodyPr>
            <a:lstStyle/>
            <a:p>
              <a:pPr eaLnBrk="0" hangingPunct="0">
                <a:defRPr/>
              </a:pPr>
              <a:r>
                <a:rPr lang="en-US" sz="1050" b="1" dirty="0" smtClean="0">
                  <a:solidFill>
                    <a:schemeClr val="tx1">
                      <a:lumMod val="95000"/>
                      <a:lumOff val="5000"/>
                    </a:schemeClr>
                  </a:solidFill>
                  <a:effectLst>
                    <a:outerShdw blurRad="38100" dist="38100" dir="2700000" algn="tl">
                      <a:srgbClr val="C0C0C0"/>
                    </a:outerShdw>
                  </a:effectLst>
                  <a:cs typeface="+mn-cs"/>
                </a:rPr>
                <a:t>NIVEL</a:t>
              </a:r>
              <a:endParaRPr lang="en-US" sz="1050" b="1" dirty="0">
                <a:solidFill>
                  <a:schemeClr val="tx1">
                    <a:lumMod val="95000"/>
                    <a:lumOff val="5000"/>
                  </a:schemeClr>
                </a:solidFill>
                <a:effectLst>
                  <a:outerShdw blurRad="38100" dist="38100" dir="2700000" algn="tl">
                    <a:srgbClr val="C0C0C0"/>
                  </a:outerShdw>
                </a:effectLst>
                <a:cs typeface="+mn-cs"/>
              </a:endParaRPr>
            </a:p>
          </p:txBody>
        </p:sp>
        <p:sp>
          <p:nvSpPr>
            <p:cNvPr id="138" name="Text Box 7"/>
            <p:cNvSpPr txBox="1">
              <a:spLocks noChangeArrowheads="1"/>
            </p:cNvSpPr>
            <p:nvPr/>
          </p:nvSpPr>
          <p:spPr bwMode="auto">
            <a:xfrm>
              <a:off x="374190" y="5658119"/>
              <a:ext cx="1245485" cy="215444"/>
            </a:xfrm>
            <a:prstGeom prst="rect">
              <a:avLst/>
            </a:prstGeom>
            <a:noFill/>
            <a:ln w="9525" algn="ctr">
              <a:noFill/>
              <a:miter lim="800000"/>
              <a:headEnd/>
              <a:tailEnd/>
            </a:ln>
            <a:effectLst/>
          </p:spPr>
          <p:txBody>
            <a:bodyPr wrap="square">
              <a:spAutoFit/>
            </a:bodyPr>
            <a:lstStyle/>
            <a:p>
              <a:pPr>
                <a:spcBef>
                  <a:spcPct val="50000"/>
                </a:spcBef>
                <a:defRPr/>
              </a:pPr>
              <a:r>
                <a:rPr lang="es-ES_tradnl" sz="800" dirty="0" smtClean="0">
                  <a:solidFill>
                    <a:schemeClr val="tx1">
                      <a:lumMod val="95000"/>
                      <a:lumOff val="5000"/>
                    </a:schemeClr>
                  </a:solidFill>
                  <a:effectLst>
                    <a:outerShdw blurRad="38100" dist="38100" dir="2700000" algn="tl">
                      <a:srgbClr val="C0C0C0"/>
                    </a:outerShdw>
                  </a:effectLst>
                  <a:latin typeface="Arial Narrow" pitchFamily="34" charset="0"/>
                </a:rPr>
                <a:t>NORMATIVOS</a:t>
              </a:r>
              <a:endParaRPr lang="es-ES_tradnl" sz="800" dirty="0">
                <a:solidFill>
                  <a:schemeClr val="tx1">
                    <a:lumMod val="95000"/>
                    <a:lumOff val="5000"/>
                  </a:schemeClr>
                </a:solidFill>
                <a:effectLst>
                  <a:outerShdw blurRad="38100" dist="38100" dir="2700000" algn="tl">
                    <a:srgbClr val="C0C0C0"/>
                  </a:outerShdw>
                </a:effectLst>
                <a:latin typeface="Arial Narrow" pitchFamily="34" charset="0"/>
              </a:endParaRPr>
            </a:p>
          </p:txBody>
        </p:sp>
        <p:sp>
          <p:nvSpPr>
            <p:cNvPr id="139" name="Text Box 10"/>
            <p:cNvSpPr txBox="1">
              <a:spLocks noChangeArrowheads="1"/>
            </p:cNvSpPr>
            <p:nvPr/>
          </p:nvSpPr>
          <p:spPr bwMode="auto">
            <a:xfrm>
              <a:off x="35496" y="5473446"/>
              <a:ext cx="395538" cy="369332"/>
            </a:xfrm>
            <a:prstGeom prst="rect">
              <a:avLst/>
            </a:prstGeom>
            <a:noFill/>
            <a:ln w="9525" algn="ctr">
              <a:noFill/>
              <a:miter lim="800000"/>
              <a:headEnd/>
              <a:tailEnd/>
            </a:ln>
            <a:effectLst/>
          </p:spPr>
          <p:txBody>
            <a:bodyPr wrap="square">
              <a:spAutoFit/>
            </a:bodyPr>
            <a:lstStyle/>
            <a:p>
              <a:pPr eaLnBrk="0" hangingPunct="0">
                <a:defRPr/>
              </a:pPr>
              <a:r>
                <a:rPr lang="en-US" b="1" dirty="0" smtClean="0">
                  <a:solidFill>
                    <a:schemeClr val="tx1">
                      <a:lumMod val="95000"/>
                      <a:lumOff val="5000"/>
                    </a:schemeClr>
                  </a:solidFill>
                  <a:effectLst>
                    <a:outerShdw blurRad="38100" dist="38100" dir="2700000" algn="tl">
                      <a:srgbClr val="C0C0C0"/>
                    </a:outerShdw>
                  </a:effectLst>
                  <a:latin typeface="Century Gothic" pitchFamily="34" charset="0"/>
                </a:rPr>
                <a:t>4.</a:t>
              </a:r>
              <a:endParaRPr lang="en-US" b="1" dirty="0">
                <a:solidFill>
                  <a:schemeClr val="tx1">
                    <a:lumMod val="95000"/>
                    <a:lumOff val="5000"/>
                  </a:schemeClr>
                </a:solidFill>
                <a:effectLst>
                  <a:outerShdw blurRad="38100" dist="38100" dir="2700000" algn="tl">
                    <a:srgbClr val="C0C0C0"/>
                  </a:outerShdw>
                </a:effectLst>
                <a:latin typeface="Century Gothic" pitchFamily="34" charset="0"/>
              </a:endParaRPr>
            </a:p>
          </p:txBody>
        </p:sp>
        <p:sp>
          <p:nvSpPr>
            <p:cNvPr id="134" name="Text Box 10"/>
            <p:cNvSpPr txBox="1">
              <a:spLocks noChangeArrowheads="1"/>
            </p:cNvSpPr>
            <p:nvPr/>
          </p:nvSpPr>
          <p:spPr bwMode="auto">
            <a:xfrm>
              <a:off x="376899" y="6254155"/>
              <a:ext cx="576817" cy="253916"/>
            </a:xfrm>
            <a:prstGeom prst="rect">
              <a:avLst/>
            </a:prstGeom>
            <a:noFill/>
            <a:ln w="9525" algn="ctr">
              <a:noFill/>
              <a:miter lim="800000"/>
              <a:headEnd/>
              <a:tailEnd/>
            </a:ln>
            <a:effectLst/>
          </p:spPr>
          <p:txBody>
            <a:bodyPr wrap="square">
              <a:spAutoFit/>
            </a:bodyPr>
            <a:lstStyle/>
            <a:p>
              <a:pPr eaLnBrk="0" hangingPunct="0">
                <a:defRPr/>
              </a:pPr>
              <a:r>
                <a:rPr lang="en-US" sz="1050" b="1" dirty="0" smtClean="0">
                  <a:solidFill>
                    <a:schemeClr val="tx1">
                      <a:lumMod val="95000"/>
                      <a:lumOff val="5000"/>
                    </a:schemeClr>
                  </a:solidFill>
                  <a:effectLst>
                    <a:outerShdw blurRad="38100" dist="38100" dir="2700000" algn="tl">
                      <a:srgbClr val="C0C0C0"/>
                    </a:outerShdw>
                  </a:effectLst>
                  <a:cs typeface="+mn-cs"/>
                </a:rPr>
                <a:t>NIVEL</a:t>
              </a:r>
              <a:endParaRPr lang="en-US" sz="1050" b="1" dirty="0">
                <a:solidFill>
                  <a:schemeClr val="tx1">
                    <a:lumMod val="95000"/>
                    <a:lumOff val="5000"/>
                  </a:schemeClr>
                </a:solidFill>
                <a:effectLst>
                  <a:outerShdw blurRad="38100" dist="38100" dir="2700000" algn="tl">
                    <a:srgbClr val="C0C0C0"/>
                  </a:outerShdw>
                </a:effectLst>
                <a:cs typeface="+mn-cs"/>
              </a:endParaRPr>
            </a:p>
          </p:txBody>
        </p:sp>
        <p:sp>
          <p:nvSpPr>
            <p:cNvPr id="135" name="Text Box 7"/>
            <p:cNvSpPr txBox="1">
              <a:spLocks noChangeArrowheads="1"/>
            </p:cNvSpPr>
            <p:nvPr/>
          </p:nvSpPr>
          <p:spPr bwMode="auto">
            <a:xfrm>
              <a:off x="374190" y="6467050"/>
              <a:ext cx="1245485" cy="215444"/>
            </a:xfrm>
            <a:prstGeom prst="rect">
              <a:avLst/>
            </a:prstGeom>
            <a:noFill/>
            <a:ln w="9525" algn="ctr">
              <a:noFill/>
              <a:miter lim="800000"/>
              <a:headEnd/>
              <a:tailEnd/>
            </a:ln>
            <a:effectLst/>
          </p:spPr>
          <p:txBody>
            <a:bodyPr wrap="square">
              <a:spAutoFit/>
            </a:bodyPr>
            <a:lstStyle/>
            <a:p>
              <a:pPr>
                <a:spcBef>
                  <a:spcPct val="50000"/>
                </a:spcBef>
                <a:defRPr/>
              </a:pPr>
              <a:r>
                <a:rPr lang="es-ES_tradnl" sz="800" dirty="0" smtClean="0">
                  <a:solidFill>
                    <a:schemeClr val="tx1">
                      <a:lumMod val="95000"/>
                      <a:lumOff val="5000"/>
                    </a:schemeClr>
                  </a:solidFill>
                  <a:effectLst>
                    <a:outerShdw blurRad="38100" dist="38100" dir="2700000" algn="tl">
                      <a:srgbClr val="C0C0C0"/>
                    </a:outerShdw>
                  </a:effectLst>
                  <a:latin typeface="Arial Narrow" pitchFamily="34" charset="0"/>
                  <a:cs typeface="+mn-cs"/>
                </a:rPr>
                <a:t>PARTICIPACIÓN</a:t>
              </a:r>
              <a:endParaRPr lang="es-ES_tradnl" sz="800" dirty="0">
                <a:solidFill>
                  <a:schemeClr val="tx1">
                    <a:lumMod val="95000"/>
                    <a:lumOff val="5000"/>
                  </a:schemeClr>
                </a:solidFill>
                <a:effectLst>
                  <a:outerShdw blurRad="38100" dist="38100" dir="2700000" algn="tl">
                    <a:srgbClr val="C0C0C0"/>
                  </a:outerShdw>
                </a:effectLst>
                <a:latin typeface="Arial Narrow" pitchFamily="34" charset="0"/>
                <a:cs typeface="+mn-cs"/>
              </a:endParaRPr>
            </a:p>
          </p:txBody>
        </p:sp>
        <p:sp>
          <p:nvSpPr>
            <p:cNvPr id="136" name="Text Box 10"/>
            <p:cNvSpPr txBox="1">
              <a:spLocks noChangeArrowheads="1"/>
            </p:cNvSpPr>
            <p:nvPr/>
          </p:nvSpPr>
          <p:spPr bwMode="auto">
            <a:xfrm>
              <a:off x="35496" y="6282377"/>
              <a:ext cx="395538" cy="369332"/>
            </a:xfrm>
            <a:prstGeom prst="rect">
              <a:avLst/>
            </a:prstGeom>
            <a:noFill/>
            <a:ln w="9525" algn="ctr">
              <a:noFill/>
              <a:miter lim="800000"/>
              <a:headEnd/>
              <a:tailEnd/>
            </a:ln>
            <a:effectLst/>
          </p:spPr>
          <p:txBody>
            <a:bodyPr wrap="square">
              <a:spAutoFit/>
            </a:bodyPr>
            <a:lstStyle/>
            <a:p>
              <a:pPr eaLnBrk="0" hangingPunct="0">
                <a:defRPr/>
              </a:pPr>
              <a:r>
                <a:rPr lang="en-US" b="1" dirty="0">
                  <a:solidFill>
                    <a:schemeClr val="tx1">
                      <a:lumMod val="95000"/>
                      <a:lumOff val="5000"/>
                    </a:schemeClr>
                  </a:solidFill>
                  <a:effectLst>
                    <a:outerShdw blurRad="38100" dist="38100" dir="2700000" algn="tl">
                      <a:srgbClr val="C0C0C0"/>
                    </a:outerShdw>
                  </a:effectLst>
                  <a:latin typeface="Century Gothic" pitchFamily="34" charset="0"/>
                </a:rPr>
                <a:t>5</a:t>
              </a:r>
              <a:r>
                <a:rPr lang="en-US" b="1" dirty="0" smtClean="0">
                  <a:solidFill>
                    <a:schemeClr val="tx1">
                      <a:lumMod val="95000"/>
                      <a:lumOff val="5000"/>
                    </a:schemeClr>
                  </a:solidFill>
                  <a:effectLst>
                    <a:outerShdw blurRad="38100" dist="38100" dir="2700000" algn="tl">
                      <a:srgbClr val="C0C0C0"/>
                    </a:outerShdw>
                  </a:effectLst>
                  <a:latin typeface="Century Gothic" pitchFamily="34" charset="0"/>
                </a:rPr>
                <a:t>.</a:t>
              </a:r>
              <a:endParaRPr lang="en-US" b="1" dirty="0">
                <a:solidFill>
                  <a:schemeClr val="tx1">
                    <a:lumMod val="95000"/>
                    <a:lumOff val="5000"/>
                  </a:schemeClr>
                </a:solidFill>
                <a:effectLst>
                  <a:outerShdw blurRad="38100" dist="38100" dir="2700000" algn="tl">
                    <a:srgbClr val="C0C0C0"/>
                  </a:outerShdw>
                </a:effectLst>
                <a:latin typeface="Century Gothic" pitchFamily="34" charset="0"/>
              </a:endParaRPr>
            </a:p>
          </p:txBody>
        </p:sp>
        <p:sp>
          <p:nvSpPr>
            <p:cNvPr id="149" name="148 Rectángulo"/>
            <p:cNvSpPr/>
            <p:nvPr/>
          </p:nvSpPr>
          <p:spPr>
            <a:xfrm>
              <a:off x="5148064" y="908720"/>
              <a:ext cx="1934508" cy="1846659"/>
            </a:xfrm>
            <a:prstGeom prst="rect">
              <a:avLst/>
            </a:prstGeom>
          </p:spPr>
          <p:txBody>
            <a:bodyPr wrap="square">
              <a:spAutoFit/>
            </a:bodyPr>
            <a:lstStyle/>
            <a:p>
              <a:pPr marL="85725" indent="-85725">
                <a:buFontTx/>
                <a:buChar char="-"/>
              </a:pPr>
              <a:r>
                <a:rPr lang="es-CO" sz="600" dirty="0" smtClean="0">
                  <a:latin typeface="Arial Narrow" pitchFamily="34" charset="0"/>
                  <a:cs typeface="Arial" pitchFamily="34" charset="0"/>
                </a:rPr>
                <a:t>Convenciones </a:t>
              </a:r>
              <a:r>
                <a:rPr lang="es-CO" sz="600" dirty="0">
                  <a:latin typeface="Arial Narrow" pitchFamily="34" charset="0"/>
                  <a:cs typeface="Arial" pitchFamily="34" charset="0"/>
                </a:rPr>
                <a:t>y tratados internacionales</a:t>
              </a:r>
            </a:p>
            <a:p>
              <a:pPr marL="85725" indent="-85725">
                <a:buFontTx/>
                <a:buChar char="-"/>
              </a:pPr>
              <a:r>
                <a:rPr lang="es-CO" sz="600" dirty="0" smtClean="0">
                  <a:latin typeface="Arial Narrow" pitchFamily="34" charset="0"/>
                  <a:cs typeface="Arial" pitchFamily="34" charset="0"/>
                </a:rPr>
                <a:t>Planes </a:t>
              </a:r>
              <a:r>
                <a:rPr lang="es-CO" sz="600" dirty="0">
                  <a:latin typeface="Arial Narrow" pitchFamily="34" charset="0"/>
                  <a:cs typeface="Arial" pitchFamily="34" charset="0"/>
                </a:rPr>
                <a:t>de ordenamiento </a:t>
              </a:r>
              <a:r>
                <a:rPr lang="es-CO" sz="600" dirty="0" smtClean="0">
                  <a:latin typeface="Arial Narrow" pitchFamily="34" charset="0"/>
                  <a:cs typeface="Arial" pitchFamily="34" charset="0"/>
                </a:rPr>
                <a:t>territorial</a:t>
              </a:r>
            </a:p>
            <a:p>
              <a:pPr marL="85725" indent="-85725">
                <a:buFontTx/>
                <a:buChar char="-"/>
              </a:pPr>
              <a:r>
                <a:rPr lang="es-CO" sz="600" dirty="0">
                  <a:latin typeface="Arial Narrow" pitchFamily="34" charset="0"/>
                  <a:cs typeface="Arial" pitchFamily="34" charset="0"/>
                </a:rPr>
                <a:t>Unidades de planeamiento zonal UPZ, Unidades de planeamiento rural UPR</a:t>
              </a:r>
            </a:p>
            <a:p>
              <a:pPr marL="85725" indent="-85725">
                <a:buFontTx/>
                <a:buChar char="-"/>
              </a:pPr>
              <a:r>
                <a:rPr lang="es-CO" sz="600" dirty="0" smtClean="0">
                  <a:latin typeface="Arial Narrow" pitchFamily="34" charset="0"/>
                  <a:cs typeface="Arial" pitchFamily="34" charset="0"/>
                </a:rPr>
                <a:t>Planes maestros</a:t>
              </a:r>
            </a:p>
            <a:p>
              <a:pPr marL="85725" indent="-85725">
                <a:buFontTx/>
                <a:buChar char="-"/>
              </a:pPr>
              <a:r>
                <a:rPr lang="es-CO" sz="600" dirty="0" smtClean="0">
                  <a:latin typeface="Arial Narrow" pitchFamily="34" charset="0"/>
                  <a:cs typeface="Arial" pitchFamily="34" charset="0"/>
                </a:rPr>
                <a:t>Acciones urbanísticas: Política, ambientales, espacio público, infraestructura y vivienda</a:t>
              </a:r>
            </a:p>
            <a:p>
              <a:pPr marL="85725" indent="-85725">
                <a:buFontTx/>
                <a:buChar char="-"/>
              </a:pPr>
              <a:r>
                <a:rPr lang="es-CO" sz="600" dirty="0" smtClean="0">
                  <a:latin typeface="Arial Narrow" pitchFamily="34" charset="0"/>
                  <a:cs typeface="Arial" pitchFamily="34" charset="0"/>
                </a:rPr>
                <a:t>Planes parciales: Conservación, renovación, mejoramiento integral, desarrollo, mejoramiento del espacio publico, revisión de norma urbanística</a:t>
              </a:r>
            </a:p>
            <a:p>
              <a:pPr marL="85725" indent="-85725">
                <a:buFontTx/>
                <a:buChar char="-"/>
              </a:pPr>
              <a:r>
                <a:rPr lang="es-CO" sz="600" dirty="0" smtClean="0">
                  <a:latin typeface="Arial Narrow" pitchFamily="34" charset="0"/>
                  <a:cs typeface="Arial" pitchFamily="34" charset="0"/>
                </a:rPr>
                <a:t>Actuaciones urbanísticas: Parcelación, urbanización y edificación de inmuebles</a:t>
              </a:r>
            </a:p>
            <a:p>
              <a:pPr marL="85725" indent="-85725">
                <a:buFontTx/>
                <a:buChar char="-"/>
              </a:pPr>
              <a:r>
                <a:rPr lang="es-CO" sz="600" dirty="0" smtClean="0">
                  <a:latin typeface="Arial Narrow" pitchFamily="34" charset="0"/>
                  <a:cs typeface="Arial" pitchFamily="34" charset="0"/>
                </a:rPr>
                <a:t>Actuaciones urbanas integrales</a:t>
              </a:r>
            </a:p>
            <a:p>
              <a:pPr marL="85725" indent="-85725">
                <a:buFontTx/>
                <a:buChar char="-"/>
              </a:pPr>
              <a:r>
                <a:rPr lang="es-CO" sz="600" dirty="0" smtClean="0">
                  <a:latin typeface="Arial Narrow" pitchFamily="34" charset="0"/>
                  <a:cs typeface="Arial" pitchFamily="34" charset="0"/>
                </a:rPr>
                <a:t>Macroproyectos</a:t>
              </a:r>
              <a:endParaRPr lang="es-CO" sz="600" dirty="0">
                <a:latin typeface="Arial Narrow" pitchFamily="34" charset="0"/>
                <a:cs typeface="Arial" pitchFamily="34" charset="0"/>
              </a:endParaRPr>
            </a:p>
            <a:p>
              <a:pPr marL="85725" indent="-85725">
                <a:buFontTx/>
                <a:buChar char="-"/>
              </a:pPr>
              <a:r>
                <a:rPr lang="es-CO" sz="600" dirty="0" smtClean="0">
                  <a:latin typeface="Arial Narrow" pitchFamily="34" charset="0"/>
                  <a:cs typeface="Arial" pitchFamily="34" charset="0"/>
                </a:rPr>
                <a:t>Planes </a:t>
              </a:r>
              <a:r>
                <a:rPr lang="es-CO" sz="600" dirty="0">
                  <a:latin typeface="Arial Narrow" pitchFamily="34" charset="0"/>
                  <a:cs typeface="Arial" pitchFamily="34" charset="0"/>
                </a:rPr>
                <a:t>de ordenamiento </a:t>
              </a:r>
              <a:r>
                <a:rPr lang="es-CO" sz="600" dirty="0" smtClean="0">
                  <a:latin typeface="Arial Narrow" pitchFamily="34" charset="0"/>
                  <a:cs typeface="Arial" pitchFamily="34" charset="0"/>
                </a:rPr>
                <a:t>zonal, planes de implantación, planes de reordenamiento, planes de regularización y manejo, </a:t>
              </a:r>
              <a:r>
                <a:rPr lang="es-CO" sz="600" dirty="0">
                  <a:latin typeface="Arial Narrow" pitchFamily="34" charset="0"/>
                  <a:cs typeface="Arial" pitchFamily="34" charset="0"/>
                </a:rPr>
                <a:t>Planes de recuperación </a:t>
              </a:r>
              <a:r>
                <a:rPr lang="es-CO" sz="600" dirty="0" smtClean="0">
                  <a:latin typeface="Arial Narrow" pitchFamily="34" charset="0"/>
                  <a:cs typeface="Arial" pitchFamily="34" charset="0"/>
                </a:rPr>
                <a:t>morfológica o minero ambiental</a:t>
              </a:r>
              <a:endParaRPr lang="es-CO" sz="600" dirty="0">
                <a:latin typeface="Arial Narrow" pitchFamily="34" charset="0"/>
                <a:cs typeface="Arial" pitchFamily="34" charset="0"/>
              </a:endParaRPr>
            </a:p>
            <a:p>
              <a:pPr marL="85725" indent="-85725">
                <a:buFontTx/>
                <a:buChar char="-"/>
              </a:pPr>
              <a:r>
                <a:rPr lang="es-CO" sz="600" dirty="0" smtClean="0">
                  <a:latin typeface="Arial Narrow" pitchFamily="34" charset="0"/>
                  <a:cs typeface="Arial" pitchFamily="34" charset="0"/>
                </a:rPr>
                <a:t>Fichas normativas, Reglamentaciones urbanísticas</a:t>
              </a:r>
              <a:endParaRPr lang="es-CO" sz="600" dirty="0">
                <a:latin typeface="Arial Narrow" pitchFamily="34" charset="0"/>
                <a:cs typeface="Arial" pitchFamily="34" charset="0"/>
              </a:endParaRPr>
            </a:p>
          </p:txBody>
        </p:sp>
        <p:sp>
          <p:nvSpPr>
            <p:cNvPr id="150" name="149 Rectángulo"/>
            <p:cNvSpPr/>
            <p:nvPr/>
          </p:nvSpPr>
          <p:spPr>
            <a:xfrm>
              <a:off x="5144996" y="2708920"/>
              <a:ext cx="1934508" cy="1292662"/>
            </a:xfrm>
            <a:prstGeom prst="rect">
              <a:avLst/>
            </a:prstGeom>
          </p:spPr>
          <p:txBody>
            <a:bodyPr wrap="square">
              <a:spAutoFit/>
            </a:bodyPr>
            <a:lstStyle/>
            <a:p>
              <a:pPr marL="85725" indent="-85725">
                <a:buFontTx/>
                <a:buChar char="-"/>
              </a:pPr>
              <a:r>
                <a:rPr lang="es-CO" sz="600" dirty="0" smtClean="0">
                  <a:latin typeface="Arial Narrow" pitchFamily="34" charset="0"/>
                  <a:cs typeface="Arial" pitchFamily="34" charset="0"/>
                </a:rPr>
                <a:t>Áreas morfológicas homogéneas, Zonas geoeconómicas homogéneas</a:t>
              </a:r>
            </a:p>
            <a:p>
              <a:pPr marL="85725" indent="-85725">
                <a:buFontTx/>
                <a:buChar char="-"/>
              </a:pPr>
              <a:r>
                <a:rPr lang="es-CO" sz="600" dirty="0" smtClean="0">
                  <a:latin typeface="Arial Narrow" pitchFamily="34" charset="0"/>
                  <a:cs typeface="Arial" pitchFamily="34" charset="0"/>
                </a:rPr>
                <a:t>Unidades </a:t>
              </a:r>
              <a:r>
                <a:rPr lang="es-CO" sz="600" dirty="0">
                  <a:latin typeface="Arial Narrow" pitchFamily="34" charset="0"/>
                  <a:cs typeface="Arial" pitchFamily="34" charset="0"/>
                </a:rPr>
                <a:t>o actuaciones </a:t>
              </a:r>
              <a:r>
                <a:rPr lang="es-CO" sz="600" dirty="0" smtClean="0">
                  <a:latin typeface="Arial Narrow" pitchFamily="34" charset="0"/>
                  <a:cs typeface="Arial" pitchFamily="34" charset="0"/>
                </a:rPr>
                <a:t>urbanística</a:t>
              </a:r>
            </a:p>
            <a:p>
              <a:pPr marL="85725" indent="-85725">
                <a:buFontTx/>
                <a:buChar char="-"/>
              </a:pPr>
              <a:r>
                <a:rPr lang="es-CO" sz="600" dirty="0" smtClean="0">
                  <a:latin typeface="Arial Narrow" pitchFamily="34" charset="0"/>
                  <a:cs typeface="Arial" pitchFamily="34" charset="0"/>
                </a:rPr>
                <a:t>Integración inmobiliaria, Reajuste </a:t>
              </a:r>
              <a:r>
                <a:rPr lang="es-CO" sz="600" dirty="0">
                  <a:latin typeface="Arial Narrow" pitchFamily="34" charset="0"/>
                  <a:cs typeface="Arial" pitchFamily="34" charset="0"/>
                </a:rPr>
                <a:t>de tierras </a:t>
              </a:r>
            </a:p>
            <a:p>
              <a:pPr marL="85725" indent="-85725">
                <a:buFontTx/>
                <a:buChar char="-"/>
              </a:pPr>
              <a:r>
                <a:rPr lang="es-CO" sz="600" dirty="0" smtClean="0">
                  <a:latin typeface="Arial Narrow" pitchFamily="34" charset="0"/>
                  <a:cs typeface="Arial" pitchFamily="34" charset="0"/>
                </a:rPr>
                <a:t>Enajenación forzosa, Enajenación </a:t>
              </a:r>
              <a:r>
                <a:rPr lang="es-CO" sz="600" dirty="0">
                  <a:latin typeface="Arial Narrow" pitchFamily="34" charset="0"/>
                  <a:cs typeface="Arial" pitchFamily="34" charset="0"/>
                </a:rPr>
                <a:t>voluntaria o </a:t>
              </a:r>
              <a:r>
                <a:rPr lang="es-CO" sz="600" dirty="0" smtClean="0">
                  <a:latin typeface="Arial Narrow" pitchFamily="34" charset="0"/>
                  <a:cs typeface="Arial" pitchFamily="34" charset="0"/>
                </a:rPr>
                <a:t>expropiación</a:t>
              </a:r>
              <a:endParaRPr lang="es-CO" sz="600" dirty="0">
                <a:latin typeface="Arial Narrow" pitchFamily="34" charset="0"/>
                <a:cs typeface="Arial" pitchFamily="34" charset="0"/>
              </a:endParaRPr>
            </a:p>
            <a:p>
              <a:pPr marL="85725" indent="-85725">
                <a:buFontTx/>
                <a:buChar char="-"/>
              </a:pPr>
              <a:r>
                <a:rPr lang="es-CO" sz="600" dirty="0" smtClean="0">
                  <a:latin typeface="Arial Narrow" pitchFamily="34" charset="0"/>
                  <a:cs typeface="Arial" pitchFamily="34" charset="0"/>
                </a:rPr>
                <a:t>Utilidad </a:t>
              </a:r>
              <a:r>
                <a:rPr lang="es-CO" sz="600" dirty="0">
                  <a:latin typeface="Arial Narrow" pitchFamily="34" charset="0"/>
                  <a:cs typeface="Arial" pitchFamily="34" charset="0"/>
                </a:rPr>
                <a:t>pública o interés </a:t>
              </a:r>
              <a:r>
                <a:rPr lang="es-CO" sz="600" dirty="0" smtClean="0">
                  <a:latin typeface="Arial Narrow" pitchFamily="34" charset="0"/>
                  <a:cs typeface="Arial" pitchFamily="34" charset="0"/>
                </a:rPr>
                <a:t>general, Declaratoria </a:t>
              </a:r>
              <a:r>
                <a:rPr lang="es-CO" sz="600" dirty="0">
                  <a:latin typeface="Arial Narrow" pitchFamily="34" charset="0"/>
                  <a:cs typeface="Arial" pitchFamily="34" charset="0"/>
                </a:rPr>
                <a:t>de desarrollo  o construcción prioritaria</a:t>
              </a:r>
            </a:p>
            <a:p>
              <a:pPr marL="85725" indent="-85725">
                <a:buFontTx/>
                <a:buChar char="-"/>
              </a:pPr>
              <a:r>
                <a:rPr lang="es-CO" sz="600" dirty="0" smtClean="0">
                  <a:latin typeface="Arial Narrow" pitchFamily="34" charset="0"/>
                  <a:cs typeface="Arial" pitchFamily="34" charset="0"/>
                </a:rPr>
                <a:t>Cooperación </a:t>
              </a:r>
              <a:r>
                <a:rPr lang="es-CO" sz="600" dirty="0">
                  <a:latin typeface="Arial Narrow" pitchFamily="34" charset="0"/>
                  <a:cs typeface="Arial" pitchFamily="34" charset="0"/>
                </a:rPr>
                <a:t>entre </a:t>
              </a:r>
              <a:r>
                <a:rPr lang="es-CO" sz="600" dirty="0" smtClean="0">
                  <a:latin typeface="Arial Narrow" pitchFamily="34" charset="0"/>
                  <a:cs typeface="Arial" pitchFamily="34" charset="0"/>
                </a:rPr>
                <a:t>partícipes, Reparto de cargas y beneficios</a:t>
              </a:r>
            </a:p>
            <a:p>
              <a:pPr marL="85725" indent="-85725">
                <a:buFontTx/>
                <a:buChar char="-"/>
              </a:pPr>
              <a:r>
                <a:rPr lang="es-CO" sz="600" dirty="0" smtClean="0">
                  <a:latin typeface="Arial Narrow" pitchFamily="34" charset="0"/>
                  <a:cs typeface="Arial" pitchFamily="34" charset="0"/>
                </a:rPr>
                <a:t>Índices de ocupación e índices de construcción</a:t>
              </a:r>
            </a:p>
            <a:p>
              <a:pPr marL="85725" indent="-85725">
                <a:buFontTx/>
                <a:buChar char="-"/>
              </a:pPr>
              <a:r>
                <a:rPr lang="es-CO" sz="600" dirty="0" smtClean="0">
                  <a:latin typeface="Arial Narrow" pitchFamily="34" charset="0"/>
                  <a:cs typeface="Arial" pitchFamily="34" charset="0"/>
                </a:rPr>
                <a:t>Promotoras de desarrollo urbano u operaciones urbanas, Consorcios, Uniones temporales</a:t>
              </a:r>
              <a:endParaRPr lang="es-CO" sz="600" dirty="0">
                <a:latin typeface="Arial Narrow" pitchFamily="34" charset="0"/>
                <a:cs typeface="Arial" pitchFamily="34" charset="0"/>
              </a:endParaRPr>
            </a:p>
          </p:txBody>
        </p:sp>
        <p:sp>
          <p:nvSpPr>
            <p:cNvPr id="151" name="150 Rectángulo"/>
            <p:cNvSpPr/>
            <p:nvPr/>
          </p:nvSpPr>
          <p:spPr>
            <a:xfrm>
              <a:off x="5157772" y="4001582"/>
              <a:ext cx="1934508" cy="1384995"/>
            </a:xfrm>
            <a:prstGeom prst="rect">
              <a:avLst/>
            </a:prstGeom>
          </p:spPr>
          <p:txBody>
            <a:bodyPr wrap="square">
              <a:spAutoFit/>
            </a:bodyPr>
            <a:lstStyle/>
            <a:p>
              <a:pPr marL="85725" indent="-85725">
                <a:buFontTx/>
                <a:buChar char="-"/>
              </a:pPr>
              <a:r>
                <a:rPr lang="es-CO" sz="600" dirty="0" smtClean="0">
                  <a:latin typeface="Arial Narrow" pitchFamily="34" charset="0"/>
                  <a:cs typeface="Arial" pitchFamily="34" charset="0"/>
                </a:rPr>
                <a:t>Prestamos o cooperación internacional</a:t>
              </a:r>
            </a:p>
            <a:p>
              <a:pPr marL="85725" indent="-85725">
                <a:buFontTx/>
                <a:buChar char="-"/>
              </a:pPr>
              <a:r>
                <a:rPr lang="es-CO" sz="600" dirty="0" smtClean="0">
                  <a:latin typeface="Arial Narrow" pitchFamily="34" charset="0"/>
                  <a:cs typeface="Arial" pitchFamily="34" charset="0"/>
                </a:rPr>
                <a:t>Declaratoria de estratificación, Contribución por valorización  (general y local), Participación en plusvalía</a:t>
              </a:r>
            </a:p>
            <a:p>
              <a:pPr marL="85725" indent="-85725">
                <a:buFontTx/>
                <a:buChar char="-"/>
              </a:pPr>
              <a:r>
                <a:rPr lang="es-CO" sz="600" dirty="0" smtClean="0">
                  <a:latin typeface="Arial Narrow" pitchFamily="34" charset="0"/>
                  <a:cs typeface="Arial" pitchFamily="34" charset="0"/>
                </a:rPr>
                <a:t>Impuestos</a:t>
              </a:r>
            </a:p>
            <a:p>
              <a:pPr marL="85725" indent="-85725">
                <a:buFontTx/>
                <a:buChar char="-"/>
              </a:pPr>
              <a:r>
                <a:rPr lang="es-CO" sz="600" dirty="0" smtClean="0">
                  <a:latin typeface="Arial Narrow" pitchFamily="34" charset="0"/>
                  <a:cs typeface="Arial" pitchFamily="34" charset="0"/>
                </a:rPr>
                <a:t>Compensación en tratamientos de conservación</a:t>
              </a:r>
            </a:p>
            <a:p>
              <a:pPr marL="85725" indent="-85725">
                <a:buFontTx/>
                <a:buChar char="-"/>
              </a:pPr>
              <a:r>
                <a:rPr lang="es-CO" sz="600" dirty="0" smtClean="0">
                  <a:latin typeface="Arial Narrow" pitchFamily="34" charset="0"/>
                  <a:cs typeface="Arial" pitchFamily="34" charset="0"/>
                </a:rPr>
                <a:t>Transferencia de derechos de construcción y desarrollo, Derechos adicionales de construcción y desarrollo, Títulos valores representativos de derechos adicionales de construcción y desarrollo, Fondos de compensación</a:t>
              </a:r>
            </a:p>
            <a:p>
              <a:pPr marL="85725" indent="-85725">
                <a:buFontTx/>
                <a:buChar char="-"/>
              </a:pPr>
              <a:r>
                <a:rPr lang="es-CO" sz="600" dirty="0" smtClean="0">
                  <a:latin typeface="Arial Narrow" pitchFamily="34" charset="0"/>
                  <a:cs typeface="Arial" pitchFamily="34" charset="0"/>
                </a:rPr>
                <a:t>Titularización inmobiliaria, Pagares de reforma urbana</a:t>
              </a:r>
            </a:p>
            <a:p>
              <a:pPr marL="85725" indent="-85725">
                <a:buFontTx/>
                <a:buChar char="-"/>
              </a:pPr>
              <a:r>
                <a:rPr lang="es-CO" sz="600" dirty="0" smtClean="0">
                  <a:latin typeface="Arial Narrow" pitchFamily="34" charset="0"/>
                  <a:cs typeface="Arial" pitchFamily="34" charset="0"/>
                </a:rPr>
                <a:t>Bancos inmobiliarios o de tierras, Fondos de tierras</a:t>
              </a:r>
            </a:p>
            <a:p>
              <a:pPr marL="85725" indent="-85725">
                <a:buFontTx/>
                <a:buChar char="-"/>
              </a:pPr>
              <a:r>
                <a:rPr lang="es-CO" sz="600" dirty="0" smtClean="0">
                  <a:latin typeface="Arial Narrow" pitchFamily="34" charset="0"/>
                  <a:cs typeface="Arial" pitchFamily="34" charset="0"/>
                </a:rPr>
                <a:t>Cédulas de inversión, Sistema fiduciario o fiducia inmobiliaria, Crédito concertado, Cuentas en participación, Joint Ventura, Sistema cooperativo</a:t>
              </a:r>
              <a:endParaRPr lang="es-CO" sz="600" dirty="0">
                <a:latin typeface="Arial Narrow" pitchFamily="34" charset="0"/>
                <a:cs typeface="Arial" pitchFamily="34" charset="0"/>
              </a:endParaRPr>
            </a:p>
          </p:txBody>
        </p:sp>
        <p:sp>
          <p:nvSpPr>
            <p:cNvPr id="152" name="151 CuadroTexto"/>
            <p:cNvSpPr txBox="1"/>
            <p:nvPr/>
          </p:nvSpPr>
          <p:spPr>
            <a:xfrm>
              <a:off x="1385236" y="116632"/>
              <a:ext cx="1746604" cy="707886"/>
            </a:xfrm>
            <a:prstGeom prst="rect">
              <a:avLst/>
            </a:prstGeom>
            <a:noFill/>
            <a:ln>
              <a:solidFill>
                <a:schemeClr val="tx1">
                  <a:lumMod val="95000"/>
                  <a:lumOff val="5000"/>
                </a:schemeClr>
              </a:solidFill>
            </a:ln>
          </p:spPr>
          <p:txBody>
            <a:bodyPr wrap="square" rtlCol="0">
              <a:spAutoFit/>
            </a:bodyPr>
            <a:lstStyle/>
            <a:p>
              <a:pPr algn="ctr"/>
              <a:r>
                <a:rPr lang="es-CO" sz="4000" dirty="0" smtClean="0">
                  <a:latin typeface="Century Gothic" pitchFamily="34" charset="0"/>
                </a:rPr>
                <a:t>G</a:t>
              </a:r>
              <a:r>
                <a:rPr lang="es-CO" dirty="0" smtClean="0">
                  <a:latin typeface="Century Gothic" pitchFamily="34" charset="0"/>
                </a:rPr>
                <a:t>A</a:t>
              </a:r>
              <a:endParaRPr lang="es-CO" sz="4000" dirty="0">
                <a:latin typeface="Century Gothic" pitchFamily="34" charset="0"/>
              </a:endParaRPr>
            </a:p>
          </p:txBody>
        </p:sp>
        <p:sp>
          <p:nvSpPr>
            <p:cNvPr id="153" name="152 CuadroTexto"/>
            <p:cNvSpPr txBox="1"/>
            <p:nvPr/>
          </p:nvSpPr>
          <p:spPr>
            <a:xfrm>
              <a:off x="3275856" y="119286"/>
              <a:ext cx="1746604" cy="707886"/>
            </a:xfrm>
            <a:prstGeom prst="rect">
              <a:avLst/>
            </a:prstGeom>
            <a:noFill/>
            <a:ln>
              <a:solidFill>
                <a:schemeClr val="tx1">
                  <a:lumMod val="95000"/>
                  <a:lumOff val="5000"/>
                </a:schemeClr>
              </a:solidFill>
            </a:ln>
          </p:spPr>
          <p:txBody>
            <a:bodyPr wrap="square" rtlCol="0">
              <a:spAutoFit/>
            </a:bodyPr>
            <a:lstStyle/>
            <a:p>
              <a:pPr algn="ctr"/>
              <a:r>
                <a:rPr lang="es-CO" sz="4000" dirty="0" smtClean="0">
                  <a:latin typeface="Century Gothic" pitchFamily="34" charset="0"/>
                </a:rPr>
                <a:t>G</a:t>
              </a:r>
              <a:r>
                <a:rPr lang="es-CO" dirty="0" smtClean="0">
                  <a:latin typeface="Century Gothic" pitchFamily="34" charset="0"/>
                </a:rPr>
                <a:t>RD</a:t>
              </a:r>
              <a:endParaRPr lang="es-CO" sz="4000" dirty="0">
                <a:latin typeface="Century Gothic" pitchFamily="34" charset="0"/>
              </a:endParaRPr>
            </a:p>
          </p:txBody>
        </p:sp>
        <p:sp>
          <p:nvSpPr>
            <p:cNvPr id="154" name="153 CuadroTexto"/>
            <p:cNvSpPr txBox="1"/>
            <p:nvPr/>
          </p:nvSpPr>
          <p:spPr>
            <a:xfrm>
              <a:off x="5220072" y="119286"/>
              <a:ext cx="1746604" cy="707886"/>
            </a:xfrm>
            <a:prstGeom prst="rect">
              <a:avLst/>
            </a:prstGeom>
            <a:noFill/>
            <a:ln>
              <a:solidFill>
                <a:schemeClr val="tx1">
                  <a:lumMod val="95000"/>
                  <a:lumOff val="5000"/>
                </a:schemeClr>
              </a:solidFill>
            </a:ln>
          </p:spPr>
          <p:txBody>
            <a:bodyPr wrap="square" rtlCol="0">
              <a:spAutoFit/>
            </a:bodyPr>
            <a:lstStyle/>
            <a:p>
              <a:pPr algn="ctr"/>
              <a:r>
                <a:rPr lang="es-CO" sz="4000" dirty="0" smtClean="0">
                  <a:latin typeface="Century Gothic" pitchFamily="34" charset="0"/>
                </a:rPr>
                <a:t>G</a:t>
              </a:r>
              <a:r>
                <a:rPr lang="es-CO" dirty="0" smtClean="0">
                  <a:latin typeface="Century Gothic" pitchFamily="34" charset="0"/>
                </a:rPr>
                <a:t>DT</a:t>
              </a:r>
              <a:endParaRPr lang="es-CO" sz="4000" dirty="0">
                <a:latin typeface="Century Gothic" pitchFamily="34" charset="0"/>
              </a:endParaRPr>
            </a:p>
          </p:txBody>
        </p:sp>
        <p:sp>
          <p:nvSpPr>
            <p:cNvPr id="155" name="154 CuadroTexto"/>
            <p:cNvSpPr txBox="1"/>
            <p:nvPr/>
          </p:nvSpPr>
          <p:spPr>
            <a:xfrm>
              <a:off x="7236296" y="119286"/>
              <a:ext cx="1746604" cy="707886"/>
            </a:xfrm>
            <a:prstGeom prst="rect">
              <a:avLst/>
            </a:prstGeom>
            <a:noFill/>
            <a:ln>
              <a:solidFill>
                <a:schemeClr val="tx1">
                  <a:lumMod val="95000"/>
                  <a:lumOff val="5000"/>
                </a:schemeClr>
              </a:solidFill>
            </a:ln>
          </p:spPr>
          <p:txBody>
            <a:bodyPr wrap="square" rtlCol="0">
              <a:spAutoFit/>
            </a:bodyPr>
            <a:lstStyle/>
            <a:p>
              <a:pPr algn="ctr"/>
              <a:r>
                <a:rPr lang="es-CO" sz="4000" dirty="0" smtClean="0">
                  <a:latin typeface="Century Gothic" pitchFamily="34" charset="0"/>
                </a:rPr>
                <a:t>G</a:t>
              </a:r>
              <a:r>
                <a:rPr lang="es-CO" dirty="0">
                  <a:latin typeface="Century Gothic" pitchFamily="34" charset="0"/>
                </a:rPr>
                <a:t>D</a:t>
              </a:r>
              <a:endParaRPr lang="es-CO" sz="4000" dirty="0">
                <a:latin typeface="Century Gothic" pitchFamily="34" charset="0"/>
              </a:endParaRPr>
            </a:p>
          </p:txBody>
        </p:sp>
        <p:sp>
          <p:nvSpPr>
            <p:cNvPr id="157" name="156 Rectángulo"/>
            <p:cNvSpPr/>
            <p:nvPr/>
          </p:nvSpPr>
          <p:spPr>
            <a:xfrm>
              <a:off x="1269340" y="2714982"/>
              <a:ext cx="1934508" cy="923330"/>
            </a:xfrm>
            <a:prstGeom prst="rect">
              <a:avLst/>
            </a:prstGeom>
          </p:spPr>
          <p:txBody>
            <a:bodyPr wrap="square">
              <a:spAutoFit/>
            </a:bodyPr>
            <a:lstStyle/>
            <a:p>
              <a:pPr marL="85725" indent="-85725">
                <a:buFontTx/>
                <a:buChar char="-"/>
              </a:pPr>
              <a:r>
                <a:rPr lang="es-CO" sz="600" dirty="0" smtClean="0">
                  <a:latin typeface="Arial Narrow" pitchFamily="34" charset="0"/>
                  <a:cs typeface="Arial" pitchFamily="34" charset="0"/>
                </a:rPr>
                <a:t>Licencias ambientales</a:t>
              </a:r>
              <a:endParaRPr lang="es-CO" sz="600" dirty="0">
                <a:latin typeface="Arial Narrow" pitchFamily="34" charset="0"/>
                <a:cs typeface="Arial" pitchFamily="34" charset="0"/>
              </a:endParaRPr>
            </a:p>
            <a:p>
              <a:pPr marL="85725" indent="-85725">
                <a:buFontTx/>
                <a:buChar char="-"/>
              </a:pPr>
              <a:r>
                <a:rPr lang="es-CO" sz="600" dirty="0" smtClean="0">
                  <a:latin typeface="Arial Narrow" pitchFamily="34" charset="0"/>
                  <a:cs typeface="Arial" pitchFamily="34" charset="0"/>
                </a:rPr>
                <a:t>Adquisición </a:t>
              </a:r>
              <a:r>
                <a:rPr lang="es-CO" sz="600" dirty="0">
                  <a:latin typeface="Arial Narrow" pitchFamily="34" charset="0"/>
                  <a:cs typeface="Arial" pitchFamily="34" charset="0"/>
                </a:rPr>
                <a:t>de bienes para la defensa de los recursos </a:t>
              </a:r>
              <a:r>
                <a:rPr lang="es-CO" sz="600" dirty="0" smtClean="0">
                  <a:latin typeface="Arial Narrow" pitchFamily="34" charset="0"/>
                  <a:cs typeface="Arial" pitchFamily="34" charset="0"/>
                </a:rPr>
                <a:t>naturales</a:t>
              </a:r>
              <a:endParaRPr lang="es-CO" sz="600" dirty="0">
                <a:latin typeface="Arial Narrow" pitchFamily="34" charset="0"/>
                <a:cs typeface="Arial" pitchFamily="34" charset="0"/>
              </a:endParaRPr>
            </a:p>
            <a:p>
              <a:pPr marL="85725" indent="-85725">
                <a:buFontTx/>
                <a:buChar char="-"/>
              </a:pPr>
              <a:r>
                <a:rPr lang="es-CO" sz="600" dirty="0" smtClean="0">
                  <a:latin typeface="Arial Narrow" pitchFamily="34" charset="0"/>
                  <a:cs typeface="Arial" pitchFamily="34" charset="0"/>
                </a:rPr>
                <a:t>Cooperación </a:t>
              </a:r>
              <a:r>
                <a:rPr lang="es-CO" sz="600" dirty="0">
                  <a:latin typeface="Arial Narrow" pitchFamily="34" charset="0"/>
                  <a:cs typeface="Arial" pitchFamily="34" charset="0"/>
                </a:rPr>
                <a:t>de </a:t>
              </a:r>
              <a:r>
                <a:rPr lang="es-CO" sz="600" dirty="0" smtClean="0">
                  <a:latin typeface="Arial Narrow" pitchFamily="34" charset="0"/>
                  <a:cs typeface="Arial" pitchFamily="34" charset="0"/>
                </a:rPr>
                <a:t>usuarios</a:t>
              </a:r>
              <a:endParaRPr lang="es-CO" sz="600" dirty="0">
                <a:latin typeface="Arial Narrow" pitchFamily="34" charset="0"/>
                <a:cs typeface="Arial" pitchFamily="34" charset="0"/>
              </a:endParaRPr>
            </a:p>
            <a:p>
              <a:pPr marL="85725" indent="-85725">
                <a:buFontTx/>
                <a:buChar char="-"/>
              </a:pPr>
              <a:r>
                <a:rPr lang="es-CO" sz="600" dirty="0" smtClean="0">
                  <a:latin typeface="Arial Narrow" pitchFamily="34" charset="0"/>
                  <a:cs typeface="Arial" pitchFamily="34" charset="0"/>
                </a:rPr>
                <a:t>Organización </a:t>
              </a:r>
              <a:r>
                <a:rPr lang="es-CO" sz="600" dirty="0">
                  <a:latin typeface="Arial Narrow" pitchFamily="34" charset="0"/>
                  <a:cs typeface="Arial" pitchFamily="34" charset="0"/>
                </a:rPr>
                <a:t>de usuarios y asociación de defensa </a:t>
              </a:r>
              <a:r>
                <a:rPr lang="es-CO" sz="600" dirty="0" smtClean="0">
                  <a:latin typeface="Arial Narrow" pitchFamily="34" charset="0"/>
                  <a:cs typeface="Arial" pitchFamily="34" charset="0"/>
                </a:rPr>
                <a:t>ambiental</a:t>
              </a:r>
            </a:p>
            <a:p>
              <a:pPr marL="85725" indent="-85725">
                <a:buFontTx/>
                <a:buChar char="-"/>
              </a:pPr>
              <a:r>
                <a:rPr lang="es-CO" sz="600" dirty="0" smtClean="0">
                  <a:latin typeface="Arial Narrow" pitchFamily="34" charset="0"/>
                  <a:cs typeface="Arial" pitchFamily="34" charset="0"/>
                </a:rPr>
                <a:t>Reservas de la sociedad civil</a:t>
              </a:r>
            </a:p>
            <a:p>
              <a:pPr marL="85725" indent="-85725">
                <a:buFontTx/>
                <a:buChar char="-"/>
              </a:pPr>
              <a:r>
                <a:rPr lang="es-CO" sz="600" dirty="0" smtClean="0">
                  <a:latin typeface="Arial Narrow" pitchFamily="34" charset="0"/>
                  <a:cs typeface="Arial" pitchFamily="34" charset="0"/>
                </a:rPr>
                <a:t>Pactos de borde</a:t>
              </a:r>
            </a:p>
            <a:p>
              <a:pPr marL="85725" indent="-85725">
                <a:buFontTx/>
                <a:buChar char="-"/>
              </a:pPr>
              <a:r>
                <a:rPr lang="es-CO" sz="600" dirty="0" smtClean="0">
                  <a:latin typeface="Arial Narrow" pitchFamily="34" charset="0"/>
                  <a:cs typeface="Arial" pitchFamily="34" charset="0"/>
                </a:rPr>
                <a:t>Cesiones y servidumbres</a:t>
              </a:r>
              <a:endParaRPr lang="es-CO" sz="600" dirty="0">
                <a:latin typeface="Arial Narrow" pitchFamily="34" charset="0"/>
                <a:cs typeface="Arial" pitchFamily="34" charset="0"/>
              </a:endParaRPr>
            </a:p>
          </p:txBody>
        </p:sp>
        <p:sp>
          <p:nvSpPr>
            <p:cNvPr id="158" name="157 Rectángulo"/>
            <p:cNvSpPr/>
            <p:nvPr/>
          </p:nvSpPr>
          <p:spPr>
            <a:xfrm>
              <a:off x="1259632" y="4001582"/>
              <a:ext cx="1934508" cy="1477328"/>
            </a:xfrm>
            <a:prstGeom prst="rect">
              <a:avLst/>
            </a:prstGeom>
          </p:spPr>
          <p:txBody>
            <a:bodyPr wrap="square">
              <a:spAutoFit/>
            </a:bodyPr>
            <a:lstStyle/>
            <a:p>
              <a:pPr marL="85725" indent="-85725">
                <a:buFontTx/>
                <a:buChar char="-"/>
              </a:pPr>
              <a:r>
                <a:rPr lang="es-CO" sz="600" dirty="0" smtClean="0">
                  <a:latin typeface="Arial Narrow" pitchFamily="34" charset="0"/>
                  <a:cs typeface="Arial" pitchFamily="34" charset="0"/>
                </a:rPr>
                <a:t>Colaboración internacional</a:t>
              </a:r>
            </a:p>
            <a:p>
              <a:pPr marL="85725" indent="-85725">
                <a:buFontTx/>
                <a:buChar char="-"/>
              </a:pPr>
              <a:r>
                <a:rPr lang="es-CO" sz="600" dirty="0" smtClean="0">
                  <a:latin typeface="Arial Narrow" pitchFamily="34" charset="0"/>
                  <a:cs typeface="Arial" pitchFamily="34" charset="0"/>
                </a:rPr>
                <a:t>Mecanismos de Desarrollo Limpio</a:t>
              </a:r>
              <a:endParaRPr lang="es-CO" sz="600" dirty="0">
                <a:latin typeface="Arial Narrow" pitchFamily="34" charset="0"/>
                <a:cs typeface="Arial" pitchFamily="34" charset="0"/>
              </a:endParaRPr>
            </a:p>
            <a:p>
              <a:pPr marL="85725" indent="-85725">
                <a:buFontTx/>
                <a:buChar char="-"/>
              </a:pPr>
              <a:r>
                <a:rPr lang="es-CO" sz="600" dirty="0" smtClean="0">
                  <a:latin typeface="Arial Narrow" pitchFamily="34" charset="0"/>
                  <a:cs typeface="Arial" pitchFamily="34" charset="0"/>
                </a:rPr>
                <a:t>Aportes </a:t>
              </a:r>
              <a:r>
                <a:rPr lang="es-CO" sz="600" dirty="0">
                  <a:latin typeface="Arial Narrow" pitchFamily="34" charset="0"/>
                  <a:cs typeface="Arial" pitchFamily="34" charset="0"/>
                </a:rPr>
                <a:t>de la n</a:t>
              </a:r>
              <a:r>
                <a:rPr lang="es-CO" sz="600" dirty="0" smtClean="0">
                  <a:latin typeface="Arial Narrow" pitchFamily="34" charset="0"/>
                  <a:cs typeface="Arial" pitchFamily="34" charset="0"/>
                </a:rPr>
                <a:t>ación</a:t>
              </a:r>
              <a:endParaRPr lang="es-CO" sz="600" dirty="0">
                <a:latin typeface="Arial Narrow" pitchFamily="34" charset="0"/>
                <a:cs typeface="Arial" pitchFamily="34" charset="0"/>
              </a:endParaRPr>
            </a:p>
            <a:p>
              <a:pPr marL="85725" indent="-85725">
                <a:buFontTx/>
                <a:buChar char="-"/>
              </a:pPr>
              <a:r>
                <a:rPr lang="es-CO" sz="600" dirty="0" smtClean="0">
                  <a:latin typeface="Arial Narrow" pitchFamily="34" charset="0"/>
                  <a:cs typeface="Arial" pitchFamily="34" charset="0"/>
                </a:rPr>
                <a:t>Fondos</a:t>
              </a:r>
              <a:r>
                <a:rPr lang="es-CO" sz="600" dirty="0">
                  <a:latin typeface="Arial Narrow" pitchFamily="34" charset="0"/>
                  <a:cs typeface="Arial" pitchFamily="34" charset="0"/>
                </a:rPr>
                <a:t>: ambiental, regalías y compensación ambiental entre </a:t>
              </a:r>
              <a:r>
                <a:rPr lang="es-CO" sz="600" dirty="0" smtClean="0">
                  <a:latin typeface="Arial Narrow" pitchFamily="34" charset="0"/>
                  <a:cs typeface="Arial" pitchFamily="34" charset="0"/>
                </a:rPr>
                <a:t>otros</a:t>
              </a:r>
              <a:endParaRPr lang="es-CO" sz="600" dirty="0">
                <a:latin typeface="Arial Narrow" pitchFamily="34" charset="0"/>
                <a:cs typeface="Arial" pitchFamily="34" charset="0"/>
              </a:endParaRPr>
            </a:p>
            <a:p>
              <a:pPr marL="85725" indent="-85725">
                <a:buFontTx/>
                <a:buChar char="-"/>
              </a:pPr>
              <a:r>
                <a:rPr lang="es-CO" sz="600" dirty="0" smtClean="0">
                  <a:latin typeface="Arial Narrow" pitchFamily="34" charset="0"/>
                  <a:cs typeface="Arial" pitchFamily="34" charset="0"/>
                </a:rPr>
                <a:t>Certificado </a:t>
              </a:r>
              <a:r>
                <a:rPr lang="es-CO" sz="600" dirty="0">
                  <a:latin typeface="Arial Narrow" pitchFamily="34" charset="0"/>
                  <a:cs typeface="Arial" pitchFamily="34" charset="0"/>
                </a:rPr>
                <a:t>de incentivo forestal para </a:t>
              </a:r>
              <a:r>
                <a:rPr lang="es-CO" sz="600" dirty="0" smtClean="0">
                  <a:latin typeface="Arial Narrow" pitchFamily="34" charset="0"/>
                  <a:cs typeface="Arial" pitchFamily="34" charset="0"/>
                </a:rPr>
                <a:t>reforestación</a:t>
              </a:r>
              <a:endParaRPr lang="es-CO" sz="600" dirty="0">
                <a:latin typeface="Arial Narrow" pitchFamily="34" charset="0"/>
                <a:cs typeface="Arial" pitchFamily="34" charset="0"/>
              </a:endParaRPr>
            </a:p>
            <a:p>
              <a:pPr marL="85725" indent="-85725">
                <a:buFontTx/>
                <a:buChar char="-"/>
              </a:pPr>
              <a:r>
                <a:rPr lang="es-CO" sz="600" dirty="0" smtClean="0">
                  <a:latin typeface="Arial Narrow" pitchFamily="34" charset="0"/>
                  <a:cs typeface="Arial" pitchFamily="34" charset="0"/>
                </a:rPr>
                <a:t>Certificado </a:t>
              </a:r>
              <a:r>
                <a:rPr lang="es-CO" sz="600" dirty="0">
                  <a:latin typeface="Arial Narrow" pitchFamily="34" charset="0"/>
                  <a:cs typeface="Arial" pitchFamily="34" charset="0"/>
                </a:rPr>
                <a:t>de incentivo forestal para la </a:t>
              </a:r>
              <a:r>
                <a:rPr lang="es-CO" sz="600" dirty="0" smtClean="0">
                  <a:latin typeface="Arial Narrow" pitchFamily="34" charset="0"/>
                  <a:cs typeface="Arial" pitchFamily="34" charset="0"/>
                </a:rPr>
                <a:t>conservación</a:t>
              </a:r>
              <a:endParaRPr lang="es-CO" sz="600" dirty="0">
                <a:latin typeface="Arial Narrow" pitchFamily="34" charset="0"/>
                <a:cs typeface="Arial" pitchFamily="34" charset="0"/>
              </a:endParaRPr>
            </a:p>
            <a:p>
              <a:pPr marL="85725" indent="-85725">
                <a:buFontTx/>
                <a:buChar char="-"/>
              </a:pPr>
              <a:r>
                <a:rPr lang="es-CO" sz="600" dirty="0" smtClean="0">
                  <a:latin typeface="Arial Narrow" pitchFamily="34" charset="0"/>
                  <a:cs typeface="Arial" pitchFamily="34" charset="0"/>
                </a:rPr>
                <a:t>Créditos</a:t>
              </a:r>
            </a:p>
            <a:p>
              <a:pPr marL="85725" indent="-85725">
                <a:buFontTx/>
                <a:buChar char="-"/>
              </a:pPr>
              <a:r>
                <a:rPr lang="es-CO" sz="600" dirty="0" smtClean="0">
                  <a:latin typeface="Arial Narrow" pitchFamily="34" charset="0"/>
                  <a:cs typeface="Arial" pitchFamily="34" charset="0"/>
                </a:rPr>
                <a:t>Unidades </a:t>
              </a:r>
              <a:r>
                <a:rPr lang="es-CO" sz="600" dirty="0">
                  <a:latin typeface="Arial Narrow" pitchFamily="34" charset="0"/>
                  <a:cs typeface="Arial" pitchFamily="34" charset="0"/>
                </a:rPr>
                <a:t>Municipales de Asistencia Técnica al Sector Agropecuario. </a:t>
              </a:r>
              <a:r>
                <a:rPr lang="es-CO" sz="600" dirty="0" smtClean="0">
                  <a:latin typeface="Arial Narrow" pitchFamily="34" charset="0"/>
                  <a:cs typeface="Arial" pitchFamily="34" charset="0"/>
                </a:rPr>
                <a:t>UMATAS</a:t>
              </a:r>
              <a:endParaRPr lang="es-CO" sz="600" dirty="0">
                <a:latin typeface="Arial Narrow" pitchFamily="34" charset="0"/>
                <a:cs typeface="Arial" pitchFamily="34" charset="0"/>
              </a:endParaRPr>
            </a:p>
            <a:p>
              <a:pPr marL="85725" indent="-85725">
                <a:buFontTx/>
                <a:buChar char="-"/>
              </a:pPr>
              <a:r>
                <a:rPr lang="es-CO" sz="600" dirty="0" smtClean="0">
                  <a:latin typeface="Arial Narrow" pitchFamily="34" charset="0"/>
                  <a:cs typeface="Arial" pitchFamily="34" charset="0"/>
                </a:rPr>
                <a:t>Transferencias </a:t>
              </a:r>
              <a:r>
                <a:rPr lang="es-CO" sz="600" dirty="0">
                  <a:latin typeface="Arial Narrow" pitchFamily="34" charset="0"/>
                  <a:cs typeface="Arial" pitchFamily="34" charset="0"/>
                </a:rPr>
                <a:t>del sector </a:t>
              </a:r>
              <a:r>
                <a:rPr lang="es-CO" sz="600" dirty="0" smtClean="0">
                  <a:latin typeface="Arial Narrow" pitchFamily="34" charset="0"/>
                  <a:cs typeface="Arial" pitchFamily="34" charset="0"/>
                </a:rPr>
                <a:t>eléctrico</a:t>
              </a:r>
              <a:endParaRPr lang="es-CO" sz="600" dirty="0">
                <a:latin typeface="Arial Narrow" pitchFamily="34" charset="0"/>
                <a:cs typeface="Arial" pitchFamily="34" charset="0"/>
              </a:endParaRPr>
            </a:p>
            <a:p>
              <a:pPr marL="85725" indent="-85725">
                <a:buFontTx/>
                <a:buChar char="-"/>
              </a:pPr>
              <a:r>
                <a:rPr lang="es-CO" sz="600" dirty="0" smtClean="0">
                  <a:latin typeface="Arial Narrow" pitchFamily="34" charset="0"/>
                  <a:cs typeface="Arial" pitchFamily="34" charset="0"/>
                </a:rPr>
                <a:t>Tasas retributivas</a:t>
              </a:r>
              <a:endParaRPr lang="es-CO" sz="600" dirty="0">
                <a:latin typeface="Arial Narrow" pitchFamily="34" charset="0"/>
                <a:cs typeface="Arial" pitchFamily="34" charset="0"/>
              </a:endParaRPr>
            </a:p>
            <a:p>
              <a:pPr marL="85725" indent="-85725">
                <a:buFontTx/>
                <a:buChar char="-"/>
              </a:pPr>
              <a:r>
                <a:rPr lang="es-CO" sz="600" dirty="0" smtClean="0">
                  <a:latin typeface="Arial Narrow" pitchFamily="34" charset="0"/>
                  <a:cs typeface="Arial" pitchFamily="34" charset="0"/>
                </a:rPr>
                <a:t>Tasas </a:t>
              </a:r>
              <a:r>
                <a:rPr lang="es-CO" sz="600" dirty="0">
                  <a:latin typeface="Arial Narrow" pitchFamily="34" charset="0"/>
                  <a:cs typeface="Arial" pitchFamily="34" charset="0"/>
                </a:rPr>
                <a:t>por la utilización del </a:t>
              </a:r>
              <a:r>
                <a:rPr lang="es-CO" sz="600" dirty="0" smtClean="0">
                  <a:latin typeface="Arial Narrow" pitchFamily="34" charset="0"/>
                  <a:cs typeface="Arial" pitchFamily="34" charset="0"/>
                </a:rPr>
                <a:t>agua</a:t>
              </a:r>
            </a:p>
            <a:p>
              <a:pPr marL="85725" indent="-85725">
                <a:buFontTx/>
                <a:buChar char="-"/>
              </a:pPr>
              <a:r>
                <a:rPr lang="es-CO" sz="600" dirty="0" smtClean="0">
                  <a:latin typeface="Arial Narrow" pitchFamily="34" charset="0"/>
                  <a:cs typeface="Arial" pitchFamily="34" charset="0"/>
                </a:rPr>
                <a:t>Multas y sanciones</a:t>
              </a:r>
            </a:p>
            <a:p>
              <a:pPr marL="85725" indent="-85725">
                <a:buFontTx/>
                <a:buChar char="-"/>
              </a:pPr>
              <a:r>
                <a:rPr lang="es-CO" sz="600" dirty="0" smtClean="0">
                  <a:latin typeface="Arial Narrow" pitchFamily="34" charset="0"/>
                  <a:cs typeface="Arial" pitchFamily="34" charset="0"/>
                </a:rPr>
                <a:t>Ecoturismo / biocomercio</a:t>
              </a:r>
              <a:endParaRPr lang="es-CO" sz="600" dirty="0">
                <a:latin typeface="Arial Narrow" pitchFamily="34" charset="0"/>
                <a:cs typeface="Arial" pitchFamily="34" charset="0"/>
              </a:endParaRPr>
            </a:p>
          </p:txBody>
        </p:sp>
        <p:sp>
          <p:nvSpPr>
            <p:cNvPr id="159" name="158 Rectángulo"/>
            <p:cNvSpPr/>
            <p:nvPr/>
          </p:nvSpPr>
          <p:spPr>
            <a:xfrm>
              <a:off x="3203848" y="2729245"/>
              <a:ext cx="1934508" cy="184666"/>
            </a:xfrm>
            <a:prstGeom prst="rect">
              <a:avLst/>
            </a:prstGeom>
          </p:spPr>
          <p:txBody>
            <a:bodyPr wrap="square">
              <a:spAutoFit/>
            </a:bodyPr>
            <a:lstStyle/>
            <a:p>
              <a:pPr marL="88900" indent="-88900">
                <a:buFontTx/>
                <a:buChar char="-"/>
              </a:pPr>
              <a:r>
                <a:rPr lang="es-CO" sz="600" dirty="0" smtClean="0">
                  <a:latin typeface="Arial Narrow" pitchFamily="34" charset="0"/>
                  <a:cs typeface="Arial" pitchFamily="34" charset="0"/>
                </a:rPr>
                <a:t>Comités </a:t>
              </a:r>
              <a:r>
                <a:rPr lang="es-CO" sz="600" dirty="0">
                  <a:latin typeface="Arial Narrow" pitchFamily="34" charset="0"/>
                  <a:cs typeface="Arial" pitchFamily="34" charset="0"/>
                </a:rPr>
                <a:t>de Ayuda </a:t>
              </a:r>
              <a:r>
                <a:rPr lang="es-CO" sz="600" dirty="0" smtClean="0">
                  <a:latin typeface="Arial Narrow" pitchFamily="34" charset="0"/>
                  <a:cs typeface="Arial" pitchFamily="34" charset="0"/>
                </a:rPr>
                <a:t>Mutua</a:t>
              </a:r>
              <a:endParaRPr lang="es-CO" sz="600" dirty="0">
                <a:latin typeface="Arial Narrow" pitchFamily="34" charset="0"/>
                <a:cs typeface="Arial" pitchFamily="34" charset="0"/>
              </a:endParaRPr>
            </a:p>
          </p:txBody>
        </p:sp>
        <p:sp>
          <p:nvSpPr>
            <p:cNvPr id="160" name="159 Rectángulo"/>
            <p:cNvSpPr/>
            <p:nvPr/>
          </p:nvSpPr>
          <p:spPr>
            <a:xfrm>
              <a:off x="3203848" y="4001582"/>
              <a:ext cx="1934508" cy="184666"/>
            </a:xfrm>
            <a:prstGeom prst="rect">
              <a:avLst/>
            </a:prstGeom>
          </p:spPr>
          <p:txBody>
            <a:bodyPr wrap="square">
              <a:spAutoFit/>
            </a:bodyPr>
            <a:lstStyle/>
            <a:p>
              <a:pPr marL="88900" indent="-88900">
                <a:buFontTx/>
                <a:buChar char="-"/>
              </a:pPr>
              <a:r>
                <a:rPr lang="es-CO" sz="600" dirty="0" smtClean="0">
                  <a:latin typeface="Arial Narrow" pitchFamily="34" charset="0"/>
                  <a:cs typeface="Arial" pitchFamily="34" charset="0"/>
                </a:rPr>
                <a:t>Fondos de gestión del riesgo de desastres</a:t>
              </a:r>
              <a:endParaRPr lang="es-CO" sz="600" dirty="0">
                <a:latin typeface="Arial Narrow" pitchFamily="34" charset="0"/>
                <a:cs typeface="Arial" pitchFamily="34" charset="0"/>
              </a:endParaRPr>
            </a:p>
          </p:txBody>
        </p:sp>
        <p:sp>
          <p:nvSpPr>
            <p:cNvPr id="162" name="161 Rectángulo"/>
            <p:cNvSpPr/>
            <p:nvPr/>
          </p:nvSpPr>
          <p:spPr>
            <a:xfrm>
              <a:off x="7101988" y="2729245"/>
              <a:ext cx="1934508" cy="276999"/>
            </a:xfrm>
            <a:prstGeom prst="rect">
              <a:avLst/>
            </a:prstGeom>
          </p:spPr>
          <p:txBody>
            <a:bodyPr wrap="square">
              <a:spAutoFit/>
            </a:bodyPr>
            <a:lstStyle/>
            <a:p>
              <a:pPr marL="85725" indent="-85725">
                <a:buFontTx/>
                <a:buChar char="-"/>
              </a:pPr>
              <a:r>
                <a:rPr lang="es-CO" sz="600" dirty="0" smtClean="0">
                  <a:latin typeface="Arial Narrow" pitchFamily="34" charset="0"/>
                  <a:cs typeface="Arial" pitchFamily="34" charset="0"/>
                </a:rPr>
                <a:t>Documentos Conpes</a:t>
              </a:r>
            </a:p>
            <a:p>
              <a:pPr marL="85725" indent="-85725">
                <a:buFontTx/>
                <a:buChar char="-"/>
              </a:pPr>
              <a:r>
                <a:rPr lang="es-CO" sz="600" dirty="0" smtClean="0">
                  <a:latin typeface="Arial Narrow" pitchFamily="34" charset="0"/>
                  <a:cs typeface="Arial" pitchFamily="34" charset="0"/>
                </a:rPr>
                <a:t>Documentos de política</a:t>
              </a:r>
            </a:p>
          </p:txBody>
        </p:sp>
        <p:sp>
          <p:nvSpPr>
            <p:cNvPr id="163" name="162 Rectángulo"/>
            <p:cNvSpPr/>
            <p:nvPr/>
          </p:nvSpPr>
          <p:spPr>
            <a:xfrm>
              <a:off x="1259632" y="6237312"/>
              <a:ext cx="1934508" cy="461665"/>
            </a:xfrm>
            <a:prstGeom prst="rect">
              <a:avLst/>
            </a:prstGeom>
          </p:spPr>
          <p:txBody>
            <a:bodyPr wrap="square">
              <a:spAutoFit/>
            </a:bodyPr>
            <a:lstStyle/>
            <a:p>
              <a:pPr marL="85725" indent="-85725">
                <a:buFontTx/>
                <a:buChar char="-"/>
              </a:pPr>
              <a:r>
                <a:rPr lang="es-CO" sz="600" dirty="0" smtClean="0">
                  <a:latin typeface="Arial Narrow" pitchFamily="34" charset="0"/>
                  <a:cs typeface="Arial" pitchFamily="34" charset="0"/>
                </a:rPr>
                <a:t>Acciones populares</a:t>
              </a:r>
            </a:p>
            <a:p>
              <a:pPr marL="85725" indent="-85725">
                <a:buFontTx/>
                <a:buChar char="-"/>
              </a:pPr>
              <a:r>
                <a:rPr lang="es-CO" sz="600" dirty="0" smtClean="0">
                  <a:latin typeface="Arial Narrow" pitchFamily="34" charset="0"/>
                  <a:cs typeface="Arial" pitchFamily="34" charset="0"/>
                </a:rPr>
                <a:t>Veedurías</a:t>
              </a:r>
            </a:p>
            <a:p>
              <a:pPr marL="85725" indent="-85725">
                <a:buFontTx/>
                <a:buChar char="-"/>
              </a:pPr>
              <a:r>
                <a:rPr lang="es-CO" sz="600" dirty="0" smtClean="0">
                  <a:latin typeface="Arial Narrow" pitchFamily="34" charset="0"/>
                  <a:cs typeface="Arial" pitchFamily="34" charset="0"/>
                </a:rPr>
                <a:t>Acciones de cumplimiento</a:t>
              </a:r>
            </a:p>
            <a:p>
              <a:pPr marL="85725" indent="-85725">
                <a:buFontTx/>
                <a:buChar char="-"/>
              </a:pPr>
              <a:r>
                <a:rPr lang="es-CO" sz="600" dirty="0" smtClean="0">
                  <a:latin typeface="Arial Narrow" pitchFamily="34" charset="0"/>
                  <a:cs typeface="Arial" pitchFamily="34" charset="0"/>
                </a:rPr>
                <a:t>Tutela</a:t>
              </a:r>
              <a:endParaRPr lang="es-CO" sz="600" dirty="0">
                <a:latin typeface="Arial Narrow" pitchFamily="34" charset="0"/>
                <a:cs typeface="Arial" pitchFamily="34" charset="0"/>
              </a:endParaRPr>
            </a:p>
          </p:txBody>
        </p:sp>
        <p:sp>
          <p:nvSpPr>
            <p:cNvPr id="164" name="163 Rectángulo"/>
            <p:cNvSpPr/>
            <p:nvPr/>
          </p:nvSpPr>
          <p:spPr>
            <a:xfrm>
              <a:off x="5148064" y="5445224"/>
              <a:ext cx="1934508" cy="830997"/>
            </a:xfrm>
            <a:prstGeom prst="rect">
              <a:avLst/>
            </a:prstGeom>
          </p:spPr>
          <p:txBody>
            <a:bodyPr wrap="square">
              <a:spAutoFit/>
            </a:bodyPr>
            <a:lstStyle/>
            <a:p>
              <a:pPr marL="85725" indent="-85725">
                <a:buFontTx/>
                <a:buChar char="-"/>
              </a:pPr>
              <a:r>
                <a:rPr lang="es-CO" sz="600" dirty="0" smtClean="0">
                  <a:latin typeface="Arial Narrow" pitchFamily="34" charset="0"/>
                  <a:cs typeface="Arial" pitchFamily="34" charset="0"/>
                </a:rPr>
                <a:t>Ley 09 de 1979, Ley </a:t>
              </a:r>
              <a:r>
                <a:rPr lang="es-CO" sz="600" dirty="0">
                  <a:latin typeface="Arial Narrow" pitchFamily="34" charset="0"/>
                  <a:cs typeface="Arial" pitchFamily="34" charset="0"/>
                </a:rPr>
                <a:t>9 de </a:t>
              </a:r>
              <a:r>
                <a:rPr lang="es-CO" sz="600" dirty="0" smtClean="0">
                  <a:latin typeface="Arial Narrow" pitchFamily="34" charset="0"/>
                  <a:cs typeface="Arial" pitchFamily="34" charset="0"/>
                </a:rPr>
                <a:t>1989</a:t>
              </a:r>
              <a:r>
                <a:rPr lang="es-CO" sz="600" dirty="0">
                  <a:latin typeface="Arial Narrow" pitchFamily="34" charset="0"/>
                  <a:cs typeface="Arial" pitchFamily="34" charset="0"/>
                </a:rPr>
                <a:t>, </a:t>
              </a:r>
              <a:r>
                <a:rPr lang="es-CO" sz="600" dirty="0" smtClean="0">
                  <a:latin typeface="Arial Narrow" pitchFamily="34" charset="0"/>
                  <a:cs typeface="Arial" pitchFamily="34" charset="0"/>
                </a:rPr>
                <a:t>Ley 3 </a:t>
              </a:r>
              <a:r>
                <a:rPr lang="es-CO" sz="600" dirty="0">
                  <a:latin typeface="Arial Narrow" pitchFamily="34" charset="0"/>
                  <a:cs typeface="Arial" pitchFamily="34" charset="0"/>
                </a:rPr>
                <a:t>de 1991, </a:t>
              </a:r>
              <a:r>
                <a:rPr lang="es-CO" sz="600" dirty="0" smtClean="0">
                  <a:latin typeface="Arial Narrow" pitchFamily="34" charset="0"/>
                  <a:cs typeface="Arial" pitchFamily="34" charset="0"/>
                </a:rPr>
                <a:t>Dec. 879 de 1998, Ley 128 </a:t>
              </a:r>
              <a:r>
                <a:rPr lang="es-CO" sz="600" dirty="0">
                  <a:latin typeface="Arial Narrow" pitchFamily="34" charset="0"/>
                  <a:cs typeface="Arial" pitchFamily="34" charset="0"/>
                </a:rPr>
                <a:t>de 1994, </a:t>
              </a:r>
              <a:r>
                <a:rPr lang="es-CO" sz="600" dirty="0" smtClean="0">
                  <a:latin typeface="Arial Narrow" pitchFamily="34" charset="0"/>
                  <a:cs typeface="Arial" pitchFamily="34" charset="0"/>
                </a:rPr>
                <a:t>Ley 388 </a:t>
              </a:r>
              <a:r>
                <a:rPr lang="es-CO" sz="600" dirty="0">
                  <a:latin typeface="Arial Narrow" pitchFamily="34" charset="0"/>
                  <a:cs typeface="Arial" pitchFamily="34" charset="0"/>
                </a:rPr>
                <a:t>de 1997, 1454 de </a:t>
              </a:r>
              <a:r>
                <a:rPr lang="es-CO" sz="600" dirty="0" smtClean="0">
                  <a:latin typeface="Arial Narrow" pitchFamily="34" charset="0"/>
                  <a:cs typeface="Arial" pitchFamily="34" charset="0"/>
                </a:rPr>
                <a:t>2011, Ley </a:t>
              </a:r>
              <a:r>
                <a:rPr lang="es-CO" sz="600" dirty="0">
                  <a:latin typeface="Arial Narrow" pitchFamily="34" charset="0"/>
                  <a:cs typeface="Arial" pitchFamily="34" charset="0"/>
                </a:rPr>
                <a:t>115 de 1994, Ley 105 de 1993, Ley 100 de 1993, Ley 181 de 1994, Ley 361 de 1997, Ley 397 de 1997, Ley 358 de 1997, Ley 550 de 1999, Ley 617 de 2000, Ley 715 de 2001, Ley 819 de </a:t>
              </a:r>
              <a:r>
                <a:rPr lang="es-CO" sz="600" dirty="0" smtClean="0">
                  <a:latin typeface="Arial Narrow" pitchFamily="34" charset="0"/>
                  <a:cs typeface="Arial" pitchFamily="34" charset="0"/>
                </a:rPr>
                <a:t>2003, Dec. 4002 de 2004, Dec. 097 de 2006, Dec. 3600 de 2007, Ley 1469 de 2010, Ley 1454 de 2011</a:t>
              </a:r>
              <a:endParaRPr lang="es-CO" sz="600" dirty="0">
                <a:latin typeface="Arial Narrow" pitchFamily="34" charset="0"/>
                <a:cs typeface="Arial" pitchFamily="34" charset="0"/>
              </a:endParaRPr>
            </a:p>
          </p:txBody>
        </p:sp>
        <p:sp>
          <p:nvSpPr>
            <p:cNvPr id="165" name="164 Rectángulo"/>
            <p:cNvSpPr/>
            <p:nvPr/>
          </p:nvSpPr>
          <p:spPr>
            <a:xfrm>
              <a:off x="7101988" y="4005064"/>
              <a:ext cx="1934508" cy="646331"/>
            </a:xfrm>
            <a:prstGeom prst="rect">
              <a:avLst/>
            </a:prstGeom>
          </p:spPr>
          <p:txBody>
            <a:bodyPr wrap="square">
              <a:spAutoFit/>
            </a:bodyPr>
            <a:lstStyle/>
            <a:p>
              <a:pPr marL="85725" indent="-85725">
                <a:buFontTx/>
                <a:buChar char="-"/>
              </a:pPr>
              <a:r>
                <a:rPr lang="es-CO" sz="600" dirty="0" smtClean="0">
                  <a:latin typeface="Arial Narrow" pitchFamily="34" charset="0"/>
                  <a:cs typeface="Arial" pitchFamily="34" charset="0"/>
                </a:rPr>
                <a:t>Ingresos corrientes tributarios</a:t>
              </a:r>
            </a:p>
            <a:p>
              <a:pPr marL="85725" indent="-85725">
                <a:buFontTx/>
                <a:buChar char="-"/>
              </a:pPr>
              <a:r>
                <a:rPr lang="es-CO" sz="600" dirty="0" smtClean="0">
                  <a:latin typeface="Arial Narrow" pitchFamily="34" charset="0"/>
                  <a:cs typeface="Arial" pitchFamily="34" charset="0"/>
                </a:rPr>
                <a:t>Ingresos corrientes no tributarios</a:t>
              </a:r>
            </a:p>
            <a:p>
              <a:pPr marL="85725" indent="-85725">
                <a:buFontTx/>
                <a:buChar char="-"/>
              </a:pPr>
              <a:r>
                <a:rPr lang="es-CO" sz="600" dirty="0" smtClean="0">
                  <a:latin typeface="Arial Narrow" pitchFamily="34" charset="0"/>
                  <a:cs typeface="Arial" pitchFamily="34" charset="0"/>
                </a:rPr>
                <a:t>Rentas con destinación específica</a:t>
              </a:r>
            </a:p>
            <a:p>
              <a:pPr marL="85725" indent="-85725">
                <a:buFontTx/>
                <a:buChar char="-"/>
              </a:pPr>
              <a:r>
                <a:rPr lang="es-CO" sz="600" dirty="0" smtClean="0">
                  <a:latin typeface="Arial Narrow" pitchFamily="34" charset="0"/>
                  <a:cs typeface="Arial" pitchFamily="34" charset="0"/>
                </a:rPr>
                <a:t>Recursos de capital</a:t>
              </a:r>
            </a:p>
            <a:p>
              <a:pPr marL="85725" indent="-85725">
                <a:buFontTx/>
                <a:buChar char="-"/>
              </a:pPr>
              <a:r>
                <a:rPr lang="es-CO" sz="600" dirty="0" smtClean="0">
                  <a:latin typeface="Arial Narrow" pitchFamily="34" charset="0"/>
                  <a:cs typeface="Arial" pitchFamily="34" charset="0"/>
                </a:rPr>
                <a:t>Presupuesto general de la nación</a:t>
              </a:r>
            </a:p>
            <a:p>
              <a:pPr marL="85725" indent="-85725">
                <a:buFontTx/>
                <a:buChar char="-"/>
              </a:pPr>
              <a:endParaRPr lang="es-CO" sz="600" dirty="0" smtClean="0">
                <a:latin typeface="Arial Narrow" pitchFamily="34" charset="0"/>
                <a:cs typeface="Arial" pitchFamily="34" charset="0"/>
              </a:endParaRPr>
            </a:p>
          </p:txBody>
        </p:sp>
        <p:sp>
          <p:nvSpPr>
            <p:cNvPr id="166" name="165 Rectángulo"/>
            <p:cNvSpPr/>
            <p:nvPr/>
          </p:nvSpPr>
          <p:spPr>
            <a:xfrm>
              <a:off x="7101988" y="5445224"/>
              <a:ext cx="1934508" cy="738664"/>
            </a:xfrm>
            <a:prstGeom prst="rect">
              <a:avLst/>
            </a:prstGeom>
          </p:spPr>
          <p:txBody>
            <a:bodyPr wrap="square">
              <a:spAutoFit/>
            </a:bodyPr>
            <a:lstStyle/>
            <a:p>
              <a:pPr marL="85725" indent="-85725">
                <a:buFontTx/>
                <a:buChar char="-"/>
              </a:pPr>
              <a:r>
                <a:rPr lang="es-CO" sz="600" dirty="0" smtClean="0">
                  <a:latin typeface="Arial Narrow" pitchFamily="34" charset="0"/>
                  <a:cs typeface="Arial" pitchFamily="34" charset="0"/>
                </a:rPr>
                <a:t>Ley 21 de 1991, Decreto-Ley 1222 de 1986, Decreto-Ley 1333 de 1986, de Ley 152 de 1994, Ley 134 de 1994, Ley 136 de 1994, Ley 142 de 1994, Ley 472 de 1998, Ley 549 de 1999, Ley 610 de 2000, Ley 617 de 2000, Ley 715 de 2001, Ley 734 de 2002, Ley 850 de 2003, Ley 872 de 2003, Ley 1066 de 2006, Ley 1450 de 2011, Ley 1530 de 2012, Ley 1551 de 2012</a:t>
              </a:r>
              <a:endParaRPr lang="es-CO" sz="600" dirty="0">
                <a:latin typeface="Arial Narrow" pitchFamily="34" charset="0"/>
                <a:cs typeface="Arial" pitchFamily="34" charset="0"/>
              </a:endParaRPr>
            </a:p>
          </p:txBody>
        </p:sp>
        <p:sp>
          <p:nvSpPr>
            <p:cNvPr id="167" name="166 Rectángulo"/>
            <p:cNvSpPr/>
            <p:nvPr/>
          </p:nvSpPr>
          <p:spPr>
            <a:xfrm>
              <a:off x="3203848" y="6254155"/>
              <a:ext cx="1934508" cy="369332"/>
            </a:xfrm>
            <a:prstGeom prst="rect">
              <a:avLst/>
            </a:prstGeom>
          </p:spPr>
          <p:txBody>
            <a:bodyPr wrap="square">
              <a:spAutoFit/>
            </a:bodyPr>
            <a:lstStyle/>
            <a:p>
              <a:pPr marL="88900" indent="-88900">
                <a:buFontTx/>
                <a:buChar char="-"/>
              </a:pPr>
              <a:r>
                <a:rPr lang="es-CO" sz="600" dirty="0" smtClean="0">
                  <a:latin typeface="Arial Narrow" pitchFamily="34" charset="0"/>
                  <a:cs typeface="Arial" pitchFamily="34" charset="0"/>
                </a:rPr>
                <a:t>Actores públicos</a:t>
              </a:r>
            </a:p>
            <a:p>
              <a:pPr marL="88900" indent="-88900">
                <a:buFontTx/>
                <a:buChar char="-"/>
              </a:pPr>
              <a:r>
                <a:rPr lang="es-CO" sz="600" dirty="0" smtClean="0">
                  <a:latin typeface="Arial Narrow" pitchFamily="34" charset="0"/>
                  <a:cs typeface="Arial" pitchFamily="34" charset="0"/>
                </a:rPr>
                <a:t>Actores privados</a:t>
              </a:r>
            </a:p>
            <a:p>
              <a:pPr marL="88900" indent="-88900">
                <a:buFontTx/>
                <a:buChar char="-"/>
              </a:pPr>
              <a:r>
                <a:rPr lang="es-CO" sz="600" dirty="0" smtClean="0">
                  <a:latin typeface="Arial Narrow" pitchFamily="34" charset="0"/>
                  <a:cs typeface="Arial" pitchFamily="34" charset="0"/>
                </a:rPr>
                <a:t>Actores comunitarios</a:t>
              </a:r>
              <a:endParaRPr lang="es-CO" sz="600" dirty="0">
                <a:latin typeface="Arial Narrow" pitchFamily="34" charset="0"/>
                <a:cs typeface="Arial" pitchFamily="34" charset="0"/>
              </a:endParaRPr>
            </a:p>
          </p:txBody>
        </p:sp>
        <p:sp>
          <p:nvSpPr>
            <p:cNvPr id="168" name="167 Rectángulo"/>
            <p:cNvSpPr/>
            <p:nvPr/>
          </p:nvSpPr>
          <p:spPr>
            <a:xfrm>
              <a:off x="7101988" y="6254155"/>
              <a:ext cx="1934508" cy="461665"/>
            </a:xfrm>
            <a:prstGeom prst="rect">
              <a:avLst/>
            </a:prstGeom>
          </p:spPr>
          <p:txBody>
            <a:bodyPr wrap="square">
              <a:spAutoFit/>
            </a:bodyPr>
            <a:lstStyle/>
            <a:p>
              <a:pPr marL="85725" indent="-85725">
                <a:buFontTx/>
                <a:buChar char="-"/>
              </a:pPr>
              <a:r>
                <a:rPr lang="es-CO" sz="600" dirty="0" smtClean="0">
                  <a:latin typeface="Arial Narrow" pitchFamily="34" charset="0"/>
                  <a:cs typeface="Arial" pitchFamily="34" charset="0"/>
                </a:rPr>
                <a:t>Acciones populares</a:t>
              </a:r>
            </a:p>
            <a:p>
              <a:pPr marL="85725" indent="-85725">
                <a:buFontTx/>
                <a:buChar char="-"/>
              </a:pPr>
              <a:r>
                <a:rPr lang="es-CO" sz="600" dirty="0" smtClean="0">
                  <a:latin typeface="Arial Narrow" pitchFamily="34" charset="0"/>
                  <a:cs typeface="Arial" pitchFamily="34" charset="0"/>
                </a:rPr>
                <a:t>Veedurías</a:t>
              </a:r>
            </a:p>
            <a:p>
              <a:pPr marL="85725" indent="-85725">
                <a:buFontTx/>
                <a:buChar char="-"/>
              </a:pPr>
              <a:r>
                <a:rPr lang="es-CO" sz="600" dirty="0" smtClean="0">
                  <a:latin typeface="Arial Narrow" pitchFamily="34" charset="0"/>
                  <a:cs typeface="Arial" pitchFamily="34" charset="0"/>
                </a:rPr>
                <a:t>Acciones de cumplimiento</a:t>
              </a:r>
            </a:p>
            <a:p>
              <a:pPr marL="85725" indent="-85725">
                <a:buFontTx/>
                <a:buChar char="-"/>
              </a:pPr>
              <a:r>
                <a:rPr lang="es-CO" sz="600" dirty="0" smtClean="0">
                  <a:latin typeface="Arial Narrow" pitchFamily="34" charset="0"/>
                  <a:cs typeface="Arial" pitchFamily="34" charset="0"/>
                </a:rPr>
                <a:t>Tutela</a:t>
              </a:r>
              <a:endParaRPr lang="es-CO" sz="600" dirty="0">
                <a:latin typeface="Arial Narrow" pitchFamily="34" charset="0"/>
                <a:cs typeface="Arial" pitchFamily="34" charset="0"/>
              </a:endParaRPr>
            </a:p>
          </p:txBody>
        </p:sp>
        <p:sp>
          <p:nvSpPr>
            <p:cNvPr id="169" name="168 Rectángulo"/>
            <p:cNvSpPr/>
            <p:nvPr/>
          </p:nvSpPr>
          <p:spPr>
            <a:xfrm>
              <a:off x="3203848" y="5445224"/>
              <a:ext cx="1934508" cy="276999"/>
            </a:xfrm>
            <a:prstGeom prst="rect">
              <a:avLst/>
            </a:prstGeom>
          </p:spPr>
          <p:txBody>
            <a:bodyPr wrap="square">
              <a:spAutoFit/>
            </a:bodyPr>
            <a:lstStyle/>
            <a:p>
              <a:pPr marL="85725" indent="-85725">
                <a:buFontTx/>
                <a:buChar char="-"/>
              </a:pPr>
              <a:r>
                <a:rPr lang="es-CO" sz="600" dirty="0" smtClean="0">
                  <a:latin typeface="Arial Narrow" pitchFamily="34" charset="0"/>
                  <a:cs typeface="Arial" pitchFamily="34" charset="0"/>
                </a:rPr>
                <a:t>Dec. 926 de 2010, Ley 1450 de 2011, Decreto 019 de 2012, Ley 1523 de 2012,</a:t>
              </a:r>
              <a:endParaRPr lang="es-CO" sz="600" dirty="0">
                <a:latin typeface="Arial Narrow" pitchFamily="34" charset="0"/>
                <a:cs typeface="Arial" pitchFamily="34" charset="0"/>
              </a:endParaRPr>
            </a:p>
          </p:txBody>
        </p:sp>
        <p:sp>
          <p:nvSpPr>
            <p:cNvPr id="170" name="169 Rectángulo"/>
            <p:cNvSpPr/>
            <p:nvPr/>
          </p:nvSpPr>
          <p:spPr>
            <a:xfrm>
              <a:off x="1259632" y="5445224"/>
              <a:ext cx="1934508" cy="369332"/>
            </a:xfrm>
            <a:prstGeom prst="rect">
              <a:avLst/>
            </a:prstGeom>
          </p:spPr>
          <p:txBody>
            <a:bodyPr wrap="square">
              <a:spAutoFit/>
            </a:bodyPr>
            <a:lstStyle/>
            <a:p>
              <a:pPr marL="85725" indent="-85725">
                <a:buFontTx/>
                <a:buChar char="-"/>
              </a:pPr>
              <a:r>
                <a:rPr lang="es-CO" sz="600" dirty="0" smtClean="0">
                  <a:latin typeface="Arial Narrow" pitchFamily="34" charset="0"/>
                  <a:cs typeface="Arial" pitchFamily="34" charset="0"/>
                </a:rPr>
                <a:t>Dec-ley 2811 de 1974, Ley 99 de 1993, Ley 165 de 1994, Ley 357 de 1997, Dec. 48 de 2001, Dec. 1729 de 2002, Dec. 2372 de 2010</a:t>
              </a:r>
              <a:endParaRPr lang="es-CO" sz="600" dirty="0">
                <a:latin typeface="Arial Narrow" pitchFamily="34" charset="0"/>
                <a:cs typeface="Arial" pitchFamily="34" charset="0"/>
              </a:endParaRPr>
            </a:p>
          </p:txBody>
        </p:sp>
      </p:grpSp>
      <p:sp>
        <p:nvSpPr>
          <p:cNvPr id="57" name="2 Subtítulo"/>
          <p:cNvSpPr txBox="1">
            <a:spLocks/>
          </p:cNvSpPr>
          <p:nvPr/>
        </p:nvSpPr>
        <p:spPr>
          <a:xfrm>
            <a:off x="0" y="6674767"/>
            <a:ext cx="3528392" cy="35463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CO" sz="1000" dirty="0">
                <a:latin typeface="Arial" pitchFamily="34" charset="0"/>
                <a:cs typeface="Arial" pitchFamily="34" charset="0"/>
              </a:rPr>
              <a:t>Elaborado por: Arq. Msc. Daniel I. Arriaga </a:t>
            </a:r>
            <a:r>
              <a:rPr lang="es-CO" sz="1000" dirty="0" smtClean="0">
                <a:latin typeface="Arial" pitchFamily="34" charset="0"/>
                <a:cs typeface="Arial" pitchFamily="34" charset="0"/>
              </a:rPr>
              <a:t>Salamanca</a:t>
            </a:r>
            <a:endParaRPr lang="es-CO" sz="1000" dirty="0">
              <a:latin typeface="Arial" pitchFamily="34" charset="0"/>
              <a:cs typeface="Arial" pitchFamily="34" charset="0"/>
            </a:endParaRPr>
          </a:p>
        </p:txBody>
      </p:sp>
    </p:spTree>
    <p:extLst>
      <p:ext uri="{BB962C8B-B14F-4D97-AF65-F5344CB8AC3E}">
        <p14:creationId xmlns:p14="http://schemas.microsoft.com/office/powerpoint/2010/main" val="15637898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2 Subtítulo"/>
          <p:cNvSpPr txBox="1">
            <a:spLocks/>
          </p:cNvSpPr>
          <p:nvPr/>
        </p:nvSpPr>
        <p:spPr>
          <a:xfrm>
            <a:off x="0" y="6674767"/>
            <a:ext cx="3528392" cy="35463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CO" sz="1000" dirty="0">
                <a:latin typeface="Arial" pitchFamily="34" charset="0"/>
                <a:cs typeface="Arial" pitchFamily="34" charset="0"/>
              </a:rPr>
              <a:t>Elaborado por: Arq. Msc. Daniel I. Arriaga </a:t>
            </a:r>
            <a:r>
              <a:rPr lang="es-CO" sz="1000" dirty="0" smtClean="0">
                <a:latin typeface="Arial" pitchFamily="34" charset="0"/>
                <a:cs typeface="Arial" pitchFamily="34" charset="0"/>
              </a:rPr>
              <a:t>Salamanca</a:t>
            </a:r>
            <a:endParaRPr lang="es-CO" sz="1000" dirty="0">
              <a:latin typeface="Arial" pitchFamily="34" charset="0"/>
              <a:cs typeface="Arial" pitchFamily="34" charset="0"/>
            </a:endParaRPr>
          </a:p>
        </p:txBody>
      </p:sp>
      <p:pic>
        <p:nvPicPr>
          <p:cNvPr id="7170" name="Imagen 1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79158" cy="6093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0589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2 Subtítulo"/>
          <p:cNvSpPr txBox="1">
            <a:spLocks/>
          </p:cNvSpPr>
          <p:nvPr/>
        </p:nvSpPr>
        <p:spPr>
          <a:xfrm>
            <a:off x="0" y="6503366"/>
            <a:ext cx="3528392" cy="35463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CO" sz="1000" dirty="0">
                <a:latin typeface="Arial" pitchFamily="34" charset="0"/>
                <a:cs typeface="Arial" pitchFamily="34" charset="0"/>
              </a:rPr>
              <a:t>Elaborado por: Arq. Msc. Daniel I. Arriaga </a:t>
            </a:r>
            <a:r>
              <a:rPr lang="es-CO" sz="1000" dirty="0" smtClean="0">
                <a:latin typeface="Arial" pitchFamily="34" charset="0"/>
                <a:cs typeface="Arial" pitchFamily="34" charset="0"/>
              </a:rPr>
              <a:t>Salamanca</a:t>
            </a:r>
            <a:endParaRPr lang="es-CO" sz="1000" dirty="0">
              <a:latin typeface="Arial" pitchFamily="34" charset="0"/>
              <a:cs typeface="Arial" pitchFamily="34" charset="0"/>
            </a:endParaRPr>
          </a:p>
        </p:txBody>
      </p:sp>
      <p:grpSp>
        <p:nvGrpSpPr>
          <p:cNvPr id="2" name="1 Grupo"/>
          <p:cNvGrpSpPr/>
          <p:nvPr/>
        </p:nvGrpSpPr>
        <p:grpSpPr>
          <a:xfrm>
            <a:off x="-108520" y="311745"/>
            <a:ext cx="9217024" cy="5637535"/>
            <a:chOff x="-108520" y="311745"/>
            <a:chExt cx="9217024" cy="5637535"/>
          </a:xfrm>
        </p:grpSpPr>
        <p:sp>
          <p:nvSpPr>
            <p:cNvPr id="71" name="70 CuadroTexto"/>
            <p:cNvSpPr txBox="1"/>
            <p:nvPr/>
          </p:nvSpPr>
          <p:spPr>
            <a:xfrm>
              <a:off x="2744958" y="4878139"/>
              <a:ext cx="746922" cy="461665"/>
            </a:xfrm>
            <a:prstGeom prst="rect">
              <a:avLst/>
            </a:prstGeom>
            <a:noFill/>
          </p:spPr>
          <p:txBody>
            <a:bodyPr wrap="square" rtlCol="0">
              <a:spAutoFit/>
            </a:bodyPr>
            <a:lstStyle/>
            <a:p>
              <a:pPr algn="ctr"/>
              <a:r>
                <a:rPr lang="es-CO" sz="2400" dirty="0" smtClean="0">
                  <a:latin typeface="Century Gothic" pitchFamily="34" charset="0"/>
                </a:rPr>
                <a:t>=</a:t>
              </a:r>
            </a:p>
          </p:txBody>
        </p:sp>
        <p:sp>
          <p:nvSpPr>
            <p:cNvPr id="72" name="71 CuadroTexto"/>
            <p:cNvSpPr txBox="1"/>
            <p:nvPr/>
          </p:nvSpPr>
          <p:spPr>
            <a:xfrm>
              <a:off x="3157094" y="4662795"/>
              <a:ext cx="1606789" cy="1225755"/>
            </a:xfrm>
            <a:prstGeom prst="rect">
              <a:avLst/>
            </a:prstGeom>
            <a:noFill/>
          </p:spPr>
          <p:txBody>
            <a:bodyPr wrap="square" rtlCol="0">
              <a:spAutoFit/>
            </a:bodyPr>
            <a:lstStyle/>
            <a:p>
              <a:r>
                <a:rPr lang="es-CO" sz="900" dirty="0" smtClean="0">
                  <a:latin typeface="Century Gothic" pitchFamily="34" charset="0"/>
                </a:rPr>
                <a:t>URBANO</a:t>
              </a:r>
            </a:p>
            <a:p>
              <a:endParaRPr lang="es-CO" sz="900" dirty="0" smtClean="0">
                <a:latin typeface="Century Gothic" pitchFamily="34" charset="0"/>
              </a:endParaRPr>
            </a:p>
            <a:p>
              <a:r>
                <a:rPr lang="es-CO" sz="900" dirty="0" smtClean="0">
                  <a:latin typeface="Century Gothic" pitchFamily="34" charset="0"/>
                </a:rPr>
                <a:t>EXPANSIÓN URBANA</a:t>
              </a:r>
            </a:p>
            <a:p>
              <a:endParaRPr lang="es-CO" sz="900" dirty="0">
                <a:latin typeface="Century Gothic" pitchFamily="34" charset="0"/>
              </a:endParaRPr>
            </a:p>
            <a:p>
              <a:r>
                <a:rPr lang="es-CO" sz="900" dirty="0" smtClean="0">
                  <a:latin typeface="Century Gothic" pitchFamily="34" charset="0"/>
                </a:rPr>
                <a:t>RURAL</a:t>
              </a:r>
            </a:p>
            <a:p>
              <a:endParaRPr lang="es-CO" sz="900" dirty="0" smtClean="0">
                <a:latin typeface="Century Gothic" pitchFamily="34" charset="0"/>
              </a:endParaRPr>
            </a:p>
            <a:p>
              <a:r>
                <a:rPr lang="es-CO" sz="900" dirty="0" smtClean="0">
                  <a:latin typeface="Century Gothic" pitchFamily="34" charset="0"/>
                </a:rPr>
                <a:t>SUBURBANO</a:t>
              </a:r>
            </a:p>
            <a:p>
              <a:endParaRPr lang="es-CO" sz="900" dirty="0" smtClean="0">
                <a:latin typeface="Century Gothic" pitchFamily="34" charset="0"/>
              </a:endParaRPr>
            </a:p>
            <a:p>
              <a:r>
                <a:rPr lang="es-CO" sz="900" dirty="0" smtClean="0">
                  <a:latin typeface="Century Gothic" pitchFamily="34" charset="0"/>
                </a:rPr>
                <a:t>DE PROTECCIÓN</a:t>
              </a:r>
            </a:p>
          </p:txBody>
        </p:sp>
        <p:sp>
          <p:nvSpPr>
            <p:cNvPr id="73" name="72 CuadroTexto"/>
            <p:cNvSpPr txBox="1"/>
            <p:nvPr/>
          </p:nvSpPr>
          <p:spPr>
            <a:xfrm>
              <a:off x="4493007" y="4375987"/>
              <a:ext cx="1149183" cy="197248"/>
            </a:xfrm>
            <a:prstGeom prst="rect">
              <a:avLst/>
            </a:prstGeom>
            <a:noFill/>
            <a:ln>
              <a:noFill/>
            </a:ln>
          </p:spPr>
          <p:txBody>
            <a:bodyPr wrap="square" rtlCol="0">
              <a:spAutoFit/>
            </a:bodyPr>
            <a:lstStyle/>
            <a:p>
              <a:pPr algn="ctr"/>
              <a:r>
                <a:rPr lang="es-CO" sz="800" dirty="0" smtClean="0">
                  <a:latin typeface="Century Gothic" pitchFamily="34" charset="0"/>
                </a:rPr>
                <a:t>TRATAMIENTOS</a:t>
              </a:r>
              <a:endParaRPr lang="es-CO" sz="800" dirty="0">
                <a:latin typeface="Century Gothic" pitchFamily="34" charset="0"/>
              </a:endParaRPr>
            </a:p>
          </p:txBody>
        </p:sp>
        <p:sp>
          <p:nvSpPr>
            <p:cNvPr id="74" name="73 CuadroTexto"/>
            <p:cNvSpPr txBox="1"/>
            <p:nvPr/>
          </p:nvSpPr>
          <p:spPr>
            <a:xfrm>
              <a:off x="3150712" y="4375987"/>
              <a:ext cx="1344309" cy="197248"/>
            </a:xfrm>
            <a:prstGeom prst="rect">
              <a:avLst/>
            </a:prstGeom>
            <a:noFill/>
            <a:ln>
              <a:noFill/>
            </a:ln>
          </p:spPr>
          <p:txBody>
            <a:bodyPr wrap="square" rtlCol="0">
              <a:spAutoFit/>
            </a:bodyPr>
            <a:lstStyle/>
            <a:p>
              <a:pPr algn="ctr"/>
              <a:r>
                <a:rPr lang="es-CO" sz="800" dirty="0" smtClean="0">
                  <a:latin typeface="Century Gothic" pitchFamily="34" charset="0"/>
                </a:rPr>
                <a:t>CLASES DE SUELO</a:t>
              </a:r>
              <a:endParaRPr lang="es-CO" sz="800" dirty="0">
                <a:latin typeface="Century Gothic" pitchFamily="34" charset="0"/>
              </a:endParaRPr>
            </a:p>
          </p:txBody>
        </p:sp>
        <p:sp>
          <p:nvSpPr>
            <p:cNvPr id="75" name="74 CuadroTexto"/>
            <p:cNvSpPr txBox="1"/>
            <p:nvPr/>
          </p:nvSpPr>
          <p:spPr>
            <a:xfrm>
              <a:off x="5648080" y="4375987"/>
              <a:ext cx="1149183" cy="197248"/>
            </a:xfrm>
            <a:prstGeom prst="rect">
              <a:avLst/>
            </a:prstGeom>
            <a:noFill/>
            <a:ln>
              <a:noFill/>
            </a:ln>
          </p:spPr>
          <p:txBody>
            <a:bodyPr wrap="square" rtlCol="0">
              <a:spAutoFit/>
            </a:bodyPr>
            <a:lstStyle/>
            <a:p>
              <a:pPr algn="ctr"/>
              <a:r>
                <a:rPr lang="es-CO" sz="800" dirty="0" smtClean="0">
                  <a:latin typeface="Century Gothic" pitchFamily="34" charset="0"/>
                </a:rPr>
                <a:t>ACTIVIDADES</a:t>
              </a:r>
              <a:endParaRPr lang="es-CO" sz="800" dirty="0">
                <a:latin typeface="Century Gothic" pitchFamily="34" charset="0"/>
              </a:endParaRPr>
            </a:p>
          </p:txBody>
        </p:sp>
        <p:sp>
          <p:nvSpPr>
            <p:cNvPr id="76" name="75 CuadroTexto"/>
            <p:cNvSpPr txBox="1"/>
            <p:nvPr/>
          </p:nvSpPr>
          <p:spPr>
            <a:xfrm>
              <a:off x="6800208" y="4375987"/>
              <a:ext cx="1149183" cy="197248"/>
            </a:xfrm>
            <a:prstGeom prst="rect">
              <a:avLst/>
            </a:prstGeom>
            <a:noFill/>
            <a:ln>
              <a:noFill/>
            </a:ln>
          </p:spPr>
          <p:txBody>
            <a:bodyPr wrap="square" rtlCol="0">
              <a:spAutoFit/>
            </a:bodyPr>
            <a:lstStyle/>
            <a:p>
              <a:pPr algn="ctr"/>
              <a:r>
                <a:rPr lang="es-CO" sz="800" dirty="0" smtClean="0">
                  <a:latin typeface="Century Gothic" pitchFamily="34" charset="0"/>
                </a:rPr>
                <a:t>NORMAS</a:t>
              </a:r>
              <a:endParaRPr lang="es-CO" sz="800" dirty="0">
                <a:latin typeface="Century Gothic" pitchFamily="34" charset="0"/>
              </a:endParaRPr>
            </a:p>
          </p:txBody>
        </p:sp>
        <p:sp>
          <p:nvSpPr>
            <p:cNvPr id="77" name="76 CuadroTexto"/>
            <p:cNvSpPr txBox="1"/>
            <p:nvPr/>
          </p:nvSpPr>
          <p:spPr>
            <a:xfrm>
              <a:off x="7952336" y="4375987"/>
              <a:ext cx="1149183" cy="197248"/>
            </a:xfrm>
            <a:prstGeom prst="rect">
              <a:avLst/>
            </a:prstGeom>
            <a:noFill/>
            <a:ln>
              <a:noFill/>
            </a:ln>
          </p:spPr>
          <p:txBody>
            <a:bodyPr wrap="square" rtlCol="0">
              <a:spAutoFit/>
            </a:bodyPr>
            <a:lstStyle/>
            <a:p>
              <a:pPr algn="ctr"/>
              <a:r>
                <a:rPr lang="es-CO" sz="800" dirty="0" smtClean="0">
                  <a:latin typeface="Century Gothic" pitchFamily="34" charset="0"/>
                </a:rPr>
                <a:t>INSTRUMENTOS</a:t>
              </a:r>
              <a:endParaRPr lang="es-CO" sz="800" dirty="0">
                <a:latin typeface="Century Gothic" pitchFamily="34" charset="0"/>
              </a:endParaRPr>
            </a:p>
          </p:txBody>
        </p:sp>
        <p:cxnSp>
          <p:nvCxnSpPr>
            <p:cNvPr id="78" name="77 Conector recto"/>
            <p:cNvCxnSpPr/>
            <p:nvPr/>
          </p:nvCxnSpPr>
          <p:spPr>
            <a:xfrm>
              <a:off x="3217928" y="4596289"/>
              <a:ext cx="5883591"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78 Conector recto"/>
            <p:cNvCxnSpPr/>
            <p:nvPr/>
          </p:nvCxnSpPr>
          <p:spPr>
            <a:xfrm>
              <a:off x="3217928" y="4835748"/>
              <a:ext cx="5883591"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79 Conector recto"/>
            <p:cNvCxnSpPr/>
            <p:nvPr/>
          </p:nvCxnSpPr>
          <p:spPr>
            <a:xfrm flipV="1">
              <a:off x="3217928" y="5121037"/>
              <a:ext cx="5883591" cy="2743"/>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80 Conector recto"/>
            <p:cNvCxnSpPr/>
            <p:nvPr/>
          </p:nvCxnSpPr>
          <p:spPr>
            <a:xfrm>
              <a:off x="3217928" y="5411812"/>
              <a:ext cx="5890576"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81 Conector recto"/>
            <p:cNvCxnSpPr/>
            <p:nvPr/>
          </p:nvCxnSpPr>
          <p:spPr>
            <a:xfrm>
              <a:off x="3217928" y="5691568"/>
              <a:ext cx="5883591"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82 Conector recto"/>
            <p:cNvCxnSpPr/>
            <p:nvPr/>
          </p:nvCxnSpPr>
          <p:spPr>
            <a:xfrm>
              <a:off x="3217928" y="5949280"/>
              <a:ext cx="5883591"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83 Conector recto"/>
            <p:cNvCxnSpPr/>
            <p:nvPr/>
          </p:nvCxnSpPr>
          <p:spPr>
            <a:xfrm>
              <a:off x="4501541" y="4338577"/>
              <a:ext cx="0" cy="1610703"/>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84 Conector recto"/>
            <p:cNvCxnSpPr/>
            <p:nvPr/>
          </p:nvCxnSpPr>
          <p:spPr>
            <a:xfrm>
              <a:off x="5645135" y="4338577"/>
              <a:ext cx="0" cy="1610703"/>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85 Conector recto"/>
            <p:cNvCxnSpPr/>
            <p:nvPr/>
          </p:nvCxnSpPr>
          <p:spPr>
            <a:xfrm>
              <a:off x="6789836" y="4338577"/>
              <a:ext cx="7427" cy="1610703"/>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86 Conector recto"/>
            <p:cNvCxnSpPr/>
            <p:nvPr/>
          </p:nvCxnSpPr>
          <p:spPr>
            <a:xfrm>
              <a:off x="7949391" y="4338577"/>
              <a:ext cx="0" cy="1610703"/>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87 Conector recto"/>
            <p:cNvCxnSpPr/>
            <p:nvPr/>
          </p:nvCxnSpPr>
          <p:spPr>
            <a:xfrm>
              <a:off x="9101519" y="4338577"/>
              <a:ext cx="0" cy="1610703"/>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88 Conector recto"/>
            <p:cNvCxnSpPr/>
            <p:nvPr/>
          </p:nvCxnSpPr>
          <p:spPr>
            <a:xfrm>
              <a:off x="3224448" y="4338577"/>
              <a:ext cx="5884056"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7" name="96 CuadroTexto"/>
            <p:cNvSpPr txBox="1"/>
            <p:nvPr/>
          </p:nvSpPr>
          <p:spPr>
            <a:xfrm>
              <a:off x="4490062" y="311745"/>
              <a:ext cx="1080120" cy="1938992"/>
            </a:xfrm>
            <a:prstGeom prst="rect">
              <a:avLst/>
            </a:prstGeom>
            <a:noFill/>
            <a:ln w="6350">
              <a:solidFill>
                <a:schemeClr val="bg1">
                  <a:lumMod val="75000"/>
                </a:schemeClr>
              </a:solidFill>
            </a:ln>
          </p:spPr>
          <p:txBody>
            <a:bodyPr wrap="square" rtlCol="0">
              <a:spAutoFit/>
            </a:bodyPr>
            <a:lstStyle/>
            <a:p>
              <a:r>
                <a:rPr lang="es-CO" sz="600" dirty="0">
                  <a:latin typeface="Century Gothic" pitchFamily="34" charset="0"/>
                </a:rPr>
                <a:t>Tratamientos </a:t>
              </a:r>
              <a:r>
                <a:rPr lang="es-CO" sz="600" dirty="0" smtClean="0">
                  <a:latin typeface="Century Gothic" pitchFamily="34" charset="0"/>
                </a:rPr>
                <a:t>urbanos</a:t>
              </a:r>
              <a:endParaRPr lang="es-CO" sz="600" dirty="0">
                <a:latin typeface="Century Gothic" pitchFamily="34" charset="0"/>
              </a:endParaRPr>
            </a:p>
            <a:p>
              <a:pPr marL="171450" indent="-171450">
                <a:buFont typeface="Century Gothic" pitchFamily="34" charset="0"/>
                <a:buChar char="–"/>
              </a:pPr>
              <a:r>
                <a:rPr lang="es-CO" sz="600" dirty="0" smtClean="0">
                  <a:latin typeface="Century Gothic" pitchFamily="34" charset="0"/>
                </a:rPr>
                <a:t>Conservación</a:t>
              </a:r>
            </a:p>
            <a:p>
              <a:pPr marL="171450" indent="-171450">
                <a:buFont typeface="Century Gothic" pitchFamily="34" charset="0"/>
                <a:buChar char="–"/>
              </a:pPr>
              <a:r>
                <a:rPr lang="es-CO" sz="600" dirty="0" smtClean="0">
                  <a:latin typeface="Century Gothic" pitchFamily="34" charset="0"/>
                </a:rPr>
                <a:t>Restauración</a:t>
              </a:r>
            </a:p>
            <a:p>
              <a:pPr marL="171450" indent="-171450">
                <a:buFont typeface="Century Gothic" pitchFamily="34" charset="0"/>
                <a:buChar char="–"/>
              </a:pPr>
              <a:r>
                <a:rPr lang="es-CO" sz="600" dirty="0" smtClean="0">
                  <a:latin typeface="Century Gothic" pitchFamily="34" charset="0"/>
                </a:rPr>
                <a:t>Rehabilitación</a:t>
              </a:r>
            </a:p>
            <a:p>
              <a:pPr marL="171450" indent="-171450">
                <a:buFont typeface="Century Gothic" pitchFamily="34" charset="0"/>
                <a:buChar char="–"/>
              </a:pPr>
              <a:r>
                <a:rPr lang="es-CO" sz="600" dirty="0">
                  <a:latin typeface="Century Gothic" pitchFamily="34" charset="0"/>
                </a:rPr>
                <a:t>R</a:t>
              </a:r>
              <a:r>
                <a:rPr lang="es-CO" sz="600" dirty="0" smtClean="0">
                  <a:latin typeface="Century Gothic" pitchFamily="34" charset="0"/>
                </a:rPr>
                <a:t>emodelación</a:t>
              </a:r>
              <a:r>
                <a:rPr lang="es-CO" sz="600" dirty="0">
                  <a:latin typeface="Century Gothic" pitchFamily="34" charset="0"/>
                </a:rPr>
                <a:t>,  </a:t>
              </a:r>
              <a:endParaRPr lang="es-CO" sz="600" dirty="0" smtClean="0">
                <a:latin typeface="Century Gothic" pitchFamily="34" charset="0"/>
              </a:endParaRPr>
            </a:p>
            <a:p>
              <a:pPr marL="171450" indent="-171450">
                <a:buFont typeface="Century Gothic" pitchFamily="34" charset="0"/>
                <a:buChar char="–"/>
              </a:pPr>
              <a:r>
                <a:rPr lang="es-CO" sz="600" dirty="0" smtClean="0">
                  <a:latin typeface="Century Gothic" pitchFamily="34" charset="0"/>
                </a:rPr>
                <a:t>Reconstrucción</a:t>
              </a:r>
            </a:p>
            <a:p>
              <a:pPr marL="171450" indent="-171450">
                <a:buFont typeface="Century Gothic" pitchFamily="34" charset="0"/>
                <a:buChar char="–"/>
              </a:pPr>
              <a:r>
                <a:rPr lang="es-CO" sz="600" dirty="0" smtClean="0">
                  <a:latin typeface="Century Gothic" pitchFamily="34" charset="0"/>
                </a:rPr>
                <a:t>Renovación</a:t>
              </a:r>
            </a:p>
            <a:p>
              <a:pPr marL="171450" indent="-171450">
                <a:buFont typeface="Century Gothic" pitchFamily="34" charset="0"/>
                <a:buChar char="–"/>
              </a:pPr>
              <a:r>
                <a:rPr lang="es-CO" sz="600" dirty="0" smtClean="0">
                  <a:latin typeface="Century Gothic" pitchFamily="34" charset="0"/>
                </a:rPr>
                <a:t>Reubicación</a:t>
              </a:r>
            </a:p>
            <a:p>
              <a:pPr marL="171450" indent="-171450">
                <a:buFont typeface="Century Gothic" pitchFamily="34" charset="0"/>
                <a:buChar char="–"/>
              </a:pPr>
              <a:r>
                <a:rPr lang="es-CO" sz="600" dirty="0" smtClean="0">
                  <a:latin typeface="Century Gothic" pitchFamily="34" charset="0"/>
                </a:rPr>
                <a:t>Desarrollo</a:t>
              </a:r>
            </a:p>
            <a:p>
              <a:pPr marL="171450" indent="-171450">
                <a:buFont typeface="Century Gothic" pitchFamily="34" charset="0"/>
                <a:buChar char="–"/>
              </a:pPr>
              <a:r>
                <a:rPr lang="es-CO" sz="600" dirty="0" smtClean="0">
                  <a:latin typeface="Century Gothic" pitchFamily="34" charset="0"/>
                </a:rPr>
                <a:t>Consolidación</a:t>
              </a:r>
            </a:p>
            <a:p>
              <a:pPr marL="171450" indent="-171450">
                <a:buFont typeface="Century Gothic" pitchFamily="34" charset="0"/>
                <a:buChar char="–"/>
              </a:pPr>
              <a:r>
                <a:rPr lang="es-CO" sz="600" dirty="0" smtClean="0">
                  <a:latin typeface="Century Gothic" pitchFamily="34" charset="0"/>
                </a:rPr>
                <a:t>Actualización</a:t>
              </a:r>
            </a:p>
            <a:p>
              <a:pPr marL="171450" indent="-171450">
                <a:buFont typeface="Century Gothic" pitchFamily="34" charset="0"/>
                <a:buChar char="–"/>
              </a:pPr>
              <a:r>
                <a:rPr lang="es-CO" sz="600" dirty="0">
                  <a:latin typeface="Century Gothic" pitchFamily="34" charset="0"/>
                </a:rPr>
                <a:t>M</a:t>
              </a:r>
              <a:r>
                <a:rPr lang="es-CO" sz="600" dirty="0" smtClean="0">
                  <a:latin typeface="Century Gothic" pitchFamily="34" charset="0"/>
                </a:rPr>
                <a:t>ejoramiento integral</a:t>
              </a:r>
            </a:p>
            <a:p>
              <a:r>
                <a:rPr lang="es-CO" sz="600" dirty="0" smtClean="0">
                  <a:latin typeface="Century Gothic" pitchFamily="34" charset="0"/>
                </a:rPr>
                <a:t>Tratamientos </a:t>
              </a:r>
              <a:r>
                <a:rPr lang="es-CO" sz="600" dirty="0">
                  <a:latin typeface="Century Gothic" pitchFamily="34" charset="0"/>
                </a:rPr>
                <a:t>rurales y/o </a:t>
              </a:r>
              <a:r>
                <a:rPr lang="es-CO" sz="600" dirty="0" smtClean="0">
                  <a:latin typeface="Century Gothic" pitchFamily="34" charset="0"/>
                </a:rPr>
                <a:t>conservación</a:t>
              </a:r>
            </a:p>
            <a:p>
              <a:pPr marL="171450" indent="-171450">
                <a:buFont typeface="Century Gothic" pitchFamily="34" charset="0"/>
                <a:buChar char="–"/>
              </a:pPr>
              <a:r>
                <a:rPr lang="es-CO" sz="600" dirty="0" smtClean="0">
                  <a:latin typeface="Century Gothic" pitchFamily="34" charset="0"/>
                </a:rPr>
                <a:t>Preservación</a:t>
              </a:r>
            </a:p>
            <a:p>
              <a:pPr marL="171450" indent="-171450">
                <a:buFont typeface="Century Gothic" pitchFamily="34" charset="0"/>
                <a:buChar char="–"/>
              </a:pPr>
              <a:r>
                <a:rPr lang="es-CO" sz="600" dirty="0" smtClean="0">
                  <a:latin typeface="Century Gothic" pitchFamily="34" charset="0"/>
                </a:rPr>
                <a:t>Restauración </a:t>
              </a:r>
              <a:r>
                <a:rPr lang="es-CO" sz="600" dirty="0">
                  <a:latin typeface="Century Gothic" pitchFamily="34" charset="0"/>
                </a:rPr>
                <a:t>(rehabilitación </a:t>
              </a:r>
              <a:r>
                <a:rPr lang="es-CO" sz="600" dirty="0" smtClean="0">
                  <a:latin typeface="Century Gothic" pitchFamily="34" charset="0"/>
                </a:rPr>
                <a:t>y recuperación)</a:t>
              </a:r>
            </a:p>
            <a:p>
              <a:pPr marL="171450" indent="-171450">
                <a:buFont typeface="Century Gothic" pitchFamily="34" charset="0"/>
                <a:buChar char="–"/>
              </a:pPr>
              <a:r>
                <a:rPr lang="es-CO" sz="600" dirty="0" smtClean="0">
                  <a:latin typeface="Century Gothic" pitchFamily="34" charset="0"/>
                </a:rPr>
                <a:t>Uso sostenible</a:t>
              </a:r>
              <a:endParaRPr lang="es-CO" sz="600" dirty="0">
                <a:latin typeface="Century Gothic" pitchFamily="34" charset="0"/>
              </a:endParaRPr>
            </a:p>
          </p:txBody>
        </p:sp>
        <p:sp>
          <p:nvSpPr>
            <p:cNvPr id="90" name="89 CuadroTexto"/>
            <p:cNvSpPr txBox="1"/>
            <p:nvPr/>
          </p:nvSpPr>
          <p:spPr>
            <a:xfrm>
              <a:off x="6797263" y="311745"/>
              <a:ext cx="1080120" cy="3323987"/>
            </a:xfrm>
            <a:prstGeom prst="rect">
              <a:avLst/>
            </a:prstGeom>
            <a:noFill/>
            <a:ln w="6350">
              <a:solidFill>
                <a:schemeClr val="bg1">
                  <a:lumMod val="75000"/>
                </a:schemeClr>
              </a:solidFill>
            </a:ln>
          </p:spPr>
          <p:txBody>
            <a:bodyPr wrap="square" rtlCol="0">
              <a:spAutoFit/>
            </a:bodyPr>
            <a:lstStyle/>
            <a:p>
              <a:r>
                <a:rPr lang="es-CO" sz="600" dirty="0" smtClean="0">
                  <a:latin typeface="Century Gothic" pitchFamily="34" charset="0"/>
                </a:rPr>
                <a:t>Internacional</a:t>
              </a:r>
              <a:endParaRPr lang="es-CO" sz="600" dirty="0">
                <a:latin typeface="Century Gothic" pitchFamily="34" charset="0"/>
              </a:endParaRPr>
            </a:p>
            <a:p>
              <a:pPr marL="171450" indent="-171450">
                <a:buFont typeface="Century Gothic" pitchFamily="34" charset="0"/>
                <a:buChar char="–"/>
              </a:pPr>
              <a:r>
                <a:rPr lang="es-CO" sz="600" dirty="0" smtClean="0">
                  <a:latin typeface="Century Gothic" pitchFamily="34" charset="0"/>
                </a:rPr>
                <a:t>Convenios y tratados internacionales</a:t>
              </a:r>
            </a:p>
            <a:p>
              <a:r>
                <a:rPr lang="es-CO" sz="600" dirty="0" smtClean="0">
                  <a:latin typeface="Century Gothic" pitchFamily="34" charset="0"/>
                </a:rPr>
                <a:t>Nacionales</a:t>
              </a:r>
            </a:p>
            <a:p>
              <a:pPr marL="171450" indent="-171450">
                <a:buFont typeface="Century Gothic" pitchFamily="34" charset="0"/>
                <a:buChar char="–"/>
              </a:pPr>
              <a:r>
                <a:rPr lang="es-CO" sz="600" dirty="0" smtClean="0">
                  <a:latin typeface="Century Gothic" pitchFamily="34" charset="0"/>
                </a:rPr>
                <a:t>Constitución Política</a:t>
              </a:r>
            </a:p>
            <a:p>
              <a:pPr marL="171450" indent="-171450">
                <a:buFont typeface="Century Gothic" pitchFamily="34" charset="0"/>
                <a:buChar char="–"/>
              </a:pPr>
              <a:r>
                <a:rPr lang="es-CO" sz="600" dirty="0" smtClean="0">
                  <a:latin typeface="Century Gothic" pitchFamily="34" charset="0"/>
                </a:rPr>
                <a:t>Sentencias</a:t>
              </a:r>
            </a:p>
            <a:p>
              <a:pPr marL="171450" indent="-171450">
                <a:buFont typeface="Century Gothic" pitchFamily="34" charset="0"/>
                <a:buChar char="–"/>
              </a:pPr>
              <a:r>
                <a:rPr lang="es-CO" sz="600" dirty="0" smtClean="0">
                  <a:latin typeface="Century Gothic" pitchFamily="34" charset="0"/>
                </a:rPr>
                <a:t>Leyes</a:t>
              </a:r>
            </a:p>
            <a:p>
              <a:pPr marL="171450" indent="-171450">
                <a:buFont typeface="Century Gothic" pitchFamily="34" charset="0"/>
                <a:buChar char="–"/>
              </a:pPr>
              <a:r>
                <a:rPr lang="es-CO" sz="600" dirty="0" smtClean="0">
                  <a:latin typeface="Century Gothic" pitchFamily="34" charset="0"/>
                </a:rPr>
                <a:t>Decretos</a:t>
              </a:r>
            </a:p>
            <a:p>
              <a:pPr marL="171450" indent="-171450">
                <a:buFont typeface="Century Gothic" pitchFamily="34" charset="0"/>
                <a:buChar char="–"/>
              </a:pPr>
              <a:r>
                <a:rPr lang="es-CO" sz="600" dirty="0" smtClean="0">
                  <a:latin typeface="Century Gothic" pitchFamily="34" charset="0"/>
                </a:rPr>
                <a:t>Resoluciones</a:t>
              </a:r>
            </a:p>
            <a:p>
              <a:pPr marL="171450" indent="-171450">
                <a:buFont typeface="Century Gothic" pitchFamily="34" charset="0"/>
                <a:buChar char="–"/>
              </a:pPr>
              <a:r>
                <a:rPr lang="es-CO" sz="600" dirty="0" smtClean="0">
                  <a:latin typeface="Century Gothic" pitchFamily="34" charset="0"/>
                </a:rPr>
                <a:t>Conpes</a:t>
              </a:r>
            </a:p>
            <a:p>
              <a:pPr marL="171450" indent="-171450">
                <a:buFont typeface="Century Gothic" pitchFamily="34" charset="0"/>
                <a:buChar char="–"/>
              </a:pPr>
              <a:r>
                <a:rPr lang="es-CO" sz="600" dirty="0" smtClean="0">
                  <a:latin typeface="Century Gothic" pitchFamily="34" charset="0"/>
                </a:rPr>
                <a:t>Políticas</a:t>
              </a:r>
            </a:p>
            <a:p>
              <a:pPr marL="171450" indent="-171450">
                <a:buFont typeface="Century Gothic" pitchFamily="34" charset="0"/>
                <a:buChar char="–"/>
              </a:pPr>
              <a:r>
                <a:rPr lang="es-CO" sz="600" dirty="0" smtClean="0">
                  <a:latin typeface="Century Gothic" pitchFamily="34" charset="0"/>
                </a:rPr>
                <a:t>Programas</a:t>
              </a:r>
            </a:p>
            <a:p>
              <a:pPr marL="171450" indent="-171450">
                <a:buFont typeface="Century Gothic" pitchFamily="34" charset="0"/>
                <a:buChar char="–"/>
              </a:pPr>
              <a:r>
                <a:rPr lang="es-CO" sz="600" dirty="0" smtClean="0">
                  <a:latin typeface="Century Gothic" pitchFamily="34" charset="0"/>
                </a:rPr>
                <a:t>Proyectos</a:t>
              </a:r>
            </a:p>
            <a:p>
              <a:pPr marL="171450" indent="-171450">
                <a:buFont typeface="Century Gothic" pitchFamily="34" charset="0"/>
                <a:buChar char="–"/>
              </a:pPr>
              <a:r>
                <a:rPr lang="es-CO" sz="600" dirty="0" smtClean="0">
                  <a:latin typeface="Century Gothic" pitchFamily="34" charset="0"/>
                </a:rPr>
                <a:t>Sistemas</a:t>
              </a:r>
            </a:p>
            <a:p>
              <a:pPr marL="171450" indent="-171450">
                <a:buFont typeface="Century Gothic" pitchFamily="34" charset="0"/>
                <a:buChar char="–"/>
              </a:pPr>
              <a:r>
                <a:rPr lang="es-CO" sz="600" dirty="0" smtClean="0">
                  <a:latin typeface="Century Gothic" pitchFamily="34" charset="0"/>
                </a:rPr>
                <a:t>Fondos</a:t>
              </a:r>
            </a:p>
            <a:p>
              <a:r>
                <a:rPr lang="es-CO" sz="600" dirty="0" smtClean="0">
                  <a:latin typeface="Century Gothic" pitchFamily="34" charset="0"/>
                </a:rPr>
                <a:t>Departamentales</a:t>
              </a:r>
            </a:p>
            <a:p>
              <a:pPr marL="171450" indent="-171450">
                <a:buFont typeface="Century Gothic" pitchFamily="34" charset="0"/>
                <a:buChar char="–"/>
              </a:pPr>
              <a:r>
                <a:rPr lang="es-CO" sz="600" dirty="0" smtClean="0">
                  <a:latin typeface="Century Gothic" pitchFamily="34" charset="0"/>
                </a:rPr>
                <a:t>Ordenanzas</a:t>
              </a:r>
            </a:p>
            <a:p>
              <a:pPr marL="171450" indent="-171450">
                <a:buFont typeface="Century Gothic" pitchFamily="34" charset="0"/>
                <a:buChar char="–"/>
              </a:pPr>
              <a:r>
                <a:rPr lang="es-CO" sz="600" dirty="0" smtClean="0">
                  <a:latin typeface="Century Gothic" pitchFamily="34" charset="0"/>
                </a:rPr>
                <a:t>Decretos</a:t>
              </a:r>
            </a:p>
            <a:p>
              <a:pPr marL="171450" indent="-171450">
                <a:buFont typeface="Century Gothic" pitchFamily="34" charset="0"/>
                <a:buChar char="–"/>
              </a:pPr>
              <a:r>
                <a:rPr lang="es-CO" sz="600" dirty="0" smtClean="0">
                  <a:latin typeface="Century Gothic" pitchFamily="34" charset="0"/>
                </a:rPr>
                <a:t>Resoluciones</a:t>
              </a:r>
            </a:p>
            <a:p>
              <a:pPr marL="171450" indent="-171450">
                <a:buFont typeface="Century Gothic" pitchFamily="34" charset="0"/>
                <a:buChar char="–"/>
              </a:pPr>
              <a:r>
                <a:rPr lang="es-CO" sz="600" dirty="0" smtClean="0">
                  <a:latin typeface="Century Gothic" pitchFamily="34" charset="0"/>
                </a:rPr>
                <a:t>Directrices</a:t>
              </a:r>
            </a:p>
            <a:p>
              <a:r>
                <a:rPr lang="es-CO" sz="600" dirty="0" smtClean="0">
                  <a:latin typeface="Century Gothic" pitchFamily="34" charset="0"/>
                </a:rPr>
                <a:t>Municipales</a:t>
              </a:r>
            </a:p>
            <a:p>
              <a:pPr marL="171450" indent="-171450">
                <a:buFont typeface="Century Gothic" pitchFamily="34" charset="0"/>
                <a:buChar char="–"/>
              </a:pPr>
              <a:r>
                <a:rPr lang="es-CO" sz="600" dirty="0" smtClean="0">
                  <a:latin typeface="Century Gothic" pitchFamily="34" charset="0"/>
                </a:rPr>
                <a:t>Decretos</a:t>
              </a:r>
            </a:p>
            <a:p>
              <a:pPr marL="171450" indent="-171450">
                <a:buFont typeface="Century Gothic" pitchFamily="34" charset="0"/>
                <a:buChar char="–"/>
              </a:pPr>
              <a:r>
                <a:rPr lang="es-CO" sz="600" dirty="0" smtClean="0">
                  <a:latin typeface="Century Gothic" pitchFamily="34" charset="0"/>
                </a:rPr>
                <a:t>Resoluciones</a:t>
              </a:r>
            </a:p>
            <a:p>
              <a:pPr marL="171450" indent="-171450">
                <a:buFont typeface="Century Gothic" pitchFamily="34" charset="0"/>
                <a:buChar char="–"/>
              </a:pPr>
              <a:r>
                <a:rPr lang="es-CO" sz="600" dirty="0" smtClean="0">
                  <a:latin typeface="Century Gothic" pitchFamily="34" charset="0"/>
                </a:rPr>
                <a:t>Directrices</a:t>
              </a:r>
            </a:p>
            <a:p>
              <a:pPr marL="171450" indent="-171450">
                <a:buFont typeface="Century Gothic" pitchFamily="34" charset="0"/>
                <a:buChar char="–"/>
              </a:pPr>
              <a:r>
                <a:rPr lang="es-CO" sz="600" dirty="0" smtClean="0">
                  <a:latin typeface="Century Gothic" pitchFamily="34" charset="0"/>
                </a:rPr>
                <a:t>Normas estructurales</a:t>
              </a:r>
            </a:p>
            <a:p>
              <a:pPr marL="171450" indent="-171450">
                <a:buFont typeface="Century Gothic" pitchFamily="34" charset="0"/>
                <a:buChar char="–"/>
              </a:pPr>
              <a:r>
                <a:rPr lang="es-CO" sz="600" dirty="0" smtClean="0">
                  <a:latin typeface="Century Gothic" pitchFamily="34" charset="0"/>
                </a:rPr>
                <a:t>Normas generales</a:t>
              </a:r>
            </a:p>
            <a:p>
              <a:pPr marL="171450" indent="-171450">
                <a:buFont typeface="Century Gothic" pitchFamily="34" charset="0"/>
                <a:buChar char="–"/>
              </a:pPr>
              <a:r>
                <a:rPr lang="es-CO" sz="600" dirty="0" smtClean="0">
                  <a:latin typeface="Century Gothic" pitchFamily="34" charset="0"/>
                </a:rPr>
                <a:t>Normas complementarias</a:t>
              </a:r>
            </a:p>
            <a:p>
              <a:pPr marL="171450" indent="-171450">
                <a:buFont typeface="Century Gothic" pitchFamily="34" charset="0"/>
                <a:buChar char="–"/>
              </a:pPr>
              <a:r>
                <a:rPr lang="es-CO" sz="600" dirty="0" smtClean="0">
                  <a:latin typeface="Century Gothic" pitchFamily="34" charset="0"/>
                </a:rPr>
                <a:t>Usos principales</a:t>
              </a:r>
            </a:p>
            <a:p>
              <a:pPr marL="171450" indent="-171450">
                <a:buFont typeface="Century Gothic" pitchFamily="34" charset="0"/>
                <a:buChar char="–"/>
              </a:pPr>
              <a:r>
                <a:rPr lang="es-CO" sz="600" dirty="0" smtClean="0">
                  <a:latin typeface="Century Gothic" pitchFamily="34" charset="0"/>
                </a:rPr>
                <a:t>Usos complementarios</a:t>
              </a:r>
            </a:p>
            <a:p>
              <a:pPr marL="171450" indent="-171450">
                <a:buFont typeface="Century Gothic" pitchFamily="34" charset="0"/>
                <a:buChar char="–"/>
              </a:pPr>
              <a:r>
                <a:rPr lang="es-CO" sz="600" dirty="0" smtClean="0">
                  <a:latin typeface="Century Gothic" pitchFamily="34" charset="0"/>
                </a:rPr>
                <a:t>Usos compatibles</a:t>
              </a:r>
              <a:endParaRPr lang="es-CO" sz="600" dirty="0">
                <a:latin typeface="Century Gothic" pitchFamily="34" charset="0"/>
              </a:endParaRPr>
            </a:p>
          </p:txBody>
        </p:sp>
        <p:sp>
          <p:nvSpPr>
            <p:cNvPr id="92" name="91 CuadroTexto"/>
            <p:cNvSpPr txBox="1"/>
            <p:nvPr/>
          </p:nvSpPr>
          <p:spPr>
            <a:xfrm>
              <a:off x="3340879" y="311745"/>
              <a:ext cx="1080120" cy="3416320"/>
            </a:xfrm>
            <a:prstGeom prst="rect">
              <a:avLst/>
            </a:prstGeom>
            <a:noFill/>
            <a:ln w="6350">
              <a:solidFill>
                <a:schemeClr val="bg1">
                  <a:lumMod val="75000"/>
                </a:schemeClr>
              </a:solidFill>
            </a:ln>
          </p:spPr>
          <p:txBody>
            <a:bodyPr wrap="square" rtlCol="0">
              <a:spAutoFit/>
            </a:bodyPr>
            <a:lstStyle/>
            <a:p>
              <a:r>
                <a:rPr lang="es-CO" sz="600" dirty="0" smtClean="0">
                  <a:latin typeface="Century Gothic" pitchFamily="34" charset="0"/>
                </a:rPr>
                <a:t>Modelo de:</a:t>
              </a:r>
            </a:p>
            <a:p>
              <a:pPr marL="171450" indent="-171450">
                <a:buFont typeface="Century Gothic" pitchFamily="34" charset="0"/>
                <a:buChar char="–"/>
              </a:pPr>
              <a:r>
                <a:rPr lang="es-CO" sz="600" dirty="0">
                  <a:latin typeface="Century Gothic" pitchFamily="34" charset="0"/>
                </a:rPr>
                <a:t>Desarrollo </a:t>
              </a:r>
              <a:r>
                <a:rPr lang="es-CO" sz="600" dirty="0" smtClean="0">
                  <a:latin typeface="Century Gothic" pitchFamily="34" charset="0"/>
                </a:rPr>
                <a:t>económico-financiero</a:t>
              </a:r>
            </a:p>
            <a:p>
              <a:pPr marL="171450" indent="-171450">
                <a:buFont typeface="Century Gothic" pitchFamily="34" charset="0"/>
                <a:buChar char="–"/>
              </a:pPr>
              <a:r>
                <a:rPr lang="es-CO" sz="600" dirty="0" smtClean="0">
                  <a:latin typeface="Century Gothic" pitchFamily="34" charset="0"/>
                </a:rPr>
                <a:t>Desarrollo socio-cultural</a:t>
              </a:r>
            </a:p>
            <a:p>
              <a:pPr marL="171450" indent="-171450">
                <a:buFont typeface="Century Gothic" pitchFamily="34" charset="0"/>
                <a:buChar char="–"/>
              </a:pPr>
              <a:r>
                <a:rPr lang="es-CO" sz="600" dirty="0" smtClean="0">
                  <a:latin typeface="Century Gothic" pitchFamily="34" charset="0"/>
                </a:rPr>
                <a:t>Político administrativo</a:t>
              </a:r>
            </a:p>
            <a:p>
              <a:pPr marL="171450" indent="-171450">
                <a:buFont typeface="Century Gothic" pitchFamily="34" charset="0"/>
                <a:buChar char="–"/>
              </a:pPr>
              <a:r>
                <a:rPr lang="es-CO" sz="600" dirty="0" smtClean="0">
                  <a:latin typeface="Century Gothic" pitchFamily="34" charset="0"/>
                </a:rPr>
                <a:t>Ambiental-riesgos</a:t>
              </a:r>
            </a:p>
            <a:p>
              <a:pPr marL="171450" indent="-171450">
                <a:buFont typeface="Century Gothic" pitchFamily="34" charset="0"/>
                <a:buChar char="–"/>
              </a:pPr>
              <a:r>
                <a:rPr lang="es-CO" sz="600" dirty="0" smtClean="0">
                  <a:latin typeface="Century Gothic" pitchFamily="34" charset="0"/>
                </a:rPr>
                <a:t>Físico- espacial</a:t>
              </a:r>
            </a:p>
            <a:p>
              <a:pPr marL="171450" indent="-171450">
                <a:buFont typeface="Century Gothic" pitchFamily="34" charset="0"/>
                <a:buChar char="–"/>
              </a:pPr>
              <a:r>
                <a:rPr lang="es-CO" sz="600" dirty="0" smtClean="0">
                  <a:latin typeface="Century Gothic" pitchFamily="34" charset="0"/>
                </a:rPr>
                <a:t>Científico-tecnológico</a:t>
              </a:r>
              <a:endParaRPr lang="es-CO" sz="600" dirty="0">
                <a:latin typeface="Century Gothic" pitchFamily="34" charset="0"/>
              </a:endParaRPr>
            </a:p>
            <a:p>
              <a:r>
                <a:rPr lang="es-CO" sz="600" dirty="0" smtClean="0">
                  <a:latin typeface="Century Gothic" pitchFamily="34" charset="0"/>
                </a:rPr>
                <a:t>Modelo de: Ordenamiento Territorial</a:t>
              </a:r>
            </a:p>
            <a:p>
              <a:r>
                <a:rPr lang="es-CO" sz="600" dirty="0" smtClean="0">
                  <a:latin typeface="Century Gothic" pitchFamily="34" charset="0"/>
                </a:rPr>
                <a:t>-MOT-</a:t>
              </a:r>
              <a:endParaRPr lang="es-CO" sz="600" dirty="0">
                <a:latin typeface="Century Gothic" pitchFamily="34" charset="0"/>
              </a:endParaRPr>
            </a:p>
            <a:p>
              <a:pPr marL="171450" indent="-171450">
                <a:buFont typeface="Century Gothic" pitchFamily="34" charset="0"/>
                <a:buChar char="–"/>
              </a:pPr>
              <a:r>
                <a:rPr lang="es-CO" sz="600" dirty="0" smtClean="0">
                  <a:latin typeface="Century Gothic" pitchFamily="34" charset="0"/>
                </a:rPr>
                <a:t>Estructura Ecológica Principal</a:t>
              </a:r>
            </a:p>
            <a:p>
              <a:pPr marL="171450" indent="-171450">
                <a:buFont typeface="Century Gothic" pitchFamily="34" charset="0"/>
                <a:buChar char="–"/>
              </a:pPr>
              <a:r>
                <a:rPr lang="es-CO" sz="600" dirty="0" smtClean="0">
                  <a:latin typeface="Century Gothic" pitchFamily="34" charset="0"/>
                </a:rPr>
                <a:t>Estructura Funcional y de Servicios</a:t>
              </a:r>
            </a:p>
            <a:p>
              <a:pPr marL="171450" indent="-171450">
                <a:buFont typeface="Century Gothic" pitchFamily="34" charset="0"/>
                <a:buChar char="–"/>
              </a:pPr>
              <a:r>
                <a:rPr lang="es-CO" sz="600" dirty="0" smtClean="0">
                  <a:latin typeface="Century Gothic" pitchFamily="34" charset="0"/>
                </a:rPr>
                <a:t>Estructura Socioeconómica y Espacial</a:t>
              </a:r>
            </a:p>
            <a:p>
              <a:r>
                <a:rPr lang="es-CO" sz="600" dirty="0" smtClean="0">
                  <a:latin typeface="Century Gothic" pitchFamily="34" charset="0"/>
                </a:rPr>
                <a:t>Libros</a:t>
              </a:r>
            </a:p>
            <a:p>
              <a:pPr marL="171450" indent="-171450">
                <a:buFont typeface="Century Gothic" pitchFamily="34" charset="0"/>
                <a:buChar char="–"/>
              </a:pPr>
              <a:r>
                <a:rPr lang="es-CO" sz="600" dirty="0" smtClean="0">
                  <a:latin typeface="Century Gothic" pitchFamily="34" charset="0"/>
                </a:rPr>
                <a:t>Documento Técnico de Soporte</a:t>
              </a:r>
            </a:p>
            <a:p>
              <a:pPr marL="171450" indent="-171450">
                <a:buFont typeface="Century Gothic" pitchFamily="34" charset="0"/>
                <a:buChar char="–"/>
              </a:pPr>
              <a:r>
                <a:rPr lang="es-CO" sz="600" dirty="0" smtClean="0">
                  <a:latin typeface="Century Gothic" pitchFamily="34" charset="0"/>
                </a:rPr>
                <a:t>Componente general</a:t>
              </a:r>
            </a:p>
            <a:p>
              <a:pPr marL="171450" indent="-171450">
                <a:buFont typeface="Century Gothic" pitchFamily="34" charset="0"/>
                <a:buChar char="–"/>
              </a:pPr>
              <a:r>
                <a:rPr lang="es-CO" sz="600" dirty="0" smtClean="0">
                  <a:latin typeface="Century Gothic" pitchFamily="34" charset="0"/>
                </a:rPr>
                <a:t>Componente urbano</a:t>
              </a:r>
            </a:p>
            <a:p>
              <a:pPr marL="171450" indent="-171450">
                <a:buFont typeface="Century Gothic" pitchFamily="34" charset="0"/>
                <a:buChar char="–"/>
              </a:pPr>
              <a:r>
                <a:rPr lang="es-CO" sz="600" dirty="0" smtClean="0">
                  <a:latin typeface="Century Gothic" pitchFamily="34" charset="0"/>
                </a:rPr>
                <a:t>Componente rural</a:t>
              </a:r>
            </a:p>
            <a:p>
              <a:pPr marL="171450" indent="-171450">
                <a:buFont typeface="Century Gothic" pitchFamily="34" charset="0"/>
                <a:buChar char="–"/>
              </a:pPr>
              <a:r>
                <a:rPr lang="es-CO" sz="600" dirty="0" smtClean="0">
                  <a:latin typeface="Century Gothic" pitchFamily="34" charset="0"/>
                </a:rPr>
                <a:t>Normas urbanísticas</a:t>
              </a:r>
            </a:p>
            <a:p>
              <a:pPr marL="171450" indent="-171450">
                <a:buFont typeface="Century Gothic" pitchFamily="34" charset="0"/>
                <a:buChar char="–"/>
              </a:pPr>
              <a:r>
                <a:rPr lang="es-CO" sz="600" dirty="0" smtClean="0">
                  <a:latin typeface="Century Gothic" pitchFamily="34" charset="0"/>
                </a:rPr>
                <a:t>Programa de ejecución</a:t>
              </a:r>
            </a:p>
            <a:p>
              <a:pPr marL="171450" indent="-171450">
                <a:buFont typeface="Century Gothic" pitchFamily="34" charset="0"/>
                <a:buChar char="–"/>
              </a:pPr>
              <a:endParaRPr lang="es-CO" sz="600" dirty="0">
                <a:latin typeface="Century Gothic" pitchFamily="34" charset="0"/>
              </a:endParaRPr>
            </a:p>
          </p:txBody>
        </p:sp>
        <p:cxnSp>
          <p:nvCxnSpPr>
            <p:cNvPr id="6" name="5 Conector recto de flecha"/>
            <p:cNvCxnSpPr/>
            <p:nvPr/>
          </p:nvCxnSpPr>
          <p:spPr>
            <a:xfrm>
              <a:off x="3923928" y="3728065"/>
              <a:ext cx="0" cy="610511"/>
            </a:xfrm>
            <a:prstGeom prst="straightConnector1">
              <a:avLst/>
            </a:prstGeom>
            <a:ln w="38100">
              <a:solidFill>
                <a:schemeClr val="bg1">
                  <a:lumMod val="65000"/>
                </a:schemeClr>
              </a:solidFill>
              <a:headEnd type="oval"/>
              <a:tailEnd type="stealth"/>
            </a:ln>
          </p:spPr>
          <p:style>
            <a:lnRef idx="1">
              <a:schemeClr val="accent1"/>
            </a:lnRef>
            <a:fillRef idx="0">
              <a:schemeClr val="accent1"/>
            </a:fillRef>
            <a:effectRef idx="0">
              <a:schemeClr val="accent1"/>
            </a:effectRef>
            <a:fontRef idx="minor">
              <a:schemeClr val="tx1"/>
            </a:fontRef>
          </p:style>
        </p:cxnSp>
        <p:sp>
          <p:nvSpPr>
            <p:cNvPr id="93" name="92 CuadroTexto"/>
            <p:cNvSpPr txBox="1"/>
            <p:nvPr/>
          </p:nvSpPr>
          <p:spPr>
            <a:xfrm>
              <a:off x="7949391" y="311745"/>
              <a:ext cx="1080120" cy="3323987"/>
            </a:xfrm>
            <a:prstGeom prst="rect">
              <a:avLst/>
            </a:prstGeom>
            <a:noFill/>
            <a:ln w="6350">
              <a:solidFill>
                <a:schemeClr val="bg1">
                  <a:lumMod val="75000"/>
                </a:schemeClr>
              </a:solidFill>
            </a:ln>
          </p:spPr>
          <p:txBody>
            <a:bodyPr wrap="square" rtlCol="0">
              <a:spAutoFit/>
            </a:bodyPr>
            <a:lstStyle/>
            <a:p>
              <a:r>
                <a:rPr lang="es-CO" sz="600" dirty="0">
                  <a:latin typeface="Century Gothic" pitchFamily="34" charset="0"/>
                </a:rPr>
                <a:t>Planeación</a:t>
              </a:r>
            </a:p>
            <a:p>
              <a:pPr marL="171450" indent="-171450">
                <a:buFont typeface="Century Gothic" pitchFamily="34" charset="0"/>
                <a:buChar char="–"/>
              </a:pPr>
              <a:r>
                <a:rPr lang="es-CO" sz="600" dirty="0">
                  <a:latin typeface="Century Gothic" pitchFamily="34" charset="0"/>
                </a:rPr>
                <a:t>Ambientales</a:t>
              </a:r>
            </a:p>
            <a:p>
              <a:pPr marL="171450" indent="-171450">
                <a:buFont typeface="Century Gothic" pitchFamily="34" charset="0"/>
                <a:buChar char="–"/>
              </a:pPr>
              <a:r>
                <a:rPr lang="es-CO" sz="600" dirty="0">
                  <a:latin typeface="Century Gothic" pitchFamily="34" charset="0"/>
                </a:rPr>
                <a:t>Gestión del riesgo</a:t>
              </a:r>
            </a:p>
            <a:p>
              <a:pPr marL="171450" indent="-171450">
                <a:buFont typeface="Century Gothic" pitchFamily="34" charset="0"/>
                <a:buChar char="–"/>
              </a:pPr>
              <a:r>
                <a:rPr lang="es-CO" sz="600" dirty="0">
                  <a:latin typeface="Century Gothic" pitchFamily="34" charset="0"/>
                </a:rPr>
                <a:t>Desarrollo territorial</a:t>
              </a:r>
            </a:p>
            <a:p>
              <a:pPr marL="171450" indent="-171450">
                <a:buFont typeface="Century Gothic" pitchFamily="34" charset="0"/>
                <a:buChar char="–"/>
              </a:pPr>
              <a:r>
                <a:rPr lang="es-CO" sz="600" dirty="0">
                  <a:latin typeface="Century Gothic" pitchFamily="34" charset="0"/>
                </a:rPr>
                <a:t>Ordenamiento territorial</a:t>
              </a:r>
            </a:p>
            <a:p>
              <a:pPr marL="171450" indent="-171450">
                <a:buFont typeface="Century Gothic" pitchFamily="34" charset="0"/>
                <a:buChar char="–"/>
              </a:pPr>
              <a:r>
                <a:rPr lang="es-CO" sz="600" dirty="0">
                  <a:latin typeface="Century Gothic" pitchFamily="34" charset="0"/>
                </a:rPr>
                <a:t>Desarrollo</a:t>
              </a:r>
            </a:p>
            <a:p>
              <a:r>
                <a:rPr lang="es-CO" sz="600" dirty="0">
                  <a:latin typeface="Century Gothic" pitchFamily="34" charset="0"/>
                </a:rPr>
                <a:t>Gestión</a:t>
              </a:r>
            </a:p>
            <a:p>
              <a:pPr marL="171450" indent="-171450">
                <a:buFont typeface="Century Gothic" pitchFamily="34" charset="0"/>
                <a:buChar char="–"/>
              </a:pPr>
              <a:r>
                <a:rPr lang="es-CO" sz="600" dirty="0">
                  <a:latin typeface="Century Gothic" pitchFamily="34" charset="0"/>
                </a:rPr>
                <a:t>Ambientales</a:t>
              </a:r>
            </a:p>
            <a:p>
              <a:pPr marL="171450" indent="-171450">
                <a:buFont typeface="Century Gothic" pitchFamily="34" charset="0"/>
                <a:buChar char="–"/>
              </a:pPr>
              <a:r>
                <a:rPr lang="es-CO" sz="600" dirty="0">
                  <a:latin typeface="Century Gothic" pitchFamily="34" charset="0"/>
                </a:rPr>
                <a:t>Gestión del riesgo</a:t>
              </a:r>
            </a:p>
            <a:p>
              <a:pPr marL="171450" indent="-171450">
                <a:buFont typeface="Century Gothic" pitchFamily="34" charset="0"/>
                <a:buChar char="–"/>
              </a:pPr>
              <a:r>
                <a:rPr lang="es-CO" sz="600" dirty="0">
                  <a:latin typeface="Century Gothic" pitchFamily="34" charset="0"/>
                </a:rPr>
                <a:t>Desarrollo territorial</a:t>
              </a:r>
            </a:p>
            <a:p>
              <a:pPr marL="171450" indent="-171450">
                <a:buFont typeface="Century Gothic" pitchFamily="34" charset="0"/>
                <a:buChar char="–"/>
              </a:pPr>
              <a:r>
                <a:rPr lang="es-CO" sz="600" dirty="0">
                  <a:latin typeface="Century Gothic" pitchFamily="34" charset="0"/>
                </a:rPr>
                <a:t>Ordenamiento territorial</a:t>
              </a:r>
            </a:p>
            <a:p>
              <a:pPr marL="171450" indent="-171450">
                <a:buFont typeface="Century Gothic" pitchFamily="34" charset="0"/>
                <a:buChar char="–"/>
              </a:pPr>
              <a:r>
                <a:rPr lang="es-CO" sz="600" dirty="0">
                  <a:latin typeface="Century Gothic" pitchFamily="34" charset="0"/>
                </a:rPr>
                <a:t>Desarrollo</a:t>
              </a:r>
            </a:p>
            <a:p>
              <a:r>
                <a:rPr lang="es-CO" sz="600" dirty="0">
                  <a:latin typeface="Century Gothic" pitchFamily="34" charset="0"/>
                </a:rPr>
                <a:t>Financiación</a:t>
              </a:r>
            </a:p>
            <a:p>
              <a:pPr marL="171450" indent="-171450">
                <a:buFont typeface="Century Gothic" pitchFamily="34" charset="0"/>
                <a:buChar char="–"/>
              </a:pPr>
              <a:r>
                <a:rPr lang="es-CO" sz="600" dirty="0">
                  <a:latin typeface="Century Gothic" pitchFamily="34" charset="0"/>
                </a:rPr>
                <a:t>Ambientales</a:t>
              </a:r>
            </a:p>
            <a:p>
              <a:pPr marL="171450" indent="-171450">
                <a:buFont typeface="Century Gothic" pitchFamily="34" charset="0"/>
                <a:buChar char="–"/>
              </a:pPr>
              <a:r>
                <a:rPr lang="es-CO" sz="600" dirty="0">
                  <a:latin typeface="Century Gothic" pitchFamily="34" charset="0"/>
                </a:rPr>
                <a:t>Gestión del riesgo</a:t>
              </a:r>
            </a:p>
            <a:p>
              <a:pPr marL="171450" indent="-171450">
                <a:buFont typeface="Century Gothic" pitchFamily="34" charset="0"/>
                <a:buChar char="–"/>
              </a:pPr>
              <a:r>
                <a:rPr lang="es-CO" sz="600" dirty="0">
                  <a:latin typeface="Century Gothic" pitchFamily="34" charset="0"/>
                </a:rPr>
                <a:t>Desarrollo territorial</a:t>
              </a:r>
            </a:p>
            <a:p>
              <a:pPr marL="171450" indent="-171450">
                <a:buFont typeface="Century Gothic" pitchFamily="34" charset="0"/>
                <a:buChar char="–"/>
              </a:pPr>
              <a:r>
                <a:rPr lang="es-CO" sz="600" dirty="0">
                  <a:latin typeface="Century Gothic" pitchFamily="34" charset="0"/>
                </a:rPr>
                <a:t>Ordenamiento territorial</a:t>
              </a:r>
            </a:p>
            <a:p>
              <a:pPr marL="171450" indent="-171450">
                <a:buFont typeface="Century Gothic" pitchFamily="34" charset="0"/>
                <a:buChar char="–"/>
              </a:pPr>
              <a:r>
                <a:rPr lang="es-CO" sz="600" dirty="0">
                  <a:latin typeface="Century Gothic" pitchFamily="34" charset="0"/>
                </a:rPr>
                <a:t>Desarrollo</a:t>
              </a:r>
            </a:p>
            <a:p>
              <a:r>
                <a:rPr lang="es-CO" sz="600" dirty="0">
                  <a:latin typeface="Century Gothic" pitchFamily="34" charset="0"/>
                </a:rPr>
                <a:t>Normativos</a:t>
              </a:r>
            </a:p>
            <a:p>
              <a:pPr marL="171450" indent="-171450">
                <a:buFont typeface="Century Gothic" pitchFamily="34" charset="0"/>
                <a:buChar char="–"/>
              </a:pPr>
              <a:r>
                <a:rPr lang="es-CO" sz="600" dirty="0">
                  <a:latin typeface="Century Gothic" pitchFamily="34" charset="0"/>
                </a:rPr>
                <a:t>Ambientales</a:t>
              </a:r>
            </a:p>
            <a:p>
              <a:pPr marL="171450" indent="-171450">
                <a:buFont typeface="Century Gothic" pitchFamily="34" charset="0"/>
                <a:buChar char="–"/>
              </a:pPr>
              <a:r>
                <a:rPr lang="es-CO" sz="600" dirty="0">
                  <a:latin typeface="Century Gothic" pitchFamily="34" charset="0"/>
                </a:rPr>
                <a:t>Gestión del riesgo</a:t>
              </a:r>
            </a:p>
            <a:p>
              <a:pPr marL="171450" indent="-171450">
                <a:buFont typeface="Century Gothic" pitchFamily="34" charset="0"/>
                <a:buChar char="–"/>
              </a:pPr>
              <a:r>
                <a:rPr lang="es-CO" sz="600" dirty="0">
                  <a:latin typeface="Century Gothic" pitchFamily="34" charset="0"/>
                </a:rPr>
                <a:t>Desarrollo territorial</a:t>
              </a:r>
            </a:p>
            <a:p>
              <a:pPr marL="171450" indent="-171450">
                <a:buFont typeface="Century Gothic" pitchFamily="34" charset="0"/>
                <a:buChar char="–"/>
              </a:pPr>
              <a:r>
                <a:rPr lang="es-CO" sz="600" dirty="0">
                  <a:latin typeface="Century Gothic" pitchFamily="34" charset="0"/>
                </a:rPr>
                <a:t>Ordenamiento territorial</a:t>
              </a:r>
            </a:p>
            <a:p>
              <a:pPr marL="171450" indent="-171450">
                <a:buFont typeface="Century Gothic" pitchFamily="34" charset="0"/>
                <a:buChar char="–"/>
              </a:pPr>
              <a:r>
                <a:rPr lang="es-CO" sz="600" dirty="0">
                  <a:latin typeface="Century Gothic" pitchFamily="34" charset="0"/>
                </a:rPr>
                <a:t>Desarrollo</a:t>
              </a:r>
            </a:p>
            <a:p>
              <a:r>
                <a:rPr lang="es-CO" sz="600" dirty="0">
                  <a:latin typeface="Century Gothic" pitchFamily="34" charset="0"/>
                </a:rPr>
                <a:t>Participación</a:t>
              </a:r>
            </a:p>
            <a:p>
              <a:pPr marL="171450" indent="-171450">
                <a:buFont typeface="Century Gothic" pitchFamily="34" charset="0"/>
                <a:buChar char="–"/>
              </a:pPr>
              <a:r>
                <a:rPr lang="es-CO" sz="600" dirty="0">
                  <a:latin typeface="Century Gothic" pitchFamily="34" charset="0"/>
                </a:rPr>
                <a:t>Ambientales</a:t>
              </a:r>
            </a:p>
            <a:p>
              <a:pPr marL="171450" indent="-171450">
                <a:buFont typeface="Century Gothic" pitchFamily="34" charset="0"/>
                <a:buChar char="–"/>
              </a:pPr>
              <a:r>
                <a:rPr lang="es-CO" sz="600" dirty="0">
                  <a:latin typeface="Century Gothic" pitchFamily="34" charset="0"/>
                </a:rPr>
                <a:t>Gestión del riesgo</a:t>
              </a:r>
            </a:p>
            <a:p>
              <a:pPr marL="171450" indent="-171450">
                <a:buFont typeface="Century Gothic" pitchFamily="34" charset="0"/>
                <a:buChar char="–"/>
              </a:pPr>
              <a:r>
                <a:rPr lang="es-CO" sz="600" dirty="0">
                  <a:latin typeface="Century Gothic" pitchFamily="34" charset="0"/>
                </a:rPr>
                <a:t>Desarrollo territorial</a:t>
              </a:r>
            </a:p>
            <a:p>
              <a:pPr marL="171450" indent="-171450">
                <a:buFont typeface="Century Gothic" pitchFamily="34" charset="0"/>
                <a:buChar char="–"/>
              </a:pPr>
              <a:r>
                <a:rPr lang="es-CO" sz="600" dirty="0">
                  <a:latin typeface="Century Gothic" pitchFamily="34" charset="0"/>
                </a:rPr>
                <a:t>Ordenamiento territorial</a:t>
              </a:r>
            </a:p>
            <a:p>
              <a:pPr marL="171450" indent="-171450">
                <a:buFont typeface="Century Gothic" pitchFamily="34" charset="0"/>
                <a:buChar char="–"/>
              </a:pPr>
              <a:r>
                <a:rPr lang="es-CO" sz="600" dirty="0">
                  <a:latin typeface="Century Gothic" pitchFamily="34" charset="0"/>
                </a:rPr>
                <a:t>Desarrollo</a:t>
              </a:r>
            </a:p>
          </p:txBody>
        </p:sp>
        <p:sp>
          <p:nvSpPr>
            <p:cNvPr id="94" name="93 CuadroTexto"/>
            <p:cNvSpPr txBox="1"/>
            <p:nvPr/>
          </p:nvSpPr>
          <p:spPr>
            <a:xfrm>
              <a:off x="5645135" y="311745"/>
              <a:ext cx="1080120" cy="3693319"/>
            </a:xfrm>
            <a:prstGeom prst="rect">
              <a:avLst/>
            </a:prstGeom>
            <a:noFill/>
            <a:ln w="6350">
              <a:solidFill>
                <a:schemeClr val="bg1">
                  <a:lumMod val="75000"/>
                </a:schemeClr>
              </a:solidFill>
            </a:ln>
          </p:spPr>
          <p:txBody>
            <a:bodyPr wrap="square" rtlCol="0">
              <a:spAutoFit/>
            </a:bodyPr>
            <a:lstStyle/>
            <a:p>
              <a:r>
                <a:rPr lang="es-CO" sz="600" dirty="0">
                  <a:latin typeface="Century Gothic" pitchFamily="34" charset="0"/>
                </a:rPr>
                <a:t>Actividades</a:t>
              </a:r>
            </a:p>
            <a:p>
              <a:pPr marL="171450" indent="-171450">
                <a:buFont typeface="Century Gothic" pitchFamily="34" charset="0"/>
                <a:buChar char="–"/>
              </a:pPr>
              <a:r>
                <a:rPr lang="es-CO" sz="600" dirty="0">
                  <a:latin typeface="Century Gothic" pitchFamily="34" charset="0"/>
                </a:rPr>
                <a:t>Residencial</a:t>
              </a:r>
            </a:p>
            <a:p>
              <a:pPr marL="171450" indent="-171450">
                <a:buFont typeface="Century Gothic" pitchFamily="34" charset="0"/>
                <a:buChar char="–"/>
              </a:pPr>
              <a:r>
                <a:rPr lang="es-CO" sz="600" dirty="0">
                  <a:latin typeface="Century Gothic" pitchFamily="34" charset="0"/>
                </a:rPr>
                <a:t>Comercial</a:t>
              </a:r>
            </a:p>
            <a:p>
              <a:pPr marL="171450" indent="-171450">
                <a:buFont typeface="Century Gothic" pitchFamily="34" charset="0"/>
                <a:buChar char="–"/>
              </a:pPr>
              <a:r>
                <a:rPr lang="es-CO" sz="600" dirty="0">
                  <a:latin typeface="Century Gothic" pitchFamily="34" charset="0"/>
                </a:rPr>
                <a:t>Servicios</a:t>
              </a:r>
            </a:p>
            <a:p>
              <a:pPr marL="171450" indent="-171450">
                <a:buFont typeface="Century Gothic" pitchFamily="34" charset="0"/>
                <a:buChar char="–"/>
              </a:pPr>
              <a:r>
                <a:rPr lang="es-CO" sz="600" dirty="0" smtClean="0">
                  <a:latin typeface="Century Gothic" pitchFamily="34" charset="0"/>
                </a:rPr>
                <a:t>Industrial</a:t>
              </a:r>
            </a:p>
            <a:p>
              <a:pPr marL="171450" indent="-171450">
                <a:buFont typeface="Century Gothic" pitchFamily="34" charset="0"/>
                <a:buChar char="–"/>
              </a:pPr>
              <a:r>
                <a:rPr lang="es-CO" sz="600" dirty="0">
                  <a:latin typeface="Century Gothic" pitchFamily="34" charset="0"/>
                </a:rPr>
                <a:t>Minas y canteras</a:t>
              </a:r>
            </a:p>
            <a:p>
              <a:pPr marL="171450" indent="-171450">
                <a:buFont typeface="Century Gothic" pitchFamily="34" charset="0"/>
                <a:buChar char="–"/>
              </a:pPr>
              <a:r>
                <a:rPr lang="es-CO" sz="600" dirty="0">
                  <a:latin typeface="Century Gothic" pitchFamily="34" charset="0"/>
                </a:rPr>
                <a:t>Agricultura</a:t>
              </a:r>
            </a:p>
            <a:p>
              <a:pPr marL="171450" indent="-171450">
                <a:buFont typeface="Century Gothic" pitchFamily="34" charset="0"/>
                <a:buChar char="–"/>
              </a:pPr>
              <a:r>
                <a:rPr lang="es-CO" sz="600" dirty="0">
                  <a:latin typeface="Century Gothic" pitchFamily="34" charset="0"/>
                </a:rPr>
                <a:t>Ganadería</a:t>
              </a:r>
            </a:p>
            <a:p>
              <a:pPr marL="171450" indent="-171450">
                <a:buFont typeface="Century Gothic" pitchFamily="34" charset="0"/>
                <a:buChar char="–"/>
              </a:pPr>
              <a:r>
                <a:rPr lang="es-CO" sz="600" dirty="0">
                  <a:latin typeface="Century Gothic" pitchFamily="34" charset="0"/>
                </a:rPr>
                <a:t>Caza</a:t>
              </a:r>
            </a:p>
            <a:p>
              <a:pPr marL="171450" indent="-171450">
                <a:buFont typeface="Century Gothic" pitchFamily="34" charset="0"/>
                <a:buChar char="–"/>
              </a:pPr>
              <a:r>
                <a:rPr lang="es-CO" sz="600" dirty="0">
                  <a:latin typeface="Century Gothic" pitchFamily="34" charset="0"/>
                </a:rPr>
                <a:t>Pesca</a:t>
              </a:r>
            </a:p>
            <a:p>
              <a:pPr marL="171450" indent="-171450">
                <a:buFont typeface="Century Gothic" pitchFamily="34" charset="0"/>
                <a:buChar char="–"/>
              </a:pPr>
              <a:r>
                <a:rPr lang="es-CO" sz="600" dirty="0">
                  <a:latin typeface="Century Gothic" pitchFamily="34" charset="0"/>
                </a:rPr>
                <a:t>Silvicultura</a:t>
              </a:r>
            </a:p>
            <a:p>
              <a:r>
                <a:rPr lang="es-CO" sz="600" dirty="0" smtClean="0">
                  <a:latin typeface="Century Gothic" pitchFamily="34" charset="0"/>
                </a:rPr>
                <a:t>Equipamientos</a:t>
              </a:r>
              <a:endParaRPr lang="es-CO" sz="600" dirty="0">
                <a:latin typeface="Century Gothic" pitchFamily="34" charset="0"/>
              </a:endParaRPr>
            </a:p>
            <a:p>
              <a:pPr marL="171450" indent="-171450">
                <a:buFont typeface="Century Gothic" pitchFamily="34" charset="0"/>
                <a:buChar char="–"/>
              </a:pPr>
              <a:r>
                <a:rPr lang="es-CO" sz="600" dirty="0">
                  <a:latin typeface="Century Gothic" pitchFamily="34" charset="0"/>
                </a:rPr>
                <a:t>Educación</a:t>
              </a:r>
            </a:p>
            <a:p>
              <a:pPr marL="171450" indent="-171450">
                <a:buFont typeface="Century Gothic" pitchFamily="34" charset="0"/>
                <a:buChar char="–"/>
              </a:pPr>
              <a:r>
                <a:rPr lang="es-CO" sz="600" dirty="0">
                  <a:latin typeface="Century Gothic" pitchFamily="34" charset="0"/>
                </a:rPr>
                <a:t>Culturales</a:t>
              </a:r>
            </a:p>
            <a:p>
              <a:pPr marL="171450" indent="-171450">
                <a:buFont typeface="Century Gothic" pitchFamily="34" charset="0"/>
                <a:buChar char="–"/>
              </a:pPr>
              <a:r>
                <a:rPr lang="es-CO" sz="600" dirty="0">
                  <a:latin typeface="Century Gothic" pitchFamily="34" charset="0"/>
                </a:rPr>
                <a:t>Salud</a:t>
              </a:r>
            </a:p>
            <a:p>
              <a:pPr marL="171450" indent="-171450">
                <a:buFont typeface="Century Gothic" pitchFamily="34" charset="0"/>
                <a:buChar char="–"/>
              </a:pPr>
              <a:r>
                <a:rPr lang="es-CO" sz="600" dirty="0">
                  <a:latin typeface="Century Gothic" pitchFamily="34" charset="0"/>
                </a:rPr>
                <a:t>Bienestar social</a:t>
              </a:r>
            </a:p>
            <a:p>
              <a:pPr marL="171450" indent="-171450">
                <a:buFont typeface="Century Gothic" pitchFamily="34" charset="0"/>
                <a:buChar char="–"/>
              </a:pPr>
              <a:r>
                <a:rPr lang="es-CO" sz="600" dirty="0">
                  <a:latin typeface="Century Gothic" pitchFamily="34" charset="0"/>
                </a:rPr>
                <a:t>Culto</a:t>
              </a:r>
            </a:p>
            <a:p>
              <a:pPr marL="171450" indent="-171450">
                <a:buFont typeface="Century Gothic" pitchFamily="34" charset="0"/>
                <a:buChar char="–"/>
              </a:pPr>
              <a:r>
                <a:rPr lang="es-CO" sz="600" dirty="0">
                  <a:latin typeface="Century Gothic" pitchFamily="34" charset="0"/>
                </a:rPr>
                <a:t>Deportivos</a:t>
              </a:r>
            </a:p>
            <a:p>
              <a:pPr marL="171450" indent="-171450">
                <a:buFont typeface="Century Gothic" pitchFamily="34" charset="0"/>
                <a:buChar char="–"/>
              </a:pPr>
              <a:r>
                <a:rPr lang="es-CO" sz="600" dirty="0">
                  <a:latin typeface="Century Gothic" pitchFamily="34" charset="0"/>
                </a:rPr>
                <a:t>Recreativos</a:t>
              </a:r>
            </a:p>
            <a:p>
              <a:pPr marL="171450" indent="-171450">
                <a:buFont typeface="Century Gothic" pitchFamily="34" charset="0"/>
                <a:buChar char="–"/>
              </a:pPr>
              <a:r>
                <a:rPr lang="es-CO" sz="600" dirty="0">
                  <a:latin typeface="Century Gothic" pitchFamily="34" charset="0"/>
                </a:rPr>
                <a:t>Seguridad ciudadana</a:t>
              </a:r>
            </a:p>
            <a:p>
              <a:pPr marL="171450" indent="-171450">
                <a:buFont typeface="Century Gothic" pitchFamily="34" charset="0"/>
                <a:buChar char="–"/>
              </a:pPr>
              <a:r>
                <a:rPr lang="es-CO" sz="600" dirty="0">
                  <a:latin typeface="Century Gothic" pitchFamily="34" charset="0"/>
                </a:rPr>
                <a:t>Defensa</a:t>
              </a:r>
            </a:p>
            <a:p>
              <a:pPr marL="171450" indent="-171450">
                <a:buFont typeface="Century Gothic" pitchFamily="34" charset="0"/>
                <a:buChar char="–"/>
              </a:pPr>
              <a:r>
                <a:rPr lang="es-CO" sz="600" dirty="0">
                  <a:latin typeface="Century Gothic" pitchFamily="34" charset="0"/>
                </a:rPr>
                <a:t>Justicia</a:t>
              </a:r>
            </a:p>
            <a:p>
              <a:pPr marL="171450" indent="-171450">
                <a:buFont typeface="Century Gothic" pitchFamily="34" charset="0"/>
                <a:buChar char="–"/>
              </a:pPr>
              <a:r>
                <a:rPr lang="es-CO" sz="600" dirty="0">
                  <a:latin typeface="Century Gothic" pitchFamily="34" charset="0"/>
                </a:rPr>
                <a:t>abastecimiento de alimentos</a:t>
              </a:r>
            </a:p>
            <a:p>
              <a:pPr marL="171450" indent="-171450">
                <a:buFont typeface="Century Gothic" pitchFamily="34" charset="0"/>
                <a:buChar char="–"/>
              </a:pPr>
              <a:r>
                <a:rPr lang="es-CO" sz="600" dirty="0">
                  <a:latin typeface="Century Gothic" pitchFamily="34" charset="0"/>
                </a:rPr>
                <a:t>Recintos feriales</a:t>
              </a:r>
            </a:p>
            <a:p>
              <a:pPr marL="171450" indent="-171450">
                <a:buFont typeface="Century Gothic" pitchFamily="34" charset="0"/>
                <a:buChar char="–"/>
              </a:pPr>
              <a:r>
                <a:rPr lang="es-CO" sz="600" dirty="0">
                  <a:latin typeface="Century Gothic" pitchFamily="34" charset="0"/>
                </a:rPr>
                <a:t>Cementerios</a:t>
              </a:r>
            </a:p>
            <a:p>
              <a:pPr marL="171450" indent="-171450">
                <a:buFont typeface="Century Gothic" pitchFamily="34" charset="0"/>
                <a:buChar char="–"/>
              </a:pPr>
              <a:r>
                <a:rPr lang="es-CO" sz="600" dirty="0">
                  <a:latin typeface="Century Gothic" pitchFamily="34" charset="0"/>
                </a:rPr>
                <a:t>Servicios funerarios</a:t>
              </a:r>
            </a:p>
            <a:p>
              <a:pPr marL="171450" indent="-171450">
                <a:buFont typeface="Century Gothic" pitchFamily="34" charset="0"/>
                <a:buChar char="–"/>
              </a:pPr>
              <a:r>
                <a:rPr lang="es-CO" sz="600" dirty="0">
                  <a:latin typeface="Century Gothic" pitchFamily="34" charset="0"/>
                </a:rPr>
                <a:t>Administración pública</a:t>
              </a:r>
            </a:p>
            <a:p>
              <a:pPr marL="171450" indent="-171450">
                <a:buFont typeface="Century Gothic" pitchFamily="34" charset="0"/>
                <a:buChar char="–"/>
              </a:pPr>
              <a:r>
                <a:rPr lang="es-CO" sz="600" dirty="0">
                  <a:latin typeface="Century Gothic" pitchFamily="34" charset="0"/>
                </a:rPr>
                <a:t>Servicios públicos</a:t>
              </a:r>
            </a:p>
            <a:p>
              <a:pPr marL="171450" indent="-171450">
                <a:buFont typeface="Century Gothic" pitchFamily="34" charset="0"/>
                <a:buChar char="–"/>
              </a:pPr>
              <a:r>
                <a:rPr lang="es-CO" sz="600" dirty="0">
                  <a:latin typeface="Century Gothic" pitchFamily="34" charset="0"/>
                </a:rPr>
                <a:t>Transporte</a:t>
              </a:r>
            </a:p>
            <a:p>
              <a:r>
                <a:rPr lang="es-CO" sz="600" dirty="0">
                  <a:latin typeface="Century Gothic" pitchFamily="34" charset="0"/>
                </a:rPr>
                <a:t>Sistemas generales</a:t>
              </a:r>
            </a:p>
            <a:p>
              <a:pPr marL="171450" indent="-171450">
                <a:buFont typeface="Century Gothic" pitchFamily="34" charset="0"/>
                <a:buChar char="–"/>
              </a:pPr>
              <a:r>
                <a:rPr lang="es-CO" sz="600" dirty="0">
                  <a:latin typeface="Century Gothic" pitchFamily="34" charset="0"/>
                </a:rPr>
                <a:t>Vial</a:t>
              </a:r>
            </a:p>
            <a:p>
              <a:pPr marL="171450" indent="-171450">
                <a:buFont typeface="Century Gothic" pitchFamily="34" charset="0"/>
                <a:buChar char="–"/>
              </a:pPr>
              <a:r>
                <a:rPr lang="es-CO" sz="600" dirty="0">
                  <a:latin typeface="Century Gothic" pitchFamily="34" charset="0"/>
                </a:rPr>
                <a:t>Transporte</a:t>
              </a:r>
            </a:p>
            <a:p>
              <a:pPr marL="171450" indent="-171450">
                <a:buFont typeface="Century Gothic" pitchFamily="34" charset="0"/>
                <a:buChar char="–"/>
              </a:pPr>
              <a:r>
                <a:rPr lang="es-CO" sz="600" dirty="0">
                  <a:latin typeface="Century Gothic" pitchFamily="34" charset="0"/>
                </a:rPr>
                <a:t>Servicios públicos domiciliarios</a:t>
              </a:r>
            </a:p>
            <a:p>
              <a:pPr marL="171450" indent="-171450">
                <a:buFont typeface="Century Gothic" pitchFamily="34" charset="0"/>
                <a:buChar char="–"/>
              </a:pPr>
              <a:r>
                <a:rPr lang="es-CO" sz="600" dirty="0">
                  <a:latin typeface="Century Gothic" pitchFamily="34" charset="0"/>
                </a:rPr>
                <a:t>Espacio público</a:t>
              </a:r>
            </a:p>
          </p:txBody>
        </p:sp>
        <p:cxnSp>
          <p:nvCxnSpPr>
            <p:cNvPr id="95" name="94 Conector recto de flecha"/>
            <p:cNvCxnSpPr/>
            <p:nvPr/>
          </p:nvCxnSpPr>
          <p:spPr>
            <a:xfrm>
              <a:off x="5076056" y="2250737"/>
              <a:ext cx="0" cy="2087839"/>
            </a:xfrm>
            <a:prstGeom prst="straightConnector1">
              <a:avLst/>
            </a:prstGeom>
            <a:ln w="38100">
              <a:solidFill>
                <a:schemeClr val="bg1">
                  <a:lumMod val="65000"/>
                </a:schemeClr>
              </a:solidFill>
              <a:headEnd type="oval"/>
              <a:tailEnd type="stealth"/>
            </a:ln>
          </p:spPr>
          <p:style>
            <a:lnRef idx="1">
              <a:schemeClr val="accent1"/>
            </a:lnRef>
            <a:fillRef idx="0">
              <a:schemeClr val="accent1"/>
            </a:fillRef>
            <a:effectRef idx="0">
              <a:schemeClr val="accent1"/>
            </a:effectRef>
            <a:fontRef idx="minor">
              <a:schemeClr val="tx1"/>
            </a:fontRef>
          </p:style>
        </p:cxnSp>
        <p:cxnSp>
          <p:nvCxnSpPr>
            <p:cNvPr id="100" name="99 Conector recto de flecha"/>
            <p:cNvCxnSpPr/>
            <p:nvPr/>
          </p:nvCxnSpPr>
          <p:spPr>
            <a:xfrm>
              <a:off x="6228184" y="4005064"/>
              <a:ext cx="0" cy="333513"/>
            </a:xfrm>
            <a:prstGeom prst="straightConnector1">
              <a:avLst/>
            </a:prstGeom>
            <a:ln w="38100">
              <a:solidFill>
                <a:schemeClr val="bg1">
                  <a:lumMod val="65000"/>
                </a:schemeClr>
              </a:solidFill>
              <a:headEnd type="oval"/>
              <a:tailEnd type="stealth"/>
            </a:ln>
          </p:spPr>
          <p:style>
            <a:lnRef idx="1">
              <a:schemeClr val="accent1"/>
            </a:lnRef>
            <a:fillRef idx="0">
              <a:schemeClr val="accent1"/>
            </a:fillRef>
            <a:effectRef idx="0">
              <a:schemeClr val="accent1"/>
            </a:effectRef>
            <a:fontRef idx="minor">
              <a:schemeClr val="tx1"/>
            </a:fontRef>
          </p:style>
        </p:cxnSp>
        <p:cxnSp>
          <p:nvCxnSpPr>
            <p:cNvPr id="101" name="100 Conector recto de flecha"/>
            <p:cNvCxnSpPr/>
            <p:nvPr/>
          </p:nvCxnSpPr>
          <p:spPr>
            <a:xfrm>
              <a:off x="7374799" y="3635732"/>
              <a:ext cx="5513" cy="702844"/>
            </a:xfrm>
            <a:prstGeom prst="straightConnector1">
              <a:avLst/>
            </a:prstGeom>
            <a:ln w="38100">
              <a:solidFill>
                <a:schemeClr val="bg1">
                  <a:lumMod val="65000"/>
                </a:schemeClr>
              </a:solidFill>
              <a:headEnd type="oval"/>
              <a:tailEnd type="stealth"/>
            </a:ln>
          </p:spPr>
          <p:style>
            <a:lnRef idx="1">
              <a:schemeClr val="accent1"/>
            </a:lnRef>
            <a:fillRef idx="0">
              <a:schemeClr val="accent1"/>
            </a:fillRef>
            <a:effectRef idx="0">
              <a:schemeClr val="accent1"/>
            </a:effectRef>
            <a:fontRef idx="minor">
              <a:schemeClr val="tx1"/>
            </a:fontRef>
          </p:style>
        </p:cxnSp>
        <p:cxnSp>
          <p:nvCxnSpPr>
            <p:cNvPr id="102" name="101 Conector recto de flecha"/>
            <p:cNvCxnSpPr/>
            <p:nvPr/>
          </p:nvCxnSpPr>
          <p:spPr>
            <a:xfrm>
              <a:off x="8532439" y="3635732"/>
              <a:ext cx="1" cy="702844"/>
            </a:xfrm>
            <a:prstGeom prst="straightConnector1">
              <a:avLst/>
            </a:prstGeom>
            <a:ln w="38100">
              <a:solidFill>
                <a:schemeClr val="bg1">
                  <a:lumMod val="65000"/>
                </a:schemeClr>
              </a:solidFill>
              <a:headEnd type="oval"/>
              <a:tailEnd type="stealth"/>
            </a:ln>
          </p:spPr>
          <p:style>
            <a:lnRef idx="1">
              <a:schemeClr val="accent1"/>
            </a:lnRef>
            <a:fillRef idx="0">
              <a:schemeClr val="accent1"/>
            </a:fillRef>
            <a:effectRef idx="0">
              <a:schemeClr val="accent1"/>
            </a:effectRef>
            <a:fontRef idx="minor">
              <a:schemeClr val="tx1"/>
            </a:fontRef>
          </p:style>
        </p:cxnSp>
        <p:sp>
          <p:nvSpPr>
            <p:cNvPr id="36" name="35 CuadroTexto"/>
            <p:cNvSpPr txBox="1"/>
            <p:nvPr/>
          </p:nvSpPr>
          <p:spPr>
            <a:xfrm>
              <a:off x="-108520" y="5013176"/>
              <a:ext cx="504056" cy="230832"/>
            </a:xfrm>
            <a:prstGeom prst="rect">
              <a:avLst/>
            </a:prstGeom>
            <a:noFill/>
          </p:spPr>
          <p:txBody>
            <a:bodyPr wrap="square" rtlCol="0">
              <a:spAutoFit/>
            </a:bodyPr>
            <a:lstStyle/>
            <a:p>
              <a:pPr algn="ctr"/>
              <a:r>
                <a:rPr lang="es-CO" sz="900" dirty="0" smtClean="0">
                  <a:latin typeface="Century Gothic" pitchFamily="34" charset="0"/>
                </a:rPr>
                <a:t>ATM</a:t>
              </a:r>
            </a:p>
          </p:txBody>
        </p:sp>
        <p:sp>
          <p:nvSpPr>
            <p:cNvPr id="37" name="36 CuadroTexto"/>
            <p:cNvSpPr txBox="1"/>
            <p:nvPr/>
          </p:nvSpPr>
          <p:spPr>
            <a:xfrm>
              <a:off x="215516" y="4998368"/>
              <a:ext cx="252028" cy="230832"/>
            </a:xfrm>
            <a:prstGeom prst="rect">
              <a:avLst/>
            </a:prstGeom>
            <a:noFill/>
          </p:spPr>
          <p:txBody>
            <a:bodyPr wrap="square" rtlCol="0">
              <a:spAutoFit/>
            </a:bodyPr>
            <a:lstStyle/>
            <a:p>
              <a:pPr algn="ctr"/>
              <a:r>
                <a:rPr lang="es-CO" sz="900" dirty="0" smtClean="0">
                  <a:latin typeface="Century Gothic" pitchFamily="34" charset="0"/>
                </a:rPr>
                <a:t>-</a:t>
              </a:r>
            </a:p>
          </p:txBody>
        </p:sp>
        <p:sp>
          <p:nvSpPr>
            <p:cNvPr id="38" name="37 CuadroTexto"/>
            <p:cNvSpPr txBox="1"/>
            <p:nvPr/>
          </p:nvSpPr>
          <p:spPr>
            <a:xfrm>
              <a:off x="251520" y="4901098"/>
              <a:ext cx="3298398" cy="400110"/>
            </a:xfrm>
            <a:prstGeom prst="rect">
              <a:avLst/>
            </a:prstGeom>
            <a:noFill/>
          </p:spPr>
          <p:txBody>
            <a:bodyPr wrap="square" rtlCol="0">
              <a:spAutoFit/>
            </a:bodyPr>
            <a:lstStyle/>
            <a:p>
              <a:r>
                <a:rPr lang="es-CO" dirty="0" smtClean="0">
                  <a:latin typeface="Century Gothic" pitchFamily="34" charset="0"/>
                </a:rPr>
                <a:t>(</a:t>
              </a:r>
              <a:r>
                <a:rPr lang="es-CO" sz="900" dirty="0" smtClean="0">
                  <a:latin typeface="Century Gothic" pitchFamily="34" charset="0"/>
                </a:rPr>
                <a:t>APA+AHP+AZA+AMH+ASPI+AI+AA+AZRC+AEP</a:t>
              </a:r>
              <a:r>
                <a:rPr lang="es-CO" sz="2000" dirty="0" smtClean="0">
                  <a:latin typeface="Century Gothic" pitchFamily="34" charset="0"/>
                </a:rPr>
                <a:t>)</a:t>
              </a:r>
            </a:p>
          </p:txBody>
        </p:sp>
      </p:grpSp>
    </p:spTree>
    <p:extLst>
      <p:ext uri="{BB962C8B-B14F-4D97-AF65-F5344CB8AC3E}">
        <p14:creationId xmlns:p14="http://schemas.microsoft.com/office/powerpoint/2010/main" val="12922880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376806" y="188640"/>
            <a:ext cx="7639090" cy="6252502"/>
            <a:chOff x="1376806" y="188640"/>
            <a:chExt cx="7639090" cy="6252502"/>
          </a:xfrm>
        </p:grpSpPr>
        <p:sp>
          <p:nvSpPr>
            <p:cNvPr id="68" name="67 CuadroTexto"/>
            <p:cNvSpPr txBox="1"/>
            <p:nvPr/>
          </p:nvSpPr>
          <p:spPr>
            <a:xfrm>
              <a:off x="1376806" y="5468611"/>
              <a:ext cx="746922" cy="422674"/>
            </a:xfrm>
            <a:prstGeom prst="rect">
              <a:avLst/>
            </a:prstGeom>
            <a:noFill/>
          </p:spPr>
          <p:txBody>
            <a:bodyPr wrap="square" rtlCol="0">
              <a:spAutoFit/>
            </a:bodyPr>
            <a:lstStyle/>
            <a:p>
              <a:pPr algn="ctr"/>
              <a:r>
                <a:rPr lang="es-CO" sz="2400" dirty="0" smtClean="0">
                  <a:latin typeface="Century Gothic" pitchFamily="34" charset="0"/>
                </a:rPr>
                <a:t>A</a:t>
              </a:r>
              <a:r>
                <a:rPr lang="es-CO" sz="1000" dirty="0" smtClean="0">
                  <a:latin typeface="Century Gothic" pitchFamily="34" charset="0"/>
                </a:rPr>
                <a:t>TM</a:t>
              </a:r>
            </a:p>
          </p:txBody>
        </p:sp>
        <p:sp>
          <p:nvSpPr>
            <p:cNvPr id="70" name="69 CuadroTexto"/>
            <p:cNvSpPr txBox="1"/>
            <p:nvPr/>
          </p:nvSpPr>
          <p:spPr>
            <a:xfrm>
              <a:off x="3647196" y="5733256"/>
              <a:ext cx="4453196" cy="707886"/>
            </a:xfrm>
            <a:prstGeom prst="rect">
              <a:avLst/>
            </a:prstGeom>
            <a:noFill/>
          </p:spPr>
          <p:txBody>
            <a:bodyPr wrap="square" rtlCol="0">
              <a:spAutoFit/>
            </a:bodyPr>
            <a:lstStyle/>
            <a:p>
              <a:r>
                <a:rPr lang="es-CO" sz="4000" dirty="0" smtClean="0">
                  <a:latin typeface="Century Gothic" pitchFamily="34" charset="0"/>
                </a:rPr>
                <a:t>(</a:t>
              </a:r>
              <a:r>
                <a:rPr lang="es-CO" sz="1300" dirty="0" smtClean="0">
                  <a:latin typeface="Century Gothic" pitchFamily="34" charset="0"/>
                </a:rPr>
                <a:t>APA+AHP+AZA+AMH+ASPI+AI+AA+AZRC+AEP</a:t>
              </a:r>
              <a:r>
                <a:rPr lang="es-CO" sz="4000" dirty="0" smtClean="0">
                  <a:latin typeface="Century Gothic" pitchFamily="34" charset="0"/>
                </a:rPr>
                <a:t>)</a:t>
              </a:r>
            </a:p>
          </p:txBody>
        </p:sp>
        <p:sp>
          <p:nvSpPr>
            <p:cNvPr id="71" name="70 CuadroTexto"/>
            <p:cNvSpPr txBox="1"/>
            <p:nvPr/>
          </p:nvSpPr>
          <p:spPr>
            <a:xfrm>
              <a:off x="1808854" y="5513301"/>
              <a:ext cx="746922" cy="461665"/>
            </a:xfrm>
            <a:prstGeom prst="rect">
              <a:avLst/>
            </a:prstGeom>
            <a:noFill/>
          </p:spPr>
          <p:txBody>
            <a:bodyPr wrap="square" rtlCol="0">
              <a:spAutoFit/>
            </a:bodyPr>
            <a:lstStyle/>
            <a:p>
              <a:pPr algn="ctr"/>
              <a:r>
                <a:rPr lang="es-CO" sz="2400" dirty="0" smtClean="0">
                  <a:latin typeface="Century Gothic" pitchFamily="34" charset="0"/>
                </a:rPr>
                <a:t>=</a:t>
              </a:r>
            </a:p>
          </p:txBody>
        </p:sp>
        <p:cxnSp>
          <p:nvCxnSpPr>
            <p:cNvPr id="36" name="35 Conector recto"/>
            <p:cNvCxnSpPr/>
            <p:nvPr/>
          </p:nvCxnSpPr>
          <p:spPr>
            <a:xfrm>
              <a:off x="2411760" y="5756643"/>
              <a:ext cx="6604136"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7" name="36 CuadroTexto"/>
            <p:cNvSpPr txBox="1"/>
            <p:nvPr/>
          </p:nvSpPr>
          <p:spPr>
            <a:xfrm>
              <a:off x="2778182" y="4359554"/>
              <a:ext cx="1606789" cy="1225755"/>
            </a:xfrm>
            <a:prstGeom prst="rect">
              <a:avLst/>
            </a:prstGeom>
            <a:noFill/>
          </p:spPr>
          <p:txBody>
            <a:bodyPr wrap="square" rtlCol="0">
              <a:spAutoFit/>
            </a:bodyPr>
            <a:lstStyle/>
            <a:p>
              <a:r>
                <a:rPr lang="es-CO" sz="900" dirty="0" smtClean="0">
                  <a:latin typeface="Century Gothic" pitchFamily="34" charset="0"/>
                </a:rPr>
                <a:t>URBANO</a:t>
              </a:r>
            </a:p>
            <a:p>
              <a:endParaRPr lang="es-CO" sz="900" dirty="0" smtClean="0">
                <a:latin typeface="Century Gothic" pitchFamily="34" charset="0"/>
              </a:endParaRPr>
            </a:p>
            <a:p>
              <a:r>
                <a:rPr lang="es-CO" sz="900" dirty="0" smtClean="0">
                  <a:latin typeface="Century Gothic" pitchFamily="34" charset="0"/>
                </a:rPr>
                <a:t>EXPANSIÓN URBANA</a:t>
              </a:r>
            </a:p>
            <a:p>
              <a:endParaRPr lang="es-CO" sz="900" dirty="0">
                <a:latin typeface="Century Gothic" pitchFamily="34" charset="0"/>
              </a:endParaRPr>
            </a:p>
            <a:p>
              <a:r>
                <a:rPr lang="es-CO" sz="900" dirty="0" smtClean="0">
                  <a:latin typeface="Century Gothic" pitchFamily="34" charset="0"/>
                </a:rPr>
                <a:t>RURAL</a:t>
              </a:r>
            </a:p>
            <a:p>
              <a:endParaRPr lang="es-CO" sz="900" dirty="0" smtClean="0">
                <a:latin typeface="Century Gothic" pitchFamily="34" charset="0"/>
              </a:endParaRPr>
            </a:p>
            <a:p>
              <a:r>
                <a:rPr lang="es-CO" sz="900" dirty="0" smtClean="0">
                  <a:latin typeface="Century Gothic" pitchFamily="34" charset="0"/>
                </a:rPr>
                <a:t>SUBURBANO</a:t>
              </a:r>
            </a:p>
            <a:p>
              <a:endParaRPr lang="es-CO" sz="900" dirty="0" smtClean="0">
                <a:latin typeface="Century Gothic" pitchFamily="34" charset="0"/>
              </a:endParaRPr>
            </a:p>
            <a:p>
              <a:r>
                <a:rPr lang="es-CO" sz="900" dirty="0" smtClean="0">
                  <a:latin typeface="Century Gothic" pitchFamily="34" charset="0"/>
                </a:rPr>
                <a:t>DE PROTECCIÓN</a:t>
              </a:r>
            </a:p>
          </p:txBody>
        </p:sp>
        <p:sp>
          <p:nvSpPr>
            <p:cNvPr id="38" name="37 CuadroTexto"/>
            <p:cNvSpPr txBox="1"/>
            <p:nvPr/>
          </p:nvSpPr>
          <p:spPr>
            <a:xfrm>
              <a:off x="4114095" y="4072746"/>
              <a:ext cx="1149183" cy="197248"/>
            </a:xfrm>
            <a:prstGeom prst="rect">
              <a:avLst/>
            </a:prstGeom>
            <a:noFill/>
            <a:ln>
              <a:noFill/>
            </a:ln>
          </p:spPr>
          <p:txBody>
            <a:bodyPr wrap="square" rtlCol="0">
              <a:spAutoFit/>
            </a:bodyPr>
            <a:lstStyle/>
            <a:p>
              <a:pPr algn="ctr"/>
              <a:r>
                <a:rPr lang="es-CO" sz="800" dirty="0" smtClean="0">
                  <a:latin typeface="Century Gothic" pitchFamily="34" charset="0"/>
                </a:rPr>
                <a:t>TRATAMIENTOS</a:t>
              </a:r>
              <a:endParaRPr lang="es-CO" sz="800" dirty="0">
                <a:latin typeface="Century Gothic" pitchFamily="34" charset="0"/>
              </a:endParaRPr>
            </a:p>
          </p:txBody>
        </p:sp>
        <p:sp>
          <p:nvSpPr>
            <p:cNvPr id="39" name="38 CuadroTexto"/>
            <p:cNvSpPr txBox="1"/>
            <p:nvPr/>
          </p:nvSpPr>
          <p:spPr>
            <a:xfrm>
              <a:off x="2771800" y="4072746"/>
              <a:ext cx="1344309" cy="197248"/>
            </a:xfrm>
            <a:prstGeom prst="rect">
              <a:avLst/>
            </a:prstGeom>
            <a:noFill/>
            <a:ln>
              <a:noFill/>
            </a:ln>
          </p:spPr>
          <p:txBody>
            <a:bodyPr wrap="square" rtlCol="0">
              <a:spAutoFit/>
            </a:bodyPr>
            <a:lstStyle/>
            <a:p>
              <a:pPr algn="ctr"/>
              <a:r>
                <a:rPr lang="es-CO" sz="800" dirty="0" smtClean="0">
                  <a:latin typeface="Century Gothic" pitchFamily="34" charset="0"/>
                </a:rPr>
                <a:t>CLASES DE SUELO</a:t>
              </a:r>
              <a:endParaRPr lang="es-CO" sz="800" dirty="0">
                <a:latin typeface="Century Gothic" pitchFamily="34" charset="0"/>
              </a:endParaRPr>
            </a:p>
          </p:txBody>
        </p:sp>
        <p:sp>
          <p:nvSpPr>
            <p:cNvPr id="40" name="39 CuadroTexto"/>
            <p:cNvSpPr txBox="1"/>
            <p:nvPr/>
          </p:nvSpPr>
          <p:spPr>
            <a:xfrm>
              <a:off x="5269168" y="4072746"/>
              <a:ext cx="1149183" cy="197248"/>
            </a:xfrm>
            <a:prstGeom prst="rect">
              <a:avLst/>
            </a:prstGeom>
            <a:noFill/>
            <a:ln>
              <a:noFill/>
            </a:ln>
          </p:spPr>
          <p:txBody>
            <a:bodyPr wrap="square" rtlCol="0">
              <a:spAutoFit/>
            </a:bodyPr>
            <a:lstStyle/>
            <a:p>
              <a:pPr algn="ctr"/>
              <a:r>
                <a:rPr lang="es-CO" sz="800" dirty="0" smtClean="0">
                  <a:latin typeface="Century Gothic" pitchFamily="34" charset="0"/>
                </a:rPr>
                <a:t>ACTIVIDADES</a:t>
              </a:r>
              <a:endParaRPr lang="es-CO" sz="800" dirty="0">
                <a:latin typeface="Century Gothic" pitchFamily="34" charset="0"/>
              </a:endParaRPr>
            </a:p>
          </p:txBody>
        </p:sp>
        <p:sp>
          <p:nvSpPr>
            <p:cNvPr id="41" name="40 CuadroTexto"/>
            <p:cNvSpPr txBox="1"/>
            <p:nvPr/>
          </p:nvSpPr>
          <p:spPr>
            <a:xfrm>
              <a:off x="6421296" y="4072746"/>
              <a:ext cx="1149183" cy="197248"/>
            </a:xfrm>
            <a:prstGeom prst="rect">
              <a:avLst/>
            </a:prstGeom>
            <a:noFill/>
            <a:ln>
              <a:noFill/>
            </a:ln>
          </p:spPr>
          <p:txBody>
            <a:bodyPr wrap="square" rtlCol="0">
              <a:spAutoFit/>
            </a:bodyPr>
            <a:lstStyle/>
            <a:p>
              <a:pPr algn="ctr"/>
              <a:r>
                <a:rPr lang="es-CO" sz="800" dirty="0" smtClean="0">
                  <a:latin typeface="Century Gothic" pitchFamily="34" charset="0"/>
                </a:rPr>
                <a:t>NORMAS</a:t>
              </a:r>
              <a:endParaRPr lang="es-CO" sz="800" dirty="0">
                <a:latin typeface="Century Gothic" pitchFamily="34" charset="0"/>
              </a:endParaRPr>
            </a:p>
          </p:txBody>
        </p:sp>
        <p:sp>
          <p:nvSpPr>
            <p:cNvPr id="42" name="41 CuadroTexto"/>
            <p:cNvSpPr txBox="1"/>
            <p:nvPr/>
          </p:nvSpPr>
          <p:spPr>
            <a:xfrm>
              <a:off x="7573424" y="4072746"/>
              <a:ext cx="1149183" cy="197248"/>
            </a:xfrm>
            <a:prstGeom prst="rect">
              <a:avLst/>
            </a:prstGeom>
            <a:noFill/>
            <a:ln>
              <a:noFill/>
            </a:ln>
          </p:spPr>
          <p:txBody>
            <a:bodyPr wrap="square" rtlCol="0">
              <a:spAutoFit/>
            </a:bodyPr>
            <a:lstStyle/>
            <a:p>
              <a:pPr algn="ctr"/>
              <a:r>
                <a:rPr lang="es-CO" sz="800" dirty="0" smtClean="0">
                  <a:latin typeface="Century Gothic" pitchFamily="34" charset="0"/>
                </a:rPr>
                <a:t>INSTRUMENTOS</a:t>
              </a:r>
              <a:endParaRPr lang="es-CO" sz="800" dirty="0">
                <a:latin typeface="Century Gothic" pitchFamily="34" charset="0"/>
              </a:endParaRPr>
            </a:p>
          </p:txBody>
        </p:sp>
        <p:cxnSp>
          <p:nvCxnSpPr>
            <p:cNvPr id="43" name="42 Conector recto"/>
            <p:cNvCxnSpPr/>
            <p:nvPr/>
          </p:nvCxnSpPr>
          <p:spPr>
            <a:xfrm>
              <a:off x="2839016" y="4293048"/>
              <a:ext cx="5883591"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43 Conector recto"/>
            <p:cNvCxnSpPr/>
            <p:nvPr/>
          </p:nvCxnSpPr>
          <p:spPr>
            <a:xfrm>
              <a:off x="2839016" y="4532507"/>
              <a:ext cx="5883591"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44 Conector recto"/>
            <p:cNvCxnSpPr/>
            <p:nvPr/>
          </p:nvCxnSpPr>
          <p:spPr>
            <a:xfrm flipV="1">
              <a:off x="2839016" y="4817796"/>
              <a:ext cx="5883591" cy="2743"/>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45 Conector recto"/>
            <p:cNvCxnSpPr/>
            <p:nvPr/>
          </p:nvCxnSpPr>
          <p:spPr>
            <a:xfrm>
              <a:off x="2839016" y="5108571"/>
              <a:ext cx="5890576"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46 Conector recto"/>
            <p:cNvCxnSpPr/>
            <p:nvPr/>
          </p:nvCxnSpPr>
          <p:spPr>
            <a:xfrm>
              <a:off x="2839016" y="5388327"/>
              <a:ext cx="5883591"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47 Conector recto"/>
            <p:cNvCxnSpPr/>
            <p:nvPr/>
          </p:nvCxnSpPr>
          <p:spPr>
            <a:xfrm>
              <a:off x="2839016" y="5646039"/>
              <a:ext cx="5883591"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48 Conector recto"/>
            <p:cNvCxnSpPr/>
            <p:nvPr/>
          </p:nvCxnSpPr>
          <p:spPr>
            <a:xfrm>
              <a:off x="4122629" y="4035336"/>
              <a:ext cx="0" cy="1610703"/>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49 Conector recto"/>
            <p:cNvCxnSpPr/>
            <p:nvPr/>
          </p:nvCxnSpPr>
          <p:spPr>
            <a:xfrm>
              <a:off x="5266223" y="4035336"/>
              <a:ext cx="0" cy="1610703"/>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50 Conector recto"/>
            <p:cNvCxnSpPr/>
            <p:nvPr/>
          </p:nvCxnSpPr>
          <p:spPr>
            <a:xfrm>
              <a:off x="6410924" y="4035336"/>
              <a:ext cx="7427" cy="1610703"/>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51 Conector recto"/>
            <p:cNvCxnSpPr/>
            <p:nvPr/>
          </p:nvCxnSpPr>
          <p:spPr>
            <a:xfrm>
              <a:off x="7570479" y="4035336"/>
              <a:ext cx="0" cy="1610703"/>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52 Conector recto"/>
            <p:cNvCxnSpPr/>
            <p:nvPr/>
          </p:nvCxnSpPr>
          <p:spPr>
            <a:xfrm>
              <a:off x="8722607" y="4035336"/>
              <a:ext cx="0" cy="1610703"/>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53 Conector recto"/>
            <p:cNvCxnSpPr/>
            <p:nvPr/>
          </p:nvCxnSpPr>
          <p:spPr>
            <a:xfrm>
              <a:off x="2845536" y="4035336"/>
              <a:ext cx="5884056"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54 CuadroTexto"/>
            <p:cNvSpPr txBox="1"/>
            <p:nvPr/>
          </p:nvSpPr>
          <p:spPr>
            <a:xfrm>
              <a:off x="4111150" y="188640"/>
              <a:ext cx="1080120" cy="1938992"/>
            </a:xfrm>
            <a:prstGeom prst="rect">
              <a:avLst/>
            </a:prstGeom>
            <a:noFill/>
            <a:ln w="6350">
              <a:solidFill>
                <a:schemeClr val="bg1">
                  <a:lumMod val="75000"/>
                </a:schemeClr>
              </a:solidFill>
            </a:ln>
          </p:spPr>
          <p:txBody>
            <a:bodyPr wrap="square" rtlCol="0">
              <a:spAutoFit/>
            </a:bodyPr>
            <a:lstStyle/>
            <a:p>
              <a:r>
                <a:rPr lang="es-CO" sz="600" dirty="0">
                  <a:latin typeface="Century Gothic" pitchFamily="34" charset="0"/>
                </a:rPr>
                <a:t>Tratamientos </a:t>
              </a:r>
              <a:r>
                <a:rPr lang="es-CO" sz="600" dirty="0" smtClean="0">
                  <a:latin typeface="Century Gothic" pitchFamily="34" charset="0"/>
                </a:rPr>
                <a:t>urbanos</a:t>
              </a:r>
              <a:endParaRPr lang="es-CO" sz="600" dirty="0">
                <a:latin typeface="Century Gothic" pitchFamily="34" charset="0"/>
              </a:endParaRPr>
            </a:p>
            <a:p>
              <a:pPr marL="171450" indent="-171450">
                <a:buFont typeface="Century Gothic" pitchFamily="34" charset="0"/>
                <a:buChar char="–"/>
              </a:pPr>
              <a:r>
                <a:rPr lang="es-CO" sz="600" dirty="0" smtClean="0">
                  <a:latin typeface="Century Gothic" pitchFamily="34" charset="0"/>
                </a:rPr>
                <a:t>Conservación</a:t>
              </a:r>
            </a:p>
            <a:p>
              <a:pPr marL="171450" indent="-171450">
                <a:buFont typeface="Century Gothic" pitchFamily="34" charset="0"/>
                <a:buChar char="–"/>
              </a:pPr>
              <a:r>
                <a:rPr lang="es-CO" sz="600" dirty="0" smtClean="0">
                  <a:latin typeface="Century Gothic" pitchFamily="34" charset="0"/>
                </a:rPr>
                <a:t>Restauración</a:t>
              </a:r>
            </a:p>
            <a:p>
              <a:pPr marL="171450" indent="-171450">
                <a:buFont typeface="Century Gothic" pitchFamily="34" charset="0"/>
                <a:buChar char="–"/>
              </a:pPr>
              <a:r>
                <a:rPr lang="es-CO" sz="600" dirty="0" smtClean="0">
                  <a:latin typeface="Century Gothic" pitchFamily="34" charset="0"/>
                </a:rPr>
                <a:t>Rehabilitación</a:t>
              </a:r>
            </a:p>
            <a:p>
              <a:pPr marL="171450" indent="-171450">
                <a:buFont typeface="Century Gothic" pitchFamily="34" charset="0"/>
                <a:buChar char="–"/>
              </a:pPr>
              <a:r>
                <a:rPr lang="es-CO" sz="600" dirty="0">
                  <a:latin typeface="Century Gothic" pitchFamily="34" charset="0"/>
                </a:rPr>
                <a:t>R</a:t>
              </a:r>
              <a:r>
                <a:rPr lang="es-CO" sz="600" dirty="0" smtClean="0">
                  <a:latin typeface="Century Gothic" pitchFamily="34" charset="0"/>
                </a:rPr>
                <a:t>emodelación</a:t>
              </a:r>
              <a:r>
                <a:rPr lang="es-CO" sz="600" dirty="0">
                  <a:latin typeface="Century Gothic" pitchFamily="34" charset="0"/>
                </a:rPr>
                <a:t>,  </a:t>
              </a:r>
              <a:endParaRPr lang="es-CO" sz="600" dirty="0" smtClean="0">
                <a:latin typeface="Century Gothic" pitchFamily="34" charset="0"/>
              </a:endParaRPr>
            </a:p>
            <a:p>
              <a:pPr marL="171450" indent="-171450">
                <a:buFont typeface="Century Gothic" pitchFamily="34" charset="0"/>
                <a:buChar char="–"/>
              </a:pPr>
              <a:r>
                <a:rPr lang="es-CO" sz="600" dirty="0" smtClean="0">
                  <a:latin typeface="Century Gothic" pitchFamily="34" charset="0"/>
                </a:rPr>
                <a:t>Reconstrucción</a:t>
              </a:r>
            </a:p>
            <a:p>
              <a:pPr marL="171450" indent="-171450">
                <a:buFont typeface="Century Gothic" pitchFamily="34" charset="0"/>
                <a:buChar char="–"/>
              </a:pPr>
              <a:r>
                <a:rPr lang="es-CO" sz="600" dirty="0" smtClean="0">
                  <a:latin typeface="Century Gothic" pitchFamily="34" charset="0"/>
                </a:rPr>
                <a:t>Renovación</a:t>
              </a:r>
            </a:p>
            <a:p>
              <a:pPr marL="171450" indent="-171450">
                <a:buFont typeface="Century Gothic" pitchFamily="34" charset="0"/>
                <a:buChar char="–"/>
              </a:pPr>
              <a:r>
                <a:rPr lang="es-CO" sz="600" dirty="0" smtClean="0">
                  <a:latin typeface="Century Gothic" pitchFamily="34" charset="0"/>
                </a:rPr>
                <a:t>Reubicación</a:t>
              </a:r>
            </a:p>
            <a:p>
              <a:pPr marL="171450" indent="-171450">
                <a:buFont typeface="Century Gothic" pitchFamily="34" charset="0"/>
                <a:buChar char="–"/>
              </a:pPr>
              <a:r>
                <a:rPr lang="es-CO" sz="600" dirty="0" smtClean="0">
                  <a:latin typeface="Century Gothic" pitchFamily="34" charset="0"/>
                </a:rPr>
                <a:t>Desarrollo</a:t>
              </a:r>
            </a:p>
            <a:p>
              <a:pPr marL="171450" indent="-171450">
                <a:buFont typeface="Century Gothic" pitchFamily="34" charset="0"/>
                <a:buChar char="–"/>
              </a:pPr>
              <a:r>
                <a:rPr lang="es-CO" sz="600" dirty="0" smtClean="0">
                  <a:latin typeface="Century Gothic" pitchFamily="34" charset="0"/>
                </a:rPr>
                <a:t>Consolidación</a:t>
              </a:r>
            </a:p>
            <a:p>
              <a:pPr marL="171450" indent="-171450">
                <a:buFont typeface="Century Gothic" pitchFamily="34" charset="0"/>
                <a:buChar char="–"/>
              </a:pPr>
              <a:r>
                <a:rPr lang="es-CO" sz="600" dirty="0" smtClean="0">
                  <a:latin typeface="Century Gothic" pitchFamily="34" charset="0"/>
                </a:rPr>
                <a:t>Actualización</a:t>
              </a:r>
            </a:p>
            <a:p>
              <a:pPr marL="171450" indent="-171450">
                <a:buFont typeface="Century Gothic" pitchFamily="34" charset="0"/>
                <a:buChar char="–"/>
              </a:pPr>
              <a:r>
                <a:rPr lang="es-CO" sz="600" dirty="0">
                  <a:latin typeface="Century Gothic" pitchFamily="34" charset="0"/>
                </a:rPr>
                <a:t>M</a:t>
              </a:r>
              <a:r>
                <a:rPr lang="es-CO" sz="600" dirty="0" smtClean="0">
                  <a:latin typeface="Century Gothic" pitchFamily="34" charset="0"/>
                </a:rPr>
                <a:t>ejoramiento integral</a:t>
              </a:r>
            </a:p>
            <a:p>
              <a:r>
                <a:rPr lang="es-CO" sz="600" dirty="0" smtClean="0">
                  <a:latin typeface="Century Gothic" pitchFamily="34" charset="0"/>
                </a:rPr>
                <a:t>Tratamientos </a:t>
              </a:r>
              <a:r>
                <a:rPr lang="es-CO" sz="600" dirty="0">
                  <a:latin typeface="Century Gothic" pitchFamily="34" charset="0"/>
                </a:rPr>
                <a:t>rurales y/o </a:t>
              </a:r>
              <a:r>
                <a:rPr lang="es-CO" sz="600" dirty="0" smtClean="0">
                  <a:latin typeface="Century Gothic" pitchFamily="34" charset="0"/>
                </a:rPr>
                <a:t>conservación</a:t>
              </a:r>
            </a:p>
            <a:p>
              <a:pPr marL="171450" indent="-171450">
                <a:buFont typeface="Century Gothic" pitchFamily="34" charset="0"/>
                <a:buChar char="–"/>
              </a:pPr>
              <a:r>
                <a:rPr lang="es-CO" sz="600" dirty="0" smtClean="0">
                  <a:latin typeface="Century Gothic" pitchFamily="34" charset="0"/>
                </a:rPr>
                <a:t>Preservación</a:t>
              </a:r>
            </a:p>
            <a:p>
              <a:pPr marL="171450" indent="-171450">
                <a:buFont typeface="Century Gothic" pitchFamily="34" charset="0"/>
                <a:buChar char="–"/>
              </a:pPr>
              <a:r>
                <a:rPr lang="es-CO" sz="600" dirty="0" smtClean="0">
                  <a:latin typeface="Century Gothic" pitchFamily="34" charset="0"/>
                </a:rPr>
                <a:t>Restauración </a:t>
              </a:r>
              <a:r>
                <a:rPr lang="es-CO" sz="600" dirty="0">
                  <a:latin typeface="Century Gothic" pitchFamily="34" charset="0"/>
                </a:rPr>
                <a:t>(rehabilitación </a:t>
              </a:r>
              <a:r>
                <a:rPr lang="es-CO" sz="600" dirty="0" smtClean="0">
                  <a:latin typeface="Century Gothic" pitchFamily="34" charset="0"/>
                </a:rPr>
                <a:t>y recuperación)</a:t>
              </a:r>
            </a:p>
            <a:p>
              <a:pPr marL="171450" indent="-171450">
                <a:buFont typeface="Century Gothic" pitchFamily="34" charset="0"/>
                <a:buChar char="–"/>
              </a:pPr>
              <a:r>
                <a:rPr lang="es-CO" sz="600" dirty="0" smtClean="0">
                  <a:latin typeface="Century Gothic" pitchFamily="34" charset="0"/>
                </a:rPr>
                <a:t>Uso sostenible</a:t>
              </a:r>
              <a:endParaRPr lang="es-CO" sz="600" dirty="0">
                <a:latin typeface="Century Gothic" pitchFamily="34" charset="0"/>
              </a:endParaRPr>
            </a:p>
          </p:txBody>
        </p:sp>
        <p:sp>
          <p:nvSpPr>
            <p:cNvPr id="56" name="55 CuadroTexto"/>
            <p:cNvSpPr txBox="1"/>
            <p:nvPr/>
          </p:nvSpPr>
          <p:spPr>
            <a:xfrm>
              <a:off x="6418351" y="188640"/>
              <a:ext cx="1080120" cy="3416320"/>
            </a:xfrm>
            <a:prstGeom prst="rect">
              <a:avLst/>
            </a:prstGeom>
            <a:noFill/>
            <a:ln w="6350">
              <a:solidFill>
                <a:schemeClr val="bg1">
                  <a:lumMod val="75000"/>
                </a:schemeClr>
              </a:solidFill>
            </a:ln>
          </p:spPr>
          <p:txBody>
            <a:bodyPr wrap="square" rtlCol="0">
              <a:spAutoFit/>
            </a:bodyPr>
            <a:lstStyle/>
            <a:p>
              <a:r>
                <a:rPr lang="es-CO" sz="600" dirty="0" smtClean="0">
                  <a:latin typeface="Century Gothic" pitchFamily="34" charset="0"/>
                </a:rPr>
                <a:t>Internacional</a:t>
              </a:r>
              <a:endParaRPr lang="es-CO" sz="600" dirty="0">
                <a:latin typeface="Century Gothic" pitchFamily="34" charset="0"/>
              </a:endParaRPr>
            </a:p>
            <a:p>
              <a:pPr marL="171450" indent="-171450">
                <a:buFont typeface="Century Gothic" pitchFamily="34" charset="0"/>
                <a:buChar char="–"/>
              </a:pPr>
              <a:r>
                <a:rPr lang="es-CO" sz="600" dirty="0" smtClean="0">
                  <a:latin typeface="Century Gothic" pitchFamily="34" charset="0"/>
                </a:rPr>
                <a:t>Convenios y tratados internacionales</a:t>
              </a:r>
            </a:p>
            <a:p>
              <a:r>
                <a:rPr lang="es-CO" sz="600" dirty="0" smtClean="0">
                  <a:latin typeface="Century Gothic" pitchFamily="34" charset="0"/>
                </a:rPr>
                <a:t>Nacionales</a:t>
              </a:r>
            </a:p>
            <a:p>
              <a:pPr marL="171450" indent="-171450">
                <a:buFont typeface="Century Gothic" pitchFamily="34" charset="0"/>
                <a:buChar char="–"/>
              </a:pPr>
              <a:r>
                <a:rPr lang="es-CO" sz="600" dirty="0" smtClean="0">
                  <a:latin typeface="Century Gothic" pitchFamily="34" charset="0"/>
                </a:rPr>
                <a:t>Constitución Política</a:t>
              </a:r>
            </a:p>
            <a:p>
              <a:pPr marL="171450" indent="-171450">
                <a:buFont typeface="Century Gothic" pitchFamily="34" charset="0"/>
                <a:buChar char="–"/>
              </a:pPr>
              <a:r>
                <a:rPr lang="es-CO" sz="600" dirty="0" smtClean="0">
                  <a:latin typeface="Century Gothic" pitchFamily="34" charset="0"/>
                </a:rPr>
                <a:t>Sentencias</a:t>
              </a:r>
            </a:p>
            <a:p>
              <a:pPr marL="171450" indent="-171450">
                <a:buFont typeface="Century Gothic" pitchFamily="34" charset="0"/>
                <a:buChar char="–"/>
              </a:pPr>
              <a:r>
                <a:rPr lang="es-CO" sz="600" dirty="0" smtClean="0">
                  <a:latin typeface="Century Gothic" pitchFamily="34" charset="0"/>
                </a:rPr>
                <a:t>Leyes</a:t>
              </a:r>
            </a:p>
            <a:p>
              <a:pPr marL="171450" indent="-171450">
                <a:buFont typeface="Century Gothic" pitchFamily="34" charset="0"/>
                <a:buChar char="–"/>
              </a:pPr>
              <a:r>
                <a:rPr lang="es-CO" sz="600" dirty="0" smtClean="0">
                  <a:latin typeface="Century Gothic" pitchFamily="34" charset="0"/>
                </a:rPr>
                <a:t>Decretos</a:t>
              </a:r>
            </a:p>
            <a:p>
              <a:pPr marL="171450" indent="-171450">
                <a:buFont typeface="Century Gothic" pitchFamily="34" charset="0"/>
                <a:buChar char="–"/>
              </a:pPr>
              <a:r>
                <a:rPr lang="es-CO" sz="600" dirty="0" smtClean="0">
                  <a:latin typeface="Century Gothic" pitchFamily="34" charset="0"/>
                </a:rPr>
                <a:t>Resoluciones</a:t>
              </a:r>
            </a:p>
            <a:p>
              <a:pPr marL="171450" indent="-171450">
                <a:buFont typeface="Century Gothic" pitchFamily="34" charset="0"/>
                <a:buChar char="–"/>
              </a:pPr>
              <a:r>
                <a:rPr lang="es-CO" sz="600" dirty="0" smtClean="0">
                  <a:latin typeface="Century Gothic" pitchFamily="34" charset="0"/>
                </a:rPr>
                <a:t>Conpes</a:t>
              </a:r>
            </a:p>
            <a:p>
              <a:pPr marL="171450" indent="-171450">
                <a:buFont typeface="Century Gothic" pitchFamily="34" charset="0"/>
                <a:buChar char="–"/>
              </a:pPr>
              <a:r>
                <a:rPr lang="es-CO" sz="600" dirty="0" smtClean="0">
                  <a:latin typeface="Century Gothic" pitchFamily="34" charset="0"/>
                </a:rPr>
                <a:t>Políticas</a:t>
              </a:r>
            </a:p>
            <a:p>
              <a:pPr marL="171450" indent="-171450">
                <a:buFont typeface="Century Gothic" pitchFamily="34" charset="0"/>
                <a:buChar char="–"/>
              </a:pPr>
              <a:r>
                <a:rPr lang="es-CO" sz="600" dirty="0" smtClean="0">
                  <a:latin typeface="Century Gothic" pitchFamily="34" charset="0"/>
                </a:rPr>
                <a:t>Programas</a:t>
              </a:r>
            </a:p>
            <a:p>
              <a:pPr marL="171450" indent="-171450">
                <a:buFont typeface="Century Gothic" pitchFamily="34" charset="0"/>
                <a:buChar char="–"/>
              </a:pPr>
              <a:r>
                <a:rPr lang="es-CO" sz="600" dirty="0" smtClean="0">
                  <a:latin typeface="Century Gothic" pitchFamily="34" charset="0"/>
                </a:rPr>
                <a:t>Proyectos</a:t>
              </a:r>
            </a:p>
            <a:p>
              <a:pPr marL="171450" indent="-171450">
                <a:buFont typeface="Century Gothic" pitchFamily="34" charset="0"/>
                <a:buChar char="–"/>
              </a:pPr>
              <a:r>
                <a:rPr lang="es-CO" sz="600" dirty="0" smtClean="0">
                  <a:latin typeface="Century Gothic" pitchFamily="34" charset="0"/>
                </a:rPr>
                <a:t>Sistemas</a:t>
              </a:r>
            </a:p>
            <a:p>
              <a:pPr marL="171450" indent="-171450">
                <a:buFont typeface="Century Gothic" pitchFamily="34" charset="0"/>
                <a:buChar char="–"/>
              </a:pPr>
              <a:r>
                <a:rPr lang="es-CO" sz="600" dirty="0" smtClean="0">
                  <a:latin typeface="Century Gothic" pitchFamily="34" charset="0"/>
                </a:rPr>
                <a:t>Fondos</a:t>
              </a:r>
            </a:p>
            <a:p>
              <a:r>
                <a:rPr lang="es-CO" sz="600" dirty="0" smtClean="0">
                  <a:latin typeface="Century Gothic" pitchFamily="34" charset="0"/>
                </a:rPr>
                <a:t>Departamentales</a:t>
              </a:r>
            </a:p>
            <a:p>
              <a:pPr marL="171450" indent="-171450">
                <a:buFont typeface="Century Gothic" pitchFamily="34" charset="0"/>
                <a:buChar char="–"/>
              </a:pPr>
              <a:r>
                <a:rPr lang="es-CO" sz="600" dirty="0" smtClean="0">
                  <a:latin typeface="Century Gothic" pitchFamily="34" charset="0"/>
                </a:rPr>
                <a:t>Ordenanzas</a:t>
              </a:r>
            </a:p>
            <a:p>
              <a:pPr marL="171450" indent="-171450">
                <a:buFont typeface="Century Gothic" pitchFamily="34" charset="0"/>
                <a:buChar char="–"/>
              </a:pPr>
              <a:r>
                <a:rPr lang="es-CO" sz="600" dirty="0" smtClean="0">
                  <a:latin typeface="Century Gothic" pitchFamily="34" charset="0"/>
                </a:rPr>
                <a:t>Decretos</a:t>
              </a:r>
            </a:p>
            <a:p>
              <a:pPr marL="171450" indent="-171450">
                <a:buFont typeface="Century Gothic" pitchFamily="34" charset="0"/>
                <a:buChar char="–"/>
              </a:pPr>
              <a:r>
                <a:rPr lang="es-CO" sz="600" dirty="0" smtClean="0">
                  <a:latin typeface="Century Gothic" pitchFamily="34" charset="0"/>
                </a:rPr>
                <a:t>Resoluciones</a:t>
              </a:r>
            </a:p>
            <a:p>
              <a:pPr marL="171450" indent="-171450">
                <a:buFont typeface="Century Gothic" pitchFamily="34" charset="0"/>
                <a:buChar char="–"/>
              </a:pPr>
              <a:r>
                <a:rPr lang="es-CO" sz="600" dirty="0" smtClean="0">
                  <a:latin typeface="Century Gothic" pitchFamily="34" charset="0"/>
                </a:rPr>
                <a:t>Directrices</a:t>
              </a:r>
            </a:p>
            <a:p>
              <a:r>
                <a:rPr lang="es-CO" sz="600" dirty="0" smtClean="0">
                  <a:latin typeface="Century Gothic" pitchFamily="34" charset="0"/>
                </a:rPr>
                <a:t>Municipales</a:t>
              </a:r>
            </a:p>
            <a:p>
              <a:pPr marL="171450" indent="-171450">
                <a:buFont typeface="Century Gothic" pitchFamily="34" charset="0"/>
                <a:buChar char="–"/>
              </a:pPr>
              <a:r>
                <a:rPr lang="es-CO" sz="600" dirty="0" smtClean="0">
                  <a:latin typeface="Century Gothic" pitchFamily="34" charset="0"/>
                </a:rPr>
                <a:t>Decretos</a:t>
              </a:r>
            </a:p>
            <a:p>
              <a:pPr marL="171450" indent="-171450">
                <a:buFont typeface="Century Gothic" pitchFamily="34" charset="0"/>
                <a:buChar char="–"/>
              </a:pPr>
              <a:r>
                <a:rPr lang="es-CO" sz="600" dirty="0" smtClean="0">
                  <a:latin typeface="Century Gothic" pitchFamily="34" charset="0"/>
                </a:rPr>
                <a:t>Resoluciones</a:t>
              </a:r>
            </a:p>
            <a:p>
              <a:pPr marL="171450" indent="-171450">
                <a:buFont typeface="Century Gothic" pitchFamily="34" charset="0"/>
                <a:buChar char="–"/>
              </a:pPr>
              <a:r>
                <a:rPr lang="es-CO" sz="600" dirty="0" smtClean="0">
                  <a:latin typeface="Century Gothic" pitchFamily="34" charset="0"/>
                </a:rPr>
                <a:t>Directrices</a:t>
              </a:r>
            </a:p>
            <a:p>
              <a:pPr marL="171450" indent="-171450">
                <a:buFont typeface="Century Gothic" pitchFamily="34" charset="0"/>
                <a:buChar char="–"/>
              </a:pPr>
              <a:r>
                <a:rPr lang="es-CO" sz="600" dirty="0" smtClean="0">
                  <a:latin typeface="Century Gothic" pitchFamily="34" charset="0"/>
                </a:rPr>
                <a:t>Normas estructurales</a:t>
              </a:r>
            </a:p>
            <a:p>
              <a:pPr marL="171450" indent="-171450">
                <a:buFont typeface="Century Gothic" pitchFamily="34" charset="0"/>
                <a:buChar char="–"/>
              </a:pPr>
              <a:r>
                <a:rPr lang="es-CO" sz="600" dirty="0" smtClean="0">
                  <a:latin typeface="Century Gothic" pitchFamily="34" charset="0"/>
                </a:rPr>
                <a:t>Normas generales</a:t>
              </a:r>
            </a:p>
            <a:p>
              <a:pPr marL="171450" indent="-171450">
                <a:buFont typeface="Century Gothic" pitchFamily="34" charset="0"/>
                <a:buChar char="–"/>
              </a:pPr>
              <a:r>
                <a:rPr lang="es-CO" sz="600" dirty="0" smtClean="0">
                  <a:latin typeface="Century Gothic" pitchFamily="34" charset="0"/>
                </a:rPr>
                <a:t>Normas complementarias</a:t>
              </a:r>
            </a:p>
            <a:p>
              <a:pPr marL="171450" indent="-171450">
                <a:buFont typeface="Century Gothic" pitchFamily="34" charset="0"/>
                <a:buChar char="–"/>
              </a:pPr>
              <a:r>
                <a:rPr lang="es-CO" sz="600" dirty="0">
                  <a:latin typeface="Century Gothic" pitchFamily="34" charset="0"/>
                </a:rPr>
                <a:t>Usos principales</a:t>
              </a:r>
            </a:p>
            <a:p>
              <a:pPr marL="171450" indent="-171450">
                <a:buFont typeface="Century Gothic" pitchFamily="34" charset="0"/>
                <a:buChar char="–"/>
              </a:pPr>
              <a:r>
                <a:rPr lang="es-CO" sz="600" dirty="0">
                  <a:latin typeface="Century Gothic" pitchFamily="34" charset="0"/>
                </a:rPr>
                <a:t>Usos complementarios</a:t>
              </a:r>
            </a:p>
            <a:p>
              <a:pPr marL="171450" indent="-171450">
                <a:buFont typeface="Century Gothic" pitchFamily="34" charset="0"/>
                <a:buChar char="–"/>
              </a:pPr>
              <a:r>
                <a:rPr lang="es-CO" sz="600" dirty="0">
                  <a:latin typeface="Century Gothic" pitchFamily="34" charset="0"/>
                </a:rPr>
                <a:t>Usos compatibles</a:t>
              </a:r>
            </a:p>
            <a:p>
              <a:pPr marL="171450" indent="-171450">
                <a:buFont typeface="Century Gothic" pitchFamily="34" charset="0"/>
                <a:buChar char="–"/>
              </a:pPr>
              <a:endParaRPr lang="es-CO" sz="600" dirty="0">
                <a:latin typeface="Century Gothic" pitchFamily="34" charset="0"/>
              </a:endParaRPr>
            </a:p>
          </p:txBody>
        </p:sp>
        <p:sp>
          <p:nvSpPr>
            <p:cNvPr id="57" name="56 CuadroTexto"/>
            <p:cNvSpPr txBox="1"/>
            <p:nvPr/>
          </p:nvSpPr>
          <p:spPr>
            <a:xfrm>
              <a:off x="2961967" y="188640"/>
              <a:ext cx="1080120" cy="3416320"/>
            </a:xfrm>
            <a:prstGeom prst="rect">
              <a:avLst/>
            </a:prstGeom>
            <a:noFill/>
            <a:ln w="6350">
              <a:solidFill>
                <a:schemeClr val="bg1">
                  <a:lumMod val="75000"/>
                </a:schemeClr>
              </a:solidFill>
            </a:ln>
          </p:spPr>
          <p:txBody>
            <a:bodyPr wrap="square" rtlCol="0">
              <a:spAutoFit/>
            </a:bodyPr>
            <a:lstStyle/>
            <a:p>
              <a:r>
                <a:rPr lang="es-CO" sz="600" dirty="0" smtClean="0">
                  <a:latin typeface="Century Gothic" pitchFamily="34" charset="0"/>
                </a:rPr>
                <a:t>Modelo de:</a:t>
              </a:r>
            </a:p>
            <a:p>
              <a:pPr marL="171450" indent="-171450">
                <a:buFont typeface="Century Gothic" pitchFamily="34" charset="0"/>
                <a:buChar char="–"/>
              </a:pPr>
              <a:r>
                <a:rPr lang="es-CO" sz="600" dirty="0">
                  <a:latin typeface="Century Gothic" pitchFamily="34" charset="0"/>
                </a:rPr>
                <a:t>Desarrollo </a:t>
              </a:r>
              <a:r>
                <a:rPr lang="es-CO" sz="600" dirty="0" smtClean="0">
                  <a:latin typeface="Century Gothic" pitchFamily="34" charset="0"/>
                </a:rPr>
                <a:t>económico-financiero</a:t>
              </a:r>
            </a:p>
            <a:p>
              <a:pPr marL="171450" indent="-171450">
                <a:buFont typeface="Century Gothic" pitchFamily="34" charset="0"/>
                <a:buChar char="–"/>
              </a:pPr>
              <a:r>
                <a:rPr lang="es-CO" sz="600" dirty="0" smtClean="0">
                  <a:latin typeface="Century Gothic" pitchFamily="34" charset="0"/>
                </a:rPr>
                <a:t>Desarrollo socio-cultural</a:t>
              </a:r>
            </a:p>
            <a:p>
              <a:pPr marL="171450" indent="-171450">
                <a:buFont typeface="Century Gothic" pitchFamily="34" charset="0"/>
                <a:buChar char="–"/>
              </a:pPr>
              <a:r>
                <a:rPr lang="es-CO" sz="600" dirty="0" smtClean="0">
                  <a:latin typeface="Century Gothic" pitchFamily="34" charset="0"/>
                </a:rPr>
                <a:t>Político administrativo</a:t>
              </a:r>
            </a:p>
            <a:p>
              <a:pPr marL="171450" indent="-171450">
                <a:buFont typeface="Century Gothic" pitchFamily="34" charset="0"/>
                <a:buChar char="–"/>
              </a:pPr>
              <a:r>
                <a:rPr lang="es-CO" sz="600" dirty="0" smtClean="0">
                  <a:latin typeface="Century Gothic" pitchFamily="34" charset="0"/>
                </a:rPr>
                <a:t>Ambiental-riesgos</a:t>
              </a:r>
            </a:p>
            <a:p>
              <a:pPr marL="171450" indent="-171450">
                <a:buFont typeface="Century Gothic" pitchFamily="34" charset="0"/>
                <a:buChar char="–"/>
              </a:pPr>
              <a:r>
                <a:rPr lang="es-CO" sz="600" dirty="0" smtClean="0">
                  <a:latin typeface="Century Gothic" pitchFamily="34" charset="0"/>
                </a:rPr>
                <a:t>Físico- espacial</a:t>
              </a:r>
            </a:p>
            <a:p>
              <a:pPr marL="171450" indent="-171450">
                <a:buFont typeface="Century Gothic" pitchFamily="34" charset="0"/>
                <a:buChar char="–"/>
              </a:pPr>
              <a:r>
                <a:rPr lang="es-CO" sz="600" dirty="0" smtClean="0">
                  <a:latin typeface="Century Gothic" pitchFamily="34" charset="0"/>
                </a:rPr>
                <a:t>Científico-tecnológico</a:t>
              </a:r>
              <a:endParaRPr lang="es-CO" sz="600" dirty="0">
                <a:latin typeface="Century Gothic" pitchFamily="34" charset="0"/>
              </a:endParaRPr>
            </a:p>
            <a:p>
              <a:r>
                <a:rPr lang="es-CO" sz="600" dirty="0" smtClean="0">
                  <a:latin typeface="Century Gothic" pitchFamily="34" charset="0"/>
                </a:rPr>
                <a:t>Modelo de: Ordenamiento Territorial</a:t>
              </a:r>
            </a:p>
            <a:p>
              <a:r>
                <a:rPr lang="es-CO" sz="600" dirty="0" smtClean="0">
                  <a:latin typeface="Century Gothic" pitchFamily="34" charset="0"/>
                </a:rPr>
                <a:t>-MOT-</a:t>
              </a:r>
              <a:endParaRPr lang="es-CO" sz="600" dirty="0">
                <a:latin typeface="Century Gothic" pitchFamily="34" charset="0"/>
              </a:endParaRPr>
            </a:p>
            <a:p>
              <a:pPr marL="171450" indent="-171450">
                <a:buFont typeface="Century Gothic" pitchFamily="34" charset="0"/>
                <a:buChar char="–"/>
              </a:pPr>
              <a:r>
                <a:rPr lang="es-CO" sz="600" dirty="0" smtClean="0">
                  <a:latin typeface="Century Gothic" pitchFamily="34" charset="0"/>
                </a:rPr>
                <a:t>Estructura Ecológica Principal</a:t>
              </a:r>
            </a:p>
            <a:p>
              <a:pPr marL="171450" indent="-171450">
                <a:buFont typeface="Century Gothic" pitchFamily="34" charset="0"/>
                <a:buChar char="–"/>
              </a:pPr>
              <a:r>
                <a:rPr lang="es-CO" sz="600" dirty="0" smtClean="0">
                  <a:latin typeface="Century Gothic" pitchFamily="34" charset="0"/>
                </a:rPr>
                <a:t>Estructura Funcional y de Servicios</a:t>
              </a:r>
            </a:p>
            <a:p>
              <a:pPr marL="171450" indent="-171450">
                <a:buFont typeface="Century Gothic" pitchFamily="34" charset="0"/>
                <a:buChar char="–"/>
              </a:pPr>
              <a:r>
                <a:rPr lang="es-CO" sz="600" dirty="0" smtClean="0">
                  <a:latin typeface="Century Gothic" pitchFamily="34" charset="0"/>
                </a:rPr>
                <a:t>Estructura Socioeconómica y Espacial</a:t>
              </a:r>
            </a:p>
            <a:p>
              <a:r>
                <a:rPr lang="es-CO" sz="600" dirty="0" smtClean="0">
                  <a:latin typeface="Century Gothic" pitchFamily="34" charset="0"/>
                </a:rPr>
                <a:t>Libros</a:t>
              </a:r>
            </a:p>
            <a:p>
              <a:pPr marL="171450" indent="-171450">
                <a:buFont typeface="Century Gothic" pitchFamily="34" charset="0"/>
                <a:buChar char="–"/>
              </a:pPr>
              <a:r>
                <a:rPr lang="es-CO" sz="600" dirty="0" smtClean="0">
                  <a:latin typeface="Century Gothic" pitchFamily="34" charset="0"/>
                </a:rPr>
                <a:t>Documento Técnico de Soporte</a:t>
              </a:r>
            </a:p>
            <a:p>
              <a:pPr marL="171450" indent="-171450">
                <a:buFont typeface="Century Gothic" pitchFamily="34" charset="0"/>
                <a:buChar char="–"/>
              </a:pPr>
              <a:r>
                <a:rPr lang="es-CO" sz="600" dirty="0" smtClean="0">
                  <a:latin typeface="Century Gothic" pitchFamily="34" charset="0"/>
                </a:rPr>
                <a:t>Componente general</a:t>
              </a:r>
            </a:p>
            <a:p>
              <a:pPr marL="171450" indent="-171450">
                <a:buFont typeface="Century Gothic" pitchFamily="34" charset="0"/>
                <a:buChar char="–"/>
              </a:pPr>
              <a:r>
                <a:rPr lang="es-CO" sz="600" dirty="0" smtClean="0">
                  <a:latin typeface="Century Gothic" pitchFamily="34" charset="0"/>
                </a:rPr>
                <a:t>Componente urbano</a:t>
              </a:r>
            </a:p>
            <a:p>
              <a:pPr marL="171450" indent="-171450">
                <a:buFont typeface="Century Gothic" pitchFamily="34" charset="0"/>
                <a:buChar char="–"/>
              </a:pPr>
              <a:r>
                <a:rPr lang="es-CO" sz="600" dirty="0" smtClean="0">
                  <a:latin typeface="Century Gothic" pitchFamily="34" charset="0"/>
                </a:rPr>
                <a:t>Componente rural</a:t>
              </a:r>
            </a:p>
            <a:p>
              <a:pPr marL="171450" indent="-171450">
                <a:buFont typeface="Century Gothic" pitchFamily="34" charset="0"/>
                <a:buChar char="–"/>
              </a:pPr>
              <a:r>
                <a:rPr lang="es-CO" sz="600" dirty="0" smtClean="0">
                  <a:latin typeface="Century Gothic" pitchFamily="34" charset="0"/>
                </a:rPr>
                <a:t>Normas urbanísticas</a:t>
              </a:r>
            </a:p>
            <a:p>
              <a:pPr marL="171450" indent="-171450">
                <a:buFont typeface="Century Gothic" pitchFamily="34" charset="0"/>
                <a:buChar char="–"/>
              </a:pPr>
              <a:r>
                <a:rPr lang="es-CO" sz="600" dirty="0" smtClean="0">
                  <a:latin typeface="Century Gothic" pitchFamily="34" charset="0"/>
                </a:rPr>
                <a:t>Programa de ejecución</a:t>
              </a:r>
            </a:p>
            <a:p>
              <a:pPr marL="171450" indent="-171450">
                <a:buFont typeface="Century Gothic" pitchFamily="34" charset="0"/>
                <a:buChar char="–"/>
              </a:pPr>
              <a:endParaRPr lang="es-CO" sz="600" dirty="0">
                <a:latin typeface="Century Gothic" pitchFamily="34" charset="0"/>
              </a:endParaRPr>
            </a:p>
          </p:txBody>
        </p:sp>
        <p:cxnSp>
          <p:nvCxnSpPr>
            <p:cNvPr id="58" name="57 Conector recto de flecha"/>
            <p:cNvCxnSpPr/>
            <p:nvPr/>
          </p:nvCxnSpPr>
          <p:spPr>
            <a:xfrm>
              <a:off x="3491880" y="3604960"/>
              <a:ext cx="0" cy="430376"/>
            </a:xfrm>
            <a:prstGeom prst="straightConnector1">
              <a:avLst/>
            </a:prstGeom>
            <a:ln w="38100">
              <a:solidFill>
                <a:schemeClr val="bg1">
                  <a:lumMod val="65000"/>
                </a:schemeClr>
              </a:solidFill>
              <a:headEnd type="oval"/>
              <a:tailEnd type="stealth"/>
            </a:ln>
          </p:spPr>
          <p:style>
            <a:lnRef idx="1">
              <a:schemeClr val="accent1"/>
            </a:lnRef>
            <a:fillRef idx="0">
              <a:schemeClr val="accent1"/>
            </a:fillRef>
            <a:effectRef idx="0">
              <a:schemeClr val="accent1"/>
            </a:effectRef>
            <a:fontRef idx="minor">
              <a:schemeClr val="tx1"/>
            </a:fontRef>
          </p:style>
        </p:cxnSp>
        <p:sp>
          <p:nvSpPr>
            <p:cNvPr id="59" name="58 CuadroTexto"/>
            <p:cNvSpPr txBox="1"/>
            <p:nvPr/>
          </p:nvSpPr>
          <p:spPr>
            <a:xfrm>
              <a:off x="7570479" y="188640"/>
              <a:ext cx="1080120" cy="3323987"/>
            </a:xfrm>
            <a:prstGeom prst="rect">
              <a:avLst/>
            </a:prstGeom>
            <a:noFill/>
            <a:ln w="6350">
              <a:solidFill>
                <a:schemeClr val="bg1">
                  <a:lumMod val="75000"/>
                </a:schemeClr>
              </a:solidFill>
            </a:ln>
          </p:spPr>
          <p:txBody>
            <a:bodyPr wrap="square" rtlCol="0">
              <a:spAutoFit/>
            </a:bodyPr>
            <a:lstStyle/>
            <a:p>
              <a:r>
                <a:rPr lang="es-CO" sz="600" dirty="0">
                  <a:latin typeface="Century Gothic" pitchFamily="34" charset="0"/>
                </a:rPr>
                <a:t>Planeación</a:t>
              </a:r>
            </a:p>
            <a:p>
              <a:pPr marL="171450" indent="-171450">
                <a:buFont typeface="Century Gothic" pitchFamily="34" charset="0"/>
                <a:buChar char="–"/>
              </a:pPr>
              <a:r>
                <a:rPr lang="es-CO" sz="600" dirty="0">
                  <a:latin typeface="Century Gothic" pitchFamily="34" charset="0"/>
                </a:rPr>
                <a:t>Ambientales</a:t>
              </a:r>
            </a:p>
            <a:p>
              <a:pPr marL="171450" indent="-171450">
                <a:buFont typeface="Century Gothic" pitchFamily="34" charset="0"/>
                <a:buChar char="–"/>
              </a:pPr>
              <a:r>
                <a:rPr lang="es-CO" sz="600" dirty="0">
                  <a:latin typeface="Century Gothic" pitchFamily="34" charset="0"/>
                </a:rPr>
                <a:t>Gestión del riesgo</a:t>
              </a:r>
            </a:p>
            <a:p>
              <a:pPr marL="171450" indent="-171450">
                <a:buFont typeface="Century Gothic" pitchFamily="34" charset="0"/>
                <a:buChar char="–"/>
              </a:pPr>
              <a:r>
                <a:rPr lang="es-CO" sz="600" dirty="0">
                  <a:latin typeface="Century Gothic" pitchFamily="34" charset="0"/>
                </a:rPr>
                <a:t>Desarrollo territorial</a:t>
              </a:r>
            </a:p>
            <a:p>
              <a:pPr marL="171450" indent="-171450">
                <a:buFont typeface="Century Gothic" pitchFamily="34" charset="0"/>
                <a:buChar char="–"/>
              </a:pPr>
              <a:r>
                <a:rPr lang="es-CO" sz="600" dirty="0">
                  <a:latin typeface="Century Gothic" pitchFamily="34" charset="0"/>
                </a:rPr>
                <a:t>Ordenamiento territorial</a:t>
              </a:r>
            </a:p>
            <a:p>
              <a:pPr marL="171450" indent="-171450">
                <a:buFont typeface="Century Gothic" pitchFamily="34" charset="0"/>
                <a:buChar char="–"/>
              </a:pPr>
              <a:r>
                <a:rPr lang="es-CO" sz="600" dirty="0">
                  <a:latin typeface="Century Gothic" pitchFamily="34" charset="0"/>
                </a:rPr>
                <a:t>Desarrollo</a:t>
              </a:r>
            </a:p>
            <a:p>
              <a:r>
                <a:rPr lang="es-CO" sz="600" dirty="0">
                  <a:latin typeface="Century Gothic" pitchFamily="34" charset="0"/>
                </a:rPr>
                <a:t>Gestión</a:t>
              </a:r>
            </a:p>
            <a:p>
              <a:pPr marL="171450" indent="-171450">
                <a:buFont typeface="Century Gothic" pitchFamily="34" charset="0"/>
                <a:buChar char="–"/>
              </a:pPr>
              <a:r>
                <a:rPr lang="es-CO" sz="600" dirty="0">
                  <a:latin typeface="Century Gothic" pitchFamily="34" charset="0"/>
                </a:rPr>
                <a:t>Ambientales</a:t>
              </a:r>
            </a:p>
            <a:p>
              <a:pPr marL="171450" indent="-171450">
                <a:buFont typeface="Century Gothic" pitchFamily="34" charset="0"/>
                <a:buChar char="–"/>
              </a:pPr>
              <a:r>
                <a:rPr lang="es-CO" sz="600" dirty="0">
                  <a:latin typeface="Century Gothic" pitchFamily="34" charset="0"/>
                </a:rPr>
                <a:t>Gestión del riesgo</a:t>
              </a:r>
            </a:p>
            <a:p>
              <a:pPr marL="171450" indent="-171450">
                <a:buFont typeface="Century Gothic" pitchFamily="34" charset="0"/>
                <a:buChar char="–"/>
              </a:pPr>
              <a:r>
                <a:rPr lang="es-CO" sz="600" dirty="0">
                  <a:latin typeface="Century Gothic" pitchFamily="34" charset="0"/>
                </a:rPr>
                <a:t>Desarrollo territorial</a:t>
              </a:r>
            </a:p>
            <a:p>
              <a:pPr marL="171450" indent="-171450">
                <a:buFont typeface="Century Gothic" pitchFamily="34" charset="0"/>
                <a:buChar char="–"/>
              </a:pPr>
              <a:r>
                <a:rPr lang="es-CO" sz="600" dirty="0">
                  <a:latin typeface="Century Gothic" pitchFamily="34" charset="0"/>
                </a:rPr>
                <a:t>Ordenamiento territorial</a:t>
              </a:r>
            </a:p>
            <a:p>
              <a:pPr marL="171450" indent="-171450">
                <a:buFont typeface="Century Gothic" pitchFamily="34" charset="0"/>
                <a:buChar char="–"/>
              </a:pPr>
              <a:r>
                <a:rPr lang="es-CO" sz="600" dirty="0">
                  <a:latin typeface="Century Gothic" pitchFamily="34" charset="0"/>
                </a:rPr>
                <a:t>Desarrollo</a:t>
              </a:r>
            </a:p>
            <a:p>
              <a:r>
                <a:rPr lang="es-CO" sz="600" dirty="0">
                  <a:latin typeface="Century Gothic" pitchFamily="34" charset="0"/>
                </a:rPr>
                <a:t>Financiación</a:t>
              </a:r>
            </a:p>
            <a:p>
              <a:pPr marL="171450" indent="-171450">
                <a:buFont typeface="Century Gothic" pitchFamily="34" charset="0"/>
                <a:buChar char="–"/>
              </a:pPr>
              <a:r>
                <a:rPr lang="es-CO" sz="600" dirty="0">
                  <a:latin typeface="Century Gothic" pitchFamily="34" charset="0"/>
                </a:rPr>
                <a:t>Ambientales</a:t>
              </a:r>
            </a:p>
            <a:p>
              <a:pPr marL="171450" indent="-171450">
                <a:buFont typeface="Century Gothic" pitchFamily="34" charset="0"/>
                <a:buChar char="–"/>
              </a:pPr>
              <a:r>
                <a:rPr lang="es-CO" sz="600" dirty="0">
                  <a:latin typeface="Century Gothic" pitchFamily="34" charset="0"/>
                </a:rPr>
                <a:t>Gestión del riesgo</a:t>
              </a:r>
            </a:p>
            <a:p>
              <a:pPr marL="171450" indent="-171450">
                <a:buFont typeface="Century Gothic" pitchFamily="34" charset="0"/>
                <a:buChar char="–"/>
              </a:pPr>
              <a:r>
                <a:rPr lang="es-CO" sz="600" dirty="0">
                  <a:latin typeface="Century Gothic" pitchFamily="34" charset="0"/>
                </a:rPr>
                <a:t>Desarrollo territorial</a:t>
              </a:r>
            </a:p>
            <a:p>
              <a:pPr marL="171450" indent="-171450">
                <a:buFont typeface="Century Gothic" pitchFamily="34" charset="0"/>
                <a:buChar char="–"/>
              </a:pPr>
              <a:r>
                <a:rPr lang="es-CO" sz="600" dirty="0">
                  <a:latin typeface="Century Gothic" pitchFamily="34" charset="0"/>
                </a:rPr>
                <a:t>Ordenamiento territorial</a:t>
              </a:r>
            </a:p>
            <a:p>
              <a:pPr marL="171450" indent="-171450">
                <a:buFont typeface="Century Gothic" pitchFamily="34" charset="0"/>
                <a:buChar char="–"/>
              </a:pPr>
              <a:r>
                <a:rPr lang="es-CO" sz="600" dirty="0">
                  <a:latin typeface="Century Gothic" pitchFamily="34" charset="0"/>
                </a:rPr>
                <a:t>Desarrollo</a:t>
              </a:r>
            </a:p>
            <a:p>
              <a:r>
                <a:rPr lang="es-CO" sz="600" dirty="0">
                  <a:latin typeface="Century Gothic" pitchFamily="34" charset="0"/>
                </a:rPr>
                <a:t>Normativos</a:t>
              </a:r>
            </a:p>
            <a:p>
              <a:pPr marL="171450" indent="-171450">
                <a:buFont typeface="Century Gothic" pitchFamily="34" charset="0"/>
                <a:buChar char="–"/>
              </a:pPr>
              <a:r>
                <a:rPr lang="es-CO" sz="600" dirty="0">
                  <a:latin typeface="Century Gothic" pitchFamily="34" charset="0"/>
                </a:rPr>
                <a:t>Ambientales</a:t>
              </a:r>
            </a:p>
            <a:p>
              <a:pPr marL="171450" indent="-171450">
                <a:buFont typeface="Century Gothic" pitchFamily="34" charset="0"/>
                <a:buChar char="–"/>
              </a:pPr>
              <a:r>
                <a:rPr lang="es-CO" sz="600" dirty="0">
                  <a:latin typeface="Century Gothic" pitchFamily="34" charset="0"/>
                </a:rPr>
                <a:t>Gestión del riesgo</a:t>
              </a:r>
            </a:p>
            <a:p>
              <a:pPr marL="171450" indent="-171450">
                <a:buFont typeface="Century Gothic" pitchFamily="34" charset="0"/>
                <a:buChar char="–"/>
              </a:pPr>
              <a:r>
                <a:rPr lang="es-CO" sz="600" dirty="0">
                  <a:latin typeface="Century Gothic" pitchFamily="34" charset="0"/>
                </a:rPr>
                <a:t>Desarrollo territorial</a:t>
              </a:r>
            </a:p>
            <a:p>
              <a:pPr marL="171450" indent="-171450">
                <a:buFont typeface="Century Gothic" pitchFamily="34" charset="0"/>
                <a:buChar char="–"/>
              </a:pPr>
              <a:r>
                <a:rPr lang="es-CO" sz="600" dirty="0">
                  <a:latin typeface="Century Gothic" pitchFamily="34" charset="0"/>
                </a:rPr>
                <a:t>Ordenamiento territorial</a:t>
              </a:r>
            </a:p>
            <a:p>
              <a:pPr marL="171450" indent="-171450">
                <a:buFont typeface="Century Gothic" pitchFamily="34" charset="0"/>
                <a:buChar char="–"/>
              </a:pPr>
              <a:r>
                <a:rPr lang="es-CO" sz="600" dirty="0">
                  <a:latin typeface="Century Gothic" pitchFamily="34" charset="0"/>
                </a:rPr>
                <a:t>Desarrollo</a:t>
              </a:r>
            </a:p>
            <a:p>
              <a:r>
                <a:rPr lang="es-CO" sz="600" dirty="0">
                  <a:latin typeface="Century Gothic" pitchFamily="34" charset="0"/>
                </a:rPr>
                <a:t>Participación</a:t>
              </a:r>
            </a:p>
            <a:p>
              <a:pPr marL="171450" indent="-171450">
                <a:buFont typeface="Century Gothic" pitchFamily="34" charset="0"/>
                <a:buChar char="–"/>
              </a:pPr>
              <a:r>
                <a:rPr lang="es-CO" sz="600" dirty="0">
                  <a:latin typeface="Century Gothic" pitchFamily="34" charset="0"/>
                </a:rPr>
                <a:t>Ambientales</a:t>
              </a:r>
            </a:p>
            <a:p>
              <a:pPr marL="171450" indent="-171450">
                <a:buFont typeface="Century Gothic" pitchFamily="34" charset="0"/>
                <a:buChar char="–"/>
              </a:pPr>
              <a:r>
                <a:rPr lang="es-CO" sz="600" dirty="0">
                  <a:latin typeface="Century Gothic" pitchFamily="34" charset="0"/>
                </a:rPr>
                <a:t>Gestión del riesgo</a:t>
              </a:r>
            </a:p>
            <a:p>
              <a:pPr marL="171450" indent="-171450">
                <a:buFont typeface="Century Gothic" pitchFamily="34" charset="0"/>
                <a:buChar char="–"/>
              </a:pPr>
              <a:r>
                <a:rPr lang="es-CO" sz="600" dirty="0">
                  <a:latin typeface="Century Gothic" pitchFamily="34" charset="0"/>
                </a:rPr>
                <a:t>Desarrollo territorial</a:t>
              </a:r>
            </a:p>
            <a:p>
              <a:pPr marL="171450" indent="-171450">
                <a:buFont typeface="Century Gothic" pitchFamily="34" charset="0"/>
                <a:buChar char="–"/>
              </a:pPr>
              <a:r>
                <a:rPr lang="es-CO" sz="600" dirty="0">
                  <a:latin typeface="Century Gothic" pitchFamily="34" charset="0"/>
                </a:rPr>
                <a:t>Ordenamiento territorial</a:t>
              </a:r>
            </a:p>
            <a:p>
              <a:pPr marL="171450" indent="-171450">
                <a:buFont typeface="Century Gothic" pitchFamily="34" charset="0"/>
                <a:buChar char="–"/>
              </a:pPr>
              <a:r>
                <a:rPr lang="es-CO" sz="600" dirty="0">
                  <a:latin typeface="Century Gothic" pitchFamily="34" charset="0"/>
                </a:rPr>
                <a:t>Desarrollo</a:t>
              </a:r>
            </a:p>
          </p:txBody>
        </p:sp>
        <p:sp>
          <p:nvSpPr>
            <p:cNvPr id="60" name="59 CuadroTexto"/>
            <p:cNvSpPr txBox="1"/>
            <p:nvPr/>
          </p:nvSpPr>
          <p:spPr>
            <a:xfrm>
              <a:off x="5266223" y="188640"/>
              <a:ext cx="1080120" cy="3600986"/>
            </a:xfrm>
            <a:prstGeom prst="rect">
              <a:avLst/>
            </a:prstGeom>
            <a:noFill/>
            <a:ln w="6350">
              <a:solidFill>
                <a:schemeClr val="bg1">
                  <a:lumMod val="75000"/>
                </a:schemeClr>
              </a:solidFill>
            </a:ln>
          </p:spPr>
          <p:txBody>
            <a:bodyPr wrap="square" rtlCol="0">
              <a:spAutoFit/>
            </a:bodyPr>
            <a:lstStyle/>
            <a:p>
              <a:r>
                <a:rPr lang="es-CO" sz="600" dirty="0">
                  <a:latin typeface="Century Gothic" pitchFamily="34" charset="0"/>
                </a:rPr>
                <a:t>Actividades</a:t>
              </a:r>
            </a:p>
            <a:p>
              <a:pPr marL="171450" indent="-171450">
                <a:buFont typeface="Century Gothic" pitchFamily="34" charset="0"/>
                <a:buChar char="–"/>
              </a:pPr>
              <a:r>
                <a:rPr lang="es-CO" sz="600" dirty="0">
                  <a:latin typeface="Century Gothic" pitchFamily="34" charset="0"/>
                </a:rPr>
                <a:t>Residencial</a:t>
              </a:r>
            </a:p>
            <a:p>
              <a:pPr marL="171450" indent="-171450">
                <a:buFont typeface="Century Gothic" pitchFamily="34" charset="0"/>
                <a:buChar char="–"/>
              </a:pPr>
              <a:r>
                <a:rPr lang="es-CO" sz="600" dirty="0">
                  <a:latin typeface="Century Gothic" pitchFamily="34" charset="0"/>
                </a:rPr>
                <a:t>Comercial</a:t>
              </a:r>
            </a:p>
            <a:p>
              <a:pPr marL="171450" indent="-171450">
                <a:buFont typeface="Century Gothic" pitchFamily="34" charset="0"/>
                <a:buChar char="–"/>
              </a:pPr>
              <a:r>
                <a:rPr lang="es-CO" sz="600" dirty="0">
                  <a:latin typeface="Century Gothic" pitchFamily="34" charset="0"/>
                </a:rPr>
                <a:t>Servicios</a:t>
              </a:r>
            </a:p>
            <a:p>
              <a:pPr marL="171450" indent="-171450">
                <a:buFont typeface="Century Gothic" pitchFamily="34" charset="0"/>
                <a:buChar char="–"/>
              </a:pPr>
              <a:r>
                <a:rPr lang="es-CO" sz="600" dirty="0" smtClean="0">
                  <a:latin typeface="Century Gothic" pitchFamily="34" charset="0"/>
                </a:rPr>
                <a:t>Industrial</a:t>
              </a:r>
            </a:p>
            <a:p>
              <a:pPr marL="171450" indent="-171450">
                <a:buFont typeface="Century Gothic" pitchFamily="34" charset="0"/>
                <a:buChar char="–"/>
              </a:pPr>
              <a:r>
                <a:rPr lang="es-CO" sz="600" dirty="0" smtClean="0">
                  <a:latin typeface="Century Gothic" pitchFamily="34" charset="0"/>
                </a:rPr>
                <a:t>Minas y canteras</a:t>
              </a:r>
            </a:p>
            <a:p>
              <a:pPr marL="171450" indent="-171450">
                <a:buFont typeface="Century Gothic" pitchFamily="34" charset="0"/>
                <a:buChar char="–"/>
              </a:pPr>
              <a:r>
                <a:rPr lang="es-CO" sz="600" dirty="0" smtClean="0">
                  <a:latin typeface="Century Gothic" pitchFamily="34" charset="0"/>
                </a:rPr>
                <a:t>Agricultura</a:t>
              </a:r>
            </a:p>
            <a:p>
              <a:pPr marL="171450" indent="-171450">
                <a:buFont typeface="Century Gothic" pitchFamily="34" charset="0"/>
                <a:buChar char="–"/>
              </a:pPr>
              <a:r>
                <a:rPr lang="es-CO" sz="600" dirty="0" smtClean="0">
                  <a:latin typeface="Century Gothic" pitchFamily="34" charset="0"/>
                </a:rPr>
                <a:t>Ganadería</a:t>
              </a:r>
            </a:p>
            <a:p>
              <a:pPr marL="171450" indent="-171450">
                <a:buFont typeface="Century Gothic" pitchFamily="34" charset="0"/>
                <a:buChar char="–"/>
              </a:pPr>
              <a:r>
                <a:rPr lang="es-CO" sz="600" dirty="0" smtClean="0">
                  <a:latin typeface="Century Gothic" pitchFamily="34" charset="0"/>
                </a:rPr>
                <a:t>Caza</a:t>
              </a:r>
            </a:p>
            <a:p>
              <a:pPr marL="171450" indent="-171450">
                <a:buFont typeface="Century Gothic" pitchFamily="34" charset="0"/>
                <a:buChar char="–"/>
              </a:pPr>
              <a:r>
                <a:rPr lang="es-CO" sz="600" dirty="0" smtClean="0">
                  <a:latin typeface="Century Gothic" pitchFamily="34" charset="0"/>
                </a:rPr>
                <a:t>Pesca</a:t>
              </a:r>
            </a:p>
            <a:p>
              <a:pPr marL="171450" indent="-171450">
                <a:buFont typeface="Century Gothic" pitchFamily="34" charset="0"/>
                <a:buChar char="–"/>
              </a:pPr>
              <a:r>
                <a:rPr lang="es-CO" sz="600" dirty="0" smtClean="0">
                  <a:latin typeface="Century Gothic" pitchFamily="34" charset="0"/>
                </a:rPr>
                <a:t>Silvicultura</a:t>
              </a:r>
              <a:endParaRPr lang="es-CO" sz="600" dirty="0">
                <a:latin typeface="Century Gothic" pitchFamily="34" charset="0"/>
              </a:endParaRPr>
            </a:p>
            <a:p>
              <a:r>
                <a:rPr lang="es-CO" sz="600" dirty="0">
                  <a:latin typeface="Century Gothic" pitchFamily="34" charset="0"/>
                </a:rPr>
                <a:t>Equipamientos</a:t>
              </a:r>
            </a:p>
            <a:p>
              <a:pPr marL="171450" indent="-171450">
                <a:buFont typeface="Century Gothic" pitchFamily="34" charset="0"/>
                <a:buChar char="–"/>
              </a:pPr>
              <a:r>
                <a:rPr lang="es-CO" sz="600" dirty="0">
                  <a:latin typeface="Century Gothic" pitchFamily="34" charset="0"/>
                </a:rPr>
                <a:t>Educación</a:t>
              </a:r>
            </a:p>
            <a:p>
              <a:pPr marL="171450" indent="-171450">
                <a:buFont typeface="Century Gothic" pitchFamily="34" charset="0"/>
                <a:buChar char="–"/>
              </a:pPr>
              <a:r>
                <a:rPr lang="es-CO" sz="600" dirty="0">
                  <a:latin typeface="Century Gothic" pitchFamily="34" charset="0"/>
                </a:rPr>
                <a:t>Culturales</a:t>
              </a:r>
            </a:p>
            <a:p>
              <a:pPr marL="171450" indent="-171450">
                <a:buFont typeface="Century Gothic" pitchFamily="34" charset="0"/>
                <a:buChar char="–"/>
              </a:pPr>
              <a:r>
                <a:rPr lang="es-CO" sz="600" dirty="0">
                  <a:latin typeface="Century Gothic" pitchFamily="34" charset="0"/>
                </a:rPr>
                <a:t>Salud</a:t>
              </a:r>
            </a:p>
            <a:p>
              <a:pPr marL="171450" indent="-171450">
                <a:buFont typeface="Century Gothic" pitchFamily="34" charset="0"/>
                <a:buChar char="–"/>
              </a:pPr>
              <a:r>
                <a:rPr lang="es-CO" sz="600" dirty="0">
                  <a:latin typeface="Century Gothic" pitchFamily="34" charset="0"/>
                </a:rPr>
                <a:t>Bienestar social</a:t>
              </a:r>
            </a:p>
            <a:p>
              <a:pPr marL="171450" indent="-171450">
                <a:buFont typeface="Century Gothic" pitchFamily="34" charset="0"/>
                <a:buChar char="–"/>
              </a:pPr>
              <a:r>
                <a:rPr lang="es-CO" sz="600" dirty="0">
                  <a:latin typeface="Century Gothic" pitchFamily="34" charset="0"/>
                </a:rPr>
                <a:t>Culto</a:t>
              </a:r>
            </a:p>
            <a:p>
              <a:pPr marL="171450" indent="-171450">
                <a:buFont typeface="Century Gothic" pitchFamily="34" charset="0"/>
                <a:buChar char="–"/>
              </a:pPr>
              <a:r>
                <a:rPr lang="es-CO" sz="600" dirty="0">
                  <a:latin typeface="Century Gothic" pitchFamily="34" charset="0"/>
                </a:rPr>
                <a:t>Deportivos</a:t>
              </a:r>
            </a:p>
            <a:p>
              <a:pPr marL="171450" indent="-171450">
                <a:buFont typeface="Century Gothic" pitchFamily="34" charset="0"/>
                <a:buChar char="–"/>
              </a:pPr>
              <a:r>
                <a:rPr lang="es-CO" sz="600" dirty="0">
                  <a:latin typeface="Century Gothic" pitchFamily="34" charset="0"/>
                </a:rPr>
                <a:t>Recreativos</a:t>
              </a:r>
            </a:p>
            <a:p>
              <a:pPr marL="171450" indent="-171450">
                <a:buFont typeface="Century Gothic" pitchFamily="34" charset="0"/>
                <a:buChar char="–"/>
              </a:pPr>
              <a:r>
                <a:rPr lang="es-CO" sz="600" dirty="0">
                  <a:latin typeface="Century Gothic" pitchFamily="34" charset="0"/>
                </a:rPr>
                <a:t>Seguridad ciudadana</a:t>
              </a:r>
            </a:p>
            <a:p>
              <a:pPr marL="171450" indent="-171450">
                <a:buFont typeface="Century Gothic" pitchFamily="34" charset="0"/>
                <a:buChar char="–"/>
              </a:pPr>
              <a:r>
                <a:rPr lang="es-CO" sz="600" dirty="0">
                  <a:latin typeface="Century Gothic" pitchFamily="34" charset="0"/>
                </a:rPr>
                <a:t>Defensa</a:t>
              </a:r>
            </a:p>
            <a:p>
              <a:pPr marL="171450" indent="-171450">
                <a:buFont typeface="Century Gothic" pitchFamily="34" charset="0"/>
                <a:buChar char="–"/>
              </a:pPr>
              <a:r>
                <a:rPr lang="es-CO" sz="600" dirty="0">
                  <a:latin typeface="Century Gothic" pitchFamily="34" charset="0"/>
                </a:rPr>
                <a:t>Justicia</a:t>
              </a:r>
            </a:p>
            <a:p>
              <a:pPr marL="171450" indent="-171450">
                <a:buFont typeface="Century Gothic" pitchFamily="34" charset="0"/>
                <a:buChar char="–"/>
              </a:pPr>
              <a:r>
                <a:rPr lang="es-CO" sz="600" dirty="0">
                  <a:latin typeface="Century Gothic" pitchFamily="34" charset="0"/>
                </a:rPr>
                <a:t>abastecimiento de alimentos</a:t>
              </a:r>
            </a:p>
            <a:p>
              <a:pPr marL="171450" indent="-171450">
                <a:buFont typeface="Century Gothic" pitchFamily="34" charset="0"/>
                <a:buChar char="–"/>
              </a:pPr>
              <a:r>
                <a:rPr lang="es-CO" sz="600" dirty="0">
                  <a:latin typeface="Century Gothic" pitchFamily="34" charset="0"/>
                </a:rPr>
                <a:t>Recintos feriales</a:t>
              </a:r>
            </a:p>
            <a:p>
              <a:pPr marL="171450" indent="-171450">
                <a:buFont typeface="Century Gothic" pitchFamily="34" charset="0"/>
                <a:buChar char="–"/>
              </a:pPr>
              <a:r>
                <a:rPr lang="es-CO" sz="600" dirty="0">
                  <a:latin typeface="Century Gothic" pitchFamily="34" charset="0"/>
                </a:rPr>
                <a:t>Cementerios</a:t>
              </a:r>
            </a:p>
            <a:p>
              <a:pPr marL="171450" indent="-171450">
                <a:buFont typeface="Century Gothic" pitchFamily="34" charset="0"/>
                <a:buChar char="–"/>
              </a:pPr>
              <a:r>
                <a:rPr lang="es-CO" sz="600" dirty="0">
                  <a:latin typeface="Century Gothic" pitchFamily="34" charset="0"/>
                </a:rPr>
                <a:t>Servicios funerarios</a:t>
              </a:r>
            </a:p>
            <a:p>
              <a:pPr marL="171450" indent="-171450">
                <a:buFont typeface="Century Gothic" pitchFamily="34" charset="0"/>
                <a:buChar char="–"/>
              </a:pPr>
              <a:r>
                <a:rPr lang="es-CO" sz="600" dirty="0">
                  <a:latin typeface="Century Gothic" pitchFamily="34" charset="0"/>
                </a:rPr>
                <a:t>Administración pública</a:t>
              </a:r>
            </a:p>
            <a:p>
              <a:pPr marL="171450" indent="-171450">
                <a:buFont typeface="Century Gothic" pitchFamily="34" charset="0"/>
                <a:buChar char="–"/>
              </a:pPr>
              <a:r>
                <a:rPr lang="es-CO" sz="600" dirty="0">
                  <a:latin typeface="Century Gothic" pitchFamily="34" charset="0"/>
                </a:rPr>
                <a:t>Servicios públicos</a:t>
              </a:r>
            </a:p>
            <a:p>
              <a:pPr marL="171450" indent="-171450">
                <a:buFont typeface="Century Gothic" pitchFamily="34" charset="0"/>
                <a:buChar char="–"/>
              </a:pPr>
              <a:r>
                <a:rPr lang="es-CO" sz="600" dirty="0">
                  <a:latin typeface="Century Gothic" pitchFamily="34" charset="0"/>
                </a:rPr>
                <a:t>Transporte</a:t>
              </a:r>
            </a:p>
            <a:p>
              <a:r>
                <a:rPr lang="es-CO" sz="600" dirty="0">
                  <a:latin typeface="Century Gothic" pitchFamily="34" charset="0"/>
                </a:rPr>
                <a:t>Sistemas generales</a:t>
              </a:r>
            </a:p>
            <a:p>
              <a:pPr marL="171450" indent="-171450">
                <a:buFont typeface="Century Gothic" pitchFamily="34" charset="0"/>
                <a:buChar char="–"/>
              </a:pPr>
              <a:r>
                <a:rPr lang="es-CO" sz="600" dirty="0">
                  <a:latin typeface="Century Gothic" pitchFamily="34" charset="0"/>
                </a:rPr>
                <a:t>Vial</a:t>
              </a:r>
            </a:p>
            <a:p>
              <a:pPr marL="171450" indent="-171450">
                <a:buFont typeface="Century Gothic" pitchFamily="34" charset="0"/>
                <a:buChar char="–"/>
              </a:pPr>
              <a:r>
                <a:rPr lang="es-CO" sz="600" dirty="0">
                  <a:latin typeface="Century Gothic" pitchFamily="34" charset="0"/>
                </a:rPr>
                <a:t>Transporte</a:t>
              </a:r>
            </a:p>
            <a:p>
              <a:pPr marL="171450" indent="-171450">
                <a:buFont typeface="Century Gothic" pitchFamily="34" charset="0"/>
                <a:buChar char="–"/>
              </a:pPr>
              <a:r>
                <a:rPr lang="es-CO" sz="600" dirty="0">
                  <a:latin typeface="Century Gothic" pitchFamily="34" charset="0"/>
                </a:rPr>
                <a:t>Servicios públicos domiciliarios</a:t>
              </a:r>
            </a:p>
            <a:p>
              <a:pPr marL="171450" indent="-171450">
                <a:buFont typeface="Century Gothic" pitchFamily="34" charset="0"/>
                <a:buChar char="–"/>
              </a:pPr>
              <a:r>
                <a:rPr lang="es-CO" sz="600" dirty="0">
                  <a:latin typeface="Century Gothic" pitchFamily="34" charset="0"/>
                </a:rPr>
                <a:t>Espacio público</a:t>
              </a:r>
            </a:p>
          </p:txBody>
        </p:sp>
        <p:cxnSp>
          <p:nvCxnSpPr>
            <p:cNvPr id="61" name="60 Conector recto de flecha"/>
            <p:cNvCxnSpPr/>
            <p:nvPr/>
          </p:nvCxnSpPr>
          <p:spPr>
            <a:xfrm>
              <a:off x="4644008" y="2127632"/>
              <a:ext cx="0" cy="1907704"/>
            </a:xfrm>
            <a:prstGeom prst="straightConnector1">
              <a:avLst/>
            </a:prstGeom>
            <a:ln w="38100">
              <a:solidFill>
                <a:schemeClr val="bg1">
                  <a:lumMod val="65000"/>
                </a:schemeClr>
              </a:solidFill>
              <a:headEnd type="oval"/>
              <a:tailEnd type="stealth"/>
            </a:ln>
          </p:spPr>
          <p:style>
            <a:lnRef idx="1">
              <a:schemeClr val="accent1"/>
            </a:lnRef>
            <a:fillRef idx="0">
              <a:schemeClr val="accent1"/>
            </a:fillRef>
            <a:effectRef idx="0">
              <a:schemeClr val="accent1"/>
            </a:effectRef>
            <a:fontRef idx="minor">
              <a:schemeClr val="tx1"/>
            </a:fontRef>
          </p:style>
        </p:cxnSp>
        <p:cxnSp>
          <p:nvCxnSpPr>
            <p:cNvPr id="62" name="61 Conector recto de flecha"/>
            <p:cNvCxnSpPr/>
            <p:nvPr/>
          </p:nvCxnSpPr>
          <p:spPr>
            <a:xfrm>
              <a:off x="5796136" y="3789040"/>
              <a:ext cx="0" cy="246296"/>
            </a:xfrm>
            <a:prstGeom prst="straightConnector1">
              <a:avLst/>
            </a:prstGeom>
            <a:ln w="38100">
              <a:solidFill>
                <a:schemeClr val="bg1">
                  <a:lumMod val="65000"/>
                </a:schemeClr>
              </a:solidFill>
              <a:headEnd type="oval"/>
              <a:tailEnd type="stealth"/>
            </a:ln>
          </p:spPr>
          <p:style>
            <a:lnRef idx="1">
              <a:schemeClr val="accent1"/>
            </a:lnRef>
            <a:fillRef idx="0">
              <a:schemeClr val="accent1"/>
            </a:fillRef>
            <a:effectRef idx="0">
              <a:schemeClr val="accent1"/>
            </a:effectRef>
            <a:fontRef idx="minor">
              <a:schemeClr val="tx1"/>
            </a:fontRef>
          </p:style>
        </p:cxnSp>
        <p:cxnSp>
          <p:nvCxnSpPr>
            <p:cNvPr id="63" name="62 Conector recto de flecha"/>
            <p:cNvCxnSpPr/>
            <p:nvPr/>
          </p:nvCxnSpPr>
          <p:spPr>
            <a:xfrm>
              <a:off x="7308304" y="3604960"/>
              <a:ext cx="0" cy="430376"/>
            </a:xfrm>
            <a:prstGeom prst="straightConnector1">
              <a:avLst/>
            </a:prstGeom>
            <a:ln w="38100">
              <a:solidFill>
                <a:schemeClr val="bg1">
                  <a:lumMod val="65000"/>
                </a:schemeClr>
              </a:solidFill>
              <a:headEnd type="oval"/>
              <a:tailEnd type="stealth"/>
            </a:ln>
          </p:spPr>
          <p:style>
            <a:lnRef idx="1">
              <a:schemeClr val="accent1"/>
            </a:lnRef>
            <a:fillRef idx="0">
              <a:schemeClr val="accent1"/>
            </a:fillRef>
            <a:effectRef idx="0">
              <a:schemeClr val="accent1"/>
            </a:effectRef>
            <a:fontRef idx="minor">
              <a:schemeClr val="tx1"/>
            </a:fontRef>
          </p:style>
        </p:cxnSp>
        <p:cxnSp>
          <p:nvCxnSpPr>
            <p:cNvPr id="64" name="63 Conector recto de flecha"/>
            <p:cNvCxnSpPr/>
            <p:nvPr/>
          </p:nvCxnSpPr>
          <p:spPr>
            <a:xfrm>
              <a:off x="8100392" y="3512627"/>
              <a:ext cx="0" cy="522709"/>
            </a:xfrm>
            <a:prstGeom prst="straightConnector1">
              <a:avLst/>
            </a:prstGeom>
            <a:ln w="38100">
              <a:solidFill>
                <a:schemeClr val="bg1">
                  <a:lumMod val="65000"/>
                </a:schemeClr>
              </a:solidFill>
              <a:headEnd type="oval"/>
              <a:tailEnd type="stealth"/>
            </a:ln>
          </p:spPr>
          <p:style>
            <a:lnRef idx="1">
              <a:schemeClr val="accent1"/>
            </a:lnRef>
            <a:fillRef idx="0">
              <a:schemeClr val="accent1"/>
            </a:fillRef>
            <a:effectRef idx="0">
              <a:schemeClr val="accent1"/>
            </a:effectRef>
            <a:fontRef idx="minor">
              <a:schemeClr val="tx1"/>
            </a:fontRef>
          </p:style>
        </p:cxnSp>
      </p:grpSp>
      <p:sp>
        <p:nvSpPr>
          <p:cNvPr id="35" name="2 Subtítulo"/>
          <p:cNvSpPr txBox="1">
            <a:spLocks/>
          </p:cNvSpPr>
          <p:nvPr/>
        </p:nvSpPr>
        <p:spPr>
          <a:xfrm>
            <a:off x="0" y="6503366"/>
            <a:ext cx="3528392" cy="35463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CO" sz="1000" dirty="0">
                <a:latin typeface="Arial" pitchFamily="34" charset="0"/>
                <a:cs typeface="Arial" pitchFamily="34" charset="0"/>
              </a:rPr>
              <a:t>Elaborado por: Arq. Msc. Daniel I. Arriaga </a:t>
            </a:r>
            <a:r>
              <a:rPr lang="es-CO" sz="1000" dirty="0" smtClean="0">
                <a:latin typeface="Arial" pitchFamily="34" charset="0"/>
                <a:cs typeface="Arial" pitchFamily="34" charset="0"/>
              </a:rPr>
              <a:t>Salamanca</a:t>
            </a:r>
            <a:endParaRPr lang="es-CO" sz="1000" dirty="0">
              <a:latin typeface="Arial" pitchFamily="34" charset="0"/>
              <a:cs typeface="Arial" pitchFamily="34" charset="0"/>
            </a:endParaRPr>
          </a:p>
        </p:txBody>
      </p:sp>
    </p:spTree>
    <p:extLst>
      <p:ext uri="{BB962C8B-B14F-4D97-AF65-F5344CB8AC3E}">
        <p14:creationId xmlns:p14="http://schemas.microsoft.com/office/powerpoint/2010/main" val="31521738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3"/>
          <p:cNvSpPr>
            <a:spLocks noChangeArrowheads="1"/>
          </p:cNvSpPr>
          <p:nvPr/>
        </p:nvSpPr>
        <p:spPr bwMode="auto">
          <a:xfrm>
            <a:off x="0" y="203073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6" name="Rectangle 23"/>
          <p:cNvSpPr>
            <a:spLocks noChangeArrowheads="1"/>
          </p:cNvSpPr>
          <p:nvPr/>
        </p:nvSpPr>
        <p:spPr bwMode="auto">
          <a:xfrm>
            <a:off x="3851920" y="5301208"/>
            <a:ext cx="5040560" cy="101566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s-CO" sz="6000" b="1" dirty="0" smtClean="0">
                <a:latin typeface="Century Gothic" pitchFamily="34" charset="0"/>
                <a:ea typeface="Calibri" pitchFamily="34" charset="0"/>
                <a:cs typeface="Times New Roman" pitchFamily="18" charset="0"/>
              </a:rPr>
              <a:t>3. </a:t>
            </a:r>
            <a:r>
              <a:rPr lang="es-CO" sz="1600" dirty="0" smtClean="0">
                <a:latin typeface="Century Gothic" pitchFamily="34" charset="0"/>
                <a:ea typeface="Calibri" pitchFamily="34" charset="0"/>
                <a:cs typeface="Times New Roman" pitchFamily="18" charset="0"/>
              </a:rPr>
              <a:t>Diagnóstico</a:t>
            </a:r>
            <a:endParaRPr lang="es-CO" sz="1600" dirty="0">
              <a:latin typeface="Century Gothic" pitchFamily="34" charset="0"/>
              <a:ea typeface="Calibri" pitchFamily="34" charset="0"/>
              <a:cs typeface="Times New Roman" pitchFamily="18" charset="0"/>
            </a:endParaRPr>
          </a:p>
        </p:txBody>
      </p:sp>
      <p:sp>
        <p:nvSpPr>
          <p:cNvPr id="27" name="26 Rectángulo"/>
          <p:cNvSpPr/>
          <p:nvPr/>
        </p:nvSpPr>
        <p:spPr>
          <a:xfrm>
            <a:off x="3347864" y="44624"/>
            <a:ext cx="576064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n>
                <a:solidFill>
                  <a:schemeClr val="bg1"/>
                </a:solidFill>
              </a:ln>
            </a:endParaRPr>
          </a:p>
        </p:txBody>
      </p:sp>
    </p:spTree>
    <p:extLst>
      <p:ext uri="{BB962C8B-B14F-4D97-AF65-F5344CB8AC3E}">
        <p14:creationId xmlns:p14="http://schemas.microsoft.com/office/powerpoint/2010/main" val="24569402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2 Subtítulo"/>
          <p:cNvSpPr txBox="1">
            <a:spLocks/>
          </p:cNvSpPr>
          <p:nvPr/>
        </p:nvSpPr>
        <p:spPr>
          <a:xfrm>
            <a:off x="0" y="6503366"/>
            <a:ext cx="3528392" cy="35463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CO" sz="1000" dirty="0">
                <a:latin typeface="Arial" pitchFamily="34" charset="0"/>
                <a:cs typeface="Arial" pitchFamily="34" charset="0"/>
              </a:rPr>
              <a:t>Elaborado por: Arq. Msc. Daniel I. Arriaga </a:t>
            </a:r>
            <a:r>
              <a:rPr lang="es-CO" sz="1000" dirty="0" smtClean="0">
                <a:latin typeface="Arial" pitchFamily="34" charset="0"/>
                <a:cs typeface="Arial" pitchFamily="34" charset="0"/>
              </a:rPr>
              <a:t>Salamanca</a:t>
            </a:r>
            <a:endParaRPr lang="es-CO" sz="1000" dirty="0">
              <a:latin typeface="Arial" pitchFamily="34" charset="0"/>
              <a:cs typeface="Arial"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pic>
        <p:nvPicPr>
          <p:cNvPr id="11265" name="Picture 1"/>
          <p:cNvPicPr>
            <a:picLocks noChangeAspect="1" noChangeArrowheads="1"/>
          </p:cNvPicPr>
          <p:nvPr/>
        </p:nvPicPr>
        <p:blipFill>
          <a:blip r:embed="rId2">
            <a:extLst>
              <a:ext uri="{28A0092B-C50C-407E-A947-70E740481C1C}">
                <a14:useLocalDpi xmlns:a14="http://schemas.microsoft.com/office/drawing/2010/main" val="0"/>
              </a:ext>
            </a:extLst>
          </a:blip>
          <a:srcRect b="6268"/>
          <a:stretch>
            <a:fillRect/>
          </a:stretch>
        </p:blipFill>
        <p:spPr bwMode="auto">
          <a:xfrm>
            <a:off x="0" y="0"/>
            <a:ext cx="9236783" cy="5517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1401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2 Subtítulo"/>
          <p:cNvSpPr txBox="1">
            <a:spLocks/>
          </p:cNvSpPr>
          <p:nvPr/>
        </p:nvSpPr>
        <p:spPr>
          <a:xfrm>
            <a:off x="0" y="6503366"/>
            <a:ext cx="3528392" cy="35463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CO" sz="1000" dirty="0">
                <a:latin typeface="Arial" pitchFamily="34" charset="0"/>
                <a:cs typeface="Arial" pitchFamily="34" charset="0"/>
              </a:rPr>
              <a:t>Elaborado por: Arq. Msc. Daniel I. Arriaga </a:t>
            </a:r>
            <a:r>
              <a:rPr lang="es-CO" sz="1000" dirty="0" smtClean="0">
                <a:latin typeface="Arial" pitchFamily="34" charset="0"/>
                <a:cs typeface="Arial" pitchFamily="34" charset="0"/>
              </a:rPr>
              <a:t>Salamanca</a:t>
            </a:r>
            <a:endParaRPr lang="es-CO" sz="1000" dirty="0">
              <a:latin typeface="Arial" pitchFamily="34" charset="0"/>
              <a:cs typeface="Arial"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pic>
        <p:nvPicPr>
          <p:cNvPr id="1228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98240" cy="5949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1401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2 Subtítulo"/>
          <p:cNvSpPr txBox="1">
            <a:spLocks/>
          </p:cNvSpPr>
          <p:nvPr/>
        </p:nvSpPr>
        <p:spPr>
          <a:xfrm>
            <a:off x="0" y="6503366"/>
            <a:ext cx="3528392" cy="35463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CO" sz="1000" dirty="0">
                <a:latin typeface="Arial" pitchFamily="34" charset="0"/>
                <a:cs typeface="Arial" pitchFamily="34" charset="0"/>
              </a:rPr>
              <a:t>Elaborado por: Arq. Msc. Daniel I. Arriaga </a:t>
            </a:r>
            <a:r>
              <a:rPr lang="es-CO" sz="1000" dirty="0" smtClean="0">
                <a:latin typeface="Arial" pitchFamily="34" charset="0"/>
                <a:cs typeface="Arial" pitchFamily="34" charset="0"/>
              </a:rPr>
              <a:t>Salamanca</a:t>
            </a:r>
            <a:endParaRPr lang="es-CO" sz="1000" dirty="0">
              <a:latin typeface="Arial" pitchFamily="34" charset="0"/>
              <a:cs typeface="Arial" pitchFamily="34" charset="0"/>
            </a:endParaRPr>
          </a:p>
        </p:txBody>
      </p:sp>
      <p:grpSp>
        <p:nvGrpSpPr>
          <p:cNvPr id="119" name="118 Grupo"/>
          <p:cNvGrpSpPr/>
          <p:nvPr/>
        </p:nvGrpSpPr>
        <p:grpSpPr>
          <a:xfrm>
            <a:off x="607664" y="188641"/>
            <a:ext cx="8572848" cy="6279796"/>
            <a:chOff x="607664" y="188641"/>
            <a:chExt cx="8572848" cy="6279796"/>
          </a:xfrm>
        </p:grpSpPr>
        <p:sp>
          <p:nvSpPr>
            <p:cNvPr id="68" name="67 CuadroTexto"/>
            <p:cNvSpPr txBox="1"/>
            <p:nvPr/>
          </p:nvSpPr>
          <p:spPr>
            <a:xfrm>
              <a:off x="607664" y="2833191"/>
              <a:ext cx="940000" cy="338554"/>
            </a:xfrm>
            <a:prstGeom prst="rect">
              <a:avLst/>
            </a:prstGeom>
            <a:noFill/>
          </p:spPr>
          <p:txBody>
            <a:bodyPr wrap="square" rtlCol="0">
              <a:spAutoFit/>
            </a:bodyPr>
            <a:lstStyle/>
            <a:p>
              <a:pPr algn="ctr"/>
              <a:r>
                <a:rPr lang="es-CO" sz="1600" dirty="0" smtClean="0">
                  <a:latin typeface="Century Gothic" pitchFamily="34" charset="0"/>
                </a:rPr>
                <a:t>ATM</a:t>
              </a:r>
            </a:p>
          </p:txBody>
        </p:sp>
        <p:sp>
          <p:nvSpPr>
            <p:cNvPr id="70" name="69 CuadroTexto"/>
            <p:cNvSpPr txBox="1"/>
            <p:nvPr/>
          </p:nvSpPr>
          <p:spPr>
            <a:xfrm>
              <a:off x="1653728" y="3119148"/>
              <a:ext cx="7526784" cy="276999"/>
            </a:xfrm>
            <a:prstGeom prst="rect">
              <a:avLst/>
            </a:prstGeom>
            <a:noFill/>
          </p:spPr>
          <p:txBody>
            <a:bodyPr wrap="square" rtlCol="0">
              <a:spAutoFit/>
            </a:bodyPr>
            <a:lstStyle/>
            <a:p>
              <a:pPr algn="ctr"/>
              <a:r>
                <a:rPr lang="es-CO" sz="1200" dirty="0" smtClean="0">
                  <a:latin typeface="Century Gothic" pitchFamily="34" charset="0"/>
                </a:rPr>
                <a:t>(APA     +     AHP     +     AZA     +     AMH     +     ASPI     +     AI     +     AA     +     AZRC     +     AEP)</a:t>
              </a:r>
            </a:p>
          </p:txBody>
        </p:sp>
        <p:sp>
          <p:nvSpPr>
            <p:cNvPr id="71" name="70 CuadroTexto"/>
            <p:cNvSpPr txBox="1"/>
            <p:nvPr/>
          </p:nvSpPr>
          <p:spPr>
            <a:xfrm>
              <a:off x="1039712" y="2833191"/>
              <a:ext cx="940000" cy="338554"/>
            </a:xfrm>
            <a:prstGeom prst="rect">
              <a:avLst/>
            </a:prstGeom>
            <a:noFill/>
          </p:spPr>
          <p:txBody>
            <a:bodyPr wrap="square" rtlCol="0">
              <a:spAutoFit/>
            </a:bodyPr>
            <a:lstStyle/>
            <a:p>
              <a:pPr algn="ctr"/>
              <a:r>
                <a:rPr lang="es-CO" sz="1600" dirty="0" smtClean="0">
                  <a:latin typeface="Century Gothic" pitchFamily="34" charset="0"/>
                </a:rPr>
                <a:t>=</a:t>
              </a:r>
            </a:p>
          </p:txBody>
        </p:sp>
        <p:cxnSp>
          <p:nvCxnSpPr>
            <p:cNvPr id="36" name="35 Conector recto"/>
            <p:cNvCxnSpPr/>
            <p:nvPr/>
          </p:nvCxnSpPr>
          <p:spPr>
            <a:xfrm>
              <a:off x="1691680" y="2996952"/>
              <a:ext cx="7197281"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7" name="36 CuadroTexto"/>
            <p:cNvSpPr txBox="1"/>
            <p:nvPr/>
          </p:nvSpPr>
          <p:spPr>
            <a:xfrm>
              <a:off x="2353503" y="1654108"/>
              <a:ext cx="1354402" cy="1200329"/>
            </a:xfrm>
            <a:prstGeom prst="rect">
              <a:avLst/>
            </a:prstGeom>
            <a:noFill/>
          </p:spPr>
          <p:txBody>
            <a:bodyPr wrap="square" rtlCol="0">
              <a:spAutoFit/>
            </a:bodyPr>
            <a:lstStyle/>
            <a:p>
              <a:r>
                <a:rPr lang="es-CO" sz="800" dirty="0" smtClean="0">
                  <a:latin typeface="Century Gothic" pitchFamily="34" charset="0"/>
                </a:rPr>
                <a:t>URBANO</a:t>
              </a:r>
            </a:p>
            <a:p>
              <a:endParaRPr lang="es-CO" sz="800" dirty="0" smtClean="0">
                <a:latin typeface="Century Gothic" pitchFamily="34" charset="0"/>
              </a:endParaRPr>
            </a:p>
            <a:p>
              <a:r>
                <a:rPr lang="es-CO" sz="800" dirty="0" smtClean="0">
                  <a:latin typeface="Century Gothic" pitchFamily="34" charset="0"/>
                </a:rPr>
                <a:t>EXPANSIÓN URBANA</a:t>
              </a:r>
            </a:p>
            <a:p>
              <a:endParaRPr lang="es-CO" sz="800" dirty="0">
                <a:latin typeface="Century Gothic" pitchFamily="34" charset="0"/>
              </a:endParaRPr>
            </a:p>
            <a:p>
              <a:r>
                <a:rPr lang="es-CO" sz="800" dirty="0" smtClean="0">
                  <a:latin typeface="Century Gothic" pitchFamily="34" charset="0"/>
                </a:rPr>
                <a:t>RURAL</a:t>
              </a:r>
            </a:p>
            <a:p>
              <a:endParaRPr lang="es-CO" sz="800" dirty="0" smtClean="0">
                <a:latin typeface="Century Gothic" pitchFamily="34" charset="0"/>
              </a:endParaRPr>
            </a:p>
            <a:p>
              <a:r>
                <a:rPr lang="es-CO" sz="800" dirty="0" smtClean="0">
                  <a:latin typeface="Century Gothic" pitchFamily="34" charset="0"/>
                </a:rPr>
                <a:t>SUBURBANO</a:t>
              </a:r>
            </a:p>
            <a:p>
              <a:endParaRPr lang="es-CO" sz="800" dirty="0" smtClean="0">
                <a:latin typeface="Century Gothic" pitchFamily="34" charset="0"/>
              </a:endParaRPr>
            </a:p>
            <a:p>
              <a:r>
                <a:rPr lang="es-CO" sz="800" dirty="0" smtClean="0">
                  <a:latin typeface="Century Gothic" pitchFamily="34" charset="0"/>
                </a:rPr>
                <a:t>DE PROTECCIÓN</a:t>
              </a:r>
            </a:p>
          </p:txBody>
        </p:sp>
        <p:sp>
          <p:nvSpPr>
            <p:cNvPr id="38" name="37 CuadroTexto"/>
            <p:cNvSpPr txBox="1"/>
            <p:nvPr/>
          </p:nvSpPr>
          <p:spPr>
            <a:xfrm>
              <a:off x="3855051" y="1365396"/>
              <a:ext cx="1031660" cy="215444"/>
            </a:xfrm>
            <a:prstGeom prst="rect">
              <a:avLst/>
            </a:prstGeom>
            <a:noFill/>
            <a:ln>
              <a:noFill/>
            </a:ln>
          </p:spPr>
          <p:txBody>
            <a:bodyPr wrap="square" rtlCol="0">
              <a:spAutoFit/>
            </a:bodyPr>
            <a:lstStyle/>
            <a:p>
              <a:pPr algn="ctr"/>
              <a:r>
                <a:rPr lang="es-CO" sz="800" dirty="0" smtClean="0">
                  <a:latin typeface="Century Gothic" pitchFamily="34" charset="0"/>
                </a:rPr>
                <a:t>TRATAMIENTOS</a:t>
              </a:r>
              <a:endParaRPr lang="es-CO" sz="800" dirty="0">
                <a:latin typeface="Century Gothic" pitchFamily="34" charset="0"/>
              </a:endParaRPr>
            </a:p>
          </p:txBody>
        </p:sp>
        <p:sp>
          <p:nvSpPr>
            <p:cNvPr id="39" name="38 CuadroTexto"/>
            <p:cNvSpPr txBox="1"/>
            <p:nvPr/>
          </p:nvSpPr>
          <p:spPr>
            <a:xfrm>
              <a:off x="2471321" y="1361759"/>
              <a:ext cx="1206831" cy="215444"/>
            </a:xfrm>
            <a:prstGeom prst="rect">
              <a:avLst/>
            </a:prstGeom>
            <a:noFill/>
            <a:ln>
              <a:noFill/>
            </a:ln>
          </p:spPr>
          <p:txBody>
            <a:bodyPr wrap="square" rtlCol="0">
              <a:spAutoFit/>
            </a:bodyPr>
            <a:lstStyle/>
            <a:p>
              <a:pPr algn="ctr"/>
              <a:r>
                <a:rPr lang="es-CO" sz="800" dirty="0" smtClean="0">
                  <a:latin typeface="Century Gothic" pitchFamily="34" charset="0"/>
                </a:rPr>
                <a:t>CLASES DE SUELO</a:t>
              </a:r>
              <a:endParaRPr lang="es-CO" sz="800" dirty="0">
                <a:latin typeface="Century Gothic" pitchFamily="34" charset="0"/>
              </a:endParaRPr>
            </a:p>
          </p:txBody>
        </p:sp>
        <p:sp>
          <p:nvSpPr>
            <p:cNvPr id="40" name="39 CuadroTexto"/>
            <p:cNvSpPr txBox="1"/>
            <p:nvPr/>
          </p:nvSpPr>
          <p:spPr>
            <a:xfrm>
              <a:off x="5151195" y="1365396"/>
              <a:ext cx="1031660" cy="215444"/>
            </a:xfrm>
            <a:prstGeom prst="rect">
              <a:avLst/>
            </a:prstGeom>
            <a:noFill/>
            <a:ln>
              <a:noFill/>
            </a:ln>
          </p:spPr>
          <p:txBody>
            <a:bodyPr wrap="square" rtlCol="0">
              <a:spAutoFit/>
            </a:bodyPr>
            <a:lstStyle/>
            <a:p>
              <a:pPr algn="ctr"/>
              <a:r>
                <a:rPr lang="es-CO" sz="800" dirty="0" smtClean="0">
                  <a:latin typeface="Century Gothic" pitchFamily="34" charset="0"/>
                </a:rPr>
                <a:t>ACTIVIDADES</a:t>
              </a:r>
              <a:endParaRPr lang="es-CO" sz="800" dirty="0">
                <a:latin typeface="Century Gothic" pitchFamily="34" charset="0"/>
              </a:endParaRPr>
            </a:p>
          </p:txBody>
        </p:sp>
        <p:sp>
          <p:nvSpPr>
            <p:cNvPr id="41" name="40 CuadroTexto"/>
            <p:cNvSpPr txBox="1"/>
            <p:nvPr/>
          </p:nvSpPr>
          <p:spPr>
            <a:xfrm>
              <a:off x="6447339" y="1361759"/>
              <a:ext cx="1031660" cy="215444"/>
            </a:xfrm>
            <a:prstGeom prst="rect">
              <a:avLst/>
            </a:prstGeom>
            <a:noFill/>
            <a:ln>
              <a:noFill/>
            </a:ln>
          </p:spPr>
          <p:txBody>
            <a:bodyPr wrap="square" rtlCol="0">
              <a:spAutoFit/>
            </a:bodyPr>
            <a:lstStyle/>
            <a:p>
              <a:pPr algn="ctr"/>
              <a:r>
                <a:rPr lang="es-CO" sz="800" dirty="0" smtClean="0">
                  <a:latin typeface="Century Gothic" pitchFamily="34" charset="0"/>
                </a:rPr>
                <a:t>NORMAS</a:t>
              </a:r>
              <a:endParaRPr lang="es-CO" sz="800" dirty="0">
                <a:latin typeface="Century Gothic" pitchFamily="34" charset="0"/>
              </a:endParaRPr>
            </a:p>
          </p:txBody>
        </p:sp>
        <p:sp>
          <p:nvSpPr>
            <p:cNvPr id="42" name="41 CuadroTexto"/>
            <p:cNvSpPr txBox="1"/>
            <p:nvPr/>
          </p:nvSpPr>
          <p:spPr>
            <a:xfrm>
              <a:off x="7825725" y="1365396"/>
              <a:ext cx="1031660" cy="215444"/>
            </a:xfrm>
            <a:prstGeom prst="rect">
              <a:avLst/>
            </a:prstGeom>
            <a:noFill/>
            <a:ln>
              <a:noFill/>
            </a:ln>
          </p:spPr>
          <p:txBody>
            <a:bodyPr wrap="square" rtlCol="0">
              <a:spAutoFit/>
            </a:bodyPr>
            <a:lstStyle/>
            <a:p>
              <a:pPr algn="ctr"/>
              <a:r>
                <a:rPr lang="es-CO" sz="800" dirty="0" smtClean="0">
                  <a:latin typeface="Century Gothic" pitchFamily="34" charset="0"/>
                </a:rPr>
                <a:t>INSTRUMENTOS</a:t>
              </a:r>
              <a:endParaRPr lang="es-CO" sz="800" dirty="0">
                <a:latin typeface="Century Gothic" pitchFamily="34" charset="0"/>
              </a:endParaRPr>
            </a:p>
          </p:txBody>
        </p:sp>
        <p:cxnSp>
          <p:nvCxnSpPr>
            <p:cNvPr id="43" name="42 Conector recto"/>
            <p:cNvCxnSpPr/>
            <p:nvPr/>
          </p:nvCxnSpPr>
          <p:spPr>
            <a:xfrm>
              <a:off x="2412801" y="1333426"/>
              <a:ext cx="6479679"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48 Conector recto"/>
            <p:cNvCxnSpPr/>
            <p:nvPr/>
          </p:nvCxnSpPr>
          <p:spPr>
            <a:xfrm>
              <a:off x="3737714" y="1019638"/>
              <a:ext cx="3519" cy="1833298"/>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53 Conector recto"/>
            <p:cNvCxnSpPr/>
            <p:nvPr/>
          </p:nvCxnSpPr>
          <p:spPr>
            <a:xfrm>
              <a:off x="2412801" y="1628800"/>
              <a:ext cx="6479679"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54 CuadroTexto"/>
            <p:cNvSpPr txBox="1"/>
            <p:nvPr/>
          </p:nvSpPr>
          <p:spPr>
            <a:xfrm>
              <a:off x="3737714" y="188641"/>
              <a:ext cx="1266334" cy="954107"/>
            </a:xfrm>
            <a:prstGeom prst="rect">
              <a:avLst/>
            </a:prstGeom>
            <a:noFill/>
            <a:ln w="6350">
              <a:solidFill>
                <a:schemeClr val="bg1">
                  <a:lumMod val="75000"/>
                </a:schemeClr>
              </a:solidFill>
            </a:ln>
          </p:spPr>
          <p:txBody>
            <a:bodyPr wrap="square" rtlCol="0">
              <a:spAutoFit/>
            </a:bodyPr>
            <a:lstStyle>
              <a:defPPr>
                <a:defRPr lang="es-CO"/>
              </a:defPPr>
              <a:lvl1pPr marL="88900" indent="-88900">
                <a:buFont typeface="Century Gothic" pitchFamily="34" charset="0"/>
                <a:buChar char="–"/>
                <a:defRPr sz="700">
                  <a:latin typeface="Century Gothic" pitchFamily="34" charset="0"/>
                </a:defRPr>
              </a:lvl1pPr>
            </a:lstStyle>
            <a:p>
              <a:r>
                <a:rPr lang="es-CO" sz="800" dirty="0">
                  <a:latin typeface="Arial Narrow" pitchFamily="34" charset="0"/>
                </a:rPr>
                <a:t>Tratamientos urbanos</a:t>
              </a:r>
            </a:p>
            <a:p>
              <a:r>
                <a:rPr lang="es-CO" sz="800" dirty="0">
                  <a:latin typeface="Arial Narrow" pitchFamily="34" charset="0"/>
                </a:rPr>
                <a:t>Tratamientos </a:t>
              </a:r>
              <a:r>
                <a:rPr lang="es-CO" sz="800" dirty="0" smtClean="0">
                  <a:latin typeface="Arial Narrow" pitchFamily="34" charset="0"/>
                </a:rPr>
                <a:t>rurales</a:t>
              </a:r>
            </a:p>
            <a:p>
              <a:r>
                <a:rPr lang="es-CO" sz="800" dirty="0">
                  <a:latin typeface="Arial Narrow" pitchFamily="34" charset="0"/>
                </a:rPr>
                <a:t> </a:t>
              </a:r>
              <a:r>
                <a:rPr lang="es-CO" sz="800" dirty="0" smtClean="0">
                  <a:latin typeface="Arial Narrow" pitchFamily="34" charset="0"/>
                </a:rPr>
                <a:t>Tratamientos conservación</a:t>
              </a:r>
            </a:p>
            <a:p>
              <a:endParaRPr lang="es-CO" sz="800" dirty="0">
                <a:latin typeface="Arial Narrow" pitchFamily="34" charset="0"/>
              </a:endParaRPr>
            </a:p>
            <a:p>
              <a:endParaRPr lang="es-CO" sz="800" dirty="0" smtClean="0">
                <a:latin typeface="Arial Narrow" pitchFamily="34" charset="0"/>
              </a:endParaRPr>
            </a:p>
            <a:p>
              <a:endParaRPr lang="es-CO" sz="800" dirty="0">
                <a:latin typeface="Arial Narrow" pitchFamily="34" charset="0"/>
              </a:endParaRPr>
            </a:p>
          </p:txBody>
        </p:sp>
        <p:sp>
          <p:nvSpPr>
            <p:cNvPr id="56" name="55 CuadroTexto"/>
            <p:cNvSpPr txBox="1"/>
            <p:nvPr/>
          </p:nvSpPr>
          <p:spPr>
            <a:xfrm>
              <a:off x="6330002" y="188641"/>
              <a:ext cx="1266334" cy="830997"/>
            </a:xfrm>
            <a:prstGeom prst="rect">
              <a:avLst/>
            </a:prstGeom>
            <a:noFill/>
            <a:ln w="6350">
              <a:solidFill>
                <a:schemeClr val="bg1">
                  <a:lumMod val="75000"/>
                </a:schemeClr>
              </a:solidFill>
            </a:ln>
          </p:spPr>
          <p:txBody>
            <a:bodyPr wrap="square" rtlCol="0">
              <a:spAutoFit/>
            </a:bodyPr>
            <a:lstStyle>
              <a:defPPr>
                <a:defRPr lang="es-CO"/>
              </a:defPPr>
              <a:lvl1pPr marL="88900" indent="-88900">
                <a:buFont typeface="Century Gothic" pitchFamily="34" charset="0"/>
                <a:buChar char="–"/>
                <a:defRPr sz="700">
                  <a:latin typeface="Century Gothic" pitchFamily="34" charset="0"/>
                </a:defRPr>
              </a:lvl1pPr>
            </a:lstStyle>
            <a:p>
              <a:r>
                <a:rPr lang="es-CO" sz="800" dirty="0">
                  <a:latin typeface="Arial Narrow" pitchFamily="34" charset="0"/>
                </a:rPr>
                <a:t>Internacionales</a:t>
              </a:r>
            </a:p>
            <a:p>
              <a:r>
                <a:rPr lang="es-CO" sz="800" dirty="0">
                  <a:latin typeface="Arial Narrow" pitchFamily="34" charset="0"/>
                </a:rPr>
                <a:t>Regionales</a:t>
              </a:r>
            </a:p>
            <a:p>
              <a:r>
                <a:rPr lang="es-CO" sz="800" dirty="0">
                  <a:latin typeface="Arial Narrow" pitchFamily="34" charset="0"/>
                </a:rPr>
                <a:t>Nacionales</a:t>
              </a:r>
            </a:p>
            <a:p>
              <a:r>
                <a:rPr lang="es-CO" sz="800" dirty="0">
                  <a:latin typeface="Arial Narrow" pitchFamily="34" charset="0"/>
                </a:rPr>
                <a:t>Regionales</a:t>
              </a:r>
            </a:p>
            <a:p>
              <a:r>
                <a:rPr lang="es-CO" sz="800" dirty="0">
                  <a:latin typeface="Arial Narrow" pitchFamily="34" charset="0"/>
                </a:rPr>
                <a:t>Departamentales</a:t>
              </a:r>
            </a:p>
            <a:p>
              <a:r>
                <a:rPr lang="es-CO" sz="800" dirty="0">
                  <a:latin typeface="Arial Narrow" pitchFamily="34" charset="0"/>
                </a:rPr>
                <a:t>Municipales</a:t>
              </a:r>
            </a:p>
          </p:txBody>
        </p:sp>
        <p:sp>
          <p:nvSpPr>
            <p:cNvPr id="57" name="56 CuadroTexto"/>
            <p:cNvSpPr txBox="1"/>
            <p:nvPr/>
          </p:nvSpPr>
          <p:spPr>
            <a:xfrm>
              <a:off x="2441570" y="188641"/>
              <a:ext cx="1266334" cy="954107"/>
            </a:xfrm>
            <a:prstGeom prst="rect">
              <a:avLst/>
            </a:prstGeom>
            <a:noFill/>
            <a:ln w="6350">
              <a:solidFill>
                <a:schemeClr val="bg1">
                  <a:lumMod val="75000"/>
                </a:schemeClr>
              </a:solidFill>
            </a:ln>
          </p:spPr>
          <p:txBody>
            <a:bodyPr wrap="square" rtlCol="0">
              <a:spAutoFit/>
            </a:bodyPr>
            <a:lstStyle/>
            <a:p>
              <a:pPr marL="88900" indent="-88900">
                <a:buFont typeface="Century Gothic" pitchFamily="34" charset="0"/>
                <a:buChar char="–"/>
              </a:pPr>
              <a:r>
                <a:rPr lang="es-CO" sz="800" dirty="0">
                  <a:latin typeface="Arial Narrow" pitchFamily="34" charset="0"/>
                </a:rPr>
                <a:t>Modelo </a:t>
              </a:r>
              <a:r>
                <a:rPr lang="es-CO" sz="800" dirty="0" smtClean="0">
                  <a:latin typeface="Arial Narrow" pitchFamily="34" charset="0"/>
                </a:rPr>
                <a:t>de desarrollo ambiental, socio-cultural, económico-financiero y/o político-administrativo</a:t>
              </a:r>
              <a:endParaRPr lang="es-CO" sz="800" dirty="0">
                <a:latin typeface="Arial Narrow" pitchFamily="34" charset="0"/>
              </a:endParaRPr>
            </a:p>
            <a:p>
              <a:pPr marL="88900" indent="-88900">
                <a:buFont typeface="Century Gothic" pitchFamily="34" charset="0"/>
                <a:buChar char="–"/>
              </a:pPr>
              <a:r>
                <a:rPr lang="es-CO" sz="800" dirty="0">
                  <a:latin typeface="Arial Narrow" pitchFamily="34" charset="0"/>
                </a:rPr>
                <a:t>Modelo </a:t>
              </a:r>
              <a:r>
                <a:rPr lang="es-CO" sz="800" dirty="0" smtClean="0">
                  <a:latin typeface="Arial Narrow" pitchFamily="34" charset="0"/>
                </a:rPr>
                <a:t>de </a:t>
              </a:r>
              <a:r>
                <a:rPr lang="es-CO" sz="800" dirty="0">
                  <a:latin typeface="Arial Narrow" pitchFamily="34" charset="0"/>
                </a:rPr>
                <a:t>Ordenamiento </a:t>
              </a:r>
              <a:r>
                <a:rPr lang="es-CO" sz="800" dirty="0" smtClean="0">
                  <a:latin typeface="Arial Narrow" pitchFamily="34" charset="0"/>
                </a:rPr>
                <a:t>Territorial -MOT-</a:t>
              </a:r>
              <a:endParaRPr lang="es-CO" sz="800" dirty="0">
                <a:latin typeface="Arial Narrow" pitchFamily="34" charset="0"/>
              </a:endParaRPr>
            </a:p>
            <a:p>
              <a:pPr marL="88900" indent="-88900">
                <a:buFont typeface="Century Gothic" pitchFamily="34" charset="0"/>
                <a:buChar char="–"/>
              </a:pPr>
              <a:r>
                <a:rPr lang="es-CO" sz="800" dirty="0" smtClean="0">
                  <a:latin typeface="Arial Narrow" pitchFamily="34" charset="0"/>
                </a:rPr>
                <a:t>Libros</a:t>
              </a:r>
            </a:p>
          </p:txBody>
        </p:sp>
        <p:cxnSp>
          <p:nvCxnSpPr>
            <p:cNvPr id="58" name="57 Conector recto de flecha"/>
            <p:cNvCxnSpPr/>
            <p:nvPr/>
          </p:nvCxnSpPr>
          <p:spPr>
            <a:xfrm>
              <a:off x="3059832" y="1142748"/>
              <a:ext cx="0" cy="219011"/>
            </a:xfrm>
            <a:prstGeom prst="straightConnector1">
              <a:avLst/>
            </a:prstGeom>
            <a:ln w="38100">
              <a:solidFill>
                <a:schemeClr val="bg1">
                  <a:lumMod val="65000"/>
                </a:schemeClr>
              </a:solidFill>
              <a:headEnd type="oval"/>
              <a:tailEnd type="stealth"/>
            </a:ln>
          </p:spPr>
          <p:style>
            <a:lnRef idx="1">
              <a:schemeClr val="accent1"/>
            </a:lnRef>
            <a:fillRef idx="0">
              <a:schemeClr val="accent1"/>
            </a:fillRef>
            <a:effectRef idx="0">
              <a:schemeClr val="accent1"/>
            </a:effectRef>
            <a:fontRef idx="minor">
              <a:schemeClr val="tx1"/>
            </a:fontRef>
          </p:style>
        </p:cxnSp>
        <p:sp>
          <p:nvSpPr>
            <p:cNvPr id="59" name="58 CuadroTexto"/>
            <p:cNvSpPr txBox="1"/>
            <p:nvPr/>
          </p:nvSpPr>
          <p:spPr>
            <a:xfrm>
              <a:off x="7626146" y="188641"/>
              <a:ext cx="1266334" cy="830997"/>
            </a:xfrm>
            <a:prstGeom prst="rect">
              <a:avLst/>
            </a:prstGeom>
            <a:noFill/>
            <a:ln w="6350">
              <a:solidFill>
                <a:schemeClr val="bg1">
                  <a:lumMod val="75000"/>
                </a:schemeClr>
              </a:solidFill>
            </a:ln>
          </p:spPr>
          <p:txBody>
            <a:bodyPr wrap="square" rtlCol="0">
              <a:spAutoFit/>
            </a:bodyPr>
            <a:lstStyle>
              <a:defPPr>
                <a:defRPr lang="es-CO"/>
              </a:defPPr>
              <a:lvl1pPr marL="88900" indent="-88900">
                <a:buFont typeface="Century Gothic" pitchFamily="34" charset="0"/>
                <a:buChar char="–"/>
                <a:defRPr sz="700">
                  <a:latin typeface="Century Gothic" pitchFamily="34" charset="0"/>
                </a:defRPr>
              </a:lvl1pPr>
            </a:lstStyle>
            <a:p>
              <a:r>
                <a:rPr lang="es-CO" sz="800" dirty="0">
                  <a:latin typeface="Arial Narrow" pitchFamily="34" charset="0"/>
                </a:rPr>
                <a:t>Planeación</a:t>
              </a:r>
            </a:p>
            <a:p>
              <a:r>
                <a:rPr lang="es-CO" sz="800" dirty="0">
                  <a:latin typeface="Arial Narrow" pitchFamily="34" charset="0"/>
                </a:rPr>
                <a:t>Gestión</a:t>
              </a:r>
            </a:p>
            <a:p>
              <a:r>
                <a:rPr lang="es-CO" sz="800" dirty="0">
                  <a:latin typeface="Arial Narrow" pitchFamily="34" charset="0"/>
                </a:rPr>
                <a:t>Financiación</a:t>
              </a:r>
            </a:p>
            <a:p>
              <a:r>
                <a:rPr lang="es-CO" sz="800" dirty="0">
                  <a:latin typeface="Arial Narrow" pitchFamily="34" charset="0"/>
                </a:rPr>
                <a:t>Normativos</a:t>
              </a:r>
            </a:p>
            <a:p>
              <a:r>
                <a:rPr lang="es-CO" sz="800" dirty="0" smtClean="0">
                  <a:latin typeface="Arial Narrow" pitchFamily="34" charset="0"/>
                </a:rPr>
                <a:t>Participación</a:t>
              </a:r>
            </a:p>
            <a:p>
              <a:endParaRPr lang="es-CO" sz="800" dirty="0">
                <a:latin typeface="Arial Narrow" pitchFamily="34" charset="0"/>
              </a:endParaRPr>
            </a:p>
          </p:txBody>
        </p:sp>
        <p:sp>
          <p:nvSpPr>
            <p:cNvPr id="60" name="59 CuadroTexto"/>
            <p:cNvSpPr txBox="1"/>
            <p:nvPr/>
          </p:nvSpPr>
          <p:spPr>
            <a:xfrm>
              <a:off x="5033858" y="188641"/>
              <a:ext cx="1266334" cy="830997"/>
            </a:xfrm>
            <a:prstGeom prst="rect">
              <a:avLst/>
            </a:prstGeom>
            <a:noFill/>
            <a:ln w="6350">
              <a:solidFill>
                <a:schemeClr val="bg1">
                  <a:lumMod val="75000"/>
                </a:schemeClr>
              </a:solidFill>
            </a:ln>
          </p:spPr>
          <p:txBody>
            <a:bodyPr wrap="square" rtlCol="0">
              <a:spAutoFit/>
            </a:bodyPr>
            <a:lstStyle>
              <a:defPPr>
                <a:defRPr lang="es-CO"/>
              </a:defPPr>
              <a:lvl1pPr marL="88900" indent="-88900">
                <a:buFont typeface="Century Gothic" pitchFamily="34" charset="0"/>
                <a:buChar char="–"/>
                <a:defRPr sz="700">
                  <a:latin typeface="Century Gothic" pitchFamily="34" charset="0"/>
                </a:defRPr>
              </a:lvl1pPr>
            </a:lstStyle>
            <a:p>
              <a:r>
                <a:rPr lang="es-CO" sz="800" dirty="0">
                  <a:latin typeface="Arial Narrow" pitchFamily="34" charset="0"/>
                </a:rPr>
                <a:t>Actividades</a:t>
              </a:r>
            </a:p>
            <a:p>
              <a:r>
                <a:rPr lang="es-CO" sz="800" dirty="0">
                  <a:latin typeface="Arial Narrow" pitchFamily="34" charset="0"/>
                </a:rPr>
                <a:t>Equipamientos</a:t>
              </a:r>
            </a:p>
            <a:p>
              <a:r>
                <a:rPr lang="es-CO" sz="800" dirty="0">
                  <a:latin typeface="Arial Narrow" pitchFamily="34" charset="0"/>
                </a:rPr>
                <a:t>Sistemas </a:t>
              </a:r>
              <a:r>
                <a:rPr lang="es-CO" sz="800" dirty="0" smtClean="0">
                  <a:latin typeface="Arial Narrow" pitchFamily="34" charset="0"/>
                </a:rPr>
                <a:t>generales</a:t>
              </a:r>
            </a:p>
            <a:p>
              <a:endParaRPr lang="es-CO" sz="800" dirty="0">
                <a:latin typeface="Arial Narrow" pitchFamily="34" charset="0"/>
              </a:endParaRPr>
            </a:p>
            <a:p>
              <a:endParaRPr lang="es-CO" sz="800" dirty="0" smtClean="0">
                <a:latin typeface="Arial Narrow" pitchFamily="34" charset="0"/>
              </a:endParaRPr>
            </a:p>
            <a:p>
              <a:endParaRPr lang="es-CO" sz="800" dirty="0">
                <a:latin typeface="Arial Narrow" pitchFamily="34" charset="0"/>
              </a:endParaRPr>
            </a:p>
          </p:txBody>
        </p:sp>
        <p:cxnSp>
          <p:nvCxnSpPr>
            <p:cNvPr id="66" name="65 Conector recto de flecha"/>
            <p:cNvCxnSpPr/>
            <p:nvPr/>
          </p:nvCxnSpPr>
          <p:spPr>
            <a:xfrm>
              <a:off x="4355976" y="1011000"/>
              <a:ext cx="0" cy="329768"/>
            </a:xfrm>
            <a:prstGeom prst="straightConnector1">
              <a:avLst/>
            </a:prstGeom>
            <a:ln w="38100">
              <a:solidFill>
                <a:schemeClr val="bg1">
                  <a:lumMod val="65000"/>
                </a:schemeClr>
              </a:solidFill>
              <a:headEnd type="oval"/>
              <a:tailEnd type="stealth"/>
            </a:ln>
          </p:spPr>
          <p:style>
            <a:lnRef idx="1">
              <a:schemeClr val="accent1"/>
            </a:lnRef>
            <a:fillRef idx="0">
              <a:schemeClr val="accent1"/>
            </a:fillRef>
            <a:effectRef idx="0">
              <a:schemeClr val="accent1"/>
            </a:effectRef>
            <a:fontRef idx="minor">
              <a:schemeClr val="tx1"/>
            </a:fontRef>
          </p:style>
        </p:cxnSp>
        <p:cxnSp>
          <p:nvCxnSpPr>
            <p:cNvPr id="67" name="66 Conector recto de flecha"/>
            <p:cNvCxnSpPr/>
            <p:nvPr/>
          </p:nvCxnSpPr>
          <p:spPr>
            <a:xfrm>
              <a:off x="5652120" y="1011000"/>
              <a:ext cx="0" cy="329768"/>
            </a:xfrm>
            <a:prstGeom prst="straightConnector1">
              <a:avLst/>
            </a:prstGeom>
            <a:ln w="38100">
              <a:solidFill>
                <a:schemeClr val="bg1">
                  <a:lumMod val="65000"/>
                </a:schemeClr>
              </a:solidFill>
              <a:headEnd type="oval"/>
              <a:tailEnd type="stealth"/>
            </a:ln>
          </p:spPr>
          <p:style>
            <a:lnRef idx="1">
              <a:schemeClr val="accent1"/>
            </a:lnRef>
            <a:fillRef idx="0">
              <a:schemeClr val="accent1"/>
            </a:fillRef>
            <a:effectRef idx="0">
              <a:schemeClr val="accent1"/>
            </a:effectRef>
            <a:fontRef idx="minor">
              <a:schemeClr val="tx1"/>
            </a:fontRef>
          </p:style>
        </p:cxnSp>
        <p:cxnSp>
          <p:nvCxnSpPr>
            <p:cNvPr id="69" name="68 Conector recto de flecha"/>
            <p:cNvCxnSpPr/>
            <p:nvPr/>
          </p:nvCxnSpPr>
          <p:spPr>
            <a:xfrm>
              <a:off x="6948264" y="1011000"/>
              <a:ext cx="0" cy="329768"/>
            </a:xfrm>
            <a:prstGeom prst="straightConnector1">
              <a:avLst/>
            </a:prstGeom>
            <a:ln w="38100">
              <a:solidFill>
                <a:schemeClr val="bg1">
                  <a:lumMod val="65000"/>
                </a:schemeClr>
              </a:solidFill>
              <a:headEnd type="oval"/>
              <a:tailEnd type="stealth"/>
            </a:ln>
          </p:spPr>
          <p:style>
            <a:lnRef idx="1">
              <a:schemeClr val="accent1"/>
            </a:lnRef>
            <a:fillRef idx="0">
              <a:schemeClr val="accent1"/>
            </a:fillRef>
            <a:effectRef idx="0">
              <a:schemeClr val="accent1"/>
            </a:effectRef>
            <a:fontRef idx="minor">
              <a:schemeClr val="tx1"/>
            </a:fontRef>
          </p:style>
        </p:cxnSp>
        <p:cxnSp>
          <p:nvCxnSpPr>
            <p:cNvPr id="72" name="71 Conector recto de flecha"/>
            <p:cNvCxnSpPr/>
            <p:nvPr/>
          </p:nvCxnSpPr>
          <p:spPr>
            <a:xfrm>
              <a:off x="8316416" y="1011000"/>
              <a:ext cx="0" cy="329768"/>
            </a:xfrm>
            <a:prstGeom prst="straightConnector1">
              <a:avLst/>
            </a:prstGeom>
            <a:ln w="38100">
              <a:solidFill>
                <a:schemeClr val="bg1">
                  <a:lumMod val="65000"/>
                </a:schemeClr>
              </a:solidFill>
              <a:headEnd type="oval"/>
              <a:tailEnd type="stealth"/>
            </a:ln>
          </p:spPr>
          <p:style>
            <a:lnRef idx="1">
              <a:schemeClr val="accent1"/>
            </a:lnRef>
            <a:fillRef idx="0">
              <a:schemeClr val="accent1"/>
            </a:fillRef>
            <a:effectRef idx="0">
              <a:schemeClr val="accent1"/>
            </a:effectRef>
            <a:fontRef idx="minor">
              <a:schemeClr val="tx1"/>
            </a:fontRef>
          </p:style>
        </p:cxnSp>
        <p:cxnSp>
          <p:nvCxnSpPr>
            <p:cNvPr id="73" name="72 Conector recto"/>
            <p:cNvCxnSpPr/>
            <p:nvPr/>
          </p:nvCxnSpPr>
          <p:spPr>
            <a:xfrm>
              <a:off x="2411760" y="1844824"/>
              <a:ext cx="6479679"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73 Conector recto"/>
            <p:cNvCxnSpPr/>
            <p:nvPr/>
          </p:nvCxnSpPr>
          <p:spPr>
            <a:xfrm>
              <a:off x="2411760" y="2132856"/>
              <a:ext cx="6479679"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74 Conector recto"/>
            <p:cNvCxnSpPr/>
            <p:nvPr/>
          </p:nvCxnSpPr>
          <p:spPr>
            <a:xfrm>
              <a:off x="2412801" y="2348880"/>
              <a:ext cx="6479679"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75 Conector recto"/>
            <p:cNvCxnSpPr/>
            <p:nvPr/>
          </p:nvCxnSpPr>
          <p:spPr>
            <a:xfrm>
              <a:off x="2411760" y="2636912"/>
              <a:ext cx="6479679"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76 Conector recto"/>
            <p:cNvCxnSpPr/>
            <p:nvPr/>
          </p:nvCxnSpPr>
          <p:spPr>
            <a:xfrm>
              <a:off x="2411760" y="2852936"/>
              <a:ext cx="6479679"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77 Conector recto"/>
            <p:cNvCxnSpPr/>
            <p:nvPr/>
          </p:nvCxnSpPr>
          <p:spPr>
            <a:xfrm>
              <a:off x="5000529" y="1019638"/>
              <a:ext cx="3519" cy="1833298"/>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78 Conector recto"/>
            <p:cNvCxnSpPr/>
            <p:nvPr/>
          </p:nvCxnSpPr>
          <p:spPr>
            <a:xfrm>
              <a:off x="6296673" y="1019638"/>
              <a:ext cx="3519" cy="1833298"/>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79 Conector recto"/>
            <p:cNvCxnSpPr/>
            <p:nvPr/>
          </p:nvCxnSpPr>
          <p:spPr>
            <a:xfrm>
              <a:off x="7592817" y="1019638"/>
              <a:ext cx="3519" cy="1833298"/>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80 Conector recto"/>
            <p:cNvCxnSpPr/>
            <p:nvPr/>
          </p:nvCxnSpPr>
          <p:spPr>
            <a:xfrm>
              <a:off x="8888961" y="1019638"/>
              <a:ext cx="3519" cy="1833298"/>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6" name="85 CuadroTexto"/>
            <p:cNvSpPr txBox="1"/>
            <p:nvPr/>
          </p:nvSpPr>
          <p:spPr>
            <a:xfrm>
              <a:off x="1763688" y="3790781"/>
              <a:ext cx="762278" cy="2677656"/>
            </a:xfrm>
            <a:prstGeom prst="rect">
              <a:avLst/>
            </a:prstGeom>
            <a:noFill/>
            <a:ln w="6350">
              <a:solidFill>
                <a:schemeClr val="bg1">
                  <a:lumMod val="75000"/>
                </a:schemeClr>
              </a:solidFill>
            </a:ln>
          </p:spPr>
          <p:txBody>
            <a:bodyPr wrap="square" rtlCol="0">
              <a:spAutoFit/>
            </a:bodyPr>
            <a:lstStyle/>
            <a:p>
              <a:r>
                <a:rPr lang="es-CO" sz="600" dirty="0" smtClean="0">
                  <a:latin typeface="Arial Narrow" pitchFamily="34" charset="0"/>
                  <a:cs typeface="Times New Roman" pitchFamily="18" charset="0"/>
                </a:rPr>
                <a:t>SINAP</a:t>
              </a:r>
            </a:p>
            <a:p>
              <a:r>
                <a:rPr lang="es-CO" sz="600" dirty="0" smtClean="0">
                  <a:latin typeface="Arial Narrow" pitchFamily="34" charset="0"/>
                  <a:cs typeface="Times New Roman" pitchFamily="18" charset="0"/>
                </a:rPr>
                <a:t>Públicas:</a:t>
              </a:r>
            </a:p>
            <a:p>
              <a:pPr>
                <a:buFont typeface="Century Gothic" pitchFamily="34" charset="0"/>
                <a:buChar char="–"/>
              </a:pPr>
              <a:r>
                <a:rPr lang="es-CO" sz="600" dirty="0" smtClean="0">
                  <a:latin typeface="Arial Narrow" pitchFamily="34" charset="0"/>
                  <a:cs typeface="Times New Roman" pitchFamily="18" charset="0"/>
                </a:rPr>
                <a:t> Parques nacional naturales</a:t>
              </a:r>
            </a:p>
            <a:p>
              <a:pPr>
                <a:buFont typeface="Century Gothic" pitchFamily="34" charset="0"/>
                <a:buChar char="–"/>
              </a:pPr>
              <a:r>
                <a:rPr lang="es-CO" sz="600" dirty="0">
                  <a:latin typeface="Arial Narrow" pitchFamily="34" charset="0"/>
                  <a:cs typeface="Times New Roman" pitchFamily="18" charset="0"/>
                </a:rPr>
                <a:t> </a:t>
              </a:r>
              <a:r>
                <a:rPr lang="es-CO" sz="600" dirty="0" smtClean="0">
                  <a:latin typeface="Arial Narrow" pitchFamily="34" charset="0"/>
                  <a:cs typeface="Times New Roman" pitchFamily="18" charset="0"/>
                </a:rPr>
                <a:t>Reservas forestales protectoras</a:t>
              </a:r>
            </a:p>
            <a:p>
              <a:pPr>
                <a:buFont typeface="Century Gothic" pitchFamily="34" charset="0"/>
                <a:buChar char="–"/>
              </a:pPr>
              <a:r>
                <a:rPr lang="es-CO" sz="600" dirty="0" smtClean="0">
                  <a:latin typeface="Arial Narrow" pitchFamily="34" charset="0"/>
                  <a:cs typeface="Times New Roman" pitchFamily="18" charset="0"/>
                </a:rPr>
                <a:t> Parques naturales regionales</a:t>
              </a:r>
            </a:p>
            <a:p>
              <a:pPr>
                <a:buFont typeface="Century Gothic" pitchFamily="34" charset="0"/>
                <a:buChar char="–"/>
              </a:pPr>
              <a:r>
                <a:rPr lang="es-CO" sz="600" dirty="0" smtClean="0">
                  <a:latin typeface="Arial Narrow" pitchFamily="34" charset="0"/>
                  <a:cs typeface="Times New Roman" pitchFamily="18" charset="0"/>
                </a:rPr>
                <a:t> Distritos de conservación de suelos</a:t>
              </a:r>
            </a:p>
            <a:p>
              <a:pPr>
                <a:buFont typeface="Century Gothic" pitchFamily="34" charset="0"/>
                <a:buChar char="–"/>
              </a:pPr>
              <a:r>
                <a:rPr lang="es-CO" sz="600" dirty="0" smtClean="0">
                  <a:latin typeface="Arial Narrow" pitchFamily="34" charset="0"/>
                  <a:cs typeface="Times New Roman" pitchFamily="18" charset="0"/>
                </a:rPr>
                <a:t> Áreas de recreación</a:t>
              </a:r>
            </a:p>
            <a:p>
              <a:pPr>
                <a:buFont typeface="Century Gothic" pitchFamily="34" charset="0"/>
                <a:buChar char="–"/>
              </a:pPr>
              <a:r>
                <a:rPr lang="es-CO" sz="600" dirty="0" smtClean="0">
                  <a:latin typeface="Arial Narrow" pitchFamily="34" charset="0"/>
                  <a:cs typeface="Times New Roman" pitchFamily="18" charset="0"/>
                </a:rPr>
                <a:t> Zonas amortiguadoras </a:t>
              </a:r>
            </a:p>
            <a:p>
              <a:r>
                <a:rPr lang="es-CO" sz="600" dirty="0" smtClean="0">
                  <a:latin typeface="Arial Narrow" pitchFamily="34" charset="0"/>
                  <a:cs typeface="Times New Roman" pitchFamily="18" charset="0"/>
                </a:rPr>
                <a:t>Privadas:</a:t>
              </a:r>
            </a:p>
            <a:p>
              <a:pPr>
                <a:buFont typeface="Century Gothic" pitchFamily="34" charset="0"/>
                <a:buChar char="–"/>
              </a:pPr>
              <a:r>
                <a:rPr lang="es-CO" sz="600" dirty="0" smtClean="0">
                  <a:latin typeface="Arial Narrow" pitchFamily="34" charset="0"/>
                  <a:cs typeface="Times New Roman" pitchFamily="18" charset="0"/>
                </a:rPr>
                <a:t> Reservas naturales de la sociedad civil</a:t>
              </a:r>
            </a:p>
            <a:p>
              <a:pPr>
                <a:buFont typeface="Century Gothic" pitchFamily="34" charset="0"/>
                <a:buChar char="–"/>
              </a:pPr>
              <a:r>
                <a:rPr lang="es-CO" sz="600" dirty="0">
                  <a:latin typeface="Arial Narrow" pitchFamily="34" charset="0"/>
                  <a:cs typeface="Times New Roman" pitchFamily="18" charset="0"/>
                </a:rPr>
                <a:t> </a:t>
              </a:r>
              <a:r>
                <a:rPr lang="es-CO" sz="600" dirty="0" smtClean="0">
                  <a:latin typeface="Arial Narrow" pitchFamily="34" charset="0"/>
                  <a:cs typeface="Times New Roman" pitchFamily="18" charset="0"/>
                </a:rPr>
                <a:t>Zonas amortiguadoras</a:t>
              </a:r>
            </a:p>
            <a:p>
              <a:r>
                <a:rPr lang="es-CO" sz="600" dirty="0" smtClean="0">
                  <a:latin typeface="Arial Narrow" pitchFamily="34" charset="0"/>
                  <a:cs typeface="Times New Roman" pitchFamily="18" charset="0"/>
                </a:rPr>
                <a:t>Cuencas hidrográficas</a:t>
              </a:r>
            </a:p>
            <a:p>
              <a:pPr>
                <a:buFont typeface="Century Gothic" pitchFamily="34" charset="0"/>
                <a:buChar char="–"/>
              </a:pPr>
              <a:endParaRPr lang="es-CO" sz="600" dirty="0">
                <a:latin typeface="Arial Narrow" pitchFamily="34" charset="0"/>
                <a:cs typeface="Times New Roman" pitchFamily="18" charset="0"/>
              </a:endParaRPr>
            </a:p>
            <a:p>
              <a:pPr>
                <a:buFont typeface="Century Gothic" pitchFamily="34" charset="0"/>
                <a:buChar char="–"/>
              </a:pPr>
              <a:endParaRPr lang="es-CO" sz="600" dirty="0" smtClean="0">
                <a:latin typeface="Arial Narrow" pitchFamily="34" charset="0"/>
                <a:cs typeface="Times New Roman" pitchFamily="18" charset="0"/>
              </a:endParaRPr>
            </a:p>
            <a:p>
              <a:pPr>
                <a:buFont typeface="Century Gothic" pitchFamily="34" charset="0"/>
                <a:buChar char="–"/>
              </a:pPr>
              <a:endParaRPr lang="es-CO" sz="600" dirty="0" smtClean="0">
                <a:latin typeface="Arial Narrow" pitchFamily="34" charset="0"/>
                <a:cs typeface="Times New Roman" pitchFamily="18" charset="0"/>
              </a:endParaRPr>
            </a:p>
            <a:p>
              <a:pPr>
                <a:buFont typeface="Century Gothic" pitchFamily="34" charset="0"/>
                <a:buChar char="–"/>
              </a:pPr>
              <a:endParaRPr lang="es-CO" sz="600" dirty="0" smtClean="0">
                <a:latin typeface="Arial Narrow" pitchFamily="34" charset="0"/>
                <a:cs typeface="Times New Roman" pitchFamily="18" charset="0"/>
              </a:endParaRPr>
            </a:p>
          </p:txBody>
        </p:sp>
        <p:cxnSp>
          <p:nvCxnSpPr>
            <p:cNvPr id="87" name="86 Conector recto de flecha"/>
            <p:cNvCxnSpPr/>
            <p:nvPr/>
          </p:nvCxnSpPr>
          <p:spPr>
            <a:xfrm flipV="1">
              <a:off x="2123728" y="3396147"/>
              <a:ext cx="0" cy="326941"/>
            </a:xfrm>
            <a:prstGeom prst="straightConnector1">
              <a:avLst/>
            </a:prstGeom>
            <a:ln w="38100">
              <a:solidFill>
                <a:schemeClr val="bg1">
                  <a:lumMod val="65000"/>
                </a:schemeClr>
              </a:solidFill>
              <a:headEnd type="oval"/>
              <a:tailEnd type="stealth"/>
            </a:ln>
          </p:spPr>
          <p:style>
            <a:lnRef idx="1">
              <a:schemeClr val="accent1"/>
            </a:lnRef>
            <a:fillRef idx="0">
              <a:schemeClr val="accent1"/>
            </a:fillRef>
            <a:effectRef idx="0">
              <a:schemeClr val="accent1"/>
            </a:effectRef>
            <a:fontRef idx="minor">
              <a:schemeClr val="tx1"/>
            </a:fontRef>
          </p:style>
        </p:cxnSp>
        <p:sp>
          <p:nvSpPr>
            <p:cNvPr id="102" name="101 CuadroTexto"/>
            <p:cNvSpPr txBox="1"/>
            <p:nvPr/>
          </p:nvSpPr>
          <p:spPr>
            <a:xfrm>
              <a:off x="2585586" y="3790781"/>
              <a:ext cx="762278" cy="2677656"/>
            </a:xfrm>
            <a:prstGeom prst="rect">
              <a:avLst/>
            </a:prstGeom>
            <a:noFill/>
            <a:ln w="6350">
              <a:solidFill>
                <a:schemeClr val="bg1">
                  <a:lumMod val="75000"/>
                </a:schemeClr>
              </a:solidFill>
            </a:ln>
          </p:spPr>
          <p:txBody>
            <a:bodyPr wrap="square" rtlCol="0">
              <a:spAutoFit/>
            </a:bodyPr>
            <a:lstStyle/>
            <a:p>
              <a:r>
                <a:rPr lang="es-CO" sz="600" dirty="0" smtClean="0">
                  <a:latin typeface="Arial Narrow" pitchFamily="34" charset="0"/>
                  <a:cs typeface="Times New Roman" pitchFamily="18" charset="0"/>
                </a:rPr>
                <a:t>Patrimonio material tangible:</a:t>
              </a:r>
            </a:p>
            <a:p>
              <a:pPr>
                <a:buFont typeface="Century Gothic" pitchFamily="34" charset="0"/>
                <a:buChar char="–"/>
              </a:pPr>
              <a:r>
                <a:rPr lang="es-CO" sz="600" dirty="0" smtClean="0">
                  <a:latin typeface="Arial Narrow" pitchFamily="34" charset="0"/>
                  <a:cs typeface="Times New Roman" pitchFamily="18" charset="0"/>
                </a:rPr>
                <a:t> Patrimonio inmueble</a:t>
              </a:r>
            </a:p>
            <a:p>
              <a:pPr>
                <a:buFont typeface="Century Gothic" pitchFamily="34" charset="0"/>
                <a:buChar char="–"/>
              </a:pPr>
              <a:r>
                <a:rPr lang="es-CO" sz="600" dirty="0">
                  <a:latin typeface="Arial Narrow" pitchFamily="34" charset="0"/>
                  <a:cs typeface="Times New Roman" pitchFamily="18" charset="0"/>
                </a:rPr>
                <a:t> </a:t>
              </a:r>
              <a:r>
                <a:rPr lang="es-CO" sz="600" dirty="0" smtClean="0">
                  <a:latin typeface="Arial Narrow" pitchFamily="34" charset="0"/>
                  <a:cs typeface="Times New Roman" pitchFamily="18" charset="0"/>
                </a:rPr>
                <a:t>Patrimonio mueble</a:t>
              </a:r>
            </a:p>
            <a:p>
              <a:r>
                <a:rPr lang="es-CO" sz="600" dirty="0" smtClean="0">
                  <a:latin typeface="Arial Narrow" pitchFamily="34" charset="0"/>
                  <a:cs typeface="Times New Roman" pitchFamily="18" charset="0"/>
                </a:rPr>
                <a:t>Patrimonio inmaterial o intangible:</a:t>
              </a:r>
              <a:endParaRPr lang="es-CO" sz="600" dirty="0">
                <a:latin typeface="Arial Narrow" pitchFamily="34" charset="0"/>
                <a:cs typeface="Times New Roman" pitchFamily="18" charset="0"/>
              </a:endParaRPr>
            </a:p>
            <a:p>
              <a:r>
                <a:rPr lang="es-CO" sz="600" dirty="0" smtClean="0">
                  <a:latin typeface="Arial Narrow" pitchFamily="34" charset="0"/>
                  <a:cs typeface="Times New Roman" pitchFamily="18" charset="0"/>
                </a:rPr>
                <a:t>Patrimonio natural o paisajístico</a:t>
              </a:r>
            </a:p>
            <a:p>
              <a:r>
                <a:rPr lang="es-CO" sz="600" dirty="0" smtClean="0">
                  <a:latin typeface="Arial Narrow" pitchFamily="34" charset="0"/>
                  <a:cs typeface="Times New Roman" pitchFamily="18" charset="0"/>
                </a:rPr>
                <a:t>Patrimonio arqueológico</a:t>
              </a:r>
            </a:p>
            <a:p>
              <a:endParaRPr lang="es-CO" sz="600" dirty="0">
                <a:latin typeface="Arial Narrow" pitchFamily="34" charset="0"/>
                <a:cs typeface="Times New Roman" pitchFamily="18" charset="0"/>
              </a:endParaRPr>
            </a:p>
            <a:p>
              <a:endParaRPr lang="es-CO" sz="600" dirty="0" smtClean="0">
                <a:latin typeface="Arial Narrow" pitchFamily="34" charset="0"/>
                <a:cs typeface="Times New Roman" pitchFamily="18" charset="0"/>
              </a:endParaRPr>
            </a:p>
            <a:p>
              <a:endParaRPr lang="es-CO" sz="600" dirty="0">
                <a:latin typeface="Arial Narrow" pitchFamily="34" charset="0"/>
                <a:cs typeface="Times New Roman" pitchFamily="18" charset="0"/>
              </a:endParaRPr>
            </a:p>
            <a:p>
              <a:endParaRPr lang="es-CO" sz="600" dirty="0" smtClean="0">
                <a:latin typeface="Arial Narrow" pitchFamily="34" charset="0"/>
                <a:cs typeface="Times New Roman" pitchFamily="18" charset="0"/>
              </a:endParaRPr>
            </a:p>
            <a:p>
              <a:endParaRPr lang="es-CO" sz="600" dirty="0">
                <a:latin typeface="Arial Narrow" pitchFamily="34" charset="0"/>
                <a:cs typeface="Times New Roman" pitchFamily="18" charset="0"/>
              </a:endParaRPr>
            </a:p>
            <a:p>
              <a:endParaRPr lang="es-CO" sz="600" dirty="0" smtClean="0">
                <a:latin typeface="Arial Narrow" pitchFamily="34" charset="0"/>
                <a:cs typeface="Times New Roman" pitchFamily="18" charset="0"/>
              </a:endParaRPr>
            </a:p>
            <a:p>
              <a:endParaRPr lang="es-CO" sz="600" dirty="0">
                <a:latin typeface="Arial Narrow" pitchFamily="34" charset="0"/>
                <a:cs typeface="Times New Roman" pitchFamily="18" charset="0"/>
              </a:endParaRPr>
            </a:p>
            <a:p>
              <a:endParaRPr lang="es-CO" sz="600" dirty="0" smtClean="0">
                <a:latin typeface="Arial Narrow" pitchFamily="34" charset="0"/>
                <a:cs typeface="Times New Roman" pitchFamily="18" charset="0"/>
              </a:endParaRPr>
            </a:p>
            <a:p>
              <a:endParaRPr lang="es-CO" sz="600" dirty="0" smtClean="0">
                <a:latin typeface="Arial Narrow" pitchFamily="34" charset="0"/>
                <a:cs typeface="Times New Roman" pitchFamily="18" charset="0"/>
              </a:endParaRPr>
            </a:p>
            <a:p>
              <a:endParaRPr lang="es-CO" sz="600" dirty="0">
                <a:latin typeface="Arial Narrow" pitchFamily="34" charset="0"/>
                <a:cs typeface="Times New Roman" pitchFamily="18" charset="0"/>
              </a:endParaRPr>
            </a:p>
            <a:p>
              <a:endParaRPr lang="es-CO" sz="600" dirty="0" smtClean="0">
                <a:latin typeface="Arial Narrow" pitchFamily="34" charset="0"/>
                <a:cs typeface="Times New Roman" pitchFamily="18" charset="0"/>
              </a:endParaRPr>
            </a:p>
            <a:p>
              <a:endParaRPr lang="es-CO" sz="600" dirty="0">
                <a:latin typeface="Arial Narrow" pitchFamily="34" charset="0"/>
                <a:cs typeface="Times New Roman" pitchFamily="18" charset="0"/>
              </a:endParaRPr>
            </a:p>
            <a:p>
              <a:endParaRPr lang="es-CO" sz="600" dirty="0" smtClean="0">
                <a:latin typeface="Arial Narrow" pitchFamily="34" charset="0"/>
                <a:cs typeface="Times New Roman" pitchFamily="18" charset="0"/>
              </a:endParaRPr>
            </a:p>
            <a:p>
              <a:endParaRPr lang="es-CO" sz="600" dirty="0">
                <a:latin typeface="Arial Narrow" pitchFamily="34" charset="0"/>
                <a:cs typeface="Times New Roman" pitchFamily="18" charset="0"/>
              </a:endParaRPr>
            </a:p>
            <a:p>
              <a:endParaRPr lang="es-CO" sz="600" dirty="0" smtClean="0">
                <a:latin typeface="Arial Narrow" pitchFamily="34" charset="0"/>
                <a:cs typeface="Times New Roman" pitchFamily="18" charset="0"/>
              </a:endParaRPr>
            </a:p>
          </p:txBody>
        </p:sp>
        <p:cxnSp>
          <p:nvCxnSpPr>
            <p:cNvPr id="103" name="102 Conector recto de flecha"/>
            <p:cNvCxnSpPr/>
            <p:nvPr/>
          </p:nvCxnSpPr>
          <p:spPr>
            <a:xfrm flipV="1">
              <a:off x="2945626" y="3396147"/>
              <a:ext cx="0" cy="326941"/>
            </a:xfrm>
            <a:prstGeom prst="straightConnector1">
              <a:avLst/>
            </a:prstGeom>
            <a:ln w="38100">
              <a:solidFill>
                <a:schemeClr val="bg1">
                  <a:lumMod val="65000"/>
                </a:schemeClr>
              </a:solidFill>
              <a:headEnd type="oval"/>
              <a:tailEnd type="stealth"/>
            </a:ln>
          </p:spPr>
          <p:style>
            <a:lnRef idx="1">
              <a:schemeClr val="accent1"/>
            </a:lnRef>
            <a:fillRef idx="0">
              <a:schemeClr val="accent1"/>
            </a:fillRef>
            <a:effectRef idx="0">
              <a:schemeClr val="accent1"/>
            </a:effectRef>
            <a:fontRef idx="minor">
              <a:schemeClr val="tx1"/>
            </a:fontRef>
          </p:style>
        </p:cxnSp>
        <p:sp>
          <p:nvSpPr>
            <p:cNvPr id="104" name="103 CuadroTexto"/>
            <p:cNvSpPr txBox="1"/>
            <p:nvPr/>
          </p:nvSpPr>
          <p:spPr>
            <a:xfrm>
              <a:off x="3419872" y="3790781"/>
              <a:ext cx="762278" cy="2677656"/>
            </a:xfrm>
            <a:prstGeom prst="rect">
              <a:avLst/>
            </a:prstGeom>
            <a:noFill/>
            <a:ln w="6350">
              <a:solidFill>
                <a:schemeClr val="bg1">
                  <a:lumMod val="75000"/>
                </a:schemeClr>
              </a:solidFill>
            </a:ln>
          </p:spPr>
          <p:txBody>
            <a:bodyPr wrap="square" rtlCol="0">
              <a:spAutoFit/>
            </a:bodyPr>
            <a:lstStyle/>
            <a:p>
              <a:r>
                <a:rPr lang="es-CO" sz="600" dirty="0" smtClean="0">
                  <a:latin typeface="Arial Narrow" pitchFamily="34" charset="0"/>
                  <a:cs typeface="Times New Roman" pitchFamily="18" charset="0"/>
                </a:rPr>
                <a:t>Naturales:</a:t>
              </a:r>
            </a:p>
            <a:p>
              <a:pPr>
                <a:buFont typeface="Century Gothic" pitchFamily="34" charset="0"/>
                <a:buChar char="–"/>
              </a:pPr>
              <a:r>
                <a:rPr lang="es-CO" sz="600" dirty="0" smtClean="0">
                  <a:latin typeface="Arial Narrow" pitchFamily="34" charset="0"/>
                  <a:cs typeface="Times New Roman" pitchFamily="18" charset="0"/>
                </a:rPr>
                <a:t> Geológicos</a:t>
              </a:r>
            </a:p>
            <a:p>
              <a:pPr>
                <a:buFont typeface="Century Gothic" pitchFamily="34" charset="0"/>
                <a:buChar char="–"/>
              </a:pPr>
              <a:r>
                <a:rPr lang="es-CO" sz="600" dirty="0" smtClean="0">
                  <a:latin typeface="Arial Narrow" pitchFamily="34" charset="0"/>
                  <a:cs typeface="Times New Roman" pitchFamily="18" charset="0"/>
                </a:rPr>
                <a:t>Hidrometeorológicos</a:t>
              </a:r>
            </a:p>
            <a:p>
              <a:r>
                <a:rPr lang="es-CO" sz="600" dirty="0" smtClean="0">
                  <a:latin typeface="Arial Narrow" pitchFamily="34" charset="0"/>
                  <a:cs typeface="Times New Roman" pitchFamily="18" charset="0"/>
                </a:rPr>
                <a:t>Antropogénicos:</a:t>
              </a:r>
              <a:endParaRPr lang="es-CO" sz="600" dirty="0">
                <a:latin typeface="Arial Narrow" pitchFamily="34" charset="0"/>
                <a:cs typeface="Times New Roman" pitchFamily="18" charset="0"/>
              </a:endParaRPr>
            </a:p>
            <a:p>
              <a:pPr>
                <a:buFont typeface="Century Gothic" pitchFamily="34" charset="0"/>
                <a:buChar char="–"/>
              </a:pPr>
              <a:r>
                <a:rPr lang="es-CO" sz="600" dirty="0" smtClean="0">
                  <a:latin typeface="Arial Narrow" pitchFamily="34" charset="0"/>
                  <a:cs typeface="Times New Roman" pitchFamily="18" charset="0"/>
                </a:rPr>
                <a:t> Tecnológicos</a:t>
              </a:r>
            </a:p>
            <a:p>
              <a:pPr>
                <a:buFont typeface="Century Gothic" pitchFamily="34" charset="0"/>
                <a:buChar char="–"/>
              </a:pPr>
              <a:r>
                <a:rPr lang="es-CO" sz="600" dirty="0" smtClean="0">
                  <a:latin typeface="Arial Narrow" pitchFamily="34" charset="0"/>
                  <a:cs typeface="Times New Roman" pitchFamily="18" charset="0"/>
                </a:rPr>
                <a:t> Funcionales</a:t>
              </a:r>
            </a:p>
            <a:p>
              <a:pPr>
                <a:buFont typeface="Century Gothic" pitchFamily="34" charset="0"/>
                <a:buChar char="–"/>
              </a:pPr>
              <a:r>
                <a:rPr lang="es-CO" sz="600" dirty="0" smtClean="0">
                  <a:latin typeface="Arial Narrow" pitchFamily="34" charset="0"/>
                  <a:cs typeface="Times New Roman" pitchFamily="18" charset="0"/>
                </a:rPr>
                <a:t> Edificaciones</a:t>
              </a:r>
            </a:p>
            <a:p>
              <a:pPr>
                <a:buFont typeface="Century Gothic" pitchFamily="34" charset="0"/>
                <a:buChar char="–"/>
              </a:pPr>
              <a:r>
                <a:rPr lang="es-CO" sz="600" dirty="0" smtClean="0">
                  <a:latin typeface="Arial Narrow" pitchFamily="34" charset="0"/>
                  <a:cs typeface="Times New Roman" pitchFamily="18" charset="0"/>
                </a:rPr>
                <a:t> Concentración de personas</a:t>
              </a:r>
            </a:p>
            <a:p>
              <a:pPr>
                <a:buFont typeface="Century Gothic" pitchFamily="34" charset="0"/>
                <a:buChar char="–"/>
              </a:pPr>
              <a:r>
                <a:rPr lang="es-CO" sz="600" dirty="0" smtClean="0">
                  <a:latin typeface="Arial Narrow" pitchFamily="34" charset="0"/>
                  <a:cs typeface="Times New Roman" pitchFamily="18" charset="0"/>
                </a:rPr>
                <a:t> Accidentes</a:t>
              </a:r>
            </a:p>
            <a:p>
              <a:pPr>
                <a:buFont typeface="Century Gothic" pitchFamily="34" charset="0"/>
                <a:buChar char="–"/>
              </a:pPr>
              <a:endParaRPr lang="es-CO" sz="600" dirty="0">
                <a:latin typeface="Arial Narrow" pitchFamily="34" charset="0"/>
                <a:cs typeface="Times New Roman" pitchFamily="18" charset="0"/>
              </a:endParaRPr>
            </a:p>
            <a:p>
              <a:pPr>
                <a:buFont typeface="Century Gothic" pitchFamily="34" charset="0"/>
                <a:buChar char="–"/>
              </a:pPr>
              <a:endParaRPr lang="es-CO" sz="600" dirty="0" smtClean="0">
                <a:latin typeface="Arial Narrow" pitchFamily="34" charset="0"/>
                <a:cs typeface="Times New Roman" pitchFamily="18" charset="0"/>
              </a:endParaRPr>
            </a:p>
            <a:p>
              <a:pPr>
                <a:buFont typeface="Century Gothic" pitchFamily="34" charset="0"/>
                <a:buChar char="–"/>
              </a:pPr>
              <a:endParaRPr lang="es-CO" sz="600" dirty="0">
                <a:latin typeface="Arial Narrow" pitchFamily="34" charset="0"/>
                <a:cs typeface="Times New Roman" pitchFamily="18" charset="0"/>
              </a:endParaRPr>
            </a:p>
            <a:p>
              <a:pPr>
                <a:buFont typeface="Century Gothic" pitchFamily="34" charset="0"/>
                <a:buChar char="–"/>
              </a:pPr>
              <a:endParaRPr lang="es-CO" sz="600" dirty="0" smtClean="0">
                <a:latin typeface="Arial Narrow" pitchFamily="34" charset="0"/>
                <a:cs typeface="Times New Roman" pitchFamily="18" charset="0"/>
              </a:endParaRPr>
            </a:p>
            <a:p>
              <a:pPr>
                <a:buFont typeface="Century Gothic" pitchFamily="34" charset="0"/>
                <a:buChar char="–"/>
              </a:pPr>
              <a:endParaRPr lang="es-CO" sz="600" dirty="0">
                <a:latin typeface="Arial Narrow" pitchFamily="34" charset="0"/>
                <a:cs typeface="Times New Roman" pitchFamily="18" charset="0"/>
              </a:endParaRPr>
            </a:p>
            <a:p>
              <a:pPr>
                <a:buFont typeface="Century Gothic" pitchFamily="34" charset="0"/>
                <a:buChar char="–"/>
              </a:pPr>
              <a:endParaRPr lang="es-CO" sz="600" dirty="0" smtClean="0">
                <a:latin typeface="Arial Narrow" pitchFamily="34" charset="0"/>
                <a:cs typeface="Times New Roman" pitchFamily="18" charset="0"/>
              </a:endParaRPr>
            </a:p>
            <a:p>
              <a:pPr>
                <a:buFont typeface="Century Gothic" pitchFamily="34" charset="0"/>
                <a:buChar char="–"/>
              </a:pPr>
              <a:endParaRPr lang="es-CO" sz="600" dirty="0">
                <a:latin typeface="Arial Narrow" pitchFamily="34" charset="0"/>
                <a:cs typeface="Times New Roman" pitchFamily="18" charset="0"/>
              </a:endParaRPr>
            </a:p>
            <a:p>
              <a:pPr>
                <a:buFont typeface="Century Gothic" pitchFamily="34" charset="0"/>
                <a:buChar char="–"/>
              </a:pPr>
              <a:endParaRPr lang="es-CO" sz="600" dirty="0" smtClean="0">
                <a:latin typeface="Arial Narrow" pitchFamily="34" charset="0"/>
                <a:cs typeface="Times New Roman" pitchFamily="18" charset="0"/>
              </a:endParaRPr>
            </a:p>
            <a:p>
              <a:pPr>
                <a:buFont typeface="Century Gothic" pitchFamily="34" charset="0"/>
                <a:buChar char="–"/>
              </a:pPr>
              <a:endParaRPr lang="es-CO" sz="600" dirty="0">
                <a:latin typeface="Arial Narrow" pitchFamily="34" charset="0"/>
                <a:cs typeface="Times New Roman" pitchFamily="18" charset="0"/>
              </a:endParaRPr>
            </a:p>
            <a:p>
              <a:pPr>
                <a:buFont typeface="Century Gothic" pitchFamily="34" charset="0"/>
                <a:buChar char="–"/>
              </a:pPr>
              <a:endParaRPr lang="es-CO" sz="600" dirty="0" smtClean="0">
                <a:latin typeface="Arial Narrow" pitchFamily="34" charset="0"/>
                <a:cs typeface="Times New Roman" pitchFamily="18" charset="0"/>
              </a:endParaRPr>
            </a:p>
            <a:p>
              <a:pPr>
                <a:buFont typeface="Century Gothic" pitchFamily="34" charset="0"/>
                <a:buChar char="–"/>
              </a:pPr>
              <a:endParaRPr lang="es-CO" sz="600" dirty="0" smtClean="0">
                <a:latin typeface="Arial Narrow" pitchFamily="34" charset="0"/>
                <a:cs typeface="Times New Roman" pitchFamily="18" charset="0"/>
              </a:endParaRPr>
            </a:p>
            <a:p>
              <a:pPr>
                <a:buFont typeface="Century Gothic" pitchFamily="34" charset="0"/>
                <a:buChar char="–"/>
              </a:pPr>
              <a:endParaRPr lang="es-CO" sz="600" dirty="0">
                <a:latin typeface="Arial Narrow" pitchFamily="34" charset="0"/>
                <a:cs typeface="Times New Roman" pitchFamily="18" charset="0"/>
              </a:endParaRPr>
            </a:p>
            <a:p>
              <a:pPr>
                <a:buFont typeface="Century Gothic" pitchFamily="34" charset="0"/>
                <a:buChar char="–"/>
              </a:pPr>
              <a:endParaRPr lang="es-CO" sz="600" dirty="0" smtClean="0">
                <a:latin typeface="Arial Narrow" pitchFamily="34" charset="0"/>
                <a:cs typeface="Times New Roman" pitchFamily="18" charset="0"/>
              </a:endParaRPr>
            </a:p>
            <a:p>
              <a:pPr>
                <a:buFont typeface="Century Gothic" pitchFamily="34" charset="0"/>
                <a:buChar char="–"/>
              </a:pPr>
              <a:endParaRPr lang="es-CO" sz="600" dirty="0">
                <a:latin typeface="Arial Narrow" pitchFamily="34" charset="0"/>
                <a:cs typeface="Times New Roman" pitchFamily="18" charset="0"/>
              </a:endParaRPr>
            </a:p>
            <a:p>
              <a:pPr>
                <a:buFont typeface="Century Gothic" pitchFamily="34" charset="0"/>
                <a:buChar char="–"/>
              </a:pPr>
              <a:endParaRPr lang="es-CO" sz="600" dirty="0" smtClean="0">
                <a:latin typeface="Arial Narrow" pitchFamily="34" charset="0"/>
                <a:cs typeface="Times New Roman" pitchFamily="18" charset="0"/>
              </a:endParaRPr>
            </a:p>
            <a:p>
              <a:pPr>
                <a:buFont typeface="Century Gothic" pitchFamily="34" charset="0"/>
                <a:buChar char="–"/>
              </a:pPr>
              <a:endParaRPr lang="es-CO" sz="600" dirty="0">
                <a:latin typeface="Arial Narrow" pitchFamily="34" charset="0"/>
                <a:cs typeface="Times New Roman" pitchFamily="18" charset="0"/>
              </a:endParaRPr>
            </a:p>
            <a:p>
              <a:pPr>
                <a:buFont typeface="Century Gothic" pitchFamily="34" charset="0"/>
                <a:buChar char="–"/>
              </a:pPr>
              <a:endParaRPr lang="es-CO" sz="600" dirty="0" smtClean="0">
                <a:latin typeface="Arial Narrow" pitchFamily="34" charset="0"/>
                <a:cs typeface="Times New Roman" pitchFamily="18" charset="0"/>
              </a:endParaRPr>
            </a:p>
          </p:txBody>
        </p:sp>
        <p:cxnSp>
          <p:nvCxnSpPr>
            <p:cNvPr id="105" name="104 Conector recto de flecha"/>
            <p:cNvCxnSpPr/>
            <p:nvPr/>
          </p:nvCxnSpPr>
          <p:spPr>
            <a:xfrm flipV="1">
              <a:off x="3779912" y="3396147"/>
              <a:ext cx="0" cy="326941"/>
            </a:xfrm>
            <a:prstGeom prst="straightConnector1">
              <a:avLst/>
            </a:prstGeom>
            <a:ln w="38100">
              <a:solidFill>
                <a:schemeClr val="bg1">
                  <a:lumMod val="65000"/>
                </a:schemeClr>
              </a:solidFill>
              <a:headEnd type="oval"/>
              <a:tailEnd type="stealth"/>
            </a:ln>
          </p:spPr>
          <p:style>
            <a:lnRef idx="1">
              <a:schemeClr val="accent1"/>
            </a:lnRef>
            <a:fillRef idx="0">
              <a:schemeClr val="accent1"/>
            </a:fillRef>
            <a:effectRef idx="0">
              <a:schemeClr val="accent1"/>
            </a:effectRef>
            <a:fontRef idx="minor">
              <a:schemeClr val="tx1"/>
            </a:fontRef>
          </p:style>
        </p:cxnSp>
        <p:sp>
          <p:nvSpPr>
            <p:cNvPr id="106" name="105 CuadroTexto"/>
            <p:cNvSpPr txBox="1"/>
            <p:nvPr/>
          </p:nvSpPr>
          <p:spPr>
            <a:xfrm>
              <a:off x="4241770" y="3790781"/>
              <a:ext cx="762278" cy="2677656"/>
            </a:xfrm>
            <a:prstGeom prst="rect">
              <a:avLst/>
            </a:prstGeom>
            <a:noFill/>
            <a:ln w="6350">
              <a:solidFill>
                <a:schemeClr val="bg1">
                  <a:lumMod val="75000"/>
                </a:schemeClr>
              </a:solidFill>
            </a:ln>
          </p:spPr>
          <p:txBody>
            <a:bodyPr wrap="square" rtlCol="0">
              <a:spAutoFit/>
            </a:bodyPr>
            <a:lstStyle/>
            <a:p>
              <a:r>
                <a:rPr lang="es-CO" sz="600" dirty="0" smtClean="0">
                  <a:latin typeface="Arial Narrow" pitchFamily="34" charset="0"/>
                  <a:cs typeface="Times New Roman" pitchFamily="18" charset="0"/>
                </a:rPr>
                <a:t>Mineras:</a:t>
              </a:r>
            </a:p>
            <a:p>
              <a:pPr>
                <a:buFont typeface="Century Gothic" pitchFamily="34" charset="0"/>
                <a:buChar char="–"/>
              </a:pPr>
              <a:r>
                <a:rPr lang="es-CO" sz="600" dirty="0" smtClean="0">
                  <a:latin typeface="Arial Narrow" pitchFamily="34" charset="0"/>
                  <a:cs typeface="Times New Roman" pitchFamily="18" charset="0"/>
                </a:rPr>
                <a:t> Zonas de promoción minera</a:t>
              </a:r>
            </a:p>
            <a:p>
              <a:r>
                <a:rPr lang="es-CO" sz="600" dirty="0" smtClean="0">
                  <a:latin typeface="Arial Narrow" pitchFamily="34" charset="0"/>
                  <a:cs typeface="Times New Roman" pitchFamily="18" charset="0"/>
                </a:rPr>
                <a:t>Hidrocarburos:</a:t>
              </a:r>
              <a:endParaRPr lang="es-CO" sz="600" dirty="0">
                <a:latin typeface="Arial Narrow" pitchFamily="34" charset="0"/>
                <a:cs typeface="Times New Roman" pitchFamily="18" charset="0"/>
              </a:endParaRPr>
            </a:p>
            <a:p>
              <a:pPr>
                <a:buFont typeface="Century Gothic" pitchFamily="34" charset="0"/>
                <a:buChar char="–"/>
              </a:pPr>
              <a:r>
                <a:rPr lang="es-CO" sz="600" dirty="0" smtClean="0">
                  <a:latin typeface="Arial Narrow" pitchFamily="34" charset="0"/>
                  <a:cs typeface="Times New Roman" pitchFamily="18" charset="0"/>
                </a:rPr>
                <a:t> Exploración</a:t>
              </a:r>
            </a:p>
            <a:p>
              <a:pPr>
                <a:buFont typeface="Century Gothic" pitchFamily="34" charset="0"/>
                <a:buChar char="–"/>
              </a:pPr>
              <a:r>
                <a:rPr lang="es-CO" sz="600" dirty="0">
                  <a:latin typeface="Arial Narrow" pitchFamily="34" charset="0"/>
                  <a:cs typeface="Times New Roman" pitchFamily="18" charset="0"/>
                </a:rPr>
                <a:t> </a:t>
              </a:r>
              <a:r>
                <a:rPr lang="es-CO" sz="600" dirty="0" smtClean="0">
                  <a:latin typeface="Arial Narrow" pitchFamily="34" charset="0"/>
                  <a:cs typeface="Times New Roman" pitchFamily="18" charset="0"/>
                </a:rPr>
                <a:t>Producción</a:t>
              </a:r>
            </a:p>
            <a:p>
              <a:pPr>
                <a:buFont typeface="Century Gothic" pitchFamily="34" charset="0"/>
                <a:buChar char="–"/>
              </a:pPr>
              <a:r>
                <a:rPr lang="es-CO" sz="600" dirty="0">
                  <a:latin typeface="Arial Narrow" pitchFamily="34" charset="0"/>
                  <a:cs typeface="Times New Roman" pitchFamily="18" charset="0"/>
                </a:rPr>
                <a:t> </a:t>
              </a:r>
              <a:r>
                <a:rPr lang="es-CO" sz="600" dirty="0" smtClean="0">
                  <a:latin typeface="Arial Narrow" pitchFamily="34" charset="0"/>
                  <a:cs typeface="Times New Roman" pitchFamily="18" charset="0"/>
                </a:rPr>
                <a:t>Áreas disponibles</a:t>
              </a:r>
            </a:p>
            <a:p>
              <a:pPr>
                <a:buFont typeface="Century Gothic" pitchFamily="34" charset="0"/>
                <a:buChar char="–"/>
              </a:pPr>
              <a:r>
                <a:rPr lang="es-CO" sz="600" dirty="0">
                  <a:latin typeface="Arial Narrow" pitchFamily="34" charset="0"/>
                  <a:cs typeface="Times New Roman" pitchFamily="18" charset="0"/>
                </a:rPr>
                <a:t> </a:t>
              </a:r>
              <a:r>
                <a:rPr lang="es-CO" sz="600" dirty="0" smtClean="0">
                  <a:latin typeface="Arial Narrow" pitchFamily="34" charset="0"/>
                  <a:cs typeface="Times New Roman" pitchFamily="18" charset="0"/>
                </a:rPr>
                <a:t>Áreas de reserva</a:t>
              </a:r>
            </a:p>
            <a:p>
              <a:pPr>
                <a:buFont typeface="Century Gothic" pitchFamily="34" charset="0"/>
                <a:buChar char="–"/>
              </a:pPr>
              <a:r>
                <a:rPr lang="es-CO" sz="600" dirty="0">
                  <a:latin typeface="Arial Narrow" pitchFamily="34" charset="0"/>
                  <a:cs typeface="Times New Roman" pitchFamily="18" charset="0"/>
                </a:rPr>
                <a:t> </a:t>
              </a:r>
              <a:r>
                <a:rPr lang="es-CO" sz="600" dirty="0" smtClean="0">
                  <a:latin typeface="Arial Narrow" pitchFamily="34" charset="0"/>
                  <a:cs typeface="Times New Roman" pitchFamily="18" charset="0"/>
                </a:rPr>
                <a:t>Negociación</a:t>
              </a:r>
            </a:p>
            <a:p>
              <a:pPr>
                <a:buFont typeface="Century Gothic" pitchFamily="34" charset="0"/>
                <a:buChar char="–"/>
              </a:pPr>
              <a:r>
                <a:rPr lang="es-CO" sz="600" dirty="0">
                  <a:latin typeface="Arial Narrow" pitchFamily="34" charset="0"/>
                  <a:cs typeface="Times New Roman" pitchFamily="18" charset="0"/>
                </a:rPr>
                <a:t> </a:t>
              </a:r>
              <a:r>
                <a:rPr lang="es-CO" sz="600" dirty="0" smtClean="0">
                  <a:latin typeface="Arial Narrow" pitchFamily="34" charset="0"/>
                  <a:cs typeface="Times New Roman" pitchFamily="18" charset="0"/>
                </a:rPr>
                <a:t>Propuestas recibidas</a:t>
              </a:r>
            </a:p>
            <a:p>
              <a:pPr>
                <a:buFont typeface="Century Gothic" pitchFamily="34" charset="0"/>
                <a:buChar char="–"/>
              </a:pPr>
              <a:endParaRPr lang="es-CO" sz="600" dirty="0">
                <a:latin typeface="Arial Narrow" pitchFamily="34" charset="0"/>
                <a:cs typeface="Times New Roman" pitchFamily="18" charset="0"/>
              </a:endParaRPr>
            </a:p>
            <a:p>
              <a:pPr>
                <a:buFont typeface="Century Gothic" pitchFamily="34" charset="0"/>
                <a:buChar char="–"/>
              </a:pPr>
              <a:endParaRPr lang="es-CO" sz="600" dirty="0" smtClean="0">
                <a:latin typeface="Arial Narrow" pitchFamily="34" charset="0"/>
                <a:cs typeface="Times New Roman" pitchFamily="18" charset="0"/>
              </a:endParaRPr>
            </a:p>
            <a:p>
              <a:pPr>
                <a:buFont typeface="Century Gothic" pitchFamily="34" charset="0"/>
                <a:buChar char="–"/>
              </a:pPr>
              <a:endParaRPr lang="es-CO" sz="600" dirty="0">
                <a:latin typeface="Arial Narrow" pitchFamily="34" charset="0"/>
                <a:cs typeface="Times New Roman" pitchFamily="18" charset="0"/>
              </a:endParaRPr>
            </a:p>
            <a:p>
              <a:pPr>
                <a:buFont typeface="Century Gothic" pitchFamily="34" charset="0"/>
                <a:buChar char="–"/>
              </a:pPr>
              <a:endParaRPr lang="es-CO" sz="600" dirty="0" smtClean="0">
                <a:latin typeface="Arial Narrow" pitchFamily="34" charset="0"/>
                <a:cs typeface="Times New Roman" pitchFamily="18" charset="0"/>
              </a:endParaRPr>
            </a:p>
            <a:p>
              <a:pPr>
                <a:buFont typeface="Century Gothic" pitchFamily="34" charset="0"/>
                <a:buChar char="–"/>
              </a:pPr>
              <a:endParaRPr lang="es-CO" sz="600" dirty="0">
                <a:latin typeface="Arial Narrow" pitchFamily="34" charset="0"/>
                <a:cs typeface="Times New Roman" pitchFamily="18" charset="0"/>
              </a:endParaRPr>
            </a:p>
            <a:p>
              <a:pPr>
                <a:buFont typeface="Century Gothic" pitchFamily="34" charset="0"/>
                <a:buChar char="–"/>
              </a:pPr>
              <a:endParaRPr lang="es-CO" sz="600" dirty="0" smtClean="0">
                <a:latin typeface="Arial Narrow" pitchFamily="34" charset="0"/>
                <a:cs typeface="Times New Roman" pitchFamily="18" charset="0"/>
              </a:endParaRPr>
            </a:p>
            <a:p>
              <a:pPr>
                <a:buFont typeface="Century Gothic" pitchFamily="34" charset="0"/>
                <a:buChar char="–"/>
              </a:pPr>
              <a:endParaRPr lang="es-CO" sz="600" dirty="0">
                <a:latin typeface="Arial Narrow" pitchFamily="34" charset="0"/>
                <a:cs typeface="Times New Roman" pitchFamily="18" charset="0"/>
              </a:endParaRPr>
            </a:p>
            <a:p>
              <a:pPr>
                <a:buFont typeface="Century Gothic" pitchFamily="34" charset="0"/>
                <a:buChar char="–"/>
              </a:pPr>
              <a:endParaRPr lang="es-CO" sz="600" dirty="0" smtClean="0">
                <a:latin typeface="Arial Narrow" pitchFamily="34" charset="0"/>
                <a:cs typeface="Times New Roman" pitchFamily="18" charset="0"/>
              </a:endParaRPr>
            </a:p>
            <a:p>
              <a:pPr>
                <a:buFont typeface="Century Gothic" pitchFamily="34" charset="0"/>
                <a:buChar char="–"/>
              </a:pPr>
              <a:endParaRPr lang="es-CO" sz="600" dirty="0">
                <a:latin typeface="Arial Narrow" pitchFamily="34" charset="0"/>
                <a:cs typeface="Times New Roman" pitchFamily="18" charset="0"/>
              </a:endParaRPr>
            </a:p>
            <a:p>
              <a:pPr>
                <a:buFont typeface="Century Gothic" pitchFamily="34" charset="0"/>
                <a:buChar char="–"/>
              </a:pPr>
              <a:endParaRPr lang="es-CO" sz="600" dirty="0" smtClean="0">
                <a:latin typeface="Arial Narrow" pitchFamily="34" charset="0"/>
                <a:cs typeface="Times New Roman" pitchFamily="18" charset="0"/>
              </a:endParaRPr>
            </a:p>
            <a:p>
              <a:pPr>
                <a:buFont typeface="Century Gothic" pitchFamily="34" charset="0"/>
                <a:buChar char="–"/>
              </a:pPr>
              <a:endParaRPr lang="es-CO" sz="600" dirty="0" smtClean="0">
                <a:latin typeface="Arial Narrow" pitchFamily="34" charset="0"/>
                <a:cs typeface="Times New Roman" pitchFamily="18" charset="0"/>
              </a:endParaRPr>
            </a:p>
            <a:p>
              <a:pPr>
                <a:buFont typeface="Century Gothic" pitchFamily="34" charset="0"/>
                <a:buChar char="–"/>
              </a:pPr>
              <a:endParaRPr lang="es-CO" sz="600" dirty="0">
                <a:latin typeface="Arial Narrow" pitchFamily="34" charset="0"/>
                <a:cs typeface="Times New Roman" pitchFamily="18" charset="0"/>
              </a:endParaRPr>
            </a:p>
            <a:p>
              <a:pPr>
                <a:buFont typeface="Century Gothic" pitchFamily="34" charset="0"/>
                <a:buChar char="–"/>
              </a:pPr>
              <a:endParaRPr lang="es-CO" sz="600" dirty="0" smtClean="0">
                <a:latin typeface="Arial Narrow" pitchFamily="34" charset="0"/>
                <a:cs typeface="Times New Roman" pitchFamily="18" charset="0"/>
              </a:endParaRPr>
            </a:p>
            <a:p>
              <a:pPr>
                <a:buFont typeface="Century Gothic" pitchFamily="34" charset="0"/>
                <a:buChar char="–"/>
              </a:pPr>
              <a:endParaRPr lang="es-CO" sz="600" dirty="0">
                <a:latin typeface="Arial Narrow" pitchFamily="34" charset="0"/>
                <a:cs typeface="Times New Roman" pitchFamily="18" charset="0"/>
              </a:endParaRPr>
            </a:p>
            <a:p>
              <a:pPr>
                <a:buFont typeface="Century Gothic" pitchFamily="34" charset="0"/>
                <a:buChar char="–"/>
              </a:pPr>
              <a:endParaRPr lang="es-CO" sz="600" dirty="0" smtClean="0">
                <a:latin typeface="Arial Narrow" pitchFamily="34" charset="0"/>
                <a:cs typeface="Times New Roman" pitchFamily="18" charset="0"/>
              </a:endParaRPr>
            </a:p>
            <a:p>
              <a:pPr>
                <a:buFont typeface="Century Gothic" pitchFamily="34" charset="0"/>
                <a:buChar char="–"/>
              </a:pPr>
              <a:endParaRPr lang="es-CO" sz="600" dirty="0">
                <a:latin typeface="Arial Narrow" pitchFamily="34" charset="0"/>
                <a:cs typeface="Times New Roman" pitchFamily="18" charset="0"/>
              </a:endParaRPr>
            </a:p>
            <a:p>
              <a:pPr>
                <a:buFont typeface="Century Gothic" pitchFamily="34" charset="0"/>
                <a:buChar char="–"/>
              </a:pPr>
              <a:endParaRPr lang="es-CO" sz="600" dirty="0" smtClean="0">
                <a:latin typeface="Arial Narrow" pitchFamily="34" charset="0"/>
                <a:cs typeface="Times New Roman" pitchFamily="18" charset="0"/>
              </a:endParaRPr>
            </a:p>
          </p:txBody>
        </p:sp>
        <p:cxnSp>
          <p:nvCxnSpPr>
            <p:cNvPr id="107" name="106 Conector recto de flecha"/>
            <p:cNvCxnSpPr/>
            <p:nvPr/>
          </p:nvCxnSpPr>
          <p:spPr>
            <a:xfrm flipV="1">
              <a:off x="4601810" y="3396147"/>
              <a:ext cx="0" cy="326941"/>
            </a:xfrm>
            <a:prstGeom prst="straightConnector1">
              <a:avLst/>
            </a:prstGeom>
            <a:ln w="38100">
              <a:solidFill>
                <a:schemeClr val="bg1">
                  <a:lumMod val="65000"/>
                </a:schemeClr>
              </a:solidFill>
              <a:headEnd type="oval"/>
              <a:tailEnd type="stealth"/>
            </a:ln>
          </p:spPr>
          <p:style>
            <a:lnRef idx="1">
              <a:schemeClr val="accent1"/>
            </a:lnRef>
            <a:fillRef idx="0">
              <a:schemeClr val="accent1"/>
            </a:fillRef>
            <a:effectRef idx="0">
              <a:schemeClr val="accent1"/>
            </a:effectRef>
            <a:fontRef idx="minor">
              <a:schemeClr val="tx1"/>
            </a:fontRef>
          </p:style>
        </p:cxnSp>
        <p:sp>
          <p:nvSpPr>
            <p:cNvPr id="108" name="107 CuadroTexto"/>
            <p:cNvSpPr txBox="1"/>
            <p:nvPr/>
          </p:nvSpPr>
          <p:spPr>
            <a:xfrm>
              <a:off x="5076056" y="3790781"/>
              <a:ext cx="762278" cy="2677656"/>
            </a:xfrm>
            <a:prstGeom prst="rect">
              <a:avLst/>
            </a:prstGeom>
            <a:noFill/>
            <a:ln w="6350">
              <a:solidFill>
                <a:schemeClr val="bg1">
                  <a:lumMod val="75000"/>
                </a:schemeClr>
              </a:solidFill>
            </a:ln>
          </p:spPr>
          <p:txBody>
            <a:bodyPr wrap="square" rtlCol="0">
              <a:spAutoFit/>
            </a:bodyPr>
            <a:lstStyle/>
            <a:p>
              <a:pPr>
                <a:buFont typeface="Century Gothic" pitchFamily="34" charset="0"/>
                <a:buChar char="–"/>
              </a:pPr>
              <a:r>
                <a:rPr lang="es-CO" sz="600" dirty="0" smtClean="0">
                  <a:latin typeface="Arial Narrow" pitchFamily="34" charset="0"/>
                  <a:cs typeface="Times New Roman" pitchFamily="18" charset="0"/>
                </a:rPr>
                <a:t> Sistema vial</a:t>
              </a:r>
            </a:p>
            <a:p>
              <a:pPr>
                <a:buFont typeface="Century Gothic" pitchFamily="34" charset="0"/>
                <a:buChar char="–"/>
              </a:pPr>
              <a:r>
                <a:rPr lang="es-CO" sz="600" dirty="0">
                  <a:latin typeface="Arial Narrow" pitchFamily="34" charset="0"/>
                  <a:cs typeface="Times New Roman" pitchFamily="18" charset="0"/>
                </a:rPr>
                <a:t> </a:t>
              </a:r>
              <a:r>
                <a:rPr lang="es-CO" sz="600" dirty="0" smtClean="0">
                  <a:latin typeface="Arial Narrow" pitchFamily="34" charset="0"/>
                  <a:cs typeface="Times New Roman" pitchFamily="18" charset="0"/>
                </a:rPr>
                <a:t>Sistema de transporte</a:t>
              </a:r>
            </a:p>
            <a:p>
              <a:pPr>
                <a:buFont typeface="Century Gothic" pitchFamily="34" charset="0"/>
                <a:buChar char="–"/>
              </a:pPr>
              <a:r>
                <a:rPr lang="es-CO" sz="600" dirty="0">
                  <a:latin typeface="Arial Narrow" pitchFamily="34" charset="0"/>
                  <a:cs typeface="Times New Roman" pitchFamily="18" charset="0"/>
                </a:rPr>
                <a:t> </a:t>
              </a:r>
              <a:r>
                <a:rPr lang="es-CO" sz="600" dirty="0" smtClean="0">
                  <a:latin typeface="Arial Narrow" pitchFamily="34" charset="0"/>
                  <a:cs typeface="Times New Roman" pitchFamily="18" charset="0"/>
                </a:rPr>
                <a:t>Sistema de energía eléctrica</a:t>
              </a:r>
            </a:p>
            <a:p>
              <a:pPr>
                <a:buFont typeface="Century Gothic" pitchFamily="34" charset="0"/>
                <a:buChar char="–"/>
              </a:pPr>
              <a:r>
                <a:rPr lang="es-CO" sz="600" dirty="0">
                  <a:latin typeface="Arial Narrow" pitchFamily="34" charset="0"/>
                  <a:cs typeface="Times New Roman" pitchFamily="18" charset="0"/>
                </a:rPr>
                <a:t> </a:t>
              </a:r>
              <a:r>
                <a:rPr lang="es-CO" sz="600" dirty="0" smtClean="0">
                  <a:latin typeface="Arial Narrow" pitchFamily="34" charset="0"/>
                  <a:cs typeface="Times New Roman" pitchFamily="18" charset="0"/>
                </a:rPr>
                <a:t>Sistema de gas natural</a:t>
              </a:r>
            </a:p>
            <a:p>
              <a:pPr>
                <a:buFont typeface="Century Gothic" pitchFamily="34" charset="0"/>
                <a:buChar char="–"/>
              </a:pPr>
              <a:r>
                <a:rPr lang="es-CO" sz="600" dirty="0">
                  <a:latin typeface="Arial Narrow" pitchFamily="34" charset="0"/>
                  <a:cs typeface="Times New Roman" pitchFamily="18" charset="0"/>
                </a:rPr>
                <a:t> </a:t>
              </a:r>
              <a:r>
                <a:rPr lang="es-CO" sz="600" dirty="0" smtClean="0">
                  <a:latin typeface="Arial Narrow" pitchFamily="34" charset="0"/>
                  <a:cs typeface="Times New Roman" pitchFamily="18" charset="0"/>
                </a:rPr>
                <a:t>Sistema de hidrocarburos</a:t>
              </a:r>
            </a:p>
            <a:p>
              <a:pPr>
                <a:buFont typeface="Century Gothic" pitchFamily="34" charset="0"/>
                <a:buChar char="–"/>
              </a:pPr>
              <a:r>
                <a:rPr lang="es-CO" sz="600" dirty="0">
                  <a:latin typeface="Arial Narrow" pitchFamily="34" charset="0"/>
                  <a:cs typeface="Times New Roman" pitchFamily="18" charset="0"/>
                </a:rPr>
                <a:t> </a:t>
              </a:r>
              <a:r>
                <a:rPr lang="es-CO" sz="600" dirty="0" smtClean="0">
                  <a:latin typeface="Arial Narrow" pitchFamily="34" charset="0"/>
                  <a:cs typeface="Times New Roman" pitchFamily="18" charset="0"/>
                </a:rPr>
                <a:t>Sistema de telecomunicaciones</a:t>
              </a:r>
            </a:p>
            <a:p>
              <a:pPr>
                <a:buFont typeface="Century Gothic" pitchFamily="34" charset="0"/>
                <a:buChar char="–"/>
              </a:pPr>
              <a:r>
                <a:rPr lang="es-CO" sz="600" dirty="0">
                  <a:latin typeface="Arial Narrow" pitchFamily="34" charset="0"/>
                  <a:cs typeface="Times New Roman" pitchFamily="18" charset="0"/>
                </a:rPr>
                <a:t> </a:t>
              </a:r>
              <a:r>
                <a:rPr lang="es-CO" sz="600" dirty="0" smtClean="0">
                  <a:latin typeface="Arial Narrow" pitchFamily="34" charset="0"/>
                  <a:cs typeface="Times New Roman" pitchFamily="18" charset="0"/>
                </a:rPr>
                <a:t>Sistema de acueducto</a:t>
              </a:r>
            </a:p>
            <a:p>
              <a:pPr>
                <a:buFont typeface="Century Gothic" pitchFamily="34" charset="0"/>
                <a:buChar char="–"/>
              </a:pPr>
              <a:r>
                <a:rPr lang="es-CO" sz="600" dirty="0">
                  <a:latin typeface="Arial Narrow" pitchFamily="34" charset="0"/>
                  <a:cs typeface="Times New Roman" pitchFamily="18" charset="0"/>
                </a:rPr>
                <a:t> </a:t>
              </a:r>
              <a:r>
                <a:rPr lang="es-CO" sz="600" dirty="0" smtClean="0">
                  <a:latin typeface="Arial Narrow" pitchFamily="34" charset="0"/>
                  <a:cs typeface="Times New Roman" pitchFamily="18" charset="0"/>
                </a:rPr>
                <a:t>Sistema de alcantarillado</a:t>
              </a:r>
            </a:p>
            <a:p>
              <a:pPr>
                <a:buFont typeface="Century Gothic" pitchFamily="34" charset="0"/>
                <a:buChar char="–"/>
              </a:pPr>
              <a:r>
                <a:rPr lang="es-CO" sz="600" dirty="0">
                  <a:latin typeface="Arial Narrow" pitchFamily="34" charset="0"/>
                  <a:cs typeface="Times New Roman" pitchFamily="18" charset="0"/>
                </a:rPr>
                <a:t> </a:t>
              </a:r>
              <a:r>
                <a:rPr lang="es-CO" sz="600" dirty="0" smtClean="0">
                  <a:latin typeface="Arial Narrow" pitchFamily="34" charset="0"/>
                  <a:cs typeface="Times New Roman" pitchFamily="18" charset="0"/>
                </a:rPr>
                <a:t>Sistema de residuos sólidos</a:t>
              </a:r>
              <a:endParaRPr lang="es-CO" sz="600" dirty="0">
                <a:latin typeface="Arial Narrow" pitchFamily="34" charset="0"/>
                <a:cs typeface="Times New Roman" pitchFamily="18" charset="0"/>
              </a:endParaRPr>
            </a:p>
            <a:p>
              <a:pPr>
                <a:buFont typeface="Century Gothic" pitchFamily="34" charset="0"/>
                <a:buChar char="–"/>
              </a:pPr>
              <a:endParaRPr lang="es-CO" sz="600" dirty="0" smtClean="0">
                <a:latin typeface="Arial Narrow" pitchFamily="34" charset="0"/>
                <a:cs typeface="Times New Roman" pitchFamily="18" charset="0"/>
              </a:endParaRPr>
            </a:p>
            <a:p>
              <a:pPr>
                <a:buFont typeface="Century Gothic" pitchFamily="34" charset="0"/>
                <a:buChar char="–"/>
              </a:pPr>
              <a:endParaRPr lang="es-CO" sz="600" dirty="0">
                <a:latin typeface="Arial Narrow" pitchFamily="34" charset="0"/>
                <a:cs typeface="Times New Roman" pitchFamily="18" charset="0"/>
              </a:endParaRPr>
            </a:p>
            <a:p>
              <a:pPr>
                <a:buFont typeface="Century Gothic" pitchFamily="34" charset="0"/>
                <a:buChar char="–"/>
              </a:pPr>
              <a:endParaRPr lang="es-CO" sz="600" dirty="0" smtClean="0">
                <a:latin typeface="Arial Narrow" pitchFamily="34" charset="0"/>
                <a:cs typeface="Times New Roman" pitchFamily="18" charset="0"/>
              </a:endParaRPr>
            </a:p>
            <a:p>
              <a:pPr>
                <a:buFont typeface="Century Gothic" pitchFamily="34" charset="0"/>
                <a:buChar char="–"/>
              </a:pPr>
              <a:endParaRPr lang="es-CO" sz="600" dirty="0">
                <a:latin typeface="Arial Narrow" pitchFamily="34" charset="0"/>
                <a:cs typeface="Times New Roman" pitchFamily="18" charset="0"/>
              </a:endParaRPr>
            </a:p>
            <a:p>
              <a:pPr>
                <a:buFont typeface="Century Gothic" pitchFamily="34" charset="0"/>
                <a:buChar char="–"/>
              </a:pPr>
              <a:endParaRPr lang="es-CO" sz="600" dirty="0" smtClean="0">
                <a:latin typeface="Arial Narrow" pitchFamily="34" charset="0"/>
                <a:cs typeface="Times New Roman" pitchFamily="18" charset="0"/>
              </a:endParaRPr>
            </a:p>
            <a:p>
              <a:pPr>
                <a:buFont typeface="Century Gothic" pitchFamily="34" charset="0"/>
                <a:buChar char="–"/>
              </a:pPr>
              <a:endParaRPr lang="es-CO" sz="600" dirty="0">
                <a:latin typeface="Arial Narrow" pitchFamily="34" charset="0"/>
                <a:cs typeface="Times New Roman" pitchFamily="18" charset="0"/>
              </a:endParaRPr>
            </a:p>
            <a:p>
              <a:pPr>
                <a:buFont typeface="Century Gothic" pitchFamily="34" charset="0"/>
                <a:buChar char="–"/>
              </a:pPr>
              <a:endParaRPr lang="es-CO" sz="600" dirty="0" smtClean="0">
                <a:latin typeface="Arial Narrow" pitchFamily="34" charset="0"/>
                <a:cs typeface="Times New Roman" pitchFamily="18" charset="0"/>
              </a:endParaRPr>
            </a:p>
            <a:p>
              <a:pPr>
                <a:buFont typeface="Century Gothic" pitchFamily="34" charset="0"/>
                <a:buChar char="–"/>
              </a:pPr>
              <a:endParaRPr lang="es-CO" sz="600" dirty="0">
                <a:latin typeface="Arial Narrow" pitchFamily="34" charset="0"/>
                <a:cs typeface="Times New Roman" pitchFamily="18" charset="0"/>
              </a:endParaRPr>
            </a:p>
            <a:p>
              <a:pPr>
                <a:buFont typeface="Century Gothic" pitchFamily="34" charset="0"/>
                <a:buChar char="–"/>
              </a:pPr>
              <a:endParaRPr lang="es-CO" sz="600" dirty="0" smtClean="0">
                <a:latin typeface="Arial Narrow" pitchFamily="34" charset="0"/>
                <a:cs typeface="Times New Roman" pitchFamily="18" charset="0"/>
              </a:endParaRPr>
            </a:p>
            <a:p>
              <a:pPr>
                <a:buFont typeface="Century Gothic" pitchFamily="34" charset="0"/>
                <a:buChar char="–"/>
              </a:pPr>
              <a:endParaRPr lang="es-CO" sz="600" dirty="0">
                <a:latin typeface="Arial Narrow" pitchFamily="34" charset="0"/>
                <a:cs typeface="Times New Roman" pitchFamily="18" charset="0"/>
              </a:endParaRPr>
            </a:p>
            <a:p>
              <a:pPr>
                <a:buFont typeface="Century Gothic" pitchFamily="34" charset="0"/>
                <a:buChar char="–"/>
              </a:pPr>
              <a:endParaRPr lang="es-CO" sz="600" dirty="0" smtClean="0">
                <a:latin typeface="Arial Narrow" pitchFamily="34" charset="0"/>
                <a:cs typeface="Times New Roman" pitchFamily="18" charset="0"/>
              </a:endParaRPr>
            </a:p>
          </p:txBody>
        </p:sp>
        <p:cxnSp>
          <p:nvCxnSpPr>
            <p:cNvPr id="109" name="108 Conector recto de flecha"/>
            <p:cNvCxnSpPr/>
            <p:nvPr/>
          </p:nvCxnSpPr>
          <p:spPr>
            <a:xfrm flipV="1">
              <a:off x="5436096" y="3396147"/>
              <a:ext cx="0" cy="326941"/>
            </a:xfrm>
            <a:prstGeom prst="straightConnector1">
              <a:avLst/>
            </a:prstGeom>
            <a:ln w="38100">
              <a:solidFill>
                <a:schemeClr val="bg1">
                  <a:lumMod val="65000"/>
                </a:schemeClr>
              </a:solidFill>
              <a:headEnd type="oval"/>
              <a:tailEnd type="stealth"/>
            </a:ln>
          </p:spPr>
          <p:style>
            <a:lnRef idx="1">
              <a:schemeClr val="accent1"/>
            </a:lnRef>
            <a:fillRef idx="0">
              <a:schemeClr val="accent1"/>
            </a:fillRef>
            <a:effectRef idx="0">
              <a:schemeClr val="accent1"/>
            </a:effectRef>
            <a:fontRef idx="minor">
              <a:schemeClr val="tx1"/>
            </a:fontRef>
          </p:style>
        </p:cxnSp>
        <p:sp>
          <p:nvSpPr>
            <p:cNvPr id="110" name="109 CuadroTexto"/>
            <p:cNvSpPr txBox="1"/>
            <p:nvPr/>
          </p:nvSpPr>
          <p:spPr>
            <a:xfrm>
              <a:off x="5897954" y="3790781"/>
              <a:ext cx="762278" cy="2677656"/>
            </a:xfrm>
            <a:prstGeom prst="rect">
              <a:avLst/>
            </a:prstGeom>
            <a:noFill/>
            <a:ln w="6350">
              <a:solidFill>
                <a:schemeClr val="bg1">
                  <a:lumMod val="75000"/>
                </a:schemeClr>
              </a:solidFill>
            </a:ln>
          </p:spPr>
          <p:txBody>
            <a:bodyPr wrap="square" rtlCol="0">
              <a:spAutoFit/>
            </a:bodyPr>
            <a:lstStyle/>
            <a:p>
              <a:pPr>
                <a:buFont typeface="Century Gothic" pitchFamily="34" charset="0"/>
                <a:buChar char="–"/>
              </a:pPr>
              <a:r>
                <a:rPr lang="es-CO" sz="600" dirty="0" smtClean="0">
                  <a:latin typeface="Arial Narrow" pitchFamily="34" charset="0"/>
                  <a:cs typeface="Times New Roman" pitchFamily="18" charset="0"/>
                </a:rPr>
                <a:t> Resguardos indígenas</a:t>
              </a:r>
            </a:p>
            <a:p>
              <a:pPr>
                <a:buFont typeface="Century Gothic" pitchFamily="34" charset="0"/>
                <a:buChar char="–"/>
              </a:pPr>
              <a:endParaRPr lang="es-CO" sz="600" dirty="0">
                <a:latin typeface="Arial Narrow" pitchFamily="34" charset="0"/>
                <a:cs typeface="Times New Roman" pitchFamily="18" charset="0"/>
              </a:endParaRPr>
            </a:p>
            <a:p>
              <a:pPr>
                <a:buFont typeface="Century Gothic" pitchFamily="34" charset="0"/>
                <a:buChar char="–"/>
              </a:pPr>
              <a:endParaRPr lang="es-CO" sz="600" dirty="0" smtClean="0">
                <a:latin typeface="Arial Narrow" pitchFamily="34" charset="0"/>
                <a:cs typeface="Times New Roman" pitchFamily="18" charset="0"/>
              </a:endParaRPr>
            </a:p>
            <a:p>
              <a:pPr>
                <a:buFont typeface="Century Gothic" pitchFamily="34" charset="0"/>
                <a:buChar char="–"/>
              </a:pPr>
              <a:endParaRPr lang="es-CO" sz="600" dirty="0">
                <a:latin typeface="Arial Narrow" pitchFamily="34" charset="0"/>
                <a:cs typeface="Times New Roman" pitchFamily="18" charset="0"/>
              </a:endParaRPr>
            </a:p>
            <a:p>
              <a:pPr>
                <a:buFont typeface="Century Gothic" pitchFamily="34" charset="0"/>
                <a:buChar char="–"/>
              </a:pPr>
              <a:endParaRPr lang="es-CO" sz="600" dirty="0" smtClean="0">
                <a:latin typeface="Arial Narrow" pitchFamily="34" charset="0"/>
                <a:cs typeface="Times New Roman" pitchFamily="18" charset="0"/>
              </a:endParaRPr>
            </a:p>
            <a:p>
              <a:pPr>
                <a:buFont typeface="Century Gothic" pitchFamily="34" charset="0"/>
                <a:buChar char="–"/>
              </a:pPr>
              <a:endParaRPr lang="es-CO" sz="600" dirty="0">
                <a:latin typeface="Arial Narrow" pitchFamily="34" charset="0"/>
                <a:cs typeface="Times New Roman" pitchFamily="18" charset="0"/>
              </a:endParaRPr>
            </a:p>
            <a:p>
              <a:pPr>
                <a:buFont typeface="Century Gothic" pitchFamily="34" charset="0"/>
                <a:buChar char="–"/>
              </a:pPr>
              <a:endParaRPr lang="es-CO" sz="600" dirty="0" smtClean="0">
                <a:latin typeface="Arial Narrow" pitchFamily="34" charset="0"/>
                <a:cs typeface="Times New Roman" pitchFamily="18" charset="0"/>
              </a:endParaRPr>
            </a:p>
            <a:p>
              <a:pPr>
                <a:buFont typeface="Century Gothic" pitchFamily="34" charset="0"/>
                <a:buChar char="–"/>
              </a:pPr>
              <a:endParaRPr lang="es-CO" sz="600" dirty="0">
                <a:latin typeface="Arial Narrow" pitchFamily="34" charset="0"/>
                <a:cs typeface="Times New Roman" pitchFamily="18" charset="0"/>
              </a:endParaRPr>
            </a:p>
            <a:p>
              <a:pPr>
                <a:buFont typeface="Century Gothic" pitchFamily="34" charset="0"/>
                <a:buChar char="–"/>
              </a:pPr>
              <a:endParaRPr lang="es-CO" sz="600" dirty="0" smtClean="0">
                <a:latin typeface="Arial Narrow" pitchFamily="34" charset="0"/>
                <a:cs typeface="Times New Roman" pitchFamily="18" charset="0"/>
              </a:endParaRPr>
            </a:p>
            <a:p>
              <a:pPr>
                <a:buFont typeface="Century Gothic" pitchFamily="34" charset="0"/>
                <a:buChar char="–"/>
              </a:pPr>
              <a:endParaRPr lang="es-CO" sz="600" dirty="0">
                <a:latin typeface="Arial Narrow" pitchFamily="34" charset="0"/>
                <a:cs typeface="Times New Roman" pitchFamily="18" charset="0"/>
              </a:endParaRPr>
            </a:p>
            <a:p>
              <a:pPr>
                <a:buFont typeface="Century Gothic" pitchFamily="34" charset="0"/>
                <a:buChar char="–"/>
              </a:pPr>
              <a:endParaRPr lang="es-CO" sz="600" dirty="0" smtClean="0">
                <a:latin typeface="Arial Narrow" pitchFamily="34" charset="0"/>
                <a:cs typeface="Times New Roman" pitchFamily="18" charset="0"/>
              </a:endParaRPr>
            </a:p>
            <a:p>
              <a:pPr>
                <a:buFont typeface="Century Gothic" pitchFamily="34" charset="0"/>
                <a:buChar char="–"/>
              </a:pPr>
              <a:endParaRPr lang="es-CO" sz="600" dirty="0">
                <a:latin typeface="Arial Narrow" pitchFamily="34" charset="0"/>
                <a:cs typeface="Times New Roman" pitchFamily="18" charset="0"/>
              </a:endParaRPr>
            </a:p>
            <a:p>
              <a:pPr>
                <a:buFont typeface="Century Gothic" pitchFamily="34" charset="0"/>
                <a:buChar char="–"/>
              </a:pPr>
              <a:endParaRPr lang="es-CO" sz="600" dirty="0" smtClean="0">
                <a:latin typeface="Arial Narrow" pitchFamily="34" charset="0"/>
                <a:cs typeface="Times New Roman" pitchFamily="18" charset="0"/>
              </a:endParaRPr>
            </a:p>
            <a:p>
              <a:pPr>
                <a:buFont typeface="Century Gothic" pitchFamily="34" charset="0"/>
                <a:buChar char="–"/>
              </a:pPr>
              <a:endParaRPr lang="es-CO" sz="600" dirty="0">
                <a:latin typeface="Arial Narrow" pitchFamily="34" charset="0"/>
                <a:cs typeface="Times New Roman" pitchFamily="18" charset="0"/>
              </a:endParaRPr>
            </a:p>
            <a:p>
              <a:pPr>
                <a:buFont typeface="Century Gothic" pitchFamily="34" charset="0"/>
                <a:buChar char="–"/>
              </a:pPr>
              <a:endParaRPr lang="es-CO" sz="600" dirty="0" smtClean="0">
                <a:latin typeface="Arial Narrow" pitchFamily="34" charset="0"/>
                <a:cs typeface="Times New Roman" pitchFamily="18" charset="0"/>
              </a:endParaRPr>
            </a:p>
            <a:p>
              <a:pPr>
                <a:buFont typeface="Century Gothic" pitchFamily="34" charset="0"/>
                <a:buChar char="–"/>
              </a:pPr>
              <a:endParaRPr lang="es-CO" sz="600" dirty="0">
                <a:latin typeface="Arial Narrow" pitchFamily="34" charset="0"/>
                <a:cs typeface="Times New Roman" pitchFamily="18" charset="0"/>
              </a:endParaRPr>
            </a:p>
            <a:p>
              <a:pPr>
                <a:buFont typeface="Century Gothic" pitchFamily="34" charset="0"/>
                <a:buChar char="–"/>
              </a:pPr>
              <a:endParaRPr lang="es-CO" sz="600" dirty="0" smtClean="0">
                <a:latin typeface="Arial Narrow" pitchFamily="34" charset="0"/>
                <a:cs typeface="Times New Roman" pitchFamily="18" charset="0"/>
              </a:endParaRPr>
            </a:p>
            <a:p>
              <a:pPr>
                <a:buFont typeface="Century Gothic" pitchFamily="34" charset="0"/>
                <a:buChar char="–"/>
              </a:pPr>
              <a:endParaRPr lang="es-CO" sz="600" dirty="0">
                <a:latin typeface="Arial Narrow" pitchFamily="34" charset="0"/>
                <a:cs typeface="Times New Roman" pitchFamily="18" charset="0"/>
              </a:endParaRPr>
            </a:p>
            <a:p>
              <a:pPr>
                <a:buFont typeface="Century Gothic" pitchFamily="34" charset="0"/>
                <a:buChar char="–"/>
              </a:pPr>
              <a:endParaRPr lang="es-CO" sz="600" dirty="0" smtClean="0">
                <a:latin typeface="Arial Narrow" pitchFamily="34" charset="0"/>
                <a:cs typeface="Times New Roman" pitchFamily="18" charset="0"/>
              </a:endParaRPr>
            </a:p>
            <a:p>
              <a:pPr>
                <a:buFont typeface="Century Gothic" pitchFamily="34" charset="0"/>
                <a:buChar char="–"/>
              </a:pPr>
              <a:endParaRPr lang="es-CO" sz="600" dirty="0">
                <a:latin typeface="Arial Narrow" pitchFamily="34" charset="0"/>
                <a:cs typeface="Times New Roman" pitchFamily="18" charset="0"/>
              </a:endParaRPr>
            </a:p>
            <a:p>
              <a:pPr>
                <a:buFont typeface="Century Gothic" pitchFamily="34" charset="0"/>
                <a:buChar char="–"/>
              </a:pPr>
              <a:endParaRPr lang="es-CO" sz="600" dirty="0" smtClean="0">
                <a:latin typeface="Arial Narrow" pitchFamily="34" charset="0"/>
                <a:cs typeface="Times New Roman" pitchFamily="18" charset="0"/>
              </a:endParaRPr>
            </a:p>
            <a:p>
              <a:pPr>
                <a:buFont typeface="Century Gothic" pitchFamily="34" charset="0"/>
                <a:buChar char="–"/>
              </a:pPr>
              <a:endParaRPr lang="es-CO" sz="600" dirty="0">
                <a:latin typeface="Arial Narrow" pitchFamily="34" charset="0"/>
                <a:cs typeface="Times New Roman" pitchFamily="18" charset="0"/>
              </a:endParaRPr>
            </a:p>
            <a:p>
              <a:pPr>
                <a:buFont typeface="Century Gothic" pitchFamily="34" charset="0"/>
                <a:buChar char="–"/>
              </a:pPr>
              <a:endParaRPr lang="es-CO" sz="600" dirty="0" smtClean="0">
                <a:latin typeface="Arial Narrow" pitchFamily="34" charset="0"/>
                <a:cs typeface="Times New Roman" pitchFamily="18" charset="0"/>
              </a:endParaRPr>
            </a:p>
            <a:p>
              <a:pPr>
                <a:buFont typeface="Century Gothic" pitchFamily="34" charset="0"/>
                <a:buChar char="–"/>
              </a:pPr>
              <a:endParaRPr lang="es-CO" sz="600" dirty="0">
                <a:latin typeface="Arial Narrow" pitchFamily="34" charset="0"/>
                <a:cs typeface="Times New Roman" pitchFamily="18" charset="0"/>
              </a:endParaRPr>
            </a:p>
            <a:p>
              <a:pPr>
                <a:buFont typeface="Century Gothic" pitchFamily="34" charset="0"/>
                <a:buChar char="–"/>
              </a:pPr>
              <a:endParaRPr lang="es-CO" sz="600" dirty="0" smtClean="0">
                <a:latin typeface="Arial Narrow" pitchFamily="34" charset="0"/>
                <a:cs typeface="Times New Roman" pitchFamily="18" charset="0"/>
              </a:endParaRPr>
            </a:p>
            <a:p>
              <a:pPr>
                <a:buFont typeface="Century Gothic" pitchFamily="34" charset="0"/>
                <a:buChar char="–"/>
              </a:pPr>
              <a:endParaRPr lang="es-CO" sz="600" dirty="0">
                <a:latin typeface="Arial Narrow" pitchFamily="34" charset="0"/>
                <a:cs typeface="Times New Roman" pitchFamily="18" charset="0"/>
              </a:endParaRPr>
            </a:p>
            <a:p>
              <a:pPr>
                <a:buFont typeface="Century Gothic" pitchFamily="34" charset="0"/>
                <a:buChar char="–"/>
              </a:pPr>
              <a:endParaRPr lang="es-CO" sz="600" dirty="0" smtClean="0">
                <a:latin typeface="Arial Narrow" pitchFamily="34" charset="0"/>
                <a:cs typeface="Times New Roman" pitchFamily="18" charset="0"/>
              </a:endParaRPr>
            </a:p>
          </p:txBody>
        </p:sp>
        <p:cxnSp>
          <p:nvCxnSpPr>
            <p:cNvPr id="111" name="110 Conector recto de flecha"/>
            <p:cNvCxnSpPr/>
            <p:nvPr/>
          </p:nvCxnSpPr>
          <p:spPr>
            <a:xfrm flipV="1">
              <a:off x="6257994" y="3396147"/>
              <a:ext cx="0" cy="326941"/>
            </a:xfrm>
            <a:prstGeom prst="straightConnector1">
              <a:avLst/>
            </a:prstGeom>
            <a:ln w="38100">
              <a:solidFill>
                <a:schemeClr val="bg1">
                  <a:lumMod val="65000"/>
                </a:schemeClr>
              </a:solidFill>
              <a:headEnd type="oval"/>
              <a:tailEnd type="stealth"/>
            </a:ln>
          </p:spPr>
          <p:style>
            <a:lnRef idx="1">
              <a:schemeClr val="accent1"/>
            </a:lnRef>
            <a:fillRef idx="0">
              <a:schemeClr val="accent1"/>
            </a:fillRef>
            <a:effectRef idx="0">
              <a:schemeClr val="accent1"/>
            </a:effectRef>
            <a:fontRef idx="minor">
              <a:schemeClr val="tx1"/>
            </a:fontRef>
          </p:style>
        </p:cxnSp>
        <p:sp>
          <p:nvSpPr>
            <p:cNvPr id="112" name="111 CuadroTexto"/>
            <p:cNvSpPr txBox="1"/>
            <p:nvPr/>
          </p:nvSpPr>
          <p:spPr>
            <a:xfrm>
              <a:off x="6732240" y="3790781"/>
              <a:ext cx="762278" cy="2677656"/>
            </a:xfrm>
            <a:prstGeom prst="rect">
              <a:avLst/>
            </a:prstGeom>
            <a:noFill/>
            <a:ln w="6350">
              <a:solidFill>
                <a:schemeClr val="bg1">
                  <a:lumMod val="75000"/>
                </a:schemeClr>
              </a:solidFill>
            </a:ln>
          </p:spPr>
          <p:txBody>
            <a:bodyPr wrap="square" rtlCol="0">
              <a:spAutoFit/>
            </a:bodyPr>
            <a:lstStyle/>
            <a:p>
              <a:pPr>
                <a:buFont typeface="Century Gothic" pitchFamily="34" charset="0"/>
                <a:buChar char="–"/>
              </a:pPr>
              <a:r>
                <a:rPr lang="es-CO" sz="600" dirty="0" smtClean="0">
                  <a:latin typeface="Arial Narrow" pitchFamily="34" charset="0"/>
                  <a:cs typeface="Times New Roman" pitchFamily="18" charset="0"/>
                </a:rPr>
                <a:t> Población afrodescendientes</a:t>
              </a:r>
            </a:p>
            <a:p>
              <a:pPr>
                <a:buFont typeface="Century Gothic" pitchFamily="34" charset="0"/>
                <a:buChar char="–"/>
              </a:pPr>
              <a:endParaRPr lang="es-CO" sz="600" dirty="0">
                <a:latin typeface="Arial Narrow" pitchFamily="34" charset="0"/>
                <a:cs typeface="Times New Roman" pitchFamily="18" charset="0"/>
              </a:endParaRPr>
            </a:p>
            <a:p>
              <a:pPr>
                <a:buFont typeface="Century Gothic" pitchFamily="34" charset="0"/>
                <a:buChar char="–"/>
              </a:pPr>
              <a:endParaRPr lang="es-CO" sz="600" dirty="0" smtClean="0">
                <a:latin typeface="Arial Narrow" pitchFamily="34" charset="0"/>
                <a:cs typeface="Times New Roman" pitchFamily="18" charset="0"/>
              </a:endParaRPr>
            </a:p>
            <a:p>
              <a:pPr>
                <a:buFont typeface="Century Gothic" pitchFamily="34" charset="0"/>
                <a:buChar char="–"/>
              </a:pPr>
              <a:endParaRPr lang="es-CO" sz="600" dirty="0">
                <a:latin typeface="Arial Narrow" pitchFamily="34" charset="0"/>
                <a:cs typeface="Times New Roman" pitchFamily="18" charset="0"/>
              </a:endParaRPr>
            </a:p>
            <a:p>
              <a:pPr>
                <a:buFont typeface="Century Gothic" pitchFamily="34" charset="0"/>
                <a:buChar char="–"/>
              </a:pPr>
              <a:endParaRPr lang="es-CO" sz="600" dirty="0" smtClean="0">
                <a:latin typeface="Arial Narrow" pitchFamily="34" charset="0"/>
                <a:cs typeface="Times New Roman" pitchFamily="18" charset="0"/>
              </a:endParaRPr>
            </a:p>
            <a:p>
              <a:pPr>
                <a:buFont typeface="Century Gothic" pitchFamily="34" charset="0"/>
                <a:buChar char="–"/>
              </a:pPr>
              <a:endParaRPr lang="es-CO" sz="600" dirty="0">
                <a:latin typeface="Arial Narrow" pitchFamily="34" charset="0"/>
                <a:cs typeface="Times New Roman" pitchFamily="18" charset="0"/>
              </a:endParaRPr>
            </a:p>
            <a:p>
              <a:pPr>
                <a:buFont typeface="Century Gothic" pitchFamily="34" charset="0"/>
                <a:buChar char="–"/>
              </a:pPr>
              <a:endParaRPr lang="es-CO" sz="600" dirty="0" smtClean="0">
                <a:latin typeface="Arial Narrow" pitchFamily="34" charset="0"/>
                <a:cs typeface="Times New Roman" pitchFamily="18" charset="0"/>
              </a:endParaRPr>
            </a:p>
            <a:p>
              <a:pPr>
                <a:buFont typeface="Century Gothic" pitchFamily="34" charset="0"/>
                <a:buChar char="–"/>
              </a:pPr>
              <a:endParaRPr lang="es-CO" sz="600" dirty="0">
                <a:latin typeface="Arial Narrow" pitchFamily="34" charset="0"/>
                <a:cs typeface="Times New Roman" pitchFamily="18" charset="0"/>
              </a:endParaRPr>
            </a:p>
            <a:p>
              <a:pPr>
                <a:buFont typeface="Century Gothic" pitchFamily="34" charset="0"/>
                <a:buChar char="–"/>
              </a:pPr>
              <a:endParaRPr lang="es-CO" sz="600" dirty="0" smtClean="0">
                <a:latin typeface="Arial Narrow" pitchFamily="34" charset="0"/>
                <a:cs typeface="Times New Roman" pitchFamily="18" charset="0"/>
              </a:endParaRPr>
            </a:p>
            <a:p>
              <a:pPr>
                <a:buFont typeface="Century Gothic" pitchFamily="34" charset="0"/>
                <a:buChar char="–"/>
              </a:pPr>
              <a:endParaRPr lang="es-CO" sz="600" dirty="0">
                <a:latin typeface="Arial Narrow" pitchFamily="34" charset="0"/>
                <a:cs typeface="Times New Roman" pitchFamily="18" charset="0"/>
              </a:endParaRPr>
            </a:p>
            <a:p>
              <a:pPr>
                <a:buFont typeface="Century Gothic" pitchFamily="34" charset="0"/>
                <a:buChar char="–"/>
              </a:pPr>
              <a:endParaRPr lang="es-CO" sz="600" dirty="0" smtClean="0">
                <a:latin typeface="Arial Narrow" pitchFamily="34" charset="0"/>
                <a:cs typeface="Times New Roman" pitchFamily="18" charset="0"/>
              </a:endParaRPr>
            </a:p>
            <a:p>
              <a:pPr>
                <a:buFont typeface="Century Gothic" pitchFamily="34" charset="0"/>
                <a:buChar char="–"/>
              </a:pPr>
              <a:endParaRPr lang="es-CO" sz="600" dirty="0">
                <a:latin typeface="Arial Narrow" pitchFamily="34" charset="0"/>
                <a:cs typeface="Times New Roman" pitchFamily="18" charset="0"/>
              </a:endParaRPr>
            </a:p>
            <a:p>
              <a:pPr>
                <a:buFont typeface="Century Gothic" pitchFamily="34" charset="0"/>
                <a:buChar char="–"/>
              </a:pPr>
              <a:endParaRPr lang="es-CO" sz="600" dirty="0" smtClean="0">
                <a:latin typeface="Arial Narrow" pitchFamily="34" charset="0"/>
                <a:cs typeface="Times New Roman" pitchFamily="18" charset="0"/>
              </a:endParaRPr>
            </a:p>
            <a:p>
              <a:pPr>
                <a:buFont typeface="Century Gothic" pitchFamily="34" charset="0"/>
                <a:buChar char="–"/>
              </a:pPr>
              <a:endParaRPr lang="es-CO" sz="600" dirty="0">
                <a:latin typeface="Arial Narrow" pitchFamily="34" charset="0"/>
                <a:cs typeface="Times New Roman" pitchFamily="18" charset="0"/>
              </a:endParaRPr>
            </a:p>
            <a:p>
              <a:pPr>
                <a:buFont typeface="Century Gothic" pitchFamily="34" charset="0"/>
                <a:buChar char="–"/>
              </a:pPr>
              <a:endParaRPr lang="es-CO" sz="600" dirty="0" smtClean="0">
                <a:latin typeface="Arial Narrow" pitchFamily="34" charset="0"/>
                <a:cs typeface="Times New Roman" pitchFamily="18" charset="0"/>
              </a:endParaRPr>
            </a:p>
            <a:p>
              <a:pPr>
                <a:buFont typeface="Century Gothic" pitchFamily="34" charset="0"/>
                <a:buChar char="–"/>
              </a:pPr>
              <a:endParaRPr lang="es-CO" sz="600" dirty="0">
                <a:latin typeface="Arial Narrow" pitchFamily="34" charset="0"/>
                <a:cs typeface="Times New Roman" pitchFamily="18" charset="0"/>
              </a:endParaRPr>
            </a:p>
            <a:p>
              <a:pPr>
                <a:buFont typeface="Century Gothic" pitchFamily="34" charset="0"/>
                <a:buChar char="–"/>
              </a:pPr>
              <a:endParaRPr lang="es-CO" sz="600" dirty="0" smtClean="0">
                <a:latin typeface="Arial Narrow" pitchFamily="34" charset="0"/>
                <a:cs typeface="Times New Roman" pitchFamily="18" charset="0"/>
              </a:endParaRPr>
            </a:p>
            <a:p>
              <a:pPr>
                <a:buFont typeface="Century Gothic" pitchFamily="34" charset="0"/>
                <a:buChar char="–"/>
              </a:pPr>
              <a:endParaRPr lang="es-CO" sz="600" dirty="0">
                <a:latin typeface="Arial Narrow" pitchFamily="34" charset="0"/>
                <a:cs typeface="Times New Roman" pitchFamily="18" charset="0"/>
              </a:endParaRPr>
            </a:p>
            <a:p>
              <a:pPr>
                <a:buFont typeface="Century Gothic" pitchFamily="34" charset="0"/>
                <a:buChar char="–"/>
              </a:pPr>
              <a:endParaRPr lang="es-CO" sz="600" dirty="0" smtClean="0">
                <a:latin typeface="Arial Narrow" pitchFamily="34" charset="0"/>
                <a:cs typeface="Times New Roman" pitchFamily="18" charset="0"/>
              </a:endParaRPr>
            </a:p>
            <a:p>
              <a:pPr>
                <a:buFont typeface="Century Gothic" pitchFamily="34" charset="0"/>
                <a:buChar char="–"/>
              </a:pPr>
              <a:endParaRPr lang="es-CO" sz="600" dirty="0">
                <a:latin typeface="Arial Narrow" pitchFamily="34" charset="0"/>
                <a:cs typeface="Times New Roman" pitchFamily="18" charset="0"/>
              </a:endParaRPr>
            </a:p>
            <a:p>
              <a:pPr>
                <a:buFont typeface="Century Gothic" pitchFamily="34" charset="0"/>
                <a:buChar char="–"/>
              </a:pPr>
              <a:endParaRPr lang="es-CO" sz="600" dirty="0" smtClean="0">
                <a:latin typeface="Arial Narrow" pitchFamily="34" charset="0"/>
                <a:cs typeface="Times New Roman" pitchFamily="18" charset="0"/>
              </a:endParaRPr>
            </a:p>
            <a:p>
              <a:pPr>
                <a:buFont typeface="Century Gothic" pitchFamily="34" charset="0"/>
                <a:buChar char="–"/>
              </a:pPr>
              <a:endParaRPr lang="es-CO" sz="600" dirty="0">
                <a:latin typeface="Arial Narrow" pitchFamily="34" charset="0"/>
                <a:cs typeface="Times New Roman" pitchFamily="18" charset="0"/>
              </a:endParaRPr>
            </a:p>
            <a:p>
              <a:pPr>
                <a:buFont typeface="Century Gothic" pitchFamily="34" charset="0"/>
                <a:buChar char="–"/>
              </a:pPr>
              <a:endParaRPr lang="es-CO" sz="600" dirty="0" smtClean="0">
                <a:latin typeface="Arial Narrow" pitchFamily="34" charset="0"/>
                <a:cs typeface="Times New Roman" pitchFamily="18" charset="0"/>
              </a:endParaRPr>
            </a:p>
            <a:p>
              <a:pPr>
                <a:buFont typeface="Century Gothic" pitchFamily="34" charset="0"/>
                <a:buChar char="–"/>
              </a:pPr>
              <a:endParaRPr lang="es-CO" sz="600" dirty="0" smtClean="0">
                <a:latin typeface="Arial Narrow" pitchFamily="34" charset="0"/>
                <a:cs typeface="Times New Roman" pitchFamily="18" charset="0"/>
              </a:endParaRPr>
            </a:p>
            <a:p>
              <a:pPr>
                <a:buFont typeface="Century Gothic" pitchFamily="34" charset="0"/>
                <a:buChar char="–"/>
              </a:pPr>
              <a:endParaRPr lang="es-CO" sz="600" dirty="0" smtClean="0">
                <a:latin typeface="Arial Narrow" pitchFamily="34" charset="0"/>
                <a:cs typeface="Times New Roman" pitchFamily="18" charset="0"/>
              </a:endParaRPr>
            </a:p>
            <a:p>
              <a:pPr>
                <a:buFont typeface="Century Gothic" pitchFamily="34" charset="0"/>
                <a:buChar char="–"/>
              </a:pPr>
              <a:endParaRPr lang="es-CO" sz="600" dirty="0" smtClean="0">
                <a:latin typeface="Arial Narrow" pitchFamily="34" charset="0"/>
                <a:cs typeface="Times New Roman" pitchFamily="18" charset="0"/>
              </a:endParaRPr>
            </a:p>
            <a:p>
              <a:pPr>
                <a:buFont typeface="Century Gothic" pitchFamily="34" charset="0"/>
                <a:buChar char="–"/>
              </a:pPr>
              <a:endParaRPr lang="es-CO" sz="600" dirty="0" smtClean="0">
                <a:latin typeface="Arial Narrow" pitchFamily="34" charset="0"/>
                <a:cs typeface="Times New Roman" pitchFamily="18" charset="0"/>
              </a:endParaRPr>
            </a:p>
          </p:txBody>
        </p:sp>
        <p:cxnSp>
          <p:nvCxnSpPr>
            <p:cNvPr id="113" name="112 Conector recto de flecha"/>
            <p:cNvCxnSpPr/>
            <p:nvPr/>
          </p:nvCxnSpPr>
          <p:spPr>
            <a:xfrm flipV="1">
              <a:off x="7092280" y="3396147"/>
              <a:ext cx="0" cy="326941"/>
            </a:xfrm>
            <a:prstGeom prst="straightConnector1">
              <a:avLst/>
            </a:prstGeom>
            <a:ln w="38100">
              <a:solidFill>
                <a:schemeClr val="bg1">
                  <a:lumMod val="65000"/>
                </a:schemeClr>
              </a:solidFill>
              <a:headEnd type="oval"/>
              <a:tailEnd type="stealth"/>
            </a:ln>
          </p:spPr>
          <p:style>
            <a:lnRef idx="1">
              <a:schemeClr val="accent1"/>
            </a:lnRef>
            <a:fillRef idx="0">
              <a:schemeClr val="accent1"/>
            </a:fillRef>
            <a:effectRef idx="0">
              <a:schemeClr val="accent1"/>
            </a:effectRef>
            <a:fontRef idx="minor">
              <a:schemeClr val="tx1"/>
            </a:fontRef>
          </p:style>
        </p:cxnSp>
        <p:sp>
          <p:nvSpPr>
            <p:cNvPr id="114" name="113 CuadroTexto"/>
            <p:cNvSpPr txBox="1"/>
            <p:nvPr/>
          </p:nvSpPr>
          <p:spPr>
            <a:xfrm>
              <a:off x="7554138" y="3790781"/>
              <a:ext cx="762278" cy="2677656"/>
            </a:xfrm>
            <a:prstGeom prst="rect">
              <a:avLst/>
            </a:prstGeom>
            <a:noFill/>
            <a:ln w="6350">
              <a:solidFill>
                <a:schemeClr val="bg1">
                  <a:lumMod val="75000"/>
                </a:schemeClr>
              </a:solidFill>
            </a:ln>
          </p:spPr>
          <p:txBody>
            <a:bodyPr wrap="square" rtlCol="0">
              <a:spAutoFit/>
            </a:bodyPr>
            <a:lstStyle/>
            <a:p>
              <a:pPr>
                <a:buFont typeface="Century Gothic" pitchFamily="34" charset="0"/>
                <a:buChar char="–"/>
              </a:pPr>
              <a:r>
                <a:rPr lang="es-CO" sz="600" dirty="0" smtClean="0">
                  <a:latin typeface="Arial Narrow" pitchFamily="34" charset="0"/>
                  <a:cs typeface="Times New Roman" pitchFamily="18" charset="0"/>
                </a:rPr>
                <a:t> Zonas de reserva campesina</a:t>
              </a:r>
            </a:p>
            <a:p>
              <a:pPr>
                <a:buFont typeface="Century Gothic" pitchFamily="34" charset="0"/>
                <a:buChar char="–"/>
              </a:pPr>
              <a:endParaRPr lang="es-CO" sz="600" dirty="0">
                <a:latin typeface="Arial Narrow" pitchFamily="34" charset="0"/>
                <a:cs typeface="Times New Roman" pitchFamily="18" charset="0"/>
              </a:endParaRPr>
            </a:p>
            <a:p>
              <a:pPr>
                <a:buFont typeface="Century Gothic" pitchFamily="34" charset="0"/>
                <a:buChar char="–"/>
              </a:pPr>
              <a:endParaRPr lang="es-CO" sz="600" dirty="0" smtClean="0">
                <a:latin typeface="Arial Narrow" pitchFamily="34" charset="0"/>
                <a:cs typeface="Times New Roman" pitchFamily="18" charset="0"/>
              </a:endParaRPr>
            </a:p>
            <a:p>
              <a:pPr>
                <a:buFont typeface="Century Gothic" pitchFamily="34" charset="0"/>
                <a:buChar char="–"/>
              </a:pPr>
              <a:endParaRPr lang="es-CO" sz="600" dirty="0">
                <a:latin typeface="Arial Narrow" pitchFamily="34" charset="0"/>
                <a:cs typeface="Times New Roman" pitchFamily="18" charset="0"/>
              </a:endParaRPr>
            </a:p>
            <a:p>
              <a:pPr>
                <a:buFont typeface="Century Gothic" pitchFamily="34" charset="0"/>
                <a:buChar char="–"/>
              </a:pPr>
              <a:endParaRPr lang="es-CO" sz="600" dirty="0" smtClean="0">
                <a:latin typeface="Arial Narrow" pitchFamily="34" charset="0"/>
                <a:cs typeface="Times New Roman" pitchFamily="18" charset="0"/>
              </a:endParaRPr>
            </a:p>
            <a:p>
              <a:pPr>
                <a:buFont typeface="Century Gothic" pitchFamily="34" charset="0"/>
                <a:buChar char="–"/>
              </a:pPr>
              <a:endParaRPr lang="es-CO" sz="600" dirty="0">
                <a:latin typeface="Arial Narrow" pitchFamily="34" charset="0"/>
                <a:cs typeface="Times New Roman" pitchFamily="18" charset="0"/>
              </a:endParaRPr>
            </a:p>
            <a:p>
              <a:pPr>
                <a:buFont typeface="Century Gothic" pitchFamily="34" charset="0"/>
                <a:buChar char="–"/>
              </a:pPr>
              <a:endParaRPr lang="es-CO" sz="600" dirty="0" smtClean="0">
                <a:latin typeface="Arial Narrow" pitchFamily="34" charset="0"/>
                <a:cs typeface="Times New Roman" pitchFamily="18" charset="0"/>
              </a:endParaRPr>
            </a:p>
            <a:p>
              <a:pPr>
                <a:buFont typeface="Century Gothic" pitchFamily="34" charset="0"/>
                <a:buChar char="–"/>
              </a:pPr>
              <a:endParaRPr lang="es-CO" sz="600" dirty="0">
                <a:latin typeface="Arial Narrow" pitchFamily="34" charset="0"/>
                <a:cs typeface="Times New Roman" pitchFamily="18" charset="0"/>
              </a:endParaRPr>
            </a:p>
            <a:p>
              <a:pPr>
                <a:buFont typeface="Century Gothic" pitchFamily="34" charset="0"/>
                <a:buChar char="–"/>
              </a:pPr>
              <a:endParaRPr lang="es-CO" sz="600" dirty="0" smtClean="0">
                <a:latin typeface="Arial Narrow" pitchFamily="34" charset="0"/>
                <a:cs typeface="Times New Roman" pitchFamily="18" charset="0"/>
              </a:endParaRPr>
            </a:p>
            <a:p>
              <a:pPr>
                <a:buFont typeface="Century Gothic" pitchFamily="34" charset="0"/>
                <a:buChar char="–"/>
              </a:pPr>
              <a:endParaRPr lang="es-CO" sz="600" dirty="0">
                <a:latin typeface="Arial Narrow" pitchFamily="34" charset="0"/>
                <a:cs typeface="Times New Roman" pitchFamily="18" charset="0"/>
              </a:endParaRPr>
            </a:p>
            <a:p>
              <a:pPr>
                <a:buFont typeface="Century Gothic" pitchFamily="34" charset="0"/>
                <a:buChar char="–"/>
              </a:pPr>
              <a:endParaRPr lang="es-CO" sz="600" dirty="0" smtClean="0">
                <a:latin typeface="Arial Narrow" pitchFamily="34" charset="0"/>
                <a:cs typeface="Times New Roman" pitchFamily="18" charset="0"/>
              </a:endParaRPr>
            </a:p>
            <a:p>
              <a:pPr>
                <a:buFont typeface="Century Gothic" pitchFamily="34" charset="0"/>
                <a:buChar char="–"/>
              </a:pPr>
              <a:endParaRPr lang="es-CO" sz="600" dirty="0">
                <a:latin typeface="Arial Narrow" pitchFamily="34" charset="0"/>
                <a:cs typeface="Times New Roman" pitchFamily="18" charset="0"/>
              </a:endParaRPr>
            </a:p>
            <a:p>
              <a:pPr>
                <a:buFont typeface="Century Gothic" pitchFamily="34" charset="0"/>
                <a:buChar char="–"/>
              </a:pPr>
              <a:endParaRPr lang="es-CO" sz="600" dirty="0" smtClean="0">
                <a:latin typeface="Arial Narrow" pitchFamily="34" charset="0"/>
                <a:cs typeface="Times New Roman" pitchFamily="18" charset="0"/>
              </a:endParaRPr>
            </a:p>
            <a:p>
              <a:pPr>
                <a:buFont typeface="Century Gothic" pitchFamily="34" charset="0"/>
                <a:buChar char="–"/>
              </a:pPr>
              <a:endParaRPr lang="es-CO" sz="600" dirty="0">
                <a:latin typeface="Arial Narrow" pitchFamily="34" charset="0"/>
                <a:cs typeface="Times New Roman" pitchFamily="18" charset="0"/>
              </a:endParaRPr>
            </a:p>
            <a:p>
              <a:pPr>
                <a:buFont typeface="Century Gothic" pitchFamily="34" charset="0"/>
                <a:buChar char="–"/>
              </a:pPr>
              <a:endParaRPr lang="es-CO" sz="600" dirty="0" smtClean="0">
                <a:latin typeface="Arial Narrow" pitchFamily="34" charset="0"/>
                <a:cs typeface="Times New Roman" pitchFamily="18" charset="0"/>
              </a:endParaRPr>
            </a:p>
            <a:p>
              <a:pPr>
                <a:buFont typeface="Century Gothic" pitchFamily="34" charset="0"/>
                <a:buChar char="–"/>
              </a:pPr>
              <a:endParaRPr lang="es-CO" sz="600" dirty="0">
                <a:latin typeface="Arial Narrow" pitchFamily="34" charset="0"/>
                <a:cs typeface="Times New Roman" pitchFamily="18" charset="0"/>
              </a:endParaRPr>
            </a:p>
            <a:p>
              <a:pPr>
                <a:buFont typeface="Century Gothic" pitchFamily="34" charset="0"/>
                <a:buChar char="–"/>
              </a:pPr>
              <a:endParaRPr lang="es-CO" sz="600" dirty="0" smtClean="0">
                <a:latin typeface="Arial Narrow" pitchFamily="34" charset="0"/>
                <a:cs typeface="Times New Roman" pitchFamily="18" charset="0"/>
              </a:endParaRPr>
            </a:p>
            <a:p>
              <a:pPr>
                <a:buFont typeface="Century Gothic" pitchFamily="34" charset="0"/>
                <a:buChar char="–"/>
              </a:pPr>
              <a:endParaRPr lang="es-CO" sz="600" dirty="0">
                <a:latin typeface="Arial Narrow" pitchFamily="34" charset="0"/>
                <a:cs typeface="Times New Roman" pitchFamily="18" charset="0"/>
              </a:endParaRPr>
            </a:p>
            <a:p>
              <a:pPr>
                <a:buFont typeface="Century Gothic" pitchFamily="34" charset="0"/>
                <a:buChar char="–"/>
              </a:pPr>
              <a:endParaRPr lang="es-CO" sz="600" dirty="0" smtClean="0">
                <a:latin typeface="Arial Narrow" pitchFamily="34" charset="0"/>
                <a:cs typeface="Times New Roman" pitchFamily="18" charset="0"/>
              </a:endParaRPr>
            </a:p>
            <a:p>
              <a:pPr>
                <a:buFont typeface="Century Gothic" pitchFamily="34" charset="0"/>
                <a:buChar char="–"/>
              </a:pPr>
              <a:endParaRPr lang="es-CO" sz="600" dirty="0" smtClean="0">
                <a:latin typeface="Arial Narrow" pitchFamily="34" charset="0"/>
                <a:cs typeface="Times New Roman" pitchFamily="18" charset="0"/>
              </a:endParaRPr>
            </a:p>
            <a:p>
              <a:pPr>
                <a:buFont typeface="Century Gothic" pitchFamily="34" charset="0"/>
                <a:buChar char="–"/>
              </a:pPr>
              <a:endParaRPr lang="es-CO" sz="600" dirty="0">
                <a:latin typeface="Arial Narrow" pitchFamily="34" charset="0"/>
                <a:cs typeface="Times New Roman" pitchFamily="18" charset="0"/>
              </a:endParaRPr>
            </a:p>
            <a:p>
              <a:pPr>
                <a:buFont typeface="Century Gothic" pitchFamily="34" charset="0"/>
                <a:buChar char="–"/>
              </a:pPr>
              <a:endParaRPr lang="es-CO" sz="600" dirty="0" smtClean="0">
                <a:latin typeface="Arial Narrow" pitchFamily="34" charset="0"/>
                <a:cs typeface="Times New Roman" pitchFamily="18" charset="0"/>
              </a:endParaRPr>
            </a:p>
            <a:p>
              <a:pPr>
                <a:buFont typeface="Century Gothic" pitchFamily="34" charset="0"/>
                <a:buChar char="–"/>
              </a:pPr>
              <a:endParaRPr lang="es-CO" sz="600" dirty="0">
                <a:latin typeface="Arial Narrow" pitchFamily="34" charset="0"/>
                <a:cs typeface="Times New Roman" pitchFamily="18" charset="0"/>
              </a:endParaRPr>
            </a:p>
            <a:p>
              <a:pPr>
                <a:buFont typeface="Century Gothic" pitchFamily="34" charset="0"/>
                <a:buChar char="–"/>
              </a:pPr>
              <a:endParaRPr lang="es-CO" sz="600" dirty="0" smtClean="0">
                <a:latin typeface="Arial Narrow" pitchFamily="34" charset="0"/>
                <a:cs typeface="Times New Roman" pitchFamily="18" charset="0"/>
              </a:endParaRPr>
            </a:p>
            <a:p>
              <a:pPr>
                <a:buFont typeface="Century Gothic" pitchFamily="34" charset="0"/>
                <a:buChar char="–"/>
              </a:pPr>
              <a:endParaRPr lang="es-CO" sz="600" dirty="0">
                <a:latin typeface="Arial Narrow" pitchFamily="34" charset="0"/>
                <a:cs typeface="Times New Roman" pitchFamily="18" charset="0"/>
              </a:endParaRPr>
            </a:p>
            <a:p>
              <a:pPr>
                <a:buFont typeface="Century Gothic" pitchFamily="34" charset="0"/>
                <a:buChar char="–"/>
              </a:pPr>
              <a:endParaRPr lang="es-CO" sz="600" dirty="0">
                <a:latin typeface="Arial Narrow" pitchFamily="34" charset="0"/>
                <a:cs typeface="Times New Roman" pitchFamily="18" charset="0"/>
              </a:endParaRPr>
            </a:p>
            <a:p>
              <a:pPr>
                <a:buFont typeface="Century Gothic" pitchFamily="34" charset="0"/>
                <a:buChar char="–"/>
              </a:pPr>
              <a:endParaRPr lang="es-CO" sz="600" dirty="0" smtClean="0">
                <a:latin typeface="Arial Narrow" pitchFamily="34" charset="0"/>
                <a:cs typeface="Times New Roman" pitchFamily="18" charset="0"/>
              </a:endParaRPr>
            </a:p>
          </p:txBody>
        </p:sp>
        <p:cxnSp>
          <p:nvCxnSpPr>
            <p:cNvPr id="115" name="114 Conector recto de flecha"/>
            <p:cNvCxnSpPr/>
            <p:nvPr/>
          </p:nvCxnSpPr>
          <p:spPr>
            <a:xfrm flipV="1">
              <a:off x="7914178" y="3396147"/>
              <a:ext cx="0" cy="326941"/>
            </a:xfrm>
            <a:prstGeom prst="straightConnector1">
              <a:avLst/>
            </a:prstGeom>
            <a:ln w="38100">
              <a:solidFill>
                <a:schemeClr val="bg1">
                  <a:lumMod val="65000"/>
                </a:schemeClr>
              </a:solidFill>
              <a:headEnd type="oval"/>
              <a:tailEnd type="stealth"/>
            </a:ln>
          </p:spPr>
          <p:style>
            <a:lnRef idx="1">
              <a:schemeClr val="accent1"/>
            </a:lnRef>
            <a:fillRef idx="0">
              <a:schemeClr val="accent1"/>
            </a:fillRef>
            <a:effectRef idx="0">
              <a:schemeClr val="accent1"/>
            </a:effectRef>
            <a:fontRef idx="minor">
              <a:schemeClr val="tx1"/>
            </a:fontRef>
          </p:style>
        </p:cxnSp>
        <p:sp>
          <p:nvSpPr>
            <p:cNvPr id="116" name="115 CuadroTexto"/>
            <p:cNvSpPr txBox="1"/>
            <p:nvPr/>
          </p:nvSpPr>
          <p:spPr>
            <a:xfrm>
              <a:off x="8346226" y="3790781"/>
              <a:ext cx="762278" cy="2677656"/>
            </a:xfrm>
            <a:prstGeom prst="rect">
              <a:avLst/>
            </a:prstGeom>
            <a:noFill/>
            <a:ln w="6350">
              <a:solidFill>
                <a:schemeClr val="bg1">
                  <a:lumMod val="75000"/>
                </a:schemeClr>
              </a:solidFill>
            </a:ln>
          </p:spPr>
          <p:txBody>
            <a:bodyPr wrap="square" rtlCol="0">
              <a:spAutoFit/>
            </a:bodyPr>
            <a:lstStyle/>
            <a:p>
              <a:r>
                <a:rPr lang="es-CO" sz="600" dirty="0" smtClean="0">
                  <a:latin typeface="Arial Narrow" pitchFamily="34" charset="0"/>
                  <a:cs typeface="Times New Roman" pitchFamily="18" charset="0"/>
                </a:rPr>
                <a:t>Elementos constitutivos naturales:</a:t>
              </a:r>
            </a:p>
            <a:p>
              <a:pPr>
                <a:buFont typeface="Century Gothic" pitchFamily="34" charset="0"/>
                <a:buChar char="–"/>
              </a:pPr>
              <a:r>
                <a:rPr lang="es-CO" sz="600" dirty="0" smtClean="0">
                  <a:latin typeface="Arial Narrow" pitchFamily="34" charset="0"/>
                  <a:cs typeface="Times New Roman" pitchFamily="18" charset="0"/>
                </a:rPr>
                <a:t> Áreas del sistema orográfico</a:t>
              </a:r>
            </a:p>
            <a:p>
              <a:pPr>
                <a:buFont typeface="Century Gothic" pitchFamily="34" charset="0"/>
                <a:buChar char="–"/>
              </a:pPr>
              <a:r>
                <a:rPr lang="es-CO" sz="600" dirty="0" smtClean="0">
                  <a:latin typeface="Arial Narrow" pitchFamily="34" charset="0"/>
                  <a:cs typeface="Times New Roman" pitchFamily="18" charset="0"/>
                </a:rPr>
                <a:t> Áreas del sistema hídrico</a:t>
              </a:r>
            </a:p>
            <a:p>
              <a:pPr>
                <a:buFont typeface="Century Gothic" pitchFamily="34" charset="0"/>
                <a:buChar char="–"/>
              </a:pPr>
              <a:r>
                <a:rPr lang="es-CO" sz="600" dirty="0">
                  <a:latin typeface="Arial Narrow" pitchFamily="34" charset="0"/>
                  <a:cs typeface="Times New Roman" pitchFamily="18" charset="0"/>
                </a:rPr>
                <a:t> </a:t>
              </a:r>
              <a:r>
                <a:rPr lang="es-CO" sz="600" dirty="0" smtClean="0">
                  <a:latin typeface="Arial Narrow" pitchFamily="34" charset="0"/>
                  <a:cs typeface="Times New Roman" pitchFamily="18" charset="0"/>
                </a:rPr>
                <a:t>Áreas de interés ambiental, científico y paisajístico</a:t>
              </a:r>
            </a:p>
            <a:p>
              <a:r>
                <a:rPr lang="es-CO" sz="600" dirty="0" smtClean="0">
                  <a:latin typeface="Arial Narrow" pitchFamily="34" charset="0"/>
                  <a:cs typeface="Times New Roman" pitchFamily="18" charset="0"/>
                </a:rPr>
                <a:t>Elementos constitutivos artificiales o construidos</a:t>
              </a:r>
            </a:p>
            <a:p>
              <a:pPr>
                <a:buFont typeface="Century Gothic" pitchFamily="34" charset="0"/>
                <a:buChar char="–"/>
              </a:pPr>
              <a:r>
                <a:rPr lang="es-CO" sz="600" dirty="0">
                  <a:latin typeface="Arial Narrow" pitchFamily="34" charset="0"/>
                  <a:cs typeface="Times New Roman" pitchFamily="18" charset="0"/>
                </a:rPr>
                <a:t> </a:t>
              </a:r>
              <a:r>
                <a:rPr lang="es-CO" sz="600" dirty="0" smtClean="0">
                  <a:latin typeface="Arial Narrow" pitchFamily="34" charset="0"/>
                  <a:cs typeface="Times New Roman" pitchFamily="18" charset="0"/>
                </a:rPr>
                <a:t>Áreas del sistema peatonal y vehicular</a:t>
              </a:r>
            </a:p>
            <a:p>
              <a:pPr>
                <a:buFont typeface="Century Gothic" pitchFamily="34" charset="0"/>
                <a:buChar char="–"/>
              </a:pPr>
              <a:r>
                <a:rPr lang="es-CO" sz="600" dirty="0">
                  <a:latin typeface="Arial Narrow" pitchFamily="34" charset="0"/>
                  <a:cs typeface="Times New Roman" pitchFamily="18" charset="0"/>
                </a:rPr>
                <a:t> </a:t>
              </a:r>
              <a:r>
                <a:rPr lang="es-CO" sz="600" dirty="0" smtClean="0">
                  <a:latin typeface="Arial Narrow" pitchFamily="34" charset="0"/>
                  <a:cs typeface="Times New Roman" pitchFamily="18" charset="0"/>
                </a:rPr>
                <a:t>Áreas articuladoras</a:t>
              </a:r>
              <a:endParaRPr lang="es-CO" sz="600" dirty="0">
                <a:latin typeface="Arial Narrow" pitchFamily="34" charset="0"/>
                <a:cs typeface="Times New Roman" pitchFamily="18" charset="0"/>
              </a:endParaRPr>
            </a:p>
            <a:p>
              <a:pPr>
                <a:buFont typeface="Century Gothic" pitchFamily="34" charset="0"/>
                <a:buChar char="–"/>
              </a:pPr>
              <a:r>
                <a:rPr lang="es-CO" sz="600" dirty="0" smtClean="0">
                  <a:latin typeface="Arial Narrow" pitchFamily="34" charset="0"/>
                  <a:cs typeface="Times New Roman" pitchFamily="18" charset="0"/>
                </a:rPr>
                <a:t> Áreas de conservación y preservación urbanístico, arquitectónico, histórico, cultural, recreativo, artístico o arqueológico</a:t>
              </a:r>
            </a:p>
            <a:p>
              <a:r>
                <a:rPr lang="es-CO" sz="600" dirty="0" smtClean="0">
                  <a:latin typeface="Arial Narrow" pitchFamily="34" charset="0"/>
                  <a:cs typeface="Times New Roman" pitchFamily="18" charset="0"/>
                </a:rPr>
                <a:t>Elementos complementarios</a:t>
              </a:r>
            </a:p>
          </p:txBody>
        </p:sp>
        <p:cxnSp>
          <p:nvCxnSpPr>
            <p:cNvPr id="117" name="116 Conector recto de flecha"/>
            <p:cNvCxnSpPr/>
            <p:nvPr/>
          </p:nvCxnSpPr>
          <p:spPr>
            <a:xfrm flipV="1">
              <a:off x="8706266" y="3396147"/>
              <a:ext cx="0" cy="326941"/>
            </a:xfrm>
            <a:prstGeom prst="straightConnector1">
              <a:avLst/>
            </a:prstGeom>
            <a:ln w="38100">
              <a:solidFill>
                <a:schemeClr val="bg1">
                  <a:lumMod val="65000"/>
                </a:schemeClr>
              </a:solidFill>
              <a:headEnd type="oval"/>
              <a:tailEnd type="stealt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025590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3"/>
          <p:cNvSpPr>
            <a:spLocks noChangeArrowheads="1"/>
          </p:cNvSpPr>
          <p:nvPr/>
        </p:nvSpPr>
        <p:spPr bwMode="auto">
          <a:xfrm>
            <a:off x="0" y="203073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6" name="Rectangle 23"/>
          <p:cNvSpPr>
            <a:spLocks noChangeArrowheads="1"/>
          </p:cNvSpPr>
          <p:nvPr/>
        </p:nvSpPr>
        <p:spPr bwMode="auto">
          <a:xfrm>
            <a:off x="3851920" y="5301208"/>
            <a:ext cx="5040560" cy="101566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s-CO" sz="6000" b="1" dirty="0" smtClean="0">
                <a:latin typeface="Century Gothic" pitchFamily="34" charset="0"/>
                <a:ea typeface="Calibri" pitchFamily="34" charset="0"/>
                <a:cs typeface="Times New Roman" pitchFamily="18" charset="0"/>
              </a:rPr>
              <a:t>4. </a:t>
            </a:r>
            <a:r>
              <a:rPr lang="es-CO" sz="1600" dirty="0" smtClean="0">
                <a:latin typeface="Century Gothic" pitchFamily="34" charset="0"/>
                <a:ea typeface="Calibri" pitchFamily="34" charset="0"/>
                <a:cs typeface="Times New Roman" pitchFamily="18" charset="0"/>
              </a:rPr>
              <a:t>Caracterización municipal</a:t>
            </a:r>
            <a:endParaRPr lang="es-CO" sz="1600" dirty="0">
              <a:latin typeface="Century Gothic" pitchFamily="34" charset="0"/>
              <a:ea typeface="Calibri" pitchFamily="34" charset="0"/>
              <a:cs typeface="Times New Roman" pitchFamily="18" charset="0"/>
            </a:endParaRPr>
          </a:p>
        </p:txBody>
      </p:sp>
      <p:sp>
        <p:nvSpPr>
          <p:cNvPr id="27" name="26 Rectángulo"/>
          <p:cNvSpPr/>
          <p:nvPr/>
        </p:nvSpPr>
        <p:spPr>
          <a:xfrm>
            <a:off x="3347864" y="44624"/>
            <a:ext cx="576064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n>
                <a:solidFill>
                  <a:schemeClr val="bg1"/>
                </a:solidFill>
              </a:ln>
            </a:endParaRPr>
          </a:p>
        </p:txBody>
      </p:sp>
    </p:spTree>
    <p:extLst>
      <p:ext uri="{BB962C8B-B14F-4D97-AF65-F5344CB8AC3E}">
        <p14:creationId xmlns:p14="http://schemas.microsoft.com/office/powerpoint/2010/main" val="40524385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3"/>
          <p:cNvSpPr>
            <a:spLocks noChangeArrowheads="1"/>
          </p:cNvSpPr>
          <p:nvPr/>
        </p:nvSpPr>
        <p:spPr bwMode="auto">
          <a:xfrm>
            <a:off x="0" y="203073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6" name="Rectangle 23"/>
          <p:cNvSpPr>
            <a:spLocks noChangeArrowheads="1"/>
          </p:cNvSpPr>
          <p:nvPr/>
        </p:nvSpPr>
        <p:spPr bwMode="auto">
          <a:xfrm>
            <a:off x="3851920" y="5301208"/>
            <a:ext cx="5040560" cy="101566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s-CO" sz="6000" b="1" dirty="0" smtClean="0">
                <a:latin typeface="Century Gothic" pitchFamily="34" charset="0"/>
                <a:ea typeface="Calibri" pitchFamily="34" charset="0"/>
                <a:cs typeface="Times New Roman" pitchFamily="18" charset="0"/>
              </a:rPr>
              <a:t>2. </a:t>
            </a:r>
            <a:r>
              <a:rPr lang="es-CO" sz="1600" dirty="0" smtClean="0">
                <a:latin typeface="Century Gothic" pitchFamily="34" charset="0"/>
                <a:ea typeface="Calibri" pitchFamily="34" charset="0"/>
                <a:cs typeface="Times New Roman" pitchFamily="18" charset="0"/>
              </a:rPr>
              <a:t>Marcos conceptuales</a:t>
            </a:r>
            <a:endParaRPr lang="es-CO" sz="1600" dirty="0">
              <a:latin typeface="Century Gothic" pitchFamily="34" charset="0"/>
              <a:ea typeface="Calibri" pitchFamily="34" charset="0"/>
              <a:cs typeface="Times New Roman" pitchFamily="18" charset="0"/>
            </a:endParaRPr>
          </a:p>
        </p:txBody>
      </p:sp>
      <p:sp>
        <p:nvSpPr>
          <p:cNvPr id="27" name="26 Rectángulo"/>
          <p:cNvSpPr/>
          <p:nvPr/>
        </p:nvSpPr>
        <p:spPr>
          <a:xfrm>
            <a:off x="3347864" y="44624"/>
            <a:ext cx="576064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n>
                <a:solidFill>
                  <a:schemeClr val="bg1"/>
                </a:solidFill>
              </a:ln>
            </a:endParaRPr>
          </a:p>
        </p:txBody>
      </p:sp>
    </p:spTree>
    <p:extLst>
      <p:ext uri="{BB962C8B-B14F-4D97-AF65-F5344CB8AC3E}">
        <p14:creationId xmlns:p14="http://schemas.microsoft.com/office/powerpoint/2010/main" val="36692085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Subtítulo"/>
          <p:cNvSpPr txBox="1">
            <a:spLocks/>
          </p:cNvSpPr>
          <p:nvPr/>
        </p:nvSpPr>
        <p:spPr>
          <a:xfrm>
            <a:off x="-3996952" y="6497051"/>
            <a:ext cx="3528392" cy="354633"/>
          </a:xfrm>
          <a:prstGeom prst="rect">
            <a:avLst/>
          </a:prstGeom>
          <a:no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s-CO" sz="1000" dirty="0">
                <a:latin typeface="Arial" pitchFamily="34" charset="0"/>
                <a:cs typeface="Arial" pitchFamily="34" charset="0"/>
              </a:rPr>
              <a:t>Elaborado por: Arq. Msc. Daniel I. Arriaga </a:t>
            </a:r>
            <a:r>
              <a:rPr lang="es-CO" sz="1000" dirty="0" smtClean="0">
                <a:latin typeface="Arial" pitchFamily="34" charset="0"/>
                <a:cs typeface="Arial" pitchFamily="34" charset="0"/>
              </a:rPr>
              <a:t>Salamanca</a:t>
            </a:r>
            <a:endParaRPr lang="es-CO" sz="1000" dirty="0">
              <a:latin typeface="Arial" pitchFamily="34" charset="0"/>
              <a:cs typeface="Arial"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pic>
        <p:nvPicPr>
          <p:cNvPr id="1331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8963733" cy="5445224"/>
          </a:xfrm>
          <a:prstGeom prst="rect">
            <a:avLst/>
          </a:prstGeom>
          <a:noFill/>
          <a:extLst>
            <a:ext uri="{909E8E84-426E-40DD-AFC4-6F175D3DCCD1}">
              <a14:hiddenFill xmlns:a14="http://schemas.microsoft.com/office/drawing/2010/main">
                <a:solidFill>
                  <a:srgbClr val="FFFFFF"/>
                </a:solidFill>
              </a14:hiddenFill>
            </a:ext>
          </a:extLst>
        </p:spPr>
      </p:pic>
      <p:sp>
        <p:nvSpPr>
          <p:cNvPr id="57" name="2 Subtítulo"/>
          <p:cNvSpPr txBox="1">
            <a:spLocks/>
          </p:cNvSpPr>
          <p:nvPr/>
        </p:nvSpPr>
        <p:spPr>
          <a:xfrm>
            <a:off x="0" y="6503366"/>
            <a:ext cx="3528392" cy="35463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CO" sz="1000" dirty="0">
                <a:latin typeface="Arial" pitchFamily="34" charset="0"/>
                <a:cs typeface="Arial" pitchFamily="34" charset="0"/>
              </a:rPr>
              <a:t>Elaborado por: Arq. Msc. Daniel I. Arriaga </a:t>
            </a:r>
            <a:r>
              <a:rPr lang="es-CO" sz="1000" dirty="0" smtClean="0">
                <a:latin typeface="Arial" pitchFamily="34" charset="0"/>
                <a:cs typeface="Arial" pitchFamily="34" charset="0"/>
              </a:rPr>
              <a:t>Salamanca</a:t>
            </a:r>
            <a:endParaRPr lang="es-CO" sz="1000" dirty="0">
              <a:latin typeface="Arial" pitchFamily="34" charset="0"/>
              <a:cs typeface="Arial" pitchFamily="34" charset="0"/>
            </a:endParaRPr>
          </a:p>
        </p:txBody>
      </p:sp>
    </p:spTree>
    <p:extLst>
      <p:ext uri="{BB962C8B-B14F-4D97-AF65-F5344CB8AC3E}">
        <p14:creationId xmlns:p14="http://schemas.microsoft.com/office/powerpoint/2010/main" val="2371338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Subtítulo"/>
          <p:cNvSpPr txBox="1">
            <a:spLocks/>
          </p:cNvSpPr>
          <p:nvPr/>
        </p:nvSpPr>
        <p:spPr>
          <a:xfrm>
            <a:off x="0" y="6503366"/>
            <a:ext cx="3528392" cy="35463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CO" sz="1000" dirty="0">
                <a:latin typeface="Arial" pitchFamily="34" charset="0"/>
                <a:cs typeface="Arial" pitchFamily="34" charset="0"/>
              </a:rPr>
              <a:t>Elaborado por: Arq. Msc. Daniel I. Arriaga </a:t>
            </a:r>
            <a:r>
              <a:rPr lang="es-CO" sz="1000" dirty="0" smtClean="0">
                <a:latin typeface="Arial" pitchFamily="34" charset="0"/>
                <a:cs typeface="Arial" pitchFamily="34" charset="0"/>
              </a:rPr>
              <a:t>Salamanca</a:t>
            </a:r>
            <a:endParaRPr lang="es-CO" sz="1000" dirty="0">
              <a:latin typeface="Arial" pitchFamily="34" charset="0"/>
              <a:cs typeface="Arial" pitchFamily="34" charset="0"/>
            </a:endParaRPr>
          </a:p>
        </p:txBody>
      </p:sp>
      <p:sp>
        <p:nvSpPr>
          <p:cNvPr id="3" name="2 Subtítulo"/>
          <p:cNvSpPr>
            <a:spLocks noGrp="1"/>
          </p:cNvSpPr>
          <p:nvPr>
            <p:ph type="subTitle" idx="1"/>
          </p:nvPr>
        </p:nvSpPr>
        <p:spPr>
          <a:xfrm rot="16200000">
            <a:off x="-1044624" y="3248980"/>
            <a:ext cx="3528392" cy="360040"/>
          </a:xfrm>
        </p:spPr>
        <p:txBody>
          <a:bodyPr>
            <a:normAutofit lnSpcReduction="10000"/>
          </a:bodyPr>
          <a:lstStyle/>
          <a:p>
            <a:r>
              <a:rPr lang="es-CO" sz="1800" dirty="0" smtClean="0">
                <a:solidFill>
                  <a:schemeClr val="tx1">
                    <a:lumMod val="95000"/>
                    <a:lumOff val="5000"/>
                  </a:schemeClr>
                </a:solidFill>
                <a:latin typeface="Century Gothic" pitchFamily="34" charset="0"/>
              </a:rPr>
              <a:t>ECUACIÓN</a:t>
            </a:r>
          </a:p>
          <a:p>
            <a:endParaRPr lang="es-CO" sz="1800" dirty="0">
              <a:solidFill>
                <a:schemeClr val="tx1">
                  <a:lumMod val="95000"/>
                  <a:lumOff val="5000"/>
                </a:schemeClr>
              </a:solidFill>
              <a:latin typeface="Century Gothic" pitchFamily="34" charset="0"/>
            </a:endParaRPr>
          </a:p>
        </p:txBody>
      </p:sp>
      <p:grpSp>
        <p:nvGrpSpPr>
          <p:cNvPr id="2" name="1 Grupo"/>
          <p:cNvGrpSpPr/>
          <p:nvPr/>
        </p:nvGrpSpPr>
        <p:grpSpPr>
          <a:xfrm>
            <a:off x="1979712" y="2492896"/>
            <a:ext cx="6732748" cy="1872208"/>
            <a:chOff x="2303748" y="404664"/>
            <a:chExt cx="6732748" cy="1872208"/>
          </a:xfrm>
        </p:grpSpPr>
        <p:sp>
          <p:nvSpPr>
            <p:cNvPr id="14" name="13 CuadroTexto"/>
            <p:cNvSpPr txBox="1"/>
            <p:nvPr/>
          </p:nvSpPr>
          <p:spPr>
            <a:xfrm>
              <a:off x="3887924" y="1410022"/>
              <a:ext cx="900100" cy="707886"/>
            </a:xfrm>
            <a:prstGeom prst="rect">
              <a:avLst/>
            </a:prstGeom>
            <a:noFill/>
          </p:spPr>
          <p:txBody>
            <a:bodyPr wrap="square" rtlCol="0">
              <a:spAutoFit/>
            </a:bodyPr>
            <a:lstStyle/>
            <a:p>
              <a:pPr algn="ctr"/>
              <a:r>
                <a:rPr lang="es-CO" sz="4000" dirty="0" smtClean="0">
                  <a:latin typeface="Century Gothic" pitchFamily="34" charset="0"/>
                </a:rPr>
                <a:t>A</a:t>
              </a:r>
              <a:endParaRPr lang="es-CO" sz="4000" dirty="0">
                <a:latin typeface="Century Gothic" pitchFamily="34" charset="0"/>
              </a:endParaRPr>
            </a:p>
          </p:txBody>
        </p:sp>
        <p:sp>
          <p:nvSpPr>
            <p:cNvPr id="15" name="14 CuadroTexto"/>
            <p:cNvSpPr txBox="1"/>
            <p:nvPr/>
          </p:nvSpPr>
          <p:spPr>
            <a:xfrm>
              <a:off x="2303748" y="476672"/>
              <a:ext cx="900100" cy="1569660"/>
            </a:xfrm>
            <a:prstGeom prst="rect">
              <a:avLst/>
            </a:prstGeom>
            <a:noFill/>
          </p:spPr>
          <p:txBody>
            <a:bodyPr wrap="square" rtlCol="0">
              <a:spAutoFit/>
            </a:bodyPr>
            <a:lstStyle/>
            <a:p>
              <a:pPr algn="ctr"/>
              <a:r>
                <a:rPr lang="es-CO" sz="9600" dirty="0" smtClean="0">
                  <a:latin typeface="Century Gothic" pitchFamily="34" charset="0"/>
                </a:rPr>
                <a:t>V</a:t>
              </a:r>
              <a:endParaRPr lang="es-CO" sz="9600" dirty="0">
                <a:latin typeface="Century Gothic" pitchFamily="34" charset="0"/>
              </a:endParaRPr>
            </a:p>
          </p:txBody>
        </p:sp>
        <p:sp>
          <p:nvSpPr>
            <p:cNvPr id="16" name="15 CuadroTexto"/>
            <p:cNvSpPr txBox="1"/>
            <p:nvPr/>
          </p:nvSpPr>
          <p:spPr>
            <a:xfrm>
              <a:off x="4716016" y="1064930"/>
              <a:ext cx="900100" cy="707886"/>
            </a:xfrm>
            <a:prstGeom prst="rect">
              <a:avLst/>
            </a:prstGeom>
            <a:noFill/>
          </p:spPr>
          <p:txBody>
            <a:bodyPr wrap="square" rtlCol="0">
              <a:spAutoFit/>
            </a:bodyPr>
            <a:lstStyle/>
            <a:p>
              <a:pPr algn="ctr"/>
              <a:r>
                <a:rPr lang="es-CO" sz="4000" dirty="0" smtClean="0">
                  <a:latin typeface="Century Gothic" pitchFamily="34" charset="0"/>
                </a:rPr>
                <a:t>*</a:t>
              </a:r>
              <a:endParaRPr lang="es-CO" sz="4000" dirty="0">
                <a:latin typeface="Century Gothic" pitchFamily="34" charset="0"/>
              </a:endParaRPr>
            </a:p>
          </p:txBody>
        </p:sp>
        <p:sp>
          <p:nvSpPr>
            <p:cNvPr id="17" name="16 CuadroTexto"/>
            <p:cNvSpPr txBox="1"/>
            <p:nvPr/>
          </p:nvSpPr>
          <p:spPr>
            <a:xfrm>
              <a:off x="3851920" y="620688"/>
              <a:ext cx="900100" cy="707886"/>
            </a:xfrm>
            <a:prstGeom prst="rect">
              <a:avLst/>
            </a:prstGeom>
            <a:noFill/>
          </p:spPr>
          <p:txBody>
            <a:bodyPr wrap="square" rtlCol="0">
              <a:spAutoFit/>
            </a:bodyPr>
            <a:lstStyle/>
            <a:p>
              <a:pPr algn="ctr"/>
              <a:r>
                <a:rPr lang="es-CO" sz="4000" dirty="0" smtClean="0">
                  <a:latin typeface="Century Gothic" pitchFamily="34" charset="0"/>
                </a:rPr>
                <a:t>R</a:t>
              </a:r>
              <a:endParaRPr lang="es-CO" sz="4000" dirty="0">
                <a:latin typeface="Century Gothic" pitchFamily="34" charset="0"/>
              </a:endParaRPr>
            </a:p>
          </p:txBody>
        </p:sp>
        <p:sp>
          <p:nvSpPr>
            <p:cNvPr id="18" name="17 CuadroTexto"/>
            <p:cNvSpPr txBox="1"/>
            <p:nvPr/>
          </p:nvSpPr>
          <p:spPr>
            <a:xfrm>
              <a:off x="2987824" y="920914"/>
              <a:ext cx="900100" cy="707886"/>
            </a:xfrm>
            <a:prstGeom prst="rect">
              <a:avLst/>
            </a:prstGeom>
            <a:noFill/>
          </p:spPr>
          <p:txBody>
            <a:bodyPr wrap="square" rtlCol="0">
              <a:spAutoFit/>
            </a:bodyPr>
            <a:lstStyle/>
            <a:p>
              <a:pPr algn="ctr"/>
              <a:r>
                <a:rPr lang="es-CO" sz="4000" dirty="0" smtClean="0">
                  <a:latin typeface="Century Gothic" pitchFamily="34" charset="0"/>
                </a:rPr>
                <a:t>=</a:t>
              </a:r>
              <a:endParaRPr lang="es-CO" sz="4000" dirty="0">
                <a:latin typeface="Century Gothic" pitchFamily="34" charset="0"/>
              </a:endParaRPr>
            </a:p>
          </p:txBody>
        </p:sp>
        <p:sp>
          <p:nvSpPr>
            <p:cNvPr id="19" name="18 CuadroTexto"/>
            <p:cNvSpPr txBox="1"/>
            <p:nvPr/>
          </p:nvSpPr>
          <p:spPr>
            <a:xfrm>
              <a:off x="3887924" y="968534"/>
              <a:ext cx="864096" cy="400110"/>
            </a:xfrm>
            <a:prstGeom prst="rect">
              <a:avLst/>
            </a:prstGeom>
            <a:noFill/>
          </p:spPr>
          <p:txBody>
            <a:bodyPr wrap="square" rtlCol="0">
              <a:spAutoFit/>
            </a:bodyPr>
            <a:lstStyle/>
            <a:p>
              <a:pPr algn="ctr"/>
              <a:r>
                <a:rPr lang="es-CO" sz="2000" b="1" dirty="0" smtClean="0">
                  <a:latin typeface="Century Gothic" pitchFamily="34" charset="0"/>
                </a:rPr>
                <a:t>_____</a:t>
              </a:r>
              <a:endParaRPr lang="es-CO" sz="2000" b="1" dirty="0">
                <a:latin typeface="Century Gothic" pitchFamily="34" charset="0"/>
              </a:endParaRPr>
            </a:p>
          </p:txBody>
        </p:sp>
        <p:sp>
          <p:nvSpPr>
            <p:cNvPr id="20" name="19 CuadroTexto"/>
            <p:cNvSpPr txBox="1"/>
            <p:nvPr/>
          </p:nvSpPr>
          <p:spPr>
            <a:xfrm>
              <a:off x="5076056" y="908720"/>
              <a:ext cx="3960440" cy="707886"/>
            </a:xfrm>
            <a:prstGeom prst="rect">
              <a:avLst/>
            </a:prstGeom>
            <a:noFill/>
          </p:spPr>
          <p:txBody>
            <a:bodyPr wrap="square" rtlCol="0">
              <a:spAutoFit/>
            </a:bodyPr>
            <a:lstStyle/>
            <a:p>
              <a:pPr algn="ctr"/>
              <a:r>
                <a:rPr lang="es-CO" sz="4000" dirty="0" smtClean="0">
                  <a:latin typeface="Century Gothic" pitchFamily="34" charset="0"/>
                </a:rPr>
                <a:t>(EO+IP+SI+MF)</a:t>
              </a:r>
              <a:endParaRPr lang="es-CO" sz="4000" dirty="0">
                <a:latin typeface="Century Gothic" pitchFamily="34" charset="0"/>
              </a:endParaRPr>
            </a:p>
          </p:txBody>
        </p:sp>
        <p:sp>
          <p:nvSpPr>
            <p:cNvPr id="45" name="44 CuadroTexto"/>
            <p:cNvSpPr txBox="1"/>
            <p:nvPr/>
          </p:nvSpPr>
          <p:spPr>
            <a:xfrm>
              <a:off x="4391980" y="404664"/>
              <a:ext cx="900100" cy="1569660"/>
            </a:xfrm>
            <a:prstGeom prst="rect">
              <a:avLst/>
            </a:prstGeom>
            <a:noFill/>
          </p:spPr>
          <p:txBody>
            <a:bodyPr wrap="square" rtlCol="0">
              <a:spAutoFit/>
            </a:bodyPr>
            <a:lstStyle/>
            <a:p>
              <a:pPr algn="ctr"/>
              <a:r>
                <a:rPr lang="es-CO" sz="9600" dirty="0" smtClean="0">
                  <a:latin typeface="Arial Narrow" pitchFamily="34" charset="0"/>
                </a:rPr>
                <a:t>)</a:t>
              </a:r>
              <a:endParaRPr lang="es-CO" sz="9600" dirty="0">
                <a:latin typeface="Arial Narrow" pitchFamily="34" charset="0"/>
              </a:endParaRPr>
            </a:p>
          </p:txBody>
        </p:sp>
        <p:sp>
          <p:nvSpPr>
            <p:cNvPr id="46" name="45 CuadroTexto"/>
            <p:cNvSpPr txBox="1"/>
            <p:nvPr/>
          </p:nvSpPr>
          <p:spPr>
            <a:xfrm rot="10800000">
              <a:off x="3419872" y="707212"/>
              <a:ext cx="900100" cy="1569660"/>
            </a:xfrm>
            <a:prstGeom prst="rect">
              <a:avLst/>
            </a:prstGeom>
            <a:noFill/>
          </p:spPr>
          <p:txBody>
            <a:bodyPr wrap="square" rtlCol="0">
              <a:spAutoFit/>
            </a:bodyPr>
            <a:lstStyle/>
            <a:p>
              <a:pPr algn="ctr"/>
              <a:r>
                <a:rPr lang="es-CO" sz="9600" dirty="0" smtClean="0">
                  <a:latin typeface="Arial Narrow" pitchFamily="34" charset="0"/>
                </a:rPr>
                <a:t>)</a:t>
              </a:r>
              <a:endParaRPr lang="es-CO" sz="9600" dirty="0">
                <a:latin typeface="Arial Narrow" pitchFamily="34" charset="0"/>
              </a:endParaRPr>
            </a:p>
          </p:txBody>
        </p:sp>
      </p:grpSp>
    </p:spTree>
    <p:extLst>
      <p:ext uri="{BB962C8B-B14F-4D97-AF65-F5344CB8AC3E}">
        <p14:creationId xmlns:p14="http://schemas.microsoft.com/office/powerpoint/2010/main" val="4047675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23 Grupo"/>
          <p:cNvGrpSpPr/>
          <p:nvPr/>
        </p:nvGrpSpPr>
        <p:grpSpPr>
          <a:xfrm>
            <a:off x="-108519" y="44624"/>
            <a:ext cx="9433047" cy="6802053"/>
            <a:chOff x="-108519" y="44624"/>
            <a:chExt cx="9433047" cy="6802053"/>
          </a:xfrm>
        </p:grpSpPr>
        <p:grpSp>
          <p:nvGrpSpPr>
            <p:cNvPr id="6" name="5 Grupo"/>
            <p:cNvGrpSpPr/>
            <p:nvPr/>
          </p:nvGrpSpPr>
          <p:grpSpPr>
            <a:xfrm rot="16200000">
              <a:off x="-1213899" y="2626168"/>
              <a:ext cx="3780420" cy="1569660"/>
              <a:chOff x="1979712" y="2564904"/>
              <a:chExt cx="3780420" cy="1569660"/>
            </a:xfrm>
          </p:grpSpPr>
          <p:sp>
            <p:nvSpPr>
              <p:cNvPr id="15" name="14 CuadroTexto"/>
              <p:cNvSpPr txBox="1"/>
              <p:nvPr/>
            </p:nvSpPr>
            <p:spPr>
              <a:xfrm>
                <a:off x="1979712" y="2564904"/>
                <a:ext cx="900100" cy="1569660"/>
              </a:xfrm>
              <a:prstGeom prst="rect">
                <a:avLst/>
              </a:prstGeom>
              <a:noFill/>
            </p:spPr>
            <p:txBody>
              <a:bodyPr wrap="square" rtlCol="0">
                <a:spAutoFit/>
              </a:bodyPr>
              <a:lstStyle/>
              <a:p>
                <a:pPr algn="ctr"/>
                <a:r>
                  <a:rPr lang="es-CO" sz="9600" dirty="0" smtClean="0">
                    <a:latin typeface="Century Gothic" pitchFamily="34" charset="0"/>
                  </a:rPr>
                  <a:t>V</a:t>
                </a:r>
                <a:endParaRPr lang="es-CO" sz="9600" dirty="0">
                  <a:latin typeface="Century Gothic" pitchFamily="34" charset="0"/>
                </a:endParaRPr>
              </a:p>
            </p:txBody>
          </p:sp>
          <p:sp>
            <p:nvSpPr>
              <p:cNvPr id="18" name="17 CuadroTexto"/>
              <p:cNvSpPr txBox="1"/>
              <p:nvPr/>
            </p:nvSpPr>
            <p:spPr>
              <a:xfrm>
                <a:off x="2663788" y="3009146"/>
                <a:ext cx="900100" cy="707886"/>
              </a:xfrm>
              <a:prstGeom prst="rect">
                <a:avLst/>
              </a:prstGeom>
              <a:noFill/>
            </p:spPr>
            <p:txBody>
              <a:bodyPr wrap="square" rtlCol="0">
                <a:spAutoFit/>
              </a:bodyPr>
              <a:lstStyle/>
              <a:p>
                <a:pPr algn="ctr"/>
                <a:r>
                  <a:rPr lang="es-CO" sz="4000" dirty="0" smtClean="0">
                    <a:latin typeface="Century Gothic" pitchFamily="34" charset="0"/>
                  </a:rPr>
                  <a:t>=</a:t>
                </a:r>
                <a:endParaRPr lang="es-CO" sz="4000" dirty="0">
                  <a:latin typeface="Century Gothic" pitchFamily="34" charset="0"/>
                </a:endParaRPr>
              </a:p>
            </p:txBody>
          </p:sp>
          <p:grpSp>
            <p:nvGrpSpPr>
              <p:cNvPr id="5" name="4 Grupo"/>
              <p:cNvGrpSpPr/>
              <p:nvPr/>
            </p:nvGrpSpPr>
            <p:grpSpPr>
              <a:xfrm>
                <a:off x="2915816" y="2987136"/>
                <a:ext cx="2844316" cy="729896"/>
                <a:chOff x="3599892" y="2926685"/>
                <a:chExt cx="2844316" cy="729896"/>
              </a:xfrm>
            </p:grpSpPr>
            <p:sp>
              <p:nvSpPr>
                <p:cNvPr id="14" name="13 CuadroTexto"/>
                <p:cNvSpPr txBox="1"/>
                <p:nvPr/>
              </p:nvSpPr>
              <p:spPr>
                <a:xfrm>
                  <a:off x="3815916" y="3347700"/>
                  <a:ext cx="900100" cy="307777"/>
                </a:xfrm>
                <a:prstGeom prst="rect">
                  <a:avLst/>
                </a:prstGeom>
                <a:noFill/>
              </p:spPr>
              <p:txBody>
                <a:bodyPr wrap="square" rtlCol="0">
                  <a:spAutoFit/>
                </a:bodyPr>
                <a:lstStyle/>
                <a:p>
                  <a:pPr algn="ctr"/>
                  <a:r>
                    <a:rPr lang="es-CO" sz="1400" dirty="0" smtClean="0">
                      <a:latin typeface="Century Gothic" pitchFamily="34" charset="0"/>
                    </a:rPr>
                    <a:t>A</a:t>
                  </a:r>
                  <a:endParaRPr lang="es-CO" sz="1400" dirty="0">
                    <a:latin typeface="Century Gothic" pitchFamily="34" charset="0"/>
                  </a:endParaRPr>
                </a:p>
              </p:txBody>
            </p:sp>
            <p:sp>
              <p:nvSpPr>
                <p:cNvPr id="16" name="15 CuadroTexto"/>
                <p:cNvSpPr txBox="1"/>
                <p:nvPr/>
              </p:nvSpPr>
              <p:spPr>
                <a:xfrm>
                  <a:off x="4499992" y="3203684"/>
                  <a:ext cx="396044" cy="369332"/>
                </a:xfrm>
                <a:prstGeom prst="rect">
                  <a:avLst/>
                </a:prstGeom>
                <a:noFill/>
              </p:spPr>
              <p:txBody>
                <a:bodyPr wrap="square" rtlCol="0">
                  <a:spAutoFit/>
                </a:bodyPr>
                <a:lstStyle/>
                <a:p>
                  <a:pPr algn="ctr"/>
                  <a:r>
                    <a:rPr lang="es-CO" dirty="0" smtClean="0">
                      <a:latin typeface="Century Gothic" pitchFamily="34" charset="0"/>
                    </a:rPr>
                    <a:t>*</a:t>
                  </a:r>
                  <a:endParaRPr lang="es-CO" dirty="0">
                    <a:latin typeface="Century Gothic" pitchFamily="34" charset="0"/>
                  </a:endParaRPr>
                </a:p>
              </p:txBody>
            </p:sp>
            <p:sp>
              <p:nvSpPr>
                <p:cNvPr id="17" name="16 CuadroTexto"/>
                <p:cNvSpPr txBox="1"/>
                <p:nvPr/>
              </p:nvSpPr>
              <p:spPr>
                <a:xfrm>
                  <a:off x="3815916" y="2996952"/>
                  <a:ext cx="900100" cy="307777"/>
                </a:xfrm>
                <a:prstGeom prst="rect">
                  <a:avLst/>
                </a:prstGeom>
                <a:noFill/>
              </p:spPr>
              <p:txBody>
                <a:bodyPr wrap="square" rtlCol="0">
                  <a:spAutoFit/>
                </a:bodyPr>
                <a:lstStyle/>
                <a:p>
                  <a:pPr algn="ctr"/>
                  <a:r>
                    <a:rPr lang="es-CO" sz="1400" dirty="0" smtClean="0">
                      <a:latin typeface="Century Gothic" pitchFamily="34" charset="0"/>
                    </a:rPr>
                    <a:t>R</a:t>
                  </a:r>
                  <a:endParaRPr lang="es-CO" sz="1400" dirty="0">
                    <a:latin typeface="Century Gothic" pitchFamily="34" charset="0"/>
                  </a:endParaRPr>
                </a:p>
              </p:txBody>
            </p:sp>
            <p:sp>
              <p:nvSpPr>
                <p:cNvPr id="19" name="18 CuadroTexto"/>
                <p:cNvSpPr txBox="1"/>
                <p:nvPr/>
              </p:nvSpPr>
              <p:spPr>
                <a:xfrm>
                  <a:off x="3851920" y="2996952"/>
                  <a:ext cx="864096" cy="400110"/>
                </a:xfrm>
                <a:prstGeom prst="rect">
                  <a:avLst/>
                </a:prstGeom>
                <a:noFill/>
              </p:spPr>
              <p:txBody>
                <a:bodyPr wrap="square" rtlCol="0">
                  <a:spAutoFit/>
                </a:bodyPr>
                <a:lstStyle/>
                <a:p>
                  <a:pPr algn="ctr"/>
                  <a:r>
                    <a:rPr lang="es-CO" sz="2000" b="1" dirty="0">
                      <a:latin typeface="Century Gothic" pitchFamily="34" charset="0"/>
                    </a:rPr>
                    <a:t>_</a:t>
                  </a:r>
                  <a:r>
                    <a:rPr lang="es-CO" sz="2000" b="1" dirty="0" smtClean="0">
                      <a:latin typeface="Century Gothic" pitchFamily="34" charset="0"/>
                    </a:rPr>
                    <a:t>_</a:t>
                  </a:r>
                  <a:endParaRPr lang="es-CO" sz="2000" b="1" dirty="0">
                    <a:latin typeface="Century Gothic" pitchFamily="34" charset="0"/>
                  </a:endParaRPr>
                </a:p>
              </p:txBody>
            </p:sp>
            <p:sp>
              <p:nvSpPr>
                <p:cNvPr id="20" name="19 CuadroTexto"/>
                <p:cNvSpPr txBox="1"/>
                <p:nvPr/>
              </p:nvSpPr>
              <p:spPr>
                <a:xfrm>
                  <a:off x="4679512" y="3134304"/>
                  <a:ext cx="1764696" cy="369332"/>
                </a:xfrm>
                <a:prstGeom prst="rect">
                  <a:avLst/>
                </a:prstGeom>
                <a:noFill/>
              </p:spPr>
              <p:txBody>
                <a:bodyPr wrap="square" rtlCol="0">
                  <a:spAutoFit/>
                </a:bodyPr>
                <a:lstStyle/>
                <a:p>
                  <a:pPr algn="ctr"/>
                  <a:r>
                    <a:rPr lang="es-CO" dirty="0" smtClean="0">
                      <a:latin typeface="Century Gothic" pitchFamily="34" charset="0"/>
                    </a:rPr>
                    <a:t>(EO+IP+SI+MF)</a:t>
                  </a:r>
                  <a:endParaRPr lang="es-CO" dirty="0">
                    <a:latin typeface="Century Gothic" pitchFamily="34" charset="0"/>
                  </a:endParaRPr>
                </a:p>
              </p:txBody>
            </p:sp>
            <p:sp>
              <p:nvSpPr>
                <p:cNvPr id="45" name="44 CuadroTexto"/>
                <p:cNvSpPr txBox="1"/>
                <p:nvPr/>
              </p:nvSpPr>
              <p:spPr>
                <a:xfrm>
                  <a:off x="4067944" y="2926685"/>
                  <a:ext cx="900100" cy="646331"/>
                </a:xfrm>
                <a:prstGeom prst="rect">
                  <a:avLst/>
                </a:prstGeom>
                <a:noFill/>
              </p:spPr>
              <p:txBody>
                <a:bodyPr wrap="square" rtlCol="0">
                  <a:spAutoFit/>
                </a:bodyPr>
                <a:lstStyle/>
                <a:p>
                  <a:pPr algn="ctr"/>
                  <a:r>
                    <a:rPr lang="es-CO" sz="3600" dirty="0" smtClean="0">
                      <a:latin typeface="Arial Narrow" pitchFamily="34" charset="0"/>
                    </a:rPr>
                    <a:t>)</a:t>
                  </a:r>
                  <a:endParaRPr lang="es-CO" sz="3600" dirty="0">
                    <a:latin typeface="Arial Narrow" pitchFamily="34" charset="0"/>
                  </a:endParaRPr>
                </a:p>
              </p:txBody>
            </p:sp>
            <p:sp>
              <p:nvSpPr>
                <p:cNvPr id="46" name="45 CuadroTexto"/>
                <p:cNvSpPr txBox="1"/>
                <p:nvPr/>
              </p:nvSpPr>
              <p:spPr>
                <a:xfrm rot="10800000">
                  <a:off x="3599892" y="3010250"/>
                  <a:ext cx="900100" cy="646331"/>
                </a:xfrm>
                <a:prstGeom prst="rect">
                  <a:avLst/>
                </a:prstGeom>
                <a:noFill/>
              </p:spPr>
              <p:txBody>
                <a:bodyPr wrap="square" rtlCol="0">
                  <a:spAutoFit/>
                </a:bodyPr>
                <a:lstStyle/>
                <a:p>
                  <a:pPr algn="ctr"/>
                  <a:r>
                    <a:rPr lang="es-CO" sz="3600" dirty="0" smtClean="0">
                      <a:latin typeface="Arial Narrow" pitchFamily="34" charset="0"/>
                    </a:rPr>
                    <a:t>)</a:t>
                  </a:r>
                  <a:endParaRPr lang="es-CO" sz="3600" dirty="0">
                    <a:latin typeface="Arial Narrow" pitchFamily="34" charset="0"/>
                  </a:endParaRPr>
                </a:p>
              </p:txBody>
            </p:sp>
          </p:grpSp>
        </p:grpSp>
        <p:sp>
          <p:nvSpPr>
            <p:cNvPr id="21" name="20 CuadroTexto"/>
            <p:cNvSpPr txBox="1"/>
            <p:nvPr/>
          </p:nvSpPr>
          <p:spPr>
            <a:xfrm>
              <a:off x="1691680" y="1054477"/>
              <a:ext cx="1728191" cy="2123658"/>
            </a:xfrm>
            <a:prstGeom prst="rect">
              <a:avLst/>
            </a:prstGeom>
            <a:noFill/>
            <a:ln w="6350">
              <a:solidFill>
                <a:schemeClr val="bg1">
                  <a:lumMod val="75000"/>
                </a:schemeClr>
              </a:solidFill>
            </a:ln>
          </p:spPr>
          <p:txBody>
            <a:bodyPr wrap="square" rtlCol="0">
              <a:spAutoFit/>
            </a:bodyPr>
            <a:lstStyle/>
            <a:p>
              <a:r>
                <a:rPr lang="es-CO" sz="600" dirty="0" smtClean="0">
                  <a:latin typeface="Arial Narrow" pitchFamily="34" charset="0"/>
                  <a:cs typeface="Times New Roman" pitchFamily="18" charset="0"/>
                </a:rPr>
                <a:t>POBREZA: </a:t>
              </a:r>
            </a:p>
            <a:p>
              <a:pPr>
                <a:buFont typeface="Century Gothic" pitchFamily="34" charset="0"/>
                <a:buChar char="–"/>
              </a:pPr>
              <a:r>
                <a:rPr lang="es-CO" sz="600" dirty="0" smtClean="0">
                  <a:latin typeface="Arial Narrow" pitchFamily="34" charset="0"/>
                  <a:cs typeface="Times New Roman" pitchFamily="18" charset="0"/>
                </a:rPr>
                <a:t> Logro educativo</a:t>
              </a:r>
            </a:p>
            <a:p>
              <a:pPr>
                <a:buFont typeface="Century Gothic" pitchFamily="34" charset="0"/>
                <a:buChar char="–"/>
              </a:pPr>
              <a:r>
                <a:rPr lang="es-CO" sz="600" dirty="0">
                  <a:latin typeface="Arial Narrow" pitchFamily="34" charset="0"/>
                  <a:cs typeface="Times New Roman" pitchFamily="18" charset="0"/>
                </a:rPr>
                <a:t> </a:t>
              </a:r>
              <a:r>
                <a:rPr lang="es-CO" sz="600" dirty="0" smtClean="0">
                  <a:latin typeface="Arial Narrow" pitchFamily="34" charset="0"/>
                  <a:cs typeface="Times New Roman" pitchFamily="18" charset="0"/>
                </a:rPr>
                <a:t>Analfabetismo</a:t>
              </a:r>
            </a:p>
            <a:p>
              <a:pPr>
                <a:buFont typeface="Century Gothic" pitchFamily="34" charset="0"/>
                <a:buChar char="–"/>
              </a:pPr>
              <a:r>
                <a:rPr lang="es-CO" sz="600" dirty="0">
                  <a:latin typeface="Arial Narrow" pitchFamily="34" charset="0"/>
                  <a:cs typeface="Times New Roman" pitchFamily="18" charset="0"/>
                </a:rPr>
                <a:t> </a:t>
              </a:r>
              <a:r>
                <a:rPr lang="es-CO" sz="600" dirty="0" smtClean="0">
                  <a:latin typeface="Arial Narrow" pitchFamily="34" charset="0"/>
                  <a:cs typeface="Times New Roman" pitchFamily="18" charset="0"/>
                </a:rPr>
                <a:t>Asistencia escolar</a:t>
              </a:r>
            </a:p>
            <a:p>
              <a:pPr>
                <a:buFont typeface="Century Gothic" pitchFamily="34" charset="0"/>
                <a:buChar char="–"/>
              </a:pPr>
              <a:r>
                <a:rPr lang="es-CO" sz="600" dirty="0" smtClean="0">
                  <a:latin typeface="Arial Narrow" pitchFamily="34" charset="0"/>
                  <a:cs typeface="Times New Roman" pitchFamily="18" charset="0"/>
                </a:rPr>
                <a:t> Rezago escolar</a:t>
              </a:r>
            </a:p>
            <a:p>
              <a:pPr>
                <a:buFont typeface="Century Gothic" pitchFamily="34" charset="0"/>
                <a:buChar char="–"/>
              </a:pPr>
              <a:r>
                <a:rPr lang="es-CO" sz="600" dirty="0">
                  <a:latin typeface="Arial Narrow" pitchFamily="34" charset="0"/>
                  <a:cs typeface="Times New Roman" pitchFamily="18" charset="0"/>
                </a:rPr>
                <a:t> </a:t>
              </a:r>
              <a:r>
                <a:rPr lang="es-CO" sz="600" dirty="0" smtClean="0">
                  <a:latin typeface="Arial Narrow" pitchFamily="34" charset="0"/>
                  <a:cs typeface="Times New Roman" pitchFamily="18" charset="0"/>
                </a:rPr>
                <a:t>Acceso a servicios primera infancia</a:t>
              </a:r>
            </a:p>
            <a:p>
              <a:pPr>
                <a:buFont typeface="Century Gothic" pitchFamily="34" charset="0"/>
                <a:buChar char="–"/>
              </a:pPr>
              <a:r>
                <a:rPr lang="es-CO" sz="600" dirty="0">
                  <a:latin typeface="Arial Narrow" pitchFamily="34" charset="0"/>
                  <a:cs typeface="Times New Roman" pitchFamily="18" charset="0"/>
                </a:rPr>
                <a:t> </a:t>
              </a:r>
              <a:r>
                <a:rPr lang="es-CO" sz="600" dirty="0" smtClean="0">
                  <a:latin typeface="Arial Narrow" pitchFamily="34" charset="0"/>
                  <a:cs typeface="Times New Roman" pitchFamily="18" charset="0"/>
                </a:rPr>
                <a:t>Tasa de dependencia económica</a:t>
              </a:r>
            </a:p>
            <a:p>
              <a:pPr>
                <a:buFont typeface="Century Gothic" pitchFamily="34" charset="0"/>
                <a:buChar char="–"/>
              </a:pPr>
              <a:r>
                <a:rPr lang="es-CO" sz="600" dirty="0">
                  <a:latin typeface="Arial Narrow" pitchFamily="34" charset="0"/>
                  <a:cs typeface="Times New Roman" pitchFamily="18" charset="0"/>
                </a:rPr>
                <a:t> </a:t>
              </a:r>
              <a:r>
                <a:rPr lang="es-CO" sz="600" dirty="0" smtClean="0">
                  <a:latin typeface="Arial Narrow" pitchFamily="34" charset="0"/>
                  <a:cs typeface="Times New Roman" pitchFamily="18" charset="0"/>
                </a:rPr>
                <a:t>Tasa de empleo formal</a:t>
              </a:r>
            </a:p>
            <a:p>
              <a:pPr>
                <a:buFont typeface="Century Gothic" pitchFamily="34" charset="0"/>
                <a:buChar char="–"/>
              </a:pPr>
              <a:r>
                <a:rPr lang="es-CO" sz="600" dirty="0">
                  <a:latin typeface="Arial Narrow" pitchFamily="34" charset="0"/>
                  <a:cs typeface="Times New Roman" pitchFamily="18" charset="0"/>
                </a:rPr>
                <a:t> </a:t>
              </a:r>
              <a:r>
                <a:rPr lang="es-CO" sz="600" dirty="0" smtClean="0">
                  <a:latin typeface="Arial Narrow" pitchFamily="34" charset="0"/>
                  <a:cs typeface="Times New Roman" pitchFamily="18" charset="0"/>
                </a:rPr>
                <a:t>Aseguramiento en salud</a:t>
              </a:r>
            </a:p>
            <a:p>
              <a:pPr>
                <a:buFont typeface="Century Gothic" pitchFamily="34" charset="0"/>
                <a:buChar char="–"/>
              </a:pPr>
              <a:r>
                <a:rPr lang="es-CO" sz="600" dirty="0">
                  <a:latin typeface="Arial Narrow" pitchFamily="34" charset="0"/>
                  <a:cs typeface="Times New Roman" pitchFamily="18" charset="0"/>
                </a:rPr>
                <a:t> </a:t>
              </a:r>
              <a:r>
                <a:rPr lang="es-CO" sz="600" dirty="0" smtClean="0">
                  <a:latin typeface="Arial Narrow" pitchFamily="34" charset="0"/>
                  <a:cs typeface="Times New Roman" pitchFamily="18" charset="0"/>
                </a:rPr>
                <a:t>Acceso a fuentes de agua mejorada</a:t>
              </a:r>
            </a:p>
            <a:p>
              <a:pPr>
                <a:buFont typeface="Century Gothic" pitchFamily="34" charset="0"/>
                <a:buChar char="–"/>
              </a:pPr>
              <a:r>
                <a:rPr lang="es-CO" sz="600" dirty="0">
                  <a:latin typeface="Arial Narrow" pitchFamily="34" charset="0"/>
                  <a:cs typeface="Times New Roman" pitchFamily="18" charset="0"/>
                </a:rPr>
                <a:t> </a:t>
              </a:r>
              <a:r>
                <a:rPr lang="es-CO" sz="600" dirty="0" smtClean="0">
                  <a:latin typeface="Arial Narrow" pitchFamily="34" charset="0"/>
                  <a:cs typeface="Times New Roman" pitchFamily="18" charset="0"/>
                </a:rPr>
                <a:t>Eliminación de excretas</a:t>
              </a:r>
            </a:p>
            <a:p>
              <a:pPr>
                <a:buFont typeface="Century Gothic" pitchFamily="34" charset="0"/>
                <a:buChar char="–"/>
              </a:pPr>
              <a:r>
                <a:rPr lang="es-CO" sz="600" dirty="0" smtClean="0">
                  <a:latin typeface="Arial Narrow" pitchFamily="34" charset="0"/>
                  <a:cs typeface="Times New Roman" pitchFamily="18" charset="0"/>
                </a:rPr>
                <a:t> Pisos</a:t>
              </a:r>
            </a:p>
            <a:p>
              <a:pPr>
                <a:buFont typeface="Century Gothic" pitchFamily="34" charset="0"/>
                <a:buChar char="–"/>
              </a:pPr>
              <a:r>
                <a:rPr lang="es-CO" sz="600" dirty="0">
                  <a:latin typeface="Arial Narrow" pitchFamily="34" charset="0"/>
                  <a:cs typeface="Times New Roman" pitchFamily="18" charset="0"/>
                </a:rPr>
                <a:t> </a:t>
              </a:r>
              <a:r>
                <a:rPr lang="es-CO" sz="600" dirty="0" smtClean="0">
                  <a:latin typeface="Arial Narrow" pitchFamily="34" charset="0"/>
                  <a:cs typeface="Times New Roman" pitchFamily="18" charset="0"/>
                </a:rPr>
                <a:t>Materiales paredes exteriores</a:t>
              </a:r>
            </a:p>
            <a:p>
              <a:pPr>
                <a:buFont typeface="Century Gothic" pitchFamily="34" charset="0"/>
                <a:buChar char="–"/>
              </a:pPr>
              <a:r>
                <a:rPr lang="es-CO" sz="600" dirty="0">
                  <a:latin typeface="Arial Narrow" pitchFamily="34" charset="0"/>
                  <a:cs typeface="Times New Roman" pitchFamily="18" charset="0"/>
                </a:rPr>
                <a:t> </a:t>
              </a:r>
              <a:r>
                <a:rPr lang="es-CO" sz="600" dirty="0" smtClean="0">
                  <a:latin typeface="Arial Narrow" pitchFamily="34" charset="0"/>
                  <a:cs typeface="Times New Roman" pitchFamily="18" charset="0"/>
                </a:rPr>
                <a:t>Hacinamiento crítico</a:t>
              </a:r>
            </a:p>
            <a:p>
              <a:pPr>
                <a:buFont typeface="Century Gothic" pitchFamily="34" charset="0"/>
                <a:buChar char="–"/>
              </a:pPr>
              <a:r>
                <a:rPr lang="es-CO" sz="600" dirty="0" smtClean="0">
                  <a:latin typeface="Arial Narrow" pitchFamily="34" charset="0"/>
                  <a:cs typeface="Times New Roman" pitchFamily="18" charset="0"/>
                </a:rPr>
                <a:t> % de la población que es pobre según índice de pobreza multidimensional (2005)</a:t>
              </a:r>
            </a:p>
            <a:p>
              <a:endParaRPr lang="es-CO" sz="600" dirty="0" smtClean="0">
                <a:latin typeface="Arial Narrow" pitchFamily="34" charset="0"/>
                <a:cs typeface="Times New Roman" pitchFamily="18" charset="0"/>
              </a:endParaRPr>
            </a:p>
            <a:p>
              <a:r>
                <a:rPr lang="es-CO" sz="600" dirty="0" smtClean="0">
                  <a:latin typeface="Arial Narrow" pitchFamily="34" charset="0"/>
                  <a:cs typeface="Times New Roman" pitchFamily="18" charset="0"/>
                </a:rPr>
                <a:t>EMPLEO FORMAL:</a:t>
              </a:r>
            </a:p>
            <a:p>
              <a:pPr>
                <a:buFont typeface="Century Gothic" pitchFamily="34" charset="0"/>
                <a:buChar char="–"/>
              </a:pPr>
              <a:r>
                <a:rPr lang="es-CO" sz="600" dirty="0" smtClean="0">
                  <a:latin typeface="Arial Narrow" pitchFamily="34" charset="0"/>
                  <a:cs typeface="Times New Roman" pitchFamily="18" charset="0"/>
                </a:rPr>
                <a:t> No hay información disponible</a:t>
              </a:r>
            </a:p>
            <a:p>
              <a:endParaRPr lang="es-CO" sz="600" dirty="0">
                <a:latin typeface="Arial Narrow" pitchFamily="34" charset="0"/>
                <a:cs typeface="Times New Roman" pitchFamily="18" charset="0"/>
              </a:endParaRPr>
            </a:p>
            <a:p>
              <a:r>
                <a:rPr lang="es-CO" sz="600" dirty="0" smtClean="0">
                  <a:latin typeface="Arial Narrow" pitchFamily="34" charset="0"/>
                  <a:cs typeface="Times New Roman" pitchFamily="18" charset="0"/>
                </a:rPr>
                <a:t>HAMBRE</a:t>
              </a:r>
              <a:r>
                <a:rPr lang="es-CO" sz="600" dirty="0">
                  <a:latin typeface="Arial Narrow" pitchFamily="34" charset="0"/>
                  <a:cs typeface="Times New Roman" pitchFamily="18" charset="0"/>
                </a:rPr>
                <a:t>:</a:t>
              </a:r>
            </a:p>
            <a:p>
              <a:pPr>
                <a:buFont typeface="Century Gothic" pitchFamily="34" charset="0"/>
                <a:buChar char="–"/>
              </a:pPr>
              <a:r>
                <a:rPr lang="es-CO" sz="600" dirty="0">
                  <a:latin typeface="Arial Narrow" pitchFamily="34" charset="0"/>
                  <a:cs typeface="Times New Roman" pitchFamily="18" charset="0"/>
                </a:rPr>
                <a:t> % de niños  con bajo peso al naces (1998-2010</a:t>
              </a:r>
              <a:r>
                <a:rPr lang="es-CO" sz="600" dirty="0" smtClean="0">
                  <a:latin typeface="Arial Narrow" pitchFamily="34" charset="0"/>
                  <a:cs typeface="Times New Roman" pitchFamily="18" charset="0"/>
                </a:rPr>
                <a:t>)</a:t>
              </a:r>
            </a:p>
          </p:txBody>
        </p:sp>
        <p:sp>
          <p:nvSpPr>
            <p:cNvPr id="22" name="21 CuadroTexto"/>
            <p:cNvSpPr txBox="1"/>
            <p:nvPr/>
          </p:nvSpPr>
          <p:spPr>
            <a:xfrm>
              <a:off x="1691680" y="637180"/>
              <a:ext cx="1728192" cy="369332"/>
            </a:xfrm>
            <a:prstGeom prst="rect">
              <a:avLst/>
            </a:prstGeom>
            <a:noFill/>
            <a:ln w="6350">
              <a:solidFill>
                <a:schemeClr val="bg1">
                  <a:lumMod val="75000"/>
                </a:schemeClr>
              </a:solidFill>
            </a:ln>
          </p:spPr>
          <p:txBody>
            <a:bodyPr wrap="square" rtlCol="0">
              <a:spAutoFit/>
            </a:bodyPr>
            <a:lstStyle/>
            <a:p>
              <a:r>
                <a:rPr lang="es-CO" sz="600" dirty="0" smtClean="0">
                  <a:latin typeface="Arial Narrow" pitchFamily="34" charset="0"/>
                  <a:cs typeface="Times New Roman" pitchFamily="18" charset="0"/>
                </a:rPr>
                <a:t>OBJETIVO 1:</a:t>
              </a:r>
            </a:p>
            <a:p>
              <a:r>
                <a:rPr lang="es-CO" sz="600" dirty="0" smtClean="0">
                  <a:latin typeface="Arial Narrow" pitchFamily="34" charset="0"/>
                  <a:cs typeface="Times New Roman" pitchFamily="18" charset="0"/>
                </a:rPr>
                <a:t>ERRADICAR LA POBREZA EXTREMA Y EL HAMBRE</a:t>
              </a:r>
            </a:p>
            <a:p>
              <a:endParaRPr lang="es-CO" sz="600" dirty="0" smtClean="0">
                <a:latin typeface="Arial Narrow" pitchFamily="34" charset="0"/>
                <a:cs typeface="Times New Roman" pitchFamily="18" charset="0"/>
              </a:endParaRPr>
            </a:p>
          </p:txBody>
        </p:sp>
        <p:pic>
          <p:nvPicPr>
            <p:cNvPr id="25" name="24 Imagen" descr="odm01_2.jpg"/>
            <p:cNvPicPr/>
            <p:nvPr/>
          </p:nvPicPr>
          <p:blipFill>
            <a:blip r:embed="rId2">
              <a:extLst>
                <a:ext uri="{28A0092B-C50C-407E-A947-70E740481C1C}">
                  <a14:useLocalDpi xmlns:a14="http://schemas.microsoft.com/office/drawing/2010/main" val="0"/>
                </a:ext>
              </a:extLst>
            </a:blip>
            <a:srcRect/>
            <a:stretch>
              <a:fillRect/>
            </a:stretch>
          </p:blipFill>
          <p:spPr bwMode="auto">
            <a:xfrm>
              <a:off x="1725183" y="55870"/>
              <a:ext cx="429895" cy="515302"/>
            </a:xfrm>
            <a:prstGeom prst="rect">
              <a:avLst/>
            </a:prstGeom>
            <a:noFill/>
            <a:ln>
              <a:noFill/>
            </a:ln>
          </p:spPr>
        </p:pic>
        <p:sp>
          <p:nvSpPr>
            <p:cNvPr id="26" name="25 CuadroTexto"/>
            <p:cNvSpPr txBox="1"/>
            <p:nvPr/>
          </p:nvSpPr>
          <p:spPr>
            <a:xfrm>
              <a:off x="3491880" y="1054207"/>
              <a:ext cx="1728191" cy="2123658"/>
            </a:xfrm>
            <a:prstGeom prst="rect">
              <a:avLst/>
            </a:prstGeom>
            <a:noFill/>
            <a:ln w="6350">
              <a:solidFill>
                <a:schemeClr val="bg1">
                  <a:lumMod val="75000"/>
                </a:schemeClr>
              </a:solidFill>
            </a:ln>
          </p:spPr>
          <p:txBody>
            <a:bodyPr wrap="square" rtlCol="0">
              <a:spAutoFit/>
            </a:bodyPr>
            <a:lstStyle/>
            <a:p>
              <a:r>
                <a:rPr lang="es-CO" sz="600" dirty="0" smtClean="0">
                  <a:latin typeface="Arial Narrow" pitchFamily="34" charset="0"/>
                  <a:cs typeface="Times New Roman" pitchFamily="18" charset="0"/>
                </a:rPr>
                <a:t>ANALFABETISMO: </a:t>
              </a:r>
            </a:p>
            <a:p>
              <a:pPr>
                <a:buFont typeface="Century Gothic" pitchFamily="34" charset="0"/>
                <a:buChar char="–"/>
              </a:pPr>
              <a:r>
                <a:rPr lang="es-CO" sz="600" dirty="0" smtClean="0">
                  <a:latin typeface="Arial Narrow" pitchFamily="34" charset="0"/>
                  <a:cs typeface="Times New Roman" pitchFamily="18" charset="0"/>
                </a:rPr>
                <a:t> Tasa de analfabetismo en personas de 15 a 24 años</a:t>
              </a:r>
            </a:p>
            <a:p>
              <a:endParaRPr lang="es-CO" sz="600" dirty="0">
                <a:latin typeface="Arial Narrow" pitchFamily="34" charset="0"/>
                <a:cs typeface="Times New Roman" pitchFamily="18" charset="0"/>
              </a:endParaRPr>
            </a:p>
            <a:p>
              <a:r>
                <a:rPr lang="es-CO" sz="600" dirty="0" smtClean="0">
                  <a:latin typeface="Arial Narrow" pitchFamily="34" charset="0"/>
                  <a:cs typeface="Times New Roman" pitchFamily="18" charset="0"/>
                </a:rPr>
                <a:t>AÑOS DE EDUCACIÓN:</a:t>
              </a:r>
            </a:p>
            <a:p>
              <a:pPr>
                <a:buFont typeface="Century Gothic" pitchFamily="34" charset="0"/>
                <a:buChar char="–"/>
              </a:pPr>
              <a:r>
                <a:rPr lang="es-CO" sz="600" dirty="0">
                  <a:latin typeface="Arial Narrow" pitchFamily="34" charset="0"/>
                  <a:cs typeface="Times New Roman" pitchFamily="18" charset="0"/>
                </a:rPr>
                <a:t> </a:t>
              </a:r>
              <a:r>
                <a:rPr lang="es-CO" sz="600" dirty="0" smtClean="0">
                  <a:latin typeface="Arial Narrow" pitchFamily="34" charset="0"/>
                  <a:cs typeface="Times New Roman" pitchFamily="18" charset="0"/>
                </a:rPr>
                <a:t>No hay información por municipio</a:t>
              </a:r>
            </a:p>
            <a:p>
              <a:endParaRPr lang="es-CO" sz="600" dirty="0">
                <a:latin typeface="Arial Narrow" pitchFamily="34" charset="0"/>
                <a:cs typeface="Times New Roman" pitchFamily="18" charset="0"/>
              </a:endParaRPr>
            </a:p>
            <a:p>
              <a:r>
                <a:rPr lang="es-CO" sz="600" dirty="0" smtClean="0">
                  <a:latin typeface="Arial Narrow" pitchFamily="34" charset="0"/>
                  <a:cs typeface="Times New Roman" pitchFamily="18" charset="0"/>
                </a:rPr>
                <a:t>TASA DE COBERTURA BRUTA:</a:t>
              </a:r>
            </a:p>
            <a:p>
              <a:pPr>
                <a:buFont typeface="Century Gothic" pitchFamily="34" charset="0"/>
                <a:buChar char="–"/>
              </a:pPr>
              <a:r>
                <a:rPr lang="es-CO" sz="600" dirty="0">
                  <a:latin typeface="Arial Narrow" pitchFamily="34" charset="0"/>
                  <a:cs typeface="Times New Roman" pitchFamily="18" charset="0"/>
                </a:rPr>
                <a:t> </a:t>
              </a:r>
              <a:r>
                <a:rPr lang="es-CO" sz="600" dirty="0" smtClean="0">
                  <a:latin typeface="Arial Narrow" pitchFamily="34" charset="0"/>
                  <a:cs typeface="Times New Roman" pitchFamily="18" charset="0"/>
                </a:rPr>
                <a:t>Tasa de cobertura bruta de educación por entidad territorial (2005-2010)</a:t>
              </a:r>
            </a:p>
            <a:p>
              <a:pPr>
                <a:buFont typeface="Century Gothic" pitchFamily="34" charset="0"/>
                <a:buChar char="–"/>
              </a:pPr>
              <a:r>
                <a:rPr lang="es-CO" sz="600" dirty="0">
                  <a:latin typeface="Arial Narrow" pitchFamily="34" charset="0"/>
                  <a:cs typeface="Times New Roman" pitchFamily="18" charset="0"/>
                </a:rPr>
                <a:t> </a:t>
              </a:r>
              <a:r>
                <a:rPr lang="es-CO" sz="600" dirty="0" smtClean="0">
                  <a:latin typeface="Arial Narrow" pitchFamily="34" charset="0"/>
                  <a:cs typeface="Times New Roman" pitchFamily="18" charset="0"/>
                </a:rPr>
                <a:t>Tasa de cobertura bruta de educación prescolar por entidad territorial (2005-2010)</a:t>
              </a:r>
            </a:p>
            <a:p>
              <a:pPr>
                <a:buFont typeface="Century Gothic" pitchFamily="34" charset="0"/>
                <a:buChar char="–"/>
              </a:pPr>
              <a:r>
                <a:rPr lang="es-CO" sz="600" dirty="0">
                  <a:latin typeface="Arial Narrow" pitchFamily="34" charset="0"/>
                  <a:cs typeface="Times New Roman" pitchFamily="18" charset="0"/>
                </a:rPr>
                <a:t> </a:t>
              </a:r>
              <a:r>
                <a:rPr lang="es-CO" sz="600" dirty="0" smtClean="0">
                  <a:latin typeface="Arial Narrow" pitchFamily="34" charset="0"/>
                  <a:cs typeface="Times New Roman" pitchFamily="18" charset="0"/>
                </a:rPr>
                <a:t>Tasa de cobertura de educación primaria por entidad territorial (2005-2010)</a:t>
              </a:r>
            </a:p>
            <a:p>
              <a:pPr>
                <a:buFont typeface="Century Gothic" pitchFamily="34" charset="0"/>
                <a:buChar char="–"/>
              </a:pPr>
              <a:r>
                <a:rPr lang="es-CO" sz="600" dirty="0">
                  <a:latin typeface="Arial Narrow" pitchFamily="34" charset="0"/>
                  <a:cs typeface="Times New Roman" pitchFamily="18" charset="0"/>
                </a:rPr>
                <a:t> </a:t>
              </a:r>
              <a:r>
                <a:rPr lang="es-CO" sz="600" dirty="0" smtClean="0">
                  <a:latin typeface="Arial Narrow" pitchFamily="34" charset="0"/>
                  <a:cs typeface="Times New Roman" pitchFamily="18" charset="0"/>
                </a:rPr>
                <a:t>Tasa de cobertura de educación secundaría por entidad territorial (2005-2010)</a:t>
              </a:r>
            </a:p>
            <a:p>
              <a:pPr>
                <a:buFont typeface="Century Gothic" pitchFamily="34" charset="0"/>
                <a:buChar char="–"/>
              </a:pPr>
              <a:r>
                <a:rPr lang="es-CO" sz="600" dirty="0">
                  <a:latin typeface="Arial Narrow" pitchFamily="34" charset="0"/>
                  <a:cs typeface="Times New Roman" pitchFamily="18" charset="0"/>
                </a:rPr>
                <a:t> </a:t>
              </a:r>
              <a:r>
                <a:rPr lang="es-CO" sz="600" dirty="0" smtClean="0">
                  <a:latin typeface="Arial Narrow" pitchFamily="34" charset="0"/>
                  <a:cs typeface="Times New Roman" pitchFamily="18" charset="0"/>
                </a:rPr>
                <a:t>Cobertura bruta de educación básica (2010)</a:t>
              </a:r>
            </a:p>
            <a:p>
              <a:pPr>
                <a:buFont typeface="Century Gothic" pitchFamily="34" charset="0"/>
                <a:buChar char="–"/>
              </a:pPr>
              <a:r>
                <a:rPr lang="es-CO" sz="600" dirty="0" smtClean="0">
                  <a:latin typeface="Arial Narrow" pitchFamily="34" charset="0"/>
                  <a:cs typeface="Times New Roman" pitchFamily="18" charset="0"/>
                </a:rPr>
                <a:t> Cobertura bruta de educación prescolar (2010)</a:t>
              </a:r>
            </a:p>
            <a:p>
              <a:pPr>
                <a:buFont typeface="Century Gothic" pitchFamily="34" charset="0"/>
                <a:buChar char="–"/>
              </a:pPr>
              <a:r>
                <a:rPr lang="es-CO" sz="600" dirty="0" smtClean="0">
                  <a:latin typeface="Arial Narrow" pitchFamily="34" charset="0"/>
                  <a:cs typeface="Times New Roman" pitchFamily="18" charset="0"/>
                </a:rPr>
                <a:t> Cobertura bruta de educación primaria (2010)</a:t>
              </a:r>
            </a:p>
            <a:p>
              <a:pPr>
                <a:buFont typeface="Century Gothic" pitchFamily="34" charset="0"/>
                <a:buChar char="–"/>
              </a:pPr>
              <a:r>
                <a:rPr lang="es-CO" sz="600" dirty="0" smtClean="0">
                  <a:latin typeface="Arial Narrow" pitchFamily="34" charset="0"/>
                  <a:cs typeface="Times New Roman" pitchFamily="18" charset="0"/>
                </a:rPr>
                <a:t> Cobertura bruta educación secundaria (2010)</a:t>
              </a:r>
            </a:p>
            <a:p>
              <a:pPr>
                <a:buFont typeface="Century Gothic" pitchFamily="34" charset="0"/>
                <a:buChar char="–"/>
              </a:pPr>
              <a:endParaRPr lang="es-CO" sz="600" dirty="0" smtClean="0">
                <a:latin typeface="Arial Narrow" pitchFamily="34" charset="0"/>
                <a:cs typeface="Times New Roman" pitchFamily="18" charset="0"/>
              </a:endParaRPr>
            </a:p>
            <a:p>
              <a:r>
                <a:rPr lang="es-CO" sz="600" dirty="0" smtClean="0">
                  <a:latin typeface="Arial Narrow" pitchFamily="34" charset="0"/>
                  <a:cs typeface="Times New Roman" pitchFamily="18" charset="0"/>
                </a:rPr>
                <a:t>REPETICIÓN:</a:t>
              </a:r>
              <a:endParaRPr lang="es-CO" sz="600" dirty="0">
                <a:latin typeface="Arial Narrow" pitchFamily="34" charset="0"/>
                <a:cs typeface="Times New Roman" pitchFamily="18" charset="0"/>
              </a:endParaRPr>
            </a:p>
            <a:p>
              <a:pPr>
                <a:buFont typeface="Century Gothic" pitchFamily="34" charset="0"/>
                <a:buChar char="–"/>
              </a:pPr>
              <a:r>
                <a:rPr lang="es-CO" sz="600" dirty="0" smtClean="0">
                  <a:latin typeface="Arial Narrow" pitchFamily="34" charset="0"/>
                  <a:cs typeface="Times New Roman" pitchFamily="18" charset="0"/>
                </a:rPr>
                <a:t> No hay información</a:t>
              </a:r>
            </a:p>
          </p:txBody>
        </p:sp>
        <p:sp>
          <p:nvSpPr>
            <p:cNvPr id="27" name="26 CuadroTexto"/>
            <p:cNvSpPr txBox="1"/>
            <p:nvPr/>
          </p:nvSpPr>
          <p:spPr>
            <a:xfrm>
              <a:off x="3491880" y="636910"/>
              <a:ext cx="1728192" cy="369332"/>
            </a:xfrm>
            <a:prstGeom prst="rect">
              <a:avLst/>
            </a:prstGeom>
            <a:noFill/>
            <a:ln w="6350">
              <a:solidFill>
                <a:schemeClr val="bg1">
                  <a:lumMod val="75000"/>
                </a:schemeClr>
              </a:solidFill>
            </a:ln>
          </p:spPr>
          <p:txBody>
            <a:bodyPr wrap="square" rtlCol="0">
              <a:spAutoFit/>
            </a:bodyPr>
            <a:lstStyle/>
            <a:p>
              <a:r>
                <a:rPr lang="es-CO" sz="600" dirty="0" smtClean="0">
                  <a:latin typeface="Arial Narrow" pitchFamily="34" charset="0"/>
                  <a:cs typeface="Times New Roman" pitchFamily="18" charset="0"/>
                </a:rPr>
                <a:t>OBJETIVO 2:</a:t>
              </a:r>
            </a:p>
            <a:p>
              <a:r>
                <a:rPr lang="es-CO" sz="600" dirty="0" smtClean="0">
                  <a:latin typeface="Arial Narrow" pitchFamily="34" charset="0"/>
                  <a:cs typeface="Times New Roman" pitchFamily="18" charset="0"/>
                </a:rPr>
                <a:t>EDUCACIÓN BÁSICA UNIVERSAL</a:t>
              </a:r>
            </a:p>
            <a:p>
              <a:endParaRPr lang="es-CO" sz="600" dirty="0" smtClean="0">
                <a:latin typeface="Arial Narrow" pitchFamily="34" charset="0"/>
                <a:cs typeface="Times New Roman" pitchFamily="18" charset="0"/>
              </a:endParaRPr>
            </a:p>
          </p:txBody>
        </p:sp>
        <p:pic>
          <p:nvPicPr>
            <p:cNvPr id="29" name="28 Imagen" descr="odm02.jpg"/>
            <p:cNvPicPr/>
            <p:nvPr/>
          </p:nvPicPr>
          <p:blipFill>
            <a:blip r:embed="rId3">
              <a:extLst>
                <a:ext uri="{28A0092B-C50C-407E-A947-70E740481C1C}">
                  <a14:useLocalDpi xmlns:a14="http://schemas.microsoft.com/office/drawing/2010/main" val="0"/>
                </a:ext>
              </a:extLst>
            </a:blip>
            <a:srcRect/>
            <a:stretch>
              <a:fillRect/>
            </a:stretch>
          </p:blipFill>
          <p:spPr bwMode="auto">
            <a:xfrm>
              <a:off x="3525383" y="55870"/>
              <a:ext cx="429895" cy="515302"/>
            </a:xfrm>
            <a:prstGeom prst="rect">
              <a:avLst/>
            </a:prstGeom>
            <a:noFill/>
            <a:ln>
              <a:noFill/>
            </a:ln>
          </p:spPr>
        </p:pic>
        <p:sp>
          <p:nvSpPr>
            <p:cNvPr id="33" name="32 CuadroTexto"/>
            <p:cNvSpPr txBox="1"/>
            <p:nvPr/>
          </p:nvSpPr>
          <p:spPr>
            <a:xfrm>
              <a:off x="5292080" y="1053937"/>
              <a:ext cx="1728191" cy="2123658"/>
            </a:xfrm>
            <a:prstGeom prst="rect">
              <a:avLst/>
            </a:prstGeom>
            <a:noFill/>
            <a:ln w="6350">
              <a:solidFill>
                <a:schemeClr val="bg1">
                  <a:lumMod val="75000"/>
                </a:schemeClr>
              </a:solidFill>
            </a:ln>
          </p:spPr>
          <p:txBody>
            <a:bodyPr wrap="square" rtlCol="0">
              <a:spAutoFit/>
            </a:bodyPr>
            <a:lstStyle/>
            <a:p>
              <a:r>
                <a:rPr lang="es-CO" sz="600" dirty="0" smtClean="0">
                  <a:latin typeface="Arial Narrow" pitchFamily="34" charset="0"/>
                  <a:cs typeface="Times New Roman" pitchFamily="18" charset="0"/>
                </a:rPr>
                <a:t>MUJERES VALORADAS POR VIOLENCIA: </a:t>
              </a:r>
            </a:p>
            <a:p>
              <a:pPr>
                <a:buFont typeface="Century Gothic" pitchFamily="34" charset="0"/>
                <a:buChar char="–"/>
              </a:pPr>
              <a:r>
                <a:rPr lang="es-CO" sz="600" dirty="0" smtClean="0">
                  <a:latin typeface="Arial Narrow" pitchFamily="34" charset="0"/>
                  <a:cs typeface="Times New Roman" pitchFamily="18" charset="0"/>
                </a:rPr>
                <a:t> Mujeres valoradas por violencia de pareja</a:t>
              </a:r>
            </a:p>
            <a:p>
              <a:endParaRPr lang="es-CO" sz="600" dirty="0">
                <a:latin typeface="Arial Narrow" pitchFamily="34" charset="0"/>
                <a:cs typeface="Times New Roman" pitchFamily="18" charset="0"/>
              </a:endParaRPr>
            </a:p>
            <a:p>
              <a:r>
                <a:rPr lang="es-CO" sz="600" dirty="0" smtClean="0">
                  <a:latin typeface="Arial Narrow" pitchFamily="34" charset="0"/>
                  <a:cs typeface="Times New Roman" pitchFamily="18" charset="0"/>
                </a:rPr>
                <a:t>PERICIALES SEXOLÓGICOS:</a:t>
              </a:r>
            </a:p>
            <a:p>
              <a:pPr>
                <a:buFont typeface="Century Gothic" pitchFamily="34" charset="0"/>
                <a:buChar char="–"/>
              </a:pPr>
              <a:r>
                <a:rPr lang="es-CO" sz="600" dirty="0">
                  <a:latin typeface="Arial Narrow" pitchFamily="34" charset="0"/>
                  <a:cs typeface="Times New Roman" pitchFamily="18" charset="0"/>
                </a:rPr>
                <a:t> </a:t>
              </a:r>
              <a:r>
                <a:rPr lang="es-CO" sz="600" dirty="0" smtClean="0">
                  <a:latin typeface="Arial Narrow" pitchFamily="34" charset="0"/>
                  <a:cs typeface="Times New Roman" pitchFamily="18" charset="0"/>
                </a:rPr>
                <a:t>Informes periciales sexológicos en mujeres</a:t>
              </a:r>
            </a:p>
            <a:p>
              <a:endParaRPr lang="es-CO" sz="600" dirty="0" smtClean="0">
                <a:latin typeface="Arial Narrow" pitchFamily="34" charset="0"/>
                <a:cs typeface="Times New Roman" pitchFamily="18" charset="0"/>
              </a:endParaRPr>
            </a:p>
            <a:p>
              <a:endParaRPr lang="es-CO" sz="600" dirty="0">
                <a:latin typeface="Arial Narrow" pitchFamily="34" charset="0"/>
                <a:cs typeface="Times New Roman" pitchFamily="18" charset="0"/>
              </a:endParaRPr>
            </a:p>
            <a:p>
              <a:endParaRPr lang="es-CO" sz="600" dirty="0" smtClean="0">
                <a:latin typeface="Arial Narrow" pitchFamily="34" charset="0"/>
                <a:cs typeface="Times New Roman" pitchFamily="18" charset="0"/>
              </a:endParaRPr>
            </a:p>
            <a:p>
              <a:endParaRPr lang="es-CO" sz="600" dirty="0">
                <a:latin typeface="Arial Narrow" pitchFamily="34" charset="0"/>
                <a:cs typeface="Times New Roman" pitchFamily="18" charset="0"/>
              </a:endParaRPr>
            </a:p>
            <a:p>
              <a:endParaRPr lang="es-CO" sz="600" dirty="0" smtClean="0">
                <a:latin typeface="Arial Narrow" pitchFamily="34" charset="0"/>
                <a:cs typeface="Times New Roman" pitchFamily="18" charset="0"/>
              </a:endParaRPr>
            </a:p>
            <a:p>
              <a:endParaRPr lang="es-CO" sz="600" dirty="0">
                <a:latin typeface="Arial Narrow" pitchFamily="34" charset="0"/>
                <a:cs typeface="Times New Roman" pitchFamily="18" charset="0"/>
              </a:endParaRPr>
            </a:p>
            <a:p>
              <a:endParaRPr lang="es-CO" sz="600" dirty="0" smtClean="0">
                <a:latin typeface="Arial Narrow" pitchFamily="34" charset="0"/>
                <a:cs typeface="Times New Roman" pitchFamily="18" charset="0"/>
              </a:endParaRPr>
            </a:p>
            <a:p>
              <a:endParaRPr lang="es-CO" sz="600" dirty="0">
                <a:latin typeface="Arial Narrow" pitchFamily="34" charset="0"/>
                <a:cs typeface="Times New Roman" pitchFamily="18" charset="0"/>
              </a:endParaRPr>
            </a:p>
            <a:p>
              <a:endParaRPr lang="es-CO" sz="600" dirty="0" smtClean="0">
                <a:latin typeface="Arial Narrow" pitchFamily="34" charset="0"/>
                <a:cs typeface="Times New Roman" pitchFamily="18" charset="0"/>
              </a:endParaRPr>
            </a:p>
            <a:p>
              <a:endParaRPr lang="es-CO" sz="600" dirty="0">
                <a:latin typeface="Arial Narrow" pitchFamily="34" charset="0"/>
                <a:cs typeface="Times New Roman" pitchFamily="18" charset="0"/>
              </a:endParaRPr>
            </a:p>
            <a:p>
              <a:endParaRPr lang="es-CO" sz="600" dirty="0" smtClean="0">
                <a:latin typeface="Arial Narrow" pitchFamily="34" charset="0"/>
                <a:cs typeface="Times New Roman" pitchFamily="18" charset="0"/>
              </a:endParaRPr>
            </a:p>
            <a:p>
              <a:endParaRPr lang="es-CO" sz="600" dirty="0">
                <a:latin typeface="Arial Narrow" pitchFamily="34" charset="0"/>
                <a:cs typeface="Times New Roman" pitchFamily="18" charset="0"/>
              </a:endParaRPr>
            </a:p>
            <a:p>
              <a:endParaRPr lang="es-CO" sz="600" dirty="0" smtClean="0">
                <a:latin typeface="Arial Narrow" pitchFamily="34" charset="0"/>
                <a:cs typeface="Times New Roman" pitchFamily="18" charset="0"/>
              </a:endParaRPr>
            </a:p>
            <a:p>
              <a:endParaRPr lang="es-CO" sz="600" dirty="0">
                <a:latin typeface="Arial Narrow" pitchFamily="34" charset="0"/>
                <a:cs typeface="Times New Roman" pitchFamily="18" charset="0"/>
              </a:endParaRPr>
            </a:p>
            <a:p>
              <a:endParaRPr lang="es-CO" sz="600" dirty="0">
                <a:latin typeface="Arial Narrow" pitchFamily="34" charset="0"/>
                <a:cs typeface="Times New Roman" pitchFamily="18" charset="0"/>
              </a:endParaRPr>
            </a:p>
            <a:p>
              <a:endParaRPr lang="es-CO" sz="600" dirty="0" smtClean="0">
                <a:latin typeface="Arial Narrow" pitchFamily="34" charset="0"/>
                <a:cs typeface="Times New Roman" pitchFamily="18" charset="0"/>
              </a:endParaRPr>
            </a:p>
            <a:p>
              <a:endParaRPr lang="es-CO" sz="600" dirty="0">
                <a:latin typeface="Arial Narrow" pitchFamily="34" charset="0"/>
                <a:cs typeface="Times New Roman" pitchFamily="18" charset="0"/>
              </a:endParaRPr>
            </a:p>
          </p:txBody>
        </p:sp>
        <p:sp>
          <p:nvSpPr>
            <p:cNvPr id="34" name="33 CuadroTexto"/>
            <p:cNvSpPr txBox="1"/>
            <p:nvPr/>
          </p:nvSpPr>
          <p:spPr>
            <a:xfrm>
              <a:off x="5292080" y="636640"/>
              <a:ext cx="1728192" cy="369332"/>
            </a:xfrm>
            <a:prstGeom prst="rect">
              <a:avLst/>
            </a:prstGeom>
            <a:noFill/>
            <a:ln w="6350">
              <a:solidFill>
                <a:schemeClr val="bg1">
                  <a:lumMod val="75000"/>
                </a:schemeClr>
              </a:solidFill>
            </a:ln>
          </p:spPr>
          <p:txBody>
            <a:bodyPr wrap="square" rtlCol="0">
              <a:spAutoFit/>
            </a:bodyPr>
            <a:lstStyle/>
            <a:p>
              <a:r>
                <a:rPr lang="es-CO" sz="600" dirty="0" smtClean="0">
                  <a:latin typeface="Arial Narrow" pitchFamily="34" charset="0"/>
                  <a:cs typeface="Times New Roman" pitchFamily="18" charset="0"/>
                </a:rPr>
                <a:t>OBJETIVO 3:</a:t>
              </a:r>
            </a:p>
            <a:p>
              <a:r>
                <a:rPr lang="es-CO" sz="600" dirty="0" smtClean="0">
                  <a:latin typeface="Arial Narrow" pitchFamily="34" charset="0"/>
                  <a:cs typeface="Times New Roman" pitchFamily="18" charset="0"/>
                </a:rPr>
                <a:t>PROMOVER LA IGUALDA DE GÉNERO Y EL EMPODERAMIENTO DE LA MUJER</a:t>
              </a:r>
            </a:p>
          </p:txBody>
        </p:sp>
        <p:pic>
          <p:nvPicPr>
            <p:cNvPr id="36" name="35 Imagen" descr="odm03.jpg"/>
            <p:cNvPicPr/>
            <p:nvPr/>
          </p:nvPicPr>
          <p:blipFill>
            <a:blip r:embed="rId4">
              <a:extLst>
                <a:ext uri="{28A0092B-C50C-407E-A947-70E740481C1C}">
                  <a14:useLocalDpi xmlns:a14="http://schemas.microsoft.com/office/drawing/2010/main" val="0"/>
                </a:ext>
              </a:extLst>
            </a:blip>
            <a:srcRect/>
            <a:stretch>
              <a:fillRect/>
            </a:stretch>
          </p:blipFill>
          <p:spPr bwMode="auto">
            <a:xfrm>
              <a:off x="5332939" y="44624"/>
              <a:ext cx="429895" cy="515032"/>
            </a:xfrm>
            <a:prstGeom prst="rect">
              <a:avLst/>
            </a:prstGeom>
            <a:noFill/>
            <a:ln>
              <a:noFill/>
            </a:ln>
          </p:spPr>
        </p:pic>
        <p:sp>
          <p:nvSpPr>
            <p:cNvPr id="37" name="36 CuadroTexto"/>
            <p:cNvSpPr txBox="1"/>
            <p:nvPr/>
          </p:nvSpPr>
          <p:spPr>
            <a:xfrm>
              <a:off x="1691680" y="4222829"/>
              <a:ext cx="1728191" cy="2585323"/>
            </a:xfrm>
            <a:prstGeom prst="rect">
              <a:avLst/>
            </a:prstGeom>
            <a:noFill/>
            <a:ln w="6350">
              <a:solidFill>
                <a:schemeClr val="bg1">
                  <a:lumMod val="75000"/>
                </a:schemeClr>
              </a:solidFill>
            </a:ln>
          </p:spPr>
          <p:txBody>
            <a:bodyPr wrap="square" rtlCol="0">
              <a:spAutoFit/>
            </a:bodyPr>
            <a:lstStyle/>
            <a:p>
              <a:r>
                <a:rPr lang="es-CO" sz="600" dirty="0" smtClean="0">
                  <a:latin typeface="Arial Narrow" pitchFamily="34" charset="0"/>
                  <a:cs typeface="Times New Roman" pitchFamily="18" charset="0"/>
                </a:rPr>
                <a:t>MORTALIDAD INFANTIL: </a:t>
              </a:r>
            </a:p>
            <a:p>
              <a:pPr>
                <a:buFont typeface="Century Gothic" pitchFamily="34" charset="0"/>
                <a:buChar char="–"/>
              </a:pPr>
              <a:r>
                <a:rPr lang="es-CO" sz="600" dirty="0" smtClean="0">
                  <a:latin typeface="Arial Narrow" pitchFamily="34" charset="0"/>
                  <a:cs typeface="Times New Roman" pitchFamily="18" charset="0"/>
                </a:rPr>
                <a:t> Razón de mortalidad infantil en niños menores de 1 año</a:t>
              </a:r>
            </a:p>
            <a:p>
              <a:pPr>
                <a:buFont typeface="Century Gothic" pitchFamily="34" charset="0"/>
                <a:buChar char="–"/>
              </a:pPr>
              <a:r>
                <a:rPr lang="es-CO" sz="600" dirty="0">
                  <a:latin typeface="Arial Narrow" pitchFamily="34" charset="0"/>
                  <a:cs typeface="Times New Roman" pitchFamily="18" charset="0"/>
                </a:rPr>
                <a:t> </a:t>
              </a:r>
              <a:r>
                <a:rPr lang="es-CO" sz="600" dirty="0" smtClean="0">
                  <a:latin typeface="Arial Narrow" pitchFamily="34" charset="0"/>
                  <a:cs typeface="Times New Roman" pitchFamily="18" charset="0"/>
                </a:rPr>
                <a:t>Razón de mortalidad infantil en niños menores a 5 años</a:t>
              </a:r>
            </a:p>
            <a:p>
              <a:endParaRPr lang="es-CO" sz="600" dirty="0">
                <a:latin typeface="Arial Narrow" pitchFamily="34" charset="0"/>
                <a:cs typeface="Times New Roman" pitchFamily="18" charset="0"/>
              </a:endParaRPr>
            </a:p>
            <a:p>
              <a:r>
                <a:rPr lang="es-CO" sz="600" dirty="0" smtClean="0">
                  <a:latin typeface="Arial Narrow" pitchFamily="34" charset="0"/>
                  <a:cs typeface="Times New Roman" pitchFamily="18" charset="0"/>
                </a:rPr>
                <a:t>INDICADORES DE VACUNACIÓN:</a:t>
              </a:r>
            </a:p>
            <a:p>
              <a:pPr>
                <a:buFont typeface="Century Gothic" pitchFamily="34" charset="0"/>
                <a:buChar char="–"/>
              </a:pPr>
              <a:r>
                <a:rPr lang="es-CO" sz="600" dirty="0">
                  <a:latin typeface="Arial Narrow" pitchFamily="34" charset="0"/>
                  <a:cs typeface="Times New Roman" pitchFamily="18" charset="0"/>
                </a:rPr>
                <a:t> </a:t>
              </a:r>
              <a:r>
                <a:rPr lang="es-CO" sz="600" dirty="0" smtClean="0">
                  <a:latin typeface="Arial Narrow" pitchFamily="34" charset="0"/>
                  <a:cs typeface="Times New Roman" pitchFamily="18" charset="0"/>
                </a:rPr>
                <a:t>Cobertura de vacunación por entidad territorial –DTP</a:t>
              </a:r>
            </a:p>
            <a:p>
              <a:pPr>
                <a:buFont typeface="Century Gothic" pitchFamily="34" charset="0"/>
                <a:buChar char="–"/>
              </a:pPr>
              <a:r>
                <a:rPr lang="es-CO" sz="600" dirty="0" smtClean="0">
                  <a:latin typeface="Arial Narrow" pitchFamily="34" charset="0"/>
                  <a:cs typeface="Times New Roman" pitchFamily="18" charset="0"/>
                </a:rPr>
                <a:t> Cobertura de vacunación por entidad territorial –TRIPLE VIRAL</a:t>
              </a:r>
            </a:p>
            <a:p>
              <a:endParaRPr lang="es-CO" sz="600" dirty="0" smtClean="0">
                <a:latin typeface="Arial Narrow" pitchFamily="34" charset="0"/>
                <a:cs typeface="Times New Roman" pitchFamily="18" charset="0"/>
              </a:endParaRPr>
            </a:p>
            <a:p>
              <a:r>
                <a:rPr lang="es-CO" sz="600" dirty="0" smtClean="0">
                  <a:latin typeface="Arial Narrow" pitchFamily="34" charset="0"/>
                  <a:cs typeface="Times New Roman" pitchFamily="18" charset="0"/>
                </a:rPr>
                <a:t>DATOS DE POBLACIÓN</a:t>
              </a:r>
            </a:p>
            <a:p>
              <a:pPr>
                <a:buFont typeface="Century Gothic" pitchFamily="34" charset="0"/>
                <a:buChar char="–"/>
              </a:pPr>
              <a:r>
                <a:rPr lang="es-CO" sz="600" dirty="0" smtClean="0">
                  <a:latin typeface="Arial Narrow" pitchFamily="34" charset="0"/>
                  <a:cs typeface="Times New Roman" pitchFamily="18" charset="0"/>
                </a:rPr>
                <a:t> Estimación de población 1985-2005 y proyecciones de población 2005-2020, por seo y edad simple (1 año)</a:t>
              </a:r>
            </a:p>
            <a:p>
              <a:pPr>
                <a:buFont typeface="Century Gothic" pitchFamily="34" charset="0"/>
                <a:buChar char="–"/>
              </a:pPr>
              <a:r>
                <a:rPr lang="es-CO" sz="600" dirty="0">
                  <a:latin typeface="Arial Narrow" pitchFamily="34" charset="0"/>
                  <a:cs typeface="Times New Roman" pitchFamily="18" charset="0"/>
                </a:rPr>
                <a:t> </a:t>
              </a:r>
              <a:r>
                <a:rPr lang="es-CO" sz="600" dirty="0" smtClean="0">
                  <a:latin typeface="Arial Narrow" pitchFamily="34" charset="0"/>
                  <a:cs typeface="Times New Roman" pitchFamily="18" charset="0"/>
                </a:rPr>
                <a:t>Estimaciones de población 1985-2005 y proyecciones de población 2005-2020, por sexo y edad simple (menores de 1 año)</a:t>
              </a:r>
            </a:p>
            <a:p>
              <a:pPr>
                <a:buFont typeface="Century Gothic" pitchFamily="34" charset="0"/>
                <a:buChar char="–"/>
              </a:pPr>
              <a:r>
                <a:rPr lang="es-CO" sz="600" dirty="0">
                  <a:latin typeface="Arial Narrow" pitchFamily="34" charset="0"/>
                  <a:cs typeface="Times New Roman" pitchFamily="18" charset="0"/>
                </a:rPr>
                <a:t> </a:t>
              </a:r>
              <a:r>
                <a:rPr lang="es-CO" sz="600" dirty="0" smtClean="0">
                  <a:latin typeface="Arial Narrow" pitchFamily="34" charset="0"/>
                  <a:cs typeface="Times New Roman" pitchFamily="18" charset="0"/>
                </a:rPr>
                <a:t>Nacidos vivos</a:t>
              </a:r>
            </a:p>
            <a:p>
              <a:pPr>
                <a:buFont typeface="Century Gothic" pitchFamily="34" charset="0"/>
                <a:buChar char="–"/>
              </a:pPr>
              <a:r>
                <a:rPr lang="es-CO" sz="600" dirty="0" smtClean="0">
                  <a:latin typeface="Arial Narrow" pitchFamily="34" charset="0"/>
                  <a:cs typeface="Times New Roman" pitchFamily="18" charset="0"/>
                </a:rPr>
                <a:t>Total</a:t>
              </a:r>
            </a:p>
            <a:p>
              <a:pPr>
                <a:buFont typeface="Century Gothic" pitchFamily="34" charset="0"/>
                <a:buChar char="–"/>
              </a:pPr>
              <a:r>
                <a:rPr lang="es-CO" sz="600" dirty="0">
                  <a:latin typeface="Arial Narrow" pitchFamily="34" charset="0"/>
                  <a:cs typeface="Times New Roman" pitchFamily="18" charset="0"/>
                </a:rPr>
                <a:t> </a:t>
              </a:r>
              <a:r>
                <a:rPr lang="es-CO" sz="600" dirty="0" smtClean="0">
                  <a:latin typeface="Arial Narrow" pitchFamily="34" charset="0"/>
                  <a:cs typeface="Times New Roman" pitchFamily="18" charset="0"/>
                </a:rPr>
                <a:t>Hombre</a:t>
              </a:r>
            </a:p>
            <a:p>
              <a:pPr>
                <a:buFont typeface="Century Gothic" pitchFamily="34" charset="0"/>
                <a:buChar char="–"/>
              </a:pPr>
              <a:r>
                <a:rPr lang="es-CO" sz="600" dirty="0" smtClean="0">
                  <a:latin typeface="Arial Narrow" pitchFamily="34" charset="0"/>
                  <a:cs typeface="Times New Roman" pitchFamily="18" charset="0"/>
                </a:rPr>
                <a:t> Mujeres</a:t>
              </a:r>
              <a:endParaRPr lang="es-CO" sz="600" dirty="0">
                <a:latin typeface="Arial Narrow" pitchFamily="34" charset="0"/>
                <a:cs typeface="Times New Roman" pitchFamily="18" charset="0"/>
              </a:endParaRPr>
            </a:p>
            <a:p>
              <a:endParaRPr lang="es-CO" sz="600" dirty="0" smtClean="0">
                <a:latin typeface="Arial Narrow" pitchFamily="34" charset="0"/>
                <a:cs typeface="Times New Roman" pitchFamily="18" charset="0"/>
              </a:endParaRPr>
            </a:p>
            <a:p>
              <a:endParaRPr lang="es-CO" sz="600" dirty="0">
                <a:latin typeface="Arial Narrow" pitchFamily="34" charset="0"/>
                <a:cs typeface="Times New Roman" pitchFamily="18" charset="0"/>
              </a:endParaRPr>
            </a:p>
            <a:p>
              <a:endParaRPr lang="es-CO" sz="600" dirty="0" smtClean="0">
                <a:latin typeface="Arial Narrow" pitchFamily="34" charset="0"/>
                <a:cs typeface="Times New Roman" pitchFamily="18" charset="0"/>
              </a:endParaRPr>
            </a:p>
            <a:p>
              <a:endParaRPr lang="es-CO" sz="600" dirty="0">
                <a:latin typeface="Arial Narrow" pitchFamily="34" charset="0"/>
                <a:cs typeface="Times New Roman" pitchFamily="18" charset="0"/>
              </a:endParaRPr>
            </a:p>
            <a:p>
              <a:endParaRPr lang="es-CO" sz="600" dirty="0">
                <a:latin typeface="Arial Narrow" pitchFamily="34" charset="0"/>
                <a:cs typeface="Times New Roman" pitchFamily="18" charset="0"/>
              </a:endParaRPr>
            </a:p>
            <a:p>
              <a:endParaRPr lang="es-CO" sz="600" dirty="0" smtClean="0">
                <a:latin typeface="Arial Narrow" pitchFamily="34" charset="0"/>
                <a:cs typeface="Times New Roman" pitchFamily="18" charset="0"/>
              </a:endParaRPr>
            </a:p>
          </p:txBody>
        </p:sp>
        <p:sp>
          <p:nvSpPr>
            <p:cNvPr id="38" name="37 CuadroTexto"/>
            <p:cNvSpPr txBox="1"/>
            <p:nvPr/>
          </p:nvSpPr>
          <p:spPr>
            <a:xfrm>
              <a:off x="1691680" y="3805532"/>
              <a:ext cx="1728192" cy="369332"/>
            </a:xfrm>
            <a:prstGeom prst="rect">
              <a:avLst/>
            </a:prstGeom>
            <a:noFill/>
            <a:ln w="6350">
              <a:solidFill>
                <a:schemeClr val="bg1">
                  <a:lumMod val="75000"/>
                </a:schemeClr>
              </a:solidFill>
            </a:ln>
          </p:spPr>
          <p:txBody>
            <a:bodyPr wrap="square" rtlCol="0">
              <a:spAutoFit/>
            </a:bodyPr>
            <a:lstStyle/>
            <a:p>
              <a:r>
                <a:rPr lang="es-CO" sz="600" dirty="0" smtClean="0">
                  <a:latin typeface="Arial Narrow" pitchFamily="34" charset="0"/>
                  <a:cs typeface="Times New Roman" pitchFamily="18" charset="0"/>
                </a:rPr>
                <a:t>OBJETIVO 4:</a:t>
              </a:r>
            </a:p>
            <a:p>
              <a:r>
                <a:rPr lang="es-CO" sz="600" dirty="0" smtClean="0">
                  <a:latin typeface="Arial Narrow" pitchFamily="34" charset="0"/>
                  <a:cs typeface="Times New Roman" pitchFamily="18" charset="0"/>
                </a:rPr>
                <a:t>REDUCIR LA MORTALIDAD INFANTIL</a:t>
              </a:r>
            </a:p>
            <a:p>
              <a:endParaRPr lang="es-CO" sz="600" dirty="0" smtClean="0">
                <a:latin typeface="Arial Narrow" pitchFamily="34" charset="0"/>
                <a:cs typeface="Times New Roman" pitchFamily="18" charset="0"/>
              </a:endParaRPr>
            </a:p>
          </p:txBody>
        </p:sp>
        <p:sp>
          <p:nvSpPr>
            <p:cNvPr id="40" name="39 CuadroTexto"/>
            <p:cNvSpPr txBox="1"/>
            <p:nvPr/>
          </p:nvSpPr>
          <p:spPr>
            <a:xfrm>
              <a:off x="3491880" y="4222559"/>
              <a:ext cx="1728191" cy="2585323"/>
            </a:xfrm>
            <a:prstGeom prst="rect">
              <a:avLst/>
            </a:prstGeom>
            <a:noFill/>
            <a:ln w="6350">
              <a:solidFill>
                <a:schemeClr val="bg1">
                  <a:lumMod val="75000"/>
                </a:schemeClr>
              </a:solidFill>
            </a:ln>
          </p:spPr>
          <p:txBody>
            <a:bodyPr wrap="square" rtlCol="0">
              <a:spAutoFit/>
            </a:bodyPr>
            <a:lstStyle/>
            <a:p>
              <a:r>
                <a:rPr lang="es-CO" sz="600" dirty="0" smtClean="0">
                  <a:latin typeface="Arial Narrow" pitchFamily="34" charset="0"/>
                  <a:cs typeface="Times New Roman" pitchFamily="18" charset="0"/>
                </a:rPr>
                <a:t>MORTALIDAD MATERNA:</a:t>
              </a:r>
            </a:p>
            <a:p>
              <a:pPr>
                <a:buFont typeface="Century Gothic" pitchFamily="34" charset="0"/>
                <a:buChar char="–"/>
              </a:pPr>
              <a:r>
                <a:rPr lang="es-CO" sz="600" dirty="0" smtClean="0">
                  <a:latin typeface="Arial Narrow" pitchFamily="34" charset="0"/>
                  <a:cs typeface="Times New Roman" pitchFamily="18" charset="0"/>
                </a:rPr>
                <a:t> Razón de mortalidad materna en Norte de Santander (2000-2011)</a:t>
              </a:r>
            </a:p>
            <a:p>
              <a:pPr>
                <a:buFont typeface="Century Gothic" pitchFamily="34" charset="0"/>
                <a:buChar char="–"/>
              </a:pPr>
              <a:r>
                <a:rPr lang="es-CO" sz="600" dirty="0">
                  <a:latin typeface="Arial Narrow" pitchFamily="34" charset="0"/>
                  <a:cs typeface="Times New Roman" pitchFamily="18" charset="0"/>
                </a:rPr>
                <a:t> </a:t>
              </a:r>
              <a:r>
                <a:rPr lang="es-CO" sz="600" dirty="0" smtClean="0">
                  <a:latin typeface="Arial Narrow" pitchFamily="34" charset="0"/>
                  <a:cs typeface="Times New Roman" pitchFamily="18" charset="0"/>
                </a:rPr>
                <a:t>Número de muertes maternas registradas por entidad territorial (2000-2010)</a:t>
              </a:r>
            </a:p>
            <a:p>
              <a:pPr>
                <a:buFont typeface="Century Gothic" pitchFamily="34" charset="0"/>
                <a:buChar char="–"/>
              </a:pPr>
              <a:r>
                <a:rPr lang="es-CO" sz="600" dirty="0">
                  <a:latin typeface="Arial Narrow" pitchFamily="34" charset="0"/>
                  <a:cs typeface="Times New Roman" pitchFamily="18" charset="0"/>
                </a:rPr>
                <a:t> </a:t>
              </a:r>
              <a:r>
                <a:rPr lang="es-CO" sz="600" dirty="0" smtClean="0">
                  <a:latin typeface="Arial Narrow" pitchFamily="34" charset="0"/>
                  <a:cs typeface="Times New Roman" pitchFamily="18" charset="0"/>
                </a:rPr>
                <a:t>Razón de mortalidad materna por entidad territorial (2010)</a:t>
              </a:r>
            </a:p>
            <a:p>
              <a:endParaRPr lang="es-CO" sz="600" dirty="0">
                <a:latin typeface="Arial Narrow" pitchFamily="34" charset="0"/>
                <a:cs typeface="Times New Roman" pitchFamily="18" charset="0"/>
              </a:endParaRPr>
            </a:p>
            <a:p>
              <a:r>
                <a:rPr lang="es-CO" sz="600" dirty="0" smtClean="0">
                  <a:latin typeface="Arial Narrow" pitchFamily="34" charset="0"/>
                  <a:cs typeface="Times New Roman" pitchFamily="18" charset="0"/>
                </a:rPr>
                <a:t>CONTROL PRENATAL:</a:t>
              </a:r>
            </a:p>
            <a:p>
              <a:pPr>
                <a:buFont typeface="Century Gothic" pitchFamily="34" charset="0"/>
                <a:buChar char="–"/>
              </a:pPr>
              <a:r>
                <a:rPr lang="es-CO" sz="600" dirty="0">
                  <a:latin typeface="Arial Narrow" pitchFamily="34" charset="0"/>
                  <a:cs typeface="Times New Roman" pitchFamily="18" charset="0"/>
                </a:rPr>
                <a:t> </a:t>
              </a:r>
              <a:r>
                <a:rPr lang="es-CO" sz="600" dirty="0" smtClean="0">
                  <a:latin typeface="Arial Narrow" pitchFamily="34" charset="0"/>
                  <a:cs typeface="Times New Roman" pitchFamily="18" charset="0"/>
                </a:rPr>
                <a:t>Porcentaje de nacidos vivos con cuatro o más controles prenatales (1998-2010)</a:t>
              </a:r>
            </a:p>
            <a:p>
              <a:endParaRPr lang="es-CO" sz="600" dirty="0">
                <a:latin typeface="Arial Narrow" pitchFamily="34" charset="0"/>
                <a:cs typeface="Times New Roman" pitchFamily="18" charset="0"/>
              </a:endParaRPr>
            </a:p>
            <a:p>
              <a:r>
                <a:rPr lang="es-CO" sz="600" dirty="0" smtClean="0">
                  <a:latin typeface="Arial Narrow" pitchFamily="34" charset="0"/>
                  <a:cs typeface="Times New Roman" pitchFamily="18" charset="0"/>
                </a:rPr>
                <a:t>ATENCIÓN INSTITUCIONAL DEL PARTO Y POR PESONAL CALIFICADO (2010)</a:t>
              </a:r>
            </a:p>
            <a:p>
              <a:pPr>
                <a:buFont typeface="Century Gothic" pitchFamily="34" charset="0"/>
                <a:buChar char="–"/>
              </a:pPr>
              <a:r>
                <a:rPr lang="es-CO" sz="600" dirty="0">
                  <a:latin typeface="Arial Narrow" pitchFamily="34" charset="0"/>
                  <a:cs typeface="Times New Roman" pitchFamily="18" charset="0"/>
                </a:rPr>
                <a:t> </a:t>
              </a:r>
              <a:r>
                <a:rPr lang="es-CO" sz="600" dirty="0" smtClean="0">
                  <a:latin typeface="Arial Narrow" pitchFamily="34" charset="0"/>
                  <a:cs typeface="Times New Roman" pitchFamily="18" charset="0"/>
                </a:rPr>
                <a:t>Partos atendidos en una institución de salud (%)</a:t>
              </a:r>
            </a:p>
            <a:p>
              <a:pPr>
                <a:buFont typeface="Century Gothic" pitchFamily="34" charset="0"/>
                <a:buChar char="–"/>
              </a:pPr>
              <a:r>
                <a:rPr lang="es-CO" sz="600" dirty="0">
                  <a:latin typeface="Arial Narrow" pitchFamily="34" charset="0"/>
                  <a:cs typeface="Times New Roman" pitchFamily="18" charset="0"/>
                </a:rPr>
                <a:t> </a:t>
              </a:r>
              <a:r>
                <a:rPr lang="es-CO" sz="600" dirty="0" smtClean="0">
                  <a:latin typeface="Arial Narrow" pitchFamily="34" charset="0"/>
                  <a:cs typeface="Times New Roman" pitchFamily="18" charset="0"/>
                </a:rPr>
                <a:t>Partos atendidos por personal calificado (%)</a:t>
              </a:r>
            </a:p>
            <a:p>
              <a:endParaRPr lang="es-CO" sz="600" dirty="0" smtClean="0">
                <a:latin typeface="Arial Narrow" pitchFamily="34" charset="0"/>
                <a:cs typeface="Times New Roman" pitchFamily="18" charset="0"/>
              </a:endParaRPr>
            </a:p>
            <a:p>
              <a:r>
                <a:rPr lang="es-CO" sz="600" dirty="0" smtClean="0">
                  <a:latin typeface="Arial Narrow" pitchFamily="34" charset="0"/>
                  <a:cs typeface="Times New Roman" pitchFamily="18" charset="0"/>
                </a:rPr>
                <a:t>USO DE ANTICONCEPTIVOS:</a:t>
              </a:r>
              <a:endParaRPr lang="es-CO" sz="600" dirty="0">
                <a:latin typeface="Arial Narrow" pitchFamily="34" charset="0"/>
                <a:cs typeface="Times New Roman" pitchFamily="18" charset="0"/>
              </a:endParaRPr>
            </a:p>
            <a:p>
              <a:pPr>
                <a:buFont typeface="Century Gothic" pitchFamily="34" charset="0"/>
                <a:buChar char="–"/>
              </a:pPr>
              <a:r>
                <a:rPr lang="es-CO" sz="600" dirty="0" smtClean="0">
                  <a:latin typeface="Arial Narrow" pitchFamily="34" charset="0"/>
                  <a:cs typeface="Times New Roman" pitchFamily="18" charset="0"/>
                </a:rPr>
                <a:t> Prevalencia en el uso de métodos anticonceptivos en mujeres actualmente unidas y sexualmente activas no unidas (2005-2010)</a:t>
              </a:r>
            </a:p>
            <a:p>
              <a:endParaRPr lang="es-CO" sz="600" dirty="0">
                <a:latin typeface="Arial Narrow" pitchFamily="34" charset="0"/>
                <a:cs typeface="Times New Roman" pitchFamily="18" charset="0"/>
              </a:endParaRPr>
            </a:p>
            <a:p>
              <a:r>
                <a:rPr lang="es-CO" sz="600" dirty="0" smtClean="0">
                  <a:latin typeface="Arial Narrow" pitchFamily="34" charset="0"/>
                  <a:cs typeface="Times New Roman" pitchFamily="18" charset="0"/>
                </a:rPr>
                <a:t>EMBARAZO ADOLESCENTE:</a:t>
              </a:r>
            </a:p>
            <a:p>
              <a:pPr>
                <a:buFont typeface="Century Gothic" pitchFamily="34" charset="0"/>
                <a:buChar char="–"/>
              </a:pPr>
              <a:r>
                <a:rPr lang="es-CO" sz="600" dirty="0">
                  <a:latin typeface="Arial Narrow" pitchFamily="34" charset="0"/>
                  <a:cs typeface="Times New Roman" pitchFamily="18" charset="0"/>
                </a:rPr>
                <a:t> </a:t>
              </a:r>
              <a:r>
                <a:rPr lang="es-CO" sz="600" dirty="0" smtClean="0">
                  <a:latin typeface="Arial Narrow" pitchFamily="34" charset="0"/>
                  <a:cs typeface="Times New Roman" pitchFamily="18" charset="0"/>
                </a:rPr>
                <a:t>Embarazo adolescente (2010)</a:t>
              </a:r>
            </a:p>
            <a:p>
              <a:endParaRPr lang="es-CO" sz="600" dirty="0">
                <a:latin typeface="Arial Narrow" pitchFamily="34" charset="0"/>
                <a:cs typeface="Times New Roman" pitchFamily="18" charset="0"/>
              </a:endParaRPr>
            </a:p>
            <a:p>
              <a:r>
                <a:rPr lang="es-CO" sz="600" dirty="0" smtClean="0">
                  <a:latin typeface="Arial Narrow" pitchFamily="34" charset="0"/>
                  <a:cs typeface="Times New Roman" pitchFamily="18" charset="0"/>
                </a:rPr>
                <a:t>CANDER DE CUELLO UTERINO:</a:t>
              </a:r>
            </a:p>
            <a:p>
              <a:pPr>
                <a:buFont typeface="Century Gothic" pitchFamily="34" charset="0"/>
                <a:buChar char="–"/>
              </a:pPr>
              <a:r>
                <a:rPr lang="es-CO" sz="600" dirty="0" smtClean="0">
                  <a:latin typeface="Arial Narrow" pitchFamily="34" charset="0"/>
                  <a:cs typeface="Times New Roman" pitchFamily="18" charset="0"/>
                </a:rPr>
                <a:t> Mortalidad por cáncer de cuello uterino (2009)</a:t>
              </a:r>
            </a:p>
          </p:txBody>
        </p:sp>
        <p:sp>
          <p:nvSpPr>
            <p:cNvPr id="41" name="40 CuadroTexto"/>
            <p:cNvSpPr txBox="1"/>
            <p:nvPr/>
          </p:nvSpPr>
          <p:spPr>
            <a:xfrm>
              <a:off x="3491880" y="3805262"/>
              <a:ext cx="1728192" cy="369332"/>
            </a:xfrm>
            <a:prstGeom prst="rect">
              <a:avLst/>
            </a:prstGeom>
            <a:noFill/>
            <a:ln w="6350">
              <a:solidFill>
                <a:schemeClr val="bg1">
                  <a:lumMod val="75000"/>
                </a:schemeClr>
              </a:solidFill>
            </a:ln>
          </p:spPr>
          <p:txBody>
            <a:bodyPr wrap="square" rtlCol="0">
              <a:spAutoFit/>
            </a:bodyPr>
            <a:lstStyle/>
            <a:p>
              <a:r>
                <a:rPr lang="es-CO" sz="600" dirty="0" smtClean="0">
                  <a:latin typeface="Arial Narrow" pitchFamily="34" charset="0"/>
                  <a:cs typeface="Times New Roman" pitchFamily="18" charset="0"/>
                </a:rPr>
                <a:t>OBJETIVO 5:</a:t>
              </a:r>
            </a:p>
            <a:p>
              <a:r>
                <a:rPr lang="es-CO" sz="600" dirty="0" smtClean="0">
                  <a:latin typeface="Arial Narrow" pitchFamily="34" charset="0"/>
                  <a:cs typeface="Times New Roman" pitchFamily="18" charset="0"/>
                </a:rPr>
                <a:t>MEJORAR LA SALUD MATERNA (SEXUAL Y REPRODUCTIVA)</a:t>
              </a:r>
            </a:p>
          </p:txBody>
        </p:sp>
        <p:sp>
          <p:nvSpPr>
            <p:cNvPr id="43" name="42 CuadroTexto"/>
            <p:cNvSpPr txBox="1"/>
            <p:nvPr/>
          </p:nvSpPr>
          <p:spPr>
            <a:xfrm>
              <a:off x="5292080" y="4222289"/>
              <a:ext cx="1728191" cy="2585323"/>
            </a:xfrm>
            <a:prstGeom prst="rect">
              <a:avLst/>
            </a:prstGeom>
            <a:noFill/>
            <a:ln w="6350">
              <a:solidFill>
                <a:schemeClr val="bg1">
                  <a:lumMod val="75000"/>
                </a:schemeClr>
              </a:solidFill>
            </a:ln>
          </p:spPr>
          <p:txBody>
            <a:bodyPr wrap="square" rtlCol="0">
              <a:spAutoFit/>
            </a:bodyPr>
            <a:lstStyle/>
            <a:p>
              <a:r>
                <a:rPr lang="es-CO" sz="600" dirty="0" smtClean="0">
                  <a:latin typeface="Arial Narrow" pitchFamily="34" charset="0"/>
                  <a:cs typeface="Times New Roman" pitchFamily="18" charset="0"/>
                </a:rPr>
                <a:t>MORTALIDAD POR SIDA: </a:t>
              </a:r>
            </a:p>
            <a:p>
              <a:pPr>
                <a:buFont typeface="Century Gothic" pitchFamily="34" charset="0"/>
                <a:buChar char="–"/>
              </a:pPr>
              <a:r>
                <a:rPr lang="es-CO" sz="600" dirty="0" smtClean="0">
                  <a:latin typeface="Arial Narrow" pitchFamily="34" charset="0"/>
                  <a:cs typeface="Times New Roman" pitchFamily="18" charset="0"/>
                </a:rPr>
                <a:t> Mortalidad por SIDA</a:t>
              </a:r>
            </a:p>
            <a:p>
              <a:pPr>
                <a:buFont typeface="Century Gothic" pitchFamily="34" charset="0"/>
                <a:buChar char="–"/>
              </a:pPr>
              <a:r>
                <a:rPr lang="es-CO" sz="600" dirty="0">
                  <a:latin typeface="Arial Narrow" pitchFamily="34" charset="0"/>
                  <a:cs typeface="Times New Roman" pitchFamily="18" charset="0"/>
                </a:rPr>
                <a:t> </a:t>
              </a:r>
              <a:r>
                <a:rPr lang="es-CO" sz="600" dirty="0" smtClean="0">
                  <a:latin typeface="Arial Narrow" pitchFamily="34" charset="0"/>
                  <a:cs typeface="Times New Roman" pitchFamily="18" charset="0"/>
                </a:rPr>
                <a:t>Número de muertes por SIDA (1998-2009)</a:t>
              </a:r>
            </a:p>
            <a:p>
              <a:endParaRPr lang="es-CO" sz="600" dirty="0">
                <a:latin typeface="Arial Narrow" pitchFamily="34" charset="0"/>
                <a:cs typeface="Times New Roman" pitchFamily="18" charset="0"/>
              </a:endParaRPr>
            </a:p>
            <a:p>
              <a:r>
                <a:rPr lang="es-CO" sz="600" dirty="0" smtClean="0">
                  <a:latin typeface="Arial Narrow" pitchFamily="34" charset="0"/>
                  <a:cs typeface="Times New Roman" pitchFamily="18" charset="0"/>
                </a:rPr>
                <a:t>MORTALIDAD POR MALARIA:</a:t>
              </a:r>
            </a:p>
            <a:p>
              <a:pPr>
                <a:buFont typeface="Century Gothic" pitchFamily="34" charset="0"/>
                <a:buChar char="–"/>
              </a:pPr>
              <a:r>
                <a:rPr lang="es-CO" sz="600" dirty="0">
                  <a:latin typeface="Arial Narrow" pitchFamily="34" charset="0"/>
                  <a:cs typeface="Times New Roman" pitchFamily="18" charset="0"/>
                </a:rPr>
                <a:t> Mortalidad por </a:t>
              </a:r>
              <a:r>
                <a:rPr lang="es-CO" sz="600" dirty="0" smtClean="0">
                  <a:latin typeface="Arial Narrow" pitchFamily="34" charset="0"/>
                  <a:cs typeface="Times New Roman" pitchFamily="18" charset="0"/>
                </a:rPr>
                <a:t>malaria</a:t>
              </a:r>
              <a:endParaRPr lang="es-CO" sz="600" dirty="0">
                <a:latin typeface="Arial Narrow" pitchFamily="34" charset="0"/>
                <a:cs typeface="Times New Roman" pitchFamily="18" charset="0"/>
              </a:endParaRPr>
            </a:p>
            <a:p>
              <a:pPr>
                <a:buFont typeface="Century Gothic" pitchFamily="34" charset="0"/>
                <a:buChar char="–"/>
              </a:pPr>
              <a:r>
                <a:rPr lang="es-CO" sz="600" dirty="0">
                  <a:latin typeface="Arial Narrow" pitchFamily="34" charset="0"/>
                  <a:cs typeface="Times New Roman" pitchFamily="18" charset="0"/>
                </a:rPr>
                <a:t> Número de muertes por </a:t>
              </a:r>
              <a:r>
                <a:rPr lang="es-CO" sz="600" dirty="0" smtClean="0">
                  <a:latin typeface="Arial Narrow" pitchFamily="34" charset="0"/>
                  <a:cs typeface="Times New Roman" pitchFamily="18" charset="0"/>
                </a:rPr>
                <a:t>malaria (</a:t>
              </a:r>
              <a:r>
                <a:rPr lang="es-CO" sz="600" dirty="0">
                  <a:latin typeface="Arial Narrow" pitchFamily="34" charset="0"/>
                  <a:cs typeface="Times New Roman" pitchFamily="18" charset="0"/>
                </a:rPr>
                <a:t>1998-2009)</a:t>
              </a:r>
            </a:p>
            <a:p>
              <a:endParaRPr lang="es-CO" sz="600" dirty="0" smtClean="0">
                <a:latin typeface="Arial Narrow" pitchFamily="34" charset="0"/>
                <a:cs typeface="Times New Roman" pitchFamily="18" charset="0"/>
              </a:endParaRPr>
            </a:p>
            <a:p>
              <a:r>
                <a:rPr lang="es-CO" sz="600" dirty="0">
                  <a:latin typeface="Arial Narrow" pitchFamily="34" charset="0"/>
                  <a:cs typeface="Times New Roman" pitchFamily="18" charset="0"/>
                </a:rPr>
                <a:t>MORTALIDAD POR </a:t>
              </a:r>
              <a:r>
                <a:rPr lang="es-CO" sz="600" dirty="0" smtClean="0">
                  <a:latin typeface="Arial Narrow" pitchFamily="34" charset="0"/>
                  <a:cs typeface="Times New Roman" pitchFamily="18" charset="0"/>
                </a:rPr>
                <a:t>DENGUE: </a:t>
              </a:r>
              <a:endParaRPr lang="es-CO" sz="600" dirty="0">
                <a:latin typeface="Arial Narrow" pitchFamily="34" charset="0"/>
                <a:cs typeface="Times New Roman" pitchFamily="18" charset="0"/>
              </a:endParaRPr>
            </a:p>
            <a:p>
              <a:pPr>
                <a:buFont typeface="Century Gothic" pitchFamily="34" charset="0"/>
                <a:buChar char="–"/>
              </a:pPr>
              <a:r>
                <a:rPr lang="es-CO" sz="600" dirty="0">
                  <a:latin typeface="Arial Narrow" pitchFamily="34" charset="0"/>
                  <a:cs typeface="Times New Roman" pitchFamily="18" charset="0"/>
                </a:rPr>
                <a:t> Mortalidad por </a:t>
              </a:r>
              <a:r>
                <a:rPr lang="es-CO" sz="600" dirty="0" smtClean="0">
                  <a:latin typeface="Arial Narrow" pitchFamily="34" charset="0"/>
                  <a:cs typeface="Times New Roman" pitchFamily="18" charset="0"/>
                </a:rPr>
                <a:t>dengue</a:t>
              </a:r>
              <a:endParaRPr lang="es-CO" sz="600" dirty="0">
                <a:latin typeface="Arial Narrow" pitchFamily="34" charset="0"/>
                <a:cs typeface="Times New Roman" pitchFamily="18" charset="0"/>
              </a:endParaRPr>
            </a:p>
            <a:p>
              <a:pPr>
                <a:buFont typeface="Century Gothic" pitchFamily="34" charset="0"/>
                <a:buChar char="–"/>
              </a:pPr>
              <a:r>
                <a:rPr lang="es-CO" sz="600" dirty="0">
                  <a:latin typeface="Arial Narrow" pitchFamily="34" charset="0"/>
                  <a:cs typeface="Times New Roman" pitchFamily="18" charset="0"/>
                </a:rPr>
                <a:t> Número de muertes por </a:t>
              </a:r>
              <a:r>
                <a:rPr lang="es-CO" sz="600" dirty="0" smtClean="0">
                  <a:latin typeface="Arial Narrow" pitchFamily="34" charset="0"/>
                  <a:cs typeface="Times New Roman" pitchFamily="18" charset="0"/>
                </a:rPr>
                <a:t>dengue (</a:t>
              </a:r>
              <a:r>
                <a:rPr lang="es-CO" sz="600" dirty="0">
                  <a:latin typeface="Arial Narrow" pitchFamily="34" charset="0"/>
                  <a:cs typeface="Times New Roman" pitchFamily="18" charset="0"/>
                </a:rPr>
                <a:t>1998-2009</a:t>
              </a:r>
              <a:r>
                <a:rPr lang="es-CO" sz="600" dirty="0" smtClean="0">
                  <a:latin typeface="Arial Narrow" pitchFamily="34" charset="0"/>
                  <a:cs typeface="Times New Roman" pitchFamily="18" charset="0"/>
                </a:rPr>
                <a:t>)</a:t>
              </a:r>
              <a:endParaRPr lang="es-CO" sz="600" dirty="0">
                <a:latin typeface="Arial Narrow" pitchFamily="34" charset="0"/>
                <a:cs typeface="Times New Roman" pitchFamily="18" charset="0"/>
              </a:endParaRPr>
            </a:p>
            <a:p>
              <a:endParaRPr lang="es-CO" sz="600" dirty="0">
                <a:latin typeface="Arial Narrow" pitchFamily="34" charset="0"/>
                <a:cs typeface="Times New Roman" pitchFamily="18" charset="0"/>
              </a:endParaRPr>
            </a:p>
            <a:p>
              <a:endParaRPr lang="es-CO" sz="600" dirty="0" smtClean="0">
                <a:latin typeface="Arial Narrow" pitchFamily="34" charset="0"/>
                <a:cs typeface="Times New Roman" pitchFamily="18" charset="0"/>
              </a:endParaRPr>
            </a:p>
            <a:p>
              <a:endParaRPr lang="es-CO" sz="600" dirty="0">
                <a:latin typeface="Arial Narrow" pitchFamily="34" charset="0"/>
                <a:cs typeface="Times New Roman" pitchFamily="18" charset="0"/>
              </a:endParaRPr>
            </a:p>
            <a:p>
              <a:endParaRPr lang="es-CO" sz="600" dirty="0" smtClean="0">
                <a:latin typeface="Arial Narrow" pitchFamily="34" charset="0"/>
                <a:cs typeface="Times New Roman" pitchFamily="18" charset="0"/>
              </a:endParaRPr>
            </a:p>
            <a:p>
              <a:endParaRPr lang="es-CO" sz="600" dirty="0" smtClean="0">
                <a:latin typeface="Arial Narrow" pitchFamily="34" charset="0"/>
                <a:cs typeface="Times New Roman" pitchFamily="18" charset="0"/>
              </a:endParaRPr>
            </a:p>
            <a:p>
              <a:endParaRPr lang="es-CO" sz="600" dirty="0">
                <a:latin typeface="Arial Narrow" pitchFamily="34" charset="0"/>
                <a:cs typeface="Times New Roman" pitchFamily="18" charset="0"/>
              </a:endParaRPr>
            </a:p>
            <a:p>
              <a:endParaRPr lang="es-CO" sz="600" dirty="0" smtClean="0">
                <a:latin typeface="Arial Narrow" pitchFamily="34" charset="0"/>
                <a:cs typeface="Times New Roman" pitchFamily="18" charset="0"/>
              </a:endParaRPr>
            </a:p>
            <a:p>
              <a:endParaRPr lang="es-CO" sz="600" dirty="0">
                <a:latin typeface="Arial Narrow" pitchFamily="34" charset="0"/>
                <a:cs typeface="Times New Roman" pitchFamily="18" charset="0"/>
              </a:endParaRPr>
            </a:p>
            <a:p>
              <a:endParaRPr lang="es-CO" sz="600" dirty="0" smtClean="0">
                <a:latin typeface="Arial Narrow" pitchFamily="34" charset="0"/>
                <a:cs typeface="Times New Roman" pitchFamily="18" charset="0"/>
              </a:endParaRPr>
            </a:p>
            <a:p>
              <a:endParaRPr lang="es-CO" sz="600" dirty="0">
                <a:latin typeface="Arial Narrow" pitchFamily="34" charset="0"/>
                <a:cs typeface="Times New Roman" pitchFamily="18" charset="0"/>
              </a:endParaRPr>
            </a:p>
            <a:p>
              <a:endParaRPr lang="es-CO" sz="600" dirty="0" smtClean="0">
                <a:latin typeface="Arial Narrow" pitchFamily="34" charset="0"/>
                <a:cs typeface="Times New Roman" pitchFamily="18" charset="0"/>
              </a:endParaRPr>
            </a:p>
            <a:p>
              <a:endParaRPr lang="es-CO" sz="600" dirty="0">
                <a:latin typeface="Arial Narrow" pitchFamily="34" charset="0"/>
                <a:cs typeface="Times New Roman" pitchFamily="18" charset="0"/>
              </a:endParaRPr>
            </a:p>
            <a:p>
              <a:endParaRPr lang="es-CO" sz="600" dirty="0" smtClean="0">
                <a:latin typeface="Arial Narrow" pitchFamily="34" charset="0"/>
                <a:cs typeface="Times New Roman" pitchFamily="18" charset="0"/>
              </a:endParaRPr>
            </a:p>
            <a:p>
              <a:endParaRPr lang="es-CO" sz="600" dirty="0">
                <a:latin typeface="Arial Narrow" pitchFamily="34" charset="0"/>
                <a:cs typeface="Times New Roman" pitchFamily="18" charset="0"/>
              </a:endParaRPr>
            </a:p>
            <a:p>
              <a:endParaRPr lang="es-CO" sz="600" dirty="0" smtClean="0">
                <a:latin typeface="Arial Narrow" pitchFamily="34" charset="0"/>
                <a:cs typeface="Times New Roman" pitchFamily="18" charset="0"/>
              </a:endParaRPr>
            </a:p>
            <a:p>
              <a:endParaRPr lang="es-CO" sz="600" dirty="0">
                <a:latin typeface="Arial Narrow" pitchFamily="34" charset="0"/>
                <a:cs typeface="Times New Roman" pitchFamily="18" charset="0"/>
              </a:endParaRPr>
            </a:p>
          </p:txBody>
        </p:sp>
        <p:sp>
          <p:nvSpPr>
            <p:cNvPr id="44" name="43 CuadroTexto"/>
            <p:cNvSpPr txBox="1"/>
            <p:nvPr/>
          </p:nvSpPr>
          <p:spPr>
            <a:xfrm>
              <a:off x="5292080" y="3804992"/>
              <a:ext cx="1728192" cy="369332"/>
            </a:xfrm>
            <a:prstGeom prst="rect">
              <a:avLst/>
            </a:prstGeom>
            <a:noFill/>
            <a:ln w="6350">
              <a:solidFill>
                <a:schemeClr val="bg1">
                  <a:lumMod val="75000"/>
                </a:schemeClr>
              </a:solidFill>
            </a:ln>
          </p:spPr>
          <p:txBody>
            <a:bodyPr wrap="square" rtlCol="0">
              <a:spAutoFit/>
            </a:bodyPr>
            <a:lstStyle/>
            <a:p>
              <a:r>
                <a:rPr lang="es-CO" sz="600" dirty="0" smtClean="0">
                  <a:latin typeface="Arial Narrow" pitchFamily="34" charset="0"/>
                  <a:cs typeface="Times New Roman" pitchFamily="18" charset="0"/>
                </a:rPr>
                <a:t>OBJETIVO 6:</a:t>
              </a:r>
            </a:p>
            <a:p>
              <a:r>
                <a:rPr lang="es-CO" sz="600" dirty="0" smtClean="0">
                  <a:latin typeface="Arial Narrow" pitchFamily="34" charset="0"/>
                  <a:cs typeface="Times New Roman" pitchFamily="18" charset="0"/>
                </a:rPr>
                <a:t>COMBATIR EL VIH/SIDA, LA MALARIA Y OTRAS ENFERMEDADES </a:t>
              </a:r>
            </a:p>
          </p:txBody>
        </p:sp>
        <p:pic>
          <p:nvPicPr>
            <p:cNvPr id="48" name="47 Imagen" descr="odm04.jpg"/>
            <p:cNvPicPr/>
            <p:nvPr/>
          </p:nvPicPr>
          <p:blipFill>
            <a:blip r:embed="rId5">
              <a:extLst>
                <a:ext uri="{28A0092B-C50C-407E-A947-70E740481C1C}">
                  <a14:useLocalDpi xmlns:a14="http://schemas.microsoft.com/office/drawing/2010/main" val="0"/>
                </a:ext>
              </a:extLst>
            </a:blip>
            <a:srcRect/>
            <a:stretch>
              <a:fillRect/>
            </a:stretch>
          </p:blipFill>
          <p:spPr bwMode="auto">
            <a:xfrm>
              <a:off x="1725183" y="3224662"/>
              <a:ext cx="429895" cy="506886"/>
            </a:xfrm>
            <a:prstGeom prst="rect">
              <a:avLst/>
            </a:prstGeom>
            <a:noFill/>
            <a:ln>
              <a:noFill/>
            </a:ln>
          </p:spPr>
        </p:pic>
        <p:pic>
          <p:nvPicPr>
            <p:cNvPr id="49" name="48 Imagen" descr="odm05.jpg"/>
            <p:cNvPicPr/>
            <p:nvPr/>
          </p:nvPicPr>
          <p:blipFill>
            <a:blip r:embed="rId6">
              <a:extLst>
                <a:ext uri="{28A0092B-C50C-407E-A947-70E740481C1C}">
                  <a14:useLocalDpi xmlns:a14="http://schemas.microsoft.com/office/drawing/2010/main" val="0"/>
                </a:ext>
              </a:extLst>
            </a:blip>
            <a:srcRect/>
            <a:stretch>
              <a:fillRect/>
            </a:stretch>
          </p:blipFill>
          <p:spPr bwMode="auto">
            <a:xfrm>
              <a:off x="3566042" y="3234217"/>
              <a:ext cx="429894" cy="505307"/>
            </a:xfrm>
            <a:prstGeom prst="rect">
              <a:avLst/>
            </a:prstGeom>
            <a:noFill/>
            <a:ln>
              <a:noFill/>
            </a:ln>
          </p:spPr>
        </p:pic>
        <p:pic>
          <p:nvPicPr>
            <p:cNvPr id="50" name="49 Imagen" descr="odm06.jpg"/>
            <p:cNvPicPr/>
            <p:nvPr/>
          </p:nvPicPr>
          <p:blipFill>
            <a:blip r:embed="rId7">
              <a:extLst>
                <a:ext uri="{28A0092B-C50C-407E-A947-70E740481C1C}">
                  <a14:useLocalDpi xmlns:a14="http://schemas.microsoft.com/office/drawing/2010/main" val="0"/>
                </a:ext>
              </a:extLst>
            </a:blip>
            <a:srcRect/>
            <a:stretch>
              <a:fillRect/>
            </a:stretch>
          </p:blipFill>
          <p:spPr bwMode="auto">
            <a:xfrm>
              <a:off x="5366242" y="3234217"/>
              <a:ext cx="429894" cy="497331"/>
            </a:xfrm>
            <a:prstGeom prst="rect">
              <a:avLst/>
            </a:prstGeom>
            <a:noFill/>
            <a:ln>
              <a:noFill/>
            </a:ln>
          </p:spPr>
        </p:pic>
        <p:sp>
          <p:nvSpPr>
            <p:cNvPr id="51" name="50 CuadroTexto"/>
            <p:cNvSpPr txBox="1"/>
            <p:nvPr/>
          </p:nvSpPr>
          <p:spPr>
            <a:xfrm>
              <a:off x="7169638" y="2928369"/>
              <a:ext cx="1728191" cy="2123658"/>
            </a:xfrm>
            <a:prstGeom prst="rect">
              <a:avLst/>
            </a:prstGeom>
            <a:noFill/>
            <a:ln w="6350">
              <a:solidFill>
                <a:schemeClr val="bg1">
                  <a:lumMod val="75000"/>
                </a:schemeClr>
              </a:solidFill>
            </a:ln>
          </p:spPr>
          <p:txBody>
            <a:bodyPr wrap="square" rtlCol="0">
              <a:spAutoFit/>
            </a:bodyPr>
            <a:lstStyle/>
            <a:p>
              <a:r>
                <a:rPr lang="es-CO" sz="600" dirty="0" smtClean="0">
                  <a:latin typeface="Arial Narrow" pitchFamily="34" charset="0"/>
                  <a:cs typeface="Times New Roman" pitchFamily="18" charset="0"/>
                </a:rPr>
                <a:t>REFORESTACIÓN: </a:t>
              </a:r>
            </a:p>
            <a:p>
              <a:pPr>
                <a:buFont typeface="Century Gothic" pitchFamily="34" charset="0"/>
                <a:buChar char="–"/>
              </a:pPr>
              <a:r>
                <a:rPr lang="es-CO" sz="600" dirty="0" smtClean="0">
                  <a:latin typeface="Arial Narrow" pitchFamily="34" charset="0"/>
                  <a:cs typeface="Times New Roman" pitchFamily="18" charset="0"/>
                </a:rPr>
                <a:t> No se mide a nivel municipal</a:t>
              </a:r>
            </a:p>
            <a:p>
              <a:endParaRPr lang="es-CO" sz="600" dirty="0">
                <a:latin typeface="Arial Narrow" pitchFamily="34" charset="0"/>
                <a:cs typeface="Times New Roman" pitchFamily="18" charset="0"/>
              </a:endParaRPr>
            </a:p>
            <a:p>
              <a:r>
                <a:rPr lang="es-CO" sz="600" dirty="0" smtClean="0">
                  <a:latin typeface="Arial Narrow" pitchFamily="34" charset="0"/>
                  <a:cs typeface="Times New Roman" pitchFamily="18" charset="0"/>
                </a:rPr>
                <a:t>ÁREAS PROTEGIDAS:</a:t>
              </a:r>
            </a:p>
            <a:p>
              <a:pPr>
                <a:buFont typeface="Century Gothic" pitchFamily="34" charset="0"/>
                <a:buChar char="–"/>
              </a:pPr>
              <a:r>
                <a:rPr lang="es-CO" sz="600" dirty="0">
                  <a:latin typeface="Arial Narrow" pitchFamily="34" charset="0"/>
                  <a:cs typeface="Times New Roman" pitchFamily="18" charset="0"/>
                </a:rPr>
                <a:t> </a:t>
              </a:r>
              <a:r>
                <a:rPr lang="es-CO" sz="600" dirty="0" smtClean="0">
                  <a:latin typeface="Arial Narrow" pitchFamily="34" charset="0"/>
                  <a:cs typeface="Times New Roman" pitchFamily="18" charset="0"/>
                </a:rPr>
                <a:t>Faltan datos a nivel municipal</a:t>
              </a:r>
            </a:p>
            <a:p>
              <a:endParaRPr lang="es-CO" sz="600" dirty="0" smtClean="0">
                <a:latin typeface="Arial Narrow" pitchFamily="34" charset="0"/>
                <a:cs typeface="Times New Roman" pitchFamily="18" charset="0"/>
              </a:endParaRPr>
            </a:p>
            <a:p>
              <a:r>
                <a:rPr lang="es-CO" sz="600" dirty="0" smtClean="0">
                  <a:latin typeface="Arial Narrow" pitchFamily="34" charset="0"/>
                  <a:cs typeface="Times New Roman" pitchFamily="18" charset="0"/>
                </a:rPr>
                <a:t>CONSUMO DE SUSTANCIAS AGOTADORAS DE LA CAPA DE OZONO: </a:t>
              </a:r>
              <a:endParaRPr lang="es-CO" sz="600" dirty="0">
                <a:latin typeface="Arial Narrow" pitchFamily="34" charset="0"/>
                <a:cs typeface="Times New Roman" pitchFamily="18" charset="0"/>
              </a:endParaRPr>
            </a:p>
            <a:p>
              <a:pPr>
                <a:buFont typeface="Century Gothic" pitchFamily="34" charset="0"/>
                <a:buChar char="–"/>
              </a:pPr>
              <a:r>
                <a:rPr lang="es-CO" sz="600" dirty="0">
                  <a:latin typeface="Arial Narrow" pitchFamily="34" charset="0"/>
                  <a:cs typeface="Times New Roman" pitchFamily="18" charset="0"/>
                </a:rPr>
                <a:t> No se mide a nivel municipal</a:t>
              </a:r>
            </a:p>
            <a:p>
              <a:endParaRPr lang="es-CO" sz="600" dirty="0">
                <a:latin typeface="Arial Narrow" pitchFamily="34" charset="0"/>
                <a:cs typeface="Times New Roman" pitchFamily="18" charset="0"/>
              </a:endParaRPr>
            </a:p>
            <a:p>
              <a:r>
                <a:rPr lang="es-CO" sz="600" dirty="0" smtClean="0">
                  <a:latin typeface="Arial Narrow" pitchFamily="34" charset="0"/>
                  <a:cs typeface="Times New Roman" pitchFamily="18" charset="0"/>
                </a:rPr>
                <a:t>ACUEDUCTO Y ALCANTARILLADO:</a:t>
              </a:r>
              <a:endParaRPr lang="es-CO" sz="600" dirty="0">
                <a:latin typeface="Arial Narrow" pitchFamily="34" charset="0"/>
                <a:cs typeface="Times New Roman" pitchFamily="18" charset="0"/>
              </a:endParaRPr>
            </a:p>
            <a:p>
              <a:pPr>
                <a:buFont typeface="Century Gothic" pitchFamily="34" charset="0"/>
                <a:buChar char="–"/>
              </a:pPr>
              <a:r>
                <a:rPr lang="es-CO" sz="600" dirty="0">
                  <a:latin typeface="Arial Narrow" pitchFamily="34" charset="0"/>
                  <a:cs typeface="Times New Roman" pitchFamily="18" charset="0"/>
                </a:rPr>
                <a:t> </a:t>
              </a:r>
              <a:r>
                <a:rPr lang="es-CO" sz="600" dirty="0" smtClean="0">
                  <a:latin typeface="Arial Narrow" pitchFamily="34" charset="0"/>
                  <a:cs typeface="Times New Roman" pitchFamily="18" charset="0"/>
                </a:rPr>
                <a:t>Cobertura de acueducto en zonas urbanas</a:t>
              </a:r>
            </a:p>
            <a:p>
              <a:pPr>
                <a:buFont typeface="Century Gothic" pitchFamily="34" charset="0"/>
                <a:buChar char="–"/>
              </a:pPr>
              <a:r>
                <a:rPr lang="es-CO" sz="600" dirty="0">
                  <a:latin typeface="Arial Narrow" pitchFamily="34" charset="0"/>
                  <a:cs typeface="Times New Roman" pitchFamily="18" charset="0"/>
                </a:rPr>
                <a:t> </a:t>
              </a:r>
              <a:r>
                <a:rPr lang="es-CO" sz="600" dirty="0" smtClean="0">
                  <a:latin typeface="Arial Narrow" pitchFamily="34" charset="0"/>
                  <a:cs typeface="Times New Roman" pitchFamily="18" charset="0"/>
                </a:rPr>
                <a:t>Cobertura de alcantarillado en zonas urbanas</a:t>
              </a:r>
              <a:endParaRPr lang="es-CO" sz="600" dirty="0">
                <a:latin typeface="Arial Narrow" pitchFamily="34" charset="0"/>
                <a:cs typeface="Times New Roman" pitchFamily="18" charset="0"/>
              </a:endParaRPr>
            </a:p>
            <a:p>
              <a:pPr>
                <a:buFont typeface="Century Gothic" pitchFamily="34" charset="0"/>
                <a:buChar char="–"/>
              </a:pPr>
              <a:r>
                <a:rPr lang="es-CO" sz="600" dirty="0" smtClean="0">
                  <a:latin typeface="Arial Narrow" pitchFamily="34" charset="0"/>
                  <a:cs typeface="Times New Roman" pitchFamily="18" charset="0"/>
                </a:rPr>
                <a:t> </a:t>
              </a:r>
              <a:r>
                <a:rPr lang="es-CO" sz="600" dirty="0">
                  <a:latin typeface="Arial Narrow" pitchFamily="34" charset="0"/>
                  <a:cs typeface="Times New Roman" pitchFamily="18" charset="0"/>
                </a:rPr>
                <a:t>Cobertura de </a:t>
              </a:r>
              <a:r>
                <a:rPr lang="es-CO" sz="600" dirty="0" smtClean="0">
                  <a:latin typeface="Arial Narrow" pitchFamily="34" charset="0"/>
                  <a:cs typeface="Times New Roman" pitchFamily="18" charset="0"/>
                </a:rPr>
                <a:t>acueducto en </a:t>
              </a:r>
              <a:r>
                <a:rPr lang="es-CO" sz="600" dirty="0">
                  <a:latin typeface="Arial Narrow" pitchFamily="34" charset="0"/>
                  <a:cs typeface="Times New Roman" pitchFamily="18" charset="0"/>
                </a:rPr>
                <a:t>zonas urbanas</a:t>
              </a:r>
            </a:p>
            <a:p>
              <a:pPr>
                <a:buFont typeface="Century Gothic" pitchFamily="34" charset="0"/>
                <a:buChar char="–"/>
              </a:pPr>
              <a:r>
                <a:rPr lang="es-CO" sz="600" dirty="0" smtClean="0">
                  <a:latin typeface="Arial Narrow" pitchFamily="34" charset="0"/>
                  <a:cs typeface="Times New Roman" pitchFamily="18" charset="0"/>
                </a:rPr>
                <a:t> Cobertura </a:t>
              </a:r>
              <a:r>
                <a:rPr lang="es-CO" sz="600" dirty="0">
                  <a:latin typeface="Arial Narrow" pitchFamily="34" charset="0"/>
                  <a:cs typeface="Times New Roman" pitchFamily="18" charset="0"/>
                </a:rPr>
                <a:t>de </a:t>
              </a:r>
              <a:r>
                <a:rPr lang="es-CO" sz="600" dirty="0" smtClean="0">
                  <a:latin typeface="Arial Narrow" pitchFamily="34" charset="0"/>
                  <a:cs typeface="Times New Roman" pitchFamily="18" charset="0"/>
                </a:rPr>
                <a:t>alcantarillado en </a:t>
              </a:r>
              <a:r>
                <a:rPr lang="es-CO" sz="600" dirty="0">
                  <a:latin typeface="Arial Narrow" pitchFamily="34" charset="0"/>
                  <a:cs typeface="Times New Roman" pitchFamily="18" charset="0"/>
                </a:rPr>
                <a:t>zonas </a:t>
              </a:r>
              <a:r>
                <a:rPr lang="es-CO" sz="600" dirty="0" smtClean="0">
                  <a:latin typeface="Arial Narrow" pitchFamily="34" charset="0"/>
                  <a:cs typeface="Times New Roman" pitchFamily="18" charset="0"/>
                </a:rPr>
                <a:t>rurales</a:t>
              </a:r>
              <a:endParaRPr lang="es-CO" sz="600" dirty="0">
                <a:latin typeface="Arial Narrow" pitchFamily="34" charset="0"/>
                <a:cs typeface="Times New Roman" pitchFamily="18" charset="0"/>
              </a:endParaRPr>
            </a:p>
            <a:p>
              <a:endParaRPr lang="es-CO" sz="600" dirty="0" smtClean="0">
                <a:latin typeface="Arial Narrow" pitchFamily="34" charset="0"/>
                <a:cs typeface="Times New Roman" pitchFamily="18" charset="0"/>
              </a:endParaRPr>
            </a:p>
            <a:p>
              <a:r>
                <a:rPr lang="es-CO" sz="600" dirty="0" smtClean="0">
                  <a:latin typeface="Arial Narrow" pitchFamily="34" charset="0"/>
                  <a:cs typeface="Times New Roman" pitchFamily="18" charset="0"/>
                </a:rPr>
                <a:t>HOGARES PRECARIOS:</a:t>
              </a:r>
              <a:endParaRPr lang="es-CO" sz="600" dirty="0">
                <a:latin typeface="Arial Narrow" pitchFamily="34" charset="0"/>
                <a:cs typeface="Times New Roman" pitchFamily="18" charset="0"/>
              </a:endParaRPr>
            </a:p>
            <a:p>
              <a:pPr>
                <a:buFont typeface="Century Gothic" pitchFamily="34" charset="0"/>
                <a:buChar char="–"/>
              </a:pPr>
              <a:r>
                <a:rPr lang="es-CO" sz="600" dirty="0">
                  <a:latin typeface="Arial Narrow" pitchFamily="34" charset="0"/>
                  <a:cs typeface="Times New Roman" pitchFamily="18" charset="0"/>
                </a:rPr>
                <a:t> </a:t>
              </a:r>
              <a:r>
                <a:rPr lang="es-CO" sz="600" dirty="0" smtClean="0">
                  <a:latin typeface="Arial Narrow" pitchFamily="34" charset="0"/>
                  <a:cs typeface="Times New Roman" pitchFamily="18" charset="0"/>
                </a:rPr>
                <a:t>Hogares que habitan en asentamientos con déficit cualitativo</a:t>
              </a:r>
            </a:p>
            <a:p>
              <a:endParaRPr lang="es-CO" sz="600" dirty="0" smtClean="0">
                <a:latin typeface="Arial Narrow" pitchFamily="34" charset="0"/>
                <a:cs typeface="Times New Roman" pitchFamily="18" charset="0"/>
              </a:endParaRPr>
            </a:p>
            <a:p>
              <a:endParaRPr lang="es-CO" sz="600" dirty="0" smtClean="0">
                <a:latin typeface="Arial Narrow" pitchFamily="34" charset="0"/>
                <a:cs typeface="Times New Roman" pitchFamily="18" charset="0"/>
              </a:endParaRPr>
            </a:p>
            <a:p>
              <a:endParaRPr lang="es-CO" sz="600" dirty="0">
                <a:latin typeface="Arial Narrow" pitchFamily="34" charset="0"/>
                <a:cs typeface="Times New Roman" pitchFamily="18" charset="0"/>
              </a:endParaRPr>
            </a:p>
          </p:txBody>
        </p:sp>
        <p:sp>
          <p:nvSpPr>
            <p:cNvPr id="52" name="51 CuadroTexto"/>
            <p:cNvSpPr txBox="1"/>
            <p:nvPr/>
          </p:nvSpPr>
          <p:spPr>
            <a:xfrm>
              <a:off x="7164288" y="2472221"/>
              <a:ext cx="1728192" cy="369332"/>
            </a:xfrm>
            <a:prstGeom prst="rect">
              <a:avLst/>
            </a:prstGeom>
            <a:noFill/>
            <a:ln w="6350">
              <a:solidFill>
                <a:schemeClr val="bg1">
                  <a:lumMod val="75000"/>
                </a:schemeClr>
              </a:solidFill>
            </a:ln>
          </p:spPr>
          <p:txBody>
            <a:bodyPr wrap="square" rtlCol="0">
              <a:spAutoFit/>
            </a:bodyPr>
            <a:lstStyle/>
            <a:p>
              <a:r>
                <a:rPr lang="es-CO" sz="600" dirty="0" smtClean="0">
                  <a:latin typeface="Arial Narrow" pitchFamily="34" charset="0"/>
                  <a:cs typeface="Times New Roman" pitchFamily="18" charset="0"/>
                </a:rPr>
                <a:t>OBJETIVO 7:</a:t>
              </a:r>
            </a:p>
            <a:p>
              <a:r>
                <a:rPr lang="es-CO" sz="600" dirty="0" smtClean="0">
                  <a:latin typeface="Arial Narrow" pitchFamily="34" charset="0"/>
                  <a:cs typeface="Times New Roman" pitchFamily="18" charset="0"/>
                </a:rPr>
                <a:t>GARANTIZAR LA SOSTENIBILIDAD DEL MEDIO AMBIENTE</a:t>
              </a:r>
            </a:p>
          </p:txBody>
        </p:sp>
        <p:pic>
          <p:nvPicPr>
            <p:cNvPr id="54" name="53 Imagen" descr="odm07.jpg"/>
            <p:cNvPicPr/>
            <p:nvPr/>
          </p:nvPicPr>
          <p:blipFill>
            <a:blip r:embed="rId8">
              <a:extLst>
                <a:ext uri="{28A0092B-C50C-407E-A947-70E740481C1C}">
                  <a14:useLocalDpi xmlns:a14="http://schemas.microsoft.com/office/drawing/2010/main" val="0"/>
                </a:ext>
              </a:extLst>
            </a:blip>
            <a:srcRect/>
            <a:stretch>
              <a:fillRect/>
            </a:stretch>
          </p:blipFill>
          <p:spPr bwMode="auto">
            <a:xfrm>
              <a:off x="7214596" y="1858913"/>
              <a:ext cx="453748" cy="536324"/>
            </a:xfrm>
            <a:prstGeom prst="rect">
              <a:avLst/>
            </a:prstGeom>
            <a:noFill/>
            <a:ln>
              <a:noFill/>
            </a:ln>
          </p:spPr>
        </p:pic>
        <p:pic>
          <p:nvPicPr>
            <p:cNvPr id="55" name="54 Imagen" descr="odm08.jpg"/>
            <p:cNvPicPr/>
            <p:nvPr/>
          </p:nvPicPr>
          <p:blipFill>
            <a:blip r:embed="rId9">
              <a:extLst>
                <a:ext uri="{28A0092B-C50C-407E-A947-70E740481C1C}">
                  <a14:useLocalDpi xmlns:a14="http://schemas.microsoft.com/office/drawing/2010/main" val="0"/>
                </a:ext>
              </a:extLst>
            </a:blip>
            <a:srcRect/>
            <a:stretch>
              <a:fillRect/>
            </a:stretch>
          </p:blipFill>
          <p:spPr bwMode="auto">
            <a:xfrm>
              <a:off x="421932" y="5624780"/>
              <a:ext cx="429893" cy="497331"/>
            </a:xfrm>
            <a:prstGeom prst="rect">
              <a:avLst/>
            </a:prstGeom>
            <a:noFill/>
            <a:ln>
              <a:noFill/>
            </a:ln>
          </p:spPr>
        </p:pic>
        <p:cxnSp>
          <p:nvCxnSpPr>
            <p:cNvPr id="3" name="2 Conector recto"/>
            <p:cNvCxnSpPr/>
            <p:nvPr/>
          </p:nvCxnSpPr>
          <p:spPr>
            <a:xfrm>
              <a:off x="1115616" y="4851158"/>
              <a:ext cx="345525" cy="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 name="6 Conector recto"/>
            <p:cNvCxnSpPr>
              <a:stCxn id="15" idx="2"/>
            </p:cNvCxnSpPr>
            <p:nvPr/>
          </p:nvCxnSpPr>
          <p:spPr>
            <a:xfrm flipV="1">
              <a:off x="1461141" y="313521"/>
              <a:ext cx="0" cy="4537637"/>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a:endCxn id="25" idx="1"/>
            </p:cNvCxnSpPr>
            <p:nvPr/>
          </p:nvCxnSpPr>
          <p:spPr>
            <a:xfrm>
              <a:off x="1461141" y="313521"/>
              <a:ext cx="264042" cy="0"/>
            </a:xfrm>
            <a:prstGeom prst="straightConnector1">
              <a:avLst/>
            </a:prstGeom>
            <a:ln w="12700">
              <a:solidFill>
                <a:schemeClr val="tx1">
                  <a:lumMod val="95000"/>
                  <a:lumOff val="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p:nvPr/>
          </p:nvCxnSpPr>
          <p:spPr>
            <a:xfrm>
              <a:off x="1461141" y="3501008"/>
              <a:ext cx="264042" cy="0"/>
            </a:xfrm>
            <a:prstGeom prst="straightConnector1">
              <a:avLst/>
            </a:prstGeom>
            <a:ln w="12700">
              <a:solidFill>
                <a:schemeClr val="tx1">
                  <a:lumMod val="95000"/>
                  <a:lumOff val="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2 Subtítulo"/>
            <p:cNvSpPr txBox="1">
              <a:spLocks/>
            </p:cNvSpPr>
            <p:nvPr/>
          </p:nvSpPr>
          <p:spPr>
            <a:xfrm>
              <a:off x="7128792" y="6669360"/>
              <a:ext cx="2195736" cy="17731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CO" sz="600" dirty="0">
                  <a:latin typeface="Arial" pitchFamily="34" charset="0"/>
                  <a:cs typeface="Arial" pitchFamily="34" charset="0"/>
                </a:rPr>
                <a:t>Elaborado por: Arq. Msc. Daniel I. Arriaga </a:t>
              </a:r>
              <a:r>
                <a:rPr lang="es-CO" sz="600" dirty="0" smtClean="0">
                  <a:latin typeface="Arial" pitchFamily="34" charset="0"/>
                  <a:cs typeface="Arial" pitchFamily="34" charset="0"/>
                </a:rPr>
                <a:t>Salamanca</a:t>
              </a:r>
              <a:endParaRPr lang="es-CO" sz="600" dirty="0">
                <a:latin typeface="Arial" pitchFamily="34" charset="0"/>
                <a:cs typeface="Arial" pitchFamily="34" charset="0"/>
              </a:endParaRPr>
            </a:p>
          </p:txBody>
        </p:sp>
      </p:grpSp>
    </p:spTree>
    <p:extLst>
      <p:ext uri="{BB962C8B-B14F-4D97-AF65-F5344CB8AC3E}">
        <p14:creationId xmlns:p14="http://schemas.microsoft.com/office/powerpoint/2010/main" val="19044594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3"/>
          <p:cNvSpPr>
            <a:spLocks noChangeArrowheads="1"/>
          </p:cNvSpPr>
          <p:nvPr/>
        </p:nvSpPr>
        <p:spPr bwMode="auto">
          <a:xfrm>
            <a:off x="0" y="203073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6" name="Rectangle 23"/>
          <p:cNvSpPr>
            <a:spLocks noChangeArrowheads="1"/>
          </p:cNvSpPr>
          <p:nvPr/>
        </p:nvSpPr>
        <p:spPr bwMode="auto">
          <a:xfrm>
            <a:off x="3851920" y="5301208"/>
            <a:ext cx="5040560" cy="101566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s-CO" sz="6000" b="1" dirty="0" smtClean="0">
                <a:latin typeface="Century Gothic" pitchFamily="34" charset="0"/>
                <a:ea typeface="Calibri" pitchFamily="34" charset="0"/>
                <a:cs typeface="Times New Roman" pitchFamily="18" charset="0"/>
              </a:rPr>
              <a:t>5. </a:t>
            </a:r>
            <a:r>
              <a:rPr lang="es-CO" sz="1600" dirty="0" smtClean="0">
                <a:latin typeface="Century Gothic" pitchFamily="34" charset="0"/>
                <a:ea typeface="Calibri" pitchFamily="34" charset="0"/>
                <a:cs typeface="Times New Roman" pitchFamily="18" charset="0"/>
              </a:rPr>
              <a:t>Lineamientos</a:t>
            </a:r>
            <a:endParaRPr lang="es-CO" sz="1600" dirty="0">
              <a:latin typeface="Century Gothic" pitchFamily="34" charset="0"/>
              <a:ea typeface="Calibri" pitchFamily="34" charset="0"/>
              <a:cs typeface="Times New Roman" pitchFamily="18" charset="0"/>
            </a:endParaRPr>
          </a:p>
        </p:txBody>
      </p:sp>
      <p:sp>
        <p:nvSpPr>
          <p:cNvPr id="27" name="26 Rectángulo"/>
          <p:cNvSpPr/>
          <p:nvPr/>
        </p:nvSpPr>
        <p:spPr>
          <a:xfrm>
            <a:off x="3347864" y="44624"/>
            <a:ext cx="576064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n>
                <a:solidFill>
                  <a:schemeClr val="bg1"/>
                </a:solidFill>
              </a:ln>
            </a:endParaRPr>
          </a:p>
        </p:txBody>
      </p:sp>
    </p:spTree>
    <p:extLst>
      <p:ext uri="{BB962C8B-B14F-4D97-AF65-F5344CB8AC3E}">
        <p14:creationId xmlns:p14="http://schemas.microsoft.com/office/powerpoint/2010/main" val="38307097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Subtítulo"/>
          <p:cNvSpPr txBox="1">
            <a:spLocks/>
          </p:cNvSpPr>
          <p:nvPr/>
        </p:nvSpPr>
        <p:spPr>
          <a:xfrm>
            <a:off x="0" y="6503366"/>
            <a:ext cx="3528392" cy="35463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CO" sz="1000" dirty="0">
                <a:latin typeface="Arial" pitchFamily="34" charset="0"/>
                <a:cs typeface="Arial" pitchFamily="34" charset="0"/>
              </a:rPr>
              <a:t>Elaborado por: Arq. Msc. Daniel I. Arriaga </a:t>
            </a:r>
            <a:r>
              <a:rPr lang="es-CO" sz="1000" dirty="0" smtClean="0">
                <a:latin typeface="Arial" pitchFamily="34" charset="0"/>
                <a:cs typeface="Arial" pitchFamily="34" charset="0"/>
              </a:rPr>
              <a:t>Salamanca</a:t>
            </a:r>
            <a:endParaRPr lang="es-CO" sz="1000" dirty="0">
              <a:latin typeface="Arial" pitchFamily="34" charset="0"/>
              <a:cs typeface="Arial" pitchFamily="34" charset="0"/>
            </a:endParaRPr>
          </a:p>
        </p:txBody>
      </p:sp>
      <p:sp>
        <p:nvSpPr>
          <p:cNvPr id="4" name="1 Título"/>
          <p:cNvSpPr>
            <a:spLocks noGrp="1"/>
          </p:cNvSpPr>
          <p:nvPr>
            <p:ph type="ctrTitle"/>
          </p:nvPr>
        </p:nvSpPr>
        <p:spPr>
          <a:xfrm>
            <a:off x="0" y="1268760"/>
            <a:ext cx="9144000" cy="936104"/>
          </a:xfrm>
        </p:spPr>
        <p:txBody>
          <a:bodyPr>
            <a:normAutofit/>
          </a:bodyPr>
          <a:lstStyle/>
          <a:p>
            <a:r>
              <a:rPr lang="es-CO" sz="1800" dirty="0" smtClean="0">
                <a:solidFill>
                  <a:schemeClr val="tx1">
                    <a:lumMod val="95000"/>
                    <a:lumOff val="5000"/>
                  </a:schemeClr>
                </a:solidFill>
                <a:latin typeface="Century Gothic" pitchFamily="34" charset="0"/>
              </a:rPr>
              <a:t>Plan de acción de Hyogo:</a:t>
            </a:r>
            <a:br>
              <a:rPr lang="es-CO" sz="1800" dirty="0" smtClean="0">
                <a:solidFill>
                  <a:schemeClr val="tx1">
                    <a:lumMod val="95000"/>
                    <a:lumOff val="5000"/>
                  </a:schemeClr>
                </a:solidFill>
                <a:latin typeface="Century Gothic" pitchFamily="34" charset="0"/>
              </a:rPr>
            </a:br>
            <a:endParaRPr lang="es-CO" sz="1800" b="1" dirty="0">
              <a:solidFill>
                <a:schemeClr val="tx1">
                  <a:lumMod val="95000"/>
                  <a:lumOff val="5000"/>
                </a:schemeClr>
              </a:solidFill>
              <a:latin typeface="Century Gothic"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520" y="1740630"/>
            <a:ext cx="6680848" cy="478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02319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Subtítulo"/>
          <p:cNvSpPr txBox="1">
            <a:spLocks/>
          </p:cNvSpPr>
          <p:nvPr/>
        </p:nvSpPr>
        <p:spPr>
          <a:xfrm>
            <a:off x="0" y="6503366"/>
            <a:ext cx="3528392" cy="35463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CO" sz="1000" dirty="0">
                <a:latin typeface="Arial" pitchFamily="34" charset="0"/>
                <a:cs typeface="Arial" pitchFamily="34" charset="0"/>
              </a:rPr>
              <a:t>Elaborado por: Arq. Msc. Daniel I. Arriaga </a:t>
            </a:r>
            <a:r>
              <a:rPr lang="es-CO" sz="1000" dirty="0" smtClean="0">
                <a:latin typeface="Arial" pitchFamily="34" charset="0"/>
                <a:cs typeface="Arial" pitchFamily="34" charset="0"/>
              </a:rPr>
              <a:t>Salamanca</a:t>
            </a:r>
            <a:endParaRPr lang="es-CO" sz="1000" dirty="0">
              <a:latin typeface="Arial" pitchFamily="34" charset="0"/>
              <a:cs typeface="Arial" pitchFamily="34" charset="0"/>
            </a:endParaRPr>
          </a:p>
        </p:txBody>
      </p:sp>
      <p:sp>
        <p:nvSpPr>
          <p:cNvPr id="4" name="1 Título"/>
          <p:cNvSpPr>
            <a:spLocks noGrp="1"/>
          </p:cNvSpPr>
          <p:nvPr>
            <p:ph type="ctrTitle"/>
          </p:nvPr>
        </p:nvSpPr>
        <p:spPr>
          <a:xfrm>
            <a:off x="0" y="1268760"/>
            <a:ext cx="9144000" cy="936104"/>
          </a:xfrm>
        </p:spPr>
        <p:txBody>
          <a:bodyPr>
            <a:normAutofit/>
          </a:bodyPr>
          <a:lstStyle/>
          <a:p>
            <a:r>
              <a:rPr lang="es-CO" sz="1800" dirty="0" smtClean="0">
                <a:solidFill>
                  <a:schemeClr val="tx1">
                    <a:lumMod val="95000"/>
                    <a:lumOff val="5000"/>
                  </a:schemeClr>
                </a:solidFill>
                <a:latin typeface="Century Gothic" pitchFamily="34" charset="0"/>
              </a:rPr>
              <a:t>Plan de acción de Hyogo:</a:t>
            </a:r>
            <a:br>
              <a:rPr lang="es-CO" sz="1800" dirty="0" smtClean="0">
                <a:solidFill>
                  <a:schemeClr val="tx1">
                    <a:lumMod val="95000"/>
                    <a:lumOff val="5000"/>
                  </a:schemeClr>
                </a:solidFill>
                <a:latin typeface="Century Gothic" pitchFamily="34" charset="0"/>
              </a:rPr>
            </a:br>
            <a:endParaRPr lang="es-CO" sz="1800" b="1" dirty="0">
              <a:solidFill>
                <a:schemeClr val="tx1">
                  <a:lumMod val="95000"/>
                  <a:lumOff val="5000"/>
                </a:schemeClr>
              </a:solidFill>
              <a:latin typeface="Century Gothic"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127" y="1740630"/>
            <a:ext cx="6690249" cy="4815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02319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Subtítulo"/>
          <p:cNvSpPr txBox="1">
            <a:spLocks/>
          </p:cNvSpPr>
          <p:nvPr/>
        </p:nvSpPr>
        <p:spPr>
          <a:xfrm>
            <a:off x="0" y="6602759"/>
            <a:ext cx="3528392" cy="35463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CO" sz="1000" dirty="0">
                <a:latin typeface="Arial" pitchFamily="34" charset="0"/>
                <a:cs typeface="Arial" pitchFamily="34" charset="0"/>
              </a:rPr>
              <a:t>Elaborado por: Arq. Msc. Daniel I. Arriaga </a:t>
            </a:r>
            <a:r>
              <a:rPr lang="es-CO" sz="1000" dirty="0" smtClean="0">
                <a:latin typeface="Arial" pitchFamily="34" charset="0"/>
                <a:cs typeface="Arial" pitchFamily="34" charset="0"/>
              </a:rPr>
              <a:t>Salamanca</a:t>
            </a:r>
            <a:endParaRPr lang="es-CO" sz="1000" dirty="0">
              <a:latin typeface="Arial" pitchFamily="34" charset="0"/>
              <a:cs typeface="Arial" pitchFamily="34" charset="0"/>
            </a:endParaRPr>
          </a:p>
        </p:txBody>
      </p:sp>
      <p:sp>
        <p:nvSpPr>
          <p:cNvPr id="5" name="Oval 92"/>
          <p:cNvSpPr>
            <a:spLocks noChangeArrowheads="1"/>
          </p:cNvSpPr>
          <p:nvPr/>
        </p:nvSpPr>
        <p:spPr bwMode="auto">
          <a:xfrm>
            <a:off x="928662" y="61914"/>
            <a:ext cx="7429552" cy="6796110"/>
          </a:xfrm>
          <a:prstGeom prst="ellipse">
            <a:avLst/>
          </a:prstGeom>
          <a:solidFill>
            <a:schemeClr val="bg1">
              <a:lumMod val="95000"/>
            </a:schemeClr>
          </a:solidFill>
          <a:ln w="9525">
            <a:solidFill>
              <a:schemeClr val="tx1">
                <a:lumMod val="50000"/>
                <a:lumOff val="50000"/>
              </a:schemeClr>
            </a:solidFill>
            <a:round/>
            <a:headEnd/>
            <a:tailEnd/>
          </a:ln>
        </p:spPr>
        <p:txBody>
          <a:bodyPr/>
          <a:lstStyle>
            <a:defPPr>
              <a:defRPr lang="es-E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s-CO" dirty="0">
              <a:latin typeface="Arial" pitchFamily="34" charset="0"/>
              <a:cs typeface="Arial" pitchFamily="34" charset="0"/>
            </a:endParaRPr>
          </a:p>
        </p:txBody>
      </p:sp>
      <p:sp>
        <p:nvSpPr>
          <p:cNvPr id="6" name="Oval 92"/>
          <p:cNvSpPr>
            <a:spLocks noChangeArrowheads="1"/>
          </p:cNvSpPr>
          <p:nvPr/>
        </p:nvSpPr>
        <p:spPr bwMode="auto">
          <a:xfrm>
            <a:off x="1142976" y="285728"/>
            <a:ext cx="6929486" cy="6357982"/>
          </a:xfrm>
          <a:prstGeom prst="ellipse">
            <a:avLst/>
          </a:prstGeom>
          <a:solidFill>
            <a:schemeClr val="bg1">
              <a:lumMod val="85000"/>
            </a:schemeClr>
          </a:solidFill>
          <a:ln w="9525">
            <a:solidFill>
              <a:schemeClr val="tx1">
                <a:lumMod val="50000"/>
                <a:lumOff val="50000"/>
              </a:schemeClr>
            </a:solidFill>
            <a:round/>
            <a:headEnd/>
            <a:tailEnd/>
          </a:ln>
        </p:spPr>
        <p:txBody>
          <a:bodyPr/>
          <a:lstStyle>
            <a:defPPr>
              <a:defRPr lang="es-E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s-CO" dirty="0">
              <a:latin typeface="Arial" pitchFamily="34" charset="0"/>
              <a:cs typeface="Arial" pitchFamily="34" charset="0"/>
            </a:endParaRPr>
          </a:p>
        </p:txBody>
      </p:sp>
      <p:sp>
        <p:nvSpPr>
          <p:cNvPr id="9" name="Oval 92"/>
          <p:cNvSpPr>
            <a:spLocks noChangeArrowheads="1"/>
          </p:cNvSpPr>
          <p:nvPr/>
        </p:nvSpPr>
        <p:spPr bwMode="auto">
          <a:xfrm>
            <a:off x="1439132" y="500042"/>
            <a:ext cx="6347578" cy="5933368"/>
          </a:xfrm>
          <a:prstGeom prst="ellipse">
            <a:avLst/>
          </a:prstGeom>
          <a:solidFill>
            <a:schemeClr val="bg1">
              <a:lumMod val="75000"/>
            </a:schemeClr>
          </a:solidFill>
          <a:ln w="9525">
            <a:solidFill>
              <a:schemeClr val="tx1">
                <a:lumMod val="50000"/>
                <a:lumOff val="50000"/>
              </a:schemeClr>
            </a:solidFill>
            <a:round/>
            <a:headEnd/>
            <a:tailEnd/>
          </a:ln>
        </p:spPr>
        <p:txBody>
          <a:bodyPr/>
          <a:lstStyle>
            <a:defPPr>
              <a:defRPr lang="es-E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s-CO" dirty="0">
              <a:latin typeface="Arial" pitchFamily="34" charset="0"/>
              <a:cs typeface="Arial" pitchFamily="34" charset="0"/>
            </a:endParaRPr>
          </a:p>
        </p:txBody>
      </p:sp>
      <p:sp>
        <p:nvSpPr>
          <p:cNvPr id="10" name="Oval 99"/>
          <p:cNvSpPr>
            <a:spLocks noChangeArrowheads="1"/>
          </p:cNvSpPr>
          <p:nvPr/>
        </p:nvSpPr>
        <p:spPr bwMode="auto">
          <a:xfrm>
            <a:off x="1776769" y="904591"/>
            <a:ext cx="5604776" cy="5191716"/>
          </a:xfrm>
          <a:prstGeom prst="ellipse">
            <a:avLst/>
          </a:prstGeom>
          <a:solidFill>
            <a:schemeClr val="bg1">
              <a:lumMod val="65000"/>
            </a:schemeClr>
          </a:solidFill>
          <a:ln w="9525">
            <a:solidFill>
              <a:schemeClr val="tx1">
                <a:lumMod val="50000"/>
                <a:lumOff val="50000"/>
              </a:schemeClr>
            </a:solidFill>
            <a:round/>
            <a:headEnd/>
            <a:tailEnd/>
          </a:ln>
        </p:spPr>
        <p:txBody>
          <a:bodyPr/>
          <a:lstStyle>
            <a:defPPr>
              <a:defRPr lang="es-E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s-CO" dirty="0">
              <a:latin typeface="Arial" pitchFamily="34" charset="0"/>
              <a:cs typeface="Arial" pitchFamily="34" charset="0"/>
            </a:endParaRPr>
          </a:p>
        </p:txBody>
      </p:sp>
      <p:sp>
        <p:nvSpPr>
          <p:cNvPr id="11" name="Oval 99"/>
          <p:cNvSpPr>
            <a:spLocks noChangeArrowheads="1"/>
          </p:cNvSpPr>
          <p:nvPr/>
        </p:nvSpPr>
        <p:spPr bwMode="auto">
          <a:xfrm>
            <a:off x="2181934" y="1241716"/>
            <a:ext cx="4861975" cy="4517467"/>
          </a:xfrm>
          <a:prstGeom prst="ellipse">
            <a:avLst/>
          </a:prstGeom>
          <a:solidFill>
            <a:schemeClr val="bg1">
              <a:lumMod val="50000"/>
            </a:schemeClr>
          </a:solidFill>
          <a:ln w="9525">
            <a:solidFill>
              <a:schemeClr val="tx1">
                <a:lumMod val="50000"/>
                <a:lumOff val="50000"/>
              </a:schemeClr>
            </a:solidFill>
            <a:round/>
            <a:headEnd/>
            <a:tailEnd/>
          </a:ln>
        </p:spPr>
        <p:txBody>
          <a:bodyPr/>
          <a:lstStyle>
            <a:defPPr>
              <a:defRPr lang="es-E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s-CO" dirty="0">
              <a:latin typeface="Arial" pitchFamily="34" charset="0"/>
              <a:cs typeface="Arial" pitchFamily="34" charset="0"/>
            </a:endParaRPr>
          </a:p>
        </p:txBody>
      </p:sp>
      <p:sp>
        <p:nvSpPr>
          <p:cNvPr id="12" name="Oval 99"/>
          <p:cNvSpPr>
            <a:spLocks noChangeArrowheads="1"/>
          </p:cNvSpPr>
          <p:nvPr/>
        </p:nvSpPr>
        <p:spPr bwMode="auto">
          <a:xfrm>
            <a:off x="2654626" y="1646265"/>
            <a:ext cx="3901985" cy="3741877"/>
          </a:xfrm>
          <a:prstGeom prst="ellipse">
            <a:avLst/>
          </a:prstGeom>
          <a:solidFill>
            <a:schemeClr val="tx1">
              <a:lumMod val="65000"/>
              <a:lumOff val="35000"/>
            </a:schemeClr>
          </a:solidFill>
          <a:ln w="9525">
            <a:solidFill>
              <a:schemeClr val="tx1">
                <a:lumMod val="50000"/>
                <a:lumOff val="50000"/>
              </a:schemeClr>
            </a:solidFill>
            <a:round/>
            <a:headEnd/>
            <a:tailEnd/>
          </a:ln>
        </p:spPr>
        <p:txBody>
          <a:bodyPr/>
          <a:lstStyle>
            <a:defPPr>
              <a:defRPr lang="es-E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s-CO" dirty="0">
              <a:latin typeface="Arial" pitchFamily="34" charset="0"/>
              <a:cs typeface="Arial" pitchFamily="34" charset="0"/>
            </a:endParaRPr>
          </a:p>
        </p:txBody>
      </p:sp>
      <p:sp>
        <p:nvSpPr>
          <p:cNvPr id="14" name="Text Box 10"/>
          <p:cNvSpPr txBox="1">
            <a:spLocks noChangeArrowheads="1"/>
          </p:cNvSpPr>
          <p:nvPr/>
        </p:nvSpPr>
        <p:spPr bwMode="auto">
          <a:xfrm>
            <a:off x="251520" y="142875"/>
            <a:ext cx="3571875" cy="646331"/>
          </a:xfrm>
          <a:prstGeom prst="rect">
            <a:avLst/>
          </a:prstGeom>
          <a:noFill/>
          <a:ln w="9525" algn="ctr">
            <a:noFill/>
            <a:miter lim="800000"/>
            <a:headEnd/>
            <a:tailEnd/>
          </a:ln>
          <a:effectLst/>
        </p:spPr>
        <p:txBody>
          <a:bodyPr>
            <a:spAutoFit/>
          </a:bodyPr>
          <a:lstStyle/>
          <a:p>
            <a:pPr algn="just" eaLnBrk="0" hangingPunct="0">
              <a:defRPr/>
            </a:pPr>
            <a:r>
              <a:rPr lang="en-US" sz="1200" b="1" dirty="0">
                <a:solidFill>
                  <a:schemeClr val="tx1">
                    <a:lumMod val="65000"/>
                    <a:lumOff val="35000"/>
                  </a:schemeClr>
                </a:solidFill>
                <a:effectLst>
                  <a:outerShdw blurRad="38100" dist="38100" dir="2700000" algn="tl">
                    <a:srgbClr val="C0C0C0"/>
                  </a:outerShdw>
                </a:effectLst>
                <a:latin typeface="Arial" pitchFamily="34" charset="0"/>
                <a:cs typeface="+mn-cs"/>
              </a:rPr>
              <a:t>LA </a:t>
            </a:r>
            <a:r>
              <a:rPr lang="en-US" sz="1200" b="1" dirty="0" smtClean="0">
                <a:solidFill>
                  <a:schemeClr val="tx1">
                    <a:lumMod val="65000"/>
                    <a:lumOff val="35000"/>
                  </a:schemeClr>
                </a:solidFill>
                <a:effectLst>
                  <a:outerShdw blurRad="38100" dist="38100" dir="2700000" algn="tl">
                    <a:srgbClr val="C0C0C0"/>
                  </a:outerShdw>
                </a:effectLst>
                <a:latin typeface="Arial" pitchFamily="34" charset="0"/>
                <a:cs typeface="+mn-cs"/>
              </a:rPr>
              <a:t>GESTIÓN DEL RIESGO DE DESASTRES </a:t>
            </a:r>
            <a:r>
              <a:rPr lang="en-US" sz="1200" b="1" dirty="0">
                <a:solidFill>
                  <a:schemeClr val="tx1">
                    <a:lumMod val="65000"/>
                    <a:lumOff val="35000"/>
                  </a:schemeClr>
                </a:solidFill>
                <a:effectLst>
                  <a:outerShdw blurRad="38100" dist="38100" dir="2700000" algn="tl">
                    <a:srgbClr val="C0C0C0"/>
                  </a:outerShdw>
                </a:effectLst>
                <a:latin typeface="Arial" pitchFamily="34" charset="0"/>
                <a:cs typeface="+mn-cs"/>
              </a:rPr>
              <a:t>Y SU ARTICULACIÓN CON OTROS </a:t>
            </a:r>
            <a:endParaRPr lang="en-US" sz="1200" b="1" dirty="0" smtClean="0">
              <a:solidFill>
                <a:schemeClr val="tx1">
                  <a:lumMod val="65000"/>
                  <a:lumOff val="35000"/>
                </a:schemeClr>
              </a:solidFill>
              <a:effectLst>
                <a:outerShdw blurRad="38100" dist="38100" dir="2700000" algn="tl">
                  <a:srgbClr val="C0C0C0"/>
                </a:outerShdw>
              </a:effectLst>
              <a:latin typeface="Arial" pitchFamily="34" charset="0"/>
              <a:cs typeface="+mn-cs"/>
            </a:endParaRPr>
          </a:p>
          <a:p>
            <a:pPr algn="just" eaLnBrk="0" hangingPunct="0">
              <a:defRPr/>
            </a:pPr>
            <a:r>
              <a:rPr lang="en-US" sz="1200" b="1" dirty="0" smtClean="0">
                <a:solidFill>
                  <a:schemeClr val="tx1">
                    <a:lumMod val="65000"/>
                    <a:lumOff val="35000"/>
                  </a:schemeClr>
                </a:solidFill>
                <a:effectLst>
                  <a:outerShdw blurRad="38100" dist="38100" dir="2700000" algn="tl">
                    <a:srgbClr val="C0C0C0"/>
                  </a:outerShdw>
                </a:effectLst>
                <a:latin typeface="Arial" pitchFamily="34" charset="0"/>
                <a:cs typeface="+mn-cs"/>
              </a:rPr>
              <a:t>PLANES</a:t>
            </a:r>
            <a:endParaRPr lang="en-US" sz="1200" b="1" dirty="0">
              <a:solidFill>
                <a:schemeClr val="tx1">
                  <a:lumMod val="65000"/>
                  <a:lumOff val="35000"/>
                </a:schemeClr>
              </a:solidFill>
              <a:effectLst>
                <a:outerShdw blurRad="38100" dist="38100" dir="2700000" algn="tl">
                  <a:srgbClr val="C0C0C0"/>
                </a:outerShdw>
              </a:effectLst>
              <a:latin typeface="Arial" pitchFamily="34" charset="0"/>
              <a:cs typeface="+mn-cs"/>
            </a:endParaRPr>
          </a:p>
        </p:txBody>
      </p:sp>
      <p:grpSp>
        <p:nvGrpSpPr>
          <p:cNvPr id="16" name="87 Grupo"/>
          <p:cNvGrpSpPr/>
          <p:nvPr/>
        </p:nvGrpSpPr>
        <p:grpSpPr>
          <a:xfrm>
            <a:off x="214282" y="1351762"/>
            <a:ext cx="9501254" cy="4895051"/>
            <a:chOff x="214282" y="1351762"/>
            <a:chExt cx="9501254" cy="4895051"/>
          </a:xfrm>
        </p:grpSpPr>
        <p:sp>
          <p:nvSpPr>
            <p:cNvPr id="19" name="Rectangle 1"/>
            <p:cNvSpPr>
              <a:spLocks noChangeArrowheads="1"/>
            </p:cNvSpPr>
            <p:nvPr/>
          </p:nvSpPr>
          <p:spPr bwMode="auto">
            <a:xfrm>
              <a:off x="6500849" y="1857375"/>
              <a:ext cx="1785937" cy="246063"/>
            </a:xfrm>
            <a:prstGeom prst="rect">
              <a:avLst/>
            </a:prstGeom>
            <a:noFill/>
            <a:ln w="9525">
              <a:noFill/>
              <a:miter lim="800000"/>
              <a:headEnd/>
              <a:tailEnd/>
            </a:ln>
          </p:spPr>
          <p:txBody>
            <a:bodyPr anchor="ctr">
              <a:spAutoFit/>
            </a:bodyPr>
            <a:lstStyle/>
            <a:p>
              <a:pPr algn="just"/>
              <a:r>
                <a:rPr lang="es-MX" sz="1000" dirty="0">
                  <a:latin typeface="Arial Narrow" pitchFamily="34" charset="0"/>
                  <a:cs typeface="Times New Roman" pitchFamily="18" charset="0"/>
                </a:rPr>
                <a:t>Plan Único de Cuentas </a:t>
              </a:r>
              <a:endParaRPr lang="es-CO" sz="1000" dirty="0">
                <a:latin typeface="Arial Narrow" pitchFamily="34" charset="0"/>
                <a:cs typeface="Times New Roman" pitchFamily="18" charset="0"/>
              </a:endParaRPr>
            </a:p>
          </p:txBody>
        </p:sp>
        <p:sp>
          <p:nvSpPr>
            <p:cNvPr id="20" name="Oval 7"/>
            <p:cNvSpPr>
              <a:spLocks noChangeArrowheads="1"/>
            </p:cNvSpPr>
            <p:nvPr/>
          </p:nvSpPr>
          <p:spPr bwMode="auto">
            <a:xfrm>
              <a:off x="2614582" y="2357438"/>
              <a:ext cx="1416050" cy="1257300"/>
            </a:xfrm>
            <a:prstGeom prst="ellipse">
              <a:avLst/>
            </a:prstGeom>
            <a:solidFill>
              <a:srgbClr val="99FF66">
                <a:alpha val="28999"/>
              </a:srgbClr>
            </a:solidFill>
            <a:ln w="57150">
              <a:solidFill>
                <a:schemeClr val="accent3">
                  <a:lumMod val="60000"/>
                  <a:lumOff val="40000"/>
                </a:schemeClr>
              </a:solidFill>
              <a:round/>
              <a:headEnd/>
              <a:tailEnd/>
            </a:ln>
            <a:effectLst>
              <a:outerShdw blurRad="50800" dist="38100" dir="2700000" algn="tl" rotWithShape="0">
                <a:prstClr val="black">
                  <a:alpha val="40000"/>
                </a:prstClr>
              </a:outerShdw>
            </a:effectLst>
          </p:spPr>
          <p:txBody>
            <a:bodyPr wrap="none"/>
            <a:lstStyle/>
            <a:p>
              <a:pPr eaLnBrk="0" hangingPunct="0">
                <a:defRPr/>
              </a:pPr>
              <a:endParaRPr lang="es-ES_tradnl" sz="3200" b="1" dirty="0">
                <a:solidFill>
                  <a:schemeClr val="accent3">
                    <a:lumMod val="50000"/>
                  </a:schemeClr>
                </a:solidFill>
                <a:effectLst>
                  <a:outerShdw blurRad="38100" dist="38100" dir="2700000" algn="tl">
                    <a:srgbClr val="000000">
                      <a:alpha val="43137"/>
                    </a:srgbClr>
                  </a:outerShdw>
                </a:effectLst>
              </a:endParaRPr>
            </a:p>
          </p:txBody>
        </p:sp>
        <p:sp>
          <p:nvSpPr>
            <p:cNvPr id="21" name="20 Rectángulo"/>
            <p:cNvSpPr/>
            <p:nvPr/>
          </p:nvSpPr>
          <p:spPr bwMode="auto">
            <a:xfrm>
              <a:off x="2887624" y="2786058"/>
              <a:ext cx="857256" cy="369332"/>
            </a:xfrm>
            <a:prstGeom prst="rect">
              <a:avLst/>
            </a:prstGeom>
          </p:spPr>
          <p:txBody>
            <a:bodyPr wrap="square">
              <a:spAutoFit/>
            </a:bodyPr>
            <a:lstStyle/>
            <a:p>
              <a:pPr algn="ctr" eaLnBrk="0" hangingPunct="0">
                <a:defRPr/>
              </a:pPr>
              <a:r>
                <a:rPr lang="es-ES_tradnl" b="1" dirty="0" smtClean="0">
                  <a:solidFill>
                    <a:schemeClr val="accent3">
                      <a:lumMod val="50000"/>
                    </a:schemeClr>
                  </a:solidFill>
                  <a:effectLst>
                    <a:outerShdw blurRad="38100" dist="38100" dir="2700000" algn="tl">
                      <a:srgbClr val="000000">
                        <a:alpha val="43137"/>
                      </a:srgbClr>
                    </a:outerShdw>
                  </a:effectLst>
                </a:rPr>
                <a:t>DA</a:t>
              </a:r>
              <a:endParaRPr lang="es-ES_tradnl" b="1" dirty="0">
                <a:solidFill>
                  <a:schemeClr val="accent3">
                    <a:lumMod val="50000"/>
                  </a:schemeClr>
                </a:solidFill>
                <a:effectLst>
                  <a:outerShdw blurRad="38100" dist="38100" dir="2700000" algn="tl">
                    <a:srgbClr val="000000">
                      <a:alpha val="43137"/>
                    </a:srgbClr>
                  </a:outerShdw>
                </a:effectLst>
              </a:endParaRPr>
            </a:p>
          </p:txBody>
        </p:sp>
        <p:sp>
          <p:nvSpPr>
            <p:cNvPr id="22" name="Oval 9"/>
            <p:cNvSpPr>
              <a:spLocks noChangeArrowheads="1"/>
            </p:cNvSpPr>
            <p:nvPr/>
          </p:nvSpPr>
          <p:spPr bwMode="auto">
            <a:xfrm>
              <a:off x="5102261" y="2357438"/>
              <a:ext cx="1416050" cy="1257300"/>
            </a:xfrm>
            <a:prstGeom prst="ellipse">
              <a:avLst/>
            </a:prstGeom>
            <a:solidFill>
              <a:schemeClr val="hlink">
                <a:alpha val="28999"/>
              </a:schemeClr>
            </a:solidFill>
            <a:ln w="57150">
              <a:solidFill>
                <a:schemeClr val="accent4">
                  <a:lumMod val="60000"/>
                  <a:lumOff val="40000"/>
                </a:schemeClr>
              </a:solidFill>
              <a:round/>
              <a:headEnd/>
              <a:tailEnd/>
            </a:ln>
            <a:effectLst>
              <a:outerShdw blurRad="50800" dist="38100" dir="2700000" algn="tl" rotWithShape="0">
                <a:prstClr val="black">
                  <a:alpha val="40000"/>
                </a:prstClr>
              </a:outerShdw>
            </a:effectLst>
          </p:spPr>
          <p:txBody>
            <a:bodyPr wrap="none"/>
            <a:lstStyle/>
            <a:p>
              <a:pPr algn="r" eaLnBrk="0" hangingPunct="0">
                <a:defRPr/>
              </a:pPr>
              <a:endParaRPr lang="es-ES_tradnl" sz="3200" b="1" dirty="0">
                <a:solidFill>
                  <a:srgbClr val="7030A0"/>
                </a:solidFill>
                <a:effectLst>
                  <a:outerShdw blurRad="38100" dist="38100" dir="2700000" algn="tl">
                    <a:srgbClr val="000000">
                      <a:alpha val="43137"/>
                    </a:srgbClr>
                  </a:outerShdw>
                </a:effectLst>
              </a:endParaRPr>
            </a:p>
          </p:txBody>
        </p:sp>
        <p:sp>
          <p:nvSpPr>
            <p:cNvPr id="23" name="Oval 8"/>
            <p:cNvSpPr>
              <a:spLocks noChangeArrowheads="1"/>
            </p:cNvSpPr>
            <p:nvPr/>
          </p:nvSpPr>
          <p:spPr bwMode="auto">
            <a:xfrm>
              <a:off x="5045075" y="3540125"/>
              <a:ext cx="1416050" cy="1257300"/>
            </a:xfrm>
            <a:prstGeom prst="ellipse">
              <a:avLst/>
            </a:prstGeom>
            <a:solidFill>
              <a:srgbClr val="FFFF00">
                <a:alpha val="28999"/>
              </a:srgbClr>
            </a:solidFill>
            <a:ln w="57150">
              <a:solidFill>
                <a:srgbClr val="FFFF66"/>
              </a:solidFill>
              <a:round/>
              <a:headEnd/>
              <a:tailEnd/>
            </a:ln>
            <a:effectLst>
              <a:outerShdw blurRad="50800" dist="38100" dir="2700000" algn="tl" rotWithShape="0">
                <a:prstClr val="black">
                  <a:alpha val="40000"/>
                </a:prstClr>
              </a:outerShdw>
            </a:effectLst>
          </p:spPr>
          <p:txBody>
            <a:bodyPr wrap="none" anchor="b" anchorCtr="1"/>
            <a:lstStyle/>
            <a:p>
              <a:pPr algn="ctr" eaLnBrk="0" hangingPunct="0">
                <a:defRPr/>
              </a:pPr>
              <a:endParaRPr lang="es-ES_tradnl" sz="3200" b="1" dirty="0">
                <a:solidFill>
                  <a:srgbClr val="FFC000"/>
                </a:solidFill>
                <a:effectLst>
                  <a:outerShdw blurRad="38100" dist="38100" dir="2700000" algn="tl">
                    <a:srgbClr val="000000">
                      <a:alpha val="43137"/>
                    </a:srgbClr>
                  </a:outerShdw>
                </a:effectLst>
              </a:endParaRPr>
            </a:p>
            <a:p>
              <a:pPr algn="ctr" eaLnBrk="0" hangingPunct="0">
                <a:defRPr/>
              </a:pPr>
              <a:endParaRPr lang="es-ES_tradnl" sz="3200" b="1" dirty="0">
                <a:solidFill>
                  <a:srgbClr val="FFC000"/>
                </a:solidFill>
                <a:effectLst>
                  <a:outerShdw blurRad="38100" dist="38100" dir="2700000" algn="tl">
                    <a:srgbClr val="000000">
                      <a:alpha val="43137"/>
                    </a:srgbClr>
                  </a:outerShdw>
                </a:effectLst>
              </a:endParaRPr>
            </a:p>
            <a:p>
              <a:pPr algn="ctr" eaLnBrk="0" hangingPunct="0">
                <a:defRPr/>
              </a:pPr>
              <a:endParaRPr lang="es-ES_tradnl" sz="3200" b="1" dirty="0">
                <a:solidFill>
                  <a:srgbClr val="FFC000"/>
                </a:solidFill>
                <a:effectLst>
                  <a:outerShdw blurRad="38100" dist="38100" dir="2700000" algn="tl">
                    <a:srgbClr val="000000">
                      <a:alpha val="43137"/>
                    </a:srgbClr>
                  </a:outerShdw>
                </a:effectLst>
              </a:endParaRPr>
            </a:p>
            <a:p>
              <a:pPr algn="ctr" eaLnBrk="0" hangingPunct="0">
                <a:defRPr/>
              </a:pPr>
              <a:endParaRPr lang="es-ES_tradnl" sz="3200" b="1" dirty="0">
                <a:solidFill>
                  <a:srgbClr val="FFC000"/>
                </a:solidFill>
                <a:effectLst>
                  <a:outerShdw blurRad="38100" dist="38100" dir="2700000" algn="tl">
                    <a:srgbClr val="000000">
                      <a:alpha val="43137"/>
                    </a:srgbClr>
                  </a:outerShdw>
                </a:effectLst>
              </a:endParaRPr>
            </a:p>
          </p:txBody>
        </p:sp>
        <p:sp>
          <p:nvSpPr>
            <p:cNvPr id="24" name="23 Rectángulo"/>
            <p:cNvSpPr/>
            <p:nvPr/>
          </p:nvSpPr>
          <p:spPr bwMode="auto">
            <a:xfrm>
              <a:off x="5429256" y="4000500"/>
              <a:ext cx="681049" cy="369332"/>
            </a:xfrm>
            <a:prstGeom prst="rect">
              <a:avLst/>
            </a:prstGeom>
          </p:spPr>
          <p:txBody>
            <a:bodyPr wrap="square">
              <a:spAutoFit/>
            </a:bodyPr>
            <a:lstStyle/>
            <a:p>
              <a:pPr algn="ctr" eaLnBrk="0" hangingPunct="0">
                <a:defRPr/>
              </a:pPr>
              <a:r>
                <a:rPr lang="es-ES_tradnl" b="1" dirty="0" smtClean="0">
                  <a:solidFill>
                    <a:srgbClr val="FFC000"/>
                  </a:solidFill>
                  <a:effectLst>
                    <a:outerShdw blurRad="38100" dist="38100" dir="2700000" algn="tl">
                      <a:srgbClr val="000000">
                        <a:alpha val="43137"/>
                      </a:srgbClr>
                    </a:outerShdw>
                  </a:effectLst>
                </a:rPr>
                <a:t>DT</a:t>
              </a:r>
              <a:endParaRPr lang="es-ES_tradnl" b="1" dirty="0">
                <a:solidFill>
                  <a:srgbClr val="FFC000"/>
                </a:solidFill>
                <a:effectLst>
                  <a:outerShdw blurRad="38100" dist="38100" dir="2700000" algn="tl">
                    <a:srgbClr val="000000">
                      <a:alpha val="43137"/>
                    </a:srgbClr>
                  </a:outerShdw>
                </a:effectLst>
              </a:endParaRPr>
            </a:p>
          </p:txBody>
        </p:sp>
        <p:sp>
          <p:nvSpPr>
            <p:cNvPr id="25" name="Oval 8"/>
            <p:cNvSpPr>
              <a:spLocks noChangeArrowheads="1"/>
            </p:cNvSpPr>
            <p:nvPr/>
          </p:nvSpPr>
          <p:spPr bwMode="auto">
            <a:xfrm>
              <a:off x="3844925" y="4243388"/>
              <a:ext cx="1414463" cy="1257300"/>
            </a:xfrm>
            <a:prstGeom prst="ellipse">
              <a:avLst/>
            </a:prstGeom>
            <a:solidFill>
              <a:srgbClr val="FF0000">
                <a:alpha val="28999"/>
              </a:srgbClr>
            </a:solidFill>
            <a:ln w="57150">
              <a:solidFill>
                <a:srgbClr val="FF0000"/>
              </a:solidFill>
              <a:round/>
              <a:headEnd/>
              <a:tailEnd/>
            </a:ln>
            <a:effectLst>
              <a:outerShdw blurRad="50800" dist="38100" dir="2700000" algn="tl" rotWithShape="0">
                <a:prstClr val="black">
                  <a:alpha val="40000"/>
                </a:prstClr>
              </a:outerShdw>
            </a:effectLst>
          </p:spPr>
          <p:txBody>
            <a:bodyPr wrap="none" anchor="b" anchorCtr="1"/>
            <a:lstStyle/>
            <a:p>
              <a:pPr algn="ctr" eaLnBrk="0" hangingPunct="0">
                <a:defRPr/>
              </a:pPr>
              <a:endParaRPr lang="es-ES_tradnl" sz="3200" b="1" dirty="0">
                <a:solidFill>
                  <a:srgbClr val="FFC000"/>
                </a:solidFill>
                <a:effectLst>
                  <a:outerShdw blurRad="38100" dist="38100" dir="2700000" algn="tl">
                    <a:srgbClr val="000000">
                      <a:alpha val="43137"/>
                    </a:srgbClr>
                  </a:outerShdw>
                </a:effectLst>
              </a:endParaRPr>
            </a:p>
            <a:p>
              <a:pPr algn="ctr" eaLnBrk="0" hangingPunct="0">
                <a:defRPr/>
              </a:pPr>
              <a:endParaRPr lang="es-ES_tradnl" sz="3200" b="1" dirty="0">
                <a:solidFill>
                  <a:srgbClr val="FFC000"/>
                </a:solidFill>
                <a:effectLst>
                  <a:outerShdw blurRad="38100" dist="38100" dir="2700000" algn="tl">
                    <a:srgbClr val="000000">
                      <a:alpha val="43137"/>
                    </a:srgbClr>
                  </a:outerShdw>
                </a:effectLst>
              </a:endParaRPr>
            </a:p>
            <a:p>
              <a:pPr algn="ctr" eaLnBrk="0" hangingPunct="0">
                <a:defRPr/>
              </a:pPr>
              <a:endParaRPr lang="es-ES_tradnl" sz="3200" b="1" dirty="0">
                <a:solidFill>
                  <a:srgbClr val="FFC000"/>
                </a:solidFill>
                <a:effectLst>
                  <a:outerShdw blurRad="38100" dist="38100" dir="2700000" algn="tl">
                    <a:srgbClr val="000000">
                      <a:alpha val="43137"/>
                    </a:srgbClr>
                  </a:outerShdw>
                </a:effectLst>
              </a:endParaRPr>
            </a:p>
            <a:p>
              <a:pPr algn="ctr" eaLnBrk="0" hangingPunct="0">
                <a:defRPr/>
              </a:pPr>
              <a:endParaRPr lang="es-ES_tradnl" sz="3200" b="1" dirty="0">
                <a:solidFill>
                  <a:srgbClr val="FFC000"/>
                </a:solidFill>
                <a:effectLst>
                  <a:outerShdw blurRad="38100" dist="38100" dir="2700000" algn="tl">
                    <a:srgbClr val="000000">
                      <a:alpha val="43137"/>
                    </a:srgbClr>
                  </a:outerShdw>
                </a:effectLst>
              </a:endParaRPr>
            </a:p>
          </p:txBody>
        </p:sp>
        <p:sp>
          <p:nvSpPr>
            <p:cNvPr id="26" name="25 Rectángulo"/>
            <p:cNvSpPr/>
            <p:nvPr/>
          </p:nvSpPr>
          <p:spPr bwMode="auto">
            <a:xfrm>
              <a:off x="4214810" y="4714874"/>
              <a:ext cx="588965" cy="369332"/>
            </a:xfrm>
            <a:prstGeom prst="rect">
              <a:avLst/>
            </a:prstGeom>
          </p:spPr>
          <p:txBody>
            <a:bodyPr wrap="square">
              <a:spAutoFit/>
            </a:bodyPr>
            <a:lstStyle/>
            <a:p>
              <a:pPr algn="ctr" eaLnBrk="0" hangingPunct="0">
                <a:defRPr/>
              </a:pPr>
              <a:r>
                <a:rPr lang="es-ES_tradnl" b="1" dirty="0" smtClean="0">
                  <a:solidFill>
                    <a:srgbClr val="C00000"/>
                  </a:solidFill>
                  <a:effectLst>
                    <a:outerShdw blurRad="38100" dist="38100" dir="2700000" algn="tl">
                      <a:srgbClr val="000000">
                        <a:alpha val="43137"/>
                      </a:srgbClr>
                    </a:outerShdw>
                  </a:effectLst>
                </a:rPr>
                <a:t>DC</a:t>
              </a:r>
              <a:endParaRPr lang="es-ES_tradnl" b="1" dirty="0">
                <a:solidFill>
                  <a:srgbClr val="C00000"/>
                </a:solidFill>
                <a:effectLst>
                  <a:outerShdw blurRad="38100" dist="38100" dir="2700000" algn="tl">
                    <a:srgbClr val="000000">
                      <a:alpha val="43137"/>
                    </a:srgbClr>
                  </a:outerShdw>
                </a:effectLst>
              </a:endParaRPr>
            </a:p>
          </p:txBody>
        </p:sp>
        <p:sp>
          <p:nvSpPr>
            <p:cNvPr id="27" name="Oval 8"/>
            <p:cNvSpPr>
              <a:spLocks noChangeArrowheads="1"/>
            </p:cNvSpPr>
            <p:nvPr/>
          </p:nvSpPr>
          <p:spPr bwMode="auto">
            <a:xfrm>
              <a:off x="2643188" y="3578225"/>
              <a:ext cx="1416050" cy="1257300"/>
            </a:xfrm>
            <a:prstGeom prst="ellipse">
              <a:avLst/>
            </a:prstGeom>
            <a:solidFill>
              <a:srgbClr val="00B0F0">
                <a:alpha val="28999"/>
              </a:srgbClr>
            </a:solidFill>
            <a:ln w="57150">
              <a:solidFill>
                <a:schemeClr val="tx2">
                  <a:lumMod val="50000"/>
                  <a:lumOff val="50000"/>
                </a:schemeClr>
              </a:solidFill>
              <a:round/>
              <a:headEnd/>
              <a:tailEnd/>
            </a:ln>
            <a:effectLst>
              <a:outerShdw blurRad="50800" dist="38100" dir="2700000" algn="tl" rotWithShape="0">
                <a:prstClr val="black">
                  <a:alpha val="40000"/>
                </a:prstClr>
              </a:outerShdw>
            </a:effectLst>
          </p:spPr>
          <p:txBody>
            <a:bodyPr wrap="none" anchor="b" anchorCtr="1"/>
            <a:lstStyle/>
            <a:p>
              <a:pPr algn="ctr" eaLnBrk="0" hangingPunct="0">
                <a:defRPr/>
              </a:pPr>
              <a:endParaRPr lang="es-ES_tradnl" sz="3200" b="1" dirty="0">
                <a:solidFill>
                  <a:srgbClr val="FFC000"/>
                </a:solidFill>
                <a:effectLst>
                  <a:outerShdw blurRad="38100" dist="38100" dir="2700000" algn="tl">
                    <a:srgbClr val="000000">
                      <a:alpha val="43137"/>
                    </a:srgbClr>
                  </a:outerShdw>
                </a:effectLst>
              </a:endParaRPr>
            </a:p>
            <a:p>
              <a:pPr algn="ctr" eaLnBrk="0" hangingPunct="0">
                <a:defRPr/>
              </a:pPr>
              <a:endParaRPr lang="es-ES_tradnl" sz="3200" b="1" dirty="0">
                <a:solidFill>
                  <a:srgbClr val="FFC000"/>
                </a:solidFill>
                <a:effectLst>
                  <a:outerShdw blurRad="38100" dist="38100" dir="2700000" algn="tl">
                    <a:srgbClr val="000000">
                      <a:alpha val="43137"/>
                    </a:srgbClr>
                  </a:outerShdw>
                </a:effectLst>
              </a:endParaRPr>
            </a:p>
            <a:p>
              <a:pPr algn="ctr" eaLnBrk="0" hangingPunct="0">
                <a:defRPr/>
              </a:pPr>
              <a:endParaRPr lang="es-ES_tradnl" sz="3200" b="1" dirty="0">
                <a:solidFill>
                  <a:srgbClr val="FFC000"/>
                </a:solidFill>
                <a:effectLst>
                  <a:outerShdw blurRad="38100" dist="38100" dir="2700000" algn="tl">
                    <a:srgbClr val="000000">
                      <a:alpha val="43137"/>
                    </a:srgbClr>
                  </a:outerShdw>
                </a:effectLst>
              </a:endParaRPr>
            </a:p>
            <a:p>
              <a:pPr algn="ctr" eaLnBrk="0" hangingPunct="0">
                <a:defRPr/>
              </a:pPr>
              <a:endParaRPr lang="es-ES_tradnl" sz="3200" b="1" dirty="0">
                <a:solidFill>
                  <a:srgbClr val="FFC000"/>
                </a:solidFill>
                <a:effectLst>
                  <a:outerShdw blurRad="38100" dist="38100" dir="2700000" algn="tl">
                    <a:srgbClr val="000000">
                      <a:alpha val="43137"/>
                    </a:srgbClr>
                  </a:outerShdw>
                </a:effectLst>
              </a:endParaRPr>
            </a:p>
          </p:txBody>
        </p:sp>
        <p:sp>
          <p:nvSpPr>
            <p:cNvPr id="28" name="27 Rectángulo"/>
            <p:cNvSpPr/>
            <p:nvPr/>
          </p:nvSpPr>
          <p:spPr bwMode="auto">
            <a:xfrm>
              <a:off x="2851132" y="4000504"/>
              <a:ext cx="1006488" cy="369332"/>
            </a:xfrm>
            <a:prstGeom prst="rect">
              <a:avLst/>
            </a:prstGeom>
          </p:spPr>
          <p:txBody>
            <a:bodyPr wrap="square">
              <a:spAutoFit/>
            </a:bodyPr>
            <a:lstStyle/>
            <a:p>
              <a:pPr algn="ctr" eaLnBrk="0" hangingPunct="0">
                <a:defRPr/>
              </a:pPr>
              <a:r>
                <a:rPr lang="es-ES_tradnl" b="1" dirty="0" smtClean="0">
                  <a:solidFill>
                    <a:srgbClr val="00B0F0"/>
                  </a:solidFill>
                  <a:effectLst>
                    <a:outerShdw blurRad="38100" dist="38100" dir="2700000" algn="tl">
                      <a:srgbClr val="000000">
                        <a:alpha val="43137"/>
                      </a:srgbClr>
                    </a:outerShdw>
                  </a:effectLst>
                </a:rPr>
                <a:t>DR</a:t>
              </a:r>
              <a:endParaRPr lang="es-ES_tradnl" b="1" dirty="0">
                <a:solidFill>
                  <a:srgbClr val="00B0F0"/>
                </a:solidFill>
                <a:effectLst>
                  <a:outerShdw blurRad="38100" dist="38100" dir="2700000" algn="tl">
                    <a:srgbClr val="000000">
                      <a:alpha val="43137"/>
                    </a:srgbClr>
                  </a:outerShdw>
                </a:effectLst>
              </a:endParaRPr>
            </a:p>
          </p:txBody>
        </p:sp>
        <p:sp>
          <p:nvSpPr>
            <p:cNvPr id="29" name="28 Rectángulo"/>
            <p:cNvSpPr/>
            <p:nvPr/>
          </p:nvSpPr>
          <p:spPr bwMode="auto">
            <a:xfrm>
              <a:off x="5357818" y="2786058"/>
              <a:ext cx="827086" cy="369332"/>
            </a:xfrm>
            <a:prstGeom prst="rect">
              <a:avLst/>
            </a:prstGeom>
          </p:spPr>
          <p:txBody>
            <a:bodyPr wrap="square">
              <a:spAutoFit/>
            </a:bodyPr>
            <a:lstStyle/>
            <a:p>
              <a:pPr algn="ctr" eaLnBrk="0" hangingPunct="0">
                <a:defRPr/>
              </a:pPr>
              <a:r>
                <a:rPr lang="es-ES_tradnl" b="1" dirty="0" smtClean="0">
                  <a:solidFill>
                    <a:srgbClr val="7030A0"/>
                  </a:solidFill>
                  <a:effectLst>
                    <a:outerShdw blurRad="38100" dist="38100" dir="2700000" algn="tl">
                      <a:srgbClr val="000000">
                        <a:alpha val="43137"/>
                      </a:srgbClr>
                    </a:outerShdw>
                  </a:effectLst>
                </a:rPr>
                <a:t>DE</a:t>
              </a:r>
              <a:endParaRPr lang="es-ES_tradnl" b="1" dirty="0">
                <a:solidFill>
                  <a:srgbClr val="7030A0"/>
                </a:solidFill>
                <a:effectLst>
                  <a:outerShdw blurRad="38100" dist="38100" dir="2700000" algn="tl">
                    <a:srgbClr val="000000">
                      <a:alpha val="43137"/>
                    </a:srgbClr>
                  </a:outerShdw>
                </a:effectLst>
              </a:endParaRPr>
            </a:p>
          </p:txBody>
        </p:sp>
        <p:sp>
          <p:nvSpPr>
            <p:cNvPr id="30" name="Rectangle 1"/>
            <p:cNvSpPr>
              <a:spLocks noChangeArrowheads="1"/>
            </p:cNvSpPr>
            <p:nvPr/>
          </p:nvSpPr>
          <p:spPr bwMode="auto">
            <a:xfrm>
              <a:off x="214282" y="2571750"/>
              <a:ext cx="1785938" cy="246063"/>
            </a:xfrm>
            <a:prstGeom prst="rect">
              <a:avLst/>
            </a:prstGeom>
            <a:noFill/>
            <a:ln w="9525">
              <a:noFill/>
              <a:miter lim="800000"/>
              <a:headEnd/>
              <a:tailEnd/>
            </a:ln>
          </p:spPr>
          <p:txBody>
            <a:bodyPr anchor="ctr">
              <a:spAutoFit/>
            </a:bodyPr>
            <a:lstStyle/>
            <a:p>
              <a:pPr algn="just"/>
              <a:r>
                <a:rPr lang="es-MX" sz="1000" dirty="0">
                  <a:latin typeface="Arial Narrow" pitchFamily="34" charset="0"/>
                  <a:cs typeface="Times New Roman" pitchFamily="18" charset="0"/>
                </a:rPr>
                <a:t>Plan de Gestión Ambiental </a:t>
              </a:r>
              <a:endParaRPr lang="es-MX" dirty="0"/>
            </a:p>
          </p:txBody>
        </p:sp>
        <p:sp>
          <p:nvSpPr>
            <p:cNvPr id="31" name="Rectangle 1"/>
            <p:cNvSpPr>
              <a:spLocks noChangeArrowheads="1"/>
            </p:cNvSpPr>
            <p:nvPr/>
          </p:nvSpPr>
          <p:spPr bwMode="auto">
            <a:xfrm>
              <a:off x="7000911" y="2671700"/>
              <a:ext cx="2714625" cy="400110"/>
            </a:xfrm>
            <a:prstGeom prst="rect">
              <a:avLst/>
            </a:prstGeom>
            <a:noFill/>
            <a:ln w="9525">
              <a:noFill/>
              <a:miter lim="800000"/>
              <a:headEnd/>
              <a:tailEnd/>
            </a:ln>
          </p:spPr>
          <p:txBody>
            <a:bodyPr anchor="ctr">
              <a:spAutoFit/>
            </a:bodyPr>
            <a:lstStyle/>
            <a:p>
              <a:pPr algn="just"/>
              <a:r>
                <a:rPr lang="es-MX" sz="1000" dirty="0">
                  <a:latin typeface="Arial Narrow" pitchFamily="34" charset="0"/>
                  <a:cs typeface="Times New Roman" pitchFamily="18" charset="0"/>
                </a:rPr>
                <a:t>Plan de Gestión para el Desarrollo </a:t>
              </a:r>
              <a:endParaRPr lang="es-MX" sz="1000" dirty="0" smtClean="0">
                <a:latin typeface="Arial Narrow" pitchFamily="34" charset="0"/>
                <a:cs typeface="Times New Roman" pitchFamily="18" charset="0"/>
              </a:endParaRPr>
            </a:p>
            <a:p>
              <a:pPr algn="just"/>
              <a:r>
                <a:rPr lang="es-MX" sz="1000" dirty="0" smtClean="0">
                  <a:latin typeface="Arial Narrow" pitchFamily="34" charset="0"/>
                  <a:cs typeface="Times New Roman" pitchFamily="18" charset="0"/>
                </a:rPr>
                <a:t>Rural </a:t>
              </a:r>
              <a:r>
                <a:rPr lang="es-MX" sz="1000" dirty="0">
                  <a:latin typeface="Arial Narrow" pitchFamily="34" charset="0"/>
                  <a:cs typeface="Times New Roman" pitchFamily="18" charset="0"/>
                </a:rPr>
                <a:t>Sostenible </a:t>
              </a:r>
              <a:endParaRPr lang="es-CO" sz="1000" dirty="0">
                <a:latin typeface="Arial Narrow" pitchFamily="34" charset="0"/>
                <a:cs typeface="Times New Roman" pitchFamily="18" charset="0"/>
              </a:endParaRPr>
            </a:p>
          </p:txBody>
        </p:sp>
        <p:sp>
          <p:nvSpPr>
            <p:cNvPr id="32" name="Rectangle 2"/>
            <p:cNvSpPr>
              <a:spLocks noChangeArrowheads="1"/>
            </p:cNvSpPr>
            <p:nvPr/>
          </p:nvSpPr>
          <p:spPr bwMode="auto">
            <a:xfrm>
              <a:off x="1071563" y="5786438"/>
              <a:ext cx="3357562" cy="246062"/>
            </a:xfrm>
            <a:prstGeom prst="rect">
              <a:avLst/>
            </a:prstGeom>
            <a:noFill/>
            <a:ln w="9525">
              <a:noFill/>
              <a:miter lim="800000"/>
              <a:headEnd/>
              <a:tailEnd/>
            </a:ln>
          </p:spPr>
          <p:txBody>
            <a:bodyPr anchor="ctr">
              <a:spAutoFit/>
            </a:bodyPr>
            <a:lstStyle/>
            <a:p>
              <a:pPr algn="just"/>
              <a:r>
                <a:rPr lang="es-MX" sz="1000" dirty="0">
                  <a:latin typeface="Arial Narrow" pitchFamily="34" charset="0"/>
                  <a:cs typeface="Times New Roman" pitchFamily="18" charset="0"/>
                </a:rPr>
                <a:t>Plan </a:t>
              </a:r>
              <a:r>
                <a:rPr lang="es-MX" sz="1000" dirty="0" smtClean="0">
                  <a:latin typeface="Arial Narrow" pitchFamily="34" charset="0"/>
                  <a:cs typeface="Times New Roman" pitchFamily="18" charset="0"/>
                </a:rPr>
                <a:t>Municipal </a:t>
              </a:r>
              <a:r>
                <a:rPr lang="es-MX" sz="1000" dirty="0">
                  <a:latin typeface="Arial Narrow" pitchFamily="34" charset="0"/>
                  <a:cs typeface="Times New Roman" pitchFamily="18" charset="0"/>
                </a:rPr>
                <a:t>de Atención Integral a la Comunidad Educativa </a:t>
              </a:r>
              <a:endParaRPr lang="es-MX" dirty="0"/>
            </a:p>
          </p:txBody>
        </p:sp>
        <p:sp>
          <p:nvSpPr>
            <p:cNvPr id="33" name="Rectangle 3"/>
            <p:cNvSpPr>
              <a:spLocks noChangeArrowheads="1"/>
            </p:cNvSpPr>
            <p:nvPr/>
          </p:nvSpPr>
          <p:spPr bwMode="auto">
            <a:xfrm>
              <a:off x="428595" y="1885950"/>
              <a:ext cx="2214562" cy="400050"/>
            </a:xfrm>
            <a:prstGeom prst="rect">
              <a:avLst/>
            </a:prstGeom>
            <a:noFill/>
            <a:ln w="9525">
              <a:noFill/>
              <a:miter lim="800000"/>
              <a:headEnd/>
              <a:tailEnd/>
            </a:ln>
          </p:spPr>
          <p:txBody>
            <a:bodyPr anchor="ctr">
              <a:spAutoFit/>
            </a:bodyPr>
            <a:lstStyle/>
            <a:p>
              <a:pPr algn="just"/>
              <a:r>
                <a:rPr lang="es-MX" sz="1000" dirty="0">
                  <a:latin typeface="Arial Narrow" pitchFamily="34" charset="0"/>
                  <a:cs typeface="Times New Roman" pitchFamily="18" charset="0"/>
                </a:rPr>
                <a:t>Plan </a:t>
              </a:r>
              <a:r>
                <a:rPr lang="es-MX" sz="1000" dirty="0" smtClean="0">
                  <a:latin typeface="Arial Narrow" pitchFamily="34" charset="0"/>
                  <a:cs typeface="Times New Roman" pitchFamily="18" charset="0"/>
                </a:rPr>
                <a:t>Municipal de </a:t>
              </a:r>
              <a:r>
                <a:rPr lang="es-MX" sz="1000" dirty="0">
                  <a:latin typeface="Arial Narrow" pitchFamily="34" charset="0"/>
                  <a:cs typeface="Times New Roman" pitchFamily="18" charset="0"/>
                </a:rPr>
                <a:t>Mitigación y Adaptación al Cambio Climático </a:t>
              </a:r>
            </a:p>
          </p:txBody>
        </p:sp>
        <p:sp>
          <p:nvSpPr>
            <p:cNvPr id="34" name="Rectangle 4"/>
            <p:cNvSpPr>
              <a:spLocks noChangeArrowheads="1"/>
            </p:cNvSpPr>
            <p:nvPr/>
          </p:nvSpPr>
          <p:spPr bwMode="auto">
            <a:xfrm>
              <a:off x="214282" y="2857500"/>
              <a:ext cx="2000250" cy="400050"/>
            </a:xfrm>
            <a:prstGeom prst="rect">
              <a:avLst/>
            </a:prstGeom>
            <a:noFill/>
            <a:ln w="9525">
              <a:noFill/>
              <a:miter lim="800000"/>
              <a:headEnd/>
              <a:tailEnd/>
            </a:ln>
          </p:spPr>
          <p:txBody>
            <a:bodyPr anchor="ctr">
              <a:spAutoFit/>
            </a:bodyPr>
            <a:lstStyle/>
            <a:p>
              <a:pPr algn="just"/>
              <a:r>
                <a:rPr lang="es-MX" sz="1000" dirty="0">
                  <a:latin typeface="Arial Narrow" pitchFamily="34" charset="0"/>
                  <a:cs typeface="Times New Roman" pitchFamily="18" charset="0"/>
                </a:rPr>
                <a:t>Plan </a:t>
              </a:r>
              <a:r>
                <a:rPr lang="es-MX" sz="1000" dirty="0" smtClean="0">
                  <a:latin typeface="Arial Narrow" pitchFamily="34" charset="0"/>
                  <a:cs typeface="Times New Roman" pitchFamily="18" charset="0"/>
                </a:rPr>
                <a:t>Municipal </a:t>
              </a:r>
              <a:r>
                <a:rPr lang="es-MX" sz="1000" dirty="0">
                  <a:latin typeface="Arial Narrow" pitchFamily="34" charset="0"/>
                  <a:cs typeface="Times New Roman" pitchFamily="18" charset="0"/>
                </a:rPr>
                <a:t>de Silvicultura Urbana y Zonas Verdes </a:t>
              </a:r>
              <a:endParaRPr lang="es-MX" dirty="0"/>
            </a:p>
          </p:txBody>
        </p:sp>
        <p:sp>
          <p:nvSpPr>
            <p:cNvPr id="35" name="Rectangle 1"/>
            <p:cNvSpPr>
              <a:spLocks noChangeArrowheads="1"/>
            </p:cNvSpPr>
            <p:nvPr/>
          </p:nvSpPr>
          <p:spPr bwMode="auto">
            <a:xfrm>
              <a:off x="541334" y="3468688"/>
              <a:ext cx="1785938" cy="246062"/>
            </a:xfrm>
            <a:prstGeom prst="rect">
              <a:avLst/>
            </a:prstGeom>
            <a:noFill/>
            <a:ln w="9525">
              <a:noFill/>
              <a:miter lim="800000"/>
              <a:headEnd/>
              <a:tailEnd/>
            </a:ln>
          </p:spPr>
          <p:txBody>
            <a:bodyPr anchor="ctr">
              <a:spAutoFit/>
            </a:bodyPr>
            <a:lstStyle/>
            <a:p>
              <a:pPr algn="just"/>
              <a:r>
                <a:rPr lang="es-MX" sz="1000" dirty="0">
                  <a:latin typeface="Arial Narrow" pitchFamily="34" charset="0"/>
                  <a:cs typeface="Times New Roman" pitchFamily="18" charset="0"/>
                </a:rPr>
                <a:t>Plan </a:t>
              </a:r>
              <a:r>
                <a:rPr lang="es-MX" sz="1000" dirty="0" smtClean="0">
                  <a:latin typeface="Arial Narrow" pitchFamily="34" charset="0"/>
                  <a:cs typeface="Times New Roman" pitchFamily="18" charset="0"/>
                </a:rPr>
                <a:t>Municipal </a:t>
              </a:r>
              <a:r>
                <a:rPr lang="es-MX" sz="1000" dirty="0">
                  <a:latin typeface="Arial Narrow" pitchFamily="34" charset="0"/>
                  <a:cs typeface="Times New Roman" pitchFamily="18" charset="0"/>
                </a:rPr>
                <a:t>del Agua </a:t>
              </a:r>
              <a:endParaRPr lang="es-CO" sz="1000" dirty="0">
                <a:latin typeface="Arial Narrow" pitchFamily="34" charset="0"/>
                <a:cs typeface="Times New Roman" pitchFamily="18" charset="0"/>
              </a:endParaRPr>
            </a:p>
          </p:txBody>
        </p:sp>
        <p:sp>
          <p:nvSpPr>
            <p:cNvPr id="36" name="Rectangle 1"/>
            <p:cNvSpPr>
              <a:spLocks noChangeArrowheads="1"/>
            </p:cNvSpPr>
            <p:nvPr/>
          </p:nvSpPr>
          <p:spPr bwMode="auto">
            <a:xfrm>
              <a:off x="642938" y="4648964"/>
              <a:ext cx="1785937" cy="400110"/>
            </a:xfrm>
            <a:prstGeom prst="rect">
              <a:avLst/>
            </a:prstGeom>
            <a:noFill/>
            <a:ln w="9525">
              <a:noFill/>
              <a:miter lim="800000"/>
              <a:headEnd/>
              <a:tailEnd/>
            </a:ln>
          </p:spPr>
          <p:txBody>
            <a:bodyPr anchor="ctr">
              <a:spAutoFit/>
            </a:bodyPr>
            <a:lstStyle/>
            <a:p>
              <a:pPr algn="just"/>
              <a:r>
                <a:rPr lang="es-MX" sz="1000" dirty="0">
                  <a:latin typeface="Arial Narrow" pitchFamily="34" charset="0"/>
                  <a:cs typeface="Times New Roman" pitchFamily="18" charset="0"/>
                </a:rPr>
                <a:t>Plan </a:t>
              </a:r>
              <a:r>
                <a:rPr lang="es-MX" sz="1000" dirty="0" smtClean="0">
                  <a:latin typeface="Arial Narrow" pitchFamily="34" charset="0"/>
                  <a:cs typeface="Times New Roman" pitchFamily="18" charset="0"/>
                </a:rPr>
                <a:t>Municipal </a:t>
              </a:r>
              <a:r>
                <a:rPr lang="es-MX" sz="1000" dirty="0">
                  <a:latin typeface="Arial Narrow" pitchFamily="34" charset="0"/>
                  <a:cs typeface="Times New Roman" pitchFamily="18" charset="0"/>
                </a:rPr>
                <a:t>para la </a:t>
              </a:r>
              <a:r>
                <a:rPr lang="es-MX" sz="1000" dirty="0" smtClean="0">
                  <a:latin typeface="Arial Narrow" pitchFamily="34" charset="0"/>
                  <a:cs typeface="Times New Roman" pitchFamily="18" charset="0"/>
                </a:rPr>
                <a:t>Gestión del Riesgo de Desastres</a:t>
              </a:r>
              <a:endParaRPr lang="es-CO" sz="1000" dirty="0">
                <a:latin typeface="Arial Narrow" pitchFamily="34" charset="0"/>
                <a:cs typeface="Times New Roman" pitchFamily="18" charset="0"/>
              </a:endParaRPr>
            </a:p>
          </p:txBody>
        </p:sp>
        <p:sp>
          <p:nvSpPr>
            <p:cNvPr id="37" name="Rectangle 1"/>
            <p:cNvSpPr>
              <a:spLocks noChangeArrowheads="1"/>
            </p:cNvSpPr>
            <p:nvPr/>
          </p:nvSpPr>
          <p:spPr bwMode="auto">
            <a:xfrm>
              <a:off x="6715125" y="4968875"/>
              <a:ext cx="1785938" cy="246063"/>
            </a:xfrm>
            <a:prstGeom prst="rect">
              <a:avLst/>
            </a:prstGeom>
            <a:noFill/>
            <a:ln w="9525">
              <a:noFill/>
              <a:miter lim="800000"/>
              <a:headEnd/>
              <a:tailEnd/>
            </a:ln>
          </p:spPr>
          <p:txBody>
            <a:bodyPr anchor="ctr">
              <a:spAutoFit/>
            </a:bodyPr>
            <a:lstStyle/>
            <a:p>
              <a:pPr algn="just"/>
              <a:r>
                <a:rPr lang="es-MX" sz="1000" dirty="0">
                  <a:latin typeface="Arial Narrow" pitchFamily="34" charset="0"/>
                  <a:cs typeface="Times New Roman" pitchFamily="18" charset="0"/>
                </a:rPr>
                <a:t>Planes de Implantación </a:t>
              </a:r>
              <a:endParaRPr lang="es-CO" sz="1000" dirty="0">
                <a:latin typeface="Arial Narrow" pitchFamily="34" charset="0"/>
                <a:cs typeface="Times New Roman" pitchFamily="18" charset="0"/>
              </a:endParaRPr>
            </a:p>
          </p:txBody>
        </p:sp>
        <p:sp>
          <p:nvSpPr>
            <p:cNvPr id="38" name="Rectangle 1"/>
            <p:cNvSpPr>
              <a:spLocks noChangeArrowheads="1"/>
            </p:cNvSpPr>
            <p:nvPr/>
          </p:nvSpPr>
          <p:spPr bwMode="auto">
            <a:xfrm>
              <a:off x="6429375" y="3214688"/>
              <a:ext cx="1785938" cy="246062"/>
            </a:xfrm>
            <a:prstGeom prst="rect">
              <a:avLst/>
            </a:prstGeom>
            <a:noFill/>
            <a:ln w="9525">
              <a:noFill/>
              <a:miter lim="800000"/>
              <a:headEnd/>
              <a:tailEnd/>
            </a:ln>
          </p:spPr>
          <p:txBody>
            <a:bodyPr anchor="ctr">
              <a:spAutoFit/>
            </a:bodyPr>
            <a:lstStyle/>
            <a:p>
              <a:pPr algn="just"/>
              <a:r>
                <a:rPr lang="es-MX" sz="1000" dirty="0">
                  <a:latin typeface="Arial Narrow" pitchFamily="34" charset="0"/>
                  <a:cs typeface="Times New Roman" pitchFamily="18" charset="0"/>
                </a:rPr>
                <a:t>Planes Maestros </a:t>
              </a:r>
              <a:endParaRPr lang="es-CO" sz="1000" dirty="0">
                <a:latin typeface="Arial Narrow" pitchFamily="34" charset="0"/>
                <a:cs typeface="Times New Roman" pitchFamily="18" charset="0"/>
              </a:endParaRPr>
            </a:p>
          </p:txBody>
        </p:sp>
        <p:sp>
          <p:nvSpPr>
            <p:cNvPr id="39" name="Rectangle 1"/>
            <p:cNvSpPr>
              <a:spLocks noChangeArrowheads="1"/>
            </p:cNvSpPr>
            <p:nvPr/>
          </p:nvSpPr>
          <p:spPr bwMode="auto">
            <a:xfrm>
              <a:off x="6072188" y="5397500"/>
              <a:ext cx="2500312" cy="246063"/>
            </a:xfrm>
            <a:prstGeom prst="rect">
              <a:avLst/>
            </a:prstGeom>
            <a:noFill/>
            <a:ln w="9525">
              <a:noFill/>
              <a:miter lim="800000"/>
              <a:headEnd/>
              <a:tailEnd/>
            </a:ln>
          </p:spPr>
          <p:txBody>
            <a:bodyPr anchor="ctr">
              <a:spAutoFit/>
            </a:bodyPr>
            <a:lstStyle/>
            <a:p>
              <a:pPr algn="just"/>
              <a:r>
                <a:rPr lang="es-MX" sz="1000" dirty="0">
                  <a:latin typeface="Arial Narrow" pitchFamily="34" charset="0"/>
                  <a:cs typeface="Times New Roman" pitchFamily="18" charset="0"/>
                </a:rPr>
                <a:t>Planes de Regularización y Manejo </a:t>
              </a:r>
              <a:endParaRPr lang="es-CO" sz="1000" dirty="0">
                <a:latin typeface="Arial Narrow" pitchFamily="34" charset="0"/>
                <a:cs typeface="Times New Roman" pitchFamily="18" charset="0"/>
              </a:endParaRPr>
            </a:p>
          </p:txBody>
        </p:sp>
        <p:sp>
          <p:nvSpPr>
            <p:cNvPr id="40" name="Rectangle 1"/>
            <p:cNvSpPr>
              <a:spLocks noChangeArrowheads="1"/>
            </p:cNvSpPr>
            <p:nvPr/>
          </p:nvSpPr>
          <p:spPr bwMode="auto">
            <a:xfrm>
              <a:off x="6286500" y="5143500"/>
              <a:ext cx="2714625" cy="246063"/>
            </a:xfrm>
            <a:prstGeom prst="rect">
              <a:avLst/>
            </a:prstGeom>
            <a:noFill/>
            <a:ln w="9525">
              <a:noFill/>
              <a:miter lim="800000"/>
              <a:headEnd/>
              <a:tailEnd/>
            </a:ln>
          </p:spPr>
          <p:txBody>
            <a:bodyPr anchor="ctr">
              <a:spAutoFit/>
            </a:bodyPr>
            <a:lstStyle/>
            <a:p>
              <a:pPr algn="just"/>
              <a:r>
                <a:rPr lang="es-MX" sz="1000" dirty="0">
                  <a:latin typeface="Arial Narrow" pitchFamily="34" charset="0"/>
                  <a:cs typeface="Times New Roman" pitchFamily="18" charset="0"/>
                </a:rPr>
                <a:t>Planes de Ordenamiento y Reordenamiento </a:t>
              </a:r>
              <a:endParaRPr lang="es-CO" sz="1000" dirty="0">
                <a:latin typeface="Arial Narrow" pitchFamily="34" charset="0"/>
                <a:cs typeface="Times New Roman" pitchFamily="18" charset="0"/>
              </a:endParaRPr>
            </a:p>
          </p:txBody>
        </p:sp>
        <p:sp>
          <p:nvSpPr>
            <p:cNvPr id="41" name="Rectangle 1"/>
            <p:cNvSpPr>
              <a:spLocks noChangeArrowheads="1"/>
            </p:cNvSpPr>
            <p:nvPr/>
          </p:nvSpPr>
          <p:spPr bwMode="auto">
            <a:xfrm>
              <a:off x="6786563" y="3429000"/>
              <a:ext cx="1785937" cy="246063"/>
            </a:xfrm>
            <a:prstGeom prst="rect">
              <a:avLst/>
            </a:prstGeom>
            <a:noFill/>
            <a:ln w="9525">
              <a:noFill/>
              <a:miter lim="800000"/>
              <a:headEnd/>
              <a:tailEnd/>
            </a:ln>
          </p:spPr>
          <p:txBody>
            <a:bodyPr anchor="ctr">
              <a:spAutoFit/>
            </a:bodyPr>
            <a:lstStyle/>
            <a:p>
              <a:pPr algn="just"/>
              <a:r>
                <a:rPr lang="es-MX" sz="1000" dirty="0">
                  <a:latin typeface="Arial Narrow" pitchFamily="34" charset="0"/>
                  <a:cs typeface="Times New Roman" pitchFamily="18" charset="0"/>
                </a:rPr>
                <a:t>Planes Zonales</a:t>
              </a:r>
              <a:endParaRPr lang="es-CO" sz="1000" dirty="0">
                <a:latin typeface="Arial Narrow" pitchFamily="34" charset="0"/>
                <a:cs typeface="Times New Roman" pitchFamily="18" charset="0"/>
              </a:endParaRPr>
            </a:p>
          </p:txBody>
        </p:sp>
        <p:sp>
          <p:nvSpPr>
            <p:cNvPr id="42" name="41 Elipse"/>
            <p:cNvSpPr/>
            <p:nvPr/>
          </p:nvSpPr>
          <p:spPr>
            <a:xfrm>
              <a:off x="5786438" y="3500438"/>
              <a:ext cx="142875" cy="142875"/>
            </a:xfrm>
            <a:prstGeom prst="ellipse">
              <a:avLst/>
            </a:prstGeom>
            <a:solidFill>
              <a:srgbClr val="FFC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sp>
          <p:nvSpPr>
            <p:cNvPr id="43" name="42 Elipse"/>
            <p:cNvSpPr/>
            <p:nvPr/>
          </p:nvSpPr>
          <p:spPr>
            <a:xfrm>
              <a:off x="6072188" y="3571875"/>
              <a:ext cx="142875" cy="142875"/>
            </a:xfrm>
            <a:prstGeom prst="ellipse">
              <a:avLst/>
            </a:prstGeom>
            <a:solidFill>
              <a:srgbClr val="FFC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sp>
          <p:nvSpPr>
            <p:cNvPr id="44" name="43 Elipse"/>
            <p:cNvSpPr/>
            <p:nvPr/>
          </p:nvSpPr>
          <p:spPr>
            <a:xfrm>
              <a:off x="6357938" y="3929063"/>
              <a:ext cx="142875" cy="142875"/>
            </a:xfrm>
            <a:prstGeom prst="ellipse">
              <a:avLst/>
            </a:prstGeom>
            <a:solidFill>
              <a:srgbClr val="FFC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sp>
          <p:nvSpPr>
            <p:cNvPr id="45" name="44 Elipse"/>
            <p:cNvSpPr/>
            <p:nvPr/>
          </p:nvSpPr>
          <p:spPr>
            <a:xfrm>
              <a:off x="6072188" y="4714875"/>
              <a:ext cx="142875" cy="142875"/>
            </a:xfrm>
            <a:prstGeom prst="ellipse">
              <a:avLst/>
            </a:prstGeom>
            <a:solidFill>
              <a:srgbClr val="FFC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sp>
          <p:nvSpPr>
            <p:cNvPr id="46" name="45 Elipse"/>
            <p:cNvSpPr/>
            <p:nvPr/>
          </p:nvSpPr>
          <p:spPr>
            <a:xfrm>
              <a:off x="5857875" y="4786313"/>
              <a:ext cx="142875" cy="142875"/>
            </a:xfrm>
            <a:prstGeom prst="ellipse">
              <a:avLst/>
            </a:prstGeom>
            <a:solidFill>
              <a:srgbClr val="FFC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sp>
          <p:nvSpPr>
            <p:cNvPr id="47" name="46 Elipse"/>
            <p:cNvSpPr/>
            <p:nvPr/>
          </p:nvSpPr>
          <p:spPr>
            <a:xfrm>
              <a:off x="2714595" y="3357563"/>
              <a:ext cx="142875" cy="142875"/>
            </a:xfrm>
            <a:prstGeom prst="ellipse">
              <a:avLst/>
            </a:prstGeom>
            <a:solidFill>
              <a:srgbClr val="92D05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sp>
          <p:nvSpPr>
            <p:cNvPr id="48" name="47 Elipse"/>
            <p:cNvSpPr/>
            <p:nvPr/>
          </p:nvSpPr>
          <p:spPr>
            <a:xfrm>
              <a:off x="5643563" y="4786313"/>
              <a:ext cx="142875" cy="142875"/>
            </a:xfrm>
            <a:prstGeom prst="ellipse">
              <a:avLst/>
            </a:prstGeom>
            <a:solidFill>
              <a:srgbClr val="FFC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sp>
          <p:nvSpPr>
            <p:cNvPr id="49" name="48 Elipse"/>
            <p:cNvSpPr/>
            <p:nvPr/>
          </p:nvSpPr>
          <p:spPr>
            <a:xfrm>
              <a:off x="2928907" y="2357438"/>
              <a:ext cx="142875" cy="142875"/>
            </a:xfrm>
            <a:prstGeom prst="ellipse">
              <a:avLst/>
            </a:prstGeom>
            <a:solidFill>
              <a:srgbClr val="92D05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cxnSp>
          <p:nvCxnSpPr>
            <p:cNvPr id="50" name="32 Forma"/>
            <p:cNvCxnSpPr/>
            <p:nvPr/>
          </p:nvCxnSpPr>
          <p:spPr>
            <a:xfrm rot="5400000" flipH="1" flipV="1">
              <a:off x="6103937" y="3133726"/>
              <a:ext cx="161925" cy="571500"/>
            </a:xfrm>
            <a:prstGeom prst="bentConnector2">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33 Forma"/>
            <p:cNvCxnSpPr>
              <a:stCxn id="45" idx="4"/>
              <a:endCxn id="37" idx="1"/>
            </p:cNvCxnSpPr>
            <p:nvPr/>
          </p:nvCxnSpPr>
          <p:spPr>
            <a:xfrm rot="16200000" flipH="1">
              <a:off x="6312693" y="4688682"/>
              <a:ext cx="233363" cy="571500"/>
            </a:xfrm>
            <a:prstGeom prst="bentConnector2">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35 Forma"/>
            <p:cNvCxnSpPr>
              <a:stCxn id="46" idx="4"/>
              <a:endCxn id="40" idx="1"/>
            </p:cNvCxnSpPr>
            <p:nvPr/>
          </p:nvCxnSpPr>
          <p:spPr>
            <a:xfrm rot="16200000" flipH="1">
              <a:off x="5938838" y="4919663"/>
              <a:ext cx="338137" cy="357187"/>
            </a:xfrm>
            <a:prstGeom prst="bentConnector2">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37 Forma"/>
            <p:cNvCxnSpPr/>
            <p:nvPr/>
          </p:nvCxnSpPr>
          <p:spPr>
            <a:xfrm rot="5400000" flipH="1" flipV="1">
              <a:off x="6496844" y="3240881"/>
              <a:ext cx="19050" cy="642938"/>
            </a:xfrm>
            <a:prstGeom prst="bentConnector2">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53 Elipse"/>
            <p:cNvSpPr/>
            <p:nvPr/>
          </p:nvSpPr>
          <p:spPr>
            <a:xfrm>
              <a:off x="2643157" y="2643188"/>
              <a:ext cx="142875" cy="142875"/>
            </a:xfrm>
            <a:prstGeom prst="ellipse">
              <a:avLst/>
            </a:prstGeom>
            <a:solidFill>
              <a:srgbClr val="92D05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sp>
          <p:nvSpPr>
            <p:cNvPr id="55" name="54 Elipse"/>
            <p:cNvSpPr/>
            <p:nvPr/>
          </p:nvSpPr>
          <p:spPr>
            <a:xfrm>
              <a:off x="2571720" y="3000375"/>
              <a:ext cx="142875" cy="142875"/>
            </a:xfrm>
            <a:prstGeom prst="ellipse">
              <a:avLst/>
            </a:prstGeom>
            <a:solidFill>
              <a:srgbClr val="92D05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cxnSp>
          <p:nvCxnSpPr>
            <p:cNvPr id="56" name="40 Forma"/>
            <p:cNvCxnSpPr>
              <a:stCxn id="49" idx="0"/>
            </p:cNvCxnSpPr>
            <p:nvPr/>
          </p:nvCxnSpPr>
          <p:spPr>
            <a:xfrm rot="16200000" flipV="1">
              <a:off x="2607439" y="1964531"/>
              <a:ext cx="357188" cy="428625"/>
            </a:xfrm>
            <a:prstGeom prst="bentConnector2">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56 Conector angular"/>
            <p:cNvCxnSpPr>
              <a:stCxn id="54" idx="2"/>
            </p:cNvCxnSpPr>
            <p:nvPr/>
          </p:nvCxnSpPr>
          <p:spPr>
            <a:xfrm rot="10800000">
              <a:off x="1714470" y="2714625"/>
              <a:ext cx="928687" cy="1588"/>
            </a:xfrm>
            <a:prstGeom prst="bentConnector3">
              <a:avLst>
                <a:gd name="adj1" fmla="val 50000"/>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57 Conector angular"/>
            <p:cNvCxnSpPr>
              <a:stCxn id="55" idx="2"/>
            </p:cNvCxnSpPr>
            <p:nvPr/>
          </p:nvCxnSpPr>
          <p:spPr>
            <a:xfrm rot="10800000">
              <a:off x="2143095" y="3071813"/>
              <a:ext cx="428625" cy="1587"/>
            </a:xfrm>
            <a:prstGeom prst="bentConnector3">
              <a:avLst>
                <a:gd name="adj1" fmla="val 50000"/>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58 Conector angular"/>
            <p:cNvCxnSpPr/>
            <p:nvPr/>
          </p:nvCxnSpPr>
          <p:spPr>
            <a:xfrm rot="10800000" flipV="1">
              <a:off x="1928782" y="3429000"/>
              <a:ext cx="785813" cy="142875"/>
            </a:xfrm>
            <a:prstGeom prst="bentConnector3">
              <a:avLst>
                <a:gd name="adj1" fmla="val 50000"/>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0" name="59 Elipse"/>
            <p:cNvSpPr/>
            <p:nvPr/>
          </p:nvSpPr>
          <p:spPr>
            <a:xfrm>
              <a:off x="2786063" y="4572000"/>
              <a:ext cx="142875" cy="142875"/>
            </a:xfrm>
            <a:prstGeom prst="ellipse">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cxnSp>
          <p:nvCxnSpPr>
            <p:cNvPr id="61" name="45 Forma"/>
            <p:cNvCxnSpPr>
              <a:stCxn id="60" idx="4"/>
            </p:cNvCxnSpPr>
            <p:nvPr/>
          </p:nvCxnSpPr>
          <p:spPr>
            <a:xfrm rot="5400000">
              <a:off x="2428875" y="4572000"/>
              <a:ext cx="285750" cy="571500"/>
            </a:xfrm>
            <a:prstGeom prst="bentConnector2">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61 Elipse"/>
            <p:cNvSpPr/>
            <p:nvPr/>
          </p:nvSpPr>
          <p:spPr>
            <a:xfrm>
              <a:off x="6072224" y="2357438"/>
              <a:ext cx="142875" cy="142875"/>
            </a:xfrm>
            <a:prstGeom prst="ellipse">
              <a:avLst/>
            </a:prstGeom>
            <a:solidFill>
              <a:srgbClr val="D72DF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sp>
          <p:nvSpPr>
            <p:cNvPr id="63" name="62 Elipse"/>
            <p:cNvSpPr/>
            <p:nvPr/>
          </p:nvSpPr>
          <p:spPr>
            <a:xfrm>
              <a:off x="6429411" y="2786063"/>
              <a:ext cx="142875" cy="142875"/>
            </a:xfrm>
            <a:prstGeom prst="ellipse">
              <a:avLst/>
            </a:prstGeom>
            <a:solidFill>
              <a:srgbClr val="D72DF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cxnSp>
          <p:nvCxnSpPr>
            <p:cNvPr id="64" name="63 Conector angular"/>
            <p:cNvCxnSpPr>
              <a:stCxn id="63" idx="6"/>
            </p:cNvCxnSpPr>
            <p:nvPr/>
          </p:nvCxnSpPr>
          <p:spPr>
            <a:xfrm>
              <a:off x="6572286" y="2857500"/>
              <a:ext cx="428625" cy="1588"/>
            </a:xfrm>
            <a:prstGeom prst="bentConnector3">
              <a:avLst>
                <a:gd name="adj1" fmla="val 50000"/>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49 Forma"/>
            <p:cNvCxnSpPr>
              <a:stCxn id="62" idx="0"/>
              <a:endCxn id="19" idx="1"/>
            </p:cNvCxnSpPr>
            <p:nvPr/>
          </p:nvCxnSpPr>
          <p:spPr>
            <a:xfrm rot="5400000" flipH="1" flipV="1">
              <a:off x="6134136" y="1990725"/>
              <a:ext cx="376238" cy="357188"/>
            </a:xfrm>
            <a:prstGeom prst="bentConnector2">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6" name="65 Elipse"/>
            <p:cNvSpPr/>
            <p:nvPr/>
          </p:nvSpPr>
          <p:spPr>
            <a:xfrm>
              <a:off x="4500563" y="5429250"/>
              <a:ext cx="142875" cy="142875"/>
            </a:xfrm>
            <a:prstGeom prst="ellipse">
              <a:avLst/>
            </a:prstGeom>
            <a:solidFill>
              <a:srgbClr val="CC0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cxnSp>
          <p:nvCxnSpPr>
            <p:cNvPr id="67" name="66 Conector angular"/>
            <p:cNvCxnSpPr/>
            <p:nvPr/>
          </p:nvCxnSpPr>
          <p:spPr>
            <a:xfrm rot="10800000" flipV="1">
              <a:off x="4071938" y="5572125"/>
              <a:ext cx="500062" cy="357188"/>
            </a:xfrm>
            <a:prstGeom prst="bentConnector3">
              <a:avLst>
                <a:gd name="adj1" fmla="val 629"/>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8" name="67 Elipse"/>
            <p:cNvSpPr/>
            <p:nvPr/>
          </p:nvSpPr>
          <p:spPr>
            <a:xfrm>
              <a:off x="5429250" y="4714875"/>
              <a:ext cx="142875" cy="142875"/>
            </a:xfrm>
            <a:prstGeom prst="ellipse">
              <a:avLst/>
            </a:prstGeom>
            <a:solidFill>
              <a:srgbClr val="FFC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sp>
          <p:nvSpPr>
            <p:cNvPr id="69" name="Rectangle 1"/>
            <p:cNvSpPr>
              <a:spLocks noChangeArrowheads="1"/>
            </p:cNvSpPr>
            <p:nvPr/>
          </p:nvSpPr>
          <p:spPr bwMode="auto">
            <a:xfrm>
              <a:off x="5786438" y="5600700"/>
              <a:ext cx="2500312" cy="246063"/>
            </a:xfrm>
            <a:prstGeom prst="rect">
              <a:avLst/>
            </a:prstGeom>
            <a:noFill/>
            <a:ln w="9525">
              <a:noFill/>
              <a:miter lim="800000"/>
              <a:headEnd/>
              <a:tailEnd/>
            </a:ln>
          </p:spPr>
          <p:txBody>
            <a:bodyPr anchor="ctr">
              <a:spAutoFit/>
            </a:bodyPr>
            <a:lstStyle/>
            <a:p>
              <a:pPr algn="just"/>
              <a:r>
                <a:rPr lang="es-MX" sz="1000" dirty="0">
                  <a:latin typeface="Arial Narrow" pitchFamily="34" charset="0"/>
                  <a:cs typeface="Times New Roman" pitchFamily="18" charset="0"/>
                </a:rPr>
                <a:t>Planes de Recuperación Morfológica</a:t>
              </a:r>
              <a:endParaRPr lang="es-CO" sz="1000" dirty="0">
                <a:latin typeface="Arial Narrow" pitchFamily="34" charset="0"/>
                <a:cs typeface="Times New Roman" pitchFamily="18" charset="0"/>
              </a:endParaRPr>
            </a:p>
          </p:txBody>
        </p:sp>
        <p:cxnSp>
          <p:nvCxnSpPr>
            <p:cNvPr id="70" name="69 Conector angular"/>
            <p:cNvCxnSpPr>
              <a:stCxn id="68" idx="4"/>
              <a:endCxn id="69" idx="1"/>
            </p:cNvCxnSpPr>
            <p:nvPr/>
          </p:nvCxnSpPr>
          <p:spPr>
            <a:xfrm rot="16200000" flipH="1">
              <a:off x="5210175" y="5148263"/>
              <a:ext cx="866775" cy="285750"/>
            </a:xfrm>
            <a:prstGeom prst="bentConnector2">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1" name="Rectangle 1"/>
            <p:cNvSpPr>
              <a:spLocks noChangeArrowheads="1"/>
            </p:cNvSpPr>
            <p:nvPr/>
          </p:nvSpPr>
          <p:spPr bwMode="auto">
            <a:xfrm>
              <a:off x="6715125" y="3643313"/>
              <a:ext cx="1785938" cy="246062"/>
            </a:xfrm>
            <a:prstGeom prst="rect">
              <a:avLst/>
            </a:prstGeom>
            <a:noFill/>
            <a:ln w="9525">
              <a:noFill/>
              <a:miter lim="800000"/>
              <a:headEnd/>
              <a:tailEnd/>
            </a:ln>
          </p:spPr>
          <p:txBody>
            <a:bodyPr anchor="ctr">
              <a:spAutoFit/>
            </a:bodyPr>
            <a:lstStyle/>
            <a:p>
              <a:pPr algn="just"/>
              <a:r>
                <a:rPr lang="es-MX" sz="1000" dirty="0">
                  <a:latin typeface="Arial Narrow" pitchFamily="34" charset="0"/>
                  <a:cs typeface="Times New Roman" pitchFamily="18" charset="0"/>
                </a:rPr>
                <a:t>Planes de Ordenamiento Zonal</a:t>
              </a:r>
              <a:endParaRPr lang="es-CO" sz="1000" dirty="0">
                <a:latin typeface="Arial Narrow" pitchFamily="34" charset="0"/>
                <a:cs typeface="Times New Roman" pitchFamily="18" charset="0"/>
              </a:endParaRPr>
            </a:p>
          </p:txBody>
        </p:sp>
        <p:sp>
          <p:nvSpPr>
            <p:cNvPr id="72" name="71 Elipse"/>
            <p:cNvSpPr/>
            <p:nvPr/>
          </p:nvSpPr>
          <p:spPr>
            <a:xfrm>
              <a:off x="6286500" y="3714750"/>
              <a:ext cx="142875" cy="142875"/>
            </a:xfrm>
            <a:prstGeom prst="ellipse">
              <a:avLst/>
            </a:prstGeom>
            <a:solidFill>
              <a:srgbClr val="FFC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sp>
          <p:nvSpPr>
            <p:cNvPr id="73" name="72 Elipse"/>
            <p:cNvSpPr/>
            <p:nvPr/>
          </p:nvSpPr>
          <p:spPr>
            <a:xfrm>
              <a:off x="5214938" y="4572000"/>
              <a:ext cx="142875" cy="142875"/>
            </a:xfrm>
            <a:prstGeom prst="ellipse">
              <a:avLst/>
            </a:prstGeom>
            <a:solidFill>
              <a:srgbClr val="FFC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sp>
          <p:nvSpPr>
            <p:cNvPr id="74" name="Rectangle 1"/>
            <p:cNvSpPr>
              <a:spLocks noChangeArrowheads="1"/>
            </p:cNvSpPr>
            <p:nvPr/>
          </p:nvSpPr>
          <p:spPr bwMode="auto">
            <a:xfrm>
              <a:off x="5643563" y="6000750"/>
              <a:ext cx="2643187" cy="246063"/>
            </a:xfrm>
            <a:prstGeom prst="rect">
              <a:avLst/>
            </a:prstGeom>
            <a:noFill/>
            <a:ln w="9525">
              <a:noFill/>
              <a:miter lim="800000"/>
              <a:headEnd/>
              <a:tailEnd/>
            </a:ln>
          </p:spPr>
          <p:txBody>
            <a:bodyPr anchor="ctr">
              <a:spAutoFit/>
            </a:bodyPr>
            <a:lstStyle/>
            <a:p>
              <a:pPr algn="just"/>
              <a:r>
                <a:rPr lang="es-MX" sz="1000" dirty="0">
                  <a:latin typeface="Arial Narrow" pitchFamily="34" charset="0"/>
                  <a:cs typeface="Times New Roman" pitchFamily="18" charset="0"/>
                </a:rPr>
                <a:t>Planes de Ordenamiento Minero Ambiental</a:t>
              </a:r>
              <a:endParaRPr lang="es-CO" sz="1000" dirty="0">
                <a:latin typeface="Arial Narrow" pitchFamily="34" charset="0"/>
                <a:cs typeface="Times New Roman" pitchFamily="18" charset="0"/>
              </a:endParaRPr>
            </a:p>
          </p:txBody>
        </p:sp>
        <p:sp>
          <p:nvSpPr>
            <p:cNvPr id="75" name="74 Elipse"/>
            <p:cNvSpPr/>
            <p:nvPr/>
          </p:nvSpPr>
          <p:spPr>
            <a:xfrm>
              <a:off x="6215063" y="4572000"/>
              <a:ext cx="142875" cy="142875"/>
            </a:xfrm>
            <a:prstGeom prst="ellipse">
              <a:avLst/>
            </a:prstGeom>
            <a:solidFill>
              <a:srgbClr val="FFC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sp>
          <p:nvSpPr>
            <p:cNvPr id="76" name="75 Elipse"/>
            <p:cNvSpPr/>
            <p:nvPr/>
          </p:nvSpPr>
          <p:spPr>
            <a:xfrm>
              <a:off x="6429375" y="4143375"/>
              <a:ext cx="142875" cy="142875"/>
            </a:xfrm>
            <a:prstGeom prst="ellipse">
              <a:avLst/>
            </a:prstGeom>
            <a:solidFill>
              <a:srgbClr val="FFC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sp>
          <p:nvSpPr>
            <p:cNvPr id="77" name="Rectangle 1"/>
            <p:cNvSpPr>
              <a:spLocks noChangeArrowheads="1"/>
            </p:cNvSpPr>
            <p:nvPr/>
          </p:nvSpPr>
          <p:spPr bwMode="auto">
            <a:xfrm>
              <a:off x="7000875" y="4071938"/>
              <a:ext cx="1785938" cy="246062"/>
            </a:xfrm>
            <a:prstGeom prst="rect">
              <a:avLst/>
            </a:prstGeom>
            <a:noFill/>
            <a:ln w="9525">
              <a:noFill/>
              <a:miter lim="800000"/>
              <a:headEnd/>
              <a:tailEnd/>
            </a:ln>
          </p:spPr>
          <p:txBody>
            <a:bodyPr anchor="ctr">
              <a:spAutoFit/>
            </a:bodyPr>
            <a:lstStyle/>
            <a:p>
              <a:pPr algn="just"/>
              <a:r>
                <a:rPr lang="es-MX" sz="1000" dirty="0">
                  <a:latin typeface="Arial Narrow" pitchFamily="34" charset="0"/>
                  <a:cs typeface="Times New Roman" pitchFamily="18" charset="0"/>
                </a:rPr>
                <a:t>Planes de Implantación Rural </a:t>
              </a:r>
              <a:endParaRPr lang="es-CO" sz="1000" dirty="0">
                <a:latin typeface="Arial Narrow" pitchFamily="34" charset="0"/>
                <a:cs typeface="Times New Roman" pitchFamily="18" charset="0"/>
              </a:endParaRPr>
            </a:p>
          </p:txBody>
        </p:sp>
        <p:sp>
          <p:nvSpPr>
            <p:cNvPr id="78" name="Rectangle 1"/>
            <p:cNvSpPr>
              <a:spLocks noChangeArrowheads="1"/>
            </p:cNvSpPr>
            <p:nvPr/>
          </p:nvSpPr>
          <p:spPr bwMode="auto">
            <a:xfrm>
              <a:off x="6786563" y="4600575"/>
              <a:ext cx="2214562" cy="400050"/>
            </a:xfrm>
            <a:prstGeom prst="rect">
              <a:avLst/>
            </a:prstGeom>
            <a:noFill/>
            <a:ln w="9525">
              <a:noFill/>
              <a:miter lim="800000"/>
              <a:headEnd/>
              <a:tailEnd/>
            </a:ln>
          </p:spPr>
          <p:txBody>
            <a:bodyPr anchor="ctr">
              <a:spAutoFit/>
            </a:bodyPr>
            <a:lstStyle/>
            <a:p>
              <a:pPr algn="just"/>
              <a:r>
                <a:rPr lang="es-MX" sz="1000" dirty="0">
                  <a:latin typeface="Arial Narrow" pitchFamily="34" charset="0"/>
                  <a:cs typeface="Times New Roman" pitchFamily="18" charset="0"/>
                </a:rPr>
                <a:t>Planes de Mejoramiento Integral para Centros Poblados </a:t>
              </a:r>
              <a:endParaRPr lang="es-CO" sz="1000" dirty="0">
                <a:latin typeface="Arial Narrow" pitchFamily="34" charset="0"/>
                <a:cs typeface="Times New Roman" pitchFamily="18" charset="0"/>
              </a:endParaRPr>
            </a:p>
          </p:txBody>
        </p:sp>
        <p:sp>
          <p:nvSpPr>
            <p:cNvPr id="79" name="Rectangle 1"/>
            <p:cNvSpPr>
              <a:spLocks noChangeArrowheads="1"/>
            </p:cNvSpPr>
            <p:nvPr/>
          </p:nvSpPr>
          <p:spPr bwMode="auto">
            <a:xfrm>
              <a:off x="6858000" y="3857625"/>
              <a:ext cx="1785938" cy="246063"/>
            </a:xfrm>
            <a:prstGeom prst="rect">
              <a:avLst/>
            </a:prstGeom>
            <a:noFill/>
            <a:ln w="9525">
              <a:noFill/>
              <a:miter lim="800000"/>
              <a:headEnd/>
              <a:tailEnd/>
            </a:ln>
          </p:spPr>
          <p:txBody>
            <a:bodyPr anchor="ctr">
              <a:spAutoFit/>
            </a:bodyPr>
            <a:lstStyle/>
            <a:p>
              <a:pPr algn="just"/>
              <a:r>
                <a:rPr lang="es-MX" sz="1000" dirty="0">
                  <a:latin typeface="Arial Narrow" pitchFamily="34" charset="0"/>
                  <a:cs typeface="Times New Roman" pitchFamily="18" charset="0"/>
                </a:rPr>
                <a:t>Planes de Movilidad </a:t>
              </a:r>
              <a:endParaRPr lang="es-CO" sz="1000" dirty="0">
                <a:latin typeface="Arial Narrow" pitchFamily="34" charset="0"/>
                <a:cs typeface="Times New Roman" pitchFamily="18" charset="0"/>
              </a:endParaRPr>
            </a:p>
          </p:txBody>
        </p:sp>
        <p:sp>
          <p:nvSpPr>
            <p:cNvPr id="80" name="79 Elipse"/>
            <p:cNvSpPr/>
            <p:nvPr/>
          </p:nvSpPr>
          <p:spPr>
            <a:xfrm>
              <a:off x="6357938" y="4357688"/>
              <a:ext cx="142875" cy="142875"/>
            </a:xfrm>
            <a:prstGeom prst="ellipse">
              <a:avLst/>
            </a:prstGeom>
            <a:solidFill>
              <a:srgbClr val="FFC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cxnSp>
          <p:nvCxnSpPr>
            <p:cNvPr id="81" name="80 Conector recto de flecha"/>
            <p:cNvCxnSpPr>
              <a:stCxn id="72" idx="6"/>
            </p:cNvCxnSpPr>
            <p:nvPr/>
          </p:nvCxnSpPr>
          <p:spPr>
            <a:xfrm>
              <a:off x="6429375" y="3786188"/>
              <a:ext cx="357188" cy="1587"/>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81 Conector recto de flecha"/>
            <p:cNvCxnSpPr/>
            <p:nvPr/>
          </p:nvCxnSpPr>
          <p:spPr>
            <a:xfrm>
              <a:off x="6500813" y="3998913"/>
              <a:ext cx="357187" cy="1587"/>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3" name="Rectangle 1"/>
            <p:cNvSpPr>
              <a:spLocks noChangeArrowheads="1"/>
            </p:cNvSpPr>
            <p:nvPr/>
          </p:nvSpPr>
          <p:spPr bwMode="auto">
            <a:xfrm>
              <a:off x="7072313" y="4325938"/>
              <a:ext cx="1785937" cy="246062"/>
            </a:xfrm>
            <a:prstGeom prst="rect">
              <a:avLst/>
            </a:prstGeom>
            <a:noFill/>
            <a:ln w="9525">
              <a:noFill/>
              <a:miter lim="800000"/>
              <a:headEnd/>
              <a:tailEnd/>
            </a:ln>
          </p:spPr>
          <p:txBody>
            <a:bodyPr anchor="ctr">
              <a:spAutoFit/>
            </a:bodyPr>
            <a:lstStyle/>
            <a:p>
              <a:pPr algn="just"/>
              <a:r>
                <a:rPr lang="es-MX" sz="1000" dirty="0">
                  <a:latin typeface="Arial Narrow" pitchFamily="34" charset="0"/>
                  <a:cs typeface="Times New Roman" pitchFamily="18" charset="0"/>
                </a:rPr>
                <a:t>Planes Directores de Parques</a:t>
              </a:r>
              <a:endParaRPr lang="es-CO" sz="1000" dirty="0">
                <a:latin typeface="Arial Narrow" pitchFamily="34" charset="0"/>
                <a:cs typeface="Times New Roman" pitchFamily="18" charset="0"/>
              </a:endParaRPr>
            </a:p>
          </p:txBody>
        </p:sp>
        <p:cxnSp>
          <p:nvCxnSpPr>
            <p:cNvPr id="84" name="105 Forma"/>
            <p:cNvCxnSpPr>
              <a:stCxn id="73" idx="4"/>
              <a:endCxn id="74" idx="1"/>
            </p:cNvCxnSpPr>
            <p:nvPr/>
          </p:nvCxnSpPr>
          <p:spPr>
            <a:xfrm rot="16200000" flipH="1">
              <a:off x="4760119" y="5241131"/>
              <a:ext cx="1409700" cy="357188"/>
            </a:xfrm>
            <a:prstGeom prst="bentConnector2">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109 Forma"/>
            <p:cNvCxnSpPr>
              <a:stCxn id="48" idx="4"/>
              <a:endCxn id="39" idx="1"/>
            </p:cNvCxnSpPr>
            <p:nvPr/>
          </p:nvCxnSpPr>
          <p:spPr>
            <a:xfrm rot="16200000" flipH="1">
              <a:off x="5597525" y="5046663"/>
              <a:ext cx="592137" cy="357188"/>
            </a:xfrm>
            <a:prstGeom prst="bentConnector2">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115 Forma"/>
            <p:cNvCxnSpPr>
              <a:stCxn id="75" idx="5"/>
              <a:endCxn id="78" idx="1"/>
            </p:cNvCxnSpPr>
            <p:nvPr/>
          </p:nvCxnSpPr>
          <p:spPr>
            <a:xfrm rot="16200000" flipH="1">
              <a:off x="6508751" y="4522787"/>
              <a:ext cx="106362" cy="449263"/>
            </a:xfrm>
            <a:prstGeom prst="bentConnector2">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86 Conector recto de flecha"/>
            <p:cNvCxnSpPr/>
            <p:nvPr/>
          </p:nvCxnSpPr>
          <p:spPr>
            <a:xfrm>
              <a:off x="6500813" y="4429125"/>
              <a:ext cx="642937" cy="1588"/>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87 Conector recto de flecha"/>
            <p:cNvCxnSpPr/>
            <p:nvPr/>
          </p:nvCxnSpPr>
          <p:spPr>
            <a:xfrm>
              <a:off x="6572250" y="4214813"/>
              <a:ext cx="500063" cy="0"/>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9" name="Oval 9"/>
            <p:cNvSpPr>
              <a:spLocks noChangeArrowheads="1"/>
            </p:cNvSpPr>
            <p:nvPr/>
          </p:nvSpPr>
          <p:spPr bwMode="auto">
            <a:xfrm>
              <a:off x="3786182" y="2143116"/>
              <a:ext cx="1428760" cy="1285884"/>
            </a:xfrm>
            <a:prstGeom prst="ellipse">
              <a:avLst/>
            </a:prstGeom>
            <a:solidFill>
              <a:schemeClr val="accent6">
                <a:lumMod val="75000"/>
                <a:alpha val="28999"/>
              </a:schemeClr>
            </a:solidFill>
            <a:ln w="57150">
              <a:solidFill>
                <a:schemeClr val="accent6">
                  <a:lumMod val="60000"/>
                  <a:lumOff val="40000"/>
                </a:schemeClr>
              </a:solidFill>
              <a:round/>
              <a:headEnd/>
              <a:tailEnd/>
            </a:ln>
            <a:effectLst>
              <a:outerShdw blurRad="50800" dist="38100" dir="2700000" algn="tl" rotWithShape="0">
                <a:prstClr val="black">
                  <a:alpha val="40000"/>
                </a:prstClr>
              </a:outerShdw>
            </a:effectLst>
          </p:spPr>
          <p:txBody>
            <a:bodyPr wrap="none"/>
            <a:lstStyle/>
            <a:p>
              <a:pPr algn="r" eaLnBrk="0" hangingPunct="0">
                <a:defRPr/>
              </a:pPr>
              <a:endParaRPr lang="es-ES_tradnl" sz="3200" b="1" dirty="0">
                <a:solidFill>
                  <a:srgbClr val="7030A0"/>
                </a:solidFill>
                <a:effectLst>
                  <a:outerShdw blurRad="38100" dist="38100" dir="2700000" algn="tl">
                    <a:srgbClr val="000000">
                      <a:alpha val="43137"/>
                    </a:srgbClr>
                  </a:outerShdw>
                </a:effectLst>
                <a:latin typeface="Arial" pitchFamily="34" charset="0"/>
                <a:cs typeface="Arial" pitchFamily="34" charset="0"/>
              </a:endParaRPr>
            </a:p>
          </p:txBody>
        </p:sp>
        <p:sp>
          <p:nvSpPr>
            <p:cNvPr id="90" name="89 Rectángulo"/>
            <p:cNvSpPr/>
            <p:nvPr/>
          </p:nvSpPr>
          <p:spPr bwMode="auto">
            <a:xfrm>
              <a:off x="4000496" y="2571744"/>
              <a:ext cx="934374" cy="369332"/>
            </a:xfrm>
            <a:prstGeom prst="rect">
              <a:avLst/>
            </a:prstGeom>
          </p:spPr>
          <p:txBody>
            <a:bodyPr wrap="square">
              <a:spAutoFit/>
            </a:bodyPr>
            <a:lstStyle/>
            <a:p>
              <a:pPr algn="r" eaLnBrk="0" hangingPunct="0">
                <a:defRPr/>
              </a:pPr>
              <a:r>
                <a:rPr lang="es-ES_tradnl" b="1" dirty="0" smtClean="0">
                  <a:solidFill>
                    <a:srgbClr val="CC6600"/>
                  </a:solidFill>
                  <a:effectLst>
                    <a:outerShdw blurRad="38100" dist="38100" dir="2700000" algn="tl">
                      <a:srgbClr val="000000">
                        <a:alpha val="43137"/>
                      </a:srgbClr>
                    </a:outerShdw>
                  </a:effectLst>
                  <a:latin typeface="Arial" pitchFamily="34" charset="0"/>
                  <a:cs typeface="Arial" pitchFamily="34" charset="0"/>
                </a:rPr>
                <a:t>DC&amp;T</a:t>
              </a:r>
              <a:endParaRPr lang="es-ES_tradnl" b="1" dirty="0">
                <a:solidFill>
                  <a:srgbClr val="CC6600"/>
                </a:solidFill>
                <a:effectLst>
                  <a:outerShdw blurRad="38100" dist="38100" dir="2700000" algn="tl">
                    <a:srgbClr val="000000">
                      <a:alpha val="43137"/>
                    </a:srgbClr>
                  </a:outerShdw>
                </a:effectLst>
                <a:latin typeface="Arial" pitchFamily="34" charset="0"/>
                <a:cs typeface="Arial" pitchFamily="34" charset="0"/>
              </a:endParaRPr>
            </a:p>
          </p:txBody>
        </p:sp>
        <p:sp>
          <p:nvSpPr>
            <p:cNvPr id="91" name="90 Elipse"/>
            <p:cNvSpPr/>
            <p:nvPr/>
          </p:nvSpPr>
          <p:spPr>
            <a:xfrm>
              <a:off x="4000496" y="2214554"/>
              <a:ext cx="142875" cy="142875"/>
            </a:xfrm>
            <a:prstGeom prst="ellipse">
              <a:avLst/>
            </a:prstGeom>
            <a:solidFill>
              <a:schemeClr val="accent6">
                <a:lumMod val="50000"/>
              </a:schemeClr>
            </a:solidFill>
            <a:ln>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sp>
          <p:nvSpPr>
            <p:cNvPr id="92" name="Rectangle 3"/>
            <p:cNvSpPr>
              <a:spLocks noChangeArrowheads="1"/>
            </p:cNvSpPr>
            <p:nvPr/>
          </p:nvSpPr>
          <p:spPr bwMode="auto">
            <a:xfrm>
              <a:off x="2857488" y="1351762"/>
              <a:ext cx="1428760" cy="553998"/>
            </a:xfrm>
            <a:prstGeom prst="rect">
              <a:avLst/>
            </a:prstGeom>
            <a:noFill/>
            <a:ln w="9525">
              <a:noFill/>
              <a:miter lim="800000"/>
              <a:headEnd/>
              <a:tailEnd/>
            </a:ln>
          </p:spPr>
          <p:txBody>
            <a:bodyPr wrap="square" anchor="ctr">
              <a:spAutoFit/>
            </a:bodyPr>
            <a:lstStyle/>
            <a:p>
              <a:pPr algn="just"/>
              <a:r>
                <a:rPr lang="es-MX" sz="1000" dirty="0">
                  <a:latin typeface="Arial Narrow" pitchFamily="34" charset="0"/>
                  <a:cs typeface="Times New Roman" pitchFamily="18" charset="0"/>
                </a:rPr>
                <a:t>Plan </a:t>
              </a:r>
              <a:r>
                <a:rPr lang="es-MX" sz="1000" dirty="0" smtClean="0">
                  <a:latin typeface="Arial Narrow" pitchFamily="34" charset="0"/>
                  <a:cs typeface="Times New Roman" pitchFamily="18" charset="0"/>
                </a:rPr>
                <a:t>Nacional y Municipal de </a:t>
              </a:r>
            </a:p>
            <a:p>
              <a:pPr algn="just"/>
              <a:r>
                <a:rPr lang="es-MX" sz="1000" dirty="0" smtClean="0">
                  <a:latin typeface="Arial Narrow" pitchFamily="34" charset="0"/>
                  <a:cs typeface="Times New Roman" pitchFamily="18" charset="0"/>
                </a:rPr>
                <a:t>Ciencia y Tecnología</a:t>
              </a:r>
              <a:endParaRPr lang="es-MX" sz="1000" dirty="0">
                <a:latin typeface="Arial Narrow" pitchFamily="34" charset="0"/>
                <a:cs typeface="Times New Roman" pitchFamily="18" charset="0"/>
              </a:endParaRPr>
            </a:p>
          </p:txBody>
        </p:sp>
        <p:cxnSp>
          <p:nvCxnSpPr>
            <p:cNvPr id="93" name="92 Conector angular"/>
            <p:cNvCxnSpPr>
              <a:stCxn id="91" idx="1"/>
              <a:endCxn id="92" idx="2"/>
            </p:cNvCxnSpPr>
            <p:nvPr/>
          </p:nvCxnSpPr>
          <p:spPr>
            <a:xfrm rot="16200000" flipV="1">
              <a:off x="3631785" y="1845843"/>
              <a:ext cx="329718" cy="449552"/>
            </a:xfrm>
            <a:prstGeom prst="bentConnector3">
              <a:avLst>
                <a:gd name="adj1" fmla="val 50000"/>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4" name="Rectangle 1"/>
            <p:cNvSpPr>
              <a:spLocks noChangeArrowheads="1"/>
            </p:cNvSpPr>
            <p:nvPr/>
          </p:nvSpPr>
          <p:spPr bwMode="auto">
            <a:xfrm>
              <a:off x="4572000" y="1489083"/>
              <a:ext cx="1785937" cy="553998"/>
            </a:xfrm>
            <a:prstGeom prst="rect">
              <a:avLst/>
            </a:prstGeom>
            <a:noFill/>
            <a:ln w="9525">
              <a:noFill/>
              <a:miter lim="800000"/>
              <a:headEnd/>
              <a:tailEnd/>
            </a:ln>
          </p:spPr>
          <p:txBody>
            <a:bodyPr anchor="ctr">
              <a:spAutoFit/>
            </a:bodyPr>
            <a:lstStyle/>
            <a:p>
              <a:r>
                <a:rPr lang="es-MX" sz="1000" dirty="0">
                  <a:latin typeface="Arial Narrow" pitchFamily="34" charset="0"/>
                  <a:cs typeface="Times New Roman" pitchFamily="18" charset="0"/>
                </a:rPr>
                <a:t>Plan </a:t>
              </a:r>
              <a:r>
                <a:rPr lang="es-MX" sz="1000" dirty="0" smtClean="0">
                  <a:latin typeface="Arial Narrow" pitchFamily="34" charset="0"/>
                  <a:cs typeface="Times New Roman" pitchFamily="18" charset="0"/>
                </a:rPr>
                <a:t>Nacional de las Tecnologías de la información y las comunicaciones</a:t>
              </a:r>
              <a:endParaRPr lang="es-CO" sz="1000" dirty="0">
                <a:latin typeface="Arial Narrow" pitchFamily="34" charset="0"/>
                <a:cs typeface="Times New Roman" pitchFamily="18" charset="0"/>
              </a:endParaRPr>
            </a:p>
          </p:txBody>
        </p:sp>
        <p:sp>
          <p:nvSpPr>
            <p:cNvPr id="95" name="94 Elipse"/>
            <p:cNvSpPr/>
            <p:nvPr/>
          </p:nvSpPr>
          <p:spPr>
            <a:xfrm>
              <a:off x="4929190" y="2214554"/>
              <a:ext cx="142875" cy="142875"/>
            </a:xfrm>
            <a:prstGeom prst="ellipse">
              <a:avLst/>
            </a:prstGeom>
            <a:solidFill>
              <a:schemeClr val="accent6">
                <a:lumMod val="50000"/>
              </a:schemeClr>
            </a:solidFill>
            <a:ln>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cxnSp>
          <p:nvCxnSpPr>
            <p:cNvPr id="96" name="91 Forma"/>
            <p:cNvCxnSpPr>
              <a:stCxn id="95" idx="6"/>
              <a:endCxn id="94" idx="2"/>
            </p:cNvCxnSpPr>
            <p:nvPr/>
          </p:nvCxnSpPr>
          <p:spPr>
            <a:xfrm flipV="1">
              <a:off x="5072065" y="2043081"/>
              <a:ext cx="392904" cy="242911"/>
            </a:xfrm>
            <a:prstGeom prst="bentConnector2">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7" name="Oval 8"/>
            <p:cNvSpPr>
              <a:spLocks noChangeArrowheads="1"/>
            </p:cNvSpPr>
            <p:nvPr/>
          </p:nvSpPr>
          <p:spPr bwMode="auto">
            <a:xfrm>
              <a:off x="3930650" y="3357563"/>
              <a:ext cx="1157288" cy="922337"/>
            </a:xfrm>
            <a:prstGeom prst="ellipse">
              <a:avLst/>
            </a:prstGeom>
            <a:solidFill>
              <a:schemeClr val="tx1">
                <a:lumMod val="95000"/>
                <a:lumOff val="5000"/>
                <a:alpha val="28999"/>
              </a:schemeClr>
            </a:solidFill>
            <a:ln w="57150">
              <a:solidFill>
                <a:schemeClr val="tx1">
                  <a:lumMod val="50000"/>
                  <a:lumOff val="50000"/>
                </a:schemeClr>
              </a:solidFill>
              <a:round/>
              <a:headEnd/>
              <a:tailEnd/>
            </a:ln>
            <a:effectLst>
              <a:outerShdw blurRad="50800" dist="38100" dir="2700000" algn="tl" rotWithShape="0">
                <a:prstClr val="black">
                  <a:alpha val="40000"/>
                </a:prstClr>
              </a:outerShdw>
            </a:effectLst>
          </p:spPr>
          <p:txBody>
            <a:bodyPr wrap="none" anchor="b" anchorCtr="1"/>
            <a:lstStyle/>
            <a:p>
              <a:pPr algn="ctr" eaLnBrk="0" hangingPunct="0">
                <a:defRPr/>
              </a:pPr>
              <a:endParaRPr lang="es-ES_tradnl" sz="3200" b="1" dirty="0">
                <a:solidFill>
                  <a:srgbClr val="FFC000"/>
                </a:solidFill>
                <a:effectLst>
                  <a:outerShdw blurRad="38100" dist="38100" dir="2700000" algn="tl">
                    <a:srgbClr val="000000">
                      <a:alpha val="43137"/>
                    </a:srgbClr>
                  </a:outerShdw>
                </a:effectLst>
              </a:endParaRPr>
            </a:p>
            <a:p>
              <a:pPr algn="ctr" eaLnBrk="0" hangingPunct="0">
                <a:defRPr/>
              </a:pPr>
              <a:endParaRPr lang="es-ES_tradnl" sz="3200" b="1" dirty="0">
                <a:solidFill>
                  <a:srgbClr val="FFC000"/>
                </a:solidFill>
                <a:effectLst>
                  <a:outerShdw blurRad="38100" dist="38100" dir="2700000" algn="tl">
                    <a:srgbClr val="000000">
                      <a:alpha val="43137"/>
                    </a:srgbClr>
                  </a:outerShdw>
                </a:effectLst>
              </a:endParaRPr>
            </a:p>
            <a:p>
              <a:pPr algn="ctr" eaLnBrk="0" hangingPunct="0">
                <a:defRPr/>
              </a:pPr>
              <a:endParaRPr lang="es-ES_tradnl" sz="3200" b="1" dirty="0">
                <a:solidFill>
                  <a:srgbClr val="FFC000"/>
                </a:solidFill>
                <a:effectLst>
                  <a:outerShdw blurRad="38100" dist="38100" dir="2700000" algn="tl">
                    <a:srgbClr val="000000">
                      <a:alpha val="43137"/>
                    </a:srgbClr>
                  </a:outerShdw>
                </a:effectLst>
              </a:endParaRPr>
            </a:p>
            <a:p>
              <a:pPr algn="ctr" eaLnBrk="0" hangingPunct="0">
                <a:defRPr/>
              </a:pPr>
              <a:endParaRPr lang="es-ES_tradnl" sz="3200" b="1" dirty="0">
                <a:solidFill>
                  <a:srgbClr val="FFC000"/>
                </a:solidFill>
                <a:effectLst>
                  <a:outerShdw blurRad="38100" dist="38100" dir="2700000" algn="tl">
                    <a:srgbClr val="000000">
                      <a:alpha val="43137"/>
                    </a:srgbClr>
                  </a:outerShdw>
                </a:effectLst>
              </a:endParaRPr>
            </a:p>
          </p:txBody>
        </p:sp>
        <p:sp>
          <p:nvSpPr>
            <p:cNvPr id="98" name="97 Rectángulo"/>
            <p:cNvSpPr/>
            <p:nvPr/>
          </p:nvSpPr>
          <p:spPr bwMode="auto">
            <a:xfrm>
              <a:off x="4246755" y="3714750"/>
              <a:ext cx="583814" cy="307777"/>
            </a:xfrm>
            <a:prstGeom prst="rect">
              <a:avLst/>
            </a:prstGeom>
          </p:spPr>
          <p:txBody>
            <a:bodyPr wrap="none">
              <a:spAutoFit/>
            </a:bodyPr>
            <a:lstStyle/>
            <a:p>
              <a:pPr algn="ctr" eaLnBrk="0" hangingPunct="0">
                <a:defRPr/>
              </a:pPr>
              <a:r>
                <a:rPr lang="es-ES_tradnl" sz="1400" b="1" dirty="0" smtClean="0">
                  <a:solidFill>
                    <a:srgbClr val="FF0000"/>
                  </a:solidFill>
                  <a:effectLst>
                    <a:outerShdw blurRad="38100" dist="38100" dir="2700000" algn="tl">
                      <a:srgbClr val="000000">
                        <a:alpha val="43137"/>
                      </a:srgbClr>
                    </a:outerShdw>
                  </a:effectLst>
                </a:rPr>
                <a:t>GRD</a:t>
              </a:r>
              <a:endParaRPr lang="es-ES_tradnl" sz="1400" b="1" dirty="0">
                <a:solidFill>
                  <a:srgbClr val="FF0000"/>
                </a:solidFill>
                <a:effectLst>
                  <a:outerShdw blurRad="38100" dist="38100" dir="2700000" algn="tl">
                    <a:srgbClr val="000000">
                      <a:alpha val="43137"/>
                    </a:srgbClr>
                  </a:outerShdw>
                </a:effectLst>
              </a:endParaRPr>
            </a:p>
          </p:txBody>
        </p:sp>
      </p:grpSp>
      <p:sp>
        <p:nvSpPr>
          <p:cNvPr id="17" name="16 Rectángulo"/>
          <p:cNvSpPr/>
          <p:nvPr/>
        </p:nvSpPr>
        <p:spPr>
          <a:xfrm>
            <a:off x="3856390" y="889068"/>
            <a:ext cx="5073328" cy="215444"/>
          </a:xfrm>
          <a:prstGeom prst="rect">
            <a:avLst/>
          </a:prstGeom>
        </p:spPr>
        <p:txBody>
          <a:bodyPr wrap="square">
            <a:spAutoFit/>
          </a:bodyPr>
          <a:lstStyle/>
          <a:p>
            <a:pPr marL="266700" indent="-266700" algn="r">
              <a:tabLst>
                <a:tab pos="266700" algn="l"/>
              </a:tabLst>
              <a:defRPr/>
            </a:pPr>
            <a:r>
              <a:rPr lang="es-MX" sz="800" cap="all" dirty="0" smtClean="0">
                <a:solidFill>
                  <a:srgbClr val="000000"/>
                </a:solidFill>
                <a:latin typeface="Arial Narrow" pitchFamily="34" charset="0"/>
                <a:ea typeface="Times New Roman" pitchFamily="18" charset="0"/>
              </a:rPr>
              <a:t>LA </a:t>
            </a:r>
            <a:r>
              <a:rPr lang="es-MX" sz="800" cap="all" dirty="0" err="1" smtClean="0">
                <a:solidFill>
                  <a:srgbClr val="000000"/>
                </a:solidFill>
                <a:latin typeface="Arial Narrow" pitchFamily="34" charset="0"/>
                <a:ea typeface="Times New Roman" pitchFamily="18" charset="0"/>
              </a:rPr>
              <a:t>GRd</a:t>
            </a:r>
            <a:r>
              <a:rPr lang="es-MX" sz="800" cap="all" dirty="0" smtClean="0">
                <a:solidFill>
                  <a:srgbClr val="000000"/>
                </a:solidFill>
                <a:latin typeface="Arial Narrow" pitchFamily="34" charset="0"/>
                <a:ea typeface="Times New Roman" pitchFamily="18" charset="0"/>
              </a:rPr>
              <a:t> EN LOS PLANES</a:t>
            </a:r>
            <a:endParaRPr lang="es-MX" sz="800" cap="all" dirty="0">
              <a:solidFill>
                <a:srgbClr val="000000"/>
              </a:solidFill>
              <a:latin typeface="Arial Narrow" pitchFamily="34" charset="0"/>
              <a:ea typeface="Times New Roman" pitchFamily="18" charset="0"/>
            </a:endParaRPr>
          </a:p>
        </p:txBody>
      </p:sp>
    </p:spTree>
    <p:extLst>
      <p:ext uri="{BB962C8B-B14F-4D97-AF65-F5344CB8AC3E}">
        <p14:creationId xmlns:p14="http://schemas.microsoft.com/office/powerpoint/2010/main" val="8040479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Subtítulo"/>
          <p:cNvSpPr txBox="1">
            <a:spLocks/>
          </p:cNvSpPr>
          <p:nvPr/>
        </p:nvSpPr>
        <p:spPr>
          <a:xfrm>
            <a:off x="0" y="6674767"/>
            <a:ext cx="3528392" cy="35463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CO" sz="1000" dirty="0">
                <a:latin typeface="Arial" pitchFamily="34" charset="0"/>
                <a:cs typeface="Arial" pitchFamily="34" charset="0"/>
              </a:rPr>
              <a:t>Elaborado por: Arq. Msc. Daniel I. Arriaga </a:t>
            </a:r>
            <a:r>
              <a:rPr lang="es-CO" sz="1000" dirty="0" smtClean="0">
                <a:latin typeface="Arial" pitchFamily="34" charset="0"/>
                <a:cs typeface="Arial" pitchFamily="34" charset="0"/>
              </a:rPr>
              <a:t>Salamanca</a:t>
            </a:r>
            <a:endParaRPr lang="es-CO" sz="1000" dirty="0">
              <a:latin typeface="Arial" pitchFamily="34" charset="0"/>
              <a:cs typeface="Arial" pitchFamily="34" charset="0"/>
            </a:endParaRPr>
          </a:p>
        </p:txBody>
      </p:sp>
      <p:sp>
        <p:nvSpPr>
          <p:cNvPr id="5" name="Oval 92"/>
          <p:cNvSpPr>
            <a:spLocks noChangeArrowheads="1"/>
          </p:cNvSpPr>
          <p:nvPr/>
        </p:nvSpPr>
        <p:spPr bwMode="auto">
          <a:xfrm>
            <a:off x="928662" y="61914"/>
            <a:ext cx="7429552" cy="6796110"/>
          </a:xfrm>
          <a:prstGeom prst="ellipse">
            <a:avLst/>
          </a:prstGeom>
          <a:solidFill>
            <a:schemeClr val="bg1">
              <a:lumMod val="95000"/>
            </a:schemeClr>
          </a:solidFill>
          <a:ln w="9525">
            <a:solidFill>
              <a:schemeClr val="tx1">
                <a:lumMod val="50000"/>
                <a:lumOff val="50000"/>
              </a:schemeClr>
            </a:solidFill>
            <a:round/>
            <a:headEnd/>
            <a:tailEnd/>
          </a:ln>
        </p:spPr>
        <p:txBody>
          <a:bodyPr/>
          <a:lstStyle>
            <a:defPPr>
              <a:defRPr lang="es-E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s-CO" dirty="0">
              <a:latin typeface="Arial" pitchFamily="34" charset="0"/>
              <a:cs typeface="Arial" pitchFamily="34" charset="0"/>
            </a:endParaRPr>
          </a:p>
        </p:txBody>
      </p:sp>
      <p:sp>
        <p:nvSpPr>
          <p:cNvPr id="6" name="Oval 92"/>
          <p:cNvSpPr>
            <a:spLocks noChangeArrowheads="1"/>
          </p:cNvSpPr>
          <p:nvPr/>
        </p:nvSpPr>
        <p:spPr bwMode="auto">
          <a:xfrm>
            <a:off x="1142976" y="285728"/>
            <a:ext cx="6929486" cy="6357982"/>
          </a:xfrm>
          <a:prstGeom prst="ellipse">
            <a:avLst/>
          </a:prstGeom>
          <a:solidFill>
            <a:schemeClr val="bg1">
              <a:lumMod val="85000"/>
            </a:schemeClr>
          </a:solidFill>
          <a:ln w="9525">
            <a:solidFill>
              <a:schemeClr val="tx1">
                <a:lumMod val="50000"/>
                <a:lumOff val="50000"/>
              </a:schemeClr>
            </a:solidFill>
            <a:round/>
            <a:headEnd/>
            <a:tailEnd/>
          </a:ln>
        </p:spPr>
        <p:txBody>
          <a:bodyPr/>
          <a:lstStyle>
            <a:defPPr>
              <a:defRPr lang="es-E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s-CO" dirty="0">
              <a:latin typeface="Arial" pitchFamily="34" charset="0"/>
              <a:cs typeface="Arial" pitchFamily="34" charset="0"/>
            </a:endParaRPr>
          </a:p>
        </p:txBody>
      </p:sp>
      <p:sp>
        <p:nvSpPr>
          <p:cNvPr id="9" name="Oval 92"/>
          <p:cNvSpPr>
            <a:spLocks noChangeArrowheads="1"/>
          </p:cNvSpPr>
          <p:nvPr/>
        </p:nvSpPr>
        <p:spPr bwMode="auto">
          <a:xfrm>
            <a:off x="1439132" y="500042"/>
            <a:ext cx="6347578" cy="5933368"/>
          </a:xfrm>
          <a:prstGeom prst="ellipse">
            <a:avLst/>
          </a:prstGeom>
          <a:solidFill>
            <a:schemeClr val="bg1">
              <a:lumMod val="75000"/>
            </a:schemeClr>
          </a:solidFill>
          <a:ln w="9525">
            <a:solidFill>
              <a:schemeClr val="tx1">
                <a:lumMod val="50000"/>
                <a:lumOff val="50000"/>
              </a:schemeClr>
            </a:solidFill>
            <a:round/>
            <a:headEnd/>
            <a:tailEnd/>
          </a:ln>
        </p:spPr>
        <p:txBody>
          <a:bodyPr/>
          <a:lstStyle>
            <a:defPPr>
              <a:defRPr lang="es-E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s-CO" dirty="0">
              <a:latin typeface="Arial" pitchFamily="34" charset="0"/>
              <a:cs typeface="Arial" pitchFamily="34" charset="0"/>
            </a:endParaRPr>
          </a:p>
        </p:txBody>
      </p:sp>
      <p:sp>
        <p:nvSpPr>
          <p:cNvPr id="10" name="Oval 99"/>
          <p:cNvSpPr>
            <a:spLocks noChangeArrowheads="1"/>
          </p:cNvSpPr>
          <p:nvPr/>
        </p:nvSpPr>
        <p:spPr bwMode="auto">
          <a:xfrm>
            <a:off x="1776769" y="904591"/>
            <a:ext cx="5604776" cy="5191716"/>
          </a:xfrm>
          <a:prstGeom prst="ellipse">
            <a:avLst/>
          </a:prstGeom>
          <a:solidFill>
            <a:schemeClr val="bg1">
              <a:lumMod val="65000"/>
            </a:schemeClr>
          </a:solidFill>
          <a:ln w="9525">
            <a:solidFill>
              <a:schemeClr val="tx1">
                <a:lumMod val="50000"/>
                <a:lumOff val="50000"/>
              </a:schemeClr>
            </a:solidFill>
            <a:round/>
            <a:headEnd/>
            <a:tailEnd/>
          </a:ln>
        </p:spPr>
        <p:txBody>
          <a:bodyPr/>
          <a:lstStyle>
            <a:defPPr>
              <a:defRPr lang="es-E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s-CO" dirty="0">
              <a:latin typeface="Arial" pitchFamily="34" charset="0"/>
              <a:cs typeface="Arial" pitchFamily="34" charset="0"/>
            </a:endParaRPr>
          </a:p>
        </p:txBody>
      </p:sp>
      <p:sp>
        <p:nvSpPr>
          <p:cNvPr id="11" name="Oval 99"/>
          <p:cNvSpPr>
            <a:spLocks noChangeArrowheads="1"/>
          </p:cNvSpPr>
          <p:nvPr/>
        </p:nvSpPr>
        <p:spPr bwMode="auto">
          <a:xfrm>
            <a:off x="2181934" y="1241716"/>
            <a:ext cx="4861975" cy="4517467"/>
          </a:xfrm>
          <a:prstGeom prst="ellipse">
            <a:avLst/>
          </a:prstGeom>
          <a:solidFill>
            <a:schemeClr val="bg1">
              <a:lumMod val="50000"/>
            </a:schemeClr>
          </a:solidFill>
          <a:ln w="9525">
            <a:solidFill>
              <a:schemeClr val="tx1">
                <a:lumMod val="50000"/>
                <a:lumOff val="50000"/>
              </a:schemeClr>
            </a:solidFill>
            <a:round/>
            <a:headEnd/>
            <a:tailEnd/>
          </a:ln>
        </p:spPr>
        <p:txBody>
          <a:bodyPr/>
          <a:lstStyle>
            <a:defPPr>
              <a:defRPr lang="es-E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s-CO" dirty="0">
              <a:latin typeface="Arial" pitchFamily="34" charset="0"/>
              <a:cs typeface="Arial" pitchFamily="34" charset="0"/>
            </a:endParaRPr>
          </a:p>
        </p:txBody>
      </p:sp>
      <p:sp>
        <p:nvSpPr>
          <p:cNvPr id="12" name="Oval 99"/>
          <p:cNvSpPr>
            <a:spLocks noChangeArrowheads="1"/>
          </p:cNvSpPr>
          <p:nvPr/>
        </p:nvSpPr>
        <p:spPr bwMode="auto">
          <a:xfrm>
            <a:off x="2654626" y="1646265"/>
            <a:ext cx="3901985" cy="3741877"/>
          </a:xfrm>
          <a:prstGeom prst="ellipse">
            <a:avLst/>
          </a:prstGeom>
          <a:solidFill>
            <a:schemeClr val="tx1">
              <a:lumMod val="65000"/>
              <a:lumOff val="35000"/>
            </a:schemeClr>
          </a:solidFill>
          <a:ln w="9525">
            <a:solidFill>
              <a:schemeClr val="tx1">
                <a:lumMod val="50000"/>
                <a:lumOff val="50000"/>
              </a:schemeClr>
            </a:solidFill>
            <a:round/>
            <a:headEnd/>
            <a:tailEnd/>
          </a:ln>
        </p:spPr>
        <p:txBody>
          <a:bodyPr/>
          <a:lstStyle>
            <a:defPPr>
              <a:defRPr lang="es-E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s-CO" dirty="0">
              <a:latin typeface="Arial" pitchFamily="34" charset="0"/>
              <a:cs typeface="Arial" pitchFamily="34" charset="0"/>
            </a:endParaRPr>
          </a:p>
        </p:txBody>
      </p:sp>
      <p:sp>
        <p:nvSpPr>
          <p:cNvPr id="13" name="13 CuadroTexto"/>
          <p:cNvSpPr txBox="1">
            <a:spLocks noChangeArrowheads="1"/>
          </p:cNvSpPr>
          <p:nvPr/>
        </p:nvSpPr>
        <p:spPr bwMode="auto">
          <a:xfrm>
            <a:off x="428625" y="214313"/>
            <a:ext cx="8501063" cy="862012"/>
          </a:xfrm>
          <a:prstGeom prst="rect">
            <a:avLst/>
          </a:prstGeom>
          <a:noFill/>
          <a:ln w="9525">
            <a:noFill/>
            <a:miter lim="800000"/>
            <a:headEnd/>
            <a:tailEnd/>
          </a:ln>
        </p:spPr>
        <p:txBody>
          <a:bodyPr>
            <a:spAutoFit/>
          </a:bodyPr>
          <a:lstStyle/>
          <a:p>
            <a:pPr algn="r"/>
            <a:endParaRPr lang="es-MX" sz="5000" dirty="0">
              <a:latin typeface="Arial Black" pitchFamily="34" charset="0"/>
            </a:endParaRPr>
          </a:p>
        </p:txBody>
      </p:sp>
      <p:sp>
        <p:nvSpPr>
          <p:cNvPr id="14" name="Text Box 10"/>
          <p:cNvSpPr txBox="1">
            <a:spLocks noChangeArrowheads="1"/>
          </p:cNvSpPr>
          <p:nvPr/>
        </p:nvSpPr>
        <p:spPr bwMode="auto">
          <a:xfrm>
            <a:off x="251520" y="142875"/>
            <a:ext cx="3571875" cy="646331"/>
          </a:xfrm>
          <a:prstGeom prst="rect">
            <a:avLst/>
          </a:prstGeom>
          <a:noFill/>
          <a:ln w="9525" algn="ctr">
            <a:noFill/>
            <a:miter lim="800000"/>
            <a:headEnd/>
            <a:tailEnd/>
          </a:ln>
          <a:effectLst/>
        </p:spPr>
        <p:txBody>
          <a:bodyPr>
            <a:spAutoFit/>
          </a:bodyPr>
          <a:lstStyle/>
          <a:p>
            <a:pPr algn="just" eaLnBrk="0" hangingPunct="0">
              <a:defRPr/>
            </a:pPr>
            <a:r>
              <a:rPr lang="en-US" sz="1200" b="1" dirty="0">
                <a:solidFill>
                  <a:schemeClr val="tx1">
                    <a:lumMod val="65000"/>
                    <a:lumOff val="35000"/>
                  </a:schemeClr>
                </a:solidFill>
                <a:effectLst>
                  <a:outerShdw blurRad="38100" dist="38100" dir="2700000" algn="tl">
                    <a:srgbClr val="C0C0C0"/>
                  </a:outerShdw>
                </a:effectLst>
                <a:latin typeface="Arial" pitchFamily="34" charset="0"/>
                <a:cs typeface="+mn-cs"/>
              </a:rPr>
              <a:t>LA </a:t>
            </a:r>
            <a:r>
              <a:rPr lang="en-US" sz="1200" b="1" dirty="0" smtClean="0">
                <a:solidFill>
                  <a:schemeClr val="tx1">
                    <a:lumMod val="65000"/>
                    <a:lumOff val="35000"/>
                  </a:schemeClr>
                </a:solidFill>
                <a:effectLst>
                  <a:outerShdw blurRad="38100" dist="38100" dir="2700000" algn="tl">
                    <a:srgbClr val="C0C0C0"/>
                  </a:outerShdw>
                </a:effectLst>
                <a:latin typeface="Arial" pitchFamily="34" charset="0"/>
                <a:cs typeface="+mn-cs"/>
              </a:rPr>
              <a:t>GESTIÓN DEL RIESGO DE DESASTRES </a:t>
            </a:r>
            <a:r>
              <a:rPr lang="en-US" sz="1200" b="1" dirty="0">
                <a:solidFill>
                  <a:schemeClr val="tx1">
                    <a:lumMod val="65000"/>
                    <a:lumOff val="35000"/>
                  </a:schemeClr>
                </a:solidFill>
                <a:effectLst>
                  <a:outerShdw blurRad="38100" dist="38100" dir="2700000" algn="tl">
                    <a:srgbClr val="C0C0C0"/>
                  </a:outerShdw>
                </a:effectLst>
                <a:latin typeface="Arial" pitchFamily="34" charset="0"/>
                <a:cs typeface="+mn-cs"/>
              </a:rPr>
              <a:t>Y SU ARTICULACIÓN CON OTRAS </a:t>
            </a:r>
            <a:endParaRPr lang="en-US" sz="1200" b="1" dirty="0" smtClean="0">
              <a:solidFill>
                <a:schemeClr val="tx1">
                  <a:lumMod val="65000"/>
                  <a:lumOff val="35000"/>
                </a:schemeClr>
              </a:solidFill>
              <a:effectLst>
                <a:outerShdw blurRad="38100" dist="38100" dir="2700000" algn="tl">
                  <a:srgbClr val="C0C0C0"/>
                </a:outerShdw>
              </a:effectLst>
              <a:latin typeface="Arial" pitchFamily="34" charset="0"/>
              <a:cs typeface="+mn-cs"/>
            </a:endParaRPr>
          </a:p>
          <a:p>
            <a:pPr algn="just" eaLnBrk="0" hangingPunct="0">
              <a:defRPr/>
            </a:pPr>
            <a:r>
              <a:rPr lang="en-US" sz="1200" b="1" dirty="0" smtClean="0">
                <a:solidFill>
                  <a:schemeClr val="tx1">
                    <a:lumMod val="65000"/>
                    <a:lumOff val="35000"/>
                  </a:schemeClr>
                </a:solidFill>
                <a:effectLst>
                  <a:outerShdw blurRad="38100" dist="38100" dir="2700000" algn="tl">
                    <a:srgbClr val="C0C0C0"/>
                  </a:outerShdw>
                </a:effectLst>
                <a:latin typeface="Arial" pitchFamily="34" charset="0"/>
                <a:cs typeface="+mn-cs"/>
              </a:rPr>
              <a:t>POLÍTICAS</a:t>
            </a:r>
            <a:endParaRPr lang="en-US" sz="1200" b="1" dirty="0">
              <a:solidFill>
                <a:schemeClr val="tx1">
                  <a:lumMod val="65000"/>
                  <a:lumOff val="35000"/>
                </a:schemeClr>
              </a:solidFill>
              <a:effectLst>
                <a:outerShdw blurRad="38100" dist="38100" dir="2700000" algn="tl">
                  <a:srgbClr val="C0C0C0"/>
                </a:outerShdw>
              </a:effectLst>
              <a:latin typeface="Arial" pitchFamily="34" charset="0"/>
              <a:cs typeface="+mn-cs"/>
            </a:endParaRPr>
          </a:p>
        </p:txBody>
      </p:sp>
      <p:grpSp>
        <p:nvGrpSpPr>
          <p:cNvPr id="16" name="130 Grupo"/>
          <p:cNvGrpSpPr/>
          <p:nvPr/>
        </p:nvGrpSpPr>
        <p:grpSpPr>
          <a:xfrm>
            <a:off x="-71470" y="934171"/>
            <a:ext cx="9787006" cy="5966692"/>
            <a:chOff x="-71470" y="934171"/>
            <a:chExt cx="9787006" cy="5966692"/>
          </a:xfrm>
        </p:grpSpPr>
        <p:sp>
          <p:nvSpPr>
            <p:cNvPr id="26" name="Rectangle 1"/>
            <p:cNvSpPr>
              <a:spLocks noChangeArrowheads="1"/>
            </p:cNvSpPr>
            <p:nvPr/>
          </p:nvSpPr>
          <p:spPr bwMode="auto">
            <a:xfrm>
              <a:off x="4857767" y="6500760"/>
              <a:ext cx="2571727" cy="400103"/>
            </a:xfrm>
            <a:prstGeom prst="rect">
              <a:avLst/>
            </a:prstGeom>
            <a:noFill/>
            <a:ln w="9525">
              <a:noFill/>
              <a:miter lim="800000"/>
              <a:headEnd/>
              <a:tailEnd/>
            </a:ln>
          </p:spPr>
          <p:txBody>
            <a:bodyPr anchor="ctr">
              <a:spAutoFit/>
            </a:bodyPr>
            <a:lstStyle/>
            <a:p>
              <a:r>
                <a:rPr lang="es-MX" sz="1000" dirty="0">
                  <a:latin typeface="Arial Narrow" pitchFamily="34" charset="0"/>
                </a:rPr>
                <a:t>Política Pública para la Población </a:t>
              </a:r>
            </a:p>
            <a:p>
              <a:r>
                <a:rPr lang="es-MX" sz="1000" dirty="0">
                  <a:latin typeface="Arial Narrow" pitchFamily="34" charset="0"/>
                </a:rPr>
                <a:t>Afrodescendiente </a:t>
              </a:r>
              <a:r>
                <a:rPr lang="es-MX" sz="1000" dirty="0" smtClean="0">
                  <a:latin typeface="Arial Narrow" pitchFamily="34" charset="0"/>
                </a:rPr>
                <a:t>del Municipio</a:t>
              </a:r>
              <a:endParaRPr lang="es-CO" sz="1000" dirty="0">
                <a:latin typeface="Arial Narrow" pitchFamily="34" charset="0"/>
              </a:endParaRPr>
            </a:p>
          </p:txBody>
        </p:sp>
        <p:sp>
          <p:nvSpPr>
            <p:cNvPr id="27" name="Oval 7"/>
            <p:cNvSpPr>
              <a:spLocks noChangeArrowheads="1"/>
            </p:cNvSpPr>
            <p:nvPr/>
          </p:nvSpPr>
          <p:spPr bwMode="auto">
            <a:xfrm>
              <a:off x="2614609" y="2357438"/>
              <a:ext cx="1416050" cy="1257300"/>
            </a:xfrm>
            <a:prstGeom prst="ellipse">
              <a:avLst/>
            </a:prstGeom>
            <a:solidFill>
              <a:srgbClr val="99FF66">
                <a:alpha val="28999"/>
              </a:srgbClr>
            </a:solidFill>
            <a:ln w="57150">
              <a:solidFill>
                <a:schemeClr val="accent3">
                  <a:lumMod val="60000"/>
                  <a:lumOff val="40000"/>
                </a:schemeClr>
              </a:solidFill>
              <a:round/>
              <a:headEnd/>
              <a:tailEnd/>
            </a:ln>
            <a:effectLst>
              <a:outerShdw blurRad="50800" dist="38100" dir="2700000" algn="tl" rotWithShape="0">
                <a:prstClr val="black">
                  <a:alpha val="40000"/>
                </a:prstClr>
              </a:outerShdw>
            </a:effectLst>
          </p:spPr>
          <p:txBody>
            <a:bodyPr wrap="none"/>
            <a:lstStyle/>
            <a:p>
              <a:pPr eaLnBrk="0" hangingPunct="0">
                <a:defRPr/>
              </a:pPr>
              <a:endParaRPr lang="es-ES_tradnl" sz="3200" b="1" dirty="0">
                <a:solidFill>
                  <a:schemeClr val="accent3">
                    <a:lumMod val="50000"/>
                  </a:schemeClr>
                </a:solidFill>
                <a:effectLst>
                  <a:outerShdw blurRad="38100" dist="38100" dir="2700000" algn="tl">
                    <a:srgbClr val="000000">
                      <a:alpha val="43137"/>
                    </a:srgbClr>
                  </a:outerShdw>
                </a:effectLst>
              </a:endParaRPr>
            </a:p>
          </p:txBody>
        </p:sp>
        <p:sp>
          <p:nvSpPr>
            <p:cNvPr id="28" name="Oval 9"/>
            <p:cNvSpPr>
              <a:spLocks noChangeArrowheads="1"/>
            </p:cNvSpPr>
            <p:nvPr/>
          </p:nvSpPr>
          <p:spPr bwMode="auto">
            <a:xfrm>
              <a:off x="5102261" y="2357438"/>
              <a:ext cx="1416050" cy="1257300"/>
            </a:xfrm>
            <a:prstGeom prst="ellipse">
              <a:avLst/>
            </a:prstGeom>
            <a:solidFill>
              <a:schemeClr val="hlink">
                <a:alpha val="28999"/>
              </a:schemeClr>
            </a:solidFill>
            <a:ln w="57150">
              <a:solidFill>
                <a:schemeClr val="accent4">
                  <a:lumMod val="60000"/>
                  <a:lumOff val="40000"/>
                </a:schemeClr>
              </a:solidFill>
              <a:round/>
              <a:headEnd/>
              <a:tailEnd/>
            </a:ln>
            <a:effectLst>
              <a:outerShdw blurRad="50800" dist="38100" dir="2700000" algn="tl" rotWithShape="0">
                <a:prstClr val="black">
                  <a:alpha val="40000"/>
                </a:prstClr>
              </a:outerShdw>
            </a:effectLst>
          </p:spPr>
          <p:txBody>
            <a:bodyPr wrap="none"/>
            <a:lstStyle/>
            <a:p>
              <a:pPr algn="r" eaLnBrk="0" hangingPunct="0">
                <a:defRPr/>
              </a:pPr>
              <a:endParaRPr lang="es-ES_tradnl" sz="3200" b="1" dirty="0">
                <a:solidFill>
                  <a:srgbClr val="7030A0"/>
                </a:solidFill>
                <a:effectLst>
                  <a:outerShdw blurRad="38100" dist="38100" dir="2700000" algn="tl">
                    <a:srgbClr val="000000">
                      <a:alpha val="43137"/>
                    </a:srgbClr>
                  </a:outerShdw>
                </a:effectLst>
              </a:endParaRPr>
            </a:p>
          </p:txBody>
        </p:sp>
        <p:sp>
          <p:nvSpPr>
            <p:cNvPr id="29" name="Oval 8"/>
            <p:cNvSpPr>
              <a:spLocks noChangeArrowheads="1"/>
            </p:cNvSpPr>
            <p:nvPr/>
          </p:nvSpPr>
          <p:spPr bwMode="auto">
            <a:xfrm>
              <a:off x="5045075" y="3540125"/>
              <a:ext cx="1416050" cy="1257300"/>
            </a:xfrm>
            <a:prstGeom prst="ellipse">
              <a:avLst/>
            </a:prstGeom>
            <a:solidFill>
              <a:srgbClr val="FFFF00">
                <a:alpha val="28999"/>
              </a:srgbClr>
            </a:solidFill>
            <a:ln w="57150">
              <a:solidFill>
                <a:srgbClr val="FFFF66"/>
              </a:solidFill>
              <a:round/>
              <a:headEnd/>
              <a:tailEnd/>
            </a:ln>
            <a:effectLst>
              <a:outerShdw blurRad="50800" dist="38100" dir="2700000" algn="tl" rotWithShape="0">
                <a:prstClr val="black">
                  <a:alpha val="40000"/>
                </a:prstClr>
              </a:outerShdw>
            </a:effectLst>
          </p:spPr>
          <p:txBody>
            <a:bodyPr wrap="none" anchor="b" anchorCtr="1"/>
            <a:lstStyle/>
            <a:p>
              <a:pPr algn="ctr" eaLnBrk="0" hangingPunct="0">
                <a:defRPr/>
              </a:pPr>
              <a:endParaRPr lang="es-ES_tradnl" sz="3200" b="1" dirty="0">
                <a:solidFill>
                  <a:srgbClr val="FFC000"/>
                </a:solidFill>
                <a:effectLst>
                  <a:outerShdw blurRad="38100" dist="38100" dir="2700000" algn="tl">
                    <a:srgbClr val="000000">
                      <a:alpha val="43137"/>
                    </a:srgbClr>
                  </a:outerShdw>
                </a:effectLst>
              </a:endParaRPr>
            </a:p>
            <a:p>
              <a:pPr algn="ctr" eaLnBrk="0" hangingPunct="0">
                <a:defRPr/>
              </a:pPr>
              <a:endParaRPr lang="es-ES_tradnl" sz="3200" b="1" dirty="0">
                <a:solidFill>
                  <a:srgbClr val="FFC000"/>
                </a:solidFill>
                <a:effectLst>
                  <a:outerShdw blurRad="38100" dist="38100" dir="2700000" algn="tl">
                    <a:srgbClr val="000000">
                      <a:alpha val="43137"/>
                    </a:srgbClr>
                  </a:outerShdw>
                </a:effectLst>
              </a:endParaRPr>
            </a:p>
            <a:p>
              <a:pPr algn="ctr" eaLnBrk="0" hangingPunct="0">
                <a:defRPr/>
              </a:pPr>
              <a:endParaRPr lang="es-ES_tradnl" sz="3200" b="1" dirty="0">
                <a:solidFill>
                  <a:srgbClr val="FFC000"/>
                </a:solidFill>
                <a:effectLst>
                  <a:outerShdw blurRad="38100" dist="38100" dir="2700000" algn="tl">
                    <a:srgbClr val="000000">
                      <a:alpha val="43137"/>
                    </a:srgbClr>
                  </a:outerShdw>
                </a:effectLst>
              </a:endParaRPr>
            </a:p>
            <a:p>
              <a:pPr algn="ctr" eaLnBrk="0" hangingPunct="0">
                <a:defRPr/>
              </a:pPr>
              <a:endParaRPr lang="es-ES_tradnl" sz="3200" b="1" dirty="0">
                <a:solidFill>
                  <a:srgbClr val="FFC000"/>
                </a:solidFill>
                <a:effectLst>
                  <a:outerShdw blurRad="38100" dist="38100" dir="2700000" algn="tl">
                    <a:srgbClr val="000000">
                      <a:alpha val="43137"/>
                    </a:srgbClr>
                  </a:outerShdw>
                </a:effectLst>
              </a:endParaRPr>
            </a:p>
          </p:txBody>
        </p:sp>
        <p:sp>
          <p:nvSpPr>
            <p:cNvPr id="30" name="Oval 8"/>
            <p:cNvSpPr>
              <a:spLocks noChangeArrowheads="1"/>
            </p:cNvSpPr>
            <p:nvPr/>
          </p:nvSpPr>
          <p:spPr bwMode="auto">
            <a:xfrm>
              <a:off x="3844925" y="4243388"/>
              <a:ext cx="1414463" cy="1257300"/>
            </a:xfrm>
            <a:prstGeom prst="ellipse">
              <a:avLst/>
            </a:prstGeom>
            <a:solidFill>
              <a:srgbClr val="FF0000">
                <a:alpha val="28999"/>
              </a:srgbClr>
            </a:solidFill>
            <a:ln w="57150">
              <a:solidFill>
                <a:srgbClr val="FF0000"/>
              </a:solidFill>
              <a:round/>
              <a:headEnd/>
              <a:tailEnd/>
            </a:ln>
            <a:effectLst>
              <a:outerShdw blurRad="50800" dist="38100" dir="2700000" algn="tl" rotWithShape="0">
                <a:prstClr val="black">
                  <a:alpha val="40000"/>
                </a:prstClr>
              </a:outerShdw>
            </a:effectLst>
          </p:spPr>
          <p:txBody>
            <a:bodyPr wrap="none" anchor="b" anchorCtr="1"/>
            <a:lstStyle/>
            <a:p>
              <a:pPr algn="ctr" eaLnBrk="0" hangingPunct="0">
                <a:defRPr/>
              </a:pPr>
              <a:endParaRPr lang="es-ES_tradnl" sz="3200" b="1" dirty="0">
                <a:solidFill>
                  <a:srgbClr val="FFC000"/>
                </a:solidFill>
                <a:effectLst>
                  <a:outerShdw blurRad="38100" dist="38100" dir="2700000" algn="tl">
                    <a:srgbClr val="000000">
                      <a:alpha val="43137"/>
                    </a:srgbClr>
                  </a:outerShdw>
                </a:effectLst>
              </a:endParaRPr>
            </a:p>
            <a:p>
              <a:pPr algn="ctr" eaLnBrk="0" hangingPunct="0">
                <a:defRPr/>
              </a:pPr>
              <a:endParaRPr lang="es-ES_tradnl" sz="3200" b="1" dirty="0">
                <a:solidFill>
                  <a:srgbClr val="FFC000"/>
                </a:solidFill>
                <a:effectLst>
                  <a:outerShdw blurRad="38100" dist="38100" dir="2700000" algn="tl">
                    <a:srgbClr val="000000">
                      <a:alpha val="43137"/>
                    </a:srgbClr>
                  </a:outerShdw>
                </a:effectLst>
              </a:endParaRPr>
            </a:p>
            <a:p>
              <a:pPr algn="ctr" eaLnBrk="0" hangingPunct="0">
                <a:defRPr/>
              </a:pPr>
              <a:endParaRPr lang="es-ES_tradnl" sz="3200" b="1" dirty="0">
                <a:solidFill>
                  <a:srgbClr val="FFC000"/>
                </a:solidFill>
                <a:effectLst>
                  <a:outerShdw blurRad="38100" dist="38100" dir="2700000" algn="tl">
                    <a:srgbClr val="000000">
                      <a:alpha val="43137"/>
                    </a:srgbClr>
                  </a:outerShdw>
                </a:effectLst>
              </a:endParaRPr>
            </a:p>
            <a:p>
              <a:pPr algn="ctr" eaLnBrk="0" hangingPunct="0">
                <a:defRPr/>
              </a:pPr>
              <a:endParaRPr lang="es-ES_tradnl" sz="3200" b="1" dirty="0">
                <a:solidFill>
                  <a:srgbClr val="FFC000"/>
                </a:solidFill>
                <a:effectLst>
                  <a:outerShdw blurRad="38100" dist="38100" dir="2700000" algn="tl">
                    <a:srgbClr val="000000">
                      <a:alpha val="43137"/>
                    </a:srgbClr>
                  </a:outerShdw>
                </a:effectLst>
              </a:endParaRPr>
            </a:p>
          </p:txBody>
        </p:sp>
        <p:sp>
          <p:nvSpPr>
            <p:cNvPr id="31" name="Oval 8"/>
            <p:cNvSpPr>
              <a:spLocks noChangeArrowheads="1"/>
            </p:cNvSpPr>
            <p:nvPr/>
          </p:nvSpPr>
          <p:spPr bwMode="auto">
            <a:xfrm>
              <a:off x="2643188" y="3578225"/>
              <a:ext cx="1416050" cy="1257300"/>
            </a:xfrm>
            <a:prstGeom prst="ellipse">
              <a:avLst/>
            </a:prstGeom>
            <a:solidFill>
              <a:srgbClr val="00B0F0">
                <a:alpha val="28999"/>
              </a:srgbClr>
            </a:solidFill>
            <a:ln w="57150">
              <a:solidFill>
                <a:schemeClr val="tx2">
                  <a:lumMod val="50000"/>
                  <a:lumOff val="50000"/>
                </a:schemeClr>
              </a:solidFill>
              <a:round/>
              <a:headEnd/>
              <a:tailEnd/>
            </a:ln>
            <a:effectLst>
              <a:outerShdw blurRad="50800" dist="38100" dir="2700000" algn="tl" rotWithShape="0">
                <a:prstClr val="black">
                  <a:alpha val="40000"/>
                </a:prstClr>
              </a:outerShdw>
            </a:effectLst>
          </p:spPr>
          <p:txBody>
            <a:bodyPr wrap="none" anchor="b" anchorCtr="1"/>
            <a:lstStyle/>
            <a:p>
              <a:pPr algn="ctr" eaLnBrk="0" hangingPunct="0">
                <a:defRPr/>
              </a:pPr>
              <a:endParaRPr lang="es-ES_tradnl" sz="3200" b="1" dirty="0">
                <a:solidFill>
                  <a:srgbClr val="FFC000"/>
                </a:solidFill>
                <a:effectLst>
                  <a:outerShdw blurRad="38100" dist="38100" dir="2700000" algn="tl">
                    <a:srgbClr val="000000">
                      <a:alpha val="43137"/>
                    </a:srgbClr>
                  </a:outerShdw>
                </a:effectLst>
              </a:endParaRPr>
            </a:p>
            <a:p>
              <a:pPr algn="ctr" eaLnBrk="0" hangingPunct="0">
                <a:defRPr/>
              </a:pPr>
              <a:endParaRPr lang="es-ES_tradnl" sz="3200" b="1" dirty="0">
                <a:solidFill>
                  <a:srgbClr val="FFC000"/>
                </a:solidFill>
                <a:effectLst>
                  <a:outerShdw blurRad="38100" dist="38100" dir="2700000" algn="tl">
                    <a:srgbClr val="000000">
                      <a:alpha val="43137"/>
                    </a:srgbClr>
                  </a:outerShdw>
                </a:effectLst>
              </a:endParaRPr>
            </a:p>
            <a:p>
              <a:pPr algn="ctr" eaLnBrk="0" hangingPunct="0">
                <a:defRPr/>
              </a:pPr>
              <a:endParaRPr lang="es-ES_tradnl" sz="3200" b="1" dirty="0">
                <a:solidFill>
                  <a:srgbClr val="FFC000"/>
                </a:solidFill>
                <a:effectLst>
                  <a:outerShdw blurRad="38100" dist="38100" dir="2700000" algn="tl">
                    <a:srgbClr val="000000">
                      <a:alpha val="43137"/>
                    </a:srgbClr>
                  </a:outerShdw>
                </a:effectLst>
              </a:endParaRPr>
            </a:p>
            <a:p>
              <a:pPr algn="ctr" eaLnBrk="0" hangingPunct="0">
                <a:defRPr/>
              </a:pPr>
              <a:endParaRPr lang="es-ES_tradnl" sz="3200" b="1" dirty="0">
                <a:solidFill>
                  <a:srgbClr val="FFC000"/>
                </a:solidFill>
                <a:effectLst>
                  <a:outerShdw blurRad="38100" dist="38100" dir="2700000" algn="tl">
                    <a:srgbClr val="000000">
                      <a:alpha val="43137"/>
                    </a:srgbClr>
                  </a:outerShdw>
                </a:effectLst>
              </a:endParaRPr>
            </a:p>
          </p:txBody>
        </p:sp>
        <p:sp>
          <p:nvSpPr>
            <p:cNvPr id="32" name="Rectangle 1"/>
            <p:cNvSpPr>
              <a:spLocks noChangeArrowheads="1"/>
            </p:cNvSpPr>
            <p:nvPr/>
          </p:nvSpPr>
          <p:spPr bwMode="auto">
            <a:xfrm>
              <a:off x="-71470" y="2611279"/>
              <a:ext cx="1785912" cy="246217"/>
            </a:xfrm>
            <a:prstGeom prst="rect">
              <a:avLst/>
            </a:prstGeom>
            <a:noFill/>
            <a:ln w="9525">
              <a:noFill/>
              <a:miter lim="800000"/>
              <a:headEnd/>
              <a:tailEnd/>
            </a:ln>
          </p:spPr>
          <p:txBody>
            <a:bodyPr anchor="ctr">
              <a:spAutoFit/>
            </a:bodyPr>
            <a:lstStyle/>
            <a:p>
              <a:pPr algn="r"/>
              <a:r>
                <a:rPr lang="es-MX" sz="1000" dirty="0">
                  <a:latin typeface="Arial Narrow" pitchFamily="34" charset="0"/>
                </a:rPr>
                <a:t>Política de Producción Sostenible </a:t>
              </a:r>
              <a:endParaRPr lang="es-CO" sz="1000" dirty="0">
                <a:latin typeface="Arial Narrow" pitchFamily="34" charset="0"/>
              </a:endParaRPr>
            </a:p>
          </p:txBody>
        </p:sp>
        <p:sp>
          <p:nvSpPr>
            <p:cNvPr id="33" name="Rectangle 1"/>
            <p:cNvSpPr>
              <a:spLocks noChangeArrowheads="1"/>
            </p:cNvSpPr>
            <p:nvPr/>
          </p:nvSpPr>
          <p:spPr bwMode="auto">
            <a:xfrm>
              <a:off x="7000933" y="2428863"/>
              <a:ext cx="2714603" cy="400110"/>
            </a:xfrm>
            <a:prstGeom prst="rect">
              <a:avLst/>
            </a:prstGeom>
            <a:noFill/>
            <a:ln w="9525">
              <a:noFill/>
              <a:miter lim="800000"/>
              <a:headEnd/>
              <a:tailEnd/>
            </a:ln>
          </p:spPr>
          <p:txBody>
            <a:bodyPr anchor="ctr">
              <a:spAutoFit/>
            </a:bodyPr>
            <a:lstStyle/>
            <a:p>
              <a:r>
                <a:rPr lang="es-MX" sz="1000" dirty="0">
                  <a:latin typeface="Arial Narrow" pitchFamily="34" charset="0"/>
                </a:rPr>
                <a:t>Política de Descentralización y </a:t>
              </a:r>
              <a:endParaRPr lang="es-MX" sz="1000" dirty="0" smtClean="0">
                <a:latin typeface="Arial Narrow" pitchFamily="34" charset="0"/>
              </a:endParaRPr>
            </a:p>
            <a:p>
              <a:r>
                <a:rPr lang="es-MX" sz="1000" dirty="0" smtClean="0">
                  <a:latin typeface="Arial Narrow" pitchFamily="34" charset="0"/>
                </a:rPr>
                <a:t>Desconcentración Territorial del Municipio</a:t>
              </a:r>
              <a:endParaRPr lang="es-CO" sz="1000" dirty="0">
                <a:latin typeface="Arial Narrow" pitchFamily="34" charset="0"/>
              </a:endParaRPr>
            </a:p>
          </p:txBody>
        </p:sp>
        <p:sp>
          <p:nvSpPr>
            <p:cNvPr id="34" name="Rectangle 2"/>
            <p:cNvSpPr>
              <a:spLocks noChangeArrowheads="1"/>
            </p:cNvSpPr>
            <p:nvPr/>
          </p:nvSpPr>
          <p:spPr bwMode="auto">
            <a:xfrm>
              <a:off x="142875" y="5072025"/>
              <a:ext cx="2643197" cy="400103"/>
            </a:xfrm>
            <a:prstGeom prst="rect">
              <a:avLst/>
            </a:prstGeom>
            <a:noFill/>
            <a:ln w="9525">
              <a:noFill/>
              <a:miter lim="800000"/>
              <a:headEnd/>
              <a:tailEnd/>
            </a:ln>
          </p:spPr>
          <p:txBody>
            <a:bodyPr anchor="ctr">
              <a:spAutoFit/>
            </a:bodyPr>
            <a:lstStyle/>
            <a:p>
              <a:pPr algn="r"/>
              <a:r>
                <a:rPr lang="es-MX" sz="1000" dirty="0">
                  <a:latin typeface="Arial Narrow" pitchFamily="34" charset="0"/>
                </a:rPr>
                <a:t>Política de Prevención, Control y Vigilancia Epidemiológica de Infecciones Intrahospitalarias- IIH </a:t>
              </a:r>
              <a:endParaRPr lang="es-CO" sz="1000" dirty="0">
                <a:latin typeface="Arial Narrow" pitchFamily="34" charset="0"/>
              </a:endParaRPr>
            </a:p>
          </p:txBody>
        </p:sp>
        <p:sp>
          <p:nvSpPr>
            <p:cNvPr id="35" name="Rectangle 3"/>
            <p:cNvSpPr>
              <a:spLocks noChangeArrowheads="1"/>
            </p:cNvSpPr>
            <p:nvPr/>
          </p:nvSpPr>
          <p:spPr bwMode="auto">
            <a:xfrm>
              <a:off x="214281" y="2222189"/>
              <a:ext cx="2214570" cy="246217"/>
            </a:xfrm>
            <a:prstGeom prst="rect">
              <a:avLst/>
            </a:prstGeom>
            <a:noFill/>
            <a:ln w="9525">
              <a:noFill/>
              <a:miter lim="800000"/>
              <a:headEnd/>
              <a:tailEnd/>
            </a:ln>
          </p:spPr>
          <p:txBody>
            <a:bodyPr anchor="ctr">
              <a:spAutoFit/>
            </a:bodyPr>
            <a:lstStyle/>
            <a:p>
              <a:pPr algn="r"/>
              <a:r>
                <a:rPr lang="es-MX" sz="1000" dirty="0">
                  <a:latin typeface="Arial Narrow" pitchFamily="34" charset="0"/>
                </a:rPr>
                <a:t>Política de </a:t>
              </a:r>
              <a:r>
                <a:rPr lang="es-MX" sz="1000" dirty="0" smtClean="0">
                  <a:latin typeface="Arial Narrow" pitchFamily="34" charset="0"/>
                </a:rPr>
                <a:t>Humedales</a:t>
              </a:r>
              <a:endParaRPr lang="es-CO" sz="1000" dirty="0">
                <a:latin typeface="Arial Narrow" pitchFamily="34" charset="0"/>
              </a:endParaRPr>
            </a:p>
          </p:txBody>
        </p:sp>
        <p:sp>
          <p:nvSpPr>
            <p:cNvPr id="36" name="Rectangle 4"/>
            <p:cNvSpPr>
              <a:spLocks noChangeArrowheads="1"/>
            </p:cNvSpPr>
            <p:nvPr/>
          </p:nvSpPr>
          <p:spPr bwMode="auto">
            <a:xfrm>
              <a:off x="71457" y="2786046"/>
              <a:ext cx="2000257" cy="400110"/>
            </a:xfrm>
            <a:prstGeom prst="rect">
              <a:avLst/>
            </a:prstGeom>
            <a:noFill/>
            <a:ln w="9525">
              <a:noFill/>
              <a:miter lim="800000"/>
              <a:headEnd/>
              <a:tailEnd/>
            </a:ln>
          </p:spPr>
          <p:txBody>
            <a:bodyPr anchor="ctr">
              <a:spAutoFit/>
            </a:bodyPr>
            <a:lstStyle/>
            <a:p>
              <a:pPr algn="r"/>
              <a:r>
                <a:rPr lang="es-MX" sz="1000" dirty="0">
                  <a:latin typeface="Arial Narrow" pitchFamily="34" charset="0"/>
                </a:rPr>
                <a:t>Política </a:t>
              </a:r>
              <a:r>
                <a:rPr lang="es-MX" sz="1000" dirty="0" smtClean="0">
                  <a:latin typeface="Arial Narrow" pitchFamily="34" charset="0"/>
                </a:rPr>
                <a:t>Municipal </a:t>
              </a:r>
              <a:r>
                <a:rPr lang="es-MX" sz="1000" dirty="0">
                  <a:latin typeface="Arial Narrow" pitchFamily="34" charset="0"/>
                </a:rPr>
                <a:t>de Seguridad Alimentaria </a:t>
              </a:r>
              <a:endParaRPr lang="es-CO" sz="1000" dirty="0">
                <a:latin typeface="Arial Narrow" pitchFamily="34" charset="0"/>
              </a:endParaRPr>
            </a:p>
          </p:txBody>
        </p:sp>
        <p:sp>
          <p:nvSpPr>
            <p:cNvPr id="37" name="Rectangle 1"/>
            <p:cNvSpPr>
              <a:spLocks noChangeArrowheads="1"/>
            </p:cNvSpPr>
            <p:nvPr/>
          </p:nvSpPr>
          <p:spPr bwMode="auto">
            <a:xfrm>
              <a:off x="71457" y="3214670"/>
              <a:ext cx="1785912" cy="400103"/>
            </a:xfrm>
            <a:prstGeom prst="rect">
              <a:avLst/>
            </a:prstGeom>
            <a:noFill/>
            <a:ln w="9525">
              <a:noFill/>
              <a:miter lim="800000"/>
              <a:headEnd/>
              <a:tailEnd/>
            </a:ln>
          </p:spPr>
          <p:txBody>
            <a:bodyPr anchor="ctr">
              <a:spAutoFit/>
            </a:bodyPr>
            <a:lstStyle/>
            <a:p>
              <a:pPr algn="r"/>
              <a:r>
                <a:rPr lang="es-MX" sz="1000" dirty="0">
                  <a:latin typeface="Arial Narrow" pitchFamily="34" charset="0"/>
                </a:rPr>
                <a:t>Política para Manejo del Suelo de Protección en el </a:t>
              </a:r>
              <a:r>
                <a:rPr lang="es-MX" sz="1000" dirty="0" smtClean="0">
                  <a:latin typeface="Arial Narrow" pitchFamily="34" charset="0"/>
                </a:rPr>
                <a:t>Municipio</a:t>
              </a:r>
              <a:endParaRPr lang="es-CO" sz="1000" dirty="0">
                <a:latin typeface="Arial Narrow" pitchFamily="34" charset="0"/>
              </a:endParaRPr>
            </a:p>
          </p:txBody>
        </p:sp>
        <p:sp>
          <p:nvSpPr>
            <p:cNvPr id="38" name="Rectangle 1"/>
            <p:cNvSpPr>
              <a:spLocks noChangeArrowheads="1"/>
            </p:cNvSpPr>
            <p:nvPr/>
          </p:nvSpPr>
          <p:spPr bwMode="auto">
            <a:xfrm>
              <a:off x="6643745" y="1643061"/>
              <a:ext cx="1785912" cy="246217"/>
            </a:xfrm>
            <a:prstGeom prst="rect">
              <a:avLst/>
            </a:prstGeom>
            <a:noFill/>
            <a:ln w="9525">
              <a:noFill/>
              <a:miter lim="800000"/>
              <a:headEnd/>
              <a:tailEnd/>
            </a:ln>
          </p:spPr>
          <p:txBody>
            <a:bodyPr anchor="ctr">
              <a:spAutoFit/>
            </a:bodyPr>
            <a:lstStyle/>
            <a:p>
              <a:r>
                <a:rPr lang="es-MX" sz="1000" dirty="0">
                  <a:latin typeface="Arial Narrow" pitchFamily="34" charset="0"/>
                </a:rPr>
                <a:t>Política de Desarrollo Local </a:t>
              </a:r>
              <a:endParaRPr lang="es-CO" sz="1000" dirty="0">
                <a:latin typeface="Arial Narrow" pitchFamily="34" charset="0"/>
              </a:endParaRPr>
            </a:p>
          </p:txBody>
        </p:sp>
        <p:sp>
          <p:nvSpPr>
            <p:cNvPr id="39" name="Rectangle 1"/>
            <p:cNvSpPr>
              <a:spLocks noChangeArrowheads="1"/>
            </p:cNvSpPr>
            <p:nvPr/>
          </p:nvSpPr>
          <p:spPr bwMode="auto">
            <a:xfrm>
              <a:off x="7000931" y="4182878"/>
              <a:ext cx="1785912" cy="246217"/>
            </a:xfrm>
            <a:prstGeom prst="rect">
              <a:avLst/>
            </a:prstGeom>
            <a:noFill/>
            <a:ln w="9525">
              <a:noFill/>
              <a:miter lim="800000"/>
              <a:headEnd/>
              <a:tailEnd/>
            </a:ln>
          </p:spPr>
          <p:txBody>
            <a:bodyPr anchor="ctr">
              <a:spAutoFit/>
            </a:bodyPr>
            <a:lstStyle/>
            <a:p>
              <a:r>
                <a:rPr lang="es-MX" sz="1000" dirty="0">
                  <a:latin typeface="Arial Narrow" pitchFamily="34" charset="0"/>
                </a:rPr>
                <a:t>Políticas ambientales</a:t>
              </a:r>
              <a:endParaRPr lang="es-CO" sz="1000" dirty="0">
                <a:latin typeface="Arial Narrow" pitchFamily="34" charset="0"/>
              </a:endParaRPr>
            </a:p>
          </p:txBody>
        </p:sp>
        <p:sp>
          <p:nvSpPr>
            <p:cNvPr id="40" name="Rectangle 1"/>
            <p:cNvSpPr>
              <a:spLocks noChangeArrowheads="1"/>
            </p:cNvSpPr>
            <p:nvPr/>
          </p:nvSpPr>
          <p:spPr bwMode="auto">
            <a:xfrm>
              <a:off x="7072371" y="2995842"/>
              <a:ext cx="2143133" cy="553988"/>
            </a:xfrm>
            <a:prstGeom prst="rect">
              <a:avLst/>
            </a:prstGeom>
            <a:noFill/>
            <a:ln w="9525">
              <a:noFill/>
              <a:miter lim="800000"/>
              <a:headEnd/>
              <a:tailEnd/>
            </a:ln>
          </p:spPr>
          <p:txBody>
            <a:bodyPr anchor="ctr">
              <a:spAutoFit/>
            </a:bodyPr>
            <a:lstStyle/>
            <a:p>
              <a:r>
                <a:rPr lang="es-MX" sz="1000" dirty="0">
                  <a:latin typeface="Arial Narrow" pitchFamily="34" charset="0"/>
                </a:rPr>
                <a:t>Política Pública </a:t>
              </a:r>
              <a:r>
                <a:rPr lang="es-MX" sz="1000" dirty="0" smtClean="0">
                  <a:latin typeface="Arial Narrow" pitchFamily="34" charset="0"/>
                </a:rPr>
                <a:t>Municipal de </a:t>
              </a:r>
              <a:r>
                <a:rPr lang="es-MX" sz="1000" dirty="0">
                  <a:latin typeface="Arial Narrow" pitchFamily="34" charset="0"/>
                </a:rPr>
                <a:t>Productividad, Competitividad y Desarrollo </a:t>
              </a:r>
              <a:r>
                <a:rPr lang="es-MX" sz="1000" dirty="0" smtClean="0">
                  <a:latin typeface="Arial Narrow" pitchFamily="34" charset="0"/>
                </a:rPr>
                <a:t>Socioeconómico</a:t>
              </a:r>
              <a:endParaRPr lang="es-CO" sz="1000" dirty="0">
                <a:latin typeface="Arial Narrow" pitchFamily="34" charset="0"/>
              </a:endParaRPr>
            </a:p>
          </p:txBody>
        </p:sp>
        <p:sp>
          <p:nvSpPr>
            <p:cNvPr id="41" name="Rectangle 1"/>
            <p:cNvSpPr>
              <a:spLocks noChangeArrowheads="1"/>
            </p:cNvSpPr>
            <p:nvPr/>
          </p:nvSpPr>
          <p:spPr bwMode="auto">
            <a:xfrm>
              <a:off x="2214546" y="934171"/>
              <a:ext cx="1785912" cy="400110"/>
            </a:xfrm>
            <a:prstGeom prst="rect">
              <a:avLst/>
            </a:prstGeom>
            <a:noFill/>
            <a:ln w="9525">
              <a:noFill/>
              <a:miter lim="800000"/>
              <a:headEnd/>
              <a:tailEnd/>
            </a:ln>
          </p:spPr>
          <p:txBody>
            <a:bodyPr anchor="ctr">
              <a:spAutoFit/>
            </a:bodyPr>
            <a:lstStyle/>
            <a:p>
              <a:pPr algn="r"/>
              <a:r>
                <a:rPr lang="es-MX" sz="1000" dirty="0">
                  <a:latin typeface="Arial Narrow" pitchFamily="34" charset="0"/>
                </a:rPr>
                <a:t>Política Pública </a:t>
              </a:r>
              <a:r>
                <a:rPr lang="es-MX" sz="1000" dirty="0" smtClean="0">
                  <a:latin typeface="Arial Narrow" pitchFamily="34" charset="0"/>
                </a:rPr>
                <a:t>Municipal de </a:t>
              </a:r>
              <a:r>
                <a:rPr lang="es-MX" sz="1000" dirty="0">
                  <a:latin typeface="Arial Narrow" pitchFamily="34" charset="0"/>
                </a:rPr>
                <a:t>Educación </a:t>
              </a:r>
              <a:r>
                <a:rPr lang="es-MX" sz="1000" dirty="0" smtClean="0">
                  <a:latin typeface="Arial Narrow" pitchFamily="34" charset="0"/>
                </a:rPr>
                <a:t>Ambiental</a:t>
              </a:r>
              <a:endParaRPr lang="es-CO" sz="1000" dirty="0">
                <a:latin typeface="Arial Narrow" pitchFamily="34" charset="0"/>
              </a:endParaRPr>
            </a:p>
          </p:txBody>
        </p:sp>
        <p:sp>
          <p:nvSpPr>
            <p:cNvPr id="42" name="Rectangle 1"/>
            <p:cNvSpPr>
              <a:spLocks noChangeArrowheads="1"/>
            </p:cNvSpPr>
            <p:nvPr/>
          </p:nvSpPr>
          <p:spPr bwMode="auto">
            <a:xfrm>
              <a:off x="6929494" y="3660796"/>
              <a:ext cx="1785912" cy="400103"/>
            </a:xfrm>
            <a:prstGeom prst="rect">
              <a:avLst/>
            </a:prstGeom>
            <a:noFill/>
            <a:ln w="9525">
              <a:noFill/>
              <a:miter lim="800000"/>
              <a:headEnd/>
              <a:tailEnd/>
            </a:ln>
          </p:spPr>
          <p:txBody>
            <a:bodyPr anchor="ctr">
              <a:spAutoFit/>
            </a:bodyPr>
            <a:lstStyle/>
            <a:p>
              <a:r>
                <a:rPr lang="es-ES" sz="1000" dirty="0">
                  <a:latin typeface="Arial Narrow" pitchFamily="34" charset="0"/>
                </a:rPr>
                <a:t>Política sobre uso y ocupación del suelo urbano y de expansión</a:t>
              </a:r>
              <a:r>
                <a:rPr lang="es-MX" sz="1000" dirty="0">
                  <a:latin typeface="Arial Narrow" pitchFamily="34" charset="0"/>
                </a:rPr>
                <a:t> </a:t>
              </a:r>
              <a:endParaRPr lang="es-CO" sz="1000" dirty="0">
                <a:latin typeface="Arial Narrow" pitchFamily="34" charset="0"/>
              </a:endParaRPr>
            </a:p>
          </p:txBody>
        </p:sp>
        <p:sp>
          <p:nvSpPr>
            <p:cNvPr id="43" name="42 Elipse"/>
            <p:cNvSpPr/>
            <p:nvPr/>
          </p:nvSpPr>
          <p:spPr bwMode="auto">
            <a:xfrm>
              <a:off x="6143625" y="3571875"/>
              <a:ext cx="142875" cy="142875"/>
            </a:xfrm>
            <a:prstGeom prst="ellipse">
              <a:avLst/>
            </a:prstGeom>
            <a:solidFill>
              <a:srgbClr val="FFC000"/>
            </a:solidFill>
            <a:ln>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sp>
          <p:nvSpPr>
            <p:cNvPr id="44" name="43 Elipse"/>
            <p:cNvSpPr/>
            <p:nvPr/>
          </p:nvSpPr>
          <p:spPr bwMode="auto">
            <a:xfrm>
              <a:off x="6429375" y="4000500"/>
              <a:ext cx="142875" cy="142875"/>
            </a:xfrm>
            <a:prstGeom prst="ellipse">
              <a:avLst/>
            </a:prstGeom>
            <a:solidFill>
              <a:srgbClr val="FFC000"/>
            </a:solidFill>
            <a:ln>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sp>
          <p:nvSpPr>
            <p:cNvPr id="45" name="44 Elipse"/>
            <p:cNvSpPr/>
            <p:nvPr/>
          </p:nvSpPr>
          <p:spPr bwMode="auto">
            <a:xfrm>
              <a:off x="6429375" y="4286250"/>
              <a:ext cx="142875" cy="142875"/>
            </a:xfrm>
            <a:prstGeom prst="ellipse">
              <a:avLst/>
            </a:prstGeom>
            <a:solidFill>
              <a:srgbClr val="FFC000"/>
            </a:solidFill>
            <a:ln>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sp>
          <p:nvSpPr>
            <p:cNvPr id="46" name="45 Elipse"/>
            <p:cNvSpPr/>
            <p:nvPr/>
          </p:nvSpPr>
          <p:spPr bwMode="auto">
            <a:xfrm>
              <a:off x="2643205" y="3214688"/>
              <a:ext cx="142875" cy="142875"/>
            </a:xfrm>
            <a:prstGeom prst="ellipse">
              <a:avLst/>
            </a:prstGeom>
            <a:solidFill>
              <a:srgbClr val="92D050"/>
            </a:solidFill>
            <a:ln>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sp>
          <p:nvSpPr>
            <p:cNvPr id="47" name="46 Elipse"/>
            <p:cNvSpPr/>
            <p:nvPr/>
          </p:nvSpPr>
          <p:spPr bwMode="auto">
            <a:xfrm>
              <a:off x="2857466" y="2468415"/>
              <a:ext cx="142875" cy="142875"/>
            </a:xfrm>
            <a:prstGeom prst="ellipse">
              <a:avLst/>
            </a:prstGeom>
            <a:solidFill>
              <a:srgbClr val="92D050"/>
            </a:solidFill>
            <a:ln>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sp>
          <p:nvSpPr>
            <p:cNvPr id="48" name="47 Elipse"/>
            <p:cNvSpPr/>
            <p:nvPr/>
          </p:nvSpPr>
          <p:spPr bwMode="auto">
            <a:xfrm>
              <a:off x="2643154" y="2682727"/>
              <a:ext cx="142875" cy="142875"/>
            </a:xfrm>
            <a:prstGeom prst="ellipse">
              <a:avLst/>
            </a:prstGeom>
            <a:solidFill>
              <a:srgbClr val="92D050"/>
            </a:solidFill>
            <a:ln>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sp>
          <p:nvSpPr>
            <p:cNvPr id="49" name="48 Elipse"/>
            <p:cNvSpPr/>
            <p:nvPr/>
          </p:nvSpPr>
          <p:spPr bwMode="auto">
            <a:xfrm>
              <a:off x="2571768" y="2928938"/>
              <a:ext cx="142875" cy="142875"/>
            </a:xfrm>
            <a:prstGeom prst="ellipse">
              <a:avLst/>
            </a:prstGeom>
            <a:solidFill>
              <a:srgbClr val="92D050"/>
            </a:solidFill>
            <a:ln>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cxnSp>
          <p:nvCxnSpPr>
            <p:cNvPr id="50" name="30 Forma"/>
            <p:cNvCxnSpPr>
              <a:stCxn id="47" idx="0"/>
            </p:cNvCxnSpPr>
            <p:nvPr/>
          </p:nvCxnSpPr>
          <p:spPr bwMode="auto">
            <a:xfrm rot="16200000" flipV="1">
              <a:off x="2607435" y="2146946"/>
              <a:ext cx="142875" cy="500063"/>
            </a:xfrm>
            <a:prstGeom prst="bentConnector2">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50 Conector angular"/>
            <p:cNvCxnSpPr>
              <a:stCxn id="48" idx="2"/>
            </p:cNvCxnSpPr>
            <p:nvPr/>
          </p:nvCxnSpPr>
          <p:spPr bwMode="auto">
            <a:xfrm rot="10800000">
              <a:off x="1714466" y="2754165"/>
              <a:ext cx="928688" cy="1587"/>
            </a:xfrm>
            <a:prstGeom prst="bentConnector3">
              <a:avLst>
                <a:gd name="adj1" fmla="val 50000"/>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51 Conector angular"/>
            <p:cNvCxnSpPr>
              <a:stCxn id="49" idx="2"/>
            </p:cNvCxnSpPr>
            <p:nvPr/>
          </p:nvCxnSpPr>
          <p:spPr bwMode="auto">
            <a:xfrm rot="10800000">
              <a:off x="2071705" y="3000375"/>
              <a:ext cx="500063" cy="1588"/>
            </a:xfrm>
            <a:prstGeom prst="bentConnector3">
              <a:avLst>
                <a:gd name="adj1" fmla="val 50000"/>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52 Conector angular"/>
            <p:cNvCxnSpPr>
              <a:stCxn id="46" idx="2"/>
            </p:cNvCxnSpPr>
            <p:nvPr/>
          </p:nvCxnSpPr>
          <p:spPr bwMode="auto">
            <a:xfrm rot="10800000" flipV="1">
              <a:off x="1857393" y="3286125"/>
              <a:ext cx="785812" cy="142875"/>
            </a:xfrm>
            <a:prstGeom prst="bentConnector3">
              <a:avLst>
                <a:gd name="adj1" fmla="val 50000"/>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53 Elipse"/>
            <p:cNvSpPr/>
            <p:nvPr/>
          </p:nvSpPr>
          <p:spPr bwMode="auto">
            <a:xfrm>
              <a:off x="6500849" y="2886075"/>
              <a:ext cx="142875" cy="142875"/>
            </a:xfrm>
            <a:prstGeom prst="ellipse">
              <a:avLst/>
            </a:prstGeom>
            <a:solidFill>
              <a:srgbClr val="D72DF3"/>
            </a:solidFill>
            <a:ln>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cxnSp>
          <p:nvCxnSpPr>
            <p:cNvPr id="55" name="54 Conector angular"/>
            <p:cNvCxnSpPr>
              <a:stCxn id="54" idx="6"/>
              <a:endCxn id="33" idx="1"/>
            </p:cNvCxnSpPr>
            <p:nvPr/>
          </p:nvCxnSpPr>
          <p:spPr bwMode="auto">
            <a:xfrm flipV="1">
              <a:off x="6643724" y="2628918"/>
              <a:ext cx="357209" cy="328595"/>
            </a:xfrm>
            <a:prstGeom prst="bentConnector3">
              <a:avLst>
                <a:gd name="adj1" fmla="val 50000"/>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6" name="55 Elipse"/>
            <p:cNvSpPr/>
            <p:nvPr/>
          </p:nvSpPr>
          <p:spPr bwMode="auto">
            <a:xfrm>
              <a:off x="3857625" y="5143500"/>
              <a:ext cx="142875" cy="142875"/>
            </a:xfrm>
            <a:prstGeom prst="ellipse">
              <a:avLst/>
            </a:prstGeom>
            <a:solidFill>
              <a:srgbClr val="CC0000"/>
            </a:solidFill>
            <a:ln>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sp>
          <p:nvSpPr>
            <p:cNvPr id="57" name="Rectangle 1"/>
            <p:cNvSpPr>
              <a:spLocks noChangeArrowheads="1"/>
            </p:cNvSpPr>
            <p:nvPr/>
          </p:nvSpPr>
          <p:spPr bwMode="auto">
            <a:xfrm>
              <a:off x="357188" y="5857829"/>
              <a:ext cx="2500321" cy="246217"/>
            </a:xfrm>
            <a:prstGeom prst="rect">
              <a:avLst/>
            </a:prstGeom>
            <a:noFill/>
            <a:ln w="9525">
              <a:noFill/>
              <a:miter lim="800000"/>
              <a:headEnd/>
              <a:tailEnd/>
            </a:ln>
          </p:spPr>
          <p:txBody>
            <a:bodyPr anchor="ctr">
              <a:spAutoFit/>
            </a:bodyPr>
            <a:lstStyle/>
            <a:p>
              <a:pPr algn="r"/>
              <a:r>
                <a:rPr lang="es-MX" sz="1000" dirty="0">
                  <a:latin typeface="Arial Narrow" pitchFamily="34" charset="0"/>
                </a:rPr>
                <a:t>Política </a:t>
              </a:r>
              <a:r>
                <a:rPr lang="es-MX" sz="1000" dirty="0" smtClean="0">
                  <a:latin typeface="Arial Narrow" pitchFamily="34" charset="0"/>
                </a:rPr>
                <a:t>Municipal de Turismo. </a:t>
              </a:r>
              <a:endParaRPr lang="es-CO" sz="1000" dirty="0">
                <a:latin typeface="Arial Narrow" pitchFamily="34" charset="0"/>
              </a:endParaRPr>
            </a:p>
          </p:txBody>
        </p:sp>
        <p:sp>
          <p:nvSpPr>
            <p:cNvPr id="58" name="57 Elipse"/>
            <p:cNvSpPr/>
            <p:nvPr/>
          </p:nvSpPr>
          <p:spPr bwMode="auto">
            <a:xfrm>
              <a:off x="6143661" y="2428875"/>
              <a:ext cx="142875" cy="142875"/>
            </a:xfrm>
            <a:prstGeom prst="ellipse">
              <a:avLst/>
            </a:prstGeom>
            <a:solidFill>
              <a:srgbClr val="D72DF3"/>
            </a:solidFill>
            <a:ln>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sp>
          <p:nvSpPr>
            <p:cNvPr id="59" name="58 Elipse"/>
            <p:cNvSpPr/>
            <p:nvPr/>
          </p:nvSpPr>
          <p:spPr bwMode="auto">
            <a:xfrm>
              <a:off x="4429125" y="5429250"/>
              <a:ext cx="142875" cy="142875"/>
            </a:xfrm>
            <a:prstGeom prst="ellipse">
              <a:avLst/>
            </a:prstGeom>
            <a:solidFill>
              <a:srgbClr val="CC0000"/>
            </a:solidFill>
            <a:ln>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sp>
          <p:nvSpPr>
            <p:cNvPr id="60" name="Rectangle 1"/>
            <p:cNvSpPr>
              <a:spLocks noChangeArrowheads="1"/>
            </p:cNvSpPr>
            <p:nvPr/>
          </p:nvSpPr>
          <p:spPr bwMode="auto">
            <a:xfrm>
              <a:off x="6858058" y="2000245"/>
              <a:ext cx="2286040" cy="400103"/>
            </a:xfrm>
            <a:prstGeom prst="rect">
              <a:avLst/>
            </a:prstGeom>
            <a:noFill/>
            <a:ln w="9525">
              <a:noFill/>
              <a:miter lim="800000"/>
              <a:headEnd/>
              <a:tailEnd/>
            </a:ln>
          </p:spPr>
          <p:txBody>
            <a:bodyPr anchor="ctr">
              <a:spAutoFit/>
            </a:bodyPr>
            <a:lstStyle/>
            <a:p>
              <a:r>
                <a:rPr lang="es-MX" sz="1000" dirty="0">
                  <a:latin typeface="Arial Narrow" pitchFamily="34" charset="0"/>
                </a:rPr>
                <a:t>Política Pública de Cooperación Internacional </a:t>
              </a:r>
              <a:r>
                <a:rPr lang="es-MX" sz="1000" dirty="0" smtClean="0">
                  <a:latin typeface="Arial Narrow" pitchFamily="34" charset="0"/>
                </a:rPr>
                <a:t>del Municipio</a:t>
              </a:r>
              <a:endParaRPr lang="es-CO" sz="1000" dirty="0">
                <a:latin typeface="Arial Narrow" pitchFamily="34" charset="0"/>
              </a:endParaRPr>
            </a:p>
          </p:txBody>
        </p:sp>
        <p:sp>
          <p:nvSpPr>
            <p:cNvPr id="61" name="60 Elipse"/>
            <p:cNvSpPr/>
            <p:nvPr/>
          </p:nvSpPr>
          <p:spPr bwMode="auto">
            <a:xfrm>
              <a:off x="3786188" y="4968875"/>
              <a:ext cx="142875" cy="142875"/>
            </a:xfrm>
            <a:prstGeom prst="ellipse">
              <a:avLst/>
            </a:prstGeom>
            <a:solidFill>
              <a:srgbClr val="CC0000"/>
            </a:solidFill>
            <a:ln>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sp>
          <p:nvSpPr>
            <p:cNvPr id="62" name="Rectangle 1"/>
            <p:cNvSpPr>
              <a:spLocks noChangeArrowheads="1"/>
            </p:cNvSpPr>
            <p:nvPr/>
          </p:nvSpPr>
          <p:spPr bwMode="auto">
            <a:xfrm>
              <a:off x="571502" y="4897245"/>
              <a:ext cx="1785912" cy="246217"/>
            </a:xfrm>
            <a:prstGeom prst="rect">
              <a:avLst/>
            </a:prstGeom>
            <a:noFill/>
            <a:ln w="9525">
              <a:noFill/>
              <a:miter lim="800000"/>
              <a:headEnd/>
              <a:tailEnd/>
            </a:ln>
          </p:spPr>
          <p:txBody>
            <a:bodyPr anchor="ctr">
              <a:spAutoFit/>
            </a:bodyPr>
            <a:lstStyle/>
            <a:p>
              <a:pPr algn="r"/>
              <a:r>
                <a:rPr lang="es-MX" sz="1000" dirty="0">
                  <a:latin typeface="Arial Narrow" pitchFamily="34" charset="0"/>
                </a:rPr>
                <a:t>Política Pública de Juventud </a:t>
              </a:r>
              <a:endParaRPr lang="es-CO" sz="1000" dirty="0">
                <a:latin typeface="Arial Narrow" pitchFamily="34" charset="0"/>
              </a:endParaRPr>
            </a:p>
          </p:txBody>
        </p:sp>
        <p:sp>
          <p:nvSpPr>
            <p:cNvPr id="63" name="Rectangle 1"/>
            <p:cNvSpPr>
              <a:spLocks noChangeArrowheads="1"/>
            </p:cNvSpPr>
            <p:nvPr/>
          </p:nvSpPr>
          <p:spPr bwMode="auto">
            <a:xfrm>
              <a:off x="1142976" y="1500174"/>
              <a:ext cx="1785912" cy="246217"/>
            </a:xfrm>
            <a:prstGeom prst="rect">
              <a:avLst/>
            </a:prstGeom>
            <a:noFill/>
            <a:ln w="9525">
              <a:noFill/>
              <a:miter lim="800000"/>
              <a:headEnd/>
              <a:tailEnd/>
            </a:ln>
          </p:spPr>
          <p:txBody>
            <a:bodyPr anchor="ctr">
              <a:spAutoFit/>
            </a:bodyPr>
            <a:lstStyle/>
            <a:p>
              <a:pPr algn="r"/>
              <a:r>
                <a:rPr lang="es-MX" sz="1000" dirty="0">
                  <a:latin typeface="Arial Narrow" pitchFamily="34" charset="0"/>
                </a:rPr>
                <a:t>Política Pública de Ruralidad  </a:t>
              </a:r>
              <a:endParaRPr lang="es-CO" sz="1000" dirty="0">
                <a:latin typeface="Arial Narrow" pitchFamily="34" charset="0"/>
              </a:endParaRPr>
            </a:p>
          </p:txBody>
        </p:sp>
        <p:sp>
          <p:nvSpPr>
            <p:cNvPr id="64" name="63 Elipse"/>
            <p:cNvSpPr/>
            <p:nvPr/>
          </p:nvSpPr>
          <p:spPr bwMode="auto">
            <a:xfrm>
              <a:off x="3071756" y="2286000"/>
              <a:ext cx="142875" cy="142875"/>
            </a:xfrm>
            <a:prstGeom prst="ellipse">
              <a:avLst/>
            </a:prstGeom>
            <a:solidFill>
              <a:srgbClr val="92D050"/>
            </a:solidFill>
            <a:ln>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sp>
          <p:nvSpPr>
            <p:cNvPr id="65" name="64 Elipse"/>
            <p:cNvSpPr/>
            <p:nvPr/>
          </p:nvSpPr>
          <p:spPr bwMode="auto">
            <a:xfrm>
              <a:off x="2857518" y="3429000"/>
              <a:ext cx="142875" cy="142875"/>
            </a:xfrm>
            <a:prstGeom prst="ellipse">
              <a:avLst/>
            </a:prstGeom>
            <a:solidFill>
              <a:srgbClr val="92D050"/>
            </a:solidFill>
            <a:ln>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sp>
          <p:nvSpPr>
            <p:cNvPr id="66" name="Rectangle 1"/>
            <p:cNvSpPr>
              <a:spLocks noChangeArrowheads="1"/>
            </p:cNvSpPr>
            <p:nvPr/>
          </p:nvSpPr>
          <p:spPr bwMode="auto">
            <a:xfrm>
              <a:off x="-71419" y="3600368"/>
              <a:ext cx="1785912" cy="400110"/>
            </a:xfrm>
            <a:prstGeom prst="rect">
              <a:avLst/>
            </a:prstGeom>
            <a:noFill/>
            <a:ln w="9525">
              <a:noFill/>
              <a:miter lim="800000"/>
              <a:headEnd/>
              <a:tailEnd/>
            </a:ln>
          </p:spPr>
          <p:txBody>
            <a:bodyPr anchor="ctr">
              <a:spAutoFit/>
            </a:bodyPr>
            <a:lstStyle/>
            <a:p>
              <a:pPr algn="r"/>
              <a:r>
                <a:rPr lang="es-MX" sz="1000" dirty="0">
                  <a:latin typeface="Arial Narrow" pitchFamily="34" charset="0"/>
                </a:rPr>
                <a:t>Política Pública del Agua en </a:t>
              </a:r>
              <a:r>
                <a:rPr lang="es-MX" sz="1000" dirty="0" smtClean="0">
                  <a:latin typeface="Arial Narrow" pitchFamily="34" charset="0"/>
                </a:rPr>
                <a:t>el Municipio</a:t>
              </a:r>
              <a:endParaRPr lang="es-CO" sz="1000" dirty="0">
                <a:latin typeface="Arial Narrow" pitchFamily="34" charset="0"/>
              </a:endParaRPr>
            </a:p>
          </p:txBody>
        </p:sp>
        <p:sp>
          <p:nvSpPr>
            <p:cNvPr id="67" name="Rectangle 1"/>
            <p:cNvSpPr>
              <a:spLocks noChangeArrowheads="1"/>
            </p:cNvSpPr>
            <p:nvPr/>
          </p:nvSpPr>
          <p:spPr bwMode="auto">
            <a:xfrm>
              <a:off x="285751" y="5500646"/>
              <a:ext cx="2643165" cy="246217"/>
            </a:xfrm>
            <a:prstGeom prst="rect">
              <a:avLst/>
            </a:prstGeom>
            <a:noFill/>
            <a:ln w="9525">
              <a:noFill/>
              <a:miter lim="800000"/>
              <a:headEnd/>
              <a:tailEnd/>
            </a:ln>
          </p:spPr>
          <p:txBody>
            <a:bodyPr anchor="ctr">
              <a:spAutoFit/>
            </a:bodyPr>
            <a:lstStyle/>
            <a:p>
              <a:pPr algn="r"/>
              <a:r>
                <a:rPr lang="es-MX" sz="1000" dirty="0">
                  <a:latin typeface="Arial Narrow" pitchFamily="34" charset="0"/>
                </a:rPr>
                <a:t>Política Pública </a:t>
              </a:r>
              <a:r>
                <a:rPr lang="es-MX" sz="1000" dirty="0" smtClean="0">
                  <a:latin typeface="Arial Narrow" pitchFamily="34" charset="0"/>
                </a:rPr>
                <a:t>Municipal de </a:t>
              </a:r>
              <a:r>
                <a:rPr lang="es-MX" sz="1000" dirty="0">
                  <a:latin typeface="Arial Narrow" pitchFamily="34" charset="0"/>
                </a:rPr>
                <a:t>Casas de la Cultura </a:t>
              </a:r>
              <a:endParaRPr lang="es-CO" sz="1000" dirty="0">
                <a:latin typeface="Arial Narrow" pitchFamily="34" charset="0"/>
              </a:endParaRPr>
            </a:p>
          </p:txBody>
        </p:sp>
        <p:sp>
          <p:nvSpPr>
            <p:cNvPr id="68" name="Rectangle 1"/>
            <p:cNvSpPr>
              <a:spLocks noChangeArrowheads="1"/>
            </p:cNvSpPr>
            <p:nvPr/>
          </p:nvSpPr>
          <p:spPr bwMode="auto">
            <a:xfrm>
              <a:off x="214313" y="4566459"/>
              <a:ext cx="2357414" cy="400110"/>
            </a:xfrm>
            <a:prstGeom prst="rect">
              <a:avLst/>
            </a:prstGeom>
            <a:noFill/>
            <a:ln w="9525">
              <a:noFill/>
              <a:miter lim="800000"/>
              <a:headEnd/>
              <a:tailEnd/>
            </a:ln>
          </p:spPr>
          <p:txBody>
            <a:bodyPr anchor="ctr">
              <a:spAutoFit/>
            </a:bodyPr>
            <a:lstStyle/>
            <a:p>
              <a:pPr algn="r"/>
              <a:r>
                <a:rPr lang="es-MX" sz="1000" dirty="0">
                  <a:latin typeface="Arial Narrow" pitchFamily="34" charset="0"/>
                </a:rPr>
                <a:t>Política Pública </a:t>
              </a:r>
              <a:r>
                <a:rPr lang="es-MX" sz="1000" dirty="0" smtClean="0">
                  <a:latin typeface="Arial Narrow" pitchFamily="34" charset="0"/>
                </a:rPr>
                <a:t>Municipal </a:t>
              </a:r>
              <a:r>
                <a:rPr lang="es-MX" sz="1000" dirty="0">
                  <a:latin typeface="Arial Narrow" pitchFamily="34" charset="0"/>
                </a:rPr>
                <a:t>de Casas de la Cultura </a:t>
              </a:r>
              <a:endParaRPr lang="es-CO" sz="1000" dirty="0">
                <a:latin typeface="Arial Narrow" pitchFamily="34" charset="0"/>
              </a:endParaRPr>
            </a:p>
          </p:txBody>
        </p:sp>
        <p:sp>
          <p:nvSpPr>
            <p:cNvPr id="69" name="68 Elipse"/>
            <p:cNvSpPr/>
            <p:nvPr/>
          </p:nvSpPr>
          <p:spPr bwMode="auto">
            <a:xfrm>
              <a:off x="3786188" y="4786313"/>
              <a:ext cx="142875" cy="142875"/>
            </a:xfrm>
            <a:prstGeom prst="ellipse">
              <a:avLst/>
            </a:prstGeom>
            <a:solidFill>
              <a:srgbClr val="CC0000"/>
            </a:solidFill>
            <a:ln>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sp>
          <p:nvSpPr>
            <p:cNvPr id="70" name="69 Elipse"/>
            <p:cNvSpPr/>
            <p:nvPr/>
          </p:nvSpPr>
          <p:spPr bwMode="auto">
            <a:xfrm>
              <a:off x="4000500" y="5286375"/>
              <a:ext cx="142875" cy="142875"/>
            </a:xfrm>
            <a:prstGeom prst="ellipse">
              <a:avLst/>
            </a:prstGeom>
            <a:solidFill>
              <a:srgbClr val="CC0000"/>
            </a:solidFill>
            <a:ln>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cxnSp>
          <p:nvCxnSpPr>
            <p:cNvPr id="71" name="70 Conector angular"/>
            <p:cNvCxnSpPr>
              <a:stCxn id="65" idx="2"/>
              <a:endCxn id="66" idx="3"/>
            </p:cNvCxnSpPr>
            <p:nvPr/>
          </p:nvCxnSpPr>
          <p:spPr bwMode="auto">
            <a:xfrm rot="10800000" flipV="1">
              <a:off x="1714494" y="3500437"/>
              <a:ext cx="1143025" cy="299985"/>
            </a:xfrm>
            <a:prstGeom prst="bentConnector3">
              <a:avLst>
                <a:gd name="adj1" fmla="val 50000"/>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71 Conector angular"/>
            <p:cNvCxnSpPr>
              <a:stCxn id="64" idx="0"/>
              <a:endCxn id="63" idx="3"/>
            </p:cNvCxnSpPr>
            <p:nvPr/>
          </p:nvCxnSpPr>
          <p:spPr bwMode="auto">
            <a:xfrm rot="16200000" flipV="1">
              <a:off x="2704683" y="1847489"/>
              <a:ext cx="662717" cy="214306"/>
            </a:xfrm>
            <a:prstGeom prst="bentConnector2">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3" name="72 Elipse"/>
            <p:cNvSpPr/>
            <p:nvPr/>
          </p:nvSpPr>
          <p:spPr bwMode="auto">
            <a:xfrm>
              <a:off x="3500416" y="2366953"/>
              <a:ext cx="142875" cy="142875"/>
            </a:xfrm>
            <a:prstGeom prst="ellipse">
              <a:avLst/>
            </a:prstGeom>
            <a:solidFill>
              <a:srgbClr val="92D050"/>
            </a:solidFill>
            <a:ln>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sp>
          <p:nvSpPr>
            <p:cNvPr id="74" name="73 Elipse"/>
            <p:cNvSpPr/>
            <p:nvPr/>
          </p:nvSpPr>
          <p:spPr bwMode="auto">
            <a:xfrm>
              <a:off x="6429411" y="2643188"/>
              <a:ext cx="142875" cy="142875"/>
            </a:xfrm>
            <a:prstGeom prst="ellipse">
              <a:avLst/>
            </a:prstGeom>
            <a:solidFill>
              <a:srgbClr val="D72DF3"/>
            </a:solidFill>
            <a:ln>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sp>
          <p:nvSpPr>
            <p:cNvPr id="75" name="74 Elipse"/>
            <p:cNvSpPr/>
            <p:nvPr/>
          </p:nvSpPr>
          <p:spPr bwMode="auto">
            <a:xfrm>
              <a:off x="6429411" y="3214688"/>
              <a:ext cx="142875" cy="142875"/>
            </a:xfrm>
            <a:prstGeom prst="ellipse">
              <a:avLst/>
            </a:prstGeom>
            <a:solidFill>
              <a:srgbClr val="D72DF3"/>
            </a:solidFill>
            <a:ln>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cxnSp>
          <p:nvCxnSpPr>
            <p:cNvPr id="76" name="75 Conector angular"/>
            <p:cNvCxnSpPr>
              <a:stCxn id="74" idx="6"/>
              <a:endCxn id="60" idx="1"/>
            </p:cNvCxnSpPr>
            <p:nvPr/>
          </p:nvCxnSpPr>
          <p:spPr bwMode="auto">
            <a:xfrm flipV="1">
              <a:off x="6572286" y="2200275"/>
              <a:ext cx="285750" cy="514350"/>
            </a:xfrm>
            <a:prstGeom prst="bentConnector3">
              <a:avLst>
                <a:gd name="adj1" fmla="val 50000"/>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7" name="76 Conector angular"/>
            <p:cNvCxnSpPr>
              <a:stCxn id="75" idx="6"/>
            </p:cNvCxnSpPr>
            <p:nvPr/>
          </p:nvCxnSpPr>
          <p:spPr bwMode="auto">
            <a:xfrm>
              <a:off x="6572286" y="3286125"/>
              <a:ext cx="500063" cy="1588"/>
            </a:xfrm>
            <a:prstGeom prst="bentConnector3">
              <a:avLst>
                <a:gd name="adj1" fmla="val 50000"/>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77 Conector angular"/>
            <p:cNvCxnSpPr>
              <a:stCxn id="58" idx="6"/>
              <a:endCxn id="38" idx="1"/>
            </p:cNvCxnSpPr>
            <p:nvPr/>
          </p:nvCxnSpPr>
          <p:spPr bwMode="auto">
            <a:xfrm flipV="1">
              <a:off x="6286536" y="1766888"/>
              <a:ext cx="357188" cy="733425"/>
            </a:xfrm>
            <a:prstGeom prst="bentConnector3">
              <a:avLst>
                <a:gd name="adj1" fmla="val 50000"/>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9" name="78 Conector angular"/>
            <p:cNvCxnSpPr>
              <a:stCxn id="44" idx="6"/>
              <a:endCxn id="39" idx="1"/>
            </p:cNvCxnSpPr>
            <p:nvPr/>
          </p:nvCxnSpPr>
          <p:spPr bwMode="auto">
            <a:xfrm>
              <a:off x="6572250" y="4071938"/>
              <a:ext cx="428625" cy="233362"/>
            </a:xfrm>
            <a:prstGeom prst="bentConnector3">
              <a:avLst>
                <a:gd name="adj1" fmla="val 50000"/>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0" name="Rectangle 1"/>
            <p:cNvSpPr>
              <a:spLocks noChangeArrowheads="1"/>
            </p:cNvSpPr>
            <p:nvPr/>
          </p:nvSpPr>
          <p:spPr bwMode="auto">
            <a:xfrm>
              <a:off x="6858056" y="4429094"/>
              <a:ext cx="1785912" cy="246217"/>
            </a:xfrm>
            <a:prstGeom prst="rect">
              <a:avLst/>
            </a:prstGeom>
            <a:noFill/>
            <a:ln w="9525">
              <a:noFill/>
              <a:miter lim="800000"/>
              <a:headEnd/>
              <a:tailEnd/>
            </a:ln>
          </p:spPr>
          <p:txBody>
            <a:bodyPr anchor="ctr">
              <a:spAutoFit/>
            </a:bodyPr>
            <a:lstStyle/>
            <a:p>
              <a:r>
                <a:rPr lang="es-MX" sz="1000" dirty="0">
                  <a:latin typeface="Arial Narrow" pitchFamily="34" charset="0"/>
                </a:rPr>
                <a:t>Política de competitividad</a:t>
              </a:r>
              <a:endParaRPr lang="es-CO" sz="1000" dirty="0">
                <a:latin typeface="Arial Narrow" pitchFamily="34" charset="0"/>
              </a:endParaRPr>
            </a:p>
          </p:txBody>
        </p:sp>
        <p:sp>
          <p:nvSpPr>
            <p:cNvPr id="81" name="Rectangle 1"/>
            <p:cNvSpPr>
              <a:spLocks noChangeArrowheads="1"/>
            </p:cNvSpPr>
            <p:nvPr/>
          </p:nvSpPr>
          <p:spPr bwMode="auto">
            <a:xfrm>
              <a:off x="6643711" y="4643405"/>
              <a:ext cx="2286008" cy="246217"/>
            </a:xfrm>
            <a:prstGeom prst="rect">
              <a:avLst/>
            </a:prstGeom>
            <a:noFill/>
            <a:ln w="9525">
              <a:noFill/>
              <a:miter lim="800000"/>
              <a:headEnd/>
              <a:tailEnd/>
            </a:ln>
          </p:spPr>
          <p:txBody>
            <a:bodyPr anchor="ctr">
              <a:spAutoFit/>
            </a:bodyPr>
            <a:lstStyle/>
            <a:p>
              <a:r>
                <a:rPr lang="es-MX" sz="1000" dirty="0">
                  <a:latin typeface="Arial Narrow" pitchFamily="34" charset="0"/>
                </a:rPr>
                <a:t>Política de hábitat y seguridad humana</a:t>
              </a:r>
              <a:endParaRPr lang="es-CO" sz="1000" dirty="0">
                <a:latin typeface="Arial Narrow" pitchFamily="34" charset="0"/>
              </a:endParaRPr>
            </a:p>
          </p:txBody>
        </p:sp>
        <p:sp>
          <p:nvSpPr>
            <p:cNvPr id="82" name="Rectangle 1"/>
            <p:cNvSpPr>
              <a:spLocks noChangeArrowheads="1"/>
            </p:cNvSpPr>
            <p:nvPr/>
          </p:nvSpPr>
          <p:spPr bwMode="auto">
            <a:xfrm>
              <a:off x="6858024" y="4929152"/>
              <a:ext cx="1785912" cy="246217"/>
            </a:xfrm>
            <a:prstGeom prst="rect">
              <a:avLst/>
            </a:prstGeom>
            <a:noFill/>
            <a:ln w="9525">
              <a:noFill/>
              <a:miter lim="800000"/>
              <a:headEnd/>
              <a:tailEnd/>
            </a:ln>
          </p:spPr>
          <p:txBody>
            <a:bodyPr anchor="ctr">
              <a:spAutoFit/>
            </a:bodyPr>
            <a:lstStyle/>
            <a:p>
              <a:r>
                <a:rPr lang="es-MX" sz="1000" dirty="0">
                  <a:latin typeface="Arial Narrow" pitchFamily="34" charset="0"/>
                </a:rPr>
                <a:t>Políticas movilidad</a:t>
              </a:r>
              <a:endParaRPr lang="es-CO" sz="1000" dirty="0">
                <a:latin typeface="Arial Narrow" pitchFamily="34" charset="0"/>
              </a:endParaRPr>
            </a:p>
          </p:txBody>
        </p:sp>
        <p:cxnSp>
          <p:nvCxnSpPr>
            <p:cNvPr id="83" name="82 Conector angular"/>
            <p:cNvCxnSpPr>
              <a:stCxn id="43" idx="6"/>
              <a:endCxn id="42" idx="1"/>
            </p:cNvCxnSpPr>
            <p:nvPr/>
          </p:nvCxnSpPr>
          <p:spPr bwMode="auto">
            <a:xfrm>
              <a:off x="6286500" y="3643313"/>
              <a:ext cx="642938" cy="217487"/>
            </a:xfrm>
            <a:prstGeom prst="bentConnector3">
              <a:avLst>
                <a:gd name="adj1" fmla="val 50000"/>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4" name="83 Elipse"/>
            <p:cNvSpPr/>
            <p:nvPr/>
          </p:nvSpPr>
          <p:spPr bwMode="auto">
            <a:xfrm>
              <a:off x="6286500" y="4500563"/>
              <a:ext cx="142875" cy="142875"/>
            </a:xfrm>
            <a:prstGeom prst="ellipse">
              <a:avLst/>
            </a:prstGeom>
            <a:solidFill>
              <a:srgbClr val="FFC000"/>
            </a:solidFill>
            <a:ln>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cxnSp>
          <p:nvCxnSpPr>
            <p:cNvPr id="85" name="84 Conector angular"/>
            <p:cNvCxnSpPr>
              <a:stCxn id="45" idx="6"/>
              <a:endCxn id="80" idx="1"/>
            </p:cNvCxnSpPr>
            <p:nvPr/>
          </p:nvCxnSpPr>
          <p:spPr bwMode="auto">
            <a:xfrm>
              <a:off x="6572250" y="4357688"/>
              <a:ext cx="285750" cy="195262"/>
            </a:xfrm>
            <a:prstGeom prst="bentConnector3">
              <a:avLst>
                <a:gd name="adj1" fmla="val 50000"/>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68 Forma"/>
            <p:cNvCxnSpPr>
              <a:stCxn id="84" idx="4"/>
              <a:endCxn id="81" idx="1"/>
            </p:cNvCxnSpPr>
            <p:nvPr/>
          </p:nvCxnSpPr>
          <p:spPr bwMode="auto">
            <a:xfrm rot="16200000" flipH="1">
              <a:off x="6438900" y="4562476"/>
              <a:ext cx="123825" cy="285750"/>
            </a:xfrm>
            <a:prstGeom prst="bentConnector2">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7" name="86 Elipse"/>
            <p:cNvSpPr/>
            <p:nvPr/>
          </p:nvSpPr>
          <p:spPr bwMode="auto">
            <a:xfrm>
              <a:off x="6143625" y="4643438"/>
              <a:ext cx="142875" cy="142875"/>
            </a:xfrm>
            <a:prstGeom prst="ellipse">
              <a:avLst/>
            </a:prstGeom>
            <a:solidFill>
              <a:srgbClr val="FFC000"/>
            </a:solidFill>
            <a:ln>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cxnSp>
          <p:nvCxnSpPr>
            <p:cNvPr id="88" name="200 Conector angular"/>
            <p:cNvCxnSpPr>
              <a:stCxn id="87" idx="4"/>
              <a:endCxn id="82" idx="1"/>
            </p:cNvCxnSpPr>
            <p:nvPr/>
          </p:nvCxnSpPr>
          <p:spPr bwMode="auto">
            <a:xfrm rot="16200000" flipH="1">
              <a:off x="6403182" y="4598194"/>
              <a:ext cx="266700" cy="642937"/>
            </a:xfrm>
            <a:prstGeom prst="bentConnector2">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9" name="Rectangle 1"/>
            <p:cNvSpPr>
              <a:spLocks noChangeArrowheads="1"/>
            </p:cNvSpPr>
            <p:nvPr/>
          </p:nvSpPr>
          <p:spPr bwMode="auto">
            <a:xfrm>
              <a:off x="6572273" y="5143462"/>
              <a:ext cx="2571727" cy="246217"/>
            </a:xfrm>
            <a:prstGeom prst="rect">
              <a:avLst/>
            </a:prstGeom>
            <a:noFill/>
            <a:ln w="9525">
              <a:noFill/>
              <a:miter lim="800000"/>
              <a:headEnd/>
              <a:tailEnd/>
            </a:ln>
          </p:spPr>
          <p:txBody>
            <a:bodyPr anchor="ctr">
              <a:spAutoFit/>
            </a:bodyPr>
            <a:lstStyle/>
            <a:p>
              <a:r>
                <a:rPr lang="es-MX" sz="1000" dirty="0">
                  <a:latin typeface="Arial Narrow" pitchFamily="34" charset="0"/>
                </a:rPr>
                <a:t>Política de dotación de equipamientos</a:t>
              </a:r>
              <a:endParaRPr lang="es-CO" sz="1000" dirty="0">
                <a:latin typeface="Arial Narrow" pitchFamily="34" charset="0"/>
              </a:endParaRPr>
            </a:p>
          </p:txBody>
        </p:sp>
        <p:sp>
          <p:nvSpPr>
            <p:cNvPr id="90" name="89 Elipse"/>
            <p:cNvSpPr/>
            <p:nvPr/>
          </p:nvSpPr>
          <p:spPr bwMode="auto">
            <a:xfrm>
              <a:off x="5715000" y="4786313"/>
              <a:ext cx="142875" cy="142875"/>
            </a:xfrm>
            <a:prstGeom prst="ellipse">
              <a:avLst/>
            </a:prstGeom>
            <a:solidFill>
              <a:srgbClr val="FFC000"/>
            </a:solidFill>
            <a:ln>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sp>
          <p:nvSpPr>
            <p:cNvPr id="91" name="90 Elipse"/>
            <p:cNvSpPr/>
            <p:nvPr/>
          </p:nvSpPr>
          <p:spPr bwMode="auto">
            <a:xfrm>
              <a:off x="5500688" y="4786313"/>
              <a:ext cx="142875" cy="142875"/>
            </a:xfrm>
            <a:prstGeom prst="ellipse">
              <a:avLst/>
            </a:prstGeom>
            <a:solidFill>
              <a:srgbClr val="FFC000"/>
            </a:solidFill>
            <a:ln>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sp>
          <p:nvSpPr>
            <p:cNvPr id="92" name="91 Elipse"/>
            <p:cNvSpPr/>
            <p:nvPr/>
          </p:nvSpPr>
          <p:spPr bwMode="auto">
            <a:xfrm>
              <a:off x="5286375" y="4643438"/>
              <a:ext cx="142875" cy="142875"/>
            </a:xfrm>
            <a:prstGeom prst="ellipse">
              <a:avLst/>
            </a:prstGeom>
            <a:solidFill>
              <a:srgbClr val="FFC000"/>
            </a:solidFill>
            <a:ln>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sp>
          <p:nvSpPr>
            <p:cNvPr id="93" name="92 Elipse"/>
            <p:cNvSpPr/>
            <p:nvPr/>
          </p:nvSpPr>
          <p:spPr bwMode="auto">
            <a:xfrm>
              <a:off x="5929313" y="4786313"/>
              <a:ext cx="142875" cy="142875"/>
            </a:xfrm>
            <a:prstGeom prst="ellipse">
              <a:avLst/>
            </a:prstGeom>
            <a:solidFill>
              <a:srgbClr val="FFC000"/>
            </a:solidFill>
            <a:ln>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cxnSp>
          <p:nvCxnSpPr>
            <p:cNvPr id="94" name="76 Forma"/>
            <p:cNvCxnSpPr>
              <a:stCxn id="93" idx="4"/>
              <a:endCxn id="89" idx="1"/>
            </p:cNvCxnSpPr>
            <p:nvPr/>
          </p:nvCxnSpPr>
          <p:spPr bwMode="auto">
            <a:xfrm rot="16200000" flipH="1">
              <a:off x="6117431" y="4812507"/>
              <a:ext cx="338137" cy="571500"/>
            </a:xfrm>
            <a:prstGeom prst="bentConnector2">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5" name="Rectangle 1"/>
            <p:cNvSpPr>
              <a:spLocks noChangeArrowheads="1"/>
            </p:cNvSpPr>
            <p:nvPr/>
          </p:nvSpPr>
          <p:spPr bwMode="auto">
            <a:xfrm>
              <a:off x="6572273" y="5357772"/>
              <a:ext cx="2571727" cy="400103"/>
            </a:xfrm>
            <a:prstGeom prst="rect">
              <a:avLst/>
            </a:prstGeom>
            <a:noFill/>
            <a:ln w="9525">
              <a:noFill/>
              <a:miter lim="800000"/>
              <a:headEnd/>
              <a:tailEnd/>
            </a:ln>
          </p:spPr>
          <p:txBody>
            <a:bodyPr anchor="ctr">
              <a:spAutoFit/>
            </a:bodyPr>
            <a:lstStyle/>
            <a:p>
              <a:r>
                <a:rPr lang="es-MX" sz="1000" dirty="0">
                  <a:latin typeface="Arial Narrow" pitchFamily="34" charset="0"/>
                </a:rPr>
                <a:t>Política de dotación de servicios públicos domiciliarios</a:t>
              </a:r>
              <a:endParaRPr lang="es-CO" sz="1000" dirty="0">
                <a:latin typeface="Arial Narrow" pitchFamily="34" charset="0"/>
              </a:endParaRPr>
            </a:p>
          </p:txBody>
        </p:sp>
        <p:sp>
          <p:nvSpPr>
            <p:cNvPr id="96" name="Rectangle 1"/>
            <p:cNvSpPr>
              <a:spLocks noChangeArrowheads="1"/>
            </p:cNvSpPr>
            <p:nvPr/>
          </p:nvSpPr>
          <p:spPr bwMode="auto">
            <a:xfrm>
              <a:off x="6429397" y="5714956"/>
              <a:ext cx="2571727" cy="400103"/>
            </a:xfrm>
            <a:prstGeom prst="rect">
              <a:avLst/>
            </a:prstGeom>
            <a:noFill/>
            <a:ln w="9525">
              <a:noFill/>
              <a:miter lim="800000"/>
              <a:headEnd/>
              <a:tailEnd/>
            </a:ln>
          </p:spPr>
          <p:txBody>
            <a:bodyPr anchor="ctr">
              <a:spAutoFit/>
            </a:bodyPr>
            <a:lstStyle/>
            <a:p>
              <a:r>
                <a:rPr lang="es-MX" sz="1000" dirty="0">
                  <a:latin typeface="Arial Narrow" pitchFamily="34" charset="0"/>
                </a:rPr>
                <a:t>Política sobre recuperación y manejo del espacio público</a:t>
              </a:r>
              <a:endParaRPr lang="es-CO" sz="1000" dirty="0">
                <a:latin typeface="Arial Narrow" pitchFamily="34" charset="0"/>
              </a:endParaRPr>
            </a:p>
          </p:txBody>
        </p:sp>
        <p:cxnSp>
          <p:nvCxnSpPr>
            <p:cNvPr id="97" name="79 Forma"/>
            <p:cNvCxnSpPr>
              <a:stCxn id="90" idx="4"/>
              <a:endCxn id="95" idx="1"/>
            </p:cNvCxnSpPr>
            <p:nvPr/>
          </p:nvCxnSpPr>
          <p:spPr bwMode="auto">
            <a:xfrm rot="16200000" flipH="1">
              <a:off x="5865019" y="4850607"/>
              <a:ext cx="628650" cy="785812"/>
            </a:xfrm>
            <a:prstGeom prst="bentConnector2">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8" name="80 Forma"/>
            <p:cNvCxnSpPr>
              <a:stCxn id="91" idx="4"/>
              <a:endCxn id="96" idx="1"/>
            </p:cNvCxnSpPr>
            <p:nvPr/>
          </p:nvCxnSpPr>
          <p:spPr bwMode="auto">
            <a:xfrm rot="16200000" flipH="1">
              <a:off x="5507831" y="4993482"/>
              <a:ext cx="985837" cy="857250"/>
            </a:xfrm>
            <a:prstGeom prst="bentConnector2">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9" name="Rectangle 1"/>
            <p:cNvSpPr>
              <a:spLocks noChangeArrowheads="1"/>
            </p:cNvSpPr>
            <p:nvPr/>
          </p:nvSpPr>
          <p:spPr bwMode="auto">
            <a:xfrm>
              <a:off x="6572273" y="6072140"/>
              <a:ext cx="2571727" cy="246217"/>
            </a:xfrm>
            <a:prstGeom prst="rect">
              <a:avLst/>
            </a:prstGeom>
            <a:noFill/>
            <a:ln w="9525">
              <a:noFill/>
              <a:miter lim="800000"/>
              <a:headEnd/>
              <a:tailEnd/>
            </a:ln>
          </p:spPr>
          <p:txBody>
            <a:bodyPr anchor="ctr">
              <a:spAutoFit/>
            </a:bodyPr>
            <a:lstStyle/>
            <a:p>
              <a:r>
                <a:rPr lang="es-MX" sz="1000" dirty="0">
                  <a:latin typeface="Arial Narrow" pitchFamily="34" charset="0"/>
                </a:rPr>
                <a:t>Políticas para el área rural</a:t>
              </a:r>
              <a:endParaRPr lang="es-CO" sz="1000" dirty="0">
                <a:latin typeface="Arial Narrow" pitchFamily="34" charset="0"/>
              </a:endParaRPr>
            </a:p>
          </p:txBody>
        </p:sp>
        <p:cxnSp>
          <p:nvCxnSpPr>
            <p:cNvPr id="100" name="245 Conector angular"/>
            <p:cNvCxnSpPr>
              <a:stCxn id="92" idx="4"/>
              <a:endCxn id="99" idx="1"/>
            </p:cNvCxnSpPr>
            <p:nvPr/>
          </p:nvCxnSpPr>
          <p:spPr bwMode="auto">
            <a:xfrm rot="16200000" flipH="1">
              <a:off x="5260182" y="4883944"/>
              <a:ext cx="1409700" cy="1214437"/>
            </a:xfrm>
            <a:prstGeom prst="bentConnector2">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100 Conector angular"/>
            <p:cNvCxnSpPr>
              <a:stCxn id="69" idx="2"/>
              <a:endCxn id="68" idx="3"/>
            </p:cNvCxnSpPr>
            <p:nvPr/>
          </p:nvCxnSpPr>
          <p:spPr bwMode="auto">
            <a:xfrm rot="10800000">
              <a:off x="2571728" y="4766515"/>
              <a:ext cx="1214461" cy="91237"/>
            </a:xfrm>
            <a:prstGeom prst="bentConnector3">
              <a:avLst>
                <a:gd name="adj1" fmla="val 50000"/>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101 Conector angular"/>
            <p:cNvCxnSpPr>
              <a:stCxn id="61" idx="2"/>
              <a:endCxn id="62" idx="3"/>
            </p:cNvCxnSpPr>
            <p:nvPr/>
          </p:nvCxnSpPr>
          <p:spPr bwMode="auto">
            <a:xfrm rot="10800000">
              <a:off x="2357438" y="5019675"/>
              <a:ext cx="1428750" cy="20638"/>
            </a:xfrm>
            <a:prstGeom prst="bentConnector3">
              <a:avLst>
                <a:gd name="adj1" fmla="val 50000"/>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102 Conector angular"/>
            <p:cNvCxnSpPr>
              <a:stCxn id="56" idx="2"/>
              <a:endCxn id="34" idx="3"/>
            </p:cNvCxnSpPr>
            <p:nvPr/>
          </p:nvCxnSpPr>
          <p:spPr bwMode="auto">
            <a:xfrm rot="10800000" flipV="1">
              <a:off x="2786063" y="5214938"/>
              <a:ext cx="1071562" cy="57150"/>
            </a:xfrm>
            <a:prstGeom prst="bentConnector3">
              <a:avLst>
                <a:gd name="adj1" fmla="val 50000"/>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103 Conector angular"/>
            <p:cNvCxnSpPr>
              <a:stCxn id="70" idx="2"/>
              <a:endCxn id="67" idx="3"/>
            </p:cNvCxnSpPr>
            <p:nvPr/>
          </p:nvCxnSpPr>
          <p:spPr bwMode="auto">
            <a:xfrm rot="10800000" flipV="1">
              <a:off x="2928938" y="5357813"/>
              <a:ext cx="1071562" cy="266700"/>
            </a:xfrm>
            <a:prstGeom prst="bentConnector3">
              <a:avLst>
                <a:gd name="adj1" fmla="val 50000"/>
              </a:avLst>
            </a:prstGeom>
            <a:ln w="63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152 Conector angular"/>
            <p:cNvCxnSpPr>
              <a:stCxn id="59" idx="4"/>
              <a:endCxn id="57" idx="3"/>
            </p:cNvCxnSpPr>
            <p:nvPr/>
          </p:nvCxnSpPr>
          <p:spPr bwMode="auto">
            <a:xfrm rot="5400000">
              <a:off x="3474244" y="4955381"/>
              <a:ext cx="409575" cy="1643063"/>
            </a:xfrm>
            <a:prstGeom prst="bentConnector2">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6" name="105 Elipse"/>
            <p:cNvSpPr/>
            <p:nvPr/>
          </p:nvSpPr>
          <p:spPr bwMode="auto">
            <a:xfrm>
              <a:off x="4643438" y="5429250"/>
              <a:ext cx="142875" cy="142875"/>
            </a:xfrm>
            <a:prstGeom prst="ellipse">
              <a:avLst/>
            </a:prstGeom>
            <a:solidFill>
              <a:srgbClr val="CC0000"/>
            </a:solidFill>
            <a:ln>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sp>
          <p:nvSpPr>
            <p:cNvPr id="107" name="106 Elipse"/>
            <p:cNvSpPr/>
            <p:nvPr/>
          </p:nvSpPr>
          <p:spPr bwMode="auto">
            <a:xfrm>
              <a:off x="4857750" y="5357813"/>
              <a:ext cx="142875" cy="142875"/>
            </a:xfrm>
            <a:prstGeom prst="ellipse">
              <a:avLst/>
            </a:prstGeom>
            <a:solidFill>
              <a:srgbClr val="CC0000"/>
            </a:solidFill>
            <a:ln>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sp>
          <p:nvSpPr>
            <p:cNvPr id="108" name="107 Elipse"/>
            <p:cNvSpPr/>
            <p:nvPr/>
          </p:nvSpPr>
          <p:spPr bwMode="auto">
            <a:xfrm>
              <a:off x="5000625" y="5214938"/>
              <a:ext cx="142875" cy="142875"/>
            </a:xfrm>
            <a:prstGeom prst="ellipse">
              <a:avLst/>
            </a:prstGeom>
            <a:solidFill>
              <a:srgbClr val="CC0000"/>
            </a:solidFill>
            <a:ln>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sp>
          <p:nvSpPr>
            <p:cNvPr id="109" name="108 Elipse"/>
            <p:cNvSpPr/>
            <p:nvPr/>
          </p:nvSpPr>
          <p:spPr bwMode="auto">
            <a:xfrm>
              <a:off x="5143500" y="5000625"/>
              <a:ext cx="142875" cy="142875"/>
            </a:xfrm>
            <a:prstGeom prst="ellipse">
              <a:avLst/>
            </a:prstGeom>
            <a:solidFill>
              <a:srgbClr val="CC0000"/>
            </a:solidFill>
            <a:ln>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sp>
          <p:nvSpPr>
            <p:cNvPr id="110" name="Rectangle 1"/>
            <p:cNvSpPr>
              <a:spLocks noChangeArrowheads="1"/>
            </p:cNvSpPr>
            <p:nvPr/>
          </p:nvSpPr>
          <p:spPr bwMode="auto">
            <a:xfrm>
              <a:off x="214313" y="6072137"/>
              <a:ext cx="2643197" cy="400110"/>
            </a:xfrm>
            <a:prstGeom prst="rect">
              <a:avLst/>
            </a:prstGeom>
            <a:noFill/>
            <a:ln w="9525">
              <a:noFill/>
              <a:miter lim="800000"/>
              <a:headEnd/>
              <a:tailEnd/>
            </a:ln>
          </p:spPr>
          <p:txBody>
            <a:bodyPr anchor="ctr">
              <a:spAutoFit/>
            </a:bodyPr>
            <a:lstStyle/>
            <a:p>
              <a:pPr algn="r"/>
              <a:r>
                <a:rPr lang="es-CO" sz="1000" dirty="0">
                  <a:latin typeface="Arial Narrow" pitchFamily="34" charset="0"/>
                </a:rPr>
                <a:t>Política Pública de Mujeres y Equidad de Género </a:t>
              </a:r>
              <a:r>
                <a:rPr lang="es-CO" sz="1000" dirty="0" smtClean="0">
                  <a:latin typeface="Arial Narrow" pitchFamily="34" charset="0"/>
                </a:rPr>
                <a:t>para el Municipio</a:t>
              </a:r>
              <a:endParaRPr lang="es-CO" sz="1000" dirty="0">
                <a:latin typeface="Arial Narrow" pitchFamily="34" charset="0"/>
              </a:endParaRPr>
            </a:p>
          </p:txBody>
        </p:sp>
        <p:cxnSp>
          <p:nvCxnSpPr>
            <p:cNvPr id="111" name="94 Forma"/>
            <p:cNvCxnSpPr>
              <a:stCxn id="106" idx="4"/>
              <a:endCxn id="110" idx="3"/>
            </p:cNvCxnSpPr>
            <p:nvPr/>
          </p:nvCxnSpPr>
          <p:spPr bwMode="auto">
            <a:xfrm rot="5400000">
              <a:off x="3436160" y="4993475"/>
              <a:ext cx="700067" cy="1857366"/>
            </a:xfrm>
            <a:prstGeom prst="bentConnector2">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2" name="Rectangle 1"/>
            <p:cNvSpPr>
              <a:spLocks noChangeArrowheads="1"/>
            </p:cNvSpPr>
            <p:nvPr/>
          </p:nvSpPr>
          <p:spPr bwMode="auto">
            <a:xfrm>
              <a:off x="366712" y="6463345"/>
              <a:ext cx="2643197" cy="246221"/>
            </a:xfrm>
            <a:prstGeom prst="rect">
              <a:avLst/>
            </a:prstGeom>
            <a:noFill/>
            <a:ln w="9525">
              <a:noFill/>
              <a:miter lim="800000"/>
              <a:headEnd/>
              <a:tailEnd/>
            </a:ln>
          </p:spPr>
          <p:txBody>
            <a:bodyPr anchor="ctr">
              <a:spAutoFit/>
            </a:bodyPr>
            <a:lstStyle/>
            <a:p>
              <a:pPr algn="r"/>
              <a:r>
                <a:rPr lang="es-CO" sz="1000" dirty="0">
                  <a:latin typeface="Arial Narrow" pitchFamily="34" charset="0"/>
                </a:rPr>
                <a:t>Política Pública de Discapacidad para el </a:t>
              </a:r>
              <a:r>
                <a:rPr lang="es-CO" sz="1000" dirty="0" smtClean="0">
                  <a:latin typeface="Arial Narrow" pitchFamily="34" charset="0"/>
                </a:rPr>
                <a:t>Municipio</a:t>
              </a:r>
              <a:endParaRPr lang="es-CO" sz="1000" dirty="0">
                <a:latin typeface="Arial Narrow" pitchFamily="34" charset="0"/>
              </a:endParaRPr>
            </a:p>
          </p:txBody>
        </p:sp>
        <p:cxnSp>
          <p:nvCxnSpPr>
            <p:cNvPr id="113" name="96 Forma"/>
            <p:cNvCxnSpPr>
              <a:stCxn id="107" idx="4"/>
              <a:endCxn id="112" idx="3"/>
            </p:cNvCxnSpPr>
            <p:nvPr/>
          </p:nvCxnSpPr>
          <p:spPr bwMode="auto">
            <a:xfrm rot="5400000">
              <a:off x="3426665" y="5083933"/>
              <a:ext cx="1085768" cy="1919279"/>
            </a:xfrm>
            <a:prstGeom prst="bentConnector2">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4" name="Rectangle 1"/>
            <p:cNvSpPr>
              <a:spLocks noChangeArrowheads="1"/>
            </p:cNvSpPr>
            <p:nvPr/>
          </p:nvSpPr>
          <p:spPr bwMode="auto">
            <a:xfrm>
              <a:off x="5643582" y="6286450"/>
              <a:ext cx="3357574" cy="400103"/>
            </a:xfrm>
            <a:prstGeom prst="rect">
              <a:avLst/>
            </a:prstGeom>
            <a:noFill/>
            <a:ln w="9525">
              <a:noFill/>
              <a:miter lim="800000"/>
              <a:headEnd/>
              <a:tailEnd/>
            </a:ln>
          </p:spPr>
          <p:txBody>
            <a:bodyPr anchor="ctr">
              <a:spAutoFit/>
            </a:bodyPr>
            <a:lstStyle/>
            <a:p>
              <a:pPr algn="r"/>
              <a:r>
                <a:rPr lang="es-CO" sz="1000" dirty="0">
                  <a:latin typeface="Arial Narrow" pitchFamily="34" charset="0"/>
                </a:rPr>
                <a:t>Política Pública para la Garantía Plena de Derechos de las personas lesbianas, gay, bisexuales y transgeneristas</a:t>
              </a:r>
            </a:p>
          </p:txBody>
        </p:sp>
        <p:cxnSp>
          <p:nvCxnSpPr>
            <p:cNvPr id="115" name="98 Forma"/>
            <p:cNvCxnSpPr>
              <a:stCxn id="109" idx="5"/>
              <a:endCxn id="114" idx="1"/>
            </p:cNvCxnSpPr>
            <p:nvPr/>
          </p:nvCxnSpPr>
          <p:spPr bwMode="auto">
            <a:xfrm rot="16200000" flipH="1">
              <a:off x="4772820" y="5615781"/>
              <a:ext cx="1363662" cy="377825"/>
            </a:xfrm>
            <a:prstGeom prst="bentConnector2">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115 Conector angular"/>
            <p:cNvCxnSpPr>
              <a:stCxn id="108" idx="4"/>
            </p:cNvCxnSpPr>
            <p:nvPr/>
          </p:nvCxnSpPr>
          <p:spPr bwMode="auto">
            <a:xfrm rot="5400000">
              <a:off x="4501357" y="5930106"/>
              <a:ext cx="1143000" cy="1587"/>
            </a:xfrm>
            <a:prstGeom prst="bentConnector3">
              <a:avLst>
                <a:gd name="adj1" fmla="val 50000"/>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7" name="116 Elipse"/>
            <p:cNvSpPr/>
            <p:nvPr/>
          </p:nvSpPr>
          <p:spPr bwMode="auto">
            <a:xfrm>
              <a:off x="2571719" y="4143374"/>
              <a:ext cx="142875" cy="142875"/>
            </a:xfrm>
            <a:prstGeom prst="ellipse">
              <a:avLst/>
            </a:prstGeom>
            <a:solidFill>
              <a:srgbClr val="00B0F0"/>
            </a:solidFill>
            <a:ln>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sp>
          <p:nvSpPr>
            <p:cNvPr id="118" name="Rectangle 1"/>
            <p:cNvSpPr>
              <a:spLocks noChangeArrowheads="1"/>
            </p:cNvSpPr>
            <p:nvPr/>
          </p:nvSpPr>
          <p:spPr bwMode="auto">
            <a:xfrm>
              <a:off x="142844" y="4071942"/>
              <a:ext cx="1785912" cy="400110"/>
            </a:xfrm>
            <a:prstGeom prst="rect">
              <a:avLst/>
            </a:prstGeom>
            <a:noFill/>
            <a:ln w="9525">
              <a:noFill/>
              <a:miter lim="800000"/>
              <a:headEnd/>
              <a:tailEnd/>
            </a:ln>
          </p:spPr>
          <p:txBody>
            <a:bodyPr anchor="ctr">
              <a:spAutoFit/>
            </a:bodyPr>
            <a:lstStyle/>
            <a:p>
              <a:pPr algn="r"/>
              <a:r>
                <a:rPr lang="es-MX" sz="1000" dirty="0" smtClean="0">
                  <a:latin typeface="Arial Narrow" pitchFamily="34" charset="0"/>
                </a:rPr>
                <a:t>Política Municipal de Educación </a:t>
              </a:r>
              <a:r>
                <a:rPr lang="es-MX" sz="1000" dirty="0">
                  <a:latin typeface="Arial Narrow" pitchFamily="34" charset="0"/>
                </a:rPr>
                <a:t>para la </a:t>
              </a:r>
              <a:r>
                <a:rPr lang="es-MX" sz="1000" dirty="0" smtClean="0">
                  <a:latin typeface="Arial Narrow" pitchFamily="34" charset="0"/>
                </a:rPr>
                <a:t>Gestión Integral del Riesgo</a:t>
              </a:r>
              <a:endParaRPr lang="es-CO" sz="1000" dirty="0">
                <a:latin typeface="Arial Narrow" pitchFamily="34" charset="0"/>
              </a:endParaRPr>
            </a:p>
          </p:txBody>
        </p:sp>
        <p:cxnSp>
          <p:nvCxnSpPr>
            <p:cNvPr id="119" name="118 Conector angular"/>
            <p:cNvCxnSpPr>
              <a:stCxn id="117" idx="2"/>
              <a:endCxn id="118" idx="3"/>
            </p:cNvCxnSpPr>
            <p:nvPr/>
          </p:nvCxnSpPr>
          <p:spPr bwMode="auto">
            <a:xfrm rot="10800000" flipV="1">
              <a:off x="1928757" y="4214811"/>
              <a:ext cx="642963" cy="57185"/>
            </a:xfrm>
            <a:prstGeom prst="bentConnector3">
              <a:avLst>
                <a:gd name="adj1" fmla="val 50000"/>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0" name="119 Elipse"/>
            <p:cNvSpPr/>
            <p:nvPr/>
          </p:nvSpPr>
          <p:spPr>
            <a:xfrm>
              <a:off x="4214813" y="5438775"/>
              <a:ext cx="142875" cy="142875"/>
            </a:xfrm>
            <a:prstGeom prst="ellipse">
              <a:avLst/>
            </a:prstGeom>
            <a:solidFill>
              <a:srgbClr val="CC0000"/>
            </a:solidFill>
            <a:ln>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sp>
          <p:nvSpPr>
            <p:cNvPr id="121" name="Rectangle 1"/>
            <p:cNvSpPr>
              <a:spLocks noChangeArrowheads="1"/>
            </p:cNvSpPr>
            <p:nvPr/>
          </p:nvSpPr>
          <p:spPr bwMode="auto">
            <a:xfrm>
              <a:off x="285750" y="5653088"/>
              <a:ext cx="2643188" cy="246062"/>
            </a:xfrm>
            <a:prstGeom prst="rect">
              <a:avLst/>
            </a:prstGeom>
            <a:noFill/>
            <a:ln w="9525">
              <a:noFill/>
              <a:miter lim="800000"/>
              <a:headEnd/>
              <a:tailEnd/>
            </a:ln>
          </p:spPr>
          <p:txBody>
            <a:bodyPr anchor="ctr">
              <a:spAutoFit/>
            </a:bodyPr>
            <a:lstStyle/>
            <a:p>
              <a:pPr algn="r"/>
              <a:r>
                <a:rPr lang="es-ES" sz="1000" dirty="0">
                  <a:latin typeface="Arial Narrow" pitchFamily="34" charset="0"/>
                </a:rPr>
                <a:t>Política Pública de Infancia y Adolescencia</a:t>
              </a:r>
              <a:endParaRPr lang="es-CO" sz="1000" dirty="0">
                <a:latin typeface="Arial Narrow" pitchFamily="34" charset="0"/>
              </a:endParaRPr>
            </a:p>
          </p:txBody>
        </p:sp>
        <p:cxnSp>
          <p:nvCxnSpPr>
            <p:cNvPr id="122" name="121 Forma"/>
            <p:cNvCxnSpPr>
              <a:stCxn id="120" idx="4"/>
              <a:endCxn id="121" idx="3"/>
            </p:cNvCxnSpPr>
            <p:nvPr/>
          </p:nvCxnSpPr>
          <p:spPr>
            <a:xfrm rot="5400000">
              <a:off x="3509962" y="5000626"/>
              <a:ext cx="195263" cy="1357312"/>
            </a:xfrm>
            <a:prstGeom prst="bentConnector2">
              <a:avLst/>
            </a:prstGeom>
            <a:ln w="952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3" name="Oval 9"/>
            <p:cNvSpPr>
              <a:spLocks noChangeArrowheads="1"/>
            </p:cNvSpPr>
            <p:nvPr/>
          </p:nvSpPr>
          <p:spPr bwMode="auto">
            <a:xfrm>
              <a:off x="3786182" y="2143116"/>
              <a:ext cx="1428760" cy="1285884"/>
            </a:xfrm>
            <a:prstGeom prst="ellipse">
              <a:avLst/>
            </a:prstGeom>
            <a:solidFill>
              <a:schemeClr val="accent6">
                <a:lumMod val="75000"/>
                <a:alpha val="28999"/>
              </a:schemeClr>
            </a:solidFill>
            <a:ln w="57150">
              <a:solidFill>
                <a:schemeClr val="accent6">
                  <a:lumMod val="60000"/>
                  <a:lumOff val="40000"/>
                </a:schemeClr>
              </a:solidFill>
              <a:round/>
              <a:headEnd/>
              <a:tailEnd/>
            </a:ln>
            <a:effectLst>
              <a:outerShdw blurRad="50800" dist="38100" dir="2700000" algn="tl" rotWithShape="0">
                <a:prstClr val="black">
                  <a:alpha val="40000"/>
                </a:prstClr>
              </a:outerShdw>
            </a:effectLst>
          </p:spPr>
          <p:txBody>
            <a:bodyPr wrap="none"/>
            <a:lstStyle/>
            <a:p>
              <a:pPr algn="r" eaLnBrk="0" hangingPunct="0">
                <a:defRPr/>
              </a:pPr>
              <a:endParaRPr lang="es-ES_tradnl" sz="3200" b="1" dirty="0">
                <a:solidFill>
                  <a:srgbClr val="7030A0"/>
                </a:solidFill>
                <a:effectLst>
                  <a:outerShdw blurRad="38100" dist="38100" dir="2700000" algn="tl">
                    <a:srgbClr val="000000">
                      <a:alpha val="43137"/>
                    </a:srgbClr>
                  </a:outerShdw>
                </a:effectLst>
                <a:latin typeface="Arial" pitchFamily="34" charset="0"/>
                <a:cs typeface="Arial" pitchFamily="34" charset="0"/>
              </a:endParaRPr>
            </a:p>
          </p:txBody>
        </p:sp>
        <p:sp>
          <p:nvSpPr>
            <p:cNvPr id="124" name="123 Elipse"/>
            <p:cNvSpPr/>
            <p:nvPr/>
          </p:nvSpPr>
          <p:spPr>
            <a:xfrm>
              <a:off x="4214810" y="2071678"/>
              <a:ext cx="142875" cy="142875"/>
            </a:xfrm>
            <a:prstGeom prst="ellipse">
              <a:avLst/>
            </a:prstGeom>
            <a:solidFill>
              <a:schemeClr val="accent6">
                <a:lumMod val="50000"/>
              </a:schemeClr>
            </a:solidFill>
            <a:ln>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cxnSp>
          <p:nvCxnSpPr>
            <p:cNvPr id="125" name="124 Conector recto de flecha"/>
            <p:cNvCxnSpPr>
              <a:stCxn id="73" idx="0"/>
            </p:cNvCxnSpPr>
            <p:nvPr/>
          </p:nvCxnSpPr>
          <p:spPr>
            <a:xfrm rot="5400000" flipH="1" flipV="1">
              <a:off x="3067035" y="1862118"/>
              <a:ext cx="1009655" cy="16"/>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6" name="125 Elipse"/>
            <p:cNvSpPr/>
            <p:nvPr/>
          </p:nvSpPr>
          <p:spPr>
            <a:xfrm>
              <a:off x="5000629" y="2357431"/>
              <a:ext cx="142875" cy="142875"/>
            </a:xfrm>
            <a:prstGeom prst="ellipse">
              <a:avLst/>
            </a:prstGeom>
            <a:solidFill>
              <a:schemeClr val="accent6">
                <a:lumMod val="50000"/>
              </a:schemeClr>
            </a:solidFill>
            <a:ln>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sp>
          <p:nvSpPr>
            <p:cNvPr id="127" name="Rectangle 3"/>
            <p:cNvSpPr>
              <a:spLocks noChangeArrowheads="1"/>
            </p:cNvSpPr>
            <p:nvPr/>
          </p:nvSpPr>
          <p:spPr bwMode="auto">
            <a:xfrm>
              <a:off x="4572000" y="1208916"/>
              <a:ext cx="1428760" cy="553998"/>
            </a:xfrm>
            <a:prstGeom prst="rect">
              <a:avLst/>
            </a:prstGeom>
            <a:noFill/>
            <a:ln w="9525">
              <a:noFill/>
              <a:miter lim="800000"/>
              <a:headEnd/>
              <a:tailEnd/>
            </a:ln>
          </p:spPr>
          <p:txBody>
            <a:bodyPr wrap="square" anchor="ctr">
              <a:spAutoFit/>
            </a:bodyPr>
            <a:lstStyle/>
            <a:p>
              <a:pPr algn="just"/>
              <a:r>
                <a:rPr lang="es-MX" sz="1000" dirty="0">
                  <a:latin typeface="Arial Narrow" pitchFamily="34" charset="0"/>
                  <a:cs typeface="Times New Roman" pitchFamily="18" charset="0"/>
                </a:rPr>
                <a:t>Plan </a:t>
              </a:r>
              <a:r>
                <a:rPr lang="es-MX" sz="1000" dirty="0" smtClean="0">
                  <a:latin typeface="Arial Narrow" pitchFamily="34" charset="0"/>
                  <a:cs typeface="Times New Roman" pitchFamily="18" charset="0"/>
                </a:rPr>
                <a:t>Nacional y Municipal de </a:t>
              </a:r>
            </a:p>
            <a:p>
              <a:pPr algn="just"/>
              <a:r>
                <a:rPr lang="es-MX" sz="1000" dirty="0" smtClean="0">
                  <a:latin typeface="Arial Narrow" pitchFamily="34" charset="0"/>
                  <a:cs typeface="Times New Roman" pitchFamily="18" charset="0"/>
                </a:rPr>
                <a:t>Ciencia y Tecnología</a:t>
              </a:r>
              <a:endParaRPr lang="es-MX" sz="1000" dirty="0">
                <a:latin typeface="Arial Narrow" pitchFamily="34" charset="0"/>
                <a:cs typeface="Times New Roman" pitchFamily="18" charset="0"/>
              </a:endParaRPr>
            </a:p>
          </p:txBody>
        </p:sp>
        <p:sp>
          <p:nvSpPr>
            <p:cNvPr id="128" name="Rectangle 1"/>
            <p:cNvSpPr>
              <a:spLocks noChangeArrowheads="1"/>
            </p:cNvSpPr>
            <p:nvPr/>
          </p:nvSpPr>
          <p:spPr bwMode="auto">
            <a:xfrm>
              <a:off x="4714876" y="1743006"/>
              <a:ext cx="1785937" cy="400110"/>
            </a:xfrm>
            <a:prstGeom prst="rect">
              <a:avLst/>
            </a:prstGeom>
            <a:noFill/>
            <a:ln w="9525">
              <a:noFill/>
              <a:miter lim="800000"/>
              <a:headEnd/>
              <a:tailEnd/>
            </a:ln>
          </p:spPr>
          <p:txBody>
            <a:bodyPr anchor="ctr">
              <a:spAutoFit/>
            </a:bodyPr>
            <a:lstStyle/>
            <a:p>
              <a:r>
                <a:rPr lang="es-MX" sz="1000" dirty="0" smtClean="0">
                  <a:latin typeface="Arial Narrow" pitchFamily="34" charset="0"/>
                  <a:cs typeface="Times New Roman" pitchFamily="18" charset="0"/>
                </a:rPr>
                <a:t>Política Municipal de uso del Software libre y comunicaciones</a:t>
              </a:r>
              <a:endParaRPr lang="es-CO" sz="1000" dirty="0">
                <a:latin typeface="Arial Narrow" pitchFamily="34" charset="0"/>
                <a:cs typeface="Times New Roman" pitchFamily="18" charset="0"/>
              </a:endParaRPr>
            </a:p>
          </p:txBody>
        </p:sp>
        <p:cxnSp>
          <p:nvCxnSpPr>
            <p:cNvPr id="129" name="128 Conector recto de flecha"/>
            <p:cNvCxnSpPr>
              <a:stCxn id="126" idx="0"/>
            </p:cNvCxnSpPr>
            <p:nvPr/>
          </p:nvCxnSpPr>
          <p:spPr>
            <a:xfrm rot="16200000" flipV="1">
              <a:off x="4929191" y="2214554"/>
              <a:ext cx="285753" cy="1"/>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138 Forma"/>
            <p:cNvCxnSpPr>
              <a:stCxn id="124" idx="0"/>
              <a:endCxn id="127" idx="1"/>
            </p:cNvCxnSpPr>
            <p:nvPr/>
          </p:nvCxnSpPr>
          <p:spPr>
            <a:xfrm rot="5400000" flipH="1" flipV="1">
              <a:off x="4136243" y="1635921"/>
              <a:ext cx="585763" cy="285752"/>
            </a:xfrm>
            <a:prstGeom prst="bentConnector2">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1" name="Oval 8"/>
            <p:cNvSpPr>
              <a:spLocks noChangeArrowheads="1"/>
            </p:cNvSpPr>
            <p:nvPr/>
          </p:nvSpPr>
          <p:spPr bwMode="auto">
            <a:xfrm>
              <a:off x="3930650" y="3357563"/>
              <a:ext cx="1157288" cy="922337"/>
            </a:xfrm>
            <a:prstGeom prst="ellipse">
              <a:avLst/>
            </a:prstGeom>
            <a:solidFill>
              <a:schemeClr val="tx1">
                <a:lumMod val="95000"/>
                <a:lumOff val="5000"/>
                <a:alpha val="28999"/>
              </a:schemeClr>
            </a:solidFill>
            <a:ln w="57150">
              <a:solidFill>
                <a:schemeClr val="tx1">
                  <a:lumMod val="50000"/>
                  <a:lumOff val="50000"/>
                </a:schemeClr>
              </a:solidFill>
              <a:round/>
              <a:headEnd/>
              <a:tailEnd/>
            </a:ln>
            <a:effectLst>
              <a:outerShdw blurRad="50800" dist="38100" dir="2700000" algn="tl" rotWithShape="0">
                <a:prstClr val="black">
                  <a:alpha val="40000"/>
                </a:prstClr>
              </a:outerShdw>
            </a:effectLst>
          </p:spPr>
          <p:txBody>
            <a:bodyPr wrap="none" anchor="b" anchorCtr="1"/>
            <a:lstStyle/>
            <a:p>
              <a:pPr algn="ctr" eaLnBrk="0" hangingPunct="0">
                <a:defRPr/>
              </a:pPr>
              <a:endParaRPr lang="es-ES_tradnl" sz="3200" b="1" dirty="0">
                <a:solidFill>
                  <a:srgbClr val="FFC000"/>
                </a:solidFill>
                <a:effectLst>
                  <a:outerShdw blurRad="38100" dist="38100" dir="2700000" algn="tl">
                    <a:srgbClr val="000000">
                      <a:alpha val="43137"/>
                    </a:srgbClr>
                  </a:outerShdw>
                </a:effectLst>
              </a:endParaRPr>
            </a:p>
            <a:p>
              <a:pPr algn="ctr" eaLnBrk="0" hangingPunct="0">
                <a:defRPr/>
              </a:pPr>
              <a:endParaRPr lang="es-ES_tradnl" sz="3200" b="1" dirty="0">
                <a:solidFill>
                  <a:srgbClr val="FFC000"/>
                </a:solidFill>
                <a:effectLst>
                  <a:outerShdw blurRad="38100" dist="38100" dir="2700000" algn="tl">
                    <a:srgbClr val="000000">
                      <a:alpha val="43137"/>
                    </a:srgbClr>
                  </a:outerShdw>
                </a:effectLst>
              </a:endParaRPr>
            </a:p>
            <a:p>
              <a:pPr algn="ctr" eaLnBrk="0" hangingPunct="0">
                <a:defRPr/>
              </a:pPr>
              <a:endParaRPr lang="es-ES_tradnl" sz="3200" b="1" dirty="0">
                <a:solidFill>
                  <a:srgbClr val="FFC000"/>
                </a:solidFill>
                <a:effectLst>
                  <a:outerShdw blurRad="38100" dist="38100" dir="2700000" algn="tl">
                    <a:srgbClr val="000000">
                      <a:alpha val="43137"/>
                    </a:srgbClr>
                  </a:outerShdw>
                </a:effectLst>
              </a:endParaRPr>
            </a:p>
            <a:p>
              <a:pPr algn="ctr" eaLnBrk="0" hangingPunct="0">
                <a:defRPr/>
              </a:pPr>
              <a:endParaRPr lang="es-ES_tradnl" sz="3200" b="1" dirty="0">
                <a:solidFill>
                  <a:srgbClr val="FFC000"/>
                </a:solidFill>
                <a:effectLst>
                  <a:outerShdw blurRad="38100" dist="38100" dir="2700000" algn="tl">
                    <a:srgbClr val="000000">
                      <a:alpha val="43137"/>
                    </a:srgbClr>
                  </a:outerShdw>
                </a:effectLst>
              </a:endParaRPr>
            </a:p>
          </p:txBody>
        </p:sp>
      </p:grpSp>
      <p:sp>
        <p:nvSpPr>
          <p:cNvPr id="17" name="16 Rectángulo"/>
          <p:cNvSpPr/>
          <p:nvPr/>
        </p:nvSpPr>
        <p:spPr>
          <a:xfrm>
            <a:off x="3856390" y="889068"/>
            <a:ext cx="5073328" cy="215444"/>
          </a:xfrm>
          <a:prstGeom prst="rect">
            <a:avLst/>
          </a:prstGeom>
        </p:spPr>
        <p:txBody>
          <a:bodyPr wrap="square">
            <a:spAutoFit/>
          </a:bodyPr>
          <a:lstStyle/>
          <a:p>
            <a:pPr marL="266700" indent="-266700" algn="r">
              <a:tabLst>
                <a:tab pos="266700" algn="l"/>
              </a:tabLst>
              <a:defRPr/>
            </a:pPr>
            <a:r>
              <a:rPr lang="es-MX" sz="800" cap="all" dirty="0" smtClean="0">
                <a:solidFill>
                  <a:srgbClr val="000000"/>
                </a:solidFill>
                <a:latin typeface="Arial Narrow" pitchFamily="34" charset="0"/>
                <a:ea typeface="Times New Roman" pitchFamily="18" charset="0"/>
              </a:rPr>
              <a:t>LA </a:t>
            </a:r>
            <a:r>
              <a:rPr lang="es-MX" sz="800" cap="all" dirty="0" err="1" smtClean="0">
                <a:solidFill>
                  <a:srgbClr val="000000"/>
                </a:solidFill>
                <a:latin typeface="Arial Narrow" pitchFamily="34" charset="0"/>
                <a:ea typeface="Times New Roman" pitchFamily="18" charset="0"/>
              </a:rPr>
              <a:t>GRd</a:t>
            </a:r>
            <a:r>
              <a:rPr lang="es-MX" sz="800" cap="all" dirty="0" smtClean="0">
                <a:solidFill>
                  <a:srgbClr val="000000"/>
                </a:solidFill>
                <a:latin typeface="Arial Narrow" pitchFamily="34" charset="0"/>
                <a:ea typeface="Times New Roman" pitchFamily="18" charset="0"/>
              </a:rPr>
              <a:t> EN LAS POLÍTICAS</a:t>
            </a:r>
            <a:endParaRPr lang="es-MX" sz="800" cap="all" dirty="0">
              <a:solidFill>
                <a:srgbClr val="000000"/>
              </a:solidFill>
              <a:latin typeface="Arial Narrow" pitchFamily="34" charset="0"/>
              <a:ea typeface="Times New Roman" pitchFamily="18" charset="0"/>
            </a:endParaRPr>
          </a:p>
        </p:txBody>
      </p:sp>
      <p:sp>
        <p:nvSpPr>
          <p:cNvPr id="18" name="17 Rectángulo"/>
          <p:cNvSpPr/>
          <p:nvPr/>
        </p:nvSpPr>
        <p:spPr bwMode="auto">
          <a:xfrm>
            <a:off x="2887624" y="2786058"/>
            <a:ext cx="857256" cy="369332"/>
          </a:xfrm>
          <a:prstGeom prst="rect">
            <a:avLst/>
          </a:prstGeom>
        </p:spPr>
        <p:txBody>
          <a:bodyPr wrap="square">
            <a:spAutoFit/>
          </a:bodyPr>
          <a:lstStyle/>
          <a:p>
            <a:pPr algn="ctr" eaLnBrk="0" hangingPunct="0">
              <a:defRPr/>
            </a:pPr>
            <a:r>
              <a:rPr lang="es-ES_tradnl" b="1" dirty="0" smtClean="0">
                <a:solidFill>
                  <a:schemeClr val="accent3">
                    <a:lumMod val="50000"/>
                  </a:schemeClr>
                </a:solidFill>
                <a:effectLst>
                  <a:outerShdw blurRad="38100" dist="38100" dir="2700000" algn="tl">
                    <a:srgbClr val="000000">
                      <a:alpha val="43137"/>
                    </a:srgbClr>
                  </a:outerShdw>
                </a:effectLst>
              </a:rPr>
              <a:t>DA</a:t>
            </a:r>
            <a:endParaRPr lang="es-ES_tradnl" b="1" dirty="0">
              <a:solidFill>
                <a:schemeClr val="accent3">
                  <a:lumMod val="50000"/>
                </a:schemeClr>
              </a:solidFill>
              <a:effectLst>
                <a:outerShdw blurRad="38100" dist="38100" dir="2700000" algn="tl">
                  <a:srgbClr val="000000">
                    <a:alpha val="43137"/>
                  </a:srgbClr>
                </a:outerShdw>
              </a:effectLst>
            </a:endParaRPr>
          </a:p>
        </p:txBody>
      </p:sp>
      <p:sp>
        <p:nvSpPr>
          <p:cNvPr id="19" name="18 Rectángulo"/>
          <p:cNvSpPr/>
          <p:nvPr/>
        </p:nvSpPr>
        <p:spPr bwMode="auto">
          <a:xfrm>
            <a:off x="5429256" y="4000500"/>
            <a:ext cx="681049" cy="369332"/>
          </a:xfrm>
          <a:prstGeom prst="rect">
            <a:avLst/>
          </a:prstGeom>
        </p:spPr>
        <p:txBody>
          <a:bodyPr wrap="square">
            <a:spAutoFit/>
          </a:bodyPr>
          <a:lstStyle/>
          <a:p>
            <a:pPr algn="ctr" eaLnBrk="0" hangingPunct="0">
              <a:defRPr/>
            </a:pPr>
            <a:r>
              <a:rPr lang="es-ES_tradnl" b="1" dirty="0" smtClean="0">
                <a:solidFill>
                  <a:srgbClr val="FFC000"/>
                </a:solidFill>
                <a:effectLst>
                  <a:outerShdw blurRad="38100" dist="38100" dir="2700000" algn="tl">
                    <a:srgbClr val="000000">
                      <a:alpha val="43137"/>
                    </a:srgbClr>
                  </a:outerShdw>
                </a:effectLst>
              </a:rPr>
              <a:t>DT</a:t>
            </a:r>
            <a:endParaRPr lang="es-ES_tradnl" b="1" dirty="0">
              <a:solidFill>
                <a:srgbClr val="FFC000"/>
              </a:solidFill>
              <a:effectLst>
                <a:outerShdw blurRad="38100" dist="38100" dir="2700000" algn="tl">
                  <a:srgbClr val="000000">
                    <a:alpha val="43137"/>
                  </a:srgbClr>
                </a:outerShdw>
              </a:effectLst>
            </a:endParaRPr>
          </a:p>
        </p:txBody>
      </p:sp>
      <p:sp>
        <p:nvSpPr>
          <p:cNvPr id="20" name="19 Rectángulo"/>
          <p:cNvSpPr/>
          <p:nvPr/>
        </p:nvSpPr>
        <p:spPr bwMode="auto">
          <a:xfrm>
            <a:off x="4214810" y="4714874"/>
            <a:ext cx="588965" cy="369332"/>
          </a:xfrm>
          <a:prstGeom prst="rect">
            <a:avLst/>
          </a:prstGeom>
        </p:spPr>
        <p:txBody>
          <a:bodyPr wrap="square">
            <a:spAutoFit/>
          </a:bodyPr>
          <a:lstStyle/>
          <a:p>
            <a:pPr algn="ctr" eaLnBrk="0" hangingPunct="0">
              <a:defRPr/>
            </a:pPr>
            <a:r>
              <a:rPr lang="es-ES_tradnl" b="1" dirty="0" smtClean="0">
                <a:solidFill>
                  <a:srgbClr val="C00000"/>
                </a:solidFill>
                <a:effectLst>
                  <a:outerShdw blurRad="38100" dist="38100" dir="2700000" algn="tl">
                    <a:srgbClr val="000000">
                      <a:alpha val="43137"/>
                    </a:srgbClr>
                  </a:outerShdw>
                </a:effectLst>
              </a:rPr>
              <a:t>DC</a:t>
            </a:r>
            <a:endParaRPr lang="es-ES_tradnl" b="1" dirty="0">
              <a:solidFill>
                <a:srgbClr val="C00000"/>
              </a:solidFill>
              <a:effectLst>
                <a:outerShdw blurRad="38100" dist="38100" dir="2700000" algn="tl">
                  <a:srgbClr val="000000">
                    <a:alpha val="43137"/>
                  </a:srgbClr>
                </a:outerShdw>
              </a:effectLst>
            </a:endParaRPr>
          </a:p>
        </p:txBody>
      </p:sp>
      <p:sp>
        <p:nvSpPr>
          <p:cNvPr id="21" name="20 Rectángulo"/>
          <p:cNvSpPr/>
          <p:nvPr/>
        </p:nvSpPr>
        <p:spPr bwMode="auto">
          <a:xfrm>
            <a:off x="2851132" y="4000504"/>
            <a:ext cx="1006488" cy="369332"/>
          </a:xfrm>
          <a:prstGeom prst="rect">
            <a:avLst/>
          </a:prstGeom>
        </p:spPr>
        <p:txBody>
          <a:bodyPr wrap="square">
            <a:spAutoFit/>
          </a:bodyPr>
          <a:lstStyle/>
          <a:p>
            <a:pPr algn="ctr" eaLnBrk="0" hangingPunct="0">
              <a:defRPr/>
            </a:pPr>
            <a:r>
              <a:rPr lang="es-ES_tradnl" b="1" dirty="0" smtClean="0">
                <a:solidFill>
                  <a:srgbClr val="00B0F0"/>
                </a:solidFill>
                <a:effectLst>
                  <a:outerShdw blurRad="38100" dist="38100" dir="2700000" algn="tl">
                    <a:srgbClr val="000000">
                      <a:alpha val="43137"/>
                    </a:srgbClr>
                  </a:outerShdw>
                </a:effectLst>
              </a:rPr>
              <a:t>DR</a:t>
            </a:r>
            <a:endParaRPr lang="es-ES_tradnl" b="1" dirty="0">
              <a:solidFill>
                <a:srgbClr val="00B0F0"/>
              </a:solidFill>
              <a:effectLst>
                <a:outerShdw blurRad="38100" dist="38100" dir="2700000" algn="tl">
                  <a:srgbClr val="000000">
                    <a:alpha val="43137"/>
                  </a:srgbClr>
                </a:outerShdw>
              </a:effectLst>
            </a:endParaRPr>
          </a:p>
        </p:txBody>
      </p:sp>
      <p:sp>
        <p:nvSpPr>
          <p:cNvPr id="22" name="21 Rectángulo"/>
          <p:cNvSpPr/>
          <p:nvPr/>
        </p:nvSpPr>
        <p:spPr bwMode="auto">
          <a:xfrm>
            <a:off x="5357818" y="2786058"/>
            <a:ext cx="827086" cy="369332"/>
          </a:xfrm>
          <a:prstGeom prst="rect">
            <a:avLst/>
          </a:prstGeom>
        </p:spPr>
        <p:txBody>
          <a:bodyPr wrap="square">
            <a:spAutoFit/>
          </a:bodyPr>
          <a:lstStyle/>
          <a:p>
            <a:pPr algn="ctr" eaLnBrk="0" hangingPunct="0">
              <a:defRPr/>
            </a:pPr>
            <a:r>
              <a:rPr lang="es-ES_tradnl" b="1" dirty="0" smtClean="0">
                <a:solidFill>
                  <a:srgbClr val="7030A0"/>
                </a:solidFill>
                <a:effectLst>
                  <a:outerShdw blurRad="38100" dist="38100" dir="2700000" algn="tl">
                    <a:srgbClr val="000000">
                      <a:alpha val="43137"/>
                    </a:srgbClr>
                  </a:outerShdw>
                </a:effectLst>
              </a:rPr>
              <a:t>DE</a:t>
            </a:r>
            <a:endParaRPr lang="es-ES_tradnl" b="1" dirty="0">
              <a:solidFill>
                <a:srgbClr val="7030A0"/>
              </a:solidFill>
              <a:effectLst>
                <a:outerShdw blurRad="38100" dist="38100" dir="2700000" algn="tl">
                  <a:srgbClr val="000000">
                    <a:alpha val="43137"/>
                  </a:srgbClr>
                </a:outerShdw>
              </a:effectLst>
            </a:endParaRPr>
          </a:p>
        </p:txBody>
      </p:sp>
      <p:sp>
        <p:nvSpPr>
          <p:cNvPr id="23" name="22 Rectángulo"/>
          <p:cNvSpPr/>
          <p:nvPr/>
        </p:nvSpPr>
        <p:spPr bwMode="auto">
          <a:xfrm>
            <a:off x="4000496" y="2571744"/>
            <a:ext cx="934374" cy="369332"/>
          </a:xfrm>
          <a:prstGeom prst="rect">
            <a:avLst/>
          </a:prstGeom>
        </p:spPr>
        <p:txBody>
          <a:bodyPr wrap="square">
            <a:spAutoFit/>
          </a:bodyPr>
          <a:lstStyle/>
          <a:p>
            <a:pPr algn="r" eaLnBrk="0" hangingPunct="0">
              <a:defRPr/>
            </a:pPr>
            <a:r>
              <a:rPr lang="es-ES_tradnl" b="1" dirty="0" smtClean="0">
                <a:solidFill>
                  <a:srgbClr val="CC6600"/>
                </a:solidFill>
                <a:effectLst>
                  <a:outerShdw blurRad="38100" dist="38100" dir="2700000" algn="tl">
                    <a:srgbClr val="000000">
                      <a:alpha val="43137"/>
                    </a:srgbClr>
                  </a:outerShdw>
                </a:effectLst>
                <a:latin typeface="Arial" pitchFamily="34" charset="0"/>
                <a:cs typeface="Arial" pitchFamily="34" charset="0"/>
              </a:rPr>
              <a:t>DC&amp;T</a:t>
            </a:r>
            <a:endParaRPr lang="es-ES_tradnl" b="1" dirty="0">
              <a:solidFill>
                <a:srgbClr val="CC6600"/>
              </a:solidFill>
              <a:effectLst>
                <a:outerShdw blurRad="38100" dist="38100" dir="2700000" algn="tl">
                  <a:srgbClr val="000000">
                    <a:alpha val="43137"/>
                  </a:srgbClr>
                </a:outerShdw>
              </a:effectLst>
              <a:latin typeface="Arial" pitchFamily="34" charset="0"/>
              <a:cs typeface="Arial" pitchFamily="34" charset="0"/>
            </a:endParaRPr>
          </a:p>
        </p:txBody>
      </p:sp>
      <p:sp>
        <p:nvSpPr>
          <p:cNvPr id="24" name="23 Rectángulo"/>
          <p:cNvSpPr/>
          <p:nvPr/>
        </p:nvSpPr>
        <p:spPr bwMode="auto">
          <a:xfrm>
            <a:off x="4246755" y="3714750"/>
            <a:ext cx="583814" cy="307777"/>
          </a:xfrm>
          <a:prstGeom prst="rect">
            <a:avLst/>
          </a:prstGeom>
        </p:spPr>
        <p:txBody>
          <a:bodyPr wrap="none">
            <a:spAutoFit/>
          </a:bodyPr>
          <a:lstStyle/>
          <a:p>
            <a:pPr algn="ctr" eaLnBrk="0" hangingPunct="0">
              <a:defRPr/>
            </a:pPr>
            <a:r>
              <a:rPr lang="es-ES_tradnl" sz="1400" b="1" dirty="0" smtClean="0">
                <a:solidFill>
                  <a:srgbClr val="FF0000"/>
                </a:solidFill>
                <a:effectLst>
                  <a:outerShdw blurRad="38100" dist="38100" dir="2700000" algn="tl">
                    <a:srgbClr val="000000">
                      <a:alpha val="43137"/>
                    </a:srgbClr>
                  </a:outerShdw>
                </a:effectLst>
              </a:rPr>
              <a:t>GRD</a:t>
            </a:r>
            <a:endParaRPr lang="es-ES_tradnl" sz="1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040479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Subtítulo"/>
          <p:cNvSpPr txBox="1">
            <a:spLocks/>
          </p:cNvSpPr>
          <p:nvPr/>
        </p:nvSpPr>
        <p:spPr>
          <a:xfrm>
            <a:off x="0" y="6602759"/>
            <a:ext cx="3528392" cy="35463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CO" sz="1000" dirty="0">
                <a:latin typeface="Arial" pitchFamily="34" charset="0"/>
                <a:cs typeface="Arial" pitchFamily="34" charset="0"/>
              </a:rPr>
              <a:t>Elaborado por: Arq. Msc. Daniel I. Arriaga </a:t>
            </a:r>
            <a:r>
              <a:rPr lang="es-CO" sz="1000" dirty="0" smtClean="0">
                <a:latin typeface="Arial" pitchFamily="34" charset="0"/>
                <a:cs typeface="Arial" pitchFamily="34" charset="0"/>
              </a:rPr>
              <a:t>Salamanca</a:t>
            </a:r>
            <a:endParaRPr lang="es-CO" sz="1000" dirty="0">
              <a:latin typeface="Arial" pitchFamily="34" charset="0"/>
              <a:cs typeface="Arial" pitchFamily="34" charset="0"/>
            </a:endParaRPr>
          </a:p>
        </p:txBody>
      </p:sp>
      <p:sp>
        <p:nvSpPr>
          <p:cNvPr id="11" name="Oval 92"/>
          <p:cNvSpPr>
            <a:spLocks noChangeArrowheads="1"/>
          </p:cNvSpPr>
          <p:nvPr/>
        </p:nvSpPr>
        <p:spPr bwMode="auto">
          <a:xfrm>
            <a:off x="928662" y="61914"/>
            <a:ext cx="7429552" cy="6796110"/>
          </a:xfrm>
          <a:prstGeom prst="ellipse">
            <a:avLst/>
          </a:prstGeom>
          <a:solidFill>
            <a:schemeClr val="bg1">
              <a:lumMod val="95000"/>
            </a:schemeClr>
          </a:solidFill>
          <a:ln w="9525">
            <a:solidFill>
              <a:schemeClr val="tx1">
                <a:lumMod val="50000"/>
                <a:lumOff val="50000"/>
              </a:schemeClr>
            </a:solidFill>
            <a:round/>
            <a:headEnd/>
            <a:tailEnd/>
          </a:ln>
        </p:spPr>
        <p:txBody>
          <a:bodyPr/>
          <a:lstStyle>
            <a:defPPr>
              <a:defRPr lang="es-E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s-CO" dirty="0">
              <a:latin typeface="Arial" pitchFamily="34" charset="0"/>
              <a:cs typeface="Arial" pitchFamily="34" charset="0"/>
            </a:endParaRPr>
          </a:p>
        </p:txBody>
      </p:sp>
      <p:sp>
        <p:nvSpPr>
          <p:cNvPr id="12" name="Oval 92"/>
          <p:cNvSpPr>
            <a:spLocks noChangeArrowheads="1"/>
          </p:cNvSpPr>
          <p:nvPr/>
        </p:nvSpPr>
        <p:spPr bwMode="auto">
          <a:xfrm>
            <a:off x="1142976" y="285728"/>
            <a:ext cx="6929486" cy="6357982"/>
          </a:xfrm>
          <a:prstGeom prst="ellipse">
            <a:avLst/>
          </a:prstGeom>
          <a:solidFill>
            <a:schemeClr val="bg1">
              <a:lumMod val="85000"/>
            </a:schemeClr>
          </a:solidFill>
          <a:ln w="9525">
            <a:solidFill>
              <a:schemeClr val="tx1">
                <a:lumMod val="50000"/>
                <a:lumOff val="50000"/>
              </a:schemeClr>
            </a:solidFill>
            <a:round/>
            <a:headEnd/>
            <a:tailEnd/>
          </a:ln>
        </p:spPr>
        <p:txBody>
          <a:bodyPr/>
          <a:lstStyle>
            <a:defPPr>
              <a:defRPr lang="es-E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s-CO" dirty="0">
              <a:latin typeface="Arial" pitchFamily="34" charset="0"/>
              <a:cs typeface="Arial" pitchFamily="34" charset="0"/>
            </a:endParaRPr>
          </a:p>
        </p:txBody>
      </p:sp>
      <p:sp>
        <p:nvSpPr>
          <p:cNvPr id="13" name="Oval 92"/>
          <p:cNvSpPr>
            <a:spLocks noChangeArrowheads="1"/>
          </p:cNvSpPr>
          <p:nvPr/>
        </p:nvSpPr>
        <p:spPr bwMode="auto">
          <a:xfrm>
            <a:off x="1439132" y="500042"/>
            <a:ext cx="6347578" cy="5933368"/>
          </a:xfrm>
          <a:prstGeom prst="ellipse">
            <a:avLst/>
          </a:prstGeom>
          <a:solidFill>
            <a:schemeClr val="bg1">
              <a:lumMod val="75000"/>
            </a:schemeClr>
          </a:solidFill>
          <a:ln w="9525">
            <a:solidFill>
              <a:schemeClr val="tx1">
                <a:lumMod val="50000"/>
                <a:lumOff val="50000"/>
              </a:schemeClr>
            </a:solidFill>
            <a:round/>
            <a:headEnd/>
            <a:tailEnd/>
          </a:ln>
        </p:spPr>
        <p:txBody>
          <a:bodyPr/>
          <a:lstStyle>
            <a:defPPr>
              <a:defRPr lang="es-E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s-CO" dirty="0">
              <a:latin typeface="Arial" pitchFamily="34" charset="0"/>
              <a:cs typeface="Arial" pitchFamily="34" charset="0"/>
            </a:endParaRPr>
          </a:p>
        </p:txBody>
      </p:sp>
      <p:sp>
        <p:nvSpPr>
          <p:cNvPr id="14" name="Oval 99"/>
          <p:cNvSpPr>
            <a:spLocks noChangeArrowheads="1"/>
          </p:cNvSpPr>
          <p:nvPr/>
        </p:nvSpPr>
        <p:spPr bwMode="auto">
          <a:xfrm>
            <a:off x="1776769" y="904591"/>
            <a:ext cx="5604776" cy="5191716"/>
          </a:xfrm>
          <a:prstGeom prst="ellipse">
            <a:avLst/>
          </a:prstGeom>
          <a:solidFill>
            <a:schemeClr val="bg1">
              <a:lumMod val="65000"/>
            </a:schemeClr>
          </a:solidFill>
          <a:ln w="9525">
            <a:solidFill>
              <a:schemeClr val="tx1">
                <a:lumMod val="50000"/>
                <a:lumOff val="50000"/>
              </a:schemeClr>
            </a:solidFill>
            <a:round/>
            <a:headEnd/>
            <a:tailEnd/>
          </a:ln>
        </p:spPr>
        <p:txBody>
          <a:bodyPr/>
          <a:lstStyle>
            <a:defPPr>
              <a:defRPr lang="es-E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s-CO" dirty="0">
              <a:latin typeface="Arial" pitchFamily="34" charset="0"/>
              <a:cs typeface="Arial" pitchFamily="34" charset="0"/>
            </a:endParaRPr>
          </a:p>
        </p:txBody>
      </p:sp>
      <p:sp>
        <p:nvSpPr>
          <p:cNvPr id="15" name="Oval 99"/>
          <p:cNvSpPr>
            <a:spLocks noChangeArrowheads="1"/>
          </p:cNvSpPr>
          <p:nvPr/>
        </p:nvSpPr>
        <p:spPr bwMode="auto">
          <a:xfrm>
            <a:off x="2181934" y="1241716"/>
            <a:ext cx="4861975" cy="4517467"/>
          </a:xfrm>
          <a:prstGeom prst="ellipse">
            <a:avLst/>
          </a:prstGeom>
          <a:solidFill>
            <a:schemeClr val="bg1">
              <a:lumMod val="50000"/>
            </a:schemeClr>
          </a:solidFill>
          <a:ln w="9525">
            <a:solidFill>
              <a:schemeClr val="tx1">
                <a:lumMod val="50000"/>
                <a:lumOff val="50000"/>
              </a:schemeClr>
            </a:solidFill>
            <a:round/>
            <a:headEnd/>
            <a:tailEnd/>
          </a:ln>
        </p:spPr>
        <p:txBody>
          <a:bodyPr/>
          <a:lstStyle>
            <a:defPPr>
              <a:defRPr lang="es-E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s-CO" dirty="0">
              <a:latin typeface="Arial" pitchFamily="34" charset="0"/>
              <a:cs typeface="Arial" pitchFamily="34" charset="0"/>
            </a:endParaRPr>
          </a:p>
        </p:txBody>
      </p:sp>
      <p:sp>
        <p:nvSpPr>
          <p:cNvPr id="16" name="Oval 99"/>
          <p:cNvSpPr>
            <a:spLocks noChangeArrowheads="1"/>
          </p:cNvSpPr>
          <p:nvPr/>
        </p:nvSpPr>
        <p:spPr bwMode="auto">
          <a:xfrm>
            <a:off x="2654626" y="1646265"/>
            <a:ext cx="3901985" cy="3741877"/>
          </a:xfrm>
          <a:prstGeom prst="ellipse">
            <a:avLst/>
          </a:prstGeom>
          <a:solidFill>
            <a:schemeClr val="tx1">
              <a:lumMod val="65000"/>
              <a:lumOff val="35000"/>
            </a:schemeClr>
          </a:solidFill>
          <a:ln w="9525">
            <a:solidFill>
              <a:schemeClr val="tx1">
                <a:lumMod val="50000"/>
                <a:lumOff val="50000"/>
              </a:schemeClr>
            </a:solidFill>
            <a:round/>
            <a:headEnd/>
            <a:tailEnd/>
          </a:ln>
        </p:spPr>
        <p:txBody>
          <a:bodyPr/>
          <a:lstStyle>
            <a:defPPr>
              <a:defRPr lang="es-E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s-CO" dirty="0">
              <a:latin typeface="Arial" pitchFamily="34" charset="0"/>
              <a:cs typeface="Arial" pitchFamily="34" charset="0"/>
            </a:endParaRPr>
          </a:p>
        </p:txBody>
      </p:sp>
      <p:grpSp>
        <p:nvGrpSpPr>
          <p:cNvPr id="17" name="108 Grupo"/>
          <p:cNvGrpSpPr/>
          <p:nvPr/>
        </p:nvGrpSpPr>
        <p:grpSpPr>
          <a:xfrm>
            <a:off x="-142908" y="512042"/>
            <a:ext cx="9858444" cy="6103084"/>
            <a:chOff x="-142908" y="512042"/>
            <a:chExt cx="9858444" cy="6103084"/>
          </a:xfrm>
        </p:grpSpPr>
        <p:sp>
          <p:nvSpPr>
            <p:cNvPr id="26" name="Oval 7"/>
            <p:cNvSpPr>
              <a:spLocks noChangeArrowheads="1"/>
            </p:cNvSpPr>
            <p:nvPr/>
          </p:nvSpPr>
          <p:spPr bwMode="auto">
            <a:xfrm>
              <a:off x="2614579" y="2357438"/>
              <a:ext cx="1416050" cy="1257300"/>
            </a:xfrm>
            <a:prstGeom prst="ellipse">
              <a:avLst/>
            </a:prstGeom>
            <a:solidFill>
              <a:srgbClr val="99FF66">
                <a:alpha val="28999"/>
              </a:srgbClr>
            </a:solidFill>
            <a:ln w="57150">
              <a:solidFill>
                <a:schemeClr val="accent3">
                  <a:lumMod val="60000"/>
                  <a:lumOff val="40000"/>
                </a:schemeClr>
              </a:solidFill>
              <a:round/>
              <a:headEnd/>
              <a:tailEnd/>
            </a:ln>
            <a:effectLst>
              <a:outerShdw blurRad="50800" dist="38100" dir="2700000" algn="tl" rotWithShape="0">
                <a:prstClr val="black">
                  <a:alpha val="40000"/>
                </a:prstClr>
              </a:outerShdw>
            </a:effectLst>
          </p:spPr>
          <p:txBody>
            <a:bodyPr wrap="none"/>
            <a:lstStyle/>
            <a:p>
              <a:pPr eaLnBrk="0" hangingPunct="0">
                <a:defRPr/>
              </a:pPr>
              <a:endParaRPr lang="es-ES_tradnl" sz="3200" b="1" dirty="0">
                <a:solidFill>
                  <a:schemeClr val="accent3">
                    <a:lumMod val="50000"/>
                  </a:schemeClr>
                </a:solidFill>
                <a:effectLst>
                  <a:outerShdw blurRad="38100" dist="38100" dir="2700000" algn="tl">
                    <a:srgbClr val="000000">
                      <a:alpha val="43137"/>
                    </a:srgbClr>
                  </a:outerShdw>
                </a:effectLst>
              </a:endParaRPr>
            </a:p>
          </p:txBody>
        </p:sp>
        <p:sp>
          <p:nvSpPr>
            <p:cNvPr id="27" name="Oval 9"/>
            <p:cNvSpPr>
              <a:spLocks noChangeArrowheads="1"/>
            </p:cNvSpPr>
            <p:nvPr/>
          </p:nvSpPr>
          <p:spPr bwMode="auto">
            <a:xfrm>
              <a:off x="5102261" y="2357438"/>
              <a:ext cx="1416050" cy="1257300"/>
            </a:xfrm>
            <a:prstGeom prst="ellipse">
              <a:avLst/>
            </a:prstGeom>
            <a:solidFill>
              <a:schemeClr val="hlink">
                <a:alpha val="28999"/>
              </a:schemeClr>
            </a:solidFill>
            <a:ln w="57150">
              <a:solidFill>
                <a:schemeClr val="accent4">
                  <a:lumMod val="60000"/>
                  <a:lumOff val="40000"/>
                </a:schemeClr>
              </a:solidFill>
              <a:round/>
              <a:headEnd/>
              <a:tailEnd/>
            </a:ln>
            <a:effectLst>
              <a:outerShdw blurRad="50800" dist="38100" dir="2700000" algn="tl" rotWithShape="0">
                <a:prstClr val="black">
                  <a:alpha val="40000"/>
                </a:prstClr>
              </a:outerShdw>
            </a:effectLst>
          </p:spPr>
          <p:txBody>
            <a:bodyPr wrap="none"/>
            <a:lstStyle/>
            <a:p>
              <a:pPr algn="r" eaLnBrk="0" hangingPunct="0">
                <a:defRPr/>
              </a:pPr>
              <a:endParaRPr lang="es-ES_tradnl" sz="3200" b="1" dirty="0">
                <a:solidFill>
                  <a:srgbClr val="7030A0"/>
                </a:solidFill>
                <a:effectLst>
                  <a:outerShdw blurRad="38100" dist="38100" dir="2700000" algn="tl">
                    <a:srgbClr val="000000">
                      <a:alpha val="43137"/>
                    </a:srgbClr>
                  </a:outerShdw>
                </a:effectLst>
              </a:endParaRPr>
            </a:p>
          </p:txBody>
        </p:sp>
        <p:sp>
          <p:nvSpPr>
            <p:cNvPr id="28" name="Oval 8"/>
            <p:cNvSpPr>
              <a:spLocks noChangeArrowheads="1"/>
            </p:cNvSpPr>
            <p:nvPr/>
          </p:nvSpPr>
          <p:spPr bwMode="auto">
            <a:xfrm>
              <a:off x="5045075" y="3540125"/>
              <a:ext cx="1416050" cy="1257300"/>
            </a:xfrm>
            <a:prstGeom prst="ellipse">
              <a:avLst/>
            </a:prstGeom>
            <a:solidFill>
              <a:srgbClr val="FFFF00">
                <a:alpha val="28999"/>
              </a:srgbClr>
            </a:solidFill>
            <a:ln w="57150">
              <a:solidFill>
                <a:srgbClr val="FFFF66"/>
              </a:solidFill>
              <a:round/>
              <a:headEnd/>
              <a:tailEnd/>
            </a:ln>
            <a:effectLst>
              <a:outerShdw blurRad="50800" dist="38100" dir="2700000" algn="tl" rotWithShape="0">
                <a:prstClr val="black">
                  <a:alpha val="40000"/>
                </a:prstClr>
              </a:outerShdw>
            </a:effectLst>
          </p:spPr>
          <p:txBody>
            <a:bodyPr wrap="none" anchor="b" anchorCtr="1"/>
            <a:lstStyle/>
            <a:p>
              <a:pPr algn="ctr" eaLnBrk="0" hangingPunct="0">
                <a:defRPr/>
              </a:pPr>
              <a:endParaRPr lang="es-ES_tradnl" sz="3200" b="1" dirty="0">
                <a:solidFill>
                  <a:srgbClr val="FFC000"/>
                </a:solidFill>
                <a:effectLst>
                  <a:outerShdw blurRad="38100" dist="38100" dir="2700000" algn="tl">
                    <a:srgbClr val="000000">
                      <a:alpha val="43137"/>
                    </a:srgbClr>
                  </a:outerShdw>
                </a:effectLst>
              </a:endParaRPr>
            </a:p>
            <a:p>
              <a:pPr algn="ctr" eaLnBrk="0" hangingPunct="0">
                <a:defRPr/>
              </a:pPr>
              <a:endParaRPr lang="es-ES_tradnl" sz="3200" b="1" dirty="0">
                <a:solidFill>
                  <a:srgbClr val="FFC000"/>
                </a:solidFill>
                <a:effectLst>
                  <a:outerShdw blurRad="38100" dist="38100" dir="2700000" algn="tl">
                    <a:srgbClr val="000000">
                      <a:alpha val="43137"/>
                    </a:srgbClr>
                  </a:outerShdw>
                </a:effectLst>
              </a:endParaRPr>
            </a:p>
            <a:p>
              <a:pPr algn="ctr" eaLnBrk="0" hangingPunct="0">
                <a:defRPr/>
              </a:pPr>
              <a:endParaRPr lang="es-ES_tradnl" sz="3200" b="1" dirty="0">
                <a:solidFill>
                  <a:srgbClr val="FFC000"/>
                </a:solidFill>
                <a:effectLst>
                  <a:outerShdw blurRad="38100" dist="38100" dir="2700000" algn="tl">
                    <a:srgbClr val="000000">
                      <a:alpha val="43137"/>
                    </a:srgbClr>
                  </a:outerShdw>
                </a:effectLst>
              </a:endParaRPr>
            </a:p>
            <a:p>
              <a:pPr algn="ctr" eaLnBrk="0" hangingPunct="0">
                <a:defRPr/>
              </a:pPr>
              <a:endParaRPr lang="es-ES_tradnl" sz="3200" b="1" dirty="0">
                <a:solidFill>
                  <a:srgbClr val="FFC000"/>
                </a:solidFill>
                <a:effectLst>
                  <a:outerShdw blurRad="38100" dist="38100" dir="2700000" algn="tl">
                    <a:srgbClr val="000000">
                      <a:alpha val="43137"/>
                    </a:srgbClr>
                  </a:outerShdw>
                </a:effectLst>
              </a:endParaRPr>
            </a:p>
          </p:txBody>
        </p:sp>
        <p:sp>
          <p:nvSpPr>
            <p:cNvPr id="29" name="Oval 8"/>
            <p:cNvSpPr>
              <a:spLocks noChangeArrowheads="1"/>
            </p:cNvSpPr>
            <p:nvPr/>
          </p:nvSpPr>
          <p:spPr bwMode="auto">
            <a:xfrm>
              <a:off x="3844925" y="4243388"/>
              <a:ext cx="1414463" cy="1257300"/>
            </a:xfrm>
            <a:prstGeom prst="ellipse">
              <a:avLst/>
            </a:prstGeom>
            <a:solidFill>
              <a:srgbClr val="FF0000">
                <a:alpha val="28999"/>
              </a:srgbClr>
            </a:solidFill>
            <a:ln w="57150">
              <a:solidFill>
                <a:srgbClr val="FF0000"/>
              </a:solidFill>
              <a:round/>
              <a:headEnd/>
              <a:tailEnd/>
            </a:ln>
            <a:effectLst>
              <a:outerShdw blurRad="50800" dist="38100" dir="2700000" algn="tl" rotWithShape="0">
                <a:prstClr val="black">
                  <a:alpha val="40000"/>
                </a:prstClr>
              </a:outerShdw>
            </a:effectLst>
          </p:spPr>
          <p:txBody>
            <a:bodyPr wrap="none" anchor="b" anchorCtr="1"/>
            <a:lstStyle/>
            <a:p>
              <a:pPr algn="ctr" eaLnBrk="0" hangingPunct="0">
                <a:defRPr/>
              </a:pPr>
              <a:endParaRPr lang="es-ES_tradnl" sz="3200" b="1" dirty="0">
                <a:solidFill>
                  <a:srgbClr val="FFC000"/>
                </a:solidFill>
                <a:effectLst>
                  <a:outerShdw blurRad="38100" dist="38100" dir="2700000" algn="tl">
                    <a:srgbClr val="000000">
                      <a:alpha val="43137"/>
                    </a:srgbClr>
                  </a:outerShdw>
                </a:effectLst>
              </a:endParaRPr>
            </a:p>
            <a:p>
              <a:pPr algn="ctr" eaLnBrk="0" hangingPunct="0">
                <a:defRPr/>
              </a:pPr>
              <a:endParaRPr lang="es-ES_tradnl" sz="3200" b="1" dirty="0">
                <a:solidFill>
                  <a:srgbClr val="FFC000"/>
                </a:solidFill>
                <a:effectLst>
                  <a:outerShdw blurRad="38100" dist="38100" dir="2700000" algn="tl">
                    <a:srgbClr val="000000">
                      <a:alpha val="43137"/>
                    </a:srgbClr>
                  </a:outerShdw>
                </a:effectLst>
              </a:endParaRPr>
            </a:p>
            <a:p>
              <a:pPr algn="ctr" eaLnBrk="0" hangingPunct="0">
                <a:defRPr/>
              </a:pPr>
              <a:endParaRPr lang="es-ES_tradnl" sz="3200" b="1" dirty="0">
                <a:solidFill>
                  <a:srgbClr val="FFC000"/>
                </a:solidFill>
                <a:effectLst>
                  <a:outerShdw blurRad="38100" dist="38100" dir="2700000" algn="tl">
                    <a:srgbClr val="000000">
                      <a:alpha val="43137"/>
                    </a:srgbClr>
                  </a:outerShdw>
                </a:effectLst>
              </a:endParaRPr>
            </a:p>
            <a:p>
              <a:pPr algn="ctr" eaLnBrk="0" hangingPunct="0">
                <a:defRPr/>
              </a:pPr>
              <a:endParaRPr lang="es-ES_tradnl" sz="3200" b="1" dirty="0">
                <a:solidFill>
                  <a:srgbClr val="FFC000"/>
                </a:solidFill>
                <a:effectLst>
                  <a:outerShdw blurRad="38100" dist="38100" dir="2700000" algn="tl">
                    <a:srgbClr val="000000">
                      <a:alpha val="43137"/>
                    </a:srgbClr>
                  </a:outerShdw>
                </a:effectLst>
              </a:endParaRPr>
            </a:p>
          </p:txBody>
        </p:sp>
        <p:sp>
          <p:nvSpPr>
            <p:cNvPr id="30" name="Oval 8"/>
            <p:cNvSpPr>
              <a:spLocks noChangeArrowheads="1"/>
            </p:cNvSpPr>
            <p:nvPr/>
          </p:nvSpPr>
          <p:spPr bwMode="auto">
            <a:xfrm>
              <a:off x="2643188" y="3578225"/>
              <a:ext cx="1416050" cy="1257300"/>
            </a:xfrm>
            <a:prstGeom prst="ellipse">
              <a:avLst/>
            </a:prstGeom>
            <a:solidFill>
              <a:srgbClr val="00B0F0">
                <a:alpha val="28999"/>
              </a:srgbClr>
            </a:solidFill>
            <a:ln w="57150">
              <a:solidFill>
                <a:schemeClr val="tx2">
                  <a:lumMod val="50000"/>
                  <a:lumOff val="50000"/>
                </a:schemeClr>
              </a:solidFill>
              <a:round/>
              <a:headEnd/>
              <a:tailEnd/>
            </a:ln>
            <a:effectLst>
              <a:outerShdw blurRad="50800" dist="38100" dir="2700000" algn="tl" rotWithShape="0">
                <a:prstClr val="black">
                  <a:alpha val="40000"/>
                </a:prstClr>
              </a:outerShdw>
            </a:effectLst>
          </p:spPr>
          <p:txBody>
            <a:bodyPr wrap="none" anchor="b" anchorCtr="1"/>
            <a:lstStyle/>
            <a:p>
              <a:pPr algn="ctr" eaLnBrk="0" hangingPunct="0">
                <a:defRPr/>
              </a:pPr>
              <a:endParaRPr lang="es-ES_tradnl" sz="3200" b="1" dirty="0">
                <a:solidFill>
                  <a:srgbClr val="FFC000"/>
                </a:solidFill>
                <a:effectLst>
                  <a:outerShdw blurRad="38100" dist="38100" dir="2700000" algn="tl">
                    <a:srgbClr val="000000">
                      <a:alpha val="43137"/>
                    </a:srgbClr>
                  </a:outerShdw>
                </a:effectLst>
              </a:endParaRPr>
            </a:p>
            <a:p>
              <a:pPr algn="ctr" eaLnBrk="0" hangingPunct="0">
                <a:defRPr/>
              </a:pPr>
              <a:endParaRPr lang="es-ES_tradnl" sz="3200" b="1" dirty="0">
                <a:solidFill>
                  <a:srgbClr val="FFC000"/>
                </a:solidFill>
                <a:effectLst>
                  <a:outerShdw blurRad="38100" dist="38100" dir="2700000" algn="tl">
                    <a:srgbClr val="000000">
                      <a:alpha val="43137"/>
                    </a:srgbClr>
                  </a:outerShdw>
                </a:effectLst>
              </a:endParaRPr>
            </a:p>
            <a:p>
              <a:pPr algn="ctr" eaLnBrk="0" hangingPunct="0">
                <a:defRPr/>
              </a:pPr>
              <a:endParaRPr lang="es-ES_tradnl" sz="3200" b="1" dirty="0">
                <a:solidFill>
                  <a:srgbClr val="FFC000"/>
                </a:solidFill>
                <a:effectLst>
                  <a:outerShdw blurRad="38100" dist="38100" dir="2700000" algn="tl">
                    <a:srgbClr val="000000">
                      <a:alpha val="43137"/>
                    </a:srgbClr>
                  </a:outerShdw>
                </a:effectLst>
              </a:endParaRPr>
            </a:p>
            <a:p>
              <a:pPr algn="ctr" eaLnBrk="0" hangingPunct="0">
                <a:defRPr/>
              </a:pPr>
              <a:endParaRPr lang="es-ES_tradnl" sz="3200" b="1" dirty="0">
                <a:solidFill>
                  <a:srgbClr val="FFC000"/>
                </a:solidFill>
                <a:effectLst>
                  <a:outerShdw blurRad="38100" dist="38100" dir="2700000" algn="tl">
                    <a:srgbClr val="000000">
                      <a:alpha val="43137"/>
                    </a:srgbClr>
                  </a:outerShdw>
                </a:effectLst>
              </a:endParaRPr>
            </a:p>
          </p:txBody>
        </p:sp>
        <p:sp>
          <p:nvSpPr>
            <p:cNvPr id="31" name="Rectangle 1"/>
            <p:cNvSpPr>
              <a:spLocks noChangeArrowheads="1"/>
            </p:cNvSpPr>
            <p:nvPr/>
          </p:nvSpPr>
          <p:spPr bwMode="auto">
            <a:xfrm>
              <a:off x="-71470" y="2528831"/>
              <a:ext cx="1785912" cy="400103"/>
            </a:xfrm>
            <a:prstGeom prst="rect">
              <a:avLst/>
            </a:prstGeom>
            <a:noFill/>
            <a:ln w="9525">
              <a:noFill/>
              <a:miter lim="800000"/>
              <a:headEnd/>
              <a:tailEnd/>
            </a:ln>
          </p:spPr>
          <p:txBody>
            <a:bodyPr anchor="ctr">
              <a:spAutoFit/>
            </a:bodyPr>
            <a:lstStyle/>
            <a:p>
              <a:pPr algn="r"/>
              <a:r>
                <a:rPr lang="es-CO" sz="1000" dirty="0">
                  <a:latin typeface="Arial Narrow" pitchFamily="34" charset="0"/>
                </a:rPr>
                <a:t>Sistema </a:t>
              </a:r>
              <a:r>
                <a:rPr lang="es-CO" sz="1000" dirty="0" smtClean="0">
                  <a:latin typeface="Arial Narrow" pitchFamily="34" charset="0"/>
                </a:rPr>
                <a:t>Municipal </a:t>
              </a:r>
              <a:r>
                <a:rPr lang="es-CO" sz="1000" dirty="0">
                  <a:latin typeface="Arial Narrow" pitchFamily="34" charset="0"/>
                </a:rPr>
                <a:t>de </a:t>
              </a:r>
            </a:p>
            <a:p>
              <a:pPr algn="r"/>
              <a:r>
                <a:rPr lang="es-CO" sz="1000" dirty="0">
                  <a:latin typeface="Arial Narrow" pitchFamily="34" charset="0"/>
                </a:rPr>
                <a:t>Educación Ambiental </a:t>
              </a:r>
            </a:p>
          </p:txBody>
        </p:sp>
        <p:sp>
          <p:nvSpPr>
            <p:cNvPr id="32" name="Rectangle 1"/>
            <p:cNvSpPr>
              <a:spLocks noChangeArrowheads="1"/>
            </p:cNvSpPr>
            <p:nvPr/>
          </p:nvSpPr>
          <p:spPr bwMode="auto">
            <a:xfrm>
              <a:off x="7000933" y="2566228"/>
              <a:ext cx="2714603" cy="400110"/>
            </a:xfrm>
            <a:prstGeom prst="rect">
              <a:avLst/>
            </a:prstGeom>
            <a:noFill/>
            <a:ln w="9525">
              <a:noFill/>
              <a:miter lim="800000"/>
              <a:headEnd/>
              <a:tailEnd/>
            </a:ln>
          </p:spPr>
          <p:txBody>
            <a:bodyPr anchor="ctr">
              <a:spAutoFit/>
            </a:bodyPr>
            <a:lstStyle/>
            <a:p>
              <a:r>
                <a:rPr lang="es-CO" sz="1000" dirty="0">
                  <a:latin typeface="Arial Narrow" pitchFamily="34" charset="0"/>
                </a:rPr>
                <a:t>Sistema de Información para la </a:t>
              </a:r>
              <a:endParaRPr lang="es-CO" sz="1000" dirty="0" smtClean="0">
                <a:latin typeface="Arial Narrow" pitchFamily="34" charset="0"/>
              </a:endParaRPr>
            </a:p>
            <a:p>
              <a:r>
                <a:rPr lang="es-CO" sz="1000" dirty="0" smtClean="0">
                  <a:latin typeface="Arial Narrow" pitchFamily="34" charset="0"/>
                </a:rPr>
                <a:t>Coordinación Municipal </a:t>
              </a:r>
              <a:endParaRPr lang="es-CO" sz="1000" dirty="0">
                <a:latin typeface="Arial Narrow" pitchFamily="34" charset="0"/>
              </a:endParaRPr>
            </a:p>
          </p:txBody>
        </p:sp>
        <p:sp>
          <p:nvSpPr>
            <p:cNvPr id="33" name="Rectangle 3"/>
            <p:cNvSpPr>
              <a:spLocks noChangeArrowheads="1"/>
            </p:cNvSpPr>
            <p:nvPr/>
          </p:nvSpPr>
          <p:spPr bwMode="auto">
            <a:xfrm>
              <a:off x="-142908" y="2071675"/>
              <a:ext cx="2643197" cy="400103"/>
            </a:xfrm>
            <a:prstGeom prst="rect">
              <a:avLst/>
            </a:prstGeom>
            <a:noFill/>
            <a:ln w="9525">
              <a:noFill/>
              <a:miter lim="800000"/>
              <a:headEnd/>
              <a:tailEnd/>
            </a:ln>
          </p:spPr>
          <p:txBody>
            <a:bodyPr anchor="ctr">
              <a:spAutoFit/>
            </a:bodyPr>
            <a:lstStyle/>
            <a:p>
              <a:pPr algn="r"/>
              <a:r>
                <a:rPr lang="es-CO" sz="1000" dirty="0">
                  <a:latin typeface="Arial Narrow" pitchFamily="34" charset="0"/>
                </a:rPr>
                <a:t>Sistema de Información Ambiental y de Indicadores de Gestión Ambiental </a:t>
              </a:r>
            </a:p>
          </p:txBody>
        </p:sp>
        <p:sp>
          <p:nvSpPr>
            <p:cNvPr id="34" name="Rectangle 1"/>
            <p:cNvSpPr>
              <a:spLocks noChangeArrowheads="1"/>
            </p:cNvSpPr>
            <p:nvPr/>
          </p:nvSpPr>
          <p:spPr bwMode="auto">
            <a:xfrm>
              <a:off x="285751" y="2886021"/>
              <a:ext cx="1785912" cy="400103"/>
            </a:xfrm>
            <a:prstGeom prst="rect">
              <a:avLst/>
            </a:prstGeom>
            <a:noFill/>
            <a:ln w="9525">
              <a:noFill/>
              <a:miter lim="800000"/>
              <a:headEnd/>
              <a:tailEnd/>
            </a:ln>
          </p:spPr>
          <p:txBody>
            <a:bodyPr anchor="ctr">
              <a:spAutoFit/>
            </a:bodyPr>
            <a:lstStyle/>
            <a:p>
              <a:pPr algn="r"/>
              <a:r>
                <a:rPr lang="es-MX" sz="1000" dirty="0">
                  <a:latin typeface="Arial Narrow" pitchFamily="34" charset="0"/>
                </a:rPr>
                <a:t>Sistema General de Residuos Sólidos </a:t>
              </a:r>
              <a:endParaRPr lang="es-CO" sz="1000" dirty="0">
                <a:latin typeface="Arial Narrow" pitchFamily="34" charset="0"/>
              </a:endParaRPr>
            </a:p>
          </p:txBody>
        </p:sp>
        <p:sp>
          <p:nvSpPr>
            <p:cNvPr id="35" name="Rectangle 1"/>
            <p:cNvSpPr>
              <a:spLocks noChangeArrowheads="1"/>
            </p:cNvSpPr>
            <p:nvPr/>
          </p:nvSpPr>
          <p:spPr bwMode="auto">
            <a:xfrm>
              <a:off x="500064" y="3286100"/>
              <a:ext cx="1785912" cy="553998"/>
            </a:xfrm>
            <a:prstGeom prst="rect">
              <a:avLst/>
            </a:prstGeom>
            <a:noFill/>
            <a:ln w="9525">
              <a:noFill/>
              <a:miter lim="800000"/>
              <a:headEnd/>
              <a:tailEnd/>
            </a:ln>
          </p:spPr>
          <p:txBody>
            <a:bodyPr anchor="ctr">
              <a:spAutoFit/>
            </a:bodyPr>
            <a:lstStyle/>
            <a:p>
              <a:pPr algn="r"/>
              <a:r>
                <a:rPr lang="es-CO" sz="1000" dirty="0">
                  <a:latin typeface="Arial Narrow" pitchFamily="34" charset="0"/>
                </a:rPr>
                <a:t>Sistema </a:t>
              </a:r>
              <a:r>
                <a:rPr lang="es-CO" sz="1000" dirty="0" smtClean="0">
                  <a:latin typeface="Arial Narrow" pitchFamily="34" charset="0"/>
                </a:rPr>
                <a:t>Municipal </a:t>
              </a:r>
              <a:r>
                <a:rPr lang="es-CO" sz="1000" dirty="0">
                  <a:latin typeface="Arial Narrow" pitchFamily="34" charset="0"/>
                </a:rPr>
                <a:t>para la Prevención y Atención de Emergencias </a:t>
              </a:r>
            </a:p>
          </p:txBody>
        </p:sp>
        <p:sp>
          <p:nvSpPr>
            <p:cNvPr id="36" name="Rectangle 1"/>
            <p:cNvSpPr>
              <a:spLocks noChangeArrowheads="1"/>
            </p:cNvSpPr>
            <p:nvPr/>
          </p:nvSpPr>
          <p:spPr bwMode="auto">
            <a:xfrm>
              <a:off x="6929492" y="1428750"/>
              <a:ext cx="1785912" cy="400103"/>
            </a:xfrm>
            <a:prstGeom prst="rect">
              <a:avLst/>
            </a:prstGeom>
            <a:noFill/>
            <a:ln w="9525">
              <a:noFill/>
              <a:miter lim="800000"/>
              <a:headEnd/>
              <a:tailEnd/>
            </a:ln>
          </p:spPr>
          <p:txBody>
            <a:bodyPr anchor="ctr">
              <a:spAutoFit/>
            </a:bodyPr>
            <a:lstStyle/>
            <a:p>
              <a:r>
                <a:rPr lang="es-MX" sz="1000" dirty="0">
                  <a:latin typeface="Arial Narrow" pitchFamily="34" charset="0"/>
                </a:rPr>
                <a:t>Sistema de Coordinación de la Administración </a:t>
              </a:r>
              <a:r>
                <a:rPr lang="es-MX" sz="1000" dirty="0" smtClean="0">
                  <a:latin typeface="Arial Narrow" pitchFamily="34" charset="0"/>
                </a:rPr>
                <a:t>Municipal</a:t>
              </a:r>
              <a:endParaRPr lang="es-CO" sz="1000" dirty="0">
                <a:latin typeface="Arial Narrow" pitchFamily="34" charset="0"/>
              </a:endParaRPr>
            </a:p>
          </p:txBody>
        </p:sp>
        <p:sp>
          <p:nvSpPr>
            <p:cNvPr id="37" name="Rectangle 1"/>
            <p:cNvSpPr>
              <a:spLocks noChangeArrowheads="1"/>
            </p:cNvSpPr>
            <p:nvPr/>
          </p:nvSpPr>
          <p:spPr bwMode="auto">
            <a:xfrm>
              <a:off x="7000931" y="4182876"/>
              <a:ext cx="1785912" cy="400103"/>
            </a:xfrm>
            <a:prstGeom prst="rect">
              <a:avLst/>
            </a:prstGeom>
            <a:noFill/>
            <a:ln w="9525">
              <a:noFill/>
              <a:miter lim="800000"/>
              <a:headEnd/>
              <a:tailEnd/>
            </a:ln>
          </p:spPr>
          <p:txBody>
            <a:bodyPr anchor="ctr">
              <a:spAutoFit/>
            </a:bodyPr>
            <a:lstStyle/>
            <a:p>
              <a:r>
                <a:rPr lang="es-CO" sz="1000" dirty="0">
                  <a:latin typeface="Arial Narrow" pitchFamily="34" charset="0"/>
                </a:rPr>
                <a:t>Sistema </a:t>
              </a:r>
              <a:r>
                <a:rPr lang="es-CO" sz="1000" dirty="0" smtClean="0">
                  <a:latin typeface="Arial Narrow" pitchFamily="34" charset="0"/>
                </a:rPr>
                <a:t>Municipal </a:t>
              </a:r>
              <a:r>
                <a:rPr lang="es-CO" sz="1000" dirty="0">
                  <a:latin typeface="Arial Narrow" pitchFamily="34" charset="0"/>
                </a:rPr>
                <a:t>de Gestión del Espacio Público </a:t>
              </a:r>
            </a:p>
          </p:txBody>
        </p:sp>
        <p:sp>
          <p:nvSpPr>
            <p:cNvPr id="38" name="Rectangle 1"/>
            <p:cNvSpPr>
              <a:spLocks noChangeArrowheads="1"/>
            </p:cNvSpPr>
            <p:nvPr/>
          </p:nvSpPr>
          <p:spPr bwMode="auto">
            <a:xfrm>
              <a:off x="7072371" y="3100312"/>
              <a:ext cx="2143133" cy="246217"/>
            </a:xfrm>
            <a:prstGeom prst="rect">
              <a:avLst/>
            </a:prstGeom>
            <a:noFill/>
            <a:ln w="9525">
              <a:noFill/>
              <a:miter lim="800000"/>
              <a:headEnd/>
              <a:tailEnd/>
            </a:ln>
          </p:spPr>
          <p:txBody>
            <a:bodyPr anchor="ctr">
              <a:spAutoFit/>
            </a:bodyPr>
            <a:lstStyle/>
            <a:p>
              <a:r>
                <a:rPr lang="es-CO" sz="1000" dirty="0">
                  <a:latin typeface="Arial Narrow" pitchFamily="34" charset="0"/>
                </a:rPr>
                <a:t>Sistema </a:t>
              </a:r>
              <a:r>
                <a:rPr lang="es-CO" sz="1000" dirty="0" smtClean="0">
                  <a:latin typeface="Arial Narrow" pitchFamily="34" charset="0"/>
                </a:rPr>
                <a:t>Municipal </a:t>
              </a:r>
              <a:r>
                <a:rPr lang="es-CO" sz="1000" dirty="0">
                  <a:latin typeface="Arial Narrow" pitchFamily="34" charset="0"/>
                </a:rPr>
                <a:t>de </a:t>
              </a:r>
              <a:r>
                <a:rPr lang="es-CO" sz="1000" dirty="0" smtClean="0">
                  <a:latin typeface="Arial Narrow" pitchFamily="34" charset="0"/>
                </a:rPr>
                <a:t>Información</a:t>
              </a:r>
              <a:endParaRPr lang="es-CO" sz="1000" dirty="0">
                <a:latin typeface="Arial Narrow" pitchFamily="34" charset="0"/>
              </a:endParaRPr>
            </a:p>
          </p:txBody>
        </p:sp>
        <p:sp>
          <p:nvSpPr>
            <p:cNvPr id="39" name="Rectangle 1"/>
            <p:cNvSpPr>
              <a:spLocks noChangeArrowheads="1"/>
            </p:cNvSpPr>
            <p:nvPr/>
          </p:nvSpPr>
          <p:spPr bwMode="auto">
            <a:xfrm>
              <a:off x="6929494" y="3660791"/>
              <a:ext cx="1785912" cy="400110"/>
            </a:xfrm>
            <a:prstGeom prst="rect">
              <a:avLst/>
            </a:prstGeom>
            <a:noFill/>
            <a:ln w="9525">
              <a:noFill/>
              <a:miter lim="800000"/>
              <a:headEnd/>
              <a:tailEnd/>
            </a:ln>
          </p:spPr>
          <p:txBody>
            <a:bodyPr anchor="ctr">
              <a:spAutoFit/>
            </a:bodyPr>
            <a:lstStyle/>
            <a:p>
              <a:r>
                <a:rPr lang="es-ES" sz="1000" dirty="0">
                  <a:latin typeface="Arial Narrow" pitchFamily="34" charset="0"/>
                </a:rPr>
                <a:t>Sistema </a:t>
              </a:r>
              <a:r>
                <a:rPr lang="es-ES" sz="1000" dirty="0" smtClean="0">
                  <a:latin typeface="Arial Narrow" pitchFamily="34" charset="0"/>
                </a:rPr>
                <a:t>Municipal </a:t>
              </a:r>
              <a:r>
                <a:rPr lang="es-ES" sz="1000" dirty="0">
                  <a:latin typeface="Arial Narrow" pitchFamily="34" charset="0"/>
                </a:rPr>
                <a:t>de </a:t>
              </a:r>
              <a:r>
                <a:rPr lang="es-ES" sz="1000" dirty="0" smtClean="0">
                  <a:latin typeface="Arial Narrow" pitchFamily="34" charset="0"/>
                </a:rPr>
                <a:t>Otorgamientos de licencias</a:t>
              </a:r>
              <a:endParaRPr lang="es-CO" sz="1000" dirty="0">
                <a:latin typeface="Arial Narrow" pitchFamily="34" charset="0"/>
              </a:endParaRPr>
            </a:p>
          </p:txBody>
        </p:sp>
        <p:sp>
          <p:nvSpPr>
            <p:cNvPr id="40" name="39 Elipse"/>
            <p:cNvSpPr/>
            <p:nvPr/>
          </p:nvSpPr>
          <p:spPr bwMode="auto">
            <a:xfrm>
              <a:off x="6143625" y="3571875"/>
              <a:ext cx="142875" cy="142875"/>
            </a:xfrm>
            <a:prstGeom prst="ellipse">
              <a:avLst/>
            </a:prstGeom>
            <a:solidFill>
              <a:srgbClr val="FFC000"/>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sp>
          <p:nvSpPr>
            <p:cNvPr id="41" name="40 Elipse"/>
            <p:cNvSpPr/>
            <p:nvPr/>
          </p:nvSpPr>
          <p:spPr bwMode="auto">
            <a:xfrm>
              <a:off x="6429375" y="4000500"/>
              <a:ext cx="142875" cy="142875"/>
            </a:xfrm>
            <a:prstGeom prst="ellipse">
              <a:avLst/>
            </a:prstGeom>
            <a:solidFill>
              <a:srgbClr val="FFC000"/>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sp>
          <p:nvSpPr>
            <p:cNvPr id="42" name="41 Elipse"/>
            <p:cNvSpPr/>
            <p:nvPr/>
          </p:nvSpPr>
          <p:spPr bwMode="auto">
            <a:xfrm>
              <a:off x="2857466" y="2428869"/>
              <a:ext cx="142875" cy="142875"/>
            </a:xfrm>
            <a:prstGeom prst="ellipse">
              <a:avLst/>
            </a:prstGeom>
            <a:solidFill>
              <a:srgbClr val="92D050"/>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sp>
          <p:nvSpPr>
            <p:cNvPr id="43" name="42 Elipse"/>
            <p:cNvSpPr/>
            <p:nvPr/>
          </p:nvSpPr>
          <p:spPr bwMode="auto">
            <a:xfrm>
              <a:off x="2643122" y="2671717"/>
              <a:ext cx="142875" cy="142875"/>
            </a:xfrm>
            <a:prstGeom prst="ellipse">
              <a:avLst/>
            </a:prstGeom>
            <a:solidFill>
              <a:srgbClr val="92D050"/>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sp>
          <p:nvSpPr>
            <p:cNvPr id="44" name="43 Elipse"/>
            <p:cNvSpPr/>
            <p:nvPr/>
          </p:nvSpPr>
          <p:spPr bwMode="auto">
            <a:xfrm>
              <a:off x="2571717" y="3028911"/>
              <a:ext cx="142875" cy="142875"/>
            </a:xfrm>
            <a:prstGeom prst="ellipse">
              <a:avLst/>
            </a:prstGeom>
            <a:solidFill>
              <a:srgbClr val="92D050"/>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cxnSp>
          <p:nvCxnSpPr>
            <p:cNvPr id="45" name="24 Forma"/>
            <p:cNvCxnSpPr>
              <a:stCxn id="42" idx="0"/>
            </p:cNvCxnSpPr>
            <p:nvPr/>
          </p:nvCxnSpPr>
          <p:spPr bwMode="auto">
            <a:xfrm rot="16200000" flipV="1">
              <a:off x="2607435" y="2107400"/>
              <a:ext cx="142875" cy="500063"/>
            </a:xfrm>
            <a:prstGeom prst="bentConnector2">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45 Conector angular"/>
            <p:cNvCxnSpPr>
              <a:stCxn id="43" idx="2"/>
            </p:cNvCxnSpPr>
            <p:nvPr/>
          </p:nvCxnSpPr>
          <p:spPr bwMode="auto">
            <a:xfrm rot="10800000">
              <a:off x="1714434" y="2743155"/>
              <a:ext cx="928688" cy="1587"/>
            </a:xfrm>
            <a:prstGeom prst="bentConnector3">
              <a:avLst>
                <a:gd name="adj1" fmla="val 50000"/>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46 Conector angular"/>
            <p:cNvCxnSpPr>
              <a:stCxn id="44" idx="2"/>
            </p:cNvCxnSpPr>
            <p:nvPr/>
          </p:nvCxnSpPr>
          <p:spPr bwMode="auto">
            <a:xfrm rot="10800000">
              <a:off x="2071654" y="3100348"/>
              <a:ext cx="500063" cy="1588"/>
            </a:xfrm>
            <a:prstGeom prst="bentConnector3">
              <a:avLst>
                <a:gd name="adj1" fmla="val 50000"/>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8" name="47 Elipse"/>
            <p:cNvSpPr/>
            <p:nvPr/>
          </p:nvSpPr>
          <p:spPr bwMode="auto">
            <a:xfrm>
              <a:off x="2857500" y="3571875"/>
              <a:ext cx="142875" cy="142875"/>
            </a:xfrm>
            <a:prstGeom prst="ellipse">
              <a:avLst/>
            </a:prstGeom>
            <a:solidFill>
              <a:srgbClr val="00B0F0"/>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sp>
          <p:nvSpPr>
            <p:cNvPr id="49" name="48 Elipse"/>
            <p:cNvSpPr/>
            <p:nvPr/>
          </p:nvSpPr>
          <p:spPr bwMode="auto">
            <a:xfrm>
              <a:off x="6500849" y="2886075"/>
              <a:ext cx="142875" cy="142875"/>
            </a:xfrm>
            <a:prstGeom prst="ellipse">
              <a:avLst/>
            </a:prstGeom>
            <a:solidFill>
              <a:srgbClr val="D72DF3"/>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cxnSp>
          <p:nvCxnSpPr>
            <p:cNvPr id="50" name="49 Conector angular"/>
            <p:cNvCxnSpPr>
              <a:stCxn id="49" idx="6"/>
              <a:endCxn id="32" idx="1"/>
            </p:cNvCxnSpPr>
            <p:nvPr/>
          </p:nvCxnSpPr>
          <p:spPr bwMode="auto">
            <a:xfrm flipV="1">
              <a:off x="6643724" y="2766283"/>
              <a:ext cx="357209" cy="191230"/>
            </a:xfrm>
            <a:prstGeom prst="bentConnector3">
              <a:avLst>
                <a:gd name="adj1" fmla="val 50000"/>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1" name="50 Elipse"/>
            <p:cNvSpPr/>
            <p:nvPr/>
          </p:nvSpPr>
          <p:spPr bwMode="auto">
            <a:xfrm>
              <a:off x="4500563" y="5500688"/>
              <a:ext cx="142875" cy="142875"/>
            </a:xfrm>
            <a:prstGeom prst="ellipse">
              <a:avLst/>
            </a:prstGeom>
            <a:solidFill>
              <a:srgbClr val="CC0000"/>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cxnSp>
          <p:nvCxnSpPr>
            <p:cNvPr id="52" name="156 Conector angular"/>
            <p:cNvCxnSpPr>
              <a:stCxn id="51" idx="4"/>
              <a:endCxn id="89" idx="3"/>
            </p:cNvCxnSpPr>
            <p:nvPr/>
          </p:nvCxnSpPr>
          <p:spPr bwMode="auto">
            <a:xfrm rot="5400000">
              <a:off x="4331494" y="5741194"/>
              <a:ext cx="338137" cy="142875"/>
            </a:xfrm>
            <a:prstGeom prst="bentConnector2">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1"/>
            <p:cNvSpPr>
              <a:spLocks noChangeArrowheads="1"/>
            </p:cNvSpPr>
            <p:nvPr/>
          </p:nvSpPr>
          <p:spPr bwMode="auto">
            <a:xfrm>
              <a:off x="5429256" y="6220585"/>
              <a:ext cx="1785912" cy="246221"/>
            </a:xfrm>
            <a:prstGeom prst="rect">
              <a:avLst/>
            </a:prstGeom>
            <a:noFill/>
            <a:ln w="9525">
              <a:noFill/>
              <a:miter lim="800000"/>
              <a:headEnd/>
              <a:tailEnd/>
            </a:ln>
          </p:spPr>
          <p:txBody>
            <a:bodyPr anchor="ctr">
              <a:spAutoFit/>
            </a:bodyPr>
            <a:lstStyle/>
            <a:p>
              <a:r>
                <a:rPr lang="es-MX" sz="1000" dirty="0">
                  <a:latin typeface="Arial Narrow" pitchFamily="34" charset="0"/>
                </a:rPr>
                <a:t>Política </a:t>
              </a:r>
              <a:r>
                <a:rPr lang="es-MX" sz="1000" dirty="0" smtClean="0">
                  <a:latin typeface="Arial Narrow" pitchFamily="34" charset="0"/>
                </a:rPr>
                <a:t>Municipal </a:t>
              </a:r>
              <a:r>
                <a:rPr lang="es-MX" sz="1000" dirty="0">
                  <a:latin typeface="Arial Narrow" pitchFamily="34" charset="0"/>
                </a:rPr>
                <a:t>de </a:t>
              </a:r>
              <a:r>
                <a:rPr lang="es-MX" sz="1000" dirty="0" smtClean="0">
                  <a:latin typeface="Arial Narrow" pitchFamily="34" charset="0"/>
                </a:rPr>
                <a:t>Turismo</a:t>
              </a:r>
              <a:endParaRPr lang="es-CO" sz="1000" dirty="0">
                <a:latin typeface="Arial Narrow" pitchFamily="34" charset="0"/>
              </a:endParaRPr>
            </a:p>
          </p:txBody>
        </p:sp>
        <p:sp>
          <p:nvSpPr>
            <p:cNvPr id="54" name="53 Elipse"/>
            <p:cNvSpPr/>
            <p:nvPr/>
          </p:nvSpPr>
          <p:spPr bwMode="auto">
            <a:xfrm>
              <a:off x="6143661" y="2428875"/>
              <a:ext cx="142875" cy="142875"/>
            </a:xfrm>
            <a:prstGeom prst="ellipse">
              <a:avLst/>
            </a:prstGeom>
            <a:solidFill>
              <a:srgbClr val="D72DF3"/>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sp>
          <p:nvSpPr>
            <p:cNvPr id="55" name="54 Elipse"/>
            <p:cNvSpPr/>
            <p:nvPr/>
          </p:nvSpPr>
          <p:spPr bwMode="auto">
            <a:xfrm>
              <a:off x="5072069" y="5143512"/>
              <a:ext cx="142875" cy="142875"/>
            </a:xfrm>
            <a:prstGeom prst="ellipse">
              <a:avLst/>
            </a:prstGeom>
            <a:solidFill>
              <a:srgbClr val="CC0000"/>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sp>
          <p:nvSpPr>
            <p:cNvPr id="56" name="Rectangle 1"/>
            <p:cNvSpPr>
              <a:spLocks noChangeArrowheads="1"/>
            </p:cNvSpPr>
            <p:nvPr/>
          </p:nvSpPr>
          <p:spPr bwMode="auto">
            <a:xfrm>
              <a:off x="6858058" y="1928807"/>
              <a:ext cx="2286040" cy="553988"/>
            </a:xfrm>
            <a:prstGeom prst="rect">
              <a:avLst/>
            </a:prstGeom>
            <a:noFill/>
            <a:ln w="9525">
              <a:noFill/>
              <a:miter lim="800000"/>
              <a:headEnd/>
              <a:tailEnd/>
            </a:ln>
          </p:spPr>
          <p:txBody>
            <a:bodyPr anchor="ctr">
              <a:spAutoFit/>
            </a:bodyPr>
            <a:lstStyle/>
            <a:p>
              <a:r>
                <a:rPr lang="es-CO" sz="1000" dirty="0">
                  <a:latin typeface="Arial Narrow" pitchFamily="34" charset="0"/>
                </a:rPr>
                <a:t>Sistema de Información Normativo, Jurisprudencial y Doctrinario Régimen Legal </a:t>
              </a:r>
              <a:r>
                <a:rPr lang="es-CO" sz="1000" dirty="0" smtClean="0">
                  <a:latin typeface="Arial Narrow" pitchFamily="34" charset="0"/>
                </a:rPr>
                <a:t>del Municipio</a:t>
              </a:r>
              <a:r>
                <a:rPr lang="es-MX" sz="1000" dirty="0" smtClean="0">
                  <a:latin typeface="Arial Narrow" pitchFamily="34" charset="0"/>
                </a:rPr>
                <a:t>. </a:t>
              </a:r>
              <a:endParaRPr lang="es-CO" sz="1000" dirty="0">
                <a:latin typeface="Arial Narrow" pitchFamily="34" charset="0"/>
              </a:endParaRPr>
            </a:p>
          </p:txBody>
        </p:sp>
        <p:sp>
          <p:nvSpPr>
            <p:cNvPr id="57" name="56 Elipse"/>
            <p:cNvSpPr/>
            <p:nvPr/>
          </p:nvSpPr>
          <p:spPr bwMode="auto">
            <a:xfrm>
              <a:off x="4214813" y="5429250"/>
              <a:ext cx="142875" cy="142875"/>
            </a:xfrm>
            <a:prstGeom prst="ellipse">
              <a:avLst/>
            </a:prstGeom>
            <a:solidFill>
              <a:srgbClr val="CC0000"/>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sp>
          <p:nvSpPr>
            <p:cNvPr id="58" name="Rectangle 1"/>
            <p:cNvSpPr>
              <a:spLocks noChangeArrowheads="1"/>
            </p:cNvSpPr>
            <p:nvPr/>
          </p:nvSpPr>
          <p:spPr bwMode="auto">
            <a:xfrm>
              <a:off x="1714506" y="5572080"/>
              <a:ext cx="2214538" cy="246217"/>
            </a:xfrm>
            <a:prstGeom prst="rect">
              <a:avLst/>
            </a:prstGeom>
            <a:noFill/>
            <a:ln w="9525">
              <a:noFill/>
              <a:miter lim="800000"/>
              <a:headEnd/>
              <a:tailEnd/>
            </a:ln>
          </p:spPr>
          <p:txBody>
            <a:bodyPr anchor="ctr">
              <a:spAutoFit/>
            </a:bodyPr>
            <a:lstStyle/>
            <a:p>
              <a:pPr algn="r"/>
              <a:r>
                <a:rPr lang="es-MX" sz="1000" dirty="0">
                  <a:latin typeface="Arial Narrow" pitchFamily="34" charset="0"/>
                </a:rPr>
                <a:t>Sistema </a:t>
              </a:r>
              <a:r>
                <a:rPr lang="es-MX" sz="1000" dirty="0" smtClean="0">
                  <a:latin typeface="Arial Narrow" pitchFamily="34" charset="0"/>
                </a:rPr>
                <a:t>Municipal </a:t>
              </a:r>
              <a:r>
                <a:rPr lang="es-MX" sz="1000" dirty="0">
                  <a:latin typeface="Arial Narrow" pitchFamily="34" charset="0"/>
                </a:rPr>
                <a:t>de Deportes </a:t>
              </a:r>
              <a:endParaRPr lang="es-CO" sz="1000" dirty="0">
                <a:latin typeface="Arial Narrow" pitchFamily="34" charset="0"/>
              </a:endParaRPr>
            </a:p>
          </p:txBody>
        </p:sp>
        <p:sp>
          <p:nvSpPr>
            <p:cNvPr id="59" name="Rectangle 1"/>
            <p:cNvSpPr>
              <a:spLocks noChangeArrowheads="1"/>
            </p:cNvSpPr>
            <p:nvPr/>
          </p:nvSpPr>
          <p:spPr bwMode="auto">
            <a:xfrm>
              <a:off x="642910" y="1754019"/>
              <a:ext cx="2214540" cy="246221"/>
            </a:xfrm>
            <a:prstGeom prst="rect">
              <a:avLst/>
            </a:prstGeom>
            <a:noFill/>
            <a:ln w="9525">
              <a:noFill/>
              <a:miter lim="800000"/>
              <a:headEnd/>
              <a:tailEnd/>
            </a:ln>
          </p:spPr>
          <p:txBody>
            <a:bodyPr wrap="square" anchor="ctr">
              <a:spAutoFit/>
            </a:bodyPr>
            <a:lstStyle/>
            <a:p>
              <a:pPr algn="r"/>
              <a:r>
                <a:rPr lang="es-MX" sz="1000" dirty="0">
                  <a:latin typeface="Arial Narrow" pitchFamily="34" charset="0"/>
                </a:rPr>
                <a:t>Sistema Ambiental del </a:t>
              </a:r>
              <a:r>
                <a:rPr lang="es-MX" sz="1000" dirty="0" smtClean="0">
                  <a:latin typeface="Arial Narrow" pitchFamily="34" charset="0"/>
                </a:rPr>
                <a:t>Municipal</a:t>
              </a:r>
              <a:endParaRPr lang="es-CO" sz="1000" dirty="0">
                <a:latin typeface="Arial Narrow" pitchFamily="34" charset="0"/>
              </a:endParaRPr>
            </a:p>
          </p:txBody>
        </p:sp>
        <p:sp>
          <p:nvSpPr>
            <p:cNvPr id="60" name="59 Elipse"/>
            <p:cNvSpPr/>
            <p:nvPr/>
          </p:nvSpPr>
          <p:spPr bwMode="auto">
            <a:xfrm>
              <a:off x="3071802" y="2280497"/>
              <a:ext cx="177166" cy="142875"/>
            </a:xfrm>
            <a:prstGeom prst="ellipse">
              <a:avLst/>
            </a:prstGeom>
            <a:solidFill>
              <a:srgbClr val="92D050"/>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sp>
          <p:nvSpPr>
            <p:cNvPr id="61" name="Rectangle 1"/>
            <p:cNvSpPr>
              <a:spLocks noChangeArrowheads="1"/>
            </p:cNvSpPr>
            <p:nvPr/>
          </p:nvSpPr>
          <p:spPr bwMode="auto">
            <a:xfrm>
              <a:off x="2928950" y="6215023"/>
              <a:ext cx="1785912" cy="400103"/>
            </a:xfrm>
            <a:prstGeom prst="rect">
              <a:avLst/>
            </a:prstGeom>
            <a:noFill/>
            <a:ln w="9525">
              <a:noFill/>
              <a:miter lim="800000"/>
              <a:headEnd/>
              <a:tailEnd/>
            </a:ln>
          </p:spPr>
          <p:txBody>
            <a:bodyPr anchor="ctr">
              <a:spAutoFit/>
            </a:bodyPr>
            <a:lstStyle/>
            <a:p>
              <a:pPr algn="r"/>
              <a:r>
                <a:rPr lang="es-MX" sz="1000" dirty="0">
                  <a:latin typeface="Arial Narrow" pitchFamily="34" charset="0"/>
                </a:rPr>
                <a:t>Sistema Distrital de Gestión Turística </a:t>
              </a:r>
              <a:endParaRPr lang="es-CO" sz="1000" dirty="0">
                <a:latin typeface="Arial Narrow" pitchFamily="34" charset="0"/>
              </a:endParaRPr>
            </a:p>
          </p:txBody>
        </p:sp>
        <p:sp>
          <p:nvSpPr>
            <p:cNvPr id="62" name="Rectangle 1"/>
            <p:cNvSpPr>
              <a:spLocks noChangeArrowheads="1"/>
            </p:cNvSpPr>
            <p:nvPr/>
          </p:nvSpPr>
          <p:spPr bwMode="auto">
            <a:xfrm>
              <a:off x="1857356" y="5143512"/>
              <a:ext cx="1785912" cy="400103"/>
            </a:xfrm>
            <a:prstGeom prst="rect">
              <a:avLst/>
            </a:prstGeom>
            <a:noFill/>
            <a:ln w="9525">
              <a:noFill/>
              <a:miter lim="800000"/>
              <a:headEnd/>
              <a:tailEnd/>
            </a:ln>
          </p:spPr>
          <p:txBody>
            <a:bodyPr anchor="ctr">
              <a:spAutoFit/>
            </a:bodyPr>
            <a:lstStyle/>
            <a:p>
              <a:pPr algn="r"/>
              <a:r>
                <a:rPr lang="es-CO" sz="1000" dirty="0">
                  <a:latin typeface="Arial Narrow" pitchFamily="34" charset="0"/>
                </a:rPr>
                <a:t>Sistema </a:t>
              </a:r>
              <a:r>
                <a:rPr lang="es-CO" sz="1000" dirty="0" smtClean="0">
                  <a:latin typeface="Arial Narrow" pitchFamily="34" charset="0"/>
                </a:rPr>
                <a:t>Municipal </a:t>
              </a:r>
              <a:r>
                <a:rPr lang="es-CO" sz="1000" dirty="0">
                  <a:latin typeface="Arial Narrow" pitchFamily="34" charset="0"/>
                </a:rPr>
                <a:t>de Arte, Cultura y Patrimonio </a:t>
              </a:r>
            </a:p>
          </p:txBody>
        </p:sp>
        <p:sp>
          <p:nvSpPr>
            <p:cNvPr id="63" name="62 Elipse"/>
            <p:cNvSpPr/>
            <p:nvPr/>
          </p:nvSpPr>
          <p:spPr bwMode="auto">
            <a:xfrm>
              <a:off x="3929063" y="5286375"/>
              <a:ext cx="142875" cy="142875"/>
            </a:xfrm>
            <a:prstGeom prst="ellipse">
              <a:avLst/>
            </a:prstGeom>
            <a:solidFill>
              <a:srgbClr val="CC0000"/>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sp>
          <p:nvSpPr>
            <p:cNvPr id="64" name="63 Elipse"/>
            <p:cNvSpPr/>
            <p:nvPr/>
          </p:nvSpPr>
          <p:spPr bwMode="auto">
            <a:xfrm>
              <a:off x="4786315" y="5429265"/>
              <a:ext cx="142875" cy="142875"/>
            </a:xfrm>
            <a:prstGeom prst="ellipse">
              <a:avLst/>
            </a:prstGeom>
            <a:solidFill>
              <a:srgbClr val="CC0000"/>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cxnSp>
          <p:nvCxnSpPr>
            <p:cNvPr id="65" name="64 Conector angular"/>
            <p:cNvCxnSpPr>
              <a:stCxn id="60" idx="0"/>
              <a:endCxn id="59" idx="3"/>
            </p:cNvCxnSpPr>
            <p:nvPr/>
          </p:nvCxnSpPr>
          <p:spPr bwMode="auto">
            <a:xfrm rot="16200000" flipV="1">
              <a:off x="2807235" y="1927346"/>
              <a:ext cx="403367" cy="302935"/>
            </a:xfrm>
            <a:prstGeom prst="bentConnector2">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127 Conector angular"/>
            <p:cNvCxnSpPr>
              <a:stCxn id="57" idx="4"/>
              <a:endCxn id="58" idx="3"/>
            </p:cNvCxnSpPr>
            <p:nvPr/>
          </p:nvCxnSpPr>
          <p:spPr bwMode="auto">
            <a:xfrm rot="5400000">
              <a:off x="4045744" y="5455444"/>
              <a:ext cx="123825" cy="357187"/>
            </a:xfrm>
            <a:prstGeom prst="bentConnector2">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 name="137 Conector angular"/>
            <p:cNvCxnSpPr>
              <a:stCxn id="64" idx="4"/>
              <a:endCxn id="61" idx="3"/>
            </p:cNvCxnSpPr>
            <p:nvPr/>
          </p:nvCxnSpPr>
          <p:spPr bwMode="auto">
            <a:xfrm rot="5400000">
              <a:off x="4364841" y="5922162"/>
              <a:ext cx="842935" cy="142891"/>
            </a:xfrm>
            <a:prstGeom prst="bentConnector2">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8" name="67 Elipse"/>
            <p:cNvSpPr/>
            <p:nvPr/>
          </p:nvSpPr>
          <p:spPr bwMode="auto">
            <a:xfrm>
              <a:off x="3357554" y="2285992"/>
              <a:ext cx="142875" cy="142875"/>
            </a:xfrm>
            <a:prstGeom prst="ellipse">
              <a:avLst/>
            </a:prstGeom>
            <a:solidFill>
              <a:srgbClr val="92D050"/>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sp>
          <p:nvSpPr>
            <p:cNvPr id="69" name="68 Elipse"/>
            <p:cNvSpPr/>
            <p:nvPr/>
          </p:nvSpPr>
          <p:spPr bwMode="auto">
            <a:xfrm>
              <a:off x="6429411" y="2643188"/>
              <a:ext cx="142875" cy="142875"/>
            </a:xfrm>
            <a:prstGeom prst="ellipse">
              <a:avLst/>
            </a:prstGeom>
            <a:solidFill>
              <a:srgbClr val="D72DF3"/>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sp>
          <p:nvSpPr>
            <p:cNvPr id="70" name="69 Elipse"/>
            <p:cNvSpPr/>
            <p:nvPr/>
          </p:nvSpPr>
          <p:spPr bwMode="auto">
            <a:xfrm>
              <a:off x="6429411" y="3214688"/>
              <a:ext cx="142875" cy="142875"/>
            </a:xfrm>
            <a:prstGeom prst="ellipse">
              <a:avLst/>
            </a:prstGeom>
            <a:solidFill>
              <a:srgbClr val="D72DF3"/>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cxnSp>
          <p:nvCxnSpPr>
            <p:cNvPr id="71" name="70 Conector angular"/>
            <p:cNvCxnSpPr>
              <a:stCxn id="69" idx="6"/>
              <a:endCxn id="56" idx="1"/>
            </p:cNvCxnSpPr>
            <p:nvPr/>
          </p:nvCxnSpPr>
          <p:spPr bwMode="auto">
            <a:xfrm flipV="1">
              <a:off x="6572286" y="2205038"/>
              <a:ext cx="285750" cy="509587"/>
            </a:xfrm>
            <a:prstGeom prst="bentConnector3">
              <a:avLst>
                <a:gd name="adj1" fmla="val 50000"/>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71 Conector angular"/>
            <p:cNvCxnSpPr>
              <a:stCxn id="70" idx="6"/>
            </p:cNvCxnSpPr>
            <p:nvPr/>
          </p:nvCxnSpPr>
          <p:spPr bwMode="auto">
            <a:xfrm>
              <a:off x="6572286" y="3286125"/>
              <a:ext cx="500063" cy="1588"/>
            </a:xfrm>
            <a:prstGeom prst="bentConnector3">
              <a:avLst>
                <a:gd name="adj1" fmla="val 50000"/>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72 Conector angular"/>
            <p:cNvCxnSpPr>
              <a:stCxn id="54" idx="6"/>
              <a:endCxn id="36" idx="1"/>
            </p:cNvCxnSpPr>
            <p:nvPr/>
          </p:nvCxnSpPr>
          <p:spPr bwMode="auto">
            <a:xfrm flipV="1">
              <a:off x="6286536" y="1628802"/>
              <a:ext cx="642956" cy="871511"/>
            </a:xfrm>
            <a:prstGeom prst="bentConnector3">
              <a:avLst>
                <a:gd name="adj1" fmla="val 50000"/>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4" name="73 Conector angular"/>
            <p:cNvCxnSpPr>
              <a:stCxn id="41" idx="6"/>
              <a:endCxn id="37" idx="1"/>
            </p:cNvCxnSpPr>
            <p:nvPr/>
          </p:nvCxnSpPr>
          <p:spPr bwMode="auto">
            <a:xfrm>
              <a:off x="6572250" y="4071938"/>
              <a:ext cx="428625" cy="311150"/>
            </a:xfrm>
            <a:prstGeom prst="bentConnector3">
              <a:avLst>
                <a:gd name="adj1" fmla="val 50000"/>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5" name="Rectangle 1"/>
            <p:cNvSpPr>
              <a:spLocks noChangeArrowheads="1"/>
            </p:cNvSpPr>
            <p:nvPr/>
          </p:nvSpPr>
          <p:spPr bwMode="auto">
            <a:xfrm>
              <a:off x="6500835" y="4714839"/>
              <a:ext cx="2286008" cy="246217"/>
            </a:xfrm>
            <a:prstGeom prst="rect">
              <a:avLst/>
            </a:prstGeom>
            <a:noFill/>
            <a:ln w="9525">
              <a:noFill/>
              <a:miter lim="800000"/>
              <a:headEnd/>
              <a:tailEnd/>
            </a:ln>
          </p:spPr>
          <p:txBody>
            <a:bodyPr anchor="ctr">
              <a:spAutoFit/>
            </a:bodyPr>
            <a:lstStyle/>
            <a:p>
              <a:r>
                <a:rPr lang="es-MX" sz="1000" dirty="0">
                  <a:latin typeface="Arial Narrow" pitchFamily="34" charset="0"/>
                </a:rPr>
                <a:t>Sistema </a:t>
              </a:r>
              <a:r>
                <a:rPr lang="es-MX" sz="1000" dirty="0" smtClean="0">
                  <a:latin typeface="Arial Narrow" pitchFamily="34" charset="0"/>
                </a:rPr>
                <a:t>Municipal </a:t>
              </a:r>
              <a:r>
                <a:rPr lang="es-MX" sz="1000" dirty="0">
                  <a:latin typeface="Arial Narrow" pitchFamily="34" charset="0"/>
                </a:rPr>
                <a:t>de Plazas de Mercado </a:t>
              </a:r>
              <a:endParaRPr lang="es-CO" sz="1000" dirty="0">
                <a:latin typeface="Arial Narrow" pitchFamily="34" charset="0"/>
              </a:endParaRPr>
            </a:p>
          </p:txBody>
        </p:sp>
        <p:sp>
          <p:nvSpPr>
            <p:cNvPr id="76" name="Rectangle 1"/>
            <p:cNvSpPr>
              <a:spLocks noChangeArrowheads="1"/>
            </p:cNvSpPr>
            <p:nvPr/>
          </p:nvSpPr>
          <p:spPr bwMode="auto">
            <a:xfrm>
              <a:off x="6715180" y="5072023"/>
              <a:ext cx="2428820" cy="246217"/>
            </a:xfrm>
            <a:prstGeom prst="rect">
              <a:avLst/>
            </a:prstGeom>
            <a:noFill/>
            <a:ln w="9525">
              <a:noFill/>
              <a:miter lim="800000"/>
              <a:headEnd/>
              <a:tailEnd/>
            </a:ln>
          </p:spPr>
          <p:txBody>
            <a:bodyPr anchor="ctr">
              <a:spAutoFit/>
            </a:bodyPr>
            <a:lstStyle/>
            <a:p>
              <a:r>
                <a:rPr lang="es-MX" sz="1000" dirty="0">
                  <a:latin typeface="Arial Narrow" pitchFamily="34" charset="0"/>
                </a:rPr>
                <a:t>Sistema </a:t>
              </a:r>
              <a:r>
                <a:rPr lang="es-MX" sz="1000" dirty="0" smtClean="0">
                  <a:latin typeface="Arial Narrow" pitchFamily="34" charset="0"/>
                </a:rPr>
                <a:t>Municipal </a:t>
              </a:r>
              <a:r>
                <a:rPr lang="es-MX" sz="1000" dirty="0">
                  <a:latin typeface="Arial Narrow" pitchFamily="34" charset="0"/>
                </a:rPr>
                <a:t>de Transporte </a:t>
              </a:r>
              <a:endParaRPr lang="es-CO" sz="1000" dirty="0">
                <a:latin typeface="Arial Narrow" pitchFamily="34" charset="0"/>
              </a:endParaRPr>
            </a:p>
          </p:txBody>
        </p:sp>
        <p:cxnSp>
          <p:nvCxnSpPr>
            <p:cNvPr id="77" name="76 Conector angular"/>
            <p:cNvCxnSpPr>
              <a:stCxn id="40" idx="6"/>
              <a:endCxn id="39" idx="1"/>
            </p:cNvCxnSpPr>
            <p:nvPr/>
          </p:nvCxnSpPr>
          <p:spPr bwMode="auto">
            <a:xfrm>
              <a:off x="6286500" y="3643313"/>
              <a:ext cx="642994" cy="217533"/>
            </a:xfrm>
            <a:prstGeom prst="bentConnector3">
              <a:avLst>
                <a:gd name="adj1" fmla="val 50000"/>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8" name="77 Elipse"/>
            <p:cNvSpPr/>
            <p:nvPr/>
          </p:nvSpPr>
          <p:spPr bwMode="auto">
            <a:xfrm>
              <a:off x="6286500" y="4500563"/>
              <a:ext cx="142875" cy="142875"/>
            </a:xfrm>
            <a:prstGeom prst="ellipse">
              <a:avLst/>
            </a:prstGeom>
            <a:solidFill>
              <a:srgbClr val="FFC000"/>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cxnSp>
          <p:nvCxnSpPr>
            <p:cNvPr id="79" name="59 Forma"/>
            <p:cNvCxnSpPr>
              <a:stCxn id="78" idx="4"/>
              <a:endCxn id="75" idx="1"/>
            </p:cNvCxnSpPr>
            <p:nvPr/>
          </p:nvCxnSpPr>
          <p:spPr bwMode="auto">
            <a:xfrm rot="16200000" flipH="1">
              <a:off x="6331745" y="4669631"/>
              <a:ext cx="195262" cy="142875"/>
            </a:xfrm>
            <a:prstGeom prst="bentConnector2">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0" name="79 Elipse"/>
            <p:cNvSpPr/>
            <p:nvPr/>
          </p:nvSpPr>
          <p:spPr bwMode="auto">
            <a:xfrm>
              <a:off x="6143625" y="4643438"/>
              <a:ext cx="142875" cy="142875"/>
            </a:xfrm>
            <a:prstGeom prst="ellipse">
              <a:avLst/>
            </a:prstGeom>
            <a:solidFill>
              <a:srgbClr val="FFC000"/>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cxnSp>
          <p:nvCxnSpPr>
            <p:cNvPr id="81" name="200 Conector angular"/>
            <p:cNvCxnSpPr>
              <a:stCxn id="80" idx="4"/>
              <a:endCxn id="76" idx="1"/>
            </p:cNvCxnSpPr>
            <p:nvPr/>
          </p:nvCxnSpPr>
          <p:spPr bwMode="auto">
            <a:xfrm rot="16200000" flipH="1">
              <a:off x="6260306" y="4741070"/>
              <a:ext cx="409575" cy="500062"/>
            </a:xfrm>
            <a:prstGeom prst="bentConnector2">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2" name="Rectangle 1"/>
            <p:cNvSpPr>
              <a:spLocks noChangeArrowheads="1"/>
            </p:cNvSpPr>
            <p:nvPr/>
          </p:nvSpPr>
          <p:spPr bwMode="auto">
            <a:xfrm>
              <a:off x="6429397" y="5286333"/>
              <a:ext cx="2571727" cy="400103"/>
            </a:xfrm>
            <a:prstGeom prst="rect">
              <a:avLst/>
            </a:prstGeom>
            <a:noFill/>
            <a:ln w="9525">
              <a:noFill/>
              <a:miter lim="800000"/>
              <a:headEnd/>
              <a:tailEnd/>
            </a:ln>
          </p:spPr>
          <p:txBody>
            <a:bodyPr anchor="ctr">
              <a:spAutoFit/>
            </a:bodyPr>
            <a:lstStyle/>
            <a:p>
              <a:r>
                <a:rPr lang="es-CO" sz="1000" dirty="0">
                  <a:latin typeface="Arial Narrow" pitchFamily="34" charset="0"/>
                </a:rPr>
                <a:t>Sistema Integrado de Información sobre Movilidad Urbana y Regional </a:t>
              </a:r>
            </a:p>
          </p:txBody>
        </p:sp>
        <p:cxnSp>
          <p:nvCxnSpPr>
            <p:cNvPr id="83" name="82 Conector angular"/>
            <p:cNvCxnSpPr>
              <a:stCxn id="48" idx="2"/>
              <a:endCxn id="35" idx="3"/>
            </p:cNvCxnSpPr>
            <p:nvPr/>
          </p:nvCxnSpPr>
          <p:spPr bwMode="auto">
            <a:xfrm rot="10800000">
              <a:off x="2285976" y="3563099"/>
              <a:ext cx="571524" cy="80214"/>
            </a:xfrm>
            <a:prstGeom prst="bentConnector3">
              <a:avLst>
                <a:gd name="adj1" fmla="val 50000"/>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4" name="83 Elipse"/>
            <p:cNvSpPr/>
            <p:nvPr/>
          </p:nvSpPr>
          <p:spPr bwMode="auto">
            <a:xfrm>
              <a:off x="5643563" y="4786313"/>
              <a:ext cx="142875" cy="142875"/>
            </a:xfrm>
            <a:prstGeom prst="ellipse">
              <a:avLst/>
            </a:prstGeom>
            <a:solidFill>
              <a:srgbClr val="FFC000"/>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sp>
          <p:nvSpPr>
            <p:cNvPr id="85" name="84 Elipse"/>
            <p:cNvSpPr/>
            <p:nvPr/>
          </p:nvSpPr>
          <p:spPr bwMode="auto">
            <a:xfrm>
              <a:off x="5929313" y="4786313"/>
              <a:ext cx="142875" cy="142875"/>
            </a:xfrm>
            <a:prstGeom prst="ellipse">
              <a:avLst/>
            </a:prstGeom>
            <a:solidFill>
              <a:srgbClr val="FFC000"/>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cxnSp>
          <p:nvCxnSpPr>
            <p:cNvPr id="86" name="66 Forma"/>
            <p:cNvCxnSpPr>
              <a:stCxn id="85" idx="4"/>
              <a:endCxn id="82" idx="1"/>
            </p:cNvCxnSpPr>
            <p:nvPr/>
          </p:nvCxnSpPr>
          <p:spPr bwMode="auto">
            <a:xfrm rot="16200000" flipH="1">
              <a:off x="5936457" y="4993481"/>
              <a:ext cx="557212" cy="428625"/>
            </a:xfrm>
            <a:prstGeom prst="bentConnector2">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7" name="Rectangle 1"/>
            <p:cNvSpPr>
              <a:spLocks noChangeArrowheads="1"/>
            </p:cNvSpPr>
            <p:nvPr/>
          </p:nvSpPr>
          <p:spPr bwMode="auto">
            <a:xfrm>
              <a:off x="6429397" y="5643514"/>
              <a:ext cx="2571727" cy="400110"/>
            </a:xfrm>
            <a:prstGeom prst="rect">
              <a:avLst/>
            </a:prstGeom>
            <a:noFill/>
            <a:ln w="9525">
              <a:noFill/>
              <a:miter lim="800000"/>
              <a:headEnd/>
              <a:tailEnd/>
            </a:ln>
          </p:spPr>
          <p:txBody>
            <a:bodyPr anchor="ctr">
              <a:spAutoFit/>
            </a:bodyPr>
            <a:lstStyle/>
            <a:p>
              <a:r>
                <a:rPr lang="pt-BR" sz="1000" dirty="0">
                  <a:latin typeface="Arial Narrow" pitchFamily="34" charset="0"/>
                </a:rPr>
                <a:t>Sistema Integrado de Transporte Público para </a:t>
              </a:r>
              <a:r>
                <a:rPr lang="pt-BR" sz="1000" dirty="0" err="1" smtClean="0">
                  <a:latin typeface="Arial Narrow" pitchFamily="34" charset="0"/>
                </a:rPr>
                <a:t>el</a:t>
              </a:r>
              <a:r>
                <a:rPr lang="pt-BR" sz="1000" dirty="0" smtClean="0">
                  <a:latin typeface="Arial Narrow" pitchFamily="34" charset="0"/>
                </a:rPr>
                <a:t> Município</a:t>
              </a:r>
              <a:endParaRPr lang="es-CO" sz="1000" dirty="0">
                <a:latin typeface="Arial Narrow" pitchFamily="34" charset="0"/>
              </a:endParaRPr>
            </a:p>
          </p:txBody>
        </p:sp>
        <p:cxnSp>
          <p:nvCxnSpPr>
            <p:cNvPr id="88" name="68 Forma"/>
            <p:cNvCxnSpPr>
              <a:stCxn id="84" idx="4"/>
              <a:endCxn id="87" idx="1"/>
            </p:cNvCxnSpPr>
            <p:nvPr/>
          </p:nvCxnSpPr>
          <p:spPr bwMode="auto">
            <a:xfrm rot="16200000" flipH="1">
              <a:off x="5615009" y="5029180"/>
              <a:ext cx="914381" cy="714396"/>
            </a:xfrm>
            <a:prstGeom prst="bentConnector2">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9" name="Rectangle 1"/>
            <p:cNvSpPr>
              <a:spLocks noChangeArrowheads="1"/>
            </p:cNvSpPr>
            <p:nvPr/>
          </p:nvSpPr>
          <p:spPr bwMode="auto">
            <a:xfrm>
              <a:off x="2071694" y="5857827"/>
              <a:ext cx="2357446" cy="246217"/>
            </a:xfrm>
            <a:prstGeom prst="rect">
              <a:avLst/>
            </a:prstGeom>
            <a:noFill/>
            <a:ln w="9525">
              <a:noFill/>
              <a:miter lim="800000"/>
              <a:headEnd/>
              <a:tailEnd/>
            </a:ln>
          </p:spPr>
          <p:txBody>
            <a:bodyPr anchor="ctr">
              <a:spAutoFit/>
            </a:bodyPr>
            <a:lstStyle/>
            <a:p>
              <a:pPr algn="r"/>
              <a:r>
                <a:rPr lang="es-MX" sz="1000" dirty="0">
                  <a:latin typeface="Arial Narrow" pitchFamily="34" charset="0"/>
                </a:rPr>
                <a:t>Sistema </a:t>
              </a:r>
              <a:r>
                <a:rPr lang="es-MX" sz="1000" dirty="0" smtClean="0">
                  <a:latin typeface="Arial Narrow" pitchFamily="34" charset="0"/>
                </a:rPr>
                <a:t>Municipal </a:t>
              </a:r>
              <a:r>
                <a:rPr lang="es-MX" sz="1000" dirty="0">
                  <a:latin typeface="Arial Narrow" pitchFamily="34" charset="0"/>
                </a:rPr>
                <a:t>de Participación Ciudadana </a:t>
              </a:r>
            </a:p>
          </p:txBody>
        </p:sp>
        <p:cxnSp>
          <p:nvCxnSpPr>
            <p:cNvPr id="90" name="70 Forma"/>
            <p:cNvCxnSpPr>
              <a:stCxn id="55" idx="4"/>
              <a:endCxn id="53" idx="1"/>
            </p:cNvCxnSpPr>
            <p:nvPr/>
          </p:nvCxnSpPr>
          <p:spPr bwMode="auto">
            <a:xfrm rot="16200000" flipH="1">
              <a:off x="4757727" y="5672166"/>
              <a:ext cx="1057309" cy="285749"/>
            </a:xfrm>
            <a:prstGeom prst="bentConnector2">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1" name="Rectangle 1"/>
            <p:cNvSpPr>
              <a:spLocks noChangeArrowheads="1"/>
            </p:cNvSpPr>
            <p:nvPr/>
          </p:nvSpPr>
          <p:spPr bwMode="auto">
            <a:xfrm>
              <a:off x="500064" y="3857598"/>
              <a:ext cx="1785912" cy="400103"/>
            </a:xfrm>
            <a:prstGeom prst="rect">
              <a:avLst/>
            </a:prstGeom>
            <a:noFill/>
            <a:ln w="9525">
              <a:noFill/>
              <a:miter lim="800000"/>
              <a:headEnd/>
              <a:tailEnd/>
            </a:ln>
          </p:spPr>
          <p:txBody>
            <a:bodyPr anchor="ctr">
              <a:spAutoFit/>
            </a:bodyPr>
            <a:lstStyle/>
            <a:p>
              <a:pPr algn="r"/>
              <a:r>
                <a:rPr lang="es-CO" sz="1000" dirty="0">
                  <a:latin typeface="Arial Narrow" pitchFamily="34" charset="0"/>
                </a:rPr>
                <a:t>Sistema Integrado de Seguridad y Emergencias Número Único </a:t>
              </a:r>
            </a:p>
          </p:txBody>
        </p:sp>
        <p:sp>
          <p:nvSpPr>
            <p:cNvPr id="92" name="Rectangle 1"/>
            <p:cNvSpPr>
              <a:spLocks noChangeArrowheads="1"/>
            </p:cNvSpPr>
            <p:nvPr/>
          </p:nvSpPr>
          <p:spPr bwMode="auto">
            <a:xfrm>
              <a:off x="142875" y="4429084"/>
              <a:ext cx="1785912" cy="861774"/>
            </a:xfrm>
            <a:prstGeom prst="rect">
              <a:avLst/>
            </a:prstGeom>
            <a:noFill/>
            <a:ln w="9525">
              <a:noFill/>
              <a:miter lim="800000"/>
              <a:headEnd/>
              <a:tailEnd/>
            </a:ln>
          </p:spPr>
          <p:txBody>
            <a:bodyPr anchor="ctr">
              <a:spAutoFit/>
            </a:bodyPr>
            <a:lstStyle/>
            <a:p>
              <a:pPr algn="r"/>
              <a:r>
                <a:rPr lang="es-CO" sz="1000" dirty="0">
                  <a:latin typeface="Arial Narrow" pitchFamily="34" charset="0"/>
                </a:rPr>
                <a:t>Sistema Único de Gestión para el Registro, Evaluación y Autorización de Actividades de Aglomeración de Público en el </a:t>
              </a:r>
              <a:r>
                <a:rPr lang="es-CO" sz="1000" dirty="0" smtClean="0">
                  <a:latin typeface="Arial Narrow" pitchFamily="34" charset="0"/>
                </a:rPr>
                <a:t>Municipio</a:t>
              </a:r>
              <a:endParaRPr lang="es-CO" sz="1000" dirty="0">
                <a:latin typeface="Arial Narrow" pitchFamily="34" charset="0"/>
              </a:endParaRPr>
            </a:p>
          </p:txBody>
        </p:sp>
        <p:sp>
          <p:nvSpPr>
            <p:cNvPr id="93" name="92 Elipse"/>
            <p:cNvSpPr/>
            <p:nvPr/>
          </p:nvSpPr>
          <p:spPr bwMode="auto">
            <a:xfrm>
              <a:off x="2571750" y="4071938"/>
              <a:ext cx="142875" cy="142875"/>
            </a:xfrm>
            <a:prstGeom prst="ellipse">
              <a:avLst/>
            </a:prstGeom>
            <a:solidFill>
              <a:srgbClr val="00B0F0"/>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cxnSp>
          <p:nvCxnSpPr>
            <p:cNvPr id="94" name="93 Conector angular"/>
            <p:cNvCxnSpPr>
              <a:stCxn id="93" idx="2"/>
              <a:endCxn id="91" idx="3"/>
            </p:cNvCxnSpPr>
            <p:nvPr/>
          </p:nvCxnSpPr>
          <p:spPr bwMode="auto">
            <a:xfrm rot="10800000">
              <a:off x="2286000" y="4057650"/>
              <a:ext cx="285750" cy="85725"/>
            </a:xfrm>
            <a:prstGeom prst="bentConnector3">
              <a:avLst>
                <a:gd name="adj1" fmla="val 50000"/>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5" name="94 Elipse"/>
            <p:cNvSpPr/>
            <p:nvPr/>
          </p:nvSpPr>
          <p:spPr bwMode="auto">
            <a:xfrm>
              <a:off x="2857500" y="4643438"/>
              <a:ext cx="142875" cy="142875"/>
            </a:xfrm>
            <a:prstGeom prst="ellipse">
              <a:avLst/>
            </a:prstGeom>
            <a:solidFill>
              <a:srgbClr val="00B0F0"/>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cxnSp>
          <p:nvCxnSpPr>
            <p:cNvPr id="96" name="95 Conector angular"/>
            <p:cNvCxnSpPr>
              <a:stCxn id="95" idx="2"/>
              <a:endCxn id="92" idx="3"/>
            </p:cNvCxnSpPr>
            <p:nvPr/>
          </p:nvCxnSpPr>
          <p:spPr bwMode="auto">
            <a:xfrm rot="10800000" flipV="1">
              <a:off x="1928788" y="4714875"/>
              <a:ext cx="928713" cy="145095"/>
            </a:xfrm>
            <a:prstGeom prst="bentConnector3">
              <a:avLst>
                <a:gd name="adj1" fmla="val 50000"/>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7" name="Oval 9"/>
            <p:cNvSpPr>
              <a:spLocks noChangeArrowheads="1"/>
            </p:cNvSpPr>
            <p:nvPr/>
          </p:nvSpPr>
          <p:spPr bwMode="auto">
            <a:xfrm>
              <a:off x="3786182" y="2143116"/>
              <a:ext cx="1428760" cy="1285884"/>
            </a:xfrm>
            <a:prstGeom prst="ellipse">
              <a:avLst/>
            </a:prstGeom>
            <a:solidFill>
              <a:schemeClr val="accent6">
                <a:lumMod val="75000"/>
                <a:alpha val="28999"/>
              </a:schemeClr>
            </a:solidFill>
            <a:ln w="57150">
              <a:solidFill>
                <a:schemeClr val="accent6">
                  <a:lumMod val="60000"/>
                  <a:lumOff val="40000"/>
                </a:schemeClr>
              </a:solidFill>
              <a:round/>
              <a:headEnd/>
              <a:tailEnd/>
            </a:ln>
            <a:effectLst>
              <a:outerShdw blurRad="50800" dist="38100" dir="2700000" algn="tl" rotWithShape="0">
                <a:prstClr val="black">
                  <a:alpha val="40000"/>
                </a:prstClr>
              </a:outerShdw>
            </a:effectLst>
          </p:spPr>
          <p:txBody>
            <a:bodyPr wrap="none"/>
            <a:lstStyle/>
            <a:p>
              <a:pPr algn="r" eaLnBrk="0" hangingPunct="0">
                <a:defRPr/>
              </a:pPr>
              <a:endParaRPr lang="es-ES_tradnl" sz="3200" b="1" dirty="0">
                <a:solidFill>
                  <a:srgbClr val="7030A0"/>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98" name="97 Conector angular"/>
            <p:cNvCxnSpPr>
              <a:stCxn id="68" idx="0"/>
              <a:endCxn id="104" idx="3"/>
            </p:cNvCxnSpPr>
            <p:nvPr/>
          </p:nvCxnSpPr>
          <p:spPr>
            <a:xfrm rot="16200000" flipV="1">
              <a:off x="2704710" y="1561710"/>
              <a:ext cx="734147" cy="714418"/>
            </a:xfrm>
            <a:prstGeom prst="bentConnector2">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9" name="98 Elipse"/>
            <p:cNvSpPr/>
            <p:nvPr/>
          </p:nvSpPr>
          <p:spPr>
            <a:xfrm>
              <a:off x="4714877" y="2143117"/>
              <a:ext cx="142875" cy="142875"/>
            </a:xfrm>
            <a:prstGeom prst="ellipse">
              <a:avLst/>
            </a:prstGeom>
            <a:solidFill>
              <a:schemeClr val="accent6">
                <a:lumMod val="50000"/>
              </a:schemeClr>
            </a:solidFill>
            <a:ln>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sp>
          <p:nvSpPr>
            <p:cNvPr id="100" name="Rectangle 3"/>
            <p:cNvSpPr>
              <a:spLocks noChangeArrowheads="1"/>
            </p:cNvSpPr>
            <p:nvPr/>
          </p:nvSpPr>
          <p:spPr bwMode="auto">
            <a:xfrm>
              <a:off x="5143504" y="1214422"/>
              <a:ext cx="3500462" cy="246221"/>
            </a:xfrm>
            <a:prstGeom prst="rect">
              <a:avLst/>
            </a:prstGeom>
            <a:noFill/>
            <a:ln w="9525">
              <a:noFill/>
              <a:miter lim="800000"/>
              <a:headEnd/>
              <a:tailEnd/>
            </a:ln>
          </p:spPr>
          <p:txBody>
            <a:bodyPr wrap="square" anchor="ctr">
              <a:spAutoFit/>
            </a:bodyPr>
            <a:lstStyle/>
            <a:p>
              <a:r>
                <a:rPr lang="es-MX" sz="1000" dirty="0" smtClean="0">
                  <a:latin typeface="Arial Narrow" pitchFamily="34" charset="0"/>
                  <a:cs typeface="Times New Roman" pitchFamily="18" charset="0"/>
                </a:rPr>
                <a:t>Sistema Nacional y Municipal de Ciencia y Tecnología</a:t>
              </a:r>
              <a:endParaRPr lang="es-MX" sz="1000" dirty="0">
                <a:latin typeface="Arial Narrow" pitchFamily="34" charset="0"/>
                <a:cs typeface="Times New Roman" pitchFamily="18" charset="0"/>
              </a:endParaRPr>
            </a:p>
          </p:txBody>
        </p:sp>
        <p:sp>
          <p:nvSpPr>
            <p:cNvPr id="101" name="Rectangle 1"/>
            <p:cNvSpPr>
              <a:spLocks noChangeArrowheads="1"/>
            </p:cNvSpPr>
            <p:nvPr/>
          </p:nvSpPr>
          <p:spPr bwMode="auto">
            <a:xfrm>
              <a:off x="4857765" y="1500174"/>
              <a:ext cx="1785937" cy="553998"/>
            </a:xfrm>
            <a:prstGeom prst="rect">
              <a:avLst/>
            </a:prstGeom>
            <a:noFill/>
            <a:ln w="9525">
              <a:noFill/>
              <a:miter lim="800000"/>
              <a:headEnd/>
              <a:tailEnd/>
            </a:ln>
          </p:spPr>
          <p:txBody>
            <a:bodyPr anchor="ctr">
              <a:spAutoFit/>
            </a:bodyPr>
            <a:lstStyle/>
            <a:p>
              <a:r>
                <a:rPr lang="es-MX" sz="1000" dirty="0" smtClean="0">
                  <a:latin typeface="Arial Narrow" pitchFamily="34" charset="0"/>
                  <a:cs typeface="Times New Roman" pitchFamily="18" charset="0"/>
                </a:rPr>
                <a:t>Sistema Nacional y Municipal de las Tecnologías de la información y las comunicaciones</a:t>
              </a:r>
              <a:endParaRPr lang="es-CO" sz="1000" dirty="0">
                <a:latin typeface="Arial Narrow" pitchFamily="34" charset="0"/>
                <a:cs typeface="Times New Roman" pitchFamily="18" charset="0"/>
              </a:endParaRPr>
            </a:p>
          </p:txBody>
        </p:sp>
        <p:cxnSp>
          <p:nvCxnSpPr>
            <p:cNvPr id="102" name="103 Forma"/>
            <p:cNvCxnSpPr>
              <a:stCxn id="99" idx="0"/>
              <a:endCxn id="100" idx="1"/>
            </p:cNvCxnSpPr>
            <p:nvPr/>
          </p:nvCxnSpPr>
          <p:spPr>
            <a:xfrm rot="5400000" flipH="1" flipV="1">
              <a:off x="4562117" y="1561731"/>
              <a:ext cx="805584" cy="357189"/>
            </a:xfrm>
            <a:prstGeom prst="bentConnector2">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3" name="102 Elipse"/>
            <p:cNvSpPr/>
            <p:nvPr/>
          </p:nvSpPr>
          <p:spPr>
            <a:xfrm>
              <a:off x="5000629" y="2357431"/>
              <a:ext cx="142875" cy="142875"/>
            </a:xfrm>
            <a:prstGeom prst="ellipse">
              <a:avLst/>
            </a:prstGeom>
            <a:solidFill>
              <a:schemeClr val="accent6">
                <a:lumMod val="50000"/>
              </a:schemeClr>
            </a:solidFill>
            <a:ln>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sp>
          <p:nvSpPr>
            <p:cNvPr id="104" name="Rectangle 1"/>
            <p:cNvSpPr>
              <a:spLocks noChangeArrowheads="1"/>
            </p:cNvSpPr>
            <p:nvPr/>
          </p:nvSpPr>
          <p:spPr bwMode="auto">
            <a:xfrm>
              <a:off x="928662" y="1428736"/>
              <a:ext cx="1785912" cy="246217"/>
            </a:xfrm>
            <a:prstGeom prst="rect">
              <a:avLst/>
            </a:prstGeom>
            <a:noFill/>
            <a:ln w="9525">
              <a:noFill/>
              <a:miter lim="800000"/>
              <a:headEnd/>
              <a:tailEnd/>
            </a:ln>
          </p:spPr>
          <p:txBody>
            <a:bodyPr anchor="ctr">
              <a:spAutoFit/>
            </a:bodyPr>
            <a:lstStyle/>
            <a:p>
              <a:pPr algn="r"/>
              <a:r>
                <a:rPr lang="es-MX" sz="1000" dirty="0">
                  <a:latin typeface="Arial Narrow" pitchFamily="34" charset="0"/>
                </a:rPr>
                <a:t>Sistema Agropecuario </a:t>
              </a:r>
              <a:r>
                <a:rPr lang="es-MX" sz="1000" dirty="0" smtClean="0">
                  <a:latin typeface="Arial Narrow" pitchFamily="34" charset="0"/>
                </a:rPr>
                <a:t>Municipal </a:t>
              </a:r>
              <a:endParaRPr lang="es-CO" sz="1000" dirty="0">
                <a:latin typeface="Arial Narrow" pitchFamily="34" charset="0"/>
              </a:endParaRPr>
            </a:p>
          </p:txBody>
        </p:sp>
        <p:cxnSp>
          <p:nvCxnSpPr>
            <p:cNvPr id="105" name="104 Conector angular"/>
            <p:cNvCxnSpPr>
              <a:stCxn id="103" idx="7"/>
              <a:endCxn id="101" idx="2"/>
            </p:cNvCxnSpPr>
            <p:nvPr/>
          </p:nvCxnSpPr>
          <p:spPr>
            <a:xfrm rot="5400000" flipH="1" flipV="1">
              <a:off x="5274566" y="1902187"/>
              <a:ext cx="324183" cy="628154"/>
            </a:xfrm>
            <a:prstGeom prst="bentConnector3">
              <a:avLst>
                <a:gd name="adj1" fmla="val 50000"/>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6" name="105 Elipse"/>
            <p:cNvSpPr/>
            <p:nvPr/>
          </p:nvSpPr>
          <p:spPr>
            <a:xfrm>
              <a:off x="4429125" y="2071678"/>
              <a:ext cx="142875" cy="142875"/>
            </a:xfrm>
            <a:prstGeom prst="ellipse">
              <a:avLst/>
            </a:prstGeom>
            <a:solidFill>
              <a:schemeClr val="accent6">
                <a:lumMod val="50000"/>
              </a:schemeClr>
            </a:solidFill>
            <a:ln>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sp>
          <p:nvSpPr>
            <p:cNvPr id="107" name="Rectangle 3"/>
            <p:cNvSpPr>
              <a:spLocks noChangeArrowheads="1"/>
            </p:cNvSpPr>
            <p:nvPr/>
          </p:nvSpPr>
          <p:spPr bwMode="auto">
            <a:xfrm>
              <a:off x="4714876" y="512042"/>
              <a:ext cx="1785950" cy="707886"/>
            </a:xfrm>
            <a:prstGeom prst="rect">
              <a:avLst/>
            </a:prstGeom>
            <a:noFill/>
            <a:ln w="9525">
              <a:noFill/>
              <a:miter lim="800000"/>
              <a:headEnd/>
              <a:tailEnd/>
            </a:ln>
          </p:spPr>
          <p:txBody>
            <a:bodyPr wrap="square" anchor="ctr">
              <a:spAutoFit/>
            </a:bodyPr>
            <a:lstStyle/>
            <a:p>
              <a:r>
                <a:rPr lang="es-MX" sz="1000" dirty="0" smtClean="0">
                  <a:latin typeface="Arial Narrow" pitchFamily="34" charset="0"/>
                  <a:cs typeface="Times New Roman" pitchFamily="18" charset="0"/>
                </a:rPr>
                <a:t>Sistema de Información Geográfica para la Planeación y el Ordenamiento Territorial Nacional</a:t>
              </a:r>
            </a:p>
            <a:p>
              <a:r>
                <a:rPr lang="es-MX" sz="1000" dirty="0" smtClean="0">
                  <a:latin typeface="Arial Narrow" pitchFamily="34" charset="0"/>
                  <a:cs typeface="Times New Roman" pitchFamily="18" charset="0"/>
                </a:rPr>
                <a:t>SIG-OT</a:t>
              </a:r>
              <a:endParaRPr lang="es-MX" sz="1000" dirty="0">
                <a:latin typeface="Arial Narrow" pitchFamily="34" charset="0"/>
                <a:cs typeface="Times New Roman" pitchFamily="18" charset="0"/>
              </a:endParaRPr>
            </a:p>
          </p:txBody>
        </p:sp>
        <p:cxnSp>
          <p:nvCxnSpPr>
            <p:cNvPr id="108" name="118 Forma"/>
            <p:cNvCxnSpPr>
              <a:stCxn id="106" idx="0"/>
              <a:endCxn id="107" idx="1"/>
            </p:cNvCxnSpPr>
            <p:nvPr/>
          </p:nvCxnSpPr>
          <p:spPr>
            <a:xfrm rot="5400000" flipH="1" flipV="1">
              <a:off x="4004873" y="1361676"/>
              <a:ext cx="1205693" cy="214313"/>
            </a:xfrm>
            <a:prstGeom prst="bentConnector2">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9" name="108 Elipse"/>
            <p:cNvSpPr/>
            <p:nvPr/>
          </p:nvSpPr>
          <p:spPr>
            <a:xfrm>
              <a:off x="3857621" y="2357431"/>
              <a:ext cx="142875" cy="142875"/>
            </a:xfrm>
            <a:prstGeom prst="ellipse">
              <a:avLst/>
            </a:prstGeom>
            <a:solidFill>
              <a:schemeClr val="accent6">
                <a:lumMod val="50000"/>
              </a:schemeClr>
            </a:solidFill>
            <a:ln>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sp>
          <p:nvSpPr>
            <p:cNvPr id="110" name="Rectangle 3"/>
            <p:cNvSpPr>
              <a:spLocks noChangeArrowheads="1"/>
            </p:cNvSpPr>
            <p:nvPr/>
          </p:nvSpPr>
          <p:spPr bwMode="auto">
            <a:xfrm>
              <a:off x="0" y="1142984"/>
              <a:ext cx="3143240" cy="246221"/>
            </a:xfrm>
            <a:prstGeom prst="rect">
              <a:avLst/>
            </a:prstGeom>
            <a:noFill/>
            <a:ln w="9525">
              <a:noFill/>
              <a:miter lim="800000"/>
              <a:headEnd/>
              <a:tailEnd/>
            </a:ln>
          </p:spPr>
          <p:txBody>
            <a:bodyPr wrap="square" anchor="ctr">
              <a:spAutoFit/>
            </a:bodyPr>
            <a:lstStyle/>
            <a:p>
              <a:pPr algn="r"/>
              <a:r>
                <a:rPr lang="es-MX" sz="1000" dirty="0" smtClean="0">
                  <a:latin typeface="Arial Narrow" pitchFamily="34" charset="0"/>
                  <a:cs typeface="Times New Roman" pitchFamily="18" charset="0"/>
                </a:rPr>
                <a:t>Infraestructura de Datos Espaciales</a:t>
              </a:r>
              <a:endParaRPr lang="es-MX" sz="1000" dirty="0">
                <a:latin typeface="Arial Narrow" pitchFamily="34" charset="0"/>
                <a:cs typeface="Times New Roman" pitchFamily="18" charset="0"/>
              </a:endParaRPr>
            </a:p>
          </p:txBody>
        </p:sp>
        <p:cxnSp>
          <p:nvCxnSpPr>
            <p:cNvPr id="111" name="110 Conector angular"/>
            <p:cNvCxnSpPr>
              <a:stCxn id="109" idx="0"/>
              <a:endCxn id="110" idx="3"/>
            </p:cNvCxnSpPr>
            <p:nvPr/>
          </p:nvCxnSpPr>
          <p:spPr>
            <a:xfrm rot="16200000" flipV="1">
              <a:off x="2990482" y="1418853"/>
              <a:ext cx="1091336" cy="785819"/>
            </a:xfrm>
            <a:prstGeom prst="bentConnector2">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2" name="111 Elipse"/>
            <p:cNvSpPr/>
            <p:nvPr/>
          </p:nvSpPr>
          <p:spPr>
            <a:xfrm>
              <a:off x="4143373" y="2143116"/>
              <a:ext cx="142875" cy="142875"/>
            </a:xfrm>
            <a:prstGeom prst="ellipse">
              <a:avLst/>
            </a:prstGeom>
            <a:solidFill>
              <a:schemeClr val="accent6">
                <a:lumMod val="50000"/>
              </a:schemeClr>
            </a:solidFill>
            <a:ln>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sp>
          <p:nvSpPr>
            <p:cNvPr id="113" name="Rectangle 3"/>
            <p:cNvSpPr>
              <a:spLocks noChangeArrowheads="1"/>
            </p:cNvSpPr>
            <p:nvPr/>
          </p:nvSpPr>
          <p:spPr bwMode="auto">
            <a:xfrm>
              <a:off x="0" y="780288"/>
              <a:ext cx="3857620" cy="400110"/>
            </a:xfrm>
            <a:prstGeom prst="rect">
              <a:avLst/>
            </a:prstGeom>
            <a:noFill/>
            <a:ln w="9525">
              <a:noFill/>
              <a:miter lim="800000"/>
              <a:headEnd/>
              <a:tailEnd/>
            </a:ln>
          </p:spPr>
          <p:txBody>
            <a:bodyPr wrap="square" anchor="ctr">
              <a:spAutoFit/>
            </a:bodyPr>
            <a:lstStyle/>
            <a:p>
              <a:pPr algn="r"/>
              <a:r>
                <a:rPr lang="es-MX" sz="1000" dirty="0" smtClean="0">
                  <a:latin typeface="Arial Narrow" pitchFamily="34" charset="0"/>
                  <a:cs typeface="Times New Roman" pitchFamily="18" charset="0"/>
                </a:rPr>
                <a:t>Comisión Municipal de Sistemas - Sistema Municipal de Información - </a:t>
              </a:r>
            </a:p>
            <a:p>
              <a:pPr algn="r"/>
              <a:r>
                <a:rPr lang="es-MX" sz="1000" dirty="0" smtClean="0">
                  <a:latin typeface="Arial Narrow" pitchFamily="34" charset="0"/>
                  <a:cs typeface="Times New Roman" pitchFamily="18" charset="0"/>
                </a:rPr>
                <a:t>Ciudad Digital</a:t>
              </a:r>
              <a:endParaRPr lang="es-MX" sz="1000" dirty="0">
                <a:latin typeface="Arial Narrow" pitchFamily="34" charset="0"/>
                <a:cs typeface="Times New Roman" pitchFamily="18" charset="0"/>
              </a:endParaRPr>
            </a:p>
          </p:txBody>
        </p:sp>
        <p:cxnSp>
          <p:nvCxnSpPr>
            <p:cNvPr id="114" name="131 Forma"/>
            <p:cNvCxnSpPr>
              <a:stCxn id="112" idx="0"/>
              <a:endCxn id="113" idx="3"/>
            </p:cNvCxnSpPr>
            <p:nvPr/>
          </p:nvCxnSpPr>
          <p:spPr>
            <a:xfrm rot="16200000" flipV="1">
              <a:off x="3454830" y="1383134"/>
              <a:ext cx="1162773" cy="357191"/>
            </a:xfrm>
            <a:prstGeom prst="bentConnector2">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5" name="Oval 8"/>
            <p:cNvSpPr>
              <a:spLocks noChangeArrowheads="1"/>
            </p:cNvSpPr>
            <p:nvPr/>
          </p:nvSpPr>
          <p:spPr bwMode="auto">
            <a:xfrm>
              <a:off x="3930650" y="3357563"/>
              <a:ext cx="1157288" cy="922337"/>
            </a:xfrm>
            <a:prstGeom prst="ellipse">
              <a:avLst/>
            </a:prstGeom>
            <a:solidFill>
              <a:schemeClr val="tx1">
                <a:lumMod val="95000"/>
                <a:lumOff val="5000"/>
                <a:alpha val="28999"/>
              </a:schemeClr>
            </a:solidFill>
            <a:ln w="57150">
              <a:solidFill>
                <a:schemeClr val="tx1">
                  <a:lumMod val="50000"/>
                  <a:lumOff val="50000"/>
                </a:schemeClr>
              </a:solidFill>
              <a:round/>
              <a:headEnd/>
              <a:tailEnd/>
            </a:ln>
            <a:effectLst>
              <a:outerShdw blurRad="50800" dist="38100" dir="2700000" algn="tl" rotWithShape="0">
                <a:prstClr val="black">
                  <a:alpha val="40000"/>
                </a:prstClr>
              </a:outerShdw>
            </a:effectLst>
          </p:spPr>
          <p:txBody>
            <a:bodyPr wrap="none" anchor="b" anchorCtr="1"/>
            <a:lstStyle/>
            <a:p>
              <a:pPr algn="ctr" eaLnBrk="0" hangingPunct="0">
                <a:defRPr/>
              </a:pPr>
              <a:endParaRPr lang="es-ES_tradnl" sz="3200" b="1" dirty="0">
                <a:solidFill>
                  <a:srgbClr val="FFC000"/>
                </a:solidFill>
                <a:effectLst>
                  <a:outerShdw blurRad="38100" dist="38100" dir="2700000" algn="tl">
                    <a:srgbClr val="000000">
                      <a:alpha val="43137"/>
                    </a:srgbClr>
                  </a:outerShdw>
                </a:effectLst>
              </a:endParaRPr>
            </a:p>
            <a:p>
              <a:pPr algn="ctr" eaLnBrk="0" hangingPunct="0">
                <a:defRPr/>
              </a:pPr>
              <a:endParaRPr lang="es-ES_tradnl" sz="3200" b="1" dirty="0">
                <a:solidFill>
                  <a:srgbClr val="FFC000"/>
                </a:solidFill>
                <a:effectLst>
                  <a:outerShdw blurRad="38100" dist="38100" dir="2700000" algn="tl">
                    <a:srgbClr val="000000">
                      <a:alpha val="43137"/>
                    </a:srgbClr>
                  </a:outerShdw>
                </a:effectLst>
              </a:endParaRPr>
            </a:p>
            <a:p>
              <a:pPr algn="ctr" eaLnBrk="0" hangingPunct="0">
                <a:defRPr/>
              </a:pPr>
              <a:endParaRPr lang="es-ES_tradnl" sz="3200" b="1" dirty="0">
                <a:solidFill>
                  <a:srgbClr val="FFC000"/>
                </a:solidFill>
                <a:effectLst>
                  <a:outerShdw blurRad="38100" dist="38100" dir="2700000" algn="tl">
                    <a:srgbClr val="000000">
                      <a:alpha val="43137"/>
                    </a:srgbClr>
                  </a:outerShdw>
                </a:effectLst>
              </a:endParaRPr>
            </a:p>
            <a:p>
              <a:pPr algn="ctr" eaLnBrk="0" hangingPunct="0">
                <a:defRPr/>
              </a:pPr>
              <a:endParaRPr lang="es-ES_tradnl" sz="3200" b="1" dirty="0">
                <a:solidFill>
                  <a:srgbClr val="FFC000"/>
                </a:solidFill>
                <a:effectLst>
                  <a:outerShdw blurRad="38100" dist="38100" dir="2700000" algn="tl">
                    <a:srgbClr val="000000">
                      <a:alpha val="43137"/>
                    </a:srgbClr>
                  </a:outerShdw>
                </a:effectLst>
              </a:endParaRPr>
            </a:p>
          </p:txBody>
        </p:sp>
        <p:cxnSp>
          <p:nvCxnSpPr>
            <p:cNvPr id="116" name="115 Conector recto de flecha"/>
            <p:cNvCxnSpPr>
              <a:stCxn id="63" idx="2"/>
            </p:cNvCxnSpPr>
            <p:nvPr/>
          </p:nvCxnSpPr>
          <p:spPr>
            <a:xfrm rot="10800000" flipV="1">
              <a:off x="3643307" y="5357812"/>
              <a:ext cx="285757" cy="13"/>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7" name="116 Rectángulo"/>
            <p:cNvSpPr/>
            <p:nvPr/>
          </p:nvSpPr>
          <p:spPr>
            <a:xfrm>
              <a:off x="3856390" y="889068"/>
              <a:ext cx="5073328" cy="215444"/>
            </a:xfrm>
            <a:prstGeom prst="rect">
              <a:avLst/>
            </a:prstGeom>
          </p:spPr>
          <p:txBody>
            <a:bodyPr wrap="square">
              <a:spAutoFit/>
            </a:bodyPr>
            <a:lstStyle/>
            <a:p>
              <a:pPr marL="266700" indent="-266700" algn="r">
                <a:tabLst>
                  <a:tab pos="266700" algn="l"/>
                </a:tabLst>
                <a:defRPr/>
              </a:pPr>
              <a:r>
                <a:rPr lang="es-MX" sz="800" cap="all" dirty="0" smtClean="0">
                  <a:solidFill>
                    <a:srgbClr val="000000"/>
                  </a:solidFill>
                  <a:latin typeface="Arial Narrow" pitchFamily="34" charset="0"/>
                  <a:ea typeface="Times New Roman" pitchFamily="18" charset="0"/>
                </a:rPr>
                <a:t>LA GRD EN LOS SISTEMAS</a:t>
              </a:r>
              <a:endParaRPr lang="es-MX" sz="800" cap="all" dirty="0">
                <a:solidFill>
                  <a:srgbClr val="000000"/>
                </a:solidFill>
                <a:latin typeface="Arial Narrow" pitchFamily="34" charset="0"/>
                <a:ea typeface="Times New Roman" pitchFamily="18" charset="0"/>
              </a:endParaRPr>
            </a:p>
          </p:txBody>
        </p:sp>
      </p:grpSp>
      <p:sp>
        <p:nvSpPr>
          <p:cNvPr id="18" name="17 Rectángulo"/>
          <p:cNvSpPr/>
          <p:nvPr/>
        </p:nvSpPr>
        <p:spPr bwMode="auto">
          <a:xfrm>
            <a:off x="2887624" y="2786058"/>
            <a:ext cx="857256" cy="369332"/>
          </a:xfrm>
          <a:prstGeom prst="rect">
            <a:avLst/>
          </a:prstGeom>
        </p:spPr>
        <p:txBody>
          <a:bodyPr wrap="square">
            <a:spAutoFit/>
          </a:bodyPr>
          <a:lstStyle/>
          <a:p>
            <a:pPr algn="ctr" eaLnBrk="0" hangingPunct="0">
              <a:defRPr/>
            </a:pPr>
            <a:r>
              <a:rPr lang="es-ES_tradnl" b="1" dirty="0" smtClean="0">
                <a:solidFill>
                  <a:schemeClr val="accent3">
                    <a:lumMod val="50000"/>
                  </a:schemeClr>
                </a:solidFill>
                <a:effectLst>
                  <a:outerShdw blurRad="38100" dist="38100" dir="2700000" algn="tl">
                    <a:srgbClr val="000000">
                      <a:alpha val="43137"/>
                    </a:srgbClr>
                  </a:outerShdw>
                </a:effectLst>
              </a:rPr>
              <a:t>DA</a:t>
            </a:r>
            <a:endParaRPr lang="es-ES_tradnl" b="1" dirty="0">
              <a:solidFill>
                <a:schemeClr val="accent3">
                  <a:lumMod val="50000"/>
                </a:schemeClr>
              </a:solidFill>
              <a:effectLst>
                <a:outerShdw blurRad="38100" dist="38100" dir="2700000" algn="tl">
                  <a:srgbClr val="000000">
                    <a:alpha val="43137"/>
                  </a:srgbClr>
                </a:outerShdw>
              </a:effectLst>
            </a:endParaRPr>
          </a:p>
        </p:txBody>
      </p:sp>
      <p:sp>
        <p:nvSpPr>
          <p:cNvPr id="19" name="18 Rectángulo"/>
          <p:cNvSpPr/>
          <p:nvPr/>
        </p:nvSpPr>
        <p:spPr bwMode="auto">
          <a:xfrm>
            <a:off x="5429256" y="4000500"/>
            <a:ext cx="681049" cy="369332"/>
          </a:xfrm>
          <a:prstGeom prst="rect">
            <a:avLst/>
          </a:prstGeom>
        </p:spPr>
        <p:txBody>
          <a:bodyPr wrap="square">
            <a:spAutoFit/>
          </a:bodyPr>
          <a:lstStyle/>
          <a:p>
            <a:pPr algn="ctr" eaLnBrk="0" hangingPunct="0">
              <a:defRPr/>
            </a:pPr>
            <a:r>
              <a:rPr lang="es-ES_tradnl" b="1" dirty="0" smtClean="0">
                <a:solidFill>
                  <a:srgbClr val="FFC000"/>
                </a:solidFill>
                <a:effectLst>
                  <a:outerShdw blurRad="38100" dist="38100" dir="2700000" algn="tl">
                    <a:srgbClr val="000000">
                      <a:alpha val="43137"/>
                    </a:srgbClr>
                  </a:outerShdw>
                </a:effectLst>
              </a:rPr>
              <a:t>DT</a:t>
            </a:r>
            <a:endParaRPr lang="es-ES_tradnl" b="1" dirty="0">
              <a:solidFill>
                <a:srgbClr val="FFC000"/>
              </a:solidFill>
              <a:effectLst>
                <a:outerShdw blurRad="38100" dist="38100" dir="2700000" algn="tl">
                  <a:srgbClr val="000000">
                    <a:alpha val="43137"/>
                  </a:srgbClr>
                </a:outerShdw>
              </a:effectLst>
            </a:endParaRPr>
          </a:p>
        </p:txBody>
      </p:sp>
      <p:sp>
        <p:nvSpPr>
          <p:cNvPr id="20" name="19 Rectángulo"/>
          <p:cNvSpPr/>
          <p:nvPr/>
        </p:nvSpPr>
        <p:spPr bwMode="auto">
          <a:xfrm>
            <a:off x="4214810" y="4714874"/>
            <a:ext cx="588965" cy="369332"/>
          </a:xfrm>
          <a:prstGeom prst="rect">
            <a:avLst/>
          </a:prstGeom>
        </p:spPr>
        <p:txBody>
          <a:bodyPr wrap="square">
            <a:spAutoFit/>
          </a:bodyPr>
          <a:lstStyle/>
          <a:p>
            <a:pPr algn="ctr" eaLnBrk="0" hangingPunct="0">
              <a:defRPr/>
            </a:pPr>
            <a:r>
              <a:rPr lang="es-ES_tradnl" b="1" dirty="0" smtClean="0">
                <a:solidFill>
                  <a:srgbClr val="C00000"/>
                </a:solidFill>
                <a:effectLst>
                  <a:outerShdw blurRad="38100" dist="38100" dir="2700000" algn="tl">
                    <a:srgbClr val="000000">
                      <a:alpha val="43137"/>
                    </a:srgbClr>
                  </a:outerShdw>
                </a:effectLst>
              </a:rPr>
              <a:t>DC</a:t>
            </a:r>
            <a:endParaRPr lang="es-ES_tradnl" b="1" dirty="0">
              <a:solidFill>
                <a:srgbClr val="C00000"/>
              </a:solidFill>
              <a:effectLst>
                <a:outerShdw blurRad="38100" dist="38100" dir="2700000" algn="tl">
                  <a:srgbClr val="000000">
                    <a:alpha val="43137"/>
                  </a:srgbClr>
                </a:outerShdw>
              </a:effectLst>
            </a:endParaRPr>
          </a:p>
        </p:txBody>
      </p:sp>
      <p:sp>
        <p:nvSpPr>
          <p:cNvPr id="21" name="20 Rectángulo"/>
          <p:cNvSpPr/>
          <p:nvPr/>
        </p:nvSpPr>
        <p:spPr bwMode="auto">
          <a:xfrm>
            <a:off x="2851132" y="4000504"/>
            <a:ext cx="1006488" cy="369332"/>
          </a:xfrm>
          <a:prstGeom prst="rect">
            <a:avLst/>
          </a:prstGeom>
        </p:spPr>
        <p:txBody>
          <a:bodyPr wrap="square">
            <a:spAutoFit/>
          </a:bodyPr>
          <a:lstStyle/>
          <a:p>
            <a:pPr algn="ctr" eaLnBrk="0" hangingPunct="0">
              <a:defRPr/>
            </a:pPr>
            <a:r>
              <a:rPr lang="es-ES_tradnl" b="1" dirty="0" smtClean="0">
                <a:solidFill>
                  <a:srgbClr val="00B0F0"/>
                </a:solidFill>
                <a:effectLst>
                  <a:outerShdw blurRad="38100" dist="38100" dir="2700000" algn="tl">
                    <a:srgbClr val="000000">
                      <a:alpha val="43137"/>
                    </a:srgbClr>
                  </a:outerShdw>
                </a:effectLst>
              </a:rPr>
              <a:t>DR</a:t>
            </a:r>
            <a:endParaRPr lang="es-ES_tradnl" b="1" dirty="0">
              <a:solidFill>
                <a:srgbClr val="00B0F0"/>
              </a:solidFill>
              <a:effectLst>
                <a:outerShdw blurRad="38100" dist="38100" dir="2700000" algn="tl">
                  <a:srgbClr val="000000">
                    <a:alpha val="43137"/>
                  </a:srgbClr>
                </a:outerShdw>
              </a:effectLst>
            </a:endParaRPr>
          </a:p>
        </p:txBody>
      </p:sp>
      <p:sp>
        <p:nvSpPr>
          <p:cNvPr id="22" name="21 Rectángulo"/>
          <p:cNvSpPr/>
          <p:nvPr/>
        </p:nvSpPr>
        <p:spPr bwMode="auto">
          <a:xfrm>
            <a:off x="5357818" y="2786058"/>
            <a:ext cx="827086" cy="369332"/>
          </a:xfrm>
          <a:prstGeom prst="rect">
            <a:avLst/>
          </a:prstGeom>
        </p:spPr>
        <p:txBody>
          <a:bodyPr wrap="square">
            <a:spAutoFit/>
          </a:bodyPr>
          <a:lstStyle/>
          <a:p>
            <a:pPr algn="ctr" eaLnBrk="0" hangingPunct="0">
              <a:defRPr/>
            </a:pPr>
            <a:r>
              <a:rPr lang="es-ES_tradnl" b="1" dirty="0" smtClean="0">
                <a:solidFill>
                  <a:srgbClr val="7030A0"/>
                </a:solidFill>
                <a:effectLst>
                  <a:outerShdw blurRad="38100" dist="38100" dir="2700000" algn="tl">
                    <a:srgbClr val="000000">
                      <a:alpha val="43137"/>
                    </a:srgbClr>
                  </a:outerShdw>
                </a:effectLst>
              </a:rPr>
              <a:t>DE</a:t>
            </a:r>
            <a:endParaRPr lang="es-ES_tradnl" b="1" dirty="0">
              <a:solidFill>
                <a:srgbClr val="7030A0"/>
              </a:solidFill>
              <a:effectLst>
                <a:outerShdw blurRad="38100" dist="38100" dir="2700000" algn="tl">
                  <a:srgbClr val="000000">
                    <a:alpha val="43137"/>
                  </a:srgbClr>
                </a:outerShdw>
              </a:effectLst>
            </a:endParaRPr>
          </a:p>
        </p:txBody>
      </p:sp>
      <p:sp>
        <p:nvSpPr>
          <p:cNvPr id="23" name="22 Rectángulo"/>
          <p:cNvSpPr/>
          <p:nvPr/>
        </p:nvSpPr>
        <p:spPr bwMode="auto">
          <a:xfrm>
            <a:off x="4000496" y="2571744"/>
            <a:ext cx="934374" cy="369332"/>
          </a:xfrm>
          <a:prstGeom prst="rect">
            <a:avLst/>
          </a:prstGeom>
        </p:spPr>
        <p:txBody>
          <a:bodyPr wrap="square">
            <a:spAutoFit/>
          </a:bodyPr>
          <a:lstStyle/>
          <a:p>
            <a:pPr algn="r" eaLnBrk="0" hangingPunct="0">
              <a:defRPr/>
            </a:pPr>
            <a:r>
              <a:rPr lang="es-ES_tradnl" b="1" dirty="0" smtClean="0">
                <a:solidFill>
                  <a:srgbClr val="CC6600"/>
                </a:solidFill>
                <a:effectLst>
                  <a:outerShdw blurRad="38100" dist="38100" dir="2700000" algn="tl">
                    <a:srgbClr val="000000">
                      <a:alpha val="43137"/>
                    </a:srgbClr>
                  </a:outerShdw>
                </a:effectLst>
                <a:latin typeface="Arial" pitchFamily="34" charset="0"/>
                <a:cs typeface="Arial" pitchFamily="34" charset="0"/>
              </a:rPr>
              <a:t>DC&amp;T</a:t>
            </a:r>
            <a:endParaRPr lang="es-ES_tradnl" b="1" dirty="0">
              <a:solidFill>
                <a:srgbClr val="CC6600"/>
              </a:solidFill>
              <a:effectLst>
                <a:outerShdw blurRad="38100" dist="38100" dir="2700000" algn="tl">
                  <a:srgbClr val="000000">
                    <a:alpha val="43137"/>
                  </a:srgbClr>
                </a:outerShdw>
              </a:effectLst>
              <a:latin typeface="Arial" pitchFamily="34" charset="0"/>
              <a:cs typeface="Arial" pitchFamily="34" charset="0"/>
            </a:endParaRPr>
          </a:p>
        </p:txBody>
      </p:sp>
      <p:sp>
        <p:nvSpPr>
          <p:cNvPr id="24" name="23 Rectángulo"/>
          <p:cNvSpPr/>
          <p:nvPr/>
        </p:nvSpPr>
        <p:spPr bwMode="auto">
          <a:xfrm>
            <a:off x="4246755" y="3714750"/>
            <a:ext cx="583814" cy="307777"/>
          </a:xfrm>
          <a:prstGeom prst="rect">
            <a:avLst/>
          </a:prstGeom>
        </p:spPr>
        <p:txBody>
          <a:bodyPr wrap="none">
            <a:spAutoFit/>
          </a:bodyPr>
          <a:lstStyle/>
          <a:p>
            <a:pPr algn="ctr" eaLnBrk="0" hangingPunct="0">
              <a:defRPr/>
            </a:pPr>
            <a:r>
              <a:rPr lang="es-ES_tradnl" sz="1400" b="1" dirty="0" smtClean="0">
                <a:solidFill>
                  <a:srgbClr val="FF0000"/>
                </a:solidFill>
                <a:effectLst>
                  <a:outerShdw blurRad="38100" dist="38100" dir="2700000" algn="tl">
                    <a:srgbClr val="000000">
                      <a:alpha val="43137"/>
                    </a:srgbClr>
                  </a:outerShdw>
                </a:effectLst>
              </a:rPr>
              <a:t>GRD</a:t>
            </a:r>
            <a:endParaRPr lang="es-ES_tradnl" sz="1400" b="1" dirty="0">
              <a:solidFill>
                <a:srgbClr val="FF0000"/>
              </a:solidFill>
              <a:effectLst>
                <a:outerShdw blurRad="38100" dist="38100" dir="2700000" algn="tl">
                  <a:srgbClr val="000000">
                    <a:alpha val="43137"/>
                  </a:srgbClr>
                </a:outerShdw>
              </a:effectLst>
            </a:endParaRPr>
          </a:p>
        </p:txBody>
      </p:sp>
      <p:sp>
        <p:nvSpPr>
          <p:cNvPr id="10" name="Text Box 10"/>
          <p:cNvSpPr txBox="1">
            <a:spLocks noChangeArrowheads="1"/>
          </p:cNvSpPr>
          <p:nvPr/>
        </p:nvSpPr>
        <p:spPr bwMode="auto">
          <a:xfrm>
            <a:off x="251520" y="142875"/>
            <a:ext cx="3571875" cy="646331"/>
          </a:xfrm>
          <a:prstGeom prst="rect">
            <a:avLst/>
          </a:prstGeom>
          <a:noFill/>
          <a:ln w="9525" algn="ctr">
            <a:noFill/>
            <a:miter lim="800000"/>
            <a:headEnd/>
            <a:tailEnd/>
          </a:ln>
          <a:effectLst/>
        </p:spPr>
        <p:txBody>
          <a:bodyPr>
            <a:spAutoFit/>
          </a:bodyPr>
          <a:lstStyle/>
          <a:p>
            <a:pPr algn="just" eaLnBrk="0" hangingPunct="0">
              <a:defRPr/>
            </a:pPr>
            <a:r>
              <a:rPr lang="en-US" sz="1200" b="1" dirty="0">
                <a:solidFill>
                  <a:schemeClr val="tx1">
                    <a:lumMod val="65000"/>
                    <a:lumOff val="35000"/>
                  </a:schemeClr>
                </a:solidFill>
                <a:effectLst>
                  <a:outerShdw blurRad="38100" dist="38100" dir="2700000" algn="tl">
                    <a:srgbClr val="C0C0C0"/>
                  </a:outerShdw>
                </a:effectLst>
                <a:latin typeface="Arial" pitchFamily="34" charset="0"/>
                <a:cs typeface="+mn-cs"/>
              </a:rPr>
              <a:t>LA </a:t>
            </a:r>
            <a:r>
              <a:rPr lang="en-US" sz="1200" b="1" dirty="0" smtClean="0">
                <a:solidFill>
                  <a:schemeClr val="tx1">
                    <a:lumMod val="65000"/>
                    <a:lumOff val="35000"/>
                  </a:schemeClr>
                </a:solidFill>
                <a:effectLst>
                  <a:outerShdw blurRad="38100" dist="38100" dir="2700000" algn="tl">
                    <a:srgbClr val="C0C0C0"/>
                  </a:outerShdw>
                </a:effectLst>
                <a:latin typeface="Arial" pitchFamily="34" charset="0"/>
                <a:cs typeface="+mn-cs"/>
              </a:rPr>
              <a:t>GESTIÓN DEL RIESGO DE DESASTRES </a:t>
            </a:r>
            <a:r>
              <a:rPr lang="en-US" sz="1200" b="1" dirty="0">
                <a:solidFill>
                  <a:schemeClr val="tx1">
                    <a:lumMod val="65000"/>
                    <a:lumOff val="35000"/>
                  </a:schemeClr>
                </a:solidFill>
                <a:effectLst>
                  <a:outerShdw blurRad="38100" dist="38100" dir="2700000" algn="tl">
                    <a:srgbClr val="C0C0C0"/>
                  </a:outerShdw>
                </a:effectLst>
                <a:latin typeface="Arial" pitchFamily="34" charset="0"/>
                <a:cs typeface="+mn-cs"/>
              </a:rPr>
              <a:t>Y SU ARTICULACIÓN CON OTROS </a:t>
            </a:r>
            <a:endParaRPr lang="en-US" sz="1200" b="1" dirty="0" smtClean="0">
              <a:solidFill>
                <a:schemeClr val="tx1">
                  <a:lumMod val="65000"/>
                  <a:lumOff val="35000"/>
                </a:schemeClr>
              </a:solidFill>
              <a:effectLst>
                <a:outerShdw blurRad="38100" dist="38100" dir="2700000" algn="tl">
                  <a:srgbClr val="C0C0C0"/>
                </a:outerShdw>
              </a:effectLst>
              <a:latin typeface="Arial" pitchFamily="34" charset="0"/>
              <a:cs typeface="+mn-cs"/>
            </a:endParaRPr>
          </a:p>
          <a:p>
            <a:pPr algn="just" eaLnBrk="0" hangingPunct="0">
              <a:defRPr/>
            </a:pPr>
            <a:r>
              <a:rPr lang="en-US" sz="1200" b="1" dirty="0" smtClean="0">
                <a:solidFill>
                  <a:schemeClr val="tx1">
                    <a:lumMod val="65000"/>
                    <a:lumOff val="35000"/>
                  </a:schemeClr>
                </a:solidFill>
                <a:effectLst>
                  <a:outerShdw blurRad="38100" dist="38100" dir="2700000" algn="tl">
                    <a:srgbClr val="C0C0C0"/>
                  </a:outerShdw>
                </a:effectLst>
                <a:latin typeface="Arial" pitchFamily="34" charset="0"/>
                <a:cs typeface="+mn-cs"/>
              </a:rPr>
              <a:t>SISTEMAS</a:t>
            </a:r>
            <a:endParaRPr lang="en-US" sz="1200" b="1" dirty="0">
              <a:solidFill>
                <a:schemeClr val="tx1">
                  <a:lumMod val="65000"/>
                  <a:lumOff val="35000"/>
                </a:schemeClr>
              </a:solidFill>
              <a:effectLst>
                <a:outerShdw blurRad="38100" dist="38100" dir="2700000" algn="tl">
                  <a:srgbClr val="C0C0C0"/>
                </a:outerShdw>
              </a:effectLst>
              <a:latin typeface="Arial" pitchFamily="34" charset="0"/>
              <a:cs typeface="+mn-cs"/>
            </a:endParaRPr>
          </a:p>
        </p:txBody>
      </p:sp>
    </p:spTree>
    <p:extLst>
      <p:ext uri="{BB962C8B-B14F-4D97-AF65-F5344CB8AC3E}">
        <p14:creationId xmlns:p14="http://schemas.microsoft.com/office/powerpoint/2010/main" val="8040479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Subtítulo"/>
          <p:cNvSpPr txBox="1">
            <a:spLocks/>
          </p:cNvSpPr>
          <p:nvPr/>
        </p:nvSpPr>
        <p:spPr>
          <a:xfrm>
            <a:off x="0" y="6503366"/>
            <a:ext cx="3528392" cy="35463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CO" sz="1000" dirty="0">
                <a:latin typeface="Arial" pitchFamily="34" charset="0"/>
                <a:cs typeface="Arial" pitchFamily="34" charset="0"/>
              </a:rPr>
              <a:t>Elaborado por: Arq. Msc. Daniel I. Arriaga </a:t>
            </a:r>
            <a:r>
              <a:rPr lang="es-CO" sz="1000" dirty="0" smtClean="0">
                <a:latin typeface="Arial" pitchFamily="34" charset="0"/>
                <a:cs typeface="Arial" pitchFamily="34" charset="0"/>
              </a:rPr>
              <a:t>Salamanca</a:t>
            </a:r>
            <a:endParaRPr lang="es-CO" sz="1000" dirty="0">
              <a:latin typeface="Arial" pitchFamily="34" charset="0"/>
              <a:cs typeface="Arial" pitchFamily="34" charset="0"/>
            </a:endParaRPr>
          </a:p>
        </p:txBody>
      </p:sp>
      <p:sp>
        <p:nvSpPr>
          <p:cNvPr id="3" name="2 Rectángulo"/>
          <p:cNvSpPr/>
          <p:nvPr/>
        </p:nvSpPr>
        <p:spPr>
          <a:xfrm>
            <a:off x="0" y="3422610"/>
            <a:ext cx="9144000" cy="1446550"/>
          </a:xfrm>
          <a:prstGeom prst="rect">
            <a:avLst/>
          </a:prstGeom>
        </p:spPr>
        <p:txBody>
          <a:bodyPr wrap="square">
            <a:spAutoFit/>
          </a:bodyPr>
          <a:lstStyle/>
          <a:p>
            <a:pPr algn="r"/>
            <a:r>
              <a:rPr lang="es-CO" sz="8800" b="1" dirty="0" smtClean="0">
                <a:latin typeface="Century Gothic" pitchFamily="34" charset="0"/>
              </a:rPr>
              <a:t>GRACIAS</a:t>
            </a:r>
            <a:endParaRPr lang="es-CO" sz="8800" dirty="0">
              <a:latin typeface="Century Gothic" pitchFamily="34" charset="0"/>
            </a:endParaRPr>
          </a:p>
        </p:txBody>
      </p:sp>
    </p:spTree>
    <p:extLst>
      <p:ext uri="{BB962C8B-B14F-4D97-AF65-F5344CB8AC3E}">
        <p14:creationId xmlns:p14="http://schemas.microsoft.com/office/powerpoint/2010/main" val="404767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41 Grupo"/>
          <p:cNvGrpSpPr/>
          <p:nvPr/>
        </p:nvGrpSpPr>
        <p:grpSpPr>
          <a:xfrm>
            <a:off x="1123174" y="116632"/>
            <a:ext cx="6905210" cy="6336704"/>
            <a:chOff x="1123174" y="116632"/>
            <a:chExt cx="6905210" cy="6336704"/>
          </a:xfrm>
        </p:grpSpPr>
        <p:sp>
          <p:nvSpPr>
            <p:cNvPr id="4" name="3 CuadroTexto"/>
            <p:cNvSpPr txBox="1"/>
            <p:nvPr/>
          </p:nvSpPr>
          <p:spPr>
            <a:xfrm>
              <a:off x="1123176" y="980728"/>
              <a:ext cx="1762967" cy="230832"/>
            </a:xfrm>
            <a:prstGeom prst="rect">
              <a:avLst/>
            </a:prstGeom>
            <a:noFill/>
            <a:ln>
              <a:solidFill>
                <a:schemeClr val="tx1">
                  <a:lumMod val="95000"/>
                  <a:lumOff val="5000"/>
                </a:schemeClr>
              </a:solidFill>
            </a:ln>
          </p:spPr>
          <p:txBody>
            <a:bodyPr wrap="square" rtlCol="0">
              <a:spAutoFit/>
            </a:bodyPr>
            <a:lstStyle/>
            <a:p>
              <a:pPr algn="ctr"/>
              <a:r>
                <a:rPr lang="es-CO" sz="900" dirty="0" smtClean="0">
                  <a:latin typeface="Arial" pitchFamily="34" charset="0"/>
                  <a:cs typeface="Arial" pitchFamily="34" charset="0"/>
                </a:rPr>
                <a:t>GEOLÓGICAS</a:t>
              </a:r>
              <a:endParaRPr lang="es-CO" sz="900" dirty="0">
                <a:latin typeface="Arial" pitchFamily="34" charset="0"/>
                <a:cs typeface="Arial" pitchFamily="34" charset="0"/>
              </a:endParaRPr>
            </a:p>
          </p:txBody>
        </p:sp>
        <p:sp>
          <p:nvSpPr>
            <p:cNvPr id="5" name="4 CuadroTexto"/>
            <p:cNvSpPr txBox="1"/>
            <p:nvPr/>
          </p:nvSpPr>
          <p:spPr>
            <a:xfrm>
              <a:off x="1123176" y="2694112"/>
              <a:ext cx="1762967" cy="230832"/>
            </a:xfrm>
            <a:prstGeom prst="rect">
              <a:avLst/>
            </a:prstGeom>
            <a:noFill/>
            <a:ln>
              <a:solidFill>
                <a:schemeClr val="tx1">
                  <a:lumMod val="95000"/>
                  <a:lumOff val="5000"/>
                </a:schemeClr>
              </a:solidFill>
            </a:ln>
          </p:spPr>
          <p:txBody>
            <a:bodyPr wrap="square" rtlCol="0">
              <a:spAutoFit/>
            </a:bodyPr>
            <a:lstStyle/>
            <a:p>
              <a:pPr algn="ctr"/>
              <a:r>
                <a:rPr lang="es-CO" sz="900" dirty="0" smtClean="0">
                  <a:latin typeface="Arial" pitchFamily="34" charset="0"/>
                  <a:cs typeface="Arial" pitchFamily="34" charset="0"/>
                </a:rPr>
                <a:t>HIDROMETEOROLÓGICAS</a:t>
              </a:r>
              <a:endParaRPr lang="es-CO" sz="900" dirty="0">
                <a:latin typeface="Arial" pitchFamily="34" charset="0"/>
                <a:cs typeface="Arial" pitchFamily="34" charset="0"/>
              </a:endParaRPr>
            </a:p>
          </p:txBody>
        </p:sp>
        <p:sp>
          <p:nvSpPr>
            <p:cNvPr id="6" name="5 CuadroTexto"/>
            <p:cNvSpPr txBox="1"/>
            <p:nvPr/>
          </p:nvSpPr>
          <p:spPr>
            <a:xfrm>
              <a:off x="1123175" y="116632"/>
              <a:ext cx="1762967" cy="230832"/>
            </a:xfrm>
            <a:prstGeom prst="rect">
              <a:avLst/>
            </a:prstGeom>
            <a:noFill/>
            <a:ln>
              <a:solidFill>
                <a:schemeClr val="tx1">
                  <a:lumMod val="95000"/>
                  <a:lumOff val="5000"/>
                </a:schemeClr>
              </a:solidFill>
            </a:ln>
          </p:spPr>
          <p:txBody>
            <a:bodyPr wrap="square" rtlCol="0">
              <a:spAutoFit/>
            </a:bodyPr>
            <a:lstStyle/>
            <a:p>
              <a:pPr algn="ctr"/>
              <a:r>
                <a:rPr lang="es-CO" sz="900" dirty="0" smtClean="0">
                  <a:latin typeface="Arial" pitchFamily="34" charset="0"/>
                  <a:cs typeface="Arial" pitchFamily="34" charset="0"/>
                </a:rPr>
                <a:t>BIOLÓGICAS</a:t>
              </a:r>
              <a:endParaRPr lang="es-CO" sz="900" dirty="0">
                <a:latin typeface="Arial" pitchFamily="34" charset="0"/>
                <a:cs typeface="Arial" pitchFamily="34" charset="0"/>
              </a:endParaRPr>
            </a:p>
          </p:txBody>
        </p:sp>
        <p:sp>
          <p:nvSpPr>
            <p:cNvPr id="7" name="6 CuadroTexto"/>
            <p:cNvSpPr txBox="1"/>
            <p:nvPr/>
          </p:nvSpPr>
          <p:spPr>
            <a:xfrm>
              <a:off x="5026766" y="1212721"/>
              <a:ext cx="3001617" cy="200055"/>
            </a:xfrm>
            <a:prstGeom prst="rect">
              <a:avLst/>
            </a:prstGeom>
            <a:noFill/>
            <a:ln>
              <a:solidFill>
                <a:schemeClr val="tx1">
                  <a:lumMod val="95000"/>
                  <a:lumOff val="5000"/>
                </a:schemeClr>
              </a:solidFill>
            </a:ln>
          </p:spPr>
          <p:txBody>
            <a:bodyPr wrap="square" rtlCol="0">
              <a:spAutoFit/>
            </a:bodyPr>
            <a:lstStyle/>
            <a:p>
              <a:r>
                <a:rPr lang="es-CO" sz="700" dirty="0" smtClean="0">
                  <a:latin typeface="Arial" pitchFamily="34" charset="0"/>
                  <a:cs typeface="Arial" pitchFamily="34" charset="0"/>
                </a:rPr>
                <a:t>Terremotos</a:t>
              </a:r>
              <a:endParaRPr lang="es-CO" sz="700" dirty="0">
                <a:latin typeface="Arial" pitchFamily="34" charset="0"/>
                <a:cs typeface="Arial" pitchFamily="34" charset="0"/>
              </a:endParaRPr>
            </a:p>
          </p:txBody>
        </p:sp>
        <p:sp>
          <p:nvSpPr>
            <p:cNvPr id="9" name="8 CuadroTexto"/>
            <p:cNvSpPr txBox="1"/>
            <p:nvPr/>
          </p:nvSpPr>
          <p:spPr>
            <a:xfrm>
              <a:off x="2986320" y="996483"/>
              <a:ext cx="1968439" cy="200055"/>
            </a:xfrm>
            <a:prstGeom prst="rect">
              <a:avLst/>
            </a:prstGeom>
            <a:noFill/>
            <a:ln>
              <a:solidFill>
                <a:schemeClr val="tx1">
                  <a:lumMod val="95000"/>
                  <a:lumOff val="5000"/>
                </a:schemeClr>
              </a:solidFill>
            </a:ln>
          </p:spPr>
          <p:txBody>
            <a:bodyPr wrap="square" rtlCol="0">
              <a:spAutoFit/>
            </a:bodyPr>
            <a:lstStyle/>
            <a:p>
              <a:pPr algn="ctr"/>
              <a:r>
                <a:rPr lang="es-CO" sz="700" dirty="0" smtClean="0">
                  <a:latin typeface="Arial" pitchFamily="34" charset="0"/>
                  <a:cs typeface="Arial" pitchFamily="34" charset="0"/>
                </a:rPr>
                <a:t>PROCESOS TERRESTRES INTERNOS</a:t>
              </a:r>
              <a:endParaRPr lang="es-CO" sz="700" dirty="0">
                <a:latin typeface="Arial" pitchFamily="34" charset="0"/>
                <a:cs typeface="Arial" pitchFamily="34" charset="0"/>
              </a:endParaRPr>
            </a:p>
          </p:txBody>
        </p:sp>
        <p:sp>
          <p:nvSpPr>
            <p:cNvPr id="10" name="9 CuadroTexto"/>
            <p:cNvSpPr txBox="1"/>
            <p:nvPr/>
          </p:nvSpPr>
          <p:spPr>
            <a:xfrm>
              <a:off x="5026767" y="980728"/>
              <a:ext cx="3001617" cy="200055"/>
            </a:xfrm>
            <a:prstGeom prst="rect">
              <a:avLst/>
            </a:prstGeom>
            <a:noFill/>
            <a:ln>
              <a:solidFill>
                <a:schemeClr val="tx1">
                  <a:lumMod val="95000"/>
                  <a:lumOff val="5000"/>
                </a:schemeClr>
              </a:solidFill>
            </a:ln>
          </p:spPr>
          <p:txBody>
            <a:bodyPr wrap="square" rtlCol="0">
              <a:spAutoFit/>
            </a:bodyPr>
            <a:lstStyle/>
            <a:p>
              <a:r>
                <a:rPr lang="es-CO" sz="700" dirty="0" smtClean="0">
                  <a:latin typeface="Arial" pitchFamily="34" charset="0"/>
                  <a:cs typeface="Arial" pitchFamily="34" charset="0"/>
                </a:rPr>
                <a:t>Actividades y emisiones volcánicas</a:t>
              </a:r>
              <a:endParaRPr lang="es-CO" sz="700" dirty="0">
                <a:latin typeface="Arial" pitchFamily="34" charset="0"/>
                <a:cs typeface="Arial" pitchFamily="34" charset="0"/>
              </a:endParaRPr>
            </a:p>
          </p:txBody>
        </p:sp>
        <p:sp>
          <p:nvSpPr>
            <p:cNvPr id="11" name="10 CuadroTexto"/>
            <p:cNvSpPr txBox="1"/>
            <p:nvPr/>
          </p:nvSpPr>
          <p:spPr>
            <a:xfrm>
              <a:off x="5026765" y="1484784"/>
              <a:ext cx="3001617" cy="200055"/>
            </a:xfrm>
            <a:prstGeom prst="rect">
              <a:avLst/>
            </a:prstGeom>
            <a:noFill/>
            <a:ln>
              <a:solidFill>
                <a:schemeClr val="tx1">
                  <a:lumMod val="95000"/>
                  <a:lumOff val="5000"/>
                </a:schemeClr>
              </a:solidFill>
            </a:ln>
          </p:spPr>
          <p:txBody>
            <a:bodyPr wrap="square" rtlCol="0">
              <a:spAutoFit/>
            </a:bodyPr>
            <a:lstStyle/>
            <a:p>
              <a:r>
                <a:rPr lang="es-CO" sz="700" dirty="0" smtClean="0">
                  <a:latin typeface="Arial" pitchFamily="34" charset="0"/>
                  <a:cs typeface="Arial" pitchFamily="34" charset="0"/>
                </a:rPr>
                <a:t>Movimiento de masas</a:t>
              </a:r>
              <a:endParaRPr lang="es-CO" sz="700" dirty="0">
                <a:latin typeface="Arial" pitchFamily="34" charset="0"/>
                <a:cs typeface="Arial" pitchFamily="34" charset="0"/>
              </a:endParaRPr>
            </a:p>
          </p:txBody>
        </p:sp>
        <p:sp>
          <p:nvSpPr>
            <p:cNvPr id="12" name="11 CuadroTexto"/>
            <p:cNvSpPr txBox="1"/>
            <p:nvPr/>
          </p:nvSpPr>
          <p:spPr>
            <a:xfrm>
              <a:off x="5026767" y="1700808"/>
              <a:ext cx="3001617" cy="200055"/>
            </a:xfrm>
            <a:prstGeom prst="rect">
              <a:avLst/>
            </a:prstGeom>
            <a:noFill/>
            <a:ln>
              <a:solidFill>
                <a:schemeClr val="tx1">
                  <a:lumMod val="95000"/>
                  <a:lumOff val="5000"/>
                </a:schemeClr>
              </a:solidFill>
            </a:ln>
          </p:spPr>
          <p:txBody>
            <a:bodyPr wrap="square" rtlCol="0">
              <a:spAutoFit/>
            </a:bodyPr>
            <a:lstStyle/>
            <a:p>
              <a:r>
                <a:rPr lang="es-CO" sz="700" dirty="0" smtClean="0">
                  <a:latin typeface="Arial" pitchFamily="34" charset="0"/>
                  <a:cs typeface="Arial" pitchFamily="34" charset="0"/>
                </a:rPr>
                <a:t>Aludes</a:t>
              </a:r>
              <a:endParaRPr lang="es-CO" sz="700" dirty="0">
                <a:latin typeface="Arial" pitchFamily="34" charset="0"/>
                <a:cs typeface="Arial" pitchFamily="34" charset="0"/>
              </a:endParaRPr>
            </a:p>
          </p:txBody>
        </p:sp>
        <p:sp>
          <p:nvSpPr>
            <p:cNvPr id="13" name="12 CuadroTexto"/>
            <p:cNvSpPr txBox="1"/>
            <p:nvPr/>
          </p:nvSpPr>
          <p:spPr>
            <a:xfrm>
              <a:off x="5026764" y="1916832"/>
              <a:ext cx="3001617" cy="200055"/>
            </a:xfrm>
            <a:prstGeom prst="rect">
              <a:avLst/>
            </a:prstGeom>
            <a:noFill/>
            <a:ln>
              <a:solidFill>
                <a:schemeClr val="tx1">
                  <a:lumMod val="95000"/>
                  <a:lumOff val="5000"/>
                </a:schemeClr>
              </a:solidFill>
            </a:ln>
          </p:spPr>
          <p:txBody>
            <a:bodyPr wrap="square" rtlCol="0">
              <a:spAutoFit/>
            </a:bodyPr>
            <a:lstStyle/>
            <a:p>
              <a:r>
                <a:rPr lang="es-CO" sz="700" dirty="0" smtClean="0">
                  <a:latin typeface="Arial" pitchFamily="34" charset="0"/>
                  <a:cs typeface="Arial" pitchFamily="34" charset="0"/>
                </a:rPr>
                <a:t>Desprendimiento de rocas</a:t>
              </a:r>
              <a:endParaRPr lang="es-CO" sz="700" dirty="0">
                <a:latin typeface="Arial" pitchFamily="34" charset="0"/>
                <a:cs typeface="Arial" pitchFamily="34" charset="0"/>
              </a:endParaRPr>
            </a:p>
          </p:txBody>
        </p:sp>
        <p:sp>
          <p:nvSpPr>
            <p:cNvPr id="14" name="13 CuadroTexto"/>
            <p:cNvSpPr txBox="1"/>
            <p:nvPr/>
          </p:nvSpPr>
          <p:spPr>
            <a:xfrm>
              <a:off x="5026763" y="2132856"/>
              <a:ext cx="3001617" cy="200055"/>
            </a:xfrm>
            <a:prstGeom prst="rect">
              <a:avLst/>
            </a:prstGeom>
            <a:noFill/>
            <a:ln>
              <a:solidFill>
                <a:schemeClr val="tx1">
                  <a:lumMod val="95000"/>
                  <a:lumOff val="5000"/>
                </a:schemeClr>
              </a:solidFill>
            </a:ln>
          </p:spPr>
          <p:txBody>
            <a:bodyPr wrap="square" rtlCol="0">
              <a:spAutoFit/>
            </a:bodyPr>
            <a:lstStyle/>
            <a:p>
              <a:r>
                <a:rPr lang="es-CO" sz="700" dirty="0" smtClean="0">
                  <a:latin typeface="Arial" pitchFamily="34" charset="0"/>
                  <a:cs typeface="Arial" pitchFamily="34" charset="0"/>
                </a:rPr>
                <a:t>Derrumbes en la superficie</a:t>
              </a:r>
              <a:endParaRPr lang="es-CO" sz="700" dirty="0">
                <a:latin typeface="Arial" pitchFamily="34" charset="0"/>
                <a:cs typeface="Arial" pitchFamily="34" charset="0"/>
              </a:endParaRPr>
            </a:p>
          </p:txBody>
        </p:sp>
        <p:sp>
          <p:nvSpPr>
            <p:cNvPr id="15" name="14 CuadroTexto"/>
            <p:cNvSpPr txBox="1"/>
            <p:nvPr/>
          </p:nvSpPr>
          <p:spPr>
            <a:xfrm>
              <a:off x="5026767" y="2348880"/>
              <a:ext cx="3001617" cy="200055"/>
            </a:xfrm>
            <a:prstGeom prst="rect">
              <a:avLst/>
            </a:prstGeom>
            <a:noFill/>
            <a:ln>
              <a:solidFill>
                <a:schemeClr val="tx1">
                  <a:lumMod val="95000"/>
                  <a:lumOff val="5000"/>
                </a:schemeClr>
              </a:solidFill>
            </a:ln>
          </p:spPr>
          <p:txBody>
            <a:bodyPr wrap="square" rtlCol="0">
              <a:spAutoFit/>
            </a:bodyPr>
            <a:lstStyle/>
            <a:p>
              <a:r>
                <a:rPr lang="es-CO" sz="700" dirty="0" smtClean="0">
                  <a:latin typeface="Arial" pitchFamily="34" charset="0"/>
                  <a:cs typeface="Arial" pitchFamily="34" charset="0"/>
                </a:rPr>
                <a:t>Corrientes de barro o escombros</a:t>
              </a:r>
              <a:endParaRPr lang="es-CO" sz="700" dirty="0">
                <a:latin typeface="Arial" pitchFamily="34" charset="0"/>
                <a:cs typeface="Arial" pitchFamily="34" charset="0"/>
              </a:endParaRPr>
            </a:p>
          </p:txBody>
        </p:sp>
        <p:sp>
          <p:nvSpPr>
            <p:cNvPr id="16" name="15 CuadroTexto"/>
            <p:cNvSpPr txBox="1"/>
            <p:nvPr/>
          </p:nvSpPr>
          <p:spPr>
            <a:xfrm>
              <a:off x="5026767" y="2709606"/>
              <a:ext cx="3001617" cy="200055"/>
            </a:xfrm>
            <a:prstGeom prst="rect">
              <a:avLst/>
            </a:prstGeom>
            <a:noFill/>
            <a:ln>
              <a:solidFill>
                <a:schemeClr val="tx1">
                  <a:lumMod val="95000"/>
                  <a:lumOff val="5000"/>
                </a:schemeClr>
              </a:solidFill>
            </a:ln>
          </p:spPr>
          <p:txBody>
            <a:bodyPr wrap="square" rtlCol="0">
              <a:spAutoFit/>
            </a:bodyPr>
            <a:lstStyle/>
            <a:p>
              <a:r>
                <a:rPr lang="es-CO" sz="700" dirty="0" smtClean="0">
                  <a:latin typeface="Arial" pitchFamily="34" charset="0"/>
                  <a:cs typeface="Arial" pitchFamily="34" charset="0"/>
                </a:rPr>
                <a:t>Ciclones tropicales (tifones y huracanes)</a:t>
              </a:r>
              <a:endParaRPr lang="es-CO" sz="700" dirty="0">
                <a:latin typeface="Arial" pitchFamily="34" charset="0"/>
                <a:cs typeface="Arial" pitchFamily="34" charset="0"/>
              </a:endParaRPr>
            </a:p>
          </p:txBody>
        </p:sp>
        <p:sp>
          <p:nvSpPr>
            <p:cNvPr id="17" name="16 CuadroTexto"/>
            <p:cNvSpPr txBox="1"/>
            <p:nvPr/>
          </p:nvSpPr>
          <p:spPr>
            <a:xfrm>
              <a:off x="3001472" y="1484784"/>
              <a:ext cx="1953287" cy="200055"/>
            </a:xfrm>
            <a:prstGeom prst="rect">
              <a:avLst/>
            </a:prstGeom>
            <a:noFill/>
            <a:ln>
              <a:solidFill>
                <a:schemeClr val="tx1">
                  <a:lumMod val="95000"/>
                  <a:lumOff val="5000"/>
                </a:schemeClr>
              </a:solidFill>
            </a:ln>
          </p:spPr>
          <p:txBody>
            <a:bodyPr wrap="square" rtlCol="0">
              <a:spAutoFit/>
            </a:bodyPr>
            <a:lstStyle/>
            <a:p>
              <a:pPr algn="ctr"/>
              <a:r>
                <a:rPr lang="es-CO" sz="700" dirty="0" smtClean="0">
                  <a:latin typeface="Arial" pitchFamily="34" charset="0"/>
                  <a:cs typeface="Arial" pitchFamily="34" charset="0"/>
                </a:rPr>
                <a:t>PROCESOS GEOFÍSICOS</a:t>
              </a:r>
              <a:endParaRPr lang="es-CO" sz="700" dirty="0">
                <a:latin typeface="Arial" pitchFamily="34" charset="0"/>
                <a:cs typeface="Arial" pitchFamily="34" charset="0"/>
              </a:endParaRPr>
            </a:p>
          </p:txBody>
        </p:sp>
        <p:sp>
          <p:nvSpPr>
            <p:cNvPr id="18" name="17 CuadroTexto"/>
            <p:cNvSpPr txBox="1"/>
            <p:nvPr/>
          </p:nvSpPr>
          <p:spPr>
            <a:xfrm>
              <a:off x="5026767" y="2924469"/>
              <a:ext cx="3001617" cy="200055"/>
            </a:xfrm>
            <a:prstGeom prst="rect">
              <a:avLst/>
            </a:prstGeom>
            <a:noFill/>
            <a:ln>
              <a:solidFill>
                <a:schemeClr val="tx1">
                  <a:lumMod val="95000"/>
                  <a:lumOff val="5000"/>
                </a:schemeClr>
              </a:solidFill>
            </a:ln>
          </p:spPr>
          <p:txBody>
            <a:bodyPr wrap="square" rtlCol="0">
              <a:spAutoFit/>
            </a:bodyPr>
            <a:lstStyle/>
            <a:p>
              <a:r>
                <a:rPr lang="es-CO" sz="700" dirty="0" smtClean="0">
                  <a:latin typeface="Arial" pitchFamily="34" charset="0"/>
                  <a:cs typeface="Arial" pitchFamily="34" charset="0"/>
                </a:rPr>
                <a:t>Tempestades</a:t>
              </a:r>
              <a:endParaRPr lang="es-CO" sz="700" dirty="0">
                <a:latin typeface="Arial" pitchFamily="34" charset="0"/>
                <a:cs typeface="Arial" pitchFamily="34" charset="0"/>
              </a:endParaRPr>
            </a:p>
          </p:txBody>
        </p:sp>
        <p:sp>
          <p:nvSpPr>
            <p:cNvPr id="19" name="18 CuadroTexto"/>
            <p:cNvSpPr txBox="1"/>
            <p:nvPr/>
          </p:nvSpPr>
          <p:spPr>
            <a:xfrm>
              <a:off x="5026767" y="3140493"/>
              <a:ext cx="3001617" cy="200055"/>
            </a:xfrm>
            <a:prstGeom prst="rect">
              <a:avLst/>
            </a:prstGeom>
            <a:noFill/>
            <a:ln>
              <a:solidFill>
                <a:schemeClr val="tx1">
                  <a:lumMod val="95000"/>
                  <a:lumOff val="5000"/>
                </a:schemeClr>
              </a:solidFill>
            </a:ln>
          </p:spPr>
          <p:txBody>
            <a:bodyPr wrap="square" rtlCol="0">
              <a:spAutoFit/>
            </a:bodyPr>
            <a:lstStyle/>
            <a:p>
              <a:r>
                <a:rPr lang="es-CO" sz="700" dirty="0" smtClean="0">
                  <a:latin typeface="Arial" pitchFamily="34" charset="0"/>
                  <a:cs typeface="Arial" pitchFamily="34" charset="0"/>
                </a:rPr>
                <a:t>Granizadas</a:t>
              </a:r>
              <a:endParaRPr lang="es-CO" sz="700" dirty="0">
                <a:latin typeface="Arial" pitchFamily="34" charset="0"/>
                <a:cs typeface="Arial" pitchFamily="34" charset="0"/>
              </a:endParaRPr>
            </a:p>
          </p:txBody>
        </p:sp>
        <p:sp>
          <p:nvSpPr>
            <p:cNvPr id="20" name="19 CuadroTexto"/>
            <p:cNvSpPr txBox="1"/>
            <p:nvPr/>
          </p:nvSpPr>
          <p:spPr>
            <a:xfrm>
              <a:off x="5026767" y="3357678"/>
              <a:ext cx="3001617" cy="200055"/>
            </a:xfrm>
            <a:prstGeom prst="rect">
              <a:avLst/>
            </a:prstGeom>
            <a:noFill/>
            <a:ln>
              <a:solidFill>
                <a:schemeClr val="tx1">
                  <a:lumMod val="95000"/>
                  <a:lumOff val="5000"/>
                </a:schemeClr>
              </a:solidFill>
            </a:ln>
          </p:spPr>
          <p:txBody>
            <a:bodyPr wrap="square" rtlCol="0">
              <a:spAutoFit/>
            </a:bodyPr>
            <a:lstStyle/>
            <a:p>
              <a:r>
                <a:rPr lang="es-CO" sz="700" dirty="0" smtClean="0">
                  <a:latin typeface="Arial" pitchFamily="34" charset="0"/>
                  <a:cs typeface="Arial" pitchFamily="34" charset="0"/>
                </a:rPr>
                <a:t>Tornados</a:t>
              </a:r>
              <a:endParaRPr lang="es-CO" sz="700" dirty="0">
                <a:latin typeface="Arial" pitchFamily="34" charset="0"/>
                <a:cs typeface="Arial" pitchFamily="34" charset="0"/>
              </a:endParaRPr>
            </a:p>
          </p:txBody>
        </p:sp>
        <p:sp>
          <p:nvSpPr>
            <p:cNvPr id="21" name="20 CuadroTexto"/>
            <p:cNvSpPr txBox="1"/>
            <p:nvPr/>
          </p:nvSpPr>
          <p:spPr>
            <a:xfrm>
              <a:off x="5026767" y="3573702"/>
              <a:ext cx="3001617" cy="200055"/>
            </a:xfrm>
            <a:prstGeom prst="rect">
              <a:avLst/>
            </a:prstGeom>
            <a:noFill/>
            <a:ln>
              <a:solidFill>
                <a:schemeClr val="tx1">
                  <a:lumMod val="95000"/>
                  <a:lumOff val="5000"/>
                </a:schemeClr>
              </a:solidFill>
            </a:ln>
          </p:spPr>
          <p:txBody>
            <a:bodyPr wrap="square" rtlCol="0">
              <a:spAutoFit/>
            </a:bodyPr>
            <a:lstStyle/>
            <a:p>
              <a:r>
                <a:rPr lang="es-CO" sz="700" dirty="0" smtClean="0">
                  <a:latin typeface="Arial" pitchFamily="34" charset="0"/>
                  <a:cs typeface="Arial" pitchFamily="34" charset="0"/>
                </a:rPr>
                <a:t>Tormentas de nieve</a:t>
              </a:r>
              <a:endParaRPr lang="es-CO" sz="700" dirty="0">
                <a:latin typeface="Arial" pitchFamily="34" charset="0"/>
                <a:cs typeface="Arial" pitchFamily="34" charset="0"/>
              </a:endParaRPr>
            </a:p>
          </p:txBody>
        </p:sp>
        <p:sp>
          <p:nvSpPr>
            <p:cNvPr id="22" name="21 CuadroTexto"/>
            <p:cNvSpPr txBox="1"/>
            <p:nvPr/>
          </p:nvSpPr>
          <p:spPr>
            <a:xfrm>
              <a:off x="5026767" y="3846345"/>
              <a:ext cx="3001617" cy="200055"/>
            </a:xfrm>
            <a:prstGeom prst="rect">
              <a:avLst/>
            </a:prstGeom>
            <a:noFill/>
            <a:ln>
              <a:solidFill>
                <a:schemeClr val="tx1">
                  <a:lumMod val="95000"/>
                  <a:lumOff val="5000"/>
                </a:schemeClr>
              </a:solidFill>
            </a:ln>
          </p:spPr>
          <p:txBody>
            <a:bodyPr wrap="square" rtlCol="0">
              <a:spAutoFit/>
            </a:bodyPr>
            <a:lstStyle/>
            <a:p>
              <a:r>
                <a:rPr lang="es-CO" sz="700" dirty="0" smtClean="0">
                  <a:latin typeface="Arial" pitchFamily="34" charset="0"/>
                  <a:cs typeface="Arial" pitchFamily="34" charset="0"/>
                </a:rPr>
                <a:t>Fuertes nevadas</a:t>
              </a:r>
              <a:endParaRPr lang="es-CO" sz="700" dirty="0">
                <a:latin typeface="Arial" pitchFamily="34" charset="0"/>
                <a:cs typeface="Arial" pitchFamily="34" charset="0"/>
              </a:endParaRPr>
            </a:p>
          </p:txBody>
        </p:sp>
        <p:sp>
          <p:nvSpPr>
            <p:cNvPr id="23" name="22 CuadroTexto"/>
            <p:cNvSpPr txBox="1"/>
            <p:nvPr/>
          </p:nvSpPr>
          <p:spPr>
            <a:xfrm>
              <a:off x="5026767" y="4493837"/>
              <a:ext cx="3001617" cy="200055"/>
            </a:xfrm>
            <a:prstGeom prst="rect">
              <a:avLst/>
            </a:prstGeom>
            <a:noFill/>
            <a:ln>
              <a:solidFill>
                <a:schemeClr val="tx1">
                  <a:lumMod val="95000"/>
                  <a:lumOff val="5000"/>
                </a:schemeClr>
              </a:solidFill>
            </a:ln>
          </p:spPr>
          <p:txBody>
            <a:bodyPr wrap="square" rtlCol="0">
              <a:spAutoFit/>
            </a:bodyPr>
            <a:lstStyle/>
            <a:p>
              <a:r>
                <a:rPr lang="es-CO" sz="700" dirty="0" smtClean="0">
                  <a:latin typeface="Arial" pitchFamily="34" charset="0"/>
                  <a:cs typeface="Arial" pitchFamily="34" charset="0"/>
                </a:rPr>
                <a:t>Avalanchas</a:t>
              </a:r>
              <a:endParaRPr lang="es-CO" sz="700" dirty="0">
                <a:latin typeface="Arial" pitchFamily="34" charset="0"/>
                <a:cs typeface="Arial" pitchFamily="34" charset="0"/>
              </a:endParaRPr>
            </a:p>
          </p:txBody>
        </p:sp>
        <p:sp>
          <p:nvSpPr>
            <p:cNvPr id="24" name="23 CuadroTexto"/>
            <p:cNvSpPr txBox="1"/>
            <p:nvPr/>
          </p:nvSpPr>
          <p:spPr>
            <a:xfrm>
              <a:off x="5026767" y="4997893"/>
              <a:ext cx="3001617" cy="200055"/>
            </a:xfrm>
            <a:prstGeom prst="rect">
              <a:avLst/>
            </a:prstGeom>
            <a:noFill/>
            <a:ln>
              <a:solidFill>
                <a:schemeClr val="tx1">
                  <a:lumMod val="95000"/>
                  <a:lumOff val="5000"/>
                </a:schemeClr>
              </a:solidFill>
            </a:ln>
          </p:spPr>
          <p:txBody>
            <a:bodyPr wrap="square" rtlCol="0">
              <a:spAutoFit/>
            </a:bodyPr>
            <a:lstStyle/>
            <a:p>
              <a:r>
                <a:rPr lang="es-CO" sz="700" dirty="0" smtClean="0">
                  <a:latin typeface="Arial" pitchFamily="34" charset="0"/>
                  <a:cs typeface="Arial" pitchFamily="34" charset="0"/>
                </a:rPr>
                <a:t>Marejadas</a:t>
              </a:r>
              <a:endParaRPr lang="es-CO" sz="700" dirty="0">
                <a:latin typeface="Arial" pitchFamily="34" charset="0"/>
                <a:cs typeface="Arial" pitchFamily="34" charset="0"/>
              </a:endParaRPr>
            </a:p>
          </p:txBody>
        </p:sp>
        <p:sp>
          <p:nvSpPr>
            <p:cNvPr id="25" name="24 CuadroTexto"/>
            <p:cNvSpPr txBox="1"/>
            <p:nvPr/>
          </p:nvSpPr>
          <p:spPr>
            <a:xfrm>
              <a:off x="5026767" y="4709861"/>
              <a:ext cx="3001617" cy="200055"/>
            </a:xfrm>
            <a:prstGeom prst="rect">
              <a:avLst/>
            </a:prstGeom>
            <a:noFill/>
            <a:ln>
              <a:solidFill>
                <a:schemeClr val="tx1">
                  <a:lumMod val="95000"/>
                  <a:lumOff val="5000"/>
                </a:schemeClr>
              </a:solidFill>
            </a:ln>
          </p:spPr>
          <p:txBody>
            <a:bodyPr wrap="square" rtlCol="0">
              <a:spAutoFit/>
            </a:bodyPr>
            <a:lstStyle/>
            <a:p>
              <a:r>
                <a:rPr lang="es-CO" sz="700" dirty="0" smtClean="0">
                  <a:latin typeface="Arial" pitchFamily="34" charset="0"/>
                  <a:cs typeface="Arial" pitchFamily="34" charset="0"/>
                </a:rPr>
                <a:t>Inundaciones</a:t>
              </a:r>
              <a:endParaRPr lang="es-CO" sz="700" dirty="0">
                <a:latin typeface="Arial" pitchFamily="34" charset="0"/>
                <a:cs typeface="Arial" pitchFamily="34" charset="0"/>
              </a:endParaRPr>
            </a:p>
          </p:txBody>
        </p:sp>
        <p:sp>
          <p:nvSpPr>
            <p:cNvPr id="26" name="25 CuadroTexto"/>
            <p:cNvSpPr txBox="1"/>
            <p:nvPr/>
          </p:nvSpPr>
          <p:spPr>
            <a:xfrm>
              <a:off x="5026767" y="4061789"/>
              <a:ext cx="3001617" cy="200055"/>
            </a:xfrm>
            <a:prstGeom prst="rect">
              <a:avLst/>
            </a:prstGeom>
            <a:noFill/>
            <a:ln>
              <a:solidFill>
                <a:schemeClr val="tx1">
                  <a:lumMod val="95000"/>
                  <a:lumOff val="5000"/>
                </a:schemeClr>
              </a:solidFill>
            </a:ln>
          </p:spPr>
          <p:txBody>
            <a:bodyPr wrap="square" rtlCol="0">
              <a:spAutoFit/>
            </a:bodyPr>
            <a:lstStyle/>
            <a:p>
              <a:r>
                <a:rPr lang="es-CO" sz="700" dirty="0" smtClean="0">
                  <a:latin typeface="Arial" pitchFamily="34" charset="0"/>
                  <a:cs typeface="Arial" pitchFamily="34" charset="0"/>
                </a:rPr>
                <a:t>Sequias</a:t>
              </a:r>
              <a:endParaRPr lang="es-CO" sz="700" dirty="0">
                <a:latin typeface="Arial" pitchFamily="34" charset="0"/>
                <a:cs typeface="Arial" pitchFamily="34" charset="0"/>
              </a:endParaRPr>
            </a:p>
          </p:txBody>
        </p:sp>
        <p:sp>
          <p:nvSpPr>
            <p:cNvPr id="27" name="26 CuadroTexto"/>
            <p:cNvSpPr txBox="1"/>
            <p:nvPr/>
          </p:nvSpPr>
          <p:spPr>
            <a:xfrm>
              <a:off x="5026767" y="4277813"/>
              <a:ext cx="3001617" cy="200055"/>
            </a:xfrm>
            <a:prstGeom prst="rect">
              <a:avLst/>
            </a:prstGeom>
            <a:noFill/>
            <a:ln>
              <a:solidFill>
                <a:schemeClr val="tx1">
                  <a:lumMod val="95000"/>
                  <a:lumOff val="5000"/>
                </a:schemeClr>
              </a:solidFill>
            </a:ln>
          </p:spPr>
          <p:txBody>
            <a:bodyPr wrap="square" rtlCol="0">
              <a:spAutoFit/>
            </a:bodyPr>
            <a:lstStyle/>
            <a:p>
              <a:r>
                <a:rPr lang="es-CO" sz="700" dirty="0" smtClean="0">
                  <a:latin typeface="Arial" pitchFamily="34" charset="0"/>
                  <a:cs typeface="Arial" pitchFamily="34" charset="0"/>
                </a:rPr>
                <a:t>Olas de calor y frio</a:t>
              </a:r>
              <a:endParaRPr lang="es-CO" sz="700" dirty="0">
                <a:latin typeface="Arial" pitchFamily="34" charset="0"/>
                <a:cs typeface="Arial" pitchFamily="34" charset="0"/>
              </a:endParaRPr>
            </a:p>
          </p:txBody>
        </p:sp>
        <p:sp>
          <p:nvSpPr>
            <p:cNvPr id="28" name="27 CuadroTexto"/>
            <p:cNvSpPr txBox="1"/>
            <p:nvPr/>
          </p:nvSpPr>
          <p:spPr>
            <a:xfrm>
              <a:off x="5026767" y="708665"/>
              <a:ext cx="3001617" cy="200055"/>
            </a:xfrm>
            <a:prstGeom prst="rect">
              <a:avLst/>
            </a:prstGeom>
            <a:noFill/>
            <a:ln>
              <a:solidFill>
                <a:schemeClr val="tx1">
                  <a:lumMod val="95000"/>
                  <a:lumOff val="5000"/>
                </a:schemeClr>
              </a:solidFill>
            </a:ln>
          </p:spPr>
          <p:txBody>
            <a:bodyPr wrap="square" rtlCol="0">
              <a:spAutoFit/>
            </a:bodyPr>
            <a:lstStyle/>
            <a:p>
              <a:r>
                <a:rPr lang="es-CO" sz="700" dirty="0" smtClean="0">
                  <a:latin typeface="Arial" pitchFamily="34" charset="0"/>
                  <a:cs typeface="Arial" pitchFamily="34" charset="0"/>
                </a:rPr>
                <a:t>Brotes de enfermedades epidémicas</a:t>
              </a:r>
              <a:endParaRPr lang="es-CO" sz="700" dirty="0">
                <a:latin typeface="Arial" pitchFamily="34" charset="0"/>
                <a:cs typeface="Arial" pitchFamily="34" charset="0"/>
              </a:endParaRPr>
            </a:p>
          </p:txBody>
        </p:sp>
        <p:sp>
          <p:nvSpPr>
            <p:cNvPr id="29" name="28 CuadroTexto"/>
            <p:cNvSpPr txBox="1"/>
            <p:nvPr/>
          </p:nvSpPr>
          <p:spPr>
            <a:xfrm>
              <a:off x="5026761" y="203448"/>
              <a:ext cx="3001617" cy="200055"/>
            </a:xfrm>
            <a:prstGeom prst="rect">
              <a:avLst/>
            </a:prstGeom>
            <a:noFill/>
            <a:ln>
              <a:solidFill>
                <a:schemeClr val="tx1">
                  <a:lumMod val="95000"/>
                  <a:lumOff val="5000"/>
                </a:schemeClr>
              </a:solidFill>
            </a:ln>
          </p:spPr>
          <p:txBody>
            <a:bodyPr wrap="square" rtlCol="0">
              <a:spAutoFit/>
            </a:bodyPr>
            <a:lstStyle/>
            <a:p>
              <a:r>
                <a:rPr lang="es-CO" sz="700" dirty="0" smtClean="0">
                  <a:latin typeface="Arial" pitchFamily="34" charset="0"/>
                  <a:cs typeface="Arial" pitchFamily="34" charset="0"/>
                </a:rPr>
                <a:t>Contagios de plantas o animales, insectos</a:t>
              </a:r>
              <a:endParaRPr lang="es-CO" sz="700" dirty="0">
                <a:latin typeface="Arial" pitchFamily="34" charset="0"/>
                <a:cs typeface="Arial" pitchFamily="34" charset="0"/>
              </a:endParaRPr>
            </a:p>
          </p:txBody>
        </p:sp>
        <p:sp>
          <p:nvSpPr>
            <p:cNvPr id="30" name="29 CuadroTexto"/>
            <p:cNvSpPr txBox="1"/>
            <p:nvPr/>
          </p:nvSpPr>
          <p:spPr>
            <a:xfrm>
              <a:off x="3002689" y="2708920"/>
              <a:ext cx="1952070" cy="200741"/>
            </a:xfrm>
            <a:prstGeom prst="rect">
              <a:avLst/>
            </a:prstGeom>
            <a:noFill/>
            <a:ln>
              <a:solidFill>
                <a:schemeClr val="tx1">
                  <a:lumMod val="95000"/>
                  <a:lumOff val="5000"/>
                </a:schemeClr>
              </a:solidFill>
            </a:ln>
          </p:spPr>
          <p:txBody>
            <a:bodyPr wrap="square" rtlCol="0">
              <a:spAutoFit/>
            </a:bodyPr>
            <a:lstStyle/>
            <a:p>
              <a:pPr algn="ctr"/>
              <a:r>
                <a:rPr lang="es-CO" sz="700" dirty="0" smtClean="0">
                  <a:latin typeface="Arial" pitchFamily="34" charset="0"/>
                  <a:cs typeface="Arial" pitchFamily="34" charset="0"/>
                </a:rPr>
                <a:t>ATMOSFÉRICO</a:t>
              </a:r>
            </a:p>
          </p:txBody>
        </p:sp>
        <p:sp>
          <p:nvSpPr>
            <p:cNvPr id="33" name="32 CuadroTexto"/>
            <p:cNvSpPr txBox="1"/>
            <p:nvPr/>
          </p:nvSpPr>
          <p:spPr>
            <a:xfrm>
              <a:off x="3002689" y="3845765"/>
              <a:ext cx="1952070" cy="200055"/>
            </a:xfrm>
            <a:prstGeom prst="rect">
              <a:avLst/>
            </a:prstGeom>
            <a:noFill/>
            <a:ln>
              <a:solidFill>
                <a:schemeClr val="tx1">
                  <a:lumMod val="95000"/>
                  <a:lumOff val="5000"/>
                </a:schemeClr>
              </a:solidFill>
            </a:ln>
          </p:spPr>
          <p:txBody>
            <a:bodyPr wrap="square" rtlCol="0">
              <a:spAutoFit/>
            </a:bodyPr>
            <a:lstStyle/>
            <a:p>
              <a:pPr algn="ctr"/>
              <a:r>
                <a:rPr lang="es-CO" sz="700" dirty="0" smtClean="0">
                  <a:latin typeface="Arial" pitchFamily="34" charset="0"/>
                  <a:cs typeface="Arial" pitchFamily="34" charset="0"/>
                </a:rPr>
                <a:t>HIDROLÓGICO</a:t>
              </a:r>
            </a:p>
          </p:txBody>
        </p:sp>
        <p:sp>
          <p:nvSpPr>
            <p:cNvPr id="34" name="33 CuadroTexto"/>
            <p:cNvSpPr txBox="1"/>
            <p:nvPr/>
          </p:nvSpPr>
          <p:spPr>
            <a:xfrm>
              <a:off x="3009645" y="4997893"/>
              <a:ext cx="1945113" cy="200055"/>
            </a:xfrm>
            <a:prstGeom prst="rect">
              <a:avLst/>
            </a:prstGeom>
            <a:noFill/>
            <a:ln>
              <a:solidFill>
                <a:schemeClr val="tx1">
                  <a:lumMod val="95000"/>
                  <a:lumOff val="5000"/>
                </a:schemeClr>
              </a:solidFill>
            </a:ln>
          </p:spPr>
          <p:txBody>
            <a:bodyPr wrap="square" rtlCol="0">
              <a:spAutoFit/>
            </a:bodyPr>
            <a:lstStyle/>
            <a:p>
              <a:pPr algn="ctr"/>
              <a:r>
                <a:rPr lang="es-CO" sz="700" dirty="0" smtClean="0">
                  <a:latin typeface="Arial" pitchFamily="34" charset="0"/>
                  <a:cs typeface="Arial" pitchFamily="34" charset="0"/>
                </a:rPr>
                <a:t>OCEANOGRÁFICO</a:t>
              </a:r>
            </a:p>
          </p:txBody>
        </p:sp>
        <p:sp>
          <p:nvSpPr>
            <p:cNvPr id="35" name="34 CuadroTexto"/>
            <p:cNvSpPr txBox="1"/>
            <p:nvPr/>
          </p:nvSpPr>
          <p:spPr>
            <a:xfrm>
              <a:off x="5026762" y="435441"/>
              <a:ext cx="3001617" cy="200055"/>
            </a:xfrm>
            <a:prstGeom prst="rect">
              <a:avLst/>
            </a:prstGeom>
            <a:noFill/>
            <a:ln>
              <a:solidFill>
                <a:schemeClr val="tx1">
                  <a:lumMod val="95000"/>
                  <a:lumOff val="5000"/>
                </a:schemeClr>
              </a:solidFill>
            </a:ln>
          </p:spPr>
          <p:txBody>
            <a:bodyPr wrap="square" rtlCol="0">
              <a:spAutoFit/>
            </a:bodyPr>
            <a:lstStyle/>
            <a:p>
              <a:r>
                <a:rPr lang="es-CO" sz="700" dirty="0" smtClean="0">
                  <a:latin typeface="Arial" pitchFamily="34" charset="0"/>
                  <a:cs typeface="Arial" pitchFamily="34" charset="0"/>
                </a:rPr>
                <a:t>Otras plagas e infecciones</a:t>
              </a:r>
              <a:endParaRPr lang="es-CO" sz="700" dirty="0">
                <a:latin typeface="Arial" pitchFamily="34" charset="0"/>
                <a:cs typeface="Arial" pitchFamily="34" charset="0"/>
              </a:endParaRPr>
            </a:p>
          </p:txBody>
        </p:sp>
        <p:sp>
          <p:nvSpPr>
            <p:cNvPr id="32" name="31 CuadroTexto"/>
            <p:cNvSpPr txBox="1"/>
            <p:nvPr/>
          </p:nvSpPr>
          <p:spPr>
            <a:xfrm>
              <a:off x="1123174" y="5790456"/>
              <a:ext cx="1762967" cy="230832"/>
            </a:xfrm>
            <a:prstGeom prst="rect">
              <a:avLst/>
            </a:prstGeom>
            <a:noFill/>
            <a:ln>
              <a:solidFill>
                <a:schemeClr val="tx1">
                  <a:lumMod val="95000"/>
                  <a:lumOff val="5000"/>
                </a:schemeClr>
              </a:solidFill>
            </a:ln>
          </p:spPr>
          <p:txBody>
            <a:bodyPr wrap="square" rtlCol="0">
              <a:spAutoFit/>
            </a:bodyPr>
            <a:lstStyle/>
            <a:p>
              <a:pPr algn="ctr"/>
              <a:r>
                <a:rPr lang="es-CO" sz="900" dirty="0" smtClean="0">
                  <a:latin typeface="Arial" pitchFamily="34" charset="0"/>
                  <a:cs typeface="Arial" pitchFamily="34" charset="0"/>
                </a:rPr>
                <a:t>SOCIO-NATURAL</a:t>
              </a:r>
              <a:endParaRPr lang="es-CO" sz="900" dirty="0">
                <a:latin typeface="Arial" pitchFamily="34" charset="0"/>
                <a:cs typeface="Arial" pitchFamily="34" charset="0"/>
              </a:endParaRPr>
            </a:p>
          </p:txBody>
        </p:sp>
        <p:sp>
          <p:nvSpPr>
            <p:cNvPr id="36" name="35 CuadroTexto"/>
            <p:cNvSpPr txBox="1"/>
            <p:nvPr/>
          </p:nvSpPr>
          <p:spPr>
            <a:xfrm>
              <a:off x="1123176" y="5373216"/>
              <a:ext cx="1762966" cy="230832"/>
            </a:xfrm>
            <a:prstGeom prst="rect">
              <a:avLst/>
            </a:prstGeom>
            <a:noFill/>
            <a:ln>
              <a:solidFill>
                <a:schemeClr val="tx1">
                  <a:lumMod val="95000"/>
                  <a:lumOff val="5000"/>
                </a:schemeClr>
              </a:solidFill>
            </a:ln>
          </p:spPr>
          <p:txBody>
            <a:bodyPr wrap="square" rtlCol="0">
              <a:spAutoFit/>
            </a:bodyPr>
            <a:lstStyle/>
            <a:p>
              <a:pPr algn="ctr"/>
              <a:r>
                <a:rPr lang="es-CO" sz="900" dirty="0" smtClean="0">
                  <a:latin typeface="Arial" pitchFamily="34" charset="0"/>
                  <a:cs typeface="Arial" pitchFamily="34" charset="0"/>
                </a:rPr>
                <a:t>NATURAL</a:t>
              </a:r>
              <a:endParaRPr lang="es-CO" sz="900" dirty="0">
                <a:latin typeface="Arial" pitchFamily="34" charset="0"/>
                <a:cs typeface="Arial" pitchFamily="34" charset="0"/>
              </a:endParaRPr>
            </a:p>
          </p:txBody>
        </p:sp>
        <p:sp>
          <p:nvSpPr>
            <p:cNvPr id="37" name="36 CuadroTexto"/>
            <p:cNvSpPr txBox="1"/>
            <p:nvPr/>
          </p:nvSpPr>
          <p:spPr>
            <a:xfrm>
              <a:off x="1138335" y="6222504"/>
              <a:ext cx="1762967" cy="230832"/>
            </a:xfrm>
            <a:prstGeom prst="rect">
              <a:avLst/>
            </a:prstGeom>
            <a:noFill/>
            <a:ln>
              <a:solidFill>
                <a:schemeClr val="tx1">
                  <a:lumMod val="95000"/>
                  <a:lumOff val="5000"/>
                </a:schemeClr>
              </a:solidFill>
            </a:ln>
          </p:spPr>
          <p:txBody>
            <a:bodyPr wrap="square" rtlCol="0">
              <a:spAutoFit/>
            </a:bodyPr>
            <a:lstStyle/>
            <a:p>
              <a:pPr algn="ctr"/>
              <a:r>
                <a:rPr lang="es-CO" sz="900" dirty="0" smtClean="0">
                  <a:latin typeface="Arial" pitchFamily="34" charset="0"/>
                  <a:cs typeface="Arial" pitchFamily="34" charset="0"/>
                </a:rPr>
                <a:t>TECNOLÓGICA</a:t>
              </a:r>
              <a:endParaRPr lang="es-CO" sz="900" dirty="0">
                <a:latin typeface="Arial" pitchFamily="34" charset="0"/>
                <a:cs typeface="Arial" pitchFamily="34" charset="0"/>
              </a:endParaRPr>
            </a:p>
          </p:txBody>
        </p:sp>
      </p:grpSp>
      <p:sp>
        <p:nvSpPr>
          <p:cNvPr id="38" name="2 Subtítulo"/>
          <p:cNvSpPr txBox="1">
            <a:spLocks/>
          </p:cNvSpPr>
          <p:nvPr/>
        </p:nvSpPr>
        <p:spPr>
          <a:xfrm rot="16200000">
            <a:off x="-1044624" y="3248980"/>
            <a:ext cx="3528392" cy="36004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s-CO" sz="1800" dirty="0" smtClean="0">
                <a:solidFill>
                  <a:schemeClr val="tx1">
                    <a:lumMod val="95000"/>
                    <a:lumOff val="5000"/>
                  </a:schemeClr>
                </a:solidFill>
                <a:latin typeface="Century Gothic" pitchFamily="34" charset="0"/>
              </a:rPr>
              <a:t>AMENAZAS</a:t>
            </a:r>
            <a:endParaRPr lang="es-CO" sz="1800" dirty="0">
              <a:solidFill>
                <a:schemeClr val="tx1">
                  <a:lumMod val="95000"/>
                  <a:lumOff val="5000"/>
                </a:schemeClr>
              </a:solidFill>
              <a:latin typeface="Century Gothic" pitchFamily="34" charset="0"/>
            </a:endParaRPr>
          </a:p>
        </p:txBody>
      </p:sp>
      <p:sp>
        <p:nvSpPr>
          <p:cNvPr id="39" name="2 Subtítulo"/>
          <p:cNvSpPr txBox="1">
            <a:spLocks/>
          </p:cNvSpPr>
          <p:nvPr/>
        </p:nvSpPr>
        <p:spPr>
          <a:xfrm>
            <a:off x="0" y="6503366"/>
            <a:ext cx="3528392" cy="35463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CO" sz="1000" dirty="0">
                <a:latin typeface="Arial" pitchFamily="34" charset="0"/>
                <a:cs typeface="Arial" pitchFamily="34" charset="0"/>
              </a:rPr>
              <a:t>Elaborado por: Arq. Msc. Daniel I. Arriaga </a:t>
            </a:r>
            <a:r>
              <a:rPr lang="es-CO" sz="1000" dirty="0" smtClean="0">
                <a:latin typeface="Arial" pitchFamily="34" charset="0"/>
                <a:cs typeface="Arial" pitchFamily="34" charset="0"/>
              </a:rPr>
              <a:t>Salamanca</a:t>
            </a:r>
            <a:endParaRPr lang="es-CO" sz="1000" dirty="0">
              <a:latin typeface="Arial" pitchFamily="34" charset="0"/>
              <a:cs typeface="Arial" pitchFamily="34" charset="0"/>
            </a:endParaRPr>
          </a:p>
        </p:txBody>
      </p:sp>
      <p:sp>
        <p:nvSpPr>
          <p:cNvPr id="40" name="2 Subtítulo"/>
          <p:cNvSpPr txBox="1">
            <a:spLocks/>
          </p:cNvSpPr>
          <p:nvPr/>
        </p:nvSpPr>
        <p:spPr>
          <a:xfrm>
            <a:off x="5586805" y="6503367"/>
            <a:ext cx="3528392" cy="35463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s-CO" sz="1000" dirty="0" smtClean="0">
                <a:latin typeface="Arial" pitchFamily="34" charset="0"/>
                <a:cs typeface="Arial" pitchFamily="34" charset="0"/>
              </a:rPr>
              <a:t>Según: UNISDR</a:t>
            </a:r>
            <a:endParaRPr lang="es-CO" sz="1000" dirty="0">
              <a:latin typeface="Arial" pitchFamily="34" charset="0"/>
              <a:cs typeface="Arial" pitchFamily="34" charset="0"/>
            </a:endParaRPr>
          </a:p>
        </p:txBody>
      </p:sp>
    </p:spTree>
    <p:extLst>
      <p:ext uri="{BB962C8B-B14F-4D97-AF65-F5344CB8AC3E}">
        <p14:creationId xmlns:p14="http://schemas.microsoft.com/office/powerpoint/2010/main" val="3925906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rot="16200000">
            <a:off x="-1044624" y="3248980"/>
            <a:ext cx="3528392" cy="360040"/>
          </a:xfrm>
        </p:spPr>
        <p:txBody>
          <a:bodyPr>
            <a:normAutofit lnSpcReduction="10000"/>
          </a:bodyPr>
          <a:lstStyle/>
          <a:p>
            <a:r>
              <a:rPr lang="es-CO" sz="1800" dirty="0" smtClean="0">
                <a:solidFill>
                  <a:schemeClr val="tx1">
                    <a:lumMod val="95000"/>
                    <a:lumOff val="5000"/>
                  </a:schemeClr>
                </a:solidFill>
                <a:latin typeface="Century Gothic" pitchFamily="34" charset="0"/>
              </a:rPr>
              <a:t>FENÓMENOS  - AMENAZAS</a:t>
            </a:r>
            <a:endParaRPr lang="es-CO" sz="1800" dirty="0">
              <a:solidFill>
                <a:schemeClr val="tx1">
                  <a:lumMod val="95000"/>
                  <a:lumOff val="5000"/>
                </a:schemeClr>
              </a:solidFill>
              <a:latin typeface="Century Gothic" pitchFamily="34" charset="0"/>
            </a:endParaRPr>
          </a:p>
        </p:txBody>
      </p:sp>
      <p:grpSp>
        <p:nvGrpSpPr>
          <p:cNvPr id="66" name="65 Grupo"/>
          <p:cNvGrpSpPr/>
          <p:nvPr/>
        </p:nvGrpSpPr>
        <p:grpSpPr>
          <a:xfrm>
            <a:off x="1115616" y="116632"/>
            <a:ext cx="6912769" cy="6408712"/>
            <a:chOff x="1115616" y="116632"/>
            <a:chExt cx="6912769" cy="6408712"/>
          </a:xfrm>
        </p:grpSpPr>
        <p:sp>
          <p:nvSpPr>
            <p:cNvPr id="6" name="5 CuadroTexto"/>
            <p:cNvSpPr txBox="1"/>
            <p:nvPr/>
          </p:nvSpPr>
          <p:spPr>
            <a:xfrm>
              <a:off x="1115616" y="3820398"/>
              <a:ext cx="1762967" cy="230832"/>
            </a:xfrm>
            <a:prstGeom prst="rect">
              <a:avLst/>
            </a:prstGeom>
            <a:noFill/>
            <a:ln>
              <a:solidFill>
                <a:schemeClr val="tx1">
                  <a:lumMod val="95000"/>
                  <a:lumOff val="5000"/>
                </a:schemeClr>
              </a:solidFill>
            </a:ln>
          </p:spPr>
          <p:txBody>
            <a:bodyPr wrap="square" rtlCol="0">
              <a:spAutoFit/>
            </a:bodyPr>
            <a:lstStyle/>
            <a:p>
              <a:pPr algn="ctr"/>
              <a:r>
                <a:rPr lang="es-CO" sz="900" dirty="0" smtClean="0">
                  <a:latin typeface="Arial" pitchFamily="34" charset="0"/>
                  <a:cs typeface="Arial" pitchFamily="34" charset="0"/>
                </a:rPr>
                <a:t>ORIGEN TECNOLÓGICO</a:t>
              </a:r>
              <a:endParaRPr lang="es-CO" sz="900" dirty="0">
                <a:latin typeface="Arial" pitchFamily="34" charset="0"/>
                <a:cs typeface="Arial" pitchFamily="34" charset="0"/>
              </a:endParaRPr>
            </a:p>
          </p:txBody>
        </p:sp>
        <p:sp>
          <p:nvSpPr>
            <p:cNvPr id="7" name="6 CuadroTexto"/>
            <p:cNvSpPr txBox="1"/>
            <p:nvPr/>
          </p:nvSpPr>
          <p:spPr>
            <a:xfrm>
              <a:off x="5019207" y="2076237"/>
              <a:ext cx="3001617" cy="184666"/>
            </a:xfrm>
            <a:prstGeom prst="rect">
              <a:avLst/>
            </a:prstGeom>
            <a:noFill/>
            <a:ln>
              <a:solidFill>
                <a:schemeClr val="tx1">
                  <a:lumMod val="95000"/>
                  <a:lumOff val="5000"/>
                </a:schemeClr>
              </a:solidFill>
            </a:ln>
          </p:spPr>
          <p:txBody>
            <a:bodyPr wrap="square" rtlCol="0">
              <a:spAutoFit/>
            </a:bodyPr>
            <a:lstStyle/>
            <a:p>
              <a:r>
                <a:rPr lang="es-CO" sz="600" dirty="0" smtClean="0">
                  <a:latin typeface="Arial" pitchFamily="34" charset="0"/>
                  <a:cs typeface="Arial" pitchFamily="34" charset="0"/>
                </a:rPr>
                <a:t>Vulcanismos</a:t>
              </a:r>
              <a:endParaRPr lang="es-CO" sz="600" dirty="0">
                <a:latin typeface="Arial" pitchFamily="34" charset="0"/>
                <a:cs typeface="Arial" pitchFamily="34" charset="0"/>
              </a:endParaRPr>
            </a:p>
          </p:txBody>
        </p:sp>
        <p:sp>
          <p:nvSpPr>
            <p:cNvPr id="9" name="8 CuadroTexto"/>
            <p:cNvSpPr txBox="1"/>
            <p:nvPr/>
          </p:nvSpPr>
          <p:spPr>
            <a:xfrm>
              <a:off x="2978761" y="1860793"/>
              <a:ext cx="1968439" cy="200055"/>
            </a:xfrm>
            <a:prstGeom prst="rect">
              <a:avLst/>
            </a:prstGeom>
            <a:noFill/>
            <a:ln>
              <a:solidFill>
                <a:schemeClr val="tx1">
                  <a:lumMod val="95000"/>
                  <a:lumOff val="5000"/>
                </a:schemeClr>
              </a:solidFill>
            </a:ln>
          </p:spPr>
          <p:txBody>
            <a:bodyPr wrap="square" rtlCol="0">
              <a:spAutoFit/>
            </a:bodyPr>
            <a:lstStyle/>
            <a:p>
              <a:pPr algn="ctr"/>
              <a:r>
                <a:rPr lang="es-CO" sz="700" dirty="0" smtClean="0">
                  <a:latin typeface="Arial" pitchFamily="34" charset="0"/>
                  <a:cs typeface="Arial" pitchFamily="34" charset="0"/>
                </a:rPr>
                <a:t>GEOLÓGICOS</a:t>
              </a:r>
              <a:endParaRPr lang="es-CO" sz="700" dirty="0">
                <a:latin typeface="Arial" pitchFamily="34" charset="0"/>
                <a:cs typeface="Arial" pitchFamily="34" charset="0"/>
              </a:endParaRPr>
            </a:p>
          </p:txBody>
        </p:sp>
        <p:sp>
          <p:nvSpPr>
            <p:cNvPr id="10" name="9 CuadroTexto"/>
            <p:cNvSpPr txBox="1"/>
            <p:nvPr/>
          </p:nvSpPr>
          <p:spPr>
            <a:xfrm>
              <a:off x="5019208" y="1860213"/>
              <a:ext cx="3001617" cy="184666"/>
            </a:xfrm>
            <a:prstGeom prst="rect">
              <a:avLst/>
            </a:prstGeom>
            <a:noFill/>
            <a:ln>
              <a:solidFill>
                <a:schemeClr val="tx1">
                  <a:lumMod val="95000"/>
                  <a:lumOff val="5000"/>
                </a:schemeClr>
              </a:solidFill>
            </a:ln>
          </p:spPr>
          <p:txBody>
            <a:bodyPr wrap="square" rtlCol="0">
              <a:spAutoFit/>
            </a:bodyPr>
            <a:lstStyle/>
            <a:p>
              <a:r>
                <a:rPr lang="es-CO" sz="600" dirty="0" smtClean="0">
                  <a:latin typeface="Arial" pitchFamily="34" charset="0"/>
                  <a:cs typeface="Arial" pitchFamily="34" charset="0"/>
                </a:rPr>
                <a:t>Sismos</a:t>
              </a:r>
              <a:endParaRPr lang="es-CO" sz="600" dirty="0">
                <a:latin typeface="Arial" pitchFamily="34" charset="0"/>
                <a:cs typeface="Arial" pitchFamily="34" charset="0"/>
              </a:endParaRPr>
            </a:p>
          </p:txBody>
        </p:sp>
        <p:sp>
          <p:nvSpPr>
            <p:cNvPr id="11" name="10 CuadroTexto"/>
            <p:cNvSpPr txBox="1"/>
            <p:nvPr/>
          </p:nvSpPr>
          <p:spPr>
            <a:xfrm>
              <a:off x="5019206" y="2308230"/>
              <a:ext cx="3001617" cy="184666"/>
            </a:xfrm>
            <a:prstGeom prst="rect">
              <a:avLst/>
            </a:prstGeom>
            <a:noFill/>
            <a:ln>
              <a:solidFill>
                <a:schemeClr val="tx1">
                  <a:lumMod val="95000"/>
                  <a:lumOff val="5000"/>
                </a:schemeClr>
              </a:solidFill>
            </a:ln>
          </p:spPr>
          <p:txBody>
            <a:bodyPr wrap="square" rtlCol="0">
              <a:spAutoFit/>
            </a:bodyPr>
            <a:lstStyle/>
            <a:p>
              <a:r>
                <a:rPr lang="es-CO" sz="600" dirty="0" smtClean="0">
                  <a:latin typeface="Arial" pitchFamily="34" charset="0"/>
                  <a:cs typeface="Arial" pitchFamily="34" charset="0"/>
                </a:rPr>
                <a:t>Movimientos en masa</a:t>
              </a:r>
              <a:endParaRPr lang="es-CO" sz="600" dirty="0">
                <a:latin typeface="Arial" pitchFamily="34" charset="0"/>
                <a:cs typeface="Arial" pitchFamily="34" charset="0"/>
              </a:endParaRPr>
            </a:p>
          </p:txBody>
        </p:sp>
        <p:sp>
          <p:nvSpPr>
            <p:cNvPr id="12" name="11 CuadroTexto"/>
            <p:cNvSpPr txBox="1"/>
            <p:nvPr/>
          </p:nvSpPr>
          <p:spPr>
            <a:xfrm>
              <a:off x="5019208" y="2580293"/>
              <a:ext cx="3001617" cy="184666"/>
            </a:xfrm>
            <a:prstGeom prst="rect">
              <a:avLst/>
            </a:prstGeom>
            <a:noFill/>
            <a:ln>
              <a:solidFill>
                <a:schemeClr val="tx1">
                  <a:lumMod val="95000"/>
                  <a:lumOff val="5000"/>
                </a:schemeClr>
              </a:solidFill>
            </a:ln>
          </p:spPr>
          <p:txBody>
            <a:bodyPr wrap="square" rtlCol="0">
              <a:spAutoFit/>
            </a:bodyPr>
            <a:lstStyle/>
            <a:p>
              <a:r>
                <a:rPr lang="es-CO" sz="600" dirty="0" smtClean="0">
                  <a:latin typeface="Arial" pitchFamily="34" charset="0"/>
                  <a:cs typeface="Arial" pitchFamily="34" charset="0"/>
                </a:rPr>
                <a:t>Tsunamis</a:t>
              </a:r>
              <a:endParaRPr lang="es-CO" sz="600" dirty="0">
                <a:latin typeface="Arial" pitchFamily="34" charset="0"/>
                <a:cs typeface="Arial" pitchFamily="34" charset="0"/>
              </a:endParaRPr>
            </a:p>
          </p:txBody>
        </p:sp>
        <p:sp>
          <p:nvSpPr>
            <p:cNvPr id="13" name="12 CuadroTexto"/>
            <p:cNvSpPr txBox="1"/>
            <p:nvPr/>
          </p:nvSpPr>
          <p:spPr>
            <a:xfrm>
              <a:off x="5019205" y="2780928"/>
              <a:ext cx="3001617" cy="184666"/>
            </a:xfrm>
            <a:prstGeom prst="rect">
              <a:avLst/>
            </a:prstGeom>
            <a:noFill/>
            <a:ln>
              <a:solidFill>
                <a:schemeClr val="tx1">
                  <a:lumMod val="95000"/>
                  <a:lumOff val="5000"/>
                </a:schemeClr>
              </a:solidFill>
            </a:ln>
          </p:spPr>
          <p:txBody>
            <a:bodyPr wrap="square" rtlCol="0">
              <a:spAutoFit/>
            </a:bodyPr>
            <a:lstStyle/>
            <a:p>
              <a:r>
                <a:rPr lang="es-CO" sz="600" dirty="0" smtClean="0">
                  <a:latin typeface="Arial" pitchFamily="34" charset="0"/>
                  <a:cs typeface="Arial" pitchFamily="34" charset="0"/>
                </a:rPr>
                <a:t>Lahares</a:t>
              </a:r>
              <a:endParaRPr lang="es-CO" sz="600" dirty="0">
                <a:latin typeface="Arial" pitchFamily="34" charset="0"/>
                <a:cs typeface="Arial" pitchFamily="34" charset="0"/>
              </a:endParaRPr>
            </a:p>
          </p:txBody>
        </p:sp>
        <p:sp>
          <p:nvSpPr>
            <p:cNvPr id="16" name="15 CuadroTexto"/>
            <p:cNvSpPr txBox="1"/>
            <p:nvPr/>
          </p:nvSpPr>
          <p:spPr>
            <a:xfrm>
              <a:off x="5026768" y="117318"/>
              <a:ext cx="3001617" cy="184666"/>
            </a:xfrm>
            <a:prstGeom prst="rect">
              <a:avLst/>
            </a:prstGeom>
            <a:noFill/>
            <a:ln>
              <a:solidFill>
                <a:schemeClr val="tx1">
                  <a:lumMod val="95000"/>
                  <a:lumOff val="5000"/>
                </a:schemeClr>
              </a:solidFill>
            </a:ln>
          </p:spPr>
          <p:txBody>
            <a:bodyPr wrap="square" rtlCol="0">
              <a:spAutoFit/>
            </a:bodyPr>
            <a:lstStyle/>
            <a:p>
              <a:r>
                <a:rPr lang="es-CO" sz="600" dirty="0" smtClean="0">
                  <a:latin typeface="Arial" pitchFamily="34" charset="0"/>
                  <a:cs typeface="Arial" pitchFamily="34" charset="0"/>
                </a:rPr>
                <a:t>Huracanes</a:t>
              </a:r>
              <a:endParaRPr lang="es-CO" sz="600" dirty="0">
                <a:latin typeface="Arial" pitchFamily="34" charset="0"/>
                <a:cs typeface="Arial" pitchFamily="34" charset="0"/>
              </a:endParaRPr>
            </a:p>
          </p:txBody>
        </p:sp>
        <p:sp>
          <p:nvSpPr>
            <p:cNvPr id="17" name="16 CuadroTexto"/>
            <p:cNvSpPr txBox="1"/>
            <p:nvPr/>
          </p:nvSpPr>
          <p:spPr>
            <a:xfrm>
              <a:off x="2993913" y="2580293"/>
              <a:ext cx="1953287" cy="200055"/>
            </a:xfrm>
            <a:prstGeom prst="rect">
              <a:avLst/>
            </a:prstGeom>
            <a:noFill/>
            <a:ln>
              <a:solidFill>
                <a:schemeClr val="tx1">
                  <a:lumMod val="95000"/>
                  <a:lumOff val="5000"/>
                </a:schemeClr>
              </a:solidFill>
            </a:ln>
          </p:spPr>
          <p:txBody>
            <a:bodyPr wrap="square" rtlCol="0">
              <a:spAutoFit/>
            </a:bodyPr>
            <a:lstStyle/>
            <a:p>
              <a:pPr algn="ctr"/>
              <a:r>
                <a:rPr lang="es-CO" sz="700" dirty="0" smtClean="0">
                  <a:latin typeface="Arial" pitchFamily="34" charset="0"/>
                  <a:cs typeface="Arial" pitchFamily="34" charset="0"/>
                </a:rPr>
                <a:t>OTROS</a:t>
              </a:r>
              <a:endParaRPr lang="es-CO" sz="700" dirty="0">
                <a:latin typeface="Arial" pitchFamily="34" charset="0"/>
                <a:cs typeface="Arial" pitchFamily="34" charset="0"/>
              </a:endParaRPr>
            </a:p>
          </p:txBody>
        </p:sp>
        <p:sp>
          <p:nvSpPr>
            <p:cNvPr id="18" name="17 CuadroTexto"/>
            <p:cNvSpPr txBox="1"/>
            <p:nvPr/>
          </p:nvSpPr>
          <p:spPr>
            <a:xfrm>
              <a:off x="5026768" y="332181"/>
              <a:ext cx="3001617" cy="184666"/>
            </a:xfrm>
            <a:prstGeom prst="rect">
              <a:avLst/>
            </a:prstGeom>
            <a:noFill/>
            <a:ln>
              <a:solidFill>
                <a:schemeClr val="tx1">
                  <a:lumMod val="95000"/>
                  <a:lumOff val="5000"/>
                </a:schemeClr>
              </a:solidFill>
            </a:ln>
          </p:spPr>
          <p:txBody>
            <a:bodyPr wrap="square" rtlCol="0">
              <a:spAutoFit/>
            </a:bodyPr>
            <a:lstStyle/>
            <a:p>
              <a:r>
                <a:rPr lang="es-CO" sz="600" dirty="0" smtClean="0">
                  <a:latin typeface="Arial" pitchFamily="34" charset="0"/>
                  <a:cs typeface="Arial" pitchFamily="34" charset="0"/>
                </a:rPr>
                <a:t>Vendavales</a:t>
              </a:r>
              <a:endParaRPr lang="es-CO" sz="600" dirty="0">
                <a:latin typeface="Arial" pitchFamily="34" charset="0"/>
                <a:cs typeface="Arial" pitchFamily="34" charset="0"/>
              </a:endParaRPr>
            </a:p>
          </p:txBody>
        </p:sp>
        <p:sp>
          <p:nvSpPr>
            <p:cNvPr id="19" name="18 CuadroTexto"/>
            <p:cNvSpPr txBox="1"/>
            <p:nvPr/>
          </p:nvSpPr>
          <p:spPr>
            <a:xfrm>
              <a:off x="5026768" y="548205"/>
              <a:ext cx="3001617" cy="184666"/>
            </a:xfrm>
            <a:prstGeom prst="rect">
              <a:avLst/>
            </a:prstGeom>
            <a:noFill/>
            <a:ln>
              <a:solidFill>
                <a:schemeClr val="tx1">
                  <a:lumMod val="95000"/>
                  <a:lumOff val="5000"/>
                </a:schemeClr>
              </a:solidFill>
            </a:ln>
          </p:spPr>
          <p:txBody>
            <a:bodyPr wrap="square" rtlCol="0">
              <a:spAutoFit/>
            </a:bodyPr>
            <a:lstStyle/>
            <a:p>
              <a:r>
                <a:rPr lang="es-CO" sz="600" dirty="0" smtClean="0">
                  <a:latin typeface="Arial" pitchFamily="34" charset="0"/>
                  <a:cs typeface="Arial" pitchFamily="34" charset="0"/>
                </a:rPr>
                <a:t>Descargas eléctricas</a:t>
              </a:r>
              <a:endParaRPr lang="es-CO" sz="600" dirty="0">
                <a:latin typeface="Arial" pitchFamily="34" charset="0"/>
                <a:cs typeface="Arial" pitchFamily="34" charset="0"/>
              </a:endParaRPr>
            </a:p>
          </p:txBody>
        </p:sp>
        <p:sp>
          <p:nvSpPr>
            <p:cNvPr id="20" name="19 CuadroTexto"/>
            <p:cNvSpPr txBox="1"/>
            <p:nvPr/>
          </p:nvSpPr>
          <p:spPr>
            <a:xfrm>
              <a:off x="5026768" y="765390"/>
              <a:ext cx="3001617" cy="184666"/>
            </a:xfrm>
            <a:prstGeom prst="rect">
              <a:avLst/>
            </a:prstGeom>
            <a:noFill/>
            <a:ln>
              <a:solidFill>
                <a:schemeClr val="tx1">
                  <a:lumMod val="95000"/>
                  <a:lumOff val="5000"/>
                </a:schemeClr>
              </a:solidFill>
            </a:ln>
          </p:spPr>
          <p:txBody>
            <a:bodyPr wrap="square" rtlCol="0">
              <a:spAutoFit/>
            </a:bodyPr>
            <a:lstStyle/>
            <a:p>
              <a:r>
                <a:rPr lang="es-CO" sz="600" dirty="0" smtClean="0">
                  <a:latin typeface="Arial" pitchFamily="34" charset="0"/>
                  <a:cs typeface="Arial" pitchFamily="34" charset="0"/>
                </a:rPr>
                <a:t>Heladas</a:t>
              </a:r>
              <a:endParaRPr lang="es-CO" sz="600" dirty="0">
                <a:latin typeface="Arial" pitchFamily="34" charset="0"/>
                <a:cs typeface="Arial" pitchFamily="34" charset="0"/>
              </a:endParaRPr>
            </a:p>
          </p:txBody>
        </p:sp>
        <p:sp>
          <p:nvSpPr>
            <p:cNvPr id="21" name="20 CuadroTexto"/>
            <p:cNvSpPr txBox="1"/>
            <p:nvPr/>
          </p:nvSpPr>
          <p:spPr>
            <a:xfrm>
              <a:off x="5026768" y="981414"/>
              <a:ext cx="3001617" cy="184666"/>
            </a:xfrm>
            <a:prstGeom prst="rect">
              <a:avLst/>
            </a:prstGeom>
            <a:noFill/>
            <a:ln>
              <a:solidFill>
                <a:schemeClr val="tx1">
                  <a:lumMod val="95000"/>
                  <a:lumOff val="5000"/>
                </a:schemeClr>
              </a:solidFill>
            </a:ln>
          </p:spPr>
          <p:txBody>
            <a:bodyPr wrap="square" rtlCol="0">
              <a:spAutoFit/>
            </a:bodyPr>
            <a:lstStyle/>
            <a:p>
              <a:r>
                <a:rPr lang="es-CO" sz="600" dirty="0" smtClean="0">
                  <a:latin typeface="Arial" pitchFamily="34" charset="0"/>
                  <a:cs typeface="Arial" pitchFamily="34" charset="0"/>
                </a:rPr>
                <a:t>Sequias</a:t>
              </a:r>
              <a:endParaRPr lang="es-CO" sz="600" dirty="0">
                <a:latin typeface="Arial" pitchFamily="34" charset="0"/>
                <a:cs typeface="Arial" pitchFamily="34" charset="0"/>
              </a:endParaRPr>
            </a:p>
          </p:txBody>
        </p:sp>
        <p:sp>
          <p:nvSpPr>
            <p:cNvPr id="22" name="21 CuadroTexto"/>
            <p:cNvSpPr txBox="1"/>
            <p:nvPr/>
          </p:nvSpPr>
          <p:spPr>
            <a:xfrm>
              <a:off x="5026768" y="1197332"/>
              <a:ext cx="3001617" cy="184666"/>
            </a:xfrm>
            <a:prstGeom prst="rect">
              <a:avLst/>
            </a:prstGeom>
            <a:noFill/>
            <a:ln>
              <a:solidFill>
                <a:schemeClr val="tx1">
                  <a:lumMod val="95000"/>
                  <a:lumOff val="5000"/>
                </a:schemeClr>
              </a:solidFill>
            </a:ln>
          </p:spPr>
          <p:txBody>
            <a:bodyPr wrap="square" rtlCol="0">
              <a:spAutoFit/>
            </a:bodyPr>
            <a:lstStyle/>
            <a:p>
              <a:r>
                <a:rPr lang="es-CO" sz="600" dirty="0" smtClean="0">
                  <a:latin typeface="Arial" pitchFamily="34" charset="0"/>
                  <a:cs typeface="Arial" pitchFamily="34" charset="0"/>
                </a:rPr>
                <a:t>Desbordamientos </a:t>
              </a:r>
              <a:endParaRPr lang="es-CO" sz="600" dirty="0">
                <a:latin typeface="Arial" pitchFamily="34" charset="0"/>
                <a:cs typeface="Arial" pitchFamily="34" charset="0"/>
              </a:endParaRPr>
            </a:p>
          </p:txBody>
        </p:sp>
        <p:sp>
          <p:nvSpPr>
            <p:cNvPr id="26" name="25 CuadroTexto"/>
            <p:cNvSpPr txBox="1"/>
            <p:nvPr/>
          </p:nvSpPr>
          <p:spPr>
            <a:xfrm>
              <a:off x="5026768" y="1412776"/>
              <a:ext cx="3001617" cy="184666"/>
            </a:xfrm>
            <a:prstGeom prst="rect">
              <a:avLst/>
            </a:prstGeom>
            <a:noFill/>
            <a:ln>
              <a:solidFill>
                <a:schemeClr val="tx1">
                  <a:lumMod val="95000"/>
                  <a:lumOff val="5000"/>
                </a:schemeClr>
              </a:solidFill>
            </a:ln>
          </p:spPr>
          <p:txBody>
            <a:bodyPr wrap="square" rtlCol="0">
              <a:spAutoFit/>
            </a:bodyPr>
            <a:lstStyle/>
            <a:p>
              <a:r>
                <a:rPr lang="es-CO" sz="600" dirty="0" smtClean="0">
                  <a:latin typeface="Arial" pitchFamily="34" charset="0"/>
                  <a:cs typeface="Arial" pitchFamily="34" charset="0"/>
                </a:rPr>
                <a:t>Inundaciones</a:t>
              </a:r>
              <a:endParaRPr lang="es-CO" sz="600" dirty="0">
                <a:latin typeface="Arial" pitchFamily="34" charset="0"/>
                <a:cs typeface="Arial" pitchFamily="34" charset="0"/>
              </a:endParaRPr>
            </a:p>
          </p:txBody>
        </p:sp>
        <p:sp>
          <p:nvSpPr>
            <p:cNvPr id="27" name="26 CuadroTexto"/>
            <p:cNvSpPr txBox="1"/>
            <p:nvPr/>
          </p:nvSpPr>
          <p:spPr>
            <a:xfrm>
              <a:off x="5026768" y="1628800"/>
              <a:ext cx="3001617" cy="184666"/>
            </a:xfrm>
            <a:prstGeom prst="rect">
              <a:avLst/>
            </a:prstGeom>
            <a:noFill/>
            <a:ln>
              <a:solidFill>
                <a:schemeClr val="tx1">
                  <a:lumMod val="95000"/>
                  <a:lumOff val="5000"/>
                </a:schemeClr>
              </a:solidFill>
            </a:ln>
          </p:spPr>
          <p:txBody>
            <a:bodyPr wrap="square" rtlCol="0">
              <a:spAutoFit/>
            </a:bodyPr>
            <a:lstStyle/>
            <a:p>
              <a:r>
                <a:rPr lang="es-CO" sz="600" dirty="0" smtClean="0">
                  <a:latin typeface="Arial" pitchFamily="34" charset="0"/>
                  <a:cs typeface="Arial" pitchFamily="34" charset="0"/>
                </a:rPr>
                <a:t>Avenidas torrenciales</a:t>
              </a:r>
              <a:endParaRPr lang="es-CO" sz="600" dirty="0">
                <a:latin typeface="Arial" pitchFamily="34" charset="0"/>
                <a:cs typeface="Arial" pitchFamily="34" charset="0"/>
              </a:endParaRPr>
            </a:p>
          </p:txBody>
        </p:sp>
        <p:sp>
          <p:nvSpPr>
            <p:cNvPr id="28" name="27 CuadroTexto"/>
            <p:cNvSpPr txBox="1"/>
            <p:nvPr/>
          </p:nvSpPr>
          <p:spPr>
            <a:xfrm>
              <a:off x="5019208" y="3140968"/>
              <a:ext cx="3001617" cy="184666"/>
            </a:xfrm>
            <a:prstGeom prst="rect">
              <a:avLst/>
            </a:prstGeom>
            <a:noFill/>
            <a:ln>
              <a:solidFill>
                <a:schemeClr val="tx1">
                  <a:lumMod val="95000"/>
                  <a:lumOff val="5000"/>
                </a:schemeClr>
              </a:solidFill>
            </a:ln>
          </p:spPr>
          <p:txBody>
            <a:bodyPr wrap="square" rtlCol="0">
              <a:spAutoFit/>
            </a:bodyPr>
            <a:lstStyle/>
            <a:p>
              <a:r>
                <a:rPr lang="es-CO" sz="600" dirty="0" smtClean="0">
                  <a:latin typeface="Arial" pitchFamily="34" charset="0"/>
                  <a:cs typeface="Arial" pitchFamily="34" charset="0"/>
                </a:rPr>
                <a:t>Inundaciones por modificación de escorrentías del agua en zonas urbanas</a:t>
              </a:r>
              <a:endParaRPr lang="es-CO" sz="600" dirty="0">
                <a:latin typeface="Arial" pitchFamily="34" charset="0"/>
                <a:cs typeface="Arial" pitchFamily="34" charset="0"/>
              </a:endParaRPr>
            </a:p>
          </p:txBody>
        </p:sp>
        <p:sp>
          <p:nvSpPr>
            <p:cNvPr id="29" name="28 CuadroTexto"/>
            <p:cNvSpPr txBox="1"/>
            <p:nvPr/>
          </p:nvSpPr>
          <p:spPr>
            <a:xfrm>
              <a:off x="5019202" y="3356992"/>
              <a:ext cx="3001617" cy="184666"/>
            </a:xfrm>
            <a:prstGeom prst="rect">
              <a:avLst/>
            </a:prstGeom>
            <a:noFill/>
            <a:ln>
              <a:solidFill>
                <a:schemeClr val="tx1">
                  <a:lumMod val="95000"/>
                  <a:lumOff val="5000"/>
                </a:schemeClr>
              </a:solidFill>
            </a:ln>
          </p:spPr>
          <p:txBody>
            <a:bodyPr wrap="square" rtlCol="0">
              <a:spAutoFit/>
            </a:bodyPr>
            <a:lstStyle/>
            <a:p>
              <a:r>
                <a:rPr lang="es-CO" sz="600" dirty="0" smtClean="0">
                  <a:latin typeface="Arial" pitchFamily="34" charset="0"/>
                  <a:cs typeface="Arial" pitchFamily="34" charset="0"/>
                </a:rPr>
                <a:t>Movimientos en masa por excavaciones o rellenos en ladera para vías o viviendas</a:t>
              </a:r>
              <a:endParaRPr lang="es-CO" sz="600" dirty="0">
                <a:latin typeface="Arial" pitchFamily="34" charset="0"/>
                <a:cs typeface="Arial" pitchFamily="34" charset="0"/>
              </a:endParaRPr>
            </a:p>
          </p:txBody>
        </p:sp>
        <p:sp>
          <p:nvSpPr>
            <p:cNvPr id="30" name="29 CuadroTexto"/>
            <p:cNvSpPr txBox="1"/>
            <p:nvPr/>
          </p:nvSpPr>
          <p:spPr>
            <a:xfrm>
              <a:off x="3002690" y="116632"/>
              <a:ext cx="1952070" cy="200741"/>
            </a:xfrm>
            <a:prstGeom prst="rect">
              <a:avLst/>
            </a:prstGeom>
            <a:noFill/>
            <a:ln>
              <a:solidFill>
                <a:schemeClr val="tx1">
                  <a:lumMod val="95000"/>
                  <a:lumOff val="5000"/>
                </a:schemeClr>
              </a:solidFill>
            </a:ln>
          </p:spPr>
          <p:txBody>
            <a:bodyPr wrap="square" rtlCol="0">
              <a:spAutoFit/>
            </a:bodyPr>
            <a:lstStyle/>
            <a:p>
              <a:pPr algn="ctr"/>
              <a:r>
                <a:rPr lang="es-CO" sz="700" dirty="0" smtClean="0">
                  <a:latin typeface="Arial" pitchFamily="34" charset="0"/>
                  <a:cs typeface="Arial" pitchFamily="34" charset="0"/>
                </a:rPr>
                <a:t>ATMOSFÉRICOS</a:t>
              </a:r>
            </a:p>
          </p:txBody>
        </p:sp>
        <p:sp>
          <p:nvSpPr>
            <p:cNvPr id="33" name="32 CuadroTexto"/>
            <p:cNvSpPr txBox="1"/>
            <p:nvPr/>
          </p:nvSpPr>
          <p:spPr>
            <a:xfrm>
              <a:off x="3002690" y="1196752"/>
              <a:ext cx="1952070" cy="200055"/>
            </a:xfrm>
            <a:prstGeom prst="rect">
              <a:avLst/>
            </a:prstGeom>
            <a:noFill/>
            <a:ln>
              <a:solidFill>
                <a:schemeClr val="tx1">
                  <a:lumMod val="95000"/>
                  <a:lumOff val="5000"/>
                </a:schemeClr>
              </a:solidFill>
            </a:ln>
          </p:spPr>
          <p:txBody>
            <a:bodyPr wrap="square" rtlCol="0">
              <a:spAutoFit/>
            </a:bodyPr>
            <a:lstStyle/>
            <a:p>
              <a:pPr algn="ctr"/>
              <a:r>
                <a:rPr lang="es-CO" sz="700" dirty="0" smtClean="0">
                  <a:latin typeface="Arial" pitchFamily="34" charset="0"/>
                  <a:cs typeface="Arial" pitchFamily="34" charset="0"/>
                </a:rPr>
                <a:t>HIDROLÓGICOS</a:t>
              </a:r>
            </a:p>
          </p:txBody>
        </p:sp>
        <p:sp>
          <p:nvSpPr>
            <p:cNvPr id="35" name="34 CuadroTexto"/>
            <p:cNvSpPr txBox="1"/>
            <p:nvPr/>
          </p:nvSpPr>
          <p:spPr>
            <a:xfrm>
              <a:off x="5019203" y="3573016"/>
              <a:ext cx="3001617" cy="184666"/>
            </a:xfrm>
            <a:prstGeom prst="rect">
              <a:avLst/>
            </a:prstGeom>
            <a:noFill/>
            <a:ln>
              <a:solidFill>
                <a:schemeClr val="tx1">
                  <a:lumMod val="95000"/>
                  <a:lumOff val="5000"/>
                </a:schemeClr>
              </a:solidFill>
            </a:ln>
          </p:spPr>
          <p:txBody>
            <a:bodyPr wrap="square" rtlCol="0">
              <a:spAutoFit/>
            </a:bodyPr>
            <a:lstStyle/>
            <a:p>
              <a:r>
                <a:rPr lang="es-CO" sz="600" dirty="0" smtClean="0">
                  <a:latin typeface="Arial" pitchFamily="34" charset="0"/>
                  <a:cs typeface="Arial" pitchFamily="34" charset="0"/>
                </a:rPr>
                <a:t>Incendios forestales por actividad humana en bosques</a:t>
              </a:r>
              <a:endParaRPr lang="es-CO" sz="600" dirty="0">
                <a:latin typeface="Arial" pitchFamily="34" charset="0"/>
                <a:cs typeface="Arial" pitchFamily="34" charset="0"/>
              </a:endParaRPr>
            </a:p>
          </p:txBody>
        </p:sp>
        <p:sp>
          <p:nvSpPr>
            <p:cNvPr id="32" name="31 CuadroTexto"/>
            <p:cNvSpPr txBox="1"/>
            <p:nvPr/>
          </p:nvSpPr>
          <p:spPr>
            <a:xfrm>
              <a:off x="1115617" y="3140968"/>
              <a:ext cx="1762967" cy="230832"/>
            </a:xfrm>
            <a:prstGeom prst="rect">
              <a:avLst/>
            </a:prstGeom>
            <a:noFill/>
            <a:ln>
              <a:solidFill>
                <a:schemeClr val="tx1">
                  <a:lumMod val="95000"/>
                  <a:lumOff val="5000"/>
                </a:schemeClr>
              </a:solidFill>
            </a:ln>
          </p:spPr>
          <p:txBody>
            <a:bodyPr wrap="square" rtlCol="0">
              <a:spAutoFit/>
            </a:bodyPr>
            <a:lstStyle/>
            <a:p>
              <a:pPr algn="ctr"/>
              <a:r>
                <a:rPr lang="es-CO" sz="900" dirty="0" smtClean="0">
                  <a:latin typeface="Arial" pitchFamily="34" charset="0"/>
                  <a:cs typeface="Arial" pitchFamily="34" charset="0"/>
                </a:rPr>
                <a:t>ORIGEN SOCIO-NATURAL</a:t>
              </a:r>
              <a:endParaRPr lang="es-CO" sz="900" dirty="0">
                <a:latin typeface="Arial" pitchFamily="34" charset="0"/>
                <a:cs typeface="Arial" pitchFamily="34" charset="0"/>
              </a:endParaRPr>
            </a:p>
          </p:txBody>
        </p:sp>
        <p:sp>
          <p:nvSpPr>
            <p:cNvPr id="36" name="35 CuadroTexto"/>
            <p:cNvSpPr txBox="1"/>
            <p:nvPr/>
          </p:nvSpPr>
          <p:spPr>
            <a:xfrm>
              <a:off x="1115617" y="4869160"/>
              <a:ext cx="1762966" cy="230832"/>
            </a:xfrm>
            <a:prstGeom prst="rect">
              <a:avLst/>
            </a:prstGeom>
            <a:noFill/>
            <a:ln>
              <a:solidFill>
                <a:schemeClr val="tx1">
                  <a:lumMod val="95000"/>
                  <a:lumOff val="5000"/>
                </a:schemeClr>
              </a:solidFill>
            </a:ln>
          </p:spPr>
          <p:txBody>
            <a:bodyPr wrap="square" rtlCol="0">
              <a:spAutoFit/>
            </a:bodyPr>
            <a:lstStyle/>
            <a:p>
              <a:pPr algn="ctr"/>
              <a:r>
                <a:rPr lang="es-CO" sz="900" dirty="0" smtClean="0">
                  <a:latin typeface="Arial" pitchFamily="34" charset="0"/>
                  <a:cs typeface="Arial" pitchFamily="34" charset="0"/>
                </a:rPr>
                <a:t>ORIGEN HUMANO</a:t>
              </a:r>
              <a:endParaRPr lang="es-CO" sz="900" dirty="0">
                <a:latin typeface="Arial" pitchFamily="34" charset="0"/>
                <a:cs typeface="Arial" pitchFamily="34" charset="0"/>
              </a:endParaRPr>
            </a:p>
          </p:txBody>
        </p:sp>
        <p:sp>
          <p:nvSpPr>
            <p:cNvPr id="37" name="36 CuadroTexto"/>
            <p:cNvSpPr txBox="1"/>
            <p:nvPr/>
          </p:nvSpPr>
          <p:spPr>
            <a:xfrm>
              <a:off x="1115617" y="5877272"/>
              <a:ext cx="1762967" cy="230832"/>
            </a:xfrm>
            <a:prstGeom prst="rect">
              <a:avLst/>
            </a:prstGeom>
            <a:noFill/>
            <a:ln>
              <a:solidFill>
                <a:schemeClr val="tx1">
                  <a:lumMod val="95000"/>
                  <a:lumOff val="5000"/>
                </a:schemeClr>
              </a:solidFill>
            </a:ln>
          </p:spPr>
          <p:txBody>
            <a:bodyPr wrap="square" rtlCol="0">
              <a:spAutoFit/>
            </a:bodyPr>
            <a:lstStyle/>
            <a:p>
              <a:pPr algn="ctr"/>
              <a:r>
                <a:rPr lang="es-CO" sz="900" dirty="0" smtClean="0">
                  <a:latin typeface="Arial" pitchFamily="34" charset="0"/>
                  <a:cs typeface="Arial" pitchFamily="34" charset="0"/>
                </a:rPr>
                <a:t>CONCATENADOS</a:t>
              </a:r>
              <a:endParaRPr lang="es-CO" sz="900" dirty="0">
                <a:latin typeface="Arial" pitchFamily="34" charset="0"/>
                <a:cs typeface="Arial" pitchFamily="34" charset="0"/>
              </a:endParaRPr>
            </a:p>
          </p:txBody>
        </p:sp>
        <p:sp>
          <p:nvSpPr>
            <p:cNvPr id="38" name="37 CuadroTexto"/>
            <p:cNvSpPr txBox="1"/>
            <p:nvPr/>
          </p:nvSpPr>
          <p:spPr>
            <a:xfrm>
              <a:off x="1115617" y="116632"/>
              <a:ext cx="1762967" cy="230832"/>
            </a:xfrm>
            <a:prstGeom prst="rect">
              <a:avLst/>
            </a:prstGeom>
            <a:noFill/>
            <a:ln>
              <a:solidFill>
                <a:schemeClr val="tx1">
                  <a:lumMod val="95000"/>
                  <a:lumOff val="5000"/>
                </a:schemeClr>
              </a:solidFill>
            </a:ln>
          </p:spPr>
          <p:txBody>
            <a:bodyPr wrap="square" rtlCol="0">
              <a:spAutoFit/>
            </a:bodyPr>
            <a:lstStyle/>
            <a:p>
              <a:pPr algn="ctr"/>
              <a:r>
                <a:rPr lang="es-CO" sz="900" dirty="0" smtClean="0">
                  <a:latin typeface="Arial" pitchFamily="34" charset="0"/>
                  <a:cs typeface="Arial" pitchFamily="34" charset="0"/>
                </a:rPr>
                <a:t>ORIGEN NATURAL</a:t>
              </a:r>
              <a:endParaRPr lang="es-CO" sz="900" dirty="0">
                <a:latin typeface="Arial" pitchFamily="34" charset="0"/>
                <a:cs typeface="Arial" pitchFamily="34" charset="0"/>
              </a:endParaRPr>
            </a:p>
          </p:txBody>
        </p:sp>
        <p:sp>
          <p:nvSpPr>
            <p:cNvPr id="41" name="40 CuadroTexto"/>
            <p:cNvSpPr txBox="1"/>
            <p:nvPr/>
          </p:nvSpPr>
          <p:spPr>
            <a:xfrm>
              <a:off x="2987825" y="3835206"/>
              <a:ext cx="1953287" cy="200055"/>
            </a:xfrm>
            <a:prstGeom prst="rect">
              <a:avLst/>
            </a:prstGeom>
            <a:noFill/>
            <a:ln>
              <a:solidFill>
                <a:schemeClr val="tx1">
                  <a:lumMod val="95000"/>
                  <a:lumOff val="5000"/>
                </a:schemeClr>
              </a:solidFill>
            </a:ln>
          </p:spPr>
          <p:txBody>
            <a:bodyPr wrap="square" rtlCol="0">
              <a:spAutoFit/>
            </a:bodyPr>
            <a:lstStyle/>
            <a:p>
              <a:pPr algn="ctr"/>
              <a:r>
                <a:rPr lang="es-CO" sz="700" dirty="0" smtClean="0">
                  <a:latin typeface="Arial" pitchFamily="34" charset="0"/>
                  <a:cs typeface="Arial" pitchFamily="34" charset="0"/>
                </a:rPr>
                <a:t>QUÍMICOS</a:t>
              </a:r>
              <a:endParaRPr lang="es-CO" sz="700" dirty="0">
                <a:latin typeface="Arial" pitchFamily="34" charset="0"/>
                <a:cs typeface="Arial" pitchFamily="34" charset="0"/>
              </a:endParaRPr>
            </a:p>
          </p:txBody>
        </p:sp>
        <p:sp>
          <p:nvSpPr>
            <p:cNvPr id="42" name="41 CuadroTexto"/>
            <p:cNvSpPr txBox="1"/>
            <p:nvPr/>
          </p:nvSpPr>
          <p:spPr>
            <a:xfrm>
              <a:off x="5026768" y="3835206"/>
              <a:ext cx="3001617" cy="184666"/>
            </a:xfrm>
            <a:prstGeom prst="rect">
              <a:avLst/>
            </a:prstGeom>
            <a:noFill/>
            <a:ln>
              <a:solidFill>
                <a:schemeClr val="tx1">
                  <a:lumMod val="95000"/>
                  <a:lumOff val="5000"/>
                </a:schemeClr>
              </a:solidFill>
            </a:ln>
          </p:spPr>
          <p:txBody>
            <a:bodyPr wrap="square" rtlCol="0">
              <a:spAutoFit/>
            </a:bodyPr>
            <a:lstStyle/>
            <a:p>
              <a:r>
                <a:rPr lang="es-CO" sz="600" dirty="0" smtClean="0">
                  <a:latin typeface="Arial" pitchFamily="34" charset="0"/>
                  <a:cs typeface="Arial" pitchFamily="34" charset="0"/>
                </a:rPr>
                <a:t>Derrames / Fugas / Explosiones.</a:t>
              </a:r>
              <a:endParaRPr lang="es-CO" sz="600" dirty="0">
                <a:latin typeface="Arial" pitchFamily="34" charset="0"/>
                <a:cs typeface="Arial" pitchFamily="34" charset="0"/>
              </a:endParaRPr>
            </a:p>
          </p:txBody>
        </p:sp>
        <p:sp>
          <p:nvSpPr>
            <p:cNvPr id="43" name="42 CuadroTexto"/>
            <p:cNvSpPr txBox="1"/>
            <p:nvPr/>
          </p:nvSpPr>
          <p:spPr>
            <a:xfrm>
              <a:off x="5026762" y="4077072"/>
              <a:ext cx="3001617" cy="184666"/>
            </a:xfrm>
            <a:prstGeom prst="rect">
              <a:avLst/>
            </a:prstGeom>
            <a:noFill/>
            <a:ln>
              <a:solidFill>
                <a:schemeClr val="tx1">
                  <a:lumMod val="95000"/>
                  <a:lumOff val="5000"/>
                </a:schemeClr>
              </a:solidFill>
            </a:ln>
          </p:spPr>
          <p:txBody>
            <a:bodyPr wrap="square" rtlCol="0">
              <a:spAutoFit/>
            </a:bodyPr>
            <a:lstStyle/>
            <a:p>
              <a:r>
                <a:rPr lang="es-CO" sz="600" dirty="0" smtClean="0">
                  <a:latin typeface="Arial" pitchFamily="34" charset="0"/>
                  <a:cs typeface="Arial" pitchFamily="34" charset="0"/>
                </a:rPr>
                <a:t>Sobrecargas / Corto circuito</a:t>
              </a:r>
              <a:endParaRPr lang="es-CO" sz="600" dirty="0">
                <a:latin typeface="Arial" pitchFamily="34" charset="0"/>
                <a:cs typeface="Arial" pitchFamily="34" charset="0"/>
              </a:endParaRPr>
            </a:p>
          </p:txBody>
        </p:sp>
        <p:sp>
          <p:nvSpPr>
            <p:cNvPr id="44" name="43 CuadroTexto"/>
            <p:cNvSpPr txBox="1"/>
            <p:nvPr/>
          </p:nvSpPr>
          <p:spPr>
            <a:xfrm>
              <a:off x="5026763" y="4324454"/>
              <a:ext cx="3001617" cy="184666"/>
            </a:xfrm>
            <a:prstGeom prst="rect">
              <a:avLst/>
            </a:prstGeom>
            <a:noFill/>
            <a:ln>
              <a:solidFill>
                <a:schemeClr val="tx1">
                  <a:lumMod val="95000"/>
                  <a:lumOff val="5000"/>
                </a:schemeClr>
              </a:solidFill>
            </a:ln>
          </p:spPr>
          <p:txBody>
            <a:bodyPr wrap="square" rtlCol="0">
              <a:spAutoFit/>
            </a:bodyPr>
            <a:lstStyle/>
            <a:p>
              <a:r>
                <a:rPr lang="es-CO" sz="600" dirty="0" smtClean="0">
                  <a:latin typeface="Arial" pitchFamily="34" charset="0"/>
                  <a:cs typeface="Arial" pitchFamily="34" charset="0"/>
                </a:rPr>
                <a:t>Colapsos / Volcamientos</a:t>
              </a:r>
              <a:endParaRPr lang="es-CO" sz="600" dirty="0">
                <a:latin typeface="Arial" pitchFamily="34" charset="0"/>
                <a:cs typeface="Arial" pitchFamily="34" charset="0"/>
              </a:endParaRPr>
            </a:p>
          </p:txBody>
        </p:sp>
        <p:sp>
          <p:nvSpPr>
            <p:cNvPr id="45" name="44 CuadroTexto"/>
            <p:cNvSpPr txBox="1"/>
            <p:nvPr/>
          </p:nvSpPr>
          <p:spPr>
            <a:xfrm>
              <a:off x="2987824" y="4077072"/>
              <a:ext cx="1953287" cy="200055"/>
            </a:xfrm>
            <a:prstGeom prst="rect">
              <a:avLst/>
            </a:prstGeom>
            <a:noFill/>
            <a:ln>
              <a:solidFill>
                <a:schemeClr val="tx1">
                  <a:lumMod val="95000"/>
                  <a:lumOff val="5000"/>
                </a:schemeClr>
              </a:solidFill>
            </a:ln>
          </p:spPr>
          <p:txBody>
            <a:bodyPr wrap="square" rtlCol="0">
              <a:spAutoFit/>
            </a:bodyPr>
            <a:lstStyle/>
            <a:p>
              <a:pPr algn="ctr"/>
              <a:r>
                <a:rPr lang="es-CO" sz="700" dirty="0" smtClean="0">
                  <a:latin typeface="Arial" pitchFamily="34" charset="0"/>
                  <a:cs typeface="Arial" pitchFamily="34" charset="0"/>
                </a:rPr>
                <a:t>ELÉCTRICOS</a:t>
              </a:r>
              <a:endParaRPr lang="es-CO" sz="700" dirty="0">
                <a:latin typeface="Arial" pitchFamily="34" charset="0"/>
                <a:cs typeface="Arial" pitchFamily="34" charset="0"/>
              </a:endParaRPr>
            </a:p>
          </p:txBody>
        </p:sp>
        <p:sp>
          <p:nvSpPr>
            <p:cNvPr id="46" name="45 CuadroTexto"/>
            <p:cNvSpPr txBox="1"/>
            <p:nvPr/>
          </p:nvSpPr>
          <p:spPr>
            <a:xfrm>
              <a:off x="5026768" y="4581128"/>
              <a:ext cx="3001617" cy="184666"/>
            </a:xfrm>
            <a:prstGeom prst="rect">
              <a:avLst/>
            </a:prstGeom>
            <a:noFill/>
            <a:ln>
              <a:solidFill>
                <a:schemeClr val="tx1">
                  <a:lumMod val="95000"/>
                  <a:lumOff val="5000"/>
                </a:schemeClr>
              </a:solidFill>
            </a:ln>
          </p:spPr>
          <p:txBody>
            <a:bodyPr wrap="square" rtlCol="0">
              <a:spAutoFit/>
            </a:bodyPr>
            <a:lstStyle/>
            <a:p>
              <a:r>
                <a:rPr lang="es-CO" sz="600" dirty="0" smtClean="0">
                  <a:latin typeface="Arial" pitchFamily="34" charset="0"/>
                  <a:cs typeface="Arial" pitchFamily="34" charset="0"/>
                </a:rPr>
                <a:t>.Incendios / Explosiones</a:t>
              </a:r>
              <a:endParaRPr lang="es-CO" sz="600" dirty="0">
                <a:latin typeface="Arial" pitchFamily="34" charset="0"/>
                <a:cs typeface="Arial" pitchFamily="34" charset="0"/>
              </a:endParaRPr>
            </a:p>
          </p:txBody>
        </p:sp>
        <p:sp>
          <p:nvSpPr>
            <p:cNvPr id="47" name="46 CuadroTexto"/>
            <p:cNvSpPr txBox="1"/>
            <p:nvPr/>
          </p:nvSpPr>
          <p:spPr>
            <a:xfrm>
              <a:off x="5026762" y="4883968"/>
              <a:ext cx="3001617" cy="184666"/>
            </a:xfrm>
            <a:prstGeom prst="rect">
              <a:avLst/>
            </a:prstGeom>
            <a:noFill/>
            <a:ln>
              <a:solidFill>
                <a:schemeClr val="tx1">
                  <a:lumMod val="95000"/>
                  <a:lumOff val="5000"/>
                </a:schemeClr>
              </a:solidFill>
            </a:ln>
          </p:spPr>
          <p:txBody>
            <a:bodyPr wrap="square" rtlCol="0">
              <a:spAutoFit/>
            </a:bodyPr>
            <a:lstStyle/>
            <a:p>
              <a:r>
                <a:rPr lang="es-CO" sz="600" dirty="0" smtClean="0">
                  <a:latin typeface="Arial" pitchFamily="34" charset="0"/>
                  <a:cs typeface="Arial" pitchFamily="34" charset="0"/>
                </a:rPr>
                <a:t>Aglomeraciones de público</a:t>
              </a:r>
              <a:endParaRPr lang="es-CO" sz="600" dirty="0">
                <a:latin typeface="Arial" pitchFamily="34" charset="0"/>
                <a:cs typeface="Arial" pitchFamily="34" charset="0"/>
              </a:endParaRPr>
            </a:p>
          </p:txBody>
        </p:sp>
        <p:sp>
          <p:nvSpPr>
            <p:cNvPr id="49" name="48 CuadroTexto"/>
            <p:cNvSpPr txBox="1"/>
            <p:nvPr/>
          </p:nvSpPr>
          <p:spPr>
            <a:xfrm>
              <a:off x="2987825" y="4309065"/>
              <a:ext cx="1953287" cy="200055"/>
            </a:xfrm>
            <a:prstGeom prst="rect">
              <a:avLst/>
            </a:prstGeom>
            <a:noFill/>
            <a:ln>
              <a:solidFill>
                <a:schemeClr val="tx1">
                  <a:lumMod val="95000"/>
                  <a:lumOff val="5000"/>
                </a:schemeClr>
              </a:solidFill>
            </a:ln>
          </p:spPr>
          <p:txBody>
            <a:bodyPr wrap="square" rtlCol="0">
              <a:spAutoFit/>
            </a:bodyPr>
            <a:lstStyle/>
            <a:p>
              <a:pPr algn="ctr"/>
              <a:r>
                <a:rPr lang="es-CO" sz="700" dirty="0" smtClean="0">
                  <a:latin typeface="Arial" pitchFamily="34" charset="0"/>
                  <a:cs typeface="Arial" pitchFamily="34" charset="0"/>
                </a:rPr>
                <a:t>MECÁNICOS</a:t>
              </a:r>
              <a:endParaRPr lang="es-CO" sz="700" dirty="0">
                <a:latin typeface="Arial" pitchFamily="34" charset="0"/>
                <a:cs typeface="Arial" pitchFamily="34" charset="0"/>
              </a:endParaRPr>
            </a:p>
          </p:txBody>
        </p:sp>
        <p:sp>
          <p:nvSpPr>
            <p:cNvPr id="50" name="49 CuadroTexto"/>
            <p:cNvSpPr txBox="1"/>
            <p:nvPr/>
          </p:nvSpPr>
          <p:spPr>
            <a:xfrm>
              <a:off x="5026768" y="5188550"/>
              <a:ext cx="3001617" cy="184666"/>
            </a:xfrm>
            <a:prstGeom prst="rect">
              <a:avLst/>
            </a:prstGeom>
            <a:noFill/>
            <a:ln>
              <a:solidFill>
                <a:schemeClr val="tx1">
                  <a:lumMod val="95000"/>
                  <a:lumOff val="5000"/>
                </a:schemeClr>
              </a:solidFill>
            </a:ln>
          </p:spPr>
          <p:txBody>
            <a:bodyPr wrap="square" rtlCol="0">
              <a:spAutoFit/>
            </a:bodyPr>
            <a:lstStyle/>
            <a:p>
              <a:r>
                <a:rPr lang="es-CO" sz="600" dirty="0" smtClean="0">
                  <a:latin typeface="Arial" pitchFamily="34" charset="0"/>
                  <a:cs typeface="Arial" pitchFamily="34" charset="0"/>
                </a:rPr>
                <a:t>Terrorismo</a:t>
              </a:r>
              <a:endParaRPr lang="es-CO" sz="600" dirty="0">
                <a:latin typeface="Arial" pitchFamily="34" charset="0"/>
                <a:cs typeface="Arial" pitchFamily="34" charset="0"/>
              </a:endParaRPr>
            </a:p>
          </p:txBody>
        </p:sp>
        <p:sp>
          <p:nvSpPr>
            <p:cNvPr id="51" name="50 CuadroTexto"/>
            <p:cNvSpPr txBox="1"/>
            <p:nvPr/>
          </p:nvSpPr>
          <p:spPr>
            <a:xfrm>
              <a:off x="5026762" y="5404574"/>
              <a:ext cx="3001617" cy="184666"/>
            </a:xfrm>
            <a:prstGeom prst="rect">
              <a:avLst/>
            </a:prstGeom>
            <a:noFill/>
            <a:ln>
              <a:solidFill>
                <a:schemeClr val="tx1">
                  <a:lumMod val="95000"/>
                  <a:lumOff val="5000"/>
                </a:schemeClr>
              </a:solidFill>
            </a:ln>
          </p:spPr>
          <p:txBody>
            <a:bodyPr wrap="square" rtlCol="0">
              <a:spAutoFit/>
            </a:bodyPr>
            <a:lstStyle/>
            <a:p>
              <a:r>
                <a:rPr lang="es-CO" sz="600" dirty="0" smtClean="0">
                  <a:latin typeface="Arial" pitchFamily="34" charset="0"/>
                  <a:cs typeface="Arial" pitchFamily="34" charset="0"/>
                </a:rPr>
                <a:t>Vandalismo</a:t>
              </a:r>
              <a:endParaRPr lang="es-CO" sz="600" dirty="0">
                <a:latin typeface="Arial" pitchFamily="34" charset="0"/>
                <a:cs typeface="Arial" pitchFamily="34" charset="0"/>
              </a:endParaRPr>
            </a:p>
          </p:txBody>
        </p:sp>
        <p:sp>
          <p:nvSpPr>
            <p:cNvPr id="52" name="51 CuadroTexto"/>
            <p:cNvSpPr txBox="1"/>
            <p:nvPr/>
          </p:nvSpPr>
          <p:spPr>
            <a:xfrm>
              <a:off x="2987825" y="4581128"/>
              <a:ext cx="1953287" cy="200055"/>
            </a:xfrm>
            <a:prstGeom prst="rect">
              <a:avLst/>
            </a:prstGeom>
            <a:noFill/>
            <a:ln>
              <a:solidFill>
                <a:schemeClr val="tx1">
                  <a:lumMod val="95000"/>
                  <a:lumOff val="5000"/>
                </a:schemeClr>
              </a:solidFill>
            </a:ln>
          </p:spPr>
          <p:txBody>
            <a:bodyPr wrap="square" rtlCol="0">
              <a:spAutoFit/>
            </a:bodyPr>
            <a:lstStyle/>
            <a:p>
              <a:pPr algn="ctr"/>
              <a:r>
                <a:rPr lang="es-CO" sz="700" dirty="0" smtClean="0">
                  <a:latin typeface="Arial" pitchFamily="34" charset="0"/>
                  <a:cs typeface="Arial" pitchFamily="34" charset="0"/>
                </a:rPr>
                <a:t>TÉRMICOS</a:t>
              </a:r>
              <a:endParaRPr lang="es-CO" sz="700" dirty="0">
                <a:latin typeface="Arial" pitchFamily="34" charset="0"/>
                <a:cs typeface="Arial" pitchFamily="34" charset="0"/>
              </a:endParaRPr>
            </a:p>
          </p:txBody>
        </p:sp>
        <p:sp>
          <p:nvSpPr>
            <p:cNvPr id="53" name="52 CuadroTexto"/>
            <p:cNvSpPr txBox="1"/>
            <p:nvPr/>
          </p:nvSpPr>
          <p:spPr>
            <a:xfrm>
              <a:off x="5026768" y="5620598"/>
              <a:ext cx="3001617" cy="184666"/>
            </a:xfrm>
            <a:prstGeom prst="rect">
              <a:avLst/>
            </a:prstGeom>
            <a:noFill/>
            <a:ln>
              <a:solidFill>
                <a:schemeClr val="tx1">
                  <a:lumMod val="95000"/>
                  <a:lumOff val="5000"/>
                </a:schemeClr>
              </a:solidFill>
            </a:ln>
          </p:spPr>
          <p:txBody>
            <a:bodyPr wrap="square" rtlCol="0">
              <a:spAutoFit/>
            </a:bodyPr>
            <a:lstStyle/>
            <a:p>
              <a:r>
                <a:rPr lang="es-CO" sz="600" dirty="0" smtClean="0">
                  <a:latin typeface="Arial" pitchFamily="34" charset="0"/>
                  <a:cs typeface="Arial" pitchFamily="34" charset="0"/>
                </a:rPr>
                <a:t>Sabotaje</a:t>
              </a:r>
              <a:endParaRPr lang="es-CO" sz="600" dirty="0">
                <a:latin typeface="Arial" pitchFamily="34" charset="0"/>
                <a:cs typeface="Arial" pitchFamily="34" charset="0"/>
              </a:endParaRPr>
            </a:p>
          </p:txBody>
        </p:sp>
        <p:sp>
          <p:nvSpPr>
            <p:cNvPr id="54" name="53 CuadroTexto"/>
            <p:cNvSpPr txBox="1"/>
            <p:nvPr/>
          </p:nvSpPr>
          <p:spPr>
            <a:xfrm>
              <a:off x="5026762" y="5908630"/>
              <a:ext cx="3001617" cy="184666"/>
            </a:xfrm>
            <a:prstGeom prst="rect">
              <a:avLst/>
            </a:prstGeom>
            <a:noFill/>
            <a:ln>
              <a:solidFill>
                <a:schemeClr val="tx1">
                  <a:lumMod val="95000"/>
                  <a:lumOff val="5000"/>
                </a:schemeClr>
              </a:solidFill>
            </a:ln>
          </p:spPr>
          <p:txBody>
            <a:bodyPr wrap="square" rtlCol="0">
              <a:spAutoFit/>
            </a:bodyPr>
            <a:lstStyle/>
            <a:p>
              <a:r>
                <a:rPr lang="es-CO" sz="600" dirty="0" smtClean="0">
                  <a:latin typeface="Arial" pitchFamily="34" charset="0"/>
                  <a:cs typeface="Arial" pitchFamily="34" charset="0"/>
                </a:rPr>
                <a:t>Movimiento en masa causado por un sismo</a:t>
              </a:r>
              <a:endParaRPr lang="es-CO" sz="600" dirty="0">
                <a:latin typeface="Arial" pitchFamily="34" charset="0"/>
                <a:cs typeface="Arial" pitchFamily="34" charset="0"/>
              </a:endParaRPr>
            </a:p>
          </p:txBody>
        </p:sp>
        <p:sp>
          <p:nvSpPr>
            <p:cNvPr id="56" name="55 CuadroTexto"/>
            <p:cNvSpPr txBox="1"/>
            <p:nvPr/>
          </p:nvSpPr>
          <p:spPr>
            <a:xfrm>
              <a:off x="2987825" y="4883968"/>
              <a:ext cx="1953287" cy="200055"/>
            </a:xfrm>
            <a:prstGeom prst="rect">
              <a:avLst/>
            </a:prstGeom>
            <a:noFill/>
            <a:ln>
              <a:solidFill>
                <a:schemeClr val="tx1">
                  <a:lumMod val="95000"/>
                  <a:lumOff val="5000"/>
                </a:schemeClr>
              </a:solidFill>
            </a:ln>
          </p:spPr>
          <p:txBody>
            <a:bodyPr wrap="square" rtlCol="0">
              <a:spAutoFit/>
            </a:bodyPr>
            <a:lstStyle/>
            <a:p>
              <a:pPr algn="ctr"/>
              <a:r>
                <a:rPr lang="es-CO" sz="700" dirty="0" smtClean="0">
                  <a:latin typeface="Arial" pitchFamily="34" charset="0"/>
                  <a:cs typeface="Arial" pitchFamily="34" charset="0"/>
                </a:rPr>
                <a:t>NO INTENCIONALES</a:t>
              </a:r>
              <a:endParaRPr lang="es-CO" sz="700" dirty="0">
                <a:latin typeface="Arial" pitchFamily="34" charset="0"/>
                <a:cs typeface="Arial" pitchFamily="34" charset="0"/>
              </a:endParaRPr>
            </a:p>
          </p:txBody>
        </p:sp>
        <p:sp>
          <p:nvSpPr>
            <p:cNvPr id="57" name="56 CuadroTexto"/>
            <p:cNvSpPr txBox="1"/>
            <p:nvPr/>
          </p:nvSpPr>
          <p:spPr>
            <a:xfrm>
              <a:off x="2987824" y="5173161"/>
              <a:ext cx="1953287" cy="200055"/>
            </a:xfrm>
            <a:prstGeom prst="rect">
              <a:avLst/>
            </a:prstGeom>
            <a:noFill/>
            <a:ln>
              <a:solidFill>
                <a:schemeClr val="tx1">
                  <a:lumMod val="95000"/>
                  <a:lumOff val="5000"/>
                </a:schemeClr>
              </a:solidFill>
            </a:ln>
          </p:spPr>
          <p:txBody>
            <a:bodyPr wrap="square" rtlCol="0">
              <a:spAutoFit/>
            </a:bodyPr>
            <a:lstStyle/>
            <a:p>
              <a:pPr algn="ctr"/>
              <a:r>
                <a:rPr lang="es-CO" sz="700" dirty="0" smtClean="0">
                  <a:latin typeface="Arial" pitchFamily="34" charset="0"/>
                  <a:cs typeface="Arial" pitchFamily="34" charset="0"/>
                </a:rPr>
                <a:t>INTENCIONALES</a:t>
              </a:r>
              <a:endParaRPr lang="es-CO" sz="700" dirty="0">
                <a:latin typeface="Arial" pitchFamily="34" charset="0"/>
                <a:cs typeface="Arial" pitchFamily="34" charset="0"/>
              </a:endParaRPr>
            </a:p>
          </p:txBody>
        </p:sp>
        <p:sp>
          <p:nvSpPr>
            <p:cNvPr id="60" name="59 CuadroTexto"/>
            <p:cNvSpPr txBox="1"/>
            <p:nvPr/>
          </p:nvSpPr>
          <p:spPr>
            <a:xfrm>
              <a:off x="5026768" y="6124654"/>
              <a:ext cx="3001617" cy="184666"/>
            </a:xfrm>
            <a:prstGeom prst="rect">
              <a:avLst/>
            </a:prstGeom>
            <a:noFill/>
            <a:ln>
              <a:solidFill>
                <a:schemeClr val="tx1">
                  <a:lumMod val="95000"/>
                  <a:lumOff val="5000"/>
                </a:schemeClr>
              </a:solidFill>
            </a:ln>
          </p:spPr>
          <p:txBody>
            <a:bodyPr wrap="square" rtlCol="0">
              <a:spAutoFit/>
            </a:bodyPr>
            <a:lstStyle/>
            <a:p>
              <a:r>
                <a:rPr lang="es-CO" sz="600" dirty="0" smtClean="0">
                  <a:latin typeface="Arial" pitchFamily="34" charset="0"/>
                  <a:cs typeface="Arial" pitchFamily="34" charset="0"/>
                </a:rPr>
                <a:t>Incendio causado por un rayo</a:t>
              </a:r>
              <a:endParaRPr lang="es-CO" sz="600" dirty="0">
                <a:latin typeface="Arial" pitchFamily="34" charset="0"/>
                <a:cs typeface="Arial" pitchFamily="34" charset="0"/>
              </a:endParaRPr>
            </a:p>
          </p:txBody>
        </p:sp>
        <p:sp>
          <p:nvSpPr>
            <p:cNvPr id="61" name="60 CuadroTexto"/>
            <p:cNvSpPr txBox="1"/>
            <p:nvPr/>
          </p:nvSpPr>
          <p:spPr>
            <a:xfrm>
              <a:off x="5026768" y="6340678"/>
              <a:ext cx="3001617" cy="184666"/>
            </a:xfrm>
            <a:prstGeom prst="rect">
              <a:avLst/>
            </a:prstGeom>
            <a:noFill/>
            <a:ln>
              <a:solidFill>
                <a:schemeClr val="tx1">
                  <a:lumMod val="95000"/>
                  <a:lumOff val="5000"/>
                </a:schemeClr>
              </a:solidFill>
            </a:ln>
          </p:spPr>
          <p:txBody>
            <a:bodyPr wrap="square" rtlCol="0">
              <a:spAutoFit/>
            </a:bodyPr>
            <a:lstStyle/>
            <a:p>
              <a:r>
                <a:rPr lang="es-CO" sz="600" dirty="0" smtClean="0">
                  <a:latin typeface="Arial" pitchFamily="34" charset="0"/>
                  <a:cs typeface="Arial" pitchFamily="34" charset="0"/>
                </a:rPr>
                <a:t>Lahar</a:t>
              </a:r>
              <a:r>
                <a:rPr lang="es-CO" sz="600" dirty="0">
                  <a:latin typeface="Arial" pitchFamily="34" charset="0"/>
                  <a:cs typeface="Arial" pitchFamily="34" charset="0"/>
                </a:rPr>
                <a:t> </a:t>
              </a:r>
              <a:r>
                <a:rPr lang="es-CO" sz="600" dirty="0" smtClean="0">
                  <a:latin typeface="Arial" pitchFamily="34" charset="0"/>
                  <a:cs typeface="Arial" pitchFamily="34" charset="0"/>
                </a:rPr>
                <a:t>causado por deshielo</a:t>
              </a:r>
              <a:endParaRPr lang="es-CO" sz="600" dirty="0">
                <a:latin typeface="Arial" pitchFamily="34" charset="0"/>
                <a:cs typeface="Arial" pitchFamily="34" charset="0"/>
              </a:endParaRPr>
            </a:p>
          </p:txBody>
        </p:sp>
      </p:grpSp>
      <p:sp>
        <p:nvSpPr>
          <p:cNvPr id="48" name="2 Subtítulo"/>
          <p:cNvSpPr txBox="1">
            <a:spLocks/>
          </p:cNvSpPr>
          <p:nvPr/>
        </p:nvSpPr>
        <p:spPr>
          <a:xfrm>
            <a:off x="0" y="6503366"/>
            <a:ext cx="3528392" cy="35463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CO" sz="1000" dirty="0">
                <a:latin typeface="Arial" pitchFamily="34" charset="0"/>
                <a:cs typeface="Arial" pitchFamily="34" charset="0"/>
              </a:rPr>
              <a:t>Elaborado por: Arq. Msc. Daniel I. Arriaga </a:t>
            </a:r>
            <a:r>
              <a:rPr lang="es-CO" sz="1000" dirty="0" smtClean="0">
                <a:latin typeface="Arial" pitchFamily="34" charset="0"/>
                <a:cs typeface="Arial" pitchFamily="34" charset="0"/>
              </a:rPr>
              <a:t>Salamanca</a:t>
            </a:r>
            <a:endParaRPr lang="es-CO" sz="1000" dirty="0">
              <a:latin typeface="Arial" pitchFamily="34" charset="0"/>
              <a:cs typeface="Arial" pitchFamily="34" charset="0"/>
            </a:endParaRPr>
          </a:p>
        </p:txBody>
      </p:sp>
      <p:sp>
        <p:nvSpPr>
          <p:cNvPr id="55" name="2 Subtítulo"/>
          <p:cNvSpPr txBox="1">
            <a:spLocks/>
          </p:cNvSpPr>
          <p:nvPr/>
        </p:nvSpPr>
        <p:spPr>
          <a:xfrm>
            <a:off x="5586805" y="6503367"/>
            <a:ext cx="3528392" cy="35463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s-CO" sz="1000" dirty="0" smtClean="0">
                <a:latin typeface="Arial" pitchFamily="34" charset="0"/>
                <a:cs typeface="Arial" pitchFamily="34" charset="0"/>
              </a:rPr>
              <a:t>Según: Ley 1523 de 2012</a:t>
            </a:r>
            <a:endParaRPr lang="es-CO" sz="1000" dirty="0">
              <a:latin typeface="Arial" pitchFamily="34" charset="0"/>
              <a:cs typeface="Arial" pitchFamily="34" charset="0"/>
            </a:endParaRPr>
          </a:p>
        </p:txBody>
      </p:sp>
    </p:spTree>
    <p:extLst>
      <p:ext uri="{BB962C8B-B14F-4D97-AF65-F5344CB8AC3E}">
        <p14:creationId xmlns:p14="http://schemas.microsoft.com/office/powerpoint/2010/main" val="4410641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rot="16200000">
            <a:off x="-1044624" y="3248980"/>
            <a:ext cx="3528392" cy="360040"/>
          </a:xfrm>
        </p:spPr>
        <p:txBody>
          <a:bodyPr>
            <a:normAutofit lnSpcReduction="10000"/>
          </a:bodyPr>
          <a:lstStyle/>
          <a:p>
            <a:r>
              <a:rPr lang="es-CO" sz="1800" dirty="0" smtClean="0">
                <a:solidFill>
                  <a:schemeClr val="tx1">
                    <a:lumMod val="95000"/>
                    <a:lumOff val="5000"/>
                  </a:schemeClr>
                </a:solidFill>
                <a:latin typeface="Century Gothic" pitchFamily="34" charset="0"/>
              </a:rPr>
              <a:t>ARTICULACIÓN</a:t>
            </a:r>
            <a:endParaRPr lang="es-CO" sz="1800" dirty="0">
              <a:solidFill>
                <a:schemeClr val="tx1">
                  <a:lumMod val="95000"/>
                  <a:lumOff val="5000"/>
                </a:schemeClr>
              </a:solidFill>
              <a:latin typeface="Century Gothic" pitchFamily="34" charset="0"/>
            </a:endParaRPr>
          </a:p>
        </p:txBody>
      </p:sp>
      <p:grpSp>
        <p:nvGrpSpPr>
          <p:cNvPr id="2" name="1 Grupo"/>
          <p:cNvGrpSpPr/>
          <p:nvPr/>
        </p:nvGrpSpPr>
        <p:grpSpPr>
          <a:xfrm>
            <a:off x="1115616" y="116632"/>
            <a:ext cx="6912769" cy="6624736"/>
            <a:chOff x="1115616" y="116632"/>
            <a:chExt cx="6912769" cy="6624736"/>
          </a:xfrm>
        </p:grpSpPr>
        <p:sp>
          <p:nvSpPr>
            <p:cNvPr id="9" name="8 CuadroTexto"/>
            <p:cNvSpPr txBox="1"/>
            <p:nvPr/>
          </p:nvSpPr>
          <p:spPr>
            <a:xfrm>
              <a:off x="2978761" y="117212"/>
              <a:ext cx="1968439" cy="200055"/>
            </a:xfrm>
            <a:prstGeom prst="rect">
              <a:avLst/>
            </a:prstGeom>
            <a:noFill/>
            <a:ln>
              <a:solidFill>
                <a:schemeClr val="tx1">
                  <a:lumMod val="95000"/>
                  <a:lumOff val="5000"/>
                </a:schemeClr>
              </a:solidFill>
            </a:ln>
          </p:spPr>
          <p:txBody>
            <a:bodyPr wrap="square" rtlCol="0">
              <a:spAutoFit/>
            </a:bodyPr>
            <a:lstStyle/>
            <a:p>
              <a:pPr algn="ctr"/>
              <a:r>
                <a:rPr lang="es-CO" sz="700" dirty="0" smtClean="0">
                  <a:latin typeface="Arial" pitchFamily="34" charset="0"/>
                  <a:cs typeface="Arial" pitchFamily="34" charset="0"/>
                </a:rPr>
                <a:t>GEOLÓGICOS</a:t>
              </a:r>
              <a:endParaRPr lang="es-CO" sz="700" dirty="0">
                <a:latin typeface="Arial" pitchFamily="34" charset="0"/>
                <a:cs typeface="Arial" pitchFamily="34" charset="0"/>
              </a:endParaRPr>
            </a:p>
          </p:txBody>
        </p:sp>
        <p:sp>
          <p:nvSpPr>
            <p:cNvPr id="30" name="29 CuadroTexto"/>
            <p:cNvSpPr txBox="1"/>
            <p:nvPr/>
          </p:nvSpPr>
          <p:spPr>
            <a:xfrm>
              <a:off x="2987824" y="1700808"/>
              <a:ext cx="1952070" cy="200741"/>
            </a:xfrm>
            <a:prstGeom prst="rect">
              <a:avLst/>
            </a:prstGeom>
            <a:noFill/>
            <a:ln>
              <a:solidFill>
                <a:schemeClr val="tx1">
                  <a:lumMod val="95000"/>
                  <a:lumOff val="5000"/>
                </a:schemeClr>
              </a:solidFill>
            </a:ln>
          </p:spPr>
          <p:txBody>
            <a:bodyPr wrap="square" rtlCol="0">
              <a:spAutoFit/>
            </a:bodyPr>
            <a:lstStyle/>
            <a:p>
              <a:pPr algn="ctr"/>
              <a:r>
                <a:rPr lang="es-CO" sz="700" dirty="0" smtClean="0">
                  <a:latin typeface="Arial" pitchFamily="34" charset="0"/>
                  <a:cs typeface="Arial" pitchFamily="34" charset="0"/>
                </a:rPr>
                <a:t>HIDROMETEOROLÓGICOS</a:t>
              </a:r>
            </a:p>
          </p:txBody>
        </p:sp>
        <p:sp>
          <p:nvSpPr>
            <p:cNvPr id="32" name="31 CuadroTexto"/>
            <p:cNvSpPr txBox="1"/>
            <p:nvPr/>
          </p:nvSpPr>
          <p:spPr>
            <a:xfrm>
              <a:off x="1115616" y="3861048"/>
              <a:ext cx="1762967" cy="507831"/>
            </a:xfrm>
            <a:prstGeom prst="rect">
              <a:avLst/>
            </a:prstGeom>
            <a:noFill/>
            <a:ln>
              <a:solidFill>
                <a:schemeClr val="tx1">
                  <a:lumMod val="95000"/>
                  <a:lumOff val="5000"/>
                </a:schemeClr>
              </a:solidFill>
            </a:ln>
          </p:spPr>
          <p:txBody>
            <a:bodyPr wrap="square" rtlCol="0">
              <a:spAutoFit/>
            </a:bodyPr>
            <a:lstStyle/>
            <a:p>
              <a:pPr algn="ctr"/>
              <a:r>
                <a:rPr lang="es-CO" sz="900" dirty="0" smtClean="0">
                  <a:latin typeface="Arial" pitchFamily="34" charset="0"/>
                  <a:cs typeface="Arial" pitchFamily="34" charset="0"/>
                </a:rPr>
                <a:t>EVENTOS ANTROPOGÉNICOS NO INTENCIONLAES</a:t>
              </a:r>
              <a:endParaRPr lang="es-CO" sz="900" dirty="0">
                <a:latin typeface="Arial" pitchFamily="34" charset="0"/>
                <a:cs typeface="Arial" pitchFamily="34" charset="0"/>
              </a:endParaRPr>
            </a:p>
          </p:txBody>
        </p:sp>
        <p:sp>
          <p:nvSpPr>
            <p:cNvPr id="38" name="37 CuadroTexto"/>
            <p:cNvSpPr txBox="1"/>
            <p:nvPr/>
          </p:nvSpPr>
          <p:spPr>
            <a:xfrm>
              <a:off x="1115617" y="116632"/>
              <a:ext cx="1762967" cy="369332"/>
            </a:xfrm>
            <a:prstGeom prst="rect">
              <a:avLst/>
            </a:prstGeom>
            <a:noFill/>
            <a:ln>
              <a:solidFill>
                <a:schemeClr val="tx1">
                  <a:lumMod val="95000"/>
                  <a:lumOff val="5000"/>
                </a:schemeClr>
              </a:solidFill>
            </a:ln>
          </p:spPr>
          <p:txBody>
            <a:bodyPr wrap="square" rtlCol="0">
              <a:spAutoFit/>
            </a:bodyPr>
            <a:lstStyle/>
            <a:p>
              <a:pPr algn="ctr"/>
              <a:r>
                <a:rPr lang="es-CO" sz="900" dirty="0" smtClean="0">
                  <a:latin typeface="Arial" pitchFamily="34" charset="0"/>
                  <a:cs typeface="Arial" pitchFamily="34" charset="0"/>
                </a:rPr>
                <a:t>EVENTOS </a:t>
              </a:r>
            </a:p>
            <a:p>
              <a:pPr algn="ctr"/>
              <a:r>
                <a:rPr lang="es-CO" sz="900" dirty="0" smtClean="0">
                  <a:latin typeface="Arial" pitchFamily="34" charset="0"/>
                  <a:cs typeface="Arial" pitchFamily="34" charset="0"/>
                </a:rPr>
                <a:t>NATURALES</a:t>
              </a:r>
              <a:endParaRPr lang="es-CO" sz="900" dirty="0">
                <a:latin typeface="Arial" pitchFamily="34" charset="0"/>
                <a:cs typeface="Arial" pitchFamily="34" charset="0"/>
              </a:endParaRPr>
            </a:p>
          </p:txBody>
        </p:sp>
        <p:sp>
          <p:nvSpPr>
            <p:cNvPr id="41" name="40 CuadroTexto"/>
            <p:cNvSpPr txBox="1"/>
            <p:nvPr/>
          </p:nvSpPr>
          <p:spPr>
            <a:xfrm>
              <a:off x="2987824" y="3861048"/>
              <a:ext cx="1953287" cy="200055"/>
            </a:xfrm>
            <a:prstGeom prst="rect">
              <a:avLst/>
            </a:prstGeom>
            <a:noFill/>
            <a:ln>
              <a:solidFill>
                <a:schemeClr val="tx1">
                  <a:lumMod val="95000"/>
                  <a:lumOff val="5000"/>
                </a:schemeClr>
              </a:solidFill>
            </a:ln>
          </p:spPr>
          <p:txBody>
            <a:bodyPr wrap="square" rtlCol="0">
              <a:spAutoFit/>
            </a:bodyPr>
            <a:lstStyle/>
            <a:p>
              <a:pPr algn="ctr"/>
              <a:r>
                <a:rPr lang="es-CO" sz="700" dirty="0" smtClean="0">
                  <a:latin typeface="Arial" pitchFamily="34" charset="0"/>
                  <a:cs typeface="Arial" pitchFamily="34" charset="0"/>
                </a:rPr>
                <a:t>TECNOLÓGICOS</a:t>
              </a:r>
              <a:endParaRPr lang="es-CO" sz="700" dirty="0">
                <a:latin typeface="Arial" pitchFamily="34" charset="0"/>
                <a:cs typeface="Arial" pitchFamily="34" charset="0"/>
              </a:endParaRPr>
            </a:p>
          </p:txBody>
        </p:sp>
        <p:sp>
          <p:nvSpPr>
            <p:cNvPr id="45" name="44 CuadroTexto"/>
            <p:cNvSpPr txBox="1"/>
            <p:nvPr/>
          </p:nvSpPr>
          <p:spPr>
            <a:xfrm>
              <a:off x="2987823" y="4653136"/>
              <a:ext cx="1953287" cy="200055"/>
            </a:xfrm>
            <a:prstGeom prst="rect">
              <a:avLst/>
            </a:prstGeom>
            <a:noFill/>
            <a:ln>
              <a:solidFill>
                <a:schemeClr val="tx1">
                  <a:lumMod val="95000"/>
                  <a:lumOff val="5000"/>
                </a:schemeClr>
              </a:solidFill>
            </a:ln>
          </p:spPr>
          <p:txBody>
            <a:bodyPr wrap="square" rtlCol="0">
              <a:spAutoFit/>
            </a:bodyPr>
            <a:lstStyle/>
            <a:p>
              <a:pPr algn="ctr"/>
              <a:r>
                <a:rPr lang="es-CO" sz="700" dirty="0" smtClean="0">
                  <a:latin typeface="Arial" pitchFamily="34" charset="0"/>
                  <a:cs typeface="Arial" pitchFamily="34" charset="0"/>
                </a:rPr>
                <a:t>FUNCIONALES</a:t>
              </a:r>
              <a:endParaRPr lang="es-CO" sz="700" dirty="0">
                <a:latin typeface="Arial" pitchFamily="34" charset="0"/>
                <a:cs typeface="Arial" pitchFamily="34" charset="0"/>
              </a:endParaRPr>
            </a:p>
          </p:txBody>
        </p:sp>
        <p:sp>
          <p:nvSpPr>
            <p:cNvPr id="47" name="46 CuadroTexto"/>
            <p:cNvSpPr txBox="1"/>
            <p:nvPr/>
          </p:nvSpPr>
          <p:spPr>
            <a:xfrm>
              <a:off x="5026767" y="4653136"/>
              <a:ext cx="3001617" cy="738664"/>
            </a:xfrm>
            <a:prstGeom prst="rect">
              <a:avLst/>
            </a:prstGeom>
            <a:noFill/>
            <a:ln>
              <a:solidFill>
                <a:schemeClr val="tx1">
                  <a:lumMod val="95000"/>
                  <a:lumOff val="5000"/>
                </a:schemeClr>
              </a:solidFill>
            </a:ln>
          </p:spPr>
          <p:txBody>
            <a:bodyPr wrap="square" rtlCol="0">
              <a:spAutoFit/>
            </a:bodyPr>
            <a:lstStyle/>
            <a:p>
              <a:r>
                <a:rPr lang="es-CO" sz="600" dirty="0" smtClean="0">
                  <a:latin typeface="Arial" pitchFamily="34" charset="0"/>
                  <a:cs typeface="Arial" pitchFamily="34" charset="0"/>
                </a:rPr>
                <a:t>Fallas o errores en la concepción, diseño estructural o funcional, construcción, operación, mantenimiento o localización de: obras de infraestructura, Sistema de movilidad (subsistema vial, subsistema férreo, subsistema fluvial, subsistema aéreo y subsistemas de transportes); sistema de acueducto; sistema de alcantarillado; sistema de saneamiento básico; sistema de energía eléctrica; sistema de telecomunicaciones; sistema de gas natural; sistema de hidrocarburos; sistema </a:t>
              </a:r>
              <a:r>
                <a:rPr lang="es-CO" sz="600" dirty="0">
                  <a:latin typeface="Arial" pitchFamily="34" charset="0"/>
                  <a:cs typeface="Arial" pitchFamily="34" charset="0"/>
                </a:rPr>
                <a:t>de equipamientos </a:t>
              </a:r>
              <a:r>
                <a:rPr lang="es-CO" sz="600" dirty="0" smtClean="0">
                  <a:latin typeface="Arial" pitchFamily="34" charset="0"/>
                  <a:cs typeface="Arial" pitchFamily="34" charset="0"/>
                </a:rPr>
                <a:t>y sistema de espacio público</a:t>
              </a:r>
              <a:endParaRPr lang="es-CO" sz="600" dirty="0">
                <a:latin typeface="Arial" pitchFamily="34" charset="0"/>
                <a:cs typeface="Arial" pitchFamily="34" charset="0"/>
              </a:endParaRPr>
            </a:p>
          </p:txBody>
        </p:sp>
        <p:sp>
          <p:nvSpPr>
            <p:cNvPr id="49" name="48 CuadroTexto"/>
            <p:cNvSpPr txBox="1"/>
            <p:nvPr/>
          </p:nvSpPr>
          <p:spPr>
            <a:xfrm>
              <a:off x="2987824" y="5445224"/>
              <a:ext cx="1953287" cy="200055"/>
            </a:xfrm>
            <a:prstGeom prst="rect">
              <a:avLst/>
            </a:prstGeom>
            <a:noFill/>
            <a:ln>
              <a:solidFill>
                <a:schemeClr val="tx1">
                  <a:lumMod val="95000"/>
                  <a:lumOff val="5000"/>
                </a:schemeClr>
              </a:solidFill>
            </a:ln>
          </p:spPr>
          <p:txBody>
            <a:bodyPr wrap="square" rtlCol="0">
              <a:spAutoFit/>
            </a:bodyPr>
            <a:lstStyle/>
            <a:p>
              <a:pPr algn="ctr"/>
              <a:r>
                <a:rPr lang="es-CO" sz="700" dirty="0" smtClean="0">
                  <a:latin typeface="Arial" pitchFamily="34" charset="0"/>
                  <a:cs typeface="Arial" pitchFamily="34" charset="0"/>
                </a:rPr>
                <a:t>EDIFICACIONES</a:t>
              </a:r>
              <a:endParaRPr lang="es-CO" sz="700" dirty="0">
                <a:latin typeface="Arial" pitchFamily="34" charset="0"/>
                <a:cs typeface="Arial" pitchFamily="34" charset="0"/>
              </a:endParaRPr>
            </a:p>
          </p:txBody>
        </p:sp>
        <p:sp>
          <p:nvSpPr>
            <p:cNvPr id="52" name="51 CuadroTexto"/>
            <p:cNvSpPr txBox="1"/>
            <p:nvPr/>
          </p:nvSpPr>
          <p:spPr>
            <a:xfrm>
              <a:off x="2987824" y="5877272"/>
              <a:ext cx="1953287" cy="200055"/>
            </a:xfrm>
            <a:prstGeom prst="rect">
              <a:avLst/>
            </a:prstGeom>
            <a:noFill/>
            <a:ln>
              <a:solidFill>
                <a:schemeClr val="tx1">
                  <a:lumMod val="95000"/>
                  <a:lumOff val="5000"/>
                </a:schemeClr>
              </a:solidFill>
            </a:ln>
          </p:spPr>
          <p:txBody>
            <a:bodyPr wrap="square" rtlCol="0">
              <a:spAutoFit/>
            </a:bodyPr>
            <a:lstStyle/>
            <a:p>
              <a:pPr algn="ctr"/>
              <a:r>
                <a:rPr lang="es-CO" sz="700" dirty="0" smtClean="0">
                  <a:latin typeface="Arial" pitchFamily="34" charset="0"/>
                  <a:cs typeface="Arial" pitchFamily="34" charset="0"/>
                </a:rPr>
                <a:t>CONCENTRACIÓN DE PERSONAS</a:t>
              </a:r>
              <a:endParaRPr lang="es-CO" sz="700" dirty="0">
                <a:latin typeface="Arial" pitchFamily="34" charset="0"/>
                <a:cs typeface="Arial" pitchFamily="34" charset="0"/>
              </a:endParaRPr>
            </a:p>
          </p:txBody>
        </p:sp>
        <p:sp>
          <p:nvSpPr>
            <p:cNvPr id="53" name="52 CuadroTexto"/>
            <p:cNvSpPr txBox="1"/>
            <p:nvPr/>
          </p:nvSpPr>
          <p:spPr>
            <a:xfrm>
              <a:off x="5026768" y="5445224"/>
              <a:ext cx="3001617" cy="369332"/>
            </a:xfrm>
            <a:prstGeom prst="rect">
              <a:avLst/>
            </a:prstGeom>
            <a:noFill/>
            <a:ln>
              <a:solidFill>
                <a:schemeClr val="tx1">
                  <a:lumMod val="95000"/>
                  <a:lumOff val="5000"/>
                </a:schemeClr>
              </a:solidFill>
            </a:ln>
          </p:spPr>
          <p:txBody>
            <a:bodyPr wrap="square" rtlCol="0">
              <a:spAutoFit/>
            </a:bodyPr>
            <a:lstStyle/>
            <a:p>
              <a:r>
                <a:rPr lang="es-CO" sz="600" dirty="0" smtClean="0">
                  <a:latin typeface="Arial" pitchFamily="34" charset="0"/>
                  <a:cs typeface="Arial" pitchFamily="34" charset="0"/>
                </a:rPr>
                <a:t>Fallas en la estabilidad de y/o funcionalidad de las edificaciones por deficiencias en el diseño estructural, construcción o </a:t>
              </a:r>
              <a:r>
                <a:rPr lang="es-CO" sz="600" dirty="0">
                  <a:latin typeface="Arial" pitchFamily="34" charset="0"/>
                  <a:cs typeface="Arial" pitchFamily="34" charset="0"/>
                </a:rPr>
                <a:t>mantenimiento que puedan generar explosiones, incendios, derrames, fugas, contaminación o </a:t>
              </a:r>
              <a:r>
                <a:rPr lang="es-CO" sz="600" dirty="0" smtClean="0">
                  <a:latin typeface="Arial" pitchFamily="34" charset="0"/>
                  <a:cs typeface="Arial" pitchFamily="34" charset="0"/>
                </a:rPr>
                <a:t>radioactividad</a:t>
              </a:r>
              <a:endParaRPr lang="es-CO" sz="600" dirty="0">
                <a:latin typeface="Arial" pitchFamily="34" charset="0"/>
                <a:cs typeface="Arial" pitchFamily="34" charset="0"/>
              </a:endParaRPr>
            </a:p>
          </p:txBody>
        </p:sp>
        <p:sp>
          <p:nvSpPr>
            <p:cNvPr id="54" name="53 CuadroTexto"/>
            <p:cNvSpPr txBox="1"/>
            <p:nvPr/>
          </p:nvSpPr>
          <p:spPr>
            <a:xfrm>
              <a:off x="5026762" y="5877272"/>
              <a:ext cx="3001617" cy="184666"/>
            </a:xfrm>
            <a:prstGeom prst="rect">
              <a:avLst/>
            </a:prstGeom>
            <a:noFill/>
            <a:ln>
              <a:solidFill>
                <a:schemeClr val="tx1">
                  <a:lumMod val="95000"/>
                  <a:lumOff val="5000"/>
                </a:schemeClr>
              </a:solidFill>
            </a:ln>
          </p:spPr>
          <p:txBody>
            <a:bodyPr wrap="square" rtlCol="0">
              <a:spAutoFit/>
            </a:bodyPr>
            <a:lstStyle/>
            <a:p>
              <a:r>
                <a:rPr lang="es-CO" sz="600" dirty="0" smtClean="0">
                  <a:latin typeface="Arial" pitchFamily="34" charset="0"/>
                  <a:cs typeface="Arial" pitchFamily="34" charset="0"/>
                </a:rPr>
                <a:t>Situaciones de emergencias por pánico</a:t>
              </a:r>
              <a:endParaRPr lang="es-CO" sz="600" dirty="0">
                <a:latin typeface="Arial" pitchFamily="34" charset="0"/>
                <a:cs typeface="Arial" pitchFamily="34" charset="0"/>
              </a:endParaRPr>
            </a:p>
          </p:txBody>
        </p:sp>
        <p:sp>
          <p:nvSpPr>
            <p:cNvPr id="56" name="55 CuadroTexto"/>
            <p:cNvSpPr txBox="1"/>
            <p:nvPr/>
          </p:nvSpPr>
          <p:spPr>
            <a:xfrm>
              <a:off x="2993913" y="6325289"/>
              <a:ext cx="1953287" cy="200055"/>
            </a:xfrm>
            <a:prstGeom prst="rect">
              <a:avLst/>
            </a:prstGeom>
            <a:noFill/>
            <a:ln>
              <a:solidFill>
                <a:schemeClr val="tx1">
                  <a:lumMod val="95000"/>
                  <a:lumOff val="5000"/>
                </a:schemeClr>
              </a:solidFill>
            </a:ln>
          </p:spPr>
          <p:txBody>
            <a:bodyPr wrap="square" rtlCol="0">
              <a:spAutoFit/>
            </a:bodyPr>
            <a:lstStyle/>
            <a:p>
              <a:pPr algn="ctr"/>
              <a:r>
                <a:rPr lang="es-CO" sz="700" dirty="0" smtClean="0">
                  <a:latin typeface="Arial" pitchFamily="34" charset="0"/>
                  <a:cs typeface="Arial" pitchFamily="34" charset="0"/>
                </a:rPr>
                <a:t>ACCIDENTES</a:t>
              </a:r>
            </a:p>
          </p:txBody>
        </p:sp>
        <p:sp>
          <p:nvSpPr>
            <p:cNvPr id="60" name="59 CuadroTexto"/>
            <p:cNvSpPr txBox="1"/>
            <p:nvPr/>
          </p:nvSpPr>
          <p:spPr>
            <a:xfrm>
              <a:off x="5026768" y="6093296"/>
              <a:ext cx="3001617" cy="184666"/>
            </a:xfrm>
            <a:prstGeom prst="rect">
              <a:avLst/>
            </a:prstGeom>
            <a:noFill/>
            <a:ln>
              <a:solidFill>
                <a:schemeClr val="tx1">
                  <a:lumMod val="95000"/>
                  <a:lumOff val="5000"/>
                </a:schemeClr>
              </a:solidFill>
            </a:ln>
          </p:spPr>
          <p:txBody>
            <a:bodyPr wrap="square" rtlCol="0">
              <a:spAutoFit/>
            </a:bodyPr>
            <a:lstStyle/>
            <a:p>
              <a:r>
                <a:rPr lang="es-CO" sz="600" dirty="0" smtClean="0">
                  <a:latin typeface="Arial" pitchFamily="34" charset="0"/>
                  <a:cs typeface="Arial" pitchFamily="34" charset="0"/>
                </a:rPr>
                <a:t>Fallas estructurales, mecánicas, incendios o de otro tipo </a:t>
              </a:r>
              <a:endParaRPr lang="es-CO" sz="600" dirty="0">
                <a:latin typeface="Arial" pitchFamily="34" charset="0"/>
                <a:cs typeface="Arial" pitchFamily="34" charset="0"/>
              </a:endParaRPr>
            </a:p>
          </p:txBody>
        </p:sp>
        <p:sp>
          <p:nvSpPr>
            <p:cNvPr id="61" name="60 CuadroTexto"/>
            <p:cNvSpPr txBox="1"/>
            <p:nvPr/>
          </p:nvSpPr>
          <p:spPr>
            <a:xfrm>
              <a:off x="5026768" y="6340678"/>
              <a:ext cx="3001617" cy="184666"/>
            </a:xfrm>
            <a:prstGeom prst="rect">
              <a:avLst/>
            </a:prstGeom>
            <a:noFill/>
            <a:ln>
              <a:solidFill>
                <a:schemeClr val="tx1">
                  <a:lumMod val="95000"/>
                  <a:lumOff val="5000"/>
                </a:schemeClr>
              </a:solidFill>
            </a:ln>
          </p:spPr>
          <p:txBody>
            <a:bodyPr wrap="square" rtlCol="0">
              <a:spAutoFit/>
            </a:bodyPr>
            <a:lstStyle/>
            <a:p>
              <a:r>
                <a:rPr lang="es-CO" sz="600" dirty="0" smtClean="0">
                  <a:latin typeface="Arial" pitchFamily="34" charset="0"/>
                  <a:cs typeface="Arial" pitchFamily="34" charset="0"/>
                </a:rPr>
                <a:t>Medios de transportes: vehículos, trenes, barcos</a:t>
              </a:r>
              <a:r>
                <a:rPr lang="es-CO" sz="600" dirty="0">
                  <a:latin typeface="Arial" pitchFamily="34" charset="0"/>
                  <a:cs typeface="Arial" pitchFamily="34" charset="0"/>
                </a:rPr>
                <a:t> </a:t>
              </a:r>
              <a:r>
                <a:rPr lang="es-CO" sz="600" dirty="0" smtClean="0">
                  <a:latin typeface="Arial" pitchFamily="34" charset="0"/>
                  <a:cs typeface="Arial" pitchFamily="34" charset="0"/>
                </a:rPr>
                <a:t>o aviones</a:t>
              </a:r>
              <a:endParaRPr lang="es-CO" sz="600" dirty="0">
                <a:latin typeface="Arial" pitchFamily="34" charset="0"/>
                <a:cs typeface="Arial" pitchFamily="34" charset="0"/>
              </a:endParaRPr>
            </a:p>
          </p:txBody>
        </p:sp>
        <p:sp>
          <p:nvSpPr>
            <p:cNvPr id="80" name="79 CuadroTexto"/>
            <p:cNvSpPr txBox="1"/>
            <p:nvPr/>
          </p:nvSpPr>
          <p:spPr>
            <a:xfrm>
              <a:off x="5026767" y="3645024"/>
              <a:ext cx="3001617" cy="184666"/>
            </a:xfrm>
            <a:prstGeom prst="rect">
              <a:avLst/>
            </a:prstGeom>
            <a:noFill/>
            <a:ln>
              <a:solidFill>
                <a:schemeClr val="tx1">
                  <a:lumMod val="95000"/>
                  <a:lumOff val="5000"/>
                </a:schemeClr>
              </a:solidFill>
            </a:ln>
          </p:spPr>
          <p:txBody>
            <a:bodyPr wrap="square" rtlCol="0">
              <a:spAutoFit/>
            </a:bodyPr>
            <a:lstStyle/>
            <a:p>
              <a:r>
                <a:rPr lang="es-CO" sz="600" dirty="0" smtClean="0">
                  <a:latin typeface="Arial" pitchFamily="34" charset="0"/>
                  <a:cs typeface="Arial" pitchFamily="34" charset="0"/>
                </a:rPr>
                <a:t>Olas de calor y frio / Fenómeno del Niño y la Niña</a:t>
              </a:r>
              <a:endParaRPr lang="es-CO" sz="600" dirty="0">
                <a:latin typeface="Arial" pitchFamily="34" charset="0"/>
                <a:cs typeface="Arial" pitchFamily="34" charset="0"/>
              </a:endParaRPr>
            </a:p>
          </p:txBody>
        </p:sp>
        <p:sp>
          <p:nvSpPr>
            <p:cNvPr id="83" name="82 CuadroTexto"/>
            <p:cNvSpPr txBox="1"/>
            <p:nvPr/>
          </p:nvSpPr>
          <p:spPr>
            <a:xfrm>
              <a:off x="5019468" y="332656"/>
              <a:ext cx="3001617" cy="184666"/>
            </a:xfrm>
            <a:prstGeom prst="rect">
              <a:avLst/>
            </a:prstGeom>
            <a:noFill/>
            <a:ln>
              <a:solidFill>
                <a:schemeClr val="tx1">
                  <a:lumMod val="95000"/>
                  <a:lumOff val="5000"/>
                </a:schemeClr>
              </a:solidFill>
            </a:ln>
          </p:spPr>
          <p:txBody>
            <a:bodyPr wrap="square" rtlCol="0">
              <a:spAutoFit/>
            </a:bodyPr>
            <a:lstStyle/>
            <a:p>
              <a:r>
                <a:rPr lang="es-CO" sz="600" dirty="0" smtClean="0">
                  <a:latin typeface="Arial" pitchFamily="34" charset="0"/>
                  <a:cs typeface="Arial" pitchFamily="34" charset="0"/>
                </a:rPr>
                <a:t>Maremoto</a:t>
              </a:r>
              <a:endParaRPr lang="es-CO" sz="600" dirty="0">
                <a:latin typeface="Arial" pitchFamily="34" charset="0"/>
                <a:cs typeface="Arial" pitchFamily="34" charset="0"/>
              </a:endParaRPr>
            </a:p>
          </p:txBody>
        </p:sp>
        <p:sp>
          <p:nvSpPr>
            <p:cNvPr id="84" name="83 CuadroTexto"/>
            <p:cNvSpPr txBox="1"/>
            <p:nvPr/>
          </p:nvSpPr>
          <p:spPr>
            <a:xfrm>
              <a:off x="5019469" y="116632"/>
              <a:ext cx="3001617" cy="184666"/>
            </a:xfrm>
            <a:prstGeom prst="rect">
              <a:avLst/>
            </a:prstGeom>
            <a:noFill/>
            <a:ln>
              <a:solidFill>
                <a:schemeClr val="tx1">
                  <a:lumMod val="95000"/>
                  <a:lumOff val="5000"/>
                </a:schemeClr>
              </a:solidFill>
            </a:ln>
          </p:spPr>
          <p:txBody>
            <a:bodyPr wrap="square" rtlCol="0">
              <a:spAutoFit/>
            </a:bodyPr>
            <a:lstStyle/>
            <a:p>
              <a:r>
                <a:rPr lang="es-CO" sz="600" dirty="0" smtClean="0">
                  <a:latin typeface="Arial" pitchFamily="34" charset="0"/>
                  <a:cs typeface="Arial" pitchFamily="34" charset="0"/>
                </a:rPr>
                <a:t>Terremotos / Sismos</a:t>
              </a:r>
              <a:endParaRPr lang="es-CO" sz="600" dirty="0">
                <a:latin typeface="Arial" pitchFamily="34" charset="0"/>
                <a:cs typeface="Arial" pitchFamily="34" charset="0"/>
              </a:endParaRPr>
            </a:p>
          </p:txBody>
        </p:sp>
        <p:sp>
          <p:nvSpPr>
            <p:cNvPr id="85" name="84 CuadroTexto"/>
            <p:cNvSpPr txBox="1"/>
            <p:nvPr/>
          </p:nvSpPr>
          <p:spPr>
            <a:xfrm>
              <a:off x="5019467" y="564649"/>
              <a:ext cx="3001617" cy="184666"/>
            </a:xfrm>
            <a:prstGeom prst="rect">
              <a:avLst/>
            </a:prstGeom>
            <a:noFill/>
            <a:ln>
              <a:solidFill>
                <a:schemeClr val="tx1">
                  <a:lumMod val="95000"/>
                  <a:lumOff val="5000"/>
                </a:schemeClr>
              </a:solidFill>
            </a:ln>
          </p:spPr>
          <p:txBody>
            <a:bodyPr wrap="square" rtlCol="0">
              <a:spAutoFit/>
            </a:bodyPr>
            <a:lstStyle/>
            <a:p>
              <a:r>
                <a:rPr lang="es-CO" sz="600" dirty="0" smtClean="0">
                  <a:latin typeface="Arial" pitchFamily="34" charset="0"/>
                  <a:cs typeface="Arial" pitchFamily="34" charset="0"/>
                </a:rPr>
                <a:t>Erupciones volcánicas</a:t>
              </a:r>
              <a:endParaRPr lang="es-CO" sz="600" dirty="0">
                <a:latin typeface="Arial" pitchFamily="34" charset="0"/>
                <a:cs typeface="Arial" pitchFamily="34" charset="0"/>
              </a:endParaRPr>
            </a:p>
          </p:txBody>
        </p:sp>
        <p:sp>
          <p:nvSpPr>
            <p:cNvPr id="86" name="85 CuadroTexto"/>
            <p:cNvSpPr txBox="1"/>
            <p:nvPr/>
          </p:nvSpPr>
          <p:spPr>
            <a:xfrm>
              <a:off x="5019469" y="796062"/>
              <a:ext cx="3001617" cy="184666"/>
            </a:xfrm>
            <a:prstGeom prst="rect">
              <a:avLst/>
            </a:prstGeom>
            <a:noFill/>
            <a:ln>
              <a:solidFill>
                <a:schemeClr val="tx1">
                  <a:lumMod val="95000"/>
                  <a:lumOff val="5000"/>
                </a:schemeClr>
              </a:solidFill>
            </a:ln>
          </p:spPr>
          <p:txBody>
            <a:bodyPr wrap="square" rtlCol="0">
              <a:spAutoFit/>
            </a:bodyPr>
            <a:lstStyle/>
            <a:p>
              <a:r>
                <a:rPr lang="es-CO" sz="600" dirty="0" smtClean="0">
                  <a:latin typeface="Arial" pitchFamily="34" charset="0"/>
                  <a:cs typeface="Arial" pitchFamily="34" charset="0"/>
                </a:rPr>
                <a:t>Movimientos en masa</a:t>
              </a:r>
              <a:endParaRPr lang="es-CO" sz="600" dirty="0">
                <a:latin typeface="Arial" pitchFamily="34" charset="0"/>
                <a:cs typeface="Arial" pitchFamily="34" charset="0"/>
              </a:endParaRPr>
            </a:p>
          </p:txBody>
        </p:sp>
        <p:sp>
          <p:nvSpPr>
            <p:cNvPr id="87" name="86 CuadroTexto"/>
            <p:cNvSpPr txBox="1"/>
            <p:nvPr/>
          </p:nvSpPr>
          <p:spPr>
            <a:xfrm>
              <a:off x="5019466" y="1037347"/>
              <a:ext cx="3001617" cy="184666"/>
            </a:xfrm>
            <a:prstGeom prst="rect">
              <a:avLst/>
            </a:prstGeom>
            <a:noFill/>
            <a:ln>
              <a:solidFill>
                <a:schemeClr val="tx1">
                  <a:lumMod val="95000"/>
                  <a:lumOff val="5000"/>
                </a:schemeClr>
              </a:solidFill>
            </a:ln>
          </p:spPr>
          <p:txBody>
            <a:bodyPr wrap="square" rtlCol="0">
              <a:spAutoFit/>
            </a:bodyPr>
            <a:lstStyle/>
            <a:p>
              <a:r>
                <a:rPr lang="es-CO" sz="600" dirty="0" smtClean="0">
                  <a:latin typeface="Arial" pitchFamily="34" charset="0"/>
                  <a:cs typeface="Arial" pitchFamily="34" charset="0"/>
                </a:rPr>
                <a:t>Erosión</a:t>
              </a:r>
              <a:endParaRPr lang="es-CO" sz="600" dirty="0">
                <a:latin typeface="Arial" pitchFamily="34" charset="0"/>
                <a:cs typeface="Arial" pitchFamily="34" charset="0"/>
              </a:endParaRPr>
            </a:p>
          </p:txBody>
        </p:sp>
        <p:sp>
          <p:nvSpPr>
            <p:cNvPr id="88" name="87 CuadroTexto"/>
            <p:cNvSpPr txBox="1"/>
            <p:nvPr/>
          </p:nvSpPr>
          <p:spPr>
            <a:xfrm>
              <a:off x="5019465" y="1253371"/>
              <a:ext cx="3001617" cy="184666"/>
            </a:xfrm>
            <a:prstGeom prst="rect">
              <a:avLst/>
            </a:prstGeom>
            <a:noFill/>
            <a:ln>
              <a:solidFill>
                <a:schemeClr val="tx1">
                  <a:lumMod val="95000"/>
                  <a:lumOff val="5000"/>
                </a:schemeClr>
              </a:solidFill>
            </a:ln>
          </p:spPr>
          <p:txBody>
            <a:bodyPr wrap="square" rtlCol="0">
              <a:spAutoFit/>
            </a:bodyPr>
            <a:lstStyle/>
            <a:p>
              <a:r>
                <a:rPr lang="es-CO" sz="600" dirty="0" smtClean="0">
                  <a:latin typeface="Arial" pitchFamily="34" charset="0"/>
                  <a:cs typeface="Arial" pitchFamily="34" charset="0"/>
                </a:rPr>
                <a:t>Licuación</a:t>
              </a:r>
              <a:endParaRPr lang="es-CO" sz="600" dirty="0">
                <a:latin typeface="Arial" pitchFamily="34" charset="0"/>
                <a:cs typeface="Arial" pitchFamily="34" charset="0"/>
              </a:endParaRPr>
            </a:p>
          </p:txBody>
        </p:sp>
        <p:sp>
          <p:nvSpPr>
            <p:cNvPr id="89" name="88 CuadroTexto"/>
            <p:cNvSpPr txBox="1"/>
            <p:nvPr/>
          </p:nvSpPr>
          <p:spPr>
            <a:xfrm>
              <a:off x="5019469" y="1469395"/>
              <a:ext cx="3001617" cy="184666"/>
            </a:xfrm>
            <a:prstGeom prst="rect">
              <a:avLst/>
            </a:prstGeom>
            <a:noFill/>
            <a:ln>
              <a:solidFill>
                <a:schemeClr val="tx1">
                  <a:lumMod val="95000"/>
                  <a:lumOff val="5000"/>
                </a:schemeClr>
              </a:solidFill>
            </a:ln>
          </p:spPr>
          <p:txBody>
            <a:bodyPr wrap="square" rtlCol="0">
              <a:spAutoFit/>
            </a:bodyPr>
            <a:lstStyle/>
            <a:p>
              <a:r>
                <a:rPr lang="es-CO" sz="600" dirty="0" smtClean="0">
                  <a:latin typeface="Arial" pitchFamily="34" charset="0"/>
                  <a:cs typeface="Arial" pitchFamily="34" charset="0"/>
                </a:rPr>
                <a:t>Subsidencia</a:t>
              </a:r>
              <a:endParaRPr lang="es-CO" sz="600" dirty="0">
                <a:latin typeface="Arial" pitchFamily="34" charset="0"/>
                <a:cs typeface="Arial" pitchFamily="34" charset="0"/>
              </a:endParaRPr>
            </a:p>
          </p:txBody>
        </p:sp>
        <p:sp>
          <p:nvSpPr>
            <p:cNvPr id="90" name="89 CuadroTexto"/>
            <p:cNvSpPr txBox="1"/>
            <p:nvPr/>
          </p:nvSpPr>
          <p:spPr>
            <a:xfrm>
              <a:off x="5019465" y="1701494"/>
              <a:ext cx="3001617" cy="184666"/>
            </a:xfrm>
            <a:prstGeom prst="rect">
              <a:avLst/>
            </a:prstGeom>
            <a:noFill/>
            <a:ln>
              <a:solidFill>
                <a:schemeClr val="tx1">
                  <a:lumMod val="95000"/>
                  <a:lumOff val="5000"/>
                </a:schemeClr>
              </a:solidFill>
            </a:ln>
          </p:spPr>
          <p:txBody>
            <a:bodyPr wrap="square" rtlCol="0">
              <a:spAutoFit/>
            </a:bodyPr>
            <a:lstStyle/>
            <a:p>
              <a:r>
                <a:rPr lang="es-CO" sz="600" dirty="0" smtClean="0">
                  <a:latin typeface="Arial" pitchFamily="34" charset="0"/>
                  <a:cs typeface="Arial" pitchFamily="34" charset="0"/>
                </a:rPr>
                <a:t>Inundaciones</a:t>
              </a:r>
              <a:endParaRPr lang="es-CO" sz="600" dirty="0">
                <a:latin typeface="Arial" pitchFamily="34" charset="0"/>
                <a:cs typeface="Arial" pitchFamily="34" charset="0"/>
              </a:endParaRPr>
            </a:p>
          </p:txBody>
        </p:sp>
        <p:sp>
          <p:nvSpPr>
            <p:cNvPr id="91" name="90 CuadroTexto"/>
            <p:cNvSpPr txBox="1"/>
            <p:nvPr/>
          </p:nvSpPr>
          <p:spPr>
            <a:xfrm>
              <a:off x="5019465" y="1916357"/>
              <a:ext cx="3001617" cy="184666"/>
            </a:xfrm>
            <a:prstGeom prst="rect">
              <a:avLst/>
            </a:prstGeom>
            <a:noFill/>
            <a:ln>
              <a:solidFill>
                <a:schemeClr val="tx1">
                  <a:lumMod val="95000"/>
                  <a:lumOff val="5000"/>
                </a:schemeClr>
              </a:solidFill>
            </a:ln>
          </p:spPr>
          <p:txBody>
            <a:bodyPr wrap="square" rtlCol="0">
              <a:spAutoFit/>
            </a:bodyPr>
            <a:lstStyle/>
            <a:p>
              <a:r>
                <a:rPr lang="es-CO" sz="600" dirty="0" smtClean="0">
                  <a:latin typeface="Arial" pitchFamily="34" charset="0"/>
                  <a:cs typeface="Arial" pitchFamily="34" charset="0"/>
                </a:rPr>
                <a:t>Avalanchas</a:t>
              </a:r>
              <a:endParaRPr lang="es-CO" sz="600" dirty="0">
                <a:latin typeface="Arial" pitchFamily="34" charset="0"/>
                <a:cs typeface="Arial" pitchFamily="34" charset="0"/>
              </a:endParaRPr>
            </a:p>
          </p:txBody>
        </p:sp>
        <p:sp>
          <p:nvSpPr>
            <p:cNvPr id="92" name="91 CuadroTexto"/>
            <p:cNvSpPr txBox="1"/>
            <p:nvPr/>
          </p:nvSpPr>
          <p:spPr>
            <a:xfrm>
              <a:off x="5019465" y="2132381"/>
              <a:ext cx="3001617" cy="184666"/>
            </a:xfrm>
            <a:prstGeom prst="rect">
              <a:avLst/>
            </a:prstGeom>
            <a:noFill/>
            <a:ln>
              <a:solidFill>
                <a:schemeClr val="tx1">
                  <a:lumMod val="95000"/>
                  <a:lumOff val="5000"/>
                </a:schemeClr>
              </a:solidFill>
            </a:ln>
          </p:spPr>
          <p:txBody>
            <a:bodyPr wrap="square" rtlCol="0">
              <a:spAutoFit/>
            </a:bodyPr>
            <a:lstStyle/>
            <a:p>
              <a:r>
                <a:rPr lang="es-CO" sz="600" dirty="0" smtClean="0">
                  <a:latin typeface="Arial" pitchFamily="34" charset="0"/>
                  <a:cs typeface="Arial" pitchFamily="34" charset="0"/>
                </a:rPr>
                <a:t>Sequias / Heladas</a:t>
              </a:r>
              <a:endParaRPr lang="es-CO" sz="600" dirty="0">
                <a:latin typeface="Arial" pitchFamily="34" charset="0"/>
                <a:cs typeface="Arial" pitchFamily="34" charset="0"/>
              </a:endParaRPr>
            </a:p>
          </p:txBody>
        </p:sp>
        <p:sp>
          <p:nvSpPr>
            <p:cNvPr id="93" name="92 CuadroTexto"/>
            <p:cNvSpPr txBox="1"/>
            <p:nvPr/>
          </p:nvSpPr>
          <p:spPr>
            <a:xfrm>
              <a:off x="5019465" y="2349566"/>
              <a:ext cx="3001617" cy="184666"/>
            </a:xfrm>
            <a:prstGeom prst="rect">
              <a:avLst/>
            </a:prstGeom>
            <a:noFill/>
            <a:ln>
              <a:solidFill>
                <a:schemeClr val="tx1">
                  <a:lumMod val="95000"/>
                  <a:lumOff val="5000"/>
                </a:schemeClr>
              </a:solidFill>
            </a:ln>
          </p:spPr>
          <p:txBody>
            <a:bodyPr wrap="square" rtlCol="0">
              <a:spAutoFit/>
            </a:bodyPr>
            <a:lstStyle/>
            <a:p>
              <a:r>
                <a:rPr lang="es-CO" sz="600" dirty="0" smtClean="0">
                  <a:latin typeface="Arial" pitchFamily="34" charset="0"/>
                  <a:cs typeface="Arial" pitchFamily="34" charset="0"/>
                </a:rPr>
                <a:t>Granizadas</a:t>
              </a:r>
              <a:endParaRPr lang="es-CO" sz="600" dirty="0">
                <a:latin typeface="Arial" pitchFamily="34" charset="0"/>
                <a:cs typeface="Arial" pitchFamily="34" charset="0"/>
              </a:endParaRPr>
            </a:p>
          </p:txBody>
        </p:sp>
        <p:sp>
          <p:nvSpPr>
            <p:cNvPr id="94" name="93 CuadroTexto"/>
            <p:cNvSpPr txBox="1"/>
            <p:nvPr/>
          </p:nvSpPr>
          <p:spPr>
            <a:xfrm>
              <a:off x="5019465" y="2564904"/>
              <a:ext cx="3001617" cy="184666"/>
            </a:xfrm>
            <a:prstGeom prst="rect">
              <a:avLst/>
            </a:prstGeom>
            <a:noFill/>
            <a:ln>
              <a:solidFill>
                <a:schemeClr val="tx1">
                  <a:lumMod val="95000"/>
                  <a:lumOff val="5000"/>
                </a:schemeClr>
              </a:solidFill>
            </a:ln>
          </p:spPr>
          <p:txBody>
            <a:bodyPr wrap="square" rtlCol="0">
              <a:spAutoFit/>
            </a:bodyPr>
            <a:lstStyle/>
            <a:p>
              <a:r>
                <a:rPr lang="es-CO" sz="600" dirty="0" smtClean="0">
                  <a:latin typeface="Arial" pitchFamily="34" charset="0"/>
                  <a:cs typeface="Arial" pitchFamily="34" charset="0"/>
                </a:rPr>
                <a:t>Incendios forestales</a:t>
              </a:r>
              <a:endParaRPr lang="es-CO" sz="600" dirty="0">
                <a:latin typeface="Arial" pitchFamily="34" charset="0"/>
                <a:cs typeface="Arial" pitchFamily="34" charset="0"/>
              </a:endParaRPr>
            </a:p>
          </p:txBody>
        </p:sp>
        <p:sp>
          <p:nvSpPr>
            <p:cNvPr id="95" name="94 CuadroTexto"/>
            <p:cNvSpPr txBox="1"/>
            <p:nvPr/>
          </p:nvSpPr>
          <p:spPr>
            <a:xfrm>
              <a:off x="5019465" y="2780928"/>
              <a:ext cx="3001617" cy="184666"/>
            </a:xfrm>
            <a:prstGeom prst="rect">
              <a:avLst/>
            </a:prstGeom>
            <a:noFill/>
            <a:ln>
              <a:solidFill>
                <a:schemeClr val="tx1">
                  <a:lumMod val="95000"/>
                  <a:lumOff val="5000"/>
                </a:schemeClr>
              </a:solidFill>
            </a:ln>
          </p:spPr>
          <p:txBody>
            <a:bodyPr wrap="square" rtlCol="0">
              <a:spAutoFit/>
            </a:bodyPr>
            <a:lstStyle/>
            <a:p>
              <a:r>
                <a:rPr lang="es-CO" sz="600" dirty="0" smtClean="0">
                  <a:latin typeface="Arial" pitchFamily="34" charset="0"/>
                  <a:cs typeface="Arial" pitchFamily="34" charset="0"/>
                </a:rPr>
                <a:t>Descargas eléctricas</a:t>
              </a:r>
              <a:endParaRPr lang="es-CO" sz="600" dirty="0">
                <a:latin typeface="Arial" pitchFamily="34" charset="0"/>
                <a:cs typeface="Arial" pitchFamily="34" charset="0"/>
              </a:endParaRPr>
            </a:p>
          </p:txBody>
        </p:sp>
        <p:sp>
          <p:nvSpPr>
            <p:cNvPr id="100" name="99 CuadroTexto"/>
            <p:cNvSpPr txBox="1"/>
            <p:nvPr/>
          </p:nvSpPr>
          <p:spPr>
            <a:xfrm>
              <a:off x="5019465" y="3212976"/>
              <a:ext cx="3001617" cy="184666"/>
            </a:xfrm>
            <a:prstGeom prst="rect">
              <a:avLst/>
            </a:prstGeom>
            <a:noFill/>
            <a:ln>
              <a:solidFill>
                <a:schemeClr val="tx1">
                  <a:lumMod val="95000"/>
                  <a:lumOff val="5000"/>
                </a:schemeClr>
              </a:solidFill>
            </a:ln>
          </p:spPr>
          <p:txBody>
            <a:bodyPr wrap="square" rtlCol="0">
              <a:spAutoFit/>
            </a:bodyPr>
            <a:lstStyle/>
            <a:p>
              <a:r>
                <a:rPr lang="es-CO" sz="600" dirty="0" smtClean="0">
                  <a:latin typeface="Arial" pitchFamily="34" charset="0"/>
                  <a:cs typeface="Arial" pitchFamily="34" charset="0"/>
                </a:rPr>
                <a:t>Tornados</a:t>
              </a:r>
              <a:endParaRPr lang="es-CO" sz="600" dirty="0">
                <a:latin typeface="Arial" pitchFamily="34" charset="0"/>
                <a:cs typeface="Arial" pitchFamily="34" charset="0"/>
              </a:endParaRPr>
            </a:p>
          </p:txBody>
        </p:sp>
        <p:sp>
          <p:nvSpPr>
            <p:cNvPr id="101" name="100 CuadroTexto"/>
            <p:cNvSpPr txBox="1"/>
            <p:nvPr/>
          </p:nvSpPr>
          <p:spPr>
            <a:xfrm>
              <a:off x="5019465" y="2996952"/>
              <a:ext cx="3001617" cy="184666"/>
            </a:xfrm>
            <a:prstGeom prst="rect">
              <a:avLst/>
            </a:prstGeom>
            <a:noFill/>
            <a:ln>
              <a:solidFill>
                <a:schemeClr val="tx1">
                  <a:lumMod val="95000"/>
                  <a:lumOff val="5000"/>
                </a:schemeClr>
              </a:solidFill>
            </a:ln>
          </p:spPr>
          <p:txBody>
            <a:bodyPr wrap="square" rtlCol="0">
              <a:spAutoFit/>
            </a:bodyPr>
            <a:lstStyle/>
            <a:p>
              <a:r>
                <a:rPr lang="es-CO" sz="600" dirty="0" smtClean="0">
                  <a:latin typeface="Arial" pitchFamily="34" charset="0"/>
                  <a:cs typeface="Arial" pitchFamily="34" charset="0"/>
                </a:rPr>
                <a:t>Huracanes</a:t>
              </a:r>
              <a:endParaRPr lang="es-CO" sz="600" dirty="0">
                <a:latin typeface="Arial" pitchFamily="34" charset="0"/>
                <a:cs typeface="Arial" pitchFamily="34" charset="0"/>
              </a:endParaRPr>
            </a:p>
          </p:txBody>
        </p:sp>
        <p:sp>
          <p:nvSpPr>
            <p:cNvPr id="102" name="101 CuadroTexto"/>
            <p:cNvSpPr txBox="1"/>
            <p:nvPr/>
          </p:nvSpPr>
          <p:spPr>
            <a:xfrm>
              <a:off x="5026767" y="3429000"/>
              <a:ext cx="3001617" cy="184666"/>
            </a:xfrm>
            <a:prstGeom prst="rect">
              <a:avLst/>
            </a:prstGeom>
            <a:noFill/>
            <a:ln>
              <a:solidFill>
                <a:schemeClr val="tx1">
                  <a:lumMod val="95000"/>
                  <a:lumOff val="5000"/>
                </a:schemeClr>
              </a:solidFill>
            </a:ln>
          </p:spPr>
          <p:txBody>
            <a:bodyPr wrap="square" rtlCol="0">
              <a:spAutoFit/>
            </a:bodyPr>
            <a:lstStyle/>
            <a:p>
              <a:r>
                <a:rPr lang="es-CO" sz="600" dirty="0" smtClean="0">
                  <a:latin typeface="Arial" pitchFamily="34" charset="0"/>
                  <a:cs typeface="Arial" pitchFamily="34" charset="0"/>
                </a:rPr>
                <a:t>Tormentas</a:t>
              </a:r>
              <a:endParaRPr lang="es-CO" sz="600" dirty="0">
                <a:latin typeface="Arial" pitchFamily="34" charset="0"/>
                <a:cs typeface="Arial" pitchFamily="34" charset="0"/>
              </a:endParaRPr>
            </a:p>
          </p:txBody>
        </p:sp>
        <p:sp>
          <p:nvSpPr>
            <p:cNvPr id="104" name="103 CuadroTexto"/>
            <p:cNvSpPr txBox="1"/>
            <p:nvPr/>
          </p:nvSpPr>
          <p:spPr>
            <a:xfrm>
              <a:off x="5026767" y="3861048"/>
              <a:ext cx="3001617" cy="369332"/>
            </a:xfrm>
            <a:prstGeom prst="rect">
              <a:avLst/>
            </a:prstGeom>
            <a:noFill/>
            <a:ln>
              <a:solidFill>
                <a:schemeClr val="tx1">
                  <a:lumMod val="95000"/>
                  <a:lumOff val="5000"/>
                </a:schemeClr>
              </a:solidFill>
            </a:ln>
          </p:spPr>
          <p:txBody>
            <a:bodyPr wrap="square" rtlCol="0">
              <a:spAutoFit/>
            </a:bodyPr>
            <a:lstStyle/>
            <a:p>
              <a:r>
                <a:rPr lang="es-CO" sz="600" dirty="0" smtClean="0">
                  <a:latin typeface="Arial" pitchFamily="34" charset="0"/>
                  <a:cs typeface="Arial" pitchFamily="34" charset="0"/>
                </a:rPr>
                <a:t>Fallas en el proceso  de almacenamiento, transporte, manejo y disposición de residuos de productos peligrosos o nocivos que puedan generar explosiones, incendios, derrames, fugas, contaminación o radioactividad</a:t>
              </a:r>
              <a:endParaRPr lang="es-CO" sz="600" dirty="0">
                <a:latin typeface="Arial" pitchFamily="34" charset="0"/>
                <a:cs typeface="Arial" pitchFamily="34" charset="0"/>
              </a:endParaRPr>
            </a:p>
          </p:txBody>
        </p:sp>
        <p:sp>
          <p:nvSpPr>
            <p:cNvPr id="105" name="104 CuadroTexto"/>
            <p:cNvSpPr txBox="1"/>
            <p:nvPr/>
          </p:nvSpPr>
          <p:spPr>
            <a:xfrm>
              <a:off x="5026766" y="4246930"/>
              <a:ext cx="3001617" cy="369332"/>
            </a:xfrm>
            <a:prstGeom prst="rect">
              <a:avLst/>
            </a:prstGeom>
            <a:noFill/>
            <a:ln>
              <a:solidFill>
                <a:schemeClr val="tx1">
                  <a:lumMod val="95000"/>
                  <a:lumOff val="5000"/>
                </a:schemeClr>
              </a:solidFill>
            </a:ln>
          </p:spPr>
          <p:txBody>
            <a:bodyPr wrap="square" rtlCol="0">
              <a:spAutoFit/>
            </a:bodyPr>
            <a:lstStyle/>
            <a:p>
              <a:r>
                <a:rPr lang="es-CO" sz="600" dirty="0" smtClean="0">
                  <a:latin typeface="Arial" pitchFamily="34" charset="0"/>
                  <a:cs typeface="Arial" pitchFamily="34" charset="0"/>
                </a:rPr>
                <a:t>Fallas en los sistemas productivos industriales o actividades económicas de bienes y servicios que puedan generar explosiones, incendios, derrames, fugas, contaminación o radioactividad</a:t>
              </a:r>
              <a:endParaRPr lang="es-CO" sz="600" dirty="0">
                <a:latin typeface="Arial" pitchFamily="34" charset="0"/>
                <a:cs typeface="Arial" pitchFamily="34" charset="0"/>
              </a:endParaRPr>
            </a:p>
          </p:txBody>
        </p:sp>
        <p:sp>
          <p:nvSpPr>
            <p:cNvPr id="106" name="105 CuadroTexto"/>
            <p:cNvSpPr txBox="1"/>
            <p:nvPr/>
          </p:nvSpPr>
          <p:spPr>
            <a:xfrm>
              <a:off x="5026767" y="6556702"/>
              <a:ext cx="3001617" cy="184666"/>
            </a:xfrm>
            <a:prstGeom prst="rect">
              <a:avLst/>
            </a:prstGeom>
            <a:noFill/>
            <a:ln>
              <a:solidFill>
                <a:schemeClr val="tx1">
                  <a:lumMod val="95000"/>
                  <a:lumOff val="5000"/>
                </a:schemeClr>
              </a:solidFill>
            </a:ln>
          </p:spPr>
          <p:txBody>
            <a:bodyPr wrap="square" rtlCol="0">
              <a:spAutoFit/>
            </a:bodyPr>
            <a:lstStyle/>
            <a:p>
              <a:r>
                <a:rPr lang="es-CO" sz="600" dirty="0" smtClean="0">
                  <a:latin typeface="Arial" pitchFamily="34" charset="0"/>
                  <a:cs typeface="Arial" pitchFamily="34" charset="0"/>
                </a:rPr>
                <a:t>Accidentes: atropellamientos, caídas, lesiones o quemaduras</a:t>
              </a:r>
              <a:endParaRPr lang="es-CO" sz="600" dirty="0">
                <a:latin typeface="Arial" pitchFamily="34" charset="0"/>
                <a:cs typeface="Arial" pitchFamily="34" charset="0"/>
              </a:endParaRPr>
            </a:p>
          </p:txBody>
        </p:sp>
      </p:grpSp>
      <p:sp>
        <p:nvSpPr>
          <p:cNvPr id="39" name="2 Subtítulo"/>
          <p:cNvSpPr txBox="1">
            <a:spLocks/>
          </p:cNvSpPr>
          <p:nvPr/>
        </p:nvSpPr>
        <p:spPr>
          <a:xfrm>
            <a:off x="0" y="6503366"/>
            <a:ext cx="3528392" cy="35463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CO" sz="1000" dirty="0">
                <a:latin typeface="Arial" pitchFamily="34" charset="0"/>
                <a:cs typeface="Arial" pitchFamily="34" charset="0"/>
              </a:rPr>
              <a:t>Elaborado por: Arq. Msc. Daniel I. Arriaga </a:t>
            </a:r>
            <a:r>
              <a:rPr lang="es-CO" sz="1000" dirty="0" smtClean="0">
                <a:latin typeface="Arial" pitchFamily="34" charset="0"/>
                <a:cs typeface="Arial" pitchFamily="34" charset="0"/>
              </a:rPr>
              <a:t>Salamanca</a:t>
            </a:r>
            <a:endParaRPr lang="es-CO" sz="1000" dirty="0">
              <a:latin typeface="Arial" pitchFamily="34" charset="0"/>
              <a:cs typeface="Arial" pitchFamily="34" charset="0"/>
            </a:endParaRPr>
          </a:p>
        </p:txBody>
      </p:sp>
      <p:sp>
        <p:nvSpPr>
          <p:cNvPr id="40" name="2 Subtítulo"/>
          <p:cNvSpPr txBox="1">
            <a:spLocks/>
          </p:cNvSpPr>
          <p:nvPr/>
        </p:nvSpPr>
        <p:spPr>
          <a:xfrm>
            <a:off x="5586805" y="6503367"/>
            <a:ext cx="3528392" cy="35463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s-CO" sz="1000" dirty="0" smtClean="0">
                <a:latin typeface="Arial" pitchFamily="34" charset="0"/>
                <a:cs typeface="Arial" pitchFamily="34" charset="0"/>
              </a:rPr>
              <a:t>Propuesta</a:t>
            </a:r>
            <a:endParaRPr lang="es-CO" sz="1000" dirty="0">
              <a:latin typeface="Arial" pitchFamily="34" charset="0"/>
              <a:cs typeface="Arial" pitchFamily="34" charset="0"/>
            </a:endParaRPr>
          </a:p>
        </p:txBody>
      </p:sp>
    </p:spTree>
    <p:extLst>
      <p:ext uri="{BB962C8B-B14F-4D97-AF65-F5344CB8AC3E}">
        <p14:creationId xmlns:p14="http://schemas.microsoft.com/office/powerpoint/2010/main" val="12975296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rot="16200000">
            <a:off x="-1044624" y="3248980"/>
            <a:ext cx="3528392" cy="360040"/>
          </a:xfrm>
        </p:spPr>
        <p:txBody>
          <a:bodyPr>
            <a:normAutofit lnSpcReduction="10000"/>
          </a:bodyPr>
          <a:lstStyle/>
          <a:p>
            <a:r>
              <a:rPr lang="es-CO" sz="1800" dirty="0" smtClean="0">
                <a:solidFill>
                  <a:schemeClr val="tx1">
                    <a:lumMod val="95000"/>
                    <a:lumOff val="5000"/>
                  </a:schemeClr>
                </a:solidFill>
                <a:latin typeface="Century Gothic" pitchFamily="34" charset="0"/>
              </a:rPr>
              <a:t>VULNERABILIDADES</a:t>
            </a:r>
            <a:endParaRPr lang="es-CO" sz="1800" dirty="0">
              <a:solidFill>
                <a:schemeClr val="tx1">
                  <a:lumMod val="95000"/>
                  <a:lumOff val="5000"/>
                </a:schemeClr>
              </a:solidFill>
              <a:latin typeface="Century Gothic" pitchFamily="34" charset="0"/>
            </a:endParaRPr>
          </a:p>
        </p:txBody>
      </p:sp>
      <p:sp>
        <p:nvSpPr>
          <p:cNvPr id="55" name="54 CuadroTexto"/>
          <p:cNvSpPr txBox="1"/>
          <p:nvPr/>
        </p:nvSpPr>
        <p:spPr>
          <a:xfrm>
            <a:off x="1403648" y="1052736"/>
            <a:ext cx="5616624" cy="5970865"/>
          </a:xfrm>
          <a:prstGeom prst="rect">
            <a:avLst/>
          </a:prstGeom>
          <a:noFill/>
        </p:spPr>
        <p:txBody>
          <a:bodyPr wrap="square" rtlCol="0">
            <a:spAutoFit/>
          </a:bodyPr>
          <a:lstStyle/>
          <a:p>
            <a:r>
              <a:rPr lang="es-CO" sz="4000" dirty="0" smtClean="0">
                <a:latin typeface="Century Gothic" pitchFamily="34" charset="0"/>
              </a:rPr>
              <a:t>F</a:t>
            </a:r>
            <a:r>
              <a:rPr lang="es-CO" sz="1400" dirty="0" smtClean="0">
                <a:latin typeface="Century Gothic" pitchFamily="34" charset="0"/>
              </a:rPr>
              <a:t>= FÍSICA</a:t>
            </a:r>
          </a:p>
          <a:p>
            <a:r>
              <a:rPr lang="es-CO" sz="4000" dirty="0" smtClean="0">
                <a:latin typeface="Century Gothic" pitchFamily="34" charset="0"/>
              </a:rPr>
              <a:t>E</a:t>
            </a:r>
            <a:r>
              <a:rPr lang="es-CO" sz="1400" dirty="0" smtClean="0">
                <a:latin typeface="Century Gothic" pitchFamily="34" charset="0"/>
              </a:rPr>
              <a:t>= ECONÓMICA</a:t>
            </a:r>
            <a:endParaRPr lang="es-CO" sz="1400" dirty="0">
              <a:latin typeface="Century Gothic" pitchFamily="34" charset="0"/>
            </a:endParaRPr>
          </a:p>
          <a:p>
            <a:r>
              <a:rPr lang="es-CO" sz="3600" dirty="0" smtClean="0">
                <a:latin typeface="Century Gothic" pitchFamily="34" charset="0"/>
              </a:rPr>
              <a:t>S</a:t>
            </a:r>
            <a:r>
              <a:rPr lang="es-CO" sz="1400" dirty="0" smtClean="0">
                <a:latin typeface="Century Gothic" pitchFamily="34" charset="0"/>
              </a:rPr>
              <a:t>= SOCIAL</a:t>
            </a:r>
            <a:endParaRPr lang="es-CO" sz="1400" dirty="0">
              <a:latin typeface="Century Gothic" pitchFamily="34" charset="0"/>
            </a:endParaRPr>
          </a:p>
          <a:p>
            <a:r>
              <a:rPr lang="es-CO" sz="3600" dirty="0" smtClean="0">
                <a:latin typeface="Century Gothic" pitchFamily="34" charset="0"/>
              </a:rPr>
              <a:t>P</a:t>
            </a:r>
            <a:r>
              <a:rPr lang="es-CO" sz="1400" dirty="0" smtClean="0">
                <a:latin typeface="Century Gothic" pitchFamily="34" charset="0"/>
              </a:rPr>
              <a:t>= POLÍTICA</a:t>
            </a:r>
            <a:endParaRPr lang="es-CO" sz="1400" dirty="0">
              <a:latin typeface="Century Gothic" pitchFamily="34" charset="0"/>
            </a:endParaRPr>
          </a:p>
          <a:p>
            <a:r>
              <a:rPr lang="es-CO" sz="3600" dirty="0" smtClean="0">
                <a:latin typeface="Century Gothic" pitchFamily="34" charset="0"/>
              </a:rPr>
              <a:t>T</a:t>
            </a:r>
            <a:r>
              <a:rPr lang="es-CO" sz="1400" dirty="0" smtClean="0">
                <a:latin typeface="Century Gothic" pitchFamily="34" charset="0"/>
              </a:rPr>
              <a:t>= TÉCNICA</a:t>
            </a:r>
            <a:endParaRPr lang="es-CO" sz="1400" dirty="0">
              <a:latin typeface="Century Gothic" pitchFamily="34" charset="0"/>
            </a:endParaRPr>
          </a:p>
          <a:p>
            <a:r>
              <a:rPr lang="es-CO" sz="3600" dirty="0" smtClean="0">
                <a:latin typeface="Century Gothic" pitchFamily="34" charset="0"/>
              </a:rPr>
              <a:t>I</a:t>
            </a:r>
            <a:r>
              <a:rPr lang="es-CO" sz="1400" dirty="0" smtClean="0">
                <a:latin typeface="Century Gothic" pitchFamily="34" charset="0"/>
              </a:rPr>
              <a:t>= IDEOLÓGICA</a:t>
            </a:r>
            <a:endParaRPr lang="es-CO" sz="1400" dirty="0">
              <a:latin typeface="Century Gothic" pitchFamily="34" charset="0"/>
            </a:endParaRPr>
          </a:p>
          <a:p>
            <a:r>
              <a:rPr lang="es-CO" sz="3600" dirty="0">
                <a:latin typeface="Century Gothic" pitchFamily="34" charset="0"/>
              </a:rPr>
              <a:t>C</a:t>
            </a:r>
            <a:r>
              <a:rPr lang="es-CO" sz="1400" dirty="0" smtClean="0">
                <a:latin typeface="Century Gothic" pitchFamily="34" charset="0"/>
              </a:rPr>
              <a:t>= CULTURAL</a:t>
            </a:r>
            <a:endParaRPr lang="es-CO" sz="1400" dirty="0">
              <a:latin typeface="Century Gothic" pitchFamily="34" charset="0"/>
            </a:endParaRPr>
          </a:p>
          <a:p>
            <a:r>
              <a:rPr lang="es-CO" sz="3600" dirty="0" smtClean="0">
                <a:latin typeface="Century Gothic" pitchFamily="34" charset="0"/>
              </a:rPr>
              <a:t>ED</a:t>
            </a:r>
            <a:r>
              <a:rPr lang="es-CO" sz="1400" dirty="0" smtClean="0">
                <a:latin typeface="Century Gothic" pitchFamily="34" charset="0"/>
              </a:rPr>
              <a:t>= EDUCATIVA</a:t>
            </a:r>
            <a:endParaRPr lang="es-CO" sz="1400" dirty="0">
              <a:latin typeface="Century Gothic" pitchFamily="34" charset="0"/>
            </a:endParaRPr>
          </a:p>
          <a:p>
            <a:r>
              <a:rPr lang="es-CO" sz="3600" dirty="0" smtClean="0">
                <a:latin typeface="Century Gothic" pitchFamily="34" charset="0"/>
              </a:rPr>
              <a:t>EC</a:t>
            </a:r>
            <a:r>
              <a:rPr lang="es-CO" sz="1400" dirty="0" smtClean="0">
                <a:latin typeface="Century Gothic" pitchFamily="34" charset="0"/>
              </a:rPr>
              <a:t>= ECOLÓGICA</a:t>
            </a:r>
            <a:endParaRPr lang="es-CO" sz="1400" dirty="0">
              <a:latin typeface="Century Gothic" pitchFamily="34" charset="0"/>
            </a:endParaRPr>
          </a:p>
          <a:p>
            <a:r>
              <a:rPr lang="es-CO" sz="3600" dirty="0" smtClean="0">
                <a:latin typeface="Century Gothic" pitchFamily="34" charset="0"/>
              </a:rPr>
              <a:t>I</a:t>
            </a:r>
            <a:r>
              <a:rPr lang="es-CO" sz="1400" dirty="0" smtClean="0">
                <a:latin typeface="Century Gothic" pitchFamily="34" charset="0"/>
              </a:rPr>
              <a:t>= INSTITUCIONAL</a:t>
            </a:r>
            <a:endParaRPr lang="es-CO" sz="1400" dirty="0">
              <a:latin typeface="Century Gothic" pitchFamily="34" charset="0"/>
            </a:endParaRPr>
          </a:p>
          <a:p>
            <a:endParaRPr lang="es-CO" sz="1400" dirty="0">
              <a:latin typeface="Century Gothic" pitchFamily="34" charset="0"/>
            </a:endParaRPr>
          </a:p>
        </p:txBody>
      </p:sp>
      <p:grpSp>
        <p:nvGrpSpPr>
          <p:cNvPr id="4" name="3 Grupo"/>
          <p:cNvGrpSpPr/>
          <p:nvPr/>
        </p:nvGrpSpPr>
        <p:grpSpPr>
          <a:xfrm>
            <a:off x="863588" y="320689"/>
            <a:ext cx="7812868" cy="804055"/>
            <a:chOff x="863588" y="320689"/>
            <a:chExt cx="7812868" cy="804055"/>
          </a:xfrm>
        </p:grpSpPr>
        <p:sp>
          <p:nvSpPr>
            <p:cNvPr id="59" name="58 CuadroTexto"/>
            <p:cNvSpPr txBox="1"/>
            <p:nvPr/>
          </p:nvSpPr>
          <p:spPr>
            <a:xfrm>
              <a:off x="7776356" y="344850"/>
              <a:ext cx="900100" cy="707886"/>
            </a:xfrm>
            <a:prstGeom prst="rect">
              <a:avLst/>
            </a:prstGeom>
            <a:noFill/>
          </p:spPr>
          <p:txBody>
            <a:bodyPr wrap="square" rtlCol="0">
              <a:spAutoFit/>
            </a:bodyPr>
            <a:lstStyle/>
            <a:p>
              <a:pPr algn="ctr"/>
              <a:r>
                <a:rPr lang="es-CO" sz="4000" dirty="0" smtClean="0">
                  <a:latin typeface="Century Gothic" pitchFamily="34" charset="0"/>
                </a:rPr>
                <a:t>VT</a:t>
              </a:r>
              <a:endParaRPr lang="es-CO" sz="4000" dirty="0">
                <a:latin typeface="Century Gothic" pitchFamily="34" charset="0"/>
              </a:endParaRPr>
            </a:p>
          </p:txBody>
        </p:sp>
        <p:sp>
          <p:nvSpPr>
            <p:cNvPr id="62" name="61 CuadroTexto"/>
            <p:cNvSpPr txBox="1"/>
            <p:nvPr/>
          </p:nvSpPr>
          <p:spPr>
            <a:xfrm>
              <a:off x="7344308" y="416858"/>
              <a:ext cx="900100" cy="707886"/>
            </a:xfrm>
            <a:prstGeom prst="rect">
              <a:avLst/>
            </a:prstGeom>
            <a:noFill/>
          </p:spPr>
          <p:txBody>
            <a:bodyPr wrap="square" rtlCol="0">
              <a:spAutoFit/>
            </a:bodyPr>
            <a:lstStyle/>
            <a:p>
              <a:pPr algn="ctr"/>
              <a:r>
                <a:rPr lang="es-CO" sz="4000" dirty="0" smtClean="0">
                  <a:latin typeface="Century Gothic" pitchFamily="34" charset="0"/>
                </a:rPr>
                <a:t>=</a:t>
              </a:r>
              <a:endParaRPr lang="es-CO" sz="4000" dirty="0">
                <a:latin typeface="Century Gothic" pitchFamily="34" charset="0"/>
              </a:endParaRPr>
            </a:p>
          </p:txBody>
        </p:sp>
        <p:sp>
          <p:nvSpPr>
            <p:cNvPr id="64" name="63 CuadroTexto"/>
            <p:cNvSpPr txBox="1"/>
            <p:nvPr/>
          </p:nvSpPr>
          <p:spPr>
            <a:xfrm>
              <a:off x="863588" y="320689"/>
              <a:ext cx="6732748" cy="707886"/>
            </a:xfrm>
            <a:prstGeom prst="rect">
              <a:avLst/>
            </a:prstGeom>
            <a:noFill/>
          </p:spPr>
          <p:txBody>
            <a:bodyPr wrap="square" rtlCol="0">
              <a:spAutoFit/>
            </a:bodyPr>
            <a:lstStyle/>
            <a:p>
              <a:pPr algn="ctr"/>
              <a:r>
                <a:rPr lang="es-CO" sz="4000" dirty="0" smtClean="0">
                  <a:latin typeface="Century Gothic" pitchFamily="34" charset="0"/>
                </a:rPr>
                <a:t>(F+E+S+P+T+I+C+ED+EC+I)</a:t>
              </a:r>
              <a:endParaRPr lang="es-CO" sz="4000" dirty="0">
                <a:latin typeface="Century Gothic" pitchFamily="34" charset="0"/>
              </a:endParaRPr>
            </a:p>
          </p:txBody>
        </p:sp>
      </p:grpSp>
      <p:sp>
        <p:nvSpPr>
          <p:cNvPr id="8" name="2 Subtítulo"/>
          <p:cNvSpPr txBox="1">
            <a:spLocks/>
          </p:cNvSpPr>
          <p:nvPr/>
        </p:nvSpPr>
        <p:spPr>
          <a:xfrm>
            <a:off x="5615608" y="6503365"/>
            <a:ext cx="3528392" cy="35463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CO" sz="1000" dirty="0">
                <a:latin typeface="Arial" pitchFamily="34" charset="0"/>
                <a:cs typeface="Arial" pitchFamily="34" charset="0"/>
              </a:rPr>
              <a:t>Elaborado por: Arq. Msc. Daniel I. Arriaga </a:t>
            </a:r>
            <a:r>
              <a:rPr lang="es-CO" sz="1000" dirty="0" smtClean="0">
                <a:latin typeface="Arial" pitchFamily="34" charset="0"/>
                <a:cs typeface="Arial" pitchFamily="34" charset="0"/>
              </a:rPr>
              <a:t>Salamanca</a:t>
            </a:r>
            <a:endParaRPr lang="es-CO" sz="1000" dirty="0">
              <a:latin typeface="Arial" pitchFamily="34" charset="0"/>
              <a:cs typeface="Arial" pitchFamily="34" charset="0"/>
            </a:endParaRPr>
          </a:p>
        </p:txBody>
      </p:sp>
    </p:spTree>
    <p:extLst>
      <p:ext uri="{BB962C8B-B14F-4D97-AF65-F5344CB8AC3E}">
        <p14:creationId xmlns:p14="http://schemas.microsoft.com/office/powerpoint/2010/main" val="13530741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971600" y="116632"/>
            <a:ext cx="8073255" cy="6408712"/>
            <a:chOff x="971600" y="116632"/>
            <a:chExt cx="8073255" cy="6408712"/>
          </a:xfrm>
        </p:grpSpPr>
        <p:sp>
          <p:nvSpPr>
            <p:cNvPr id="32" name="31 CuadroTexto"/>
            <p:cNvSpPr txBox="1"/>
            <p:nvPr/>
          </p:nvSpPr>
          <p:spPr>
            <a:xfrm>
              <a:off x="1187622" y="3801279"/>
              <a:ext cx="3487392" cy="1323439"/>
            </a:xfrm>
            <a:prstGeom prst="rect">
              <a:avLst/>
            </a:prstGeom>
            <a:noFill/>
            <a:ln>
              <a:solidFill>
                <a:schemeClr val="tx1">
                  <a:lumMod val="95000"/>
                  <a:lumOff val="5000"/>
                </a:schemeClr>
              </a:solidFill>
            </a:ln>
          </p:spPr>
          <p:txBody>
            <a:bodyPr wrap="square" rtlCol="0">
              <a:spAutoFit/>
            </a:bodyPr>
            <a:lstStyle/>
            <a:p>
              <a:pPr marL="171450" indent="-171450">
                <a:buFontTx/>
                <a:buChar char="-"/>
              </a:pPr>
              <a:r>
                <a:rPr lang="es-CO" sz="800" dirty="0" smtClean="0">
                  <a:latin typeface="Arial" pitchFamily="34" charset="0"/>
                  <a:cs typeface="Arial" pitchFamily="34" charset="0"/>
                </a:rPr>
                <a:t>Área agrícola cultivada</a:t>
              </a:r>
            </a:p>
            <a:p>
              <a:pPr marL="171450" indent="-171450">
                <a:buFontTx/>
                <a:buChar char="-"/>
              </a:pPr>
              <a:r>
                <a:rPr lang="es-CO" sz="800" dirty="0" smtClean="0">
                  <a:latin typeface="Arial" pitchFamily="34" charset="0"/>
                  <a:cs typeface="Arial" pitchFamily="34" charset="0"/>
                </a:rPr>
                <a:t>Producción agrícola de los principales productos</a:t>
              </a:r>
            </a:p>
            <a:p>
              <a:pPr marL="171450" indent="-171450">
                <a:buFontTx/>
                <a:buChar char="-"/>
              </a:pPr>
              <a:r>
                <a:rPr lang="es-CO" sz="800" dirty="0" smtClean="0">
                  <a:latin typeface="Arial" pitchFamily="34" charset="0"/>
                  <a:cs typeface="Arial" pitchFamily="34" charset="0"/>
                </a:rPr>
                <a:t>Hato ganadero</a:t>
              </a:r>
            </a:p>
            <a:p>
              <a:pPr marL="171450" indent="-171450">
                <a:buFontTx/>
                <a:buChar char="-"/>
              </a:pPr>
              <a:r>
                <a:rPr lang="es-CO" sz="800" dirty="0" smtClean="0">
                  <a:latin typeface="Arial" pitchFamily="34" charset="0"/>
                  <a:cs typeface="Arial" pitchFamily="34" charset="0"/>
                </a:rPr>
                <a:t>Rendimiento de los principales productos agroindustriales</a:t>
              </a:r>
            </a:p>
            <a:p>
              <a:pPr marL="171450" indent="-171450">
                <a:buFontTx/>
                <a:buChar char="-"/>
              </a:pPr>
              <a:r>
                <a:rPr lang="es-CO" sz="800" dirty="0" smtClean="0">
                  <a:latin typeface="Arial" pitchFamily="34" charset="0"/>
                  <a:cs typeface="Arial" pitchFamily="34" charset="0"/>
                </a:rPr>
                <a:t>Infraestructura y zonas de explotación petrolera</a:t>
              </a:r>
            </a:p>
            <a:p>
              <a:pPr marL="171450" indent="-171450">
                <a:buFontTx/>
                <a:buChar char="-"/>
              </a:pPr>
              <a:r>
                <a:rPr lang="es-CO" sz="800" dirty="0" smtClean="0">
                  <a:latin typeface="Arial" pitchFamily="34" charset="0"/>
                  <a:cs typeface="Arial" pitchFamily="34" charset="0"/>
                </a:rPr>
                <a:t>Producción de carbón</a:t>
              </a:r>
            </a:p>
            <a:p>
              <a:pPr marL="171450" indent="-171450">
                <a:buFontTx/>
                <a:buChar char="-"/>
              </a:pPr>
              <a:r>
                <a:rPr lang="es-CO" sz="800" dirty="0" smtClean="0">
                  <a:latin typeface="Arial" pitchFamily="34" charset="0"/>
                  <a:cs typeface="Arial" pitchFamily="34" charset="0"/>
                </a:rPr>
                <a:t>Producción minería de oro, plata, platino</a:t>
              </a:r>
            </a:p>
            <a:p>
              <a:pPr marL="171450" indent="-171450">
                <a:buFontTx/>
                <a:buChar char="-"/>
              </a:pPr>
              <a:r>
                <a:rPr lang="es-CO" sz="800" dirty="0" smtClean="0">
                  <a:latin typeface="Arial" pitchFamily="34" charset="0"/>
                  <a:cs typeface="Arial" pitchFamily="34" charset="0"/>
                </a:rPr>
                <a:t>Producto interno bruto</a:t>
              </a:r>
            </a:p>
            <a:p>
              <a:pPr marL="171450" indent="-171450">
                <a:buFontTx/>
                <a:buChar char="-"/>
              </a:pPr>
              <a:r>
                <a:rPr lang="es-CO" sz="800" dirty="0" smtClean="0">
                  <a:latin typeface="Arial" pitchFamily="34" charset="0"/>
                  <a:cs typeface="Arial" pitchFamily="34" charset="0"/>
                </a:rPr>
                <a:t>Unidades económicas comerciales, de servicios e industriales</a:t>
              </a:r>
            </a:p>
            <a:p>
              <a:pPr marL="171450" indent="-171450">
                <a:buFontTx/>
                <a:buChar char="-"/>
              </a:pPr>
              <a:r>
                <a:rPr lang="es-CO" sz="800" dirty="0" smtClean="0">
                  <a:latin typeface="Arial" pitchFamily="34" charset="0"/>
                  <a:cs typeface="Arial" pitchFamily="34" charset="0"/>
                </a:rPr>
                <a:t>Densidad bancaria</a:t>
              </a:r>
              <a:endParaRPr lang="es-CO" sz="800" dirty="0">
                <a:latin typeface="Arial" pitchFamily="34" charset="0"/>
                <a:cs typeface="Arial" pitchFamily="34" charset="0"/>
              </a:endParaRPr>
            </a:p>
          </p:txBody>
        </p:sp>
        <p:sp>
          <p:nvSpPr>
            <p:cNvPr id="38" name="37 CuadroTexto"/>
            <p:cNvSpPr txBox="1"/>
            <p:nvPr/>
          </p:nvSpPr>
          <p:spPr>
            <a:xfrm>
              <a:off x="971601" y="116632"/>
              <a:ext cx="2448271" cy="230832"/>
            </a:xfrm>
            <a:prstGeom prst="rect">
              <a:avLst/>
            </a:prstGeom>
            <a:noFill/>
            <a:ln>
              <a:solidFill>
                <a:schemeClr val="tx1">
                  <a:lumMod val="95000"/>
                  <a:lumOff val="5000"/>
                </a:schemeClr>
              </a:solidFill>
            </a:ln>
          </p:spPr>
          <p:txBody>
            <a:bodyPr wrap="square" rtlCol="0">
              <a:spAutoFit/>
            </a:bodyPr>
            <a:lstStyle/>
            <a:p>
              <a:pPr algn="ctr"/>
              <a:r>
                <a:rPr lang="es-CO" sz="900" dirty="0" smtClean="0">
                  <a:latin typeface="Arial" pitchFamily="34" charset="0"/>
                  <a:cs typeface="Arial" pitchFamily="34" charset="0"/>
                </a:rPr>
                <a:t>AMBIENTAL-AMENAZAS</a:t>
              </a:r>
              <a:endParaRPr lang="es-CO" sz="900" dirty="0">
                <a:latin typeface="Arial" pitchFamily="34" charset="0"/>
                <a:cs typeface="Arial" pitchFamily="34" charset="0"/>
              </a:endParaRPr>
            </a:p>
          </p:txBody>
        </p:sp>
        <p:sp>
          <p:nvSpPr>
            <p:cNvPr id="102" name="101 CuadroTexto"/>
            <p:cNvSpPr txBox="1"/>
            <p:nvPr/>
          </p:nvSpPr>
          <p:spPr>
            <a:xfrm>
              <a:off x="1228624" y="404664"/>
              <a:ext cx="3487392" cy="3046988"/>
            </a:xfrm>
            <a:prstGeom prst="rect">
              <a:avLst/>
            </a:prstGeom>
            <a:noFill/>
            <a:ln>
              <a:solidFill>
                <a:schemeClr val="tx1">
                  <a:lumMod val="95000"/>
                  <a:lumOff val="5000"/>
                </a:schemeClr>
              </a:solidFill>
            </a:ln>
          </p:spPr>
          <p:txBody>
            <a:bodyPr wrap="square" rtlCol="0">
              <a:spAutoFit/>
            </a:bodyPr>
            <a:lstStyle/>
            <a:p>
              <a:pPr marL="171450" indent="-171450">
                <a:buFontTx/>
                <a:buChar char="-"/>
              </a:pPr>
              <a:r>
                <a:rPr lang="es-CO" sz="800" dirty="0" smtClean="0">
                  <a:latin typeface="Arial" pitchFamily="34" charset="0"/>
                  <a:cs typeface="Arial" pitchFamily="34" charset="0"/>
                </a:rPr>
                <a:t>Amenazas por remoción en masa</a:t>
              </a:r>
            </a:p>
            <a:p>
              <a:pPr marL="171450" indent="-171450">
                <a:buFontTx/>
                <a:buChar char="-"/>
              </a:pPr>
              <a:r>
                <a:rPr lang="es-CO" sz="800" dirty="0" smtClean="0">
                  <a:latin typeface="Arial" pitchFamily="34" charset="0"/>
                  <a:cs typeface="Arial" pitchFamily="34" charset="0"/>
                </a:rPr>
                <a:t>Amenaza por inundación</a:t>
              </a:r>
            </a:p>
            <a:p>
              <a:pPr marL="171450" indent="-171450">
                <a:buFontTx/>
                <a:buChar char="-"/>
              </a:pPr>
              <a:r>
                <a:rPr lang="es-CO" sz="800" dirty="0" smtClean="0">
                  <a:latin typeface="Arial" pitchFamily="34" charset="0"/>
                  <a:cs typeface="Arial" pitchFamily="34" charset="0"/>
                </a:rPr>
                <a:t>Tipo de amenaza y localización de volcanes</a:t>
              </a:r>
            </a:p>
            <a:p>
              <a:pPr marL="171450" indent="-171450">
                <a:buFontTx/>
                <a:buChar char="-"/>
              </a:pPr>
              <a:r>
                <a:rPr lang="es-CO" sz="800" dirty="0" smtClean="0">
                  <a:latin typeface="Arial" pitchFamily="34" charset="0"/>
                  <a:cs typeface="Arial" pitchFamily="34" charset="0"/>
                </a:rPr>
                <a:t>Amenaza por salinización</a:t>
              </a:r>
            </a:p>
            <a:p>
              <a:pPr marL="171450" indent="-171450">
                <a:buFontTx/>
                <a:buChar char="-"/>
              </a:pPr>
              <a:r>
                <a:rPr lang="es-CO" sz="800" dirty="0" smtClean="0">
                  <a:latin typeface="Arial" pitchFamily="34" charset="0"/>
                  <a:cs typeface="Arial" pitchFamily="34" charset="0"/>
                </a:rPr>
                <a:t>Vulnerabilidad por disponibilidad de agua por municipio año seco</a:t>
              </a:r>
            </a:p>
            <a:p>
              <a:pPr marL="171450" indent="-171450">
                <a:buFontTx/>
                <a:buChar char="-"/>
              </a:pPr>
              <a:r>
                <a:rPr lang="es-CO" sz="800" dirty="0" smtClean="0">
                  <a:latin typeface="Arial" pitchFamily="34" charset="0"/>
                  <a:cs typeface="Arial" pitchFamily="34" charset="0"/>
                </a:rPr>
                <a:t>Índice </a:t>
              </a:r>
              <a:r>
                <a:rPr lang="es-CO" sz="800" dirty="0">
                  <a:latin typeface="Arial" pitchFamily="34" charset="0"/>
                  <a:cs typeface="Arial" pitchFamily="34" charset="0"/>
                </a:rPr>
                <a:t>de escasez municipal de año </a:t>
              </a:r>
              <a:r>
                <a:rPr lang="es-CO" sz="800" dirty="0" smtClean="0">
                  <a:latin typeface="Arial" pitchFamily="34" charset="0"/>
                  <a:cs typeface="Arial" pitchFamily="34" charset="0"/>
                </a:rPr>
                <a:t>seco</a:t>
              </a:r>
            </a:p>
            <a:p>
              <a:pPr marL="171450" indent="-171450">
                <a:buFontTx/>
                <a:buChar char="-"/>
              </a:pPr>
              <a:r>
                <a:rPr lang="es-CO" sz="800" dirty="0" smtClean="0">
                  <a:latin typeface="Arial" pitchFamily="34" charset="0"/>
                  <a:cs typeface="Arial" pitchFamily="34" charset="0"/>
                </a:rPr>
                <a:t>Susceptibilidad por remoción en masa</a:t>
              </a:r>
            </a:p>
            <a:p>
              <a:pPr marL="171450" indent="-171450">
                <a:buFontTx/>
                <a:buChar char="-"/>
              </a:pPr>
              <a:r>
                <a:rPr lang="es-CO" sz="800" dirty="0" smtClean="0">
                  <a:latin typeface="Arial" pitchFamily="34" charset="0"/>
                  <a:cs typeface="Arial" pitchFamily="34" charset="0"/>
                </a:rPr>
                <a:t>Tendencia a la desertificación y zonas de deglación</a:t>
              </a:r>
            </a:p>
            <a:p>
              <a:pPr marL="171450" indent="-171450">
                <a:buFontTx/>
                <a:buChar char="-"/>
              </a:pPr>
              <a:r>
                <a:rPr lang="es-CO" sz="800" dirty="0" smtClean="0">
                  <a:latin typeface="Arial" pitchFamily="34" charset="0"/>
                  <a:cs typeface="Arial" pitchFamily="34" charset="0"/>
                </a:rPr>
                <a:t>Zonificación sísmica según valores de aceleración (</a:t>
              </a:r>
              <a:r>
                <a:rPr lang="es-CO" sz="800" dirty="0" err="1" smtClean="0">
                  <a:latin typeface="Arial" pitchFamily="34" charset="0"/>
                  <a:cs typeface="Arial" pitchFamily="34" charset="0"/>
                </a:rPr>
                <a:t>Aa</a:t>
              </a:r>
              <a:r>
                <a:rPr lang="es-CO" sz="800" dirty="0" smtClean="0">
                  <a:latin typeface="Arial" pitchFamily="34" charset="0"/>
                  <a:cs typeface="Arial" pitchFamily="34" charset="0"/>
                </a:rPr>
                <a:t>) y amenaza sísmica relativa</a:t>
              </a:r>
            </a:p>
            <a:p>
              <a:pPr marL="171450" indent="-171450">
                <a:buFontTx/>
                <a:buChar char="-"/>
              </a:pPr>
              <a:r>
                <a:rPr lang="es-CO" sz="800" dirty="0" smtClean="0">
                  <a:latin typeface="Arial" pitchFamily="34" charset="0"/>
                  <a:cs typeface="Arial" pitchFamily="34" charset="0"/>
                </a:rPr>
                <a:t>Geopedología</a:t>
              </a:r>
              <a:endParaRPr lang="es-CO" sz="800" dirty="0">
                <a:latin typeface="Arial" pitchFamily="34" charset="0"/>
                <a:cs typeface="Arial" pitchFamily="34" charset="0"/>
              </a:endParaRPr>
            </a:p>
            <a:p>
              <a:pPr marL="171450" indent="-171450">
                <a:buFontTx/>
                <a:buChar char="-"/>
              </a:pPr>
              <a:r>
                <a:rPr lang="es-CO" sz="800" dirty="0">
                  <a:latin typeface="Arial" pitchFamily="34" charset="0"/>
                  <a:cs typeface="Arial" pitchFamily="34" charset="0"/>
                </a:rPr>
                <a:t>Ecosistemas continentales y costeros</a:t>
              </a:r>
            </a:p>
            <a:p>
              <a:pPr marL="171450" indent="-171450">
                <a:buFontTx/>
                <a:buChar char="-"/>
              </a:pPr>
              <a:r>
                <a:rPr lang="es-CO" sz="800" dirty="0">
                  <a:latin typeface="Arial" pitchFamily="34" charset="0"/>
                  <a:cs typeface="Arial" pitchFamily="34" charset="0"/>
                </a:rPr>
                <a:t>Cuencas hidrográficas</a:t>
              </a:r>
            </a:p>
            <a:p>
              <a:pPr marL="171450" indent="-171450">
                <a:buFontTx/>
                <a:buChar char="-"/>
              </a:pPr>
              <a:r>
                <a:rPr lang="es-CO" sz="800" dirty="0">
                  <a:latin typeface="Arial" pitchFamily="34" charset="0"/>
                  <a:cs typeface="Arial" pitchFamily="34" charset="0"/>
                </a:rPr>
                <a:t>Zonas hidrogeológicas</a:t>
              </a:r>
            </a:p>
            <a:p>
              <a:pPr marL="171450" indent="-171450">
                <a:buFontTx/>
                <a:buChar char="-"/>
              </a:pPr>
              <a:r>
                <a:rPr lang="es-CO" sz="800" dirty="0">
                  <a:latin typeface="Arial" pitchFamily="34" charset="0"/>
                  <a:cs typeface="Arial" pitchFamily="34" charset="0"/>
                </a:rPr>
                <a:t>Parques nacionales naturales concesionados</a:t>
              </a:r>
            </a:p>
            <a:p>
              <a:pPr marL="171450" indent="-171450">
                <a:buFontTx/>
                <a:buChar char="-"/>
              </a:pPr>
              <a:r>
                <a:rPr lang="es-CO" sz="800" dirty="0">
                  <a:latin typeface="Arial" pitchFamily="34" charset="0"/>
                  <a:cs typeface="Arial" pitchFamily="34" charset="0"/>
                </a:rPr>
                <a:t>Parques nacionales naturales ecoturísticos</a:t>
              </a:r>
            </a:p>
            <a:p>
              <a:pPr marL="171450" indent="-171450">
                <a:buFontTx/>
                <a:buChar char="-"/>
              </a:pPr>
              <a:r>
                <a:rPr lang="es-CO" sz="800" dirty="0">
                  <a:latin typeface="Arial" pitchFamily="34" charset="0"/>
                  <a:cs typeface="Arial" pitchFamily="34" charset="0"/>
                </a:rPr>
                <a:t>Parques nacionales naturales según categoría</a:t>
              </a:r>
            </a:p>
            <a:p>
              <a:pPr marL="171450" indent="-171450">
                <a:buFontTx/>
                <a:buChar char="-"/>
              </a:pPr>
              <a:r>
                <a:rPr lang="es-CO" sz="800" dirty="0">
                  <a:latin typeface="Arial" pitchFamily="34" charset="0"/>
                  <a:cs typeface="Arial" pitchFamily="34" charset="0"/>
                </a:rPr>
                <a:t>Áreas de reglamentación especial</a:t>
              </a:r>
            </a:p>
            <a:p>
              <a:pPr marL="171450" indent="-171450">
                <a:buFontTx/>
                <a:buChar char="-"/>
              </a:pPr>
              <a:r>
                <a:rPr lang="es-CO" sz="800" dirty="0">
                  <a:latin typeface="Arial" pitchFamily="34" charset="0"/>
                  <a:cs typeface="Arial" pitchFamily="34" charset="0"/>
                </a:rPr>
                <a:t>Biomas</a:t>
              </a:r>
            </a:p>
            <a:p>
              <a:pPr marL="171450" indent="-171450">
                <a:buFontTx/>
                <a:buChar char="-"/>
              </a:pPr>
              <a:r>
                <a:rPr lang="es-CO" sz="800" dirty="0">
                  <a:latin typeface="Arial" pitchFamily="34" charset="0"/>
                  <a:cs typeface="Arial" pitchFamily="34" charset="0"/>
                </a:rPr>
                <a:t>Zonificación climática</a:t>
              </a:r>
            </a:p>
            <a:p>
              <a:pPr marL="171450" indent="-171450">
                <a:buFontTx/>
                <a:buChar char="-"/>
              </a:pPr>
              <a:r>
                <a:rPr lang="es-CO" sz="800" dirty="0">
                  <a:latin typeface="Arial" pitchFamily="34" charset="0"/>
                  <a:cs typeface="Arial" pitchFamily="34" charset="0"/>
                </a:rPr>
                <a:t>Precipitación</a:t>
              </a:r>
            </a:p>
            <a:p>
              <a:pPr marL="171450" indent="-171450">
                <a:buFontTx/>
                <a:buChar char="-"/>
              </a:pPr>
              <a:r>
                <a:rPr lang="es-CO" sz="800" dirty="0">
                  <a:latin typeface="Arial" pitchFamily="34" charset="0"/>
                  <a:cs typeface="Arial" pitchFamily="34" charset="0"/>
                </a:rPr>
                <a:t>Cobertura de la tierra</a:t>
              </a:r>
            </a:p>
            <a:p>
              <a:pPr marL="171450" indent="-171450">
                <a:buFontTx/>
                <a:buChar char="-"/>
              </a:pPr>
              <a:r>
                <a:rPr lang="es-CO" sz="800" dirty="0">
                  <a:latin typeface="Arial" pitchFamily="34" charset="0"/>
                  <a:cs typeface="Arial" pitchFamily="34" charset="0"/>
                </a:rPr>
                <a:t>Conflicto por el uso de la tierra</a:t>
              </a:r>
            </a:p>
            <a:p>
              <a:pPr marL="171450" indent="-171450">
                <a:buFontTx/>
                <a:buChar char="-"/>
              </a:pPr>
              <a:r>
                <a:rPr lang="es-CO" sz="800" dirty="0" smtClean="0">
                  <a:latin typeface="Arial" pitchFamily="34" charset="0"/>
                  <a:cs typeface="Arial" pitchFamily="34" charset="0"/>
                </a:rPr>
                <a:t>Erosión</a:t>
              </a:r>
              <a:endParaRPr lang="es-CO" sz="800" dirty="0">
                <a:latin typeface="Arial" pitchFamily="34" charset="0"/>
                <a:cs typeface="Arial" pitchFamily="34" charset="0"/>
              </a:endParaRPr>
            </a:p>
          </p:txBody>
        </p:sp>
        <p:sp>
          <p:nvSpPr>
            <p:cNvPr id="39" name="38 CuadroTexto"/>
            <p:cNvSpPr txBox="1"/>
            <p:nvPr/>
          </p:nvSpPr>
          <p:spPr>
            <a:xfrm>
              <a:off x="971600" y="3513247"/>
              <a:ext cx="2448271" cy="230832"/>
            </a:xfrm>
            <a:prstGeom prst="rect">
              <a:avLst/>
            </a:prstGeom>
            <a:noFill/>
            <a:ln>
              <a:solidFill>
                <a:schemeClr val="tx1">
                  <a:lumMod val="95000"/>
                  <a:lumOff val="5000"/>
                </a:schemeClr>
              </a:solidFill>
            </a:ln>
          </p:spPr>
          <p:txBody>
            <a:bodyPr wrap="square" rtlCol="0">
              <a:spAutoFit/>
            </a:bodyPr>
            <a:lstStyle/>
            <a:p>
              <a:pPr algn="ctr"/>
              <a:r>
                <a:rPr lang="es-CO" sz="900" dirty="0" smtClean="0">
                  <a:latin typeface="Arial" pitchFamily="34" charset="0"/>
                  <a:cs typeface="Arial" pitchFamily="34" charset="0"/>
                </a:rPr>
                <a:t>ECONÓMICO-FINANCIERO</a:t>
              </a:r>
              <a:endParaRPr lang="es-CO" sz="900" dirty="0">
                <a:latin typeface="Arial" pitchFamily="34" charset="0"/>
                <a:cs typeface="Arial" pitchFamily="34" charset="0"/>
              </a:endParaRPr>
            </a:p>
          </p:txBody>
        </p:sp>
        <p:sp>
          <p:nvSpPr>
            <p:cNvPr id="40" name="39 CuadroTexto"/>
            <p:cNvSpPr txBox="1"/>
            <p:nvPr/>
          </p:nvSpPr>
          <p:spPr>
            <a:xfrm>
              <a:off x="3315096" y="5517232"/>
              <a:ext cx="2448271" cy="230832"/>
            </a:xfrm>
            <a:prstGeom prst="rect">
              <a:avLst/>
            </a:prstGeom>
            <a:noFill/>
            <a:ln>
              <a:solidFill>
                <a:schemeClr val="tx1">
                  <a:lumMod val="95000"/>
                  <a:lumOff val="5000"/>
                </a:schemeClr>
              </a:solidFill>
            </a:ln>
          </p:spPr>
          <p:txBody>
            <a:bodyPr wrap="square" rtlCol="0">
              <a:spAutoFit/>
            </a:bodyPr>
            <a:lstStyle/>
            <a:p>
              <a:pPr algn="ctr"/>
              <a:r>
                <a:rPr lang="es-CO" sz="900" dirty="0" smtClean="0">
                  <a:latin typeface="Arial" pitchFamily="34" charset="0"/>
                  <a:cs typeface="Arial" pitchFamily="34" charset="0"/>
                </a:rPr>
                <a:t>FIÍSICO- ESPACIAL</a:t>
              </a:r>
              <a:endParaRPr lang="es-CO" sz="900" dirty="0">
                <a:latin typeface="Arial" pitchFamily="34" charset="0"/>
                <a:cs typeface="Arial" pitchFamily="34" charset="0"/>
              </a:endParaRPr>
            </a:p>
          </p:txBody>
        </p:sp>
        <p:sp>
          <p:nvSpPr>
            <p:cNvPr id="42" name="41 CuadroTexto"/>
            <p:cNvSpPr txBox="1"/>
            <p:nvPr/>
          </p:nvSpPr>
          <p:spPr>
            <a:xfrm>
              <a:off x="5292080" y="116632"/>
              <a:ext cx="2448271" cy="230832"/>
            </a:xfrm>
            <a:prstGeom prst="rect">
              <a:avLst/>
            </a:prstGeom>
            <a:noFill/>
            <a:ln>
              <a:solidFill>
                <a:schemeClr val="tx1">
                  <a:lumMod val="95000"/>
                  <a:lumOff val="5000"/>
                </a:schemeClr>
              </a:solidFill>
            </a:ln>
          </p:spPr>
          <p:txBody>
            <a:bodyPr wrap="square" rtlCol="0">
              <a:spAutoFit/>
            </a:bodyPr>
            <a:lstStyle/>
            <a:p>
              <a:pPr algn="ctr"/>
              <a:r>
                <a:rPr lang="es-CO" sz="900" dirty="0" smtClean="0">
                  <a:latin typeface="Arial" pitchFamily="34" charset="0"/>
                  <a:cs typeface="Arial" pitchFamily="34" charset="0"/>
                </a:rPr>
                <a:t>SOCIO-CULTURAL</a:t>
              </a:r>
              <a:endParaRPr lang="es-CO" sz="900" dirty="0">
                <a:latin typeface="Arial" pitchFamily="34" charset="0"/>
                <a:cs typeface="Arial" pitchFamily="34" charset="0"/>
              </a:endParaRPr>
            </a:p>
          </p:txBody>
        </p:sp>
        <p:sp>
          <p:nvSpPr>
            <p:cNvPr id="43" name="42 CuadroTexto"/>
            <p:cNvSpPr txBox="1"/>
            <p:nvPr/>
          </p:nvSpPr>
          <p:spPr>
            <a:xfrm>
              <a:off x="5292079" y="3513247"/>
              <a:ext cx="2448271" cy="230832"/>
            </a:xfrm>
            <a:prstGeom prst="rect">
              <a:avLst/>
            </a:prstGeom>
            <a:noFill/>
            <a:ln>
              <a:solidFill>
                <a:schemeClr val="tx1">
                  <a:lumMod val="95000"/>
                  <a:lumOff val="5000"/>
                </a:schemeClr>
              </a:solidFill>
            </a:ln>
          </p:spPr>
          <p:txBody>
            <a:bodyPr wrap="square" rtlCol="0">
              <a:spAutoFit/>
            </a:bodyPr>
            <a:lstStyle/>
            <a:p>
              <a:pPr algn="ctr"/>
              <a:r>
                <a:rPr lang="es-CO" sz="900" dirty="0" smtClean="0">
                  <a:latin typeface="Arial" pitchFamily="34" charset="0"/>
                  <a:cs typeface="Arial" pitchFamily="34" charset="0"/>
                </a:rPr>
                <a:t>POLÍCO-ADMINISTRATIVO</a:t>
              </a:r>
              <a:endParaRPr lang="es-CO" sz="900" dirty="0">
                <a:latin typeface="Arial" pitchFamily="34" charset="0"/>
                <a:cs typeface="Arial" pitchFamily="34" charset="0"/>
              </a:endParaRPr>
            </a:p>
          </p:txBody>
        </p:sp>
        <p:sp>
          <p:nvSpPr>
            <p:cNvPr id="30" name="29 CuadroTexto"/>
            <p:cNvSpPr txBox="1"/>
            <p:nvPr/>
          </p:nvSpPr>
          <p:spPr>
            <a:xfrm>
              <a:off x="5549104" y="404664"/>
              <a:ext cx="3487392" cy="3046988"/>
            </a:xfrm>
            <a:prstGeom prst="rect">
              <a:avLst/>
            </a:prstGeom>
            <a:noFill/>
            <a:ln>
              <a:solidFill>
                <a:schemeClr val="tx1">
                  <a:lumMod val="95000"/>
                  <a:lumOff val="5000"/>
                </a:schemeClr>
              </a:solidFill>
            </a:ln>
          </p:spPr>
          <p:txBody>
            <a:bodyPr wrap="square" rtlCol="0">
              <a:spAutoFit/>
            </a:bodyPr>
            <a:lstStyle/>
            <a:p>
              <a:pPr marL="171450" indent="-171450">
                <a:buFontTx/>
                <a:buChar char="-"/>
              </a:pPr>
              <a:r>
                <a:rPr lang="es-CO" sz="800" dirty="0" smtClean="0">
                  <a:latin typeface="Arial" pitchFamily="34" charset="0"/>
                  <a:cs typeface="Arial" pitchFamily="34" charset="0"/>
                </a:rPr>
                <a:t>Población total, urbana y rural</a:t>
              </a:r>
            </a:p>
            <a:p>
              <a:pPr marL="171450" indent="-171450">
                <a:buFontTx/>
                <a:buChar char="-"/>
              </a:pPr>
              <a:r>
                <a:rPr lang="es-CO" sz="800" dirty="0" smtClean="0">
                  <a:latin typeface="Arial" pitchFamily="34" charset="0"/>
                  <a:cs typeface="Arial" pitchFamily="34" charset="0"/>
                </a:rPr>
                <a:t>Densidad de población total, urbana y rural</a:t>
              </a:r>
            </a:p>
            <a:p>
              <a:pPr marL="171450" indent="-171450">
                <a:buFontTx/>
                <a:buChar char="-"/>
              </a:pPr>
              <a:r>
                <a:rPr lang="es-CO" sz="800" dirty="0" smtClean="0">
                  <a:latin typeface="Arial" pitchFamily="34" charset="0"/>
                  <a:cs typeface="Arial" pitchFamily="34" charset="0"/>
                </a:rPr>
                <a:t>Distribución de la población y tamaño y crecimiento de la población</a:t>
              </a:r>
            </a:p>
            <a:p>
              <a:pPr marL="171450" indent="-171450">
                <a:buFontTx/>
                <a:buChar char="-"/>
              </a:pPr>
              <a:r>
                <a:rPr lang="es-CO" sz="800" dirty="0" smtClean="0">
                  <a:latin typeface="Arial" pitchFamily="34" charset="0"/>
                  <a:cs typeface="Arial" pitchFamily="34" charset="0"/>
                </a:rPr>
                <a:t>Variaciones de población</a:t>
              </a:r>
            </a:p>
            <a:p>
              <a:pPr marL="171450" indent="-171450">
                <a:buFontTx/>
                <a:buChar char="-"/>
              </a:pPr>
              <a:r>
                <a:rPr lang="es-CO" sz="800" dirty="0" smtClean="0">
                  <a:latin typeface="Arial" pitchFamily="34" charset="0"/>
                  <a:cs typeface="Arial" pitchFamily="34" charset="0"/>
                </a:rPr>
                <a:t>Afiliación al régimen subsidiado en salud</a:t>
              </a:r>
            </a:p>
            <a:p>
              <a:pPr marL="171450" indent="-171450">
                <a:buFontTx/>
                <a:buChar char="-"/>
              </a:pPr>
              <a:r>
                <a:rPr lang="es-CO" sz="800" dirty="0" smtClean="0">
                  <a:latin typeface="Arial" pitchFamily="34" charset="0"/>
                  <a:cs typeface="Arial" pitchFamily="34" charset="0"/>
                </a:rPr>
                <a:t>Alfabetismo - analfabetismo</a:t>
              </a:r>
            </a:p>
            <a:p>
              <a:pPr marL="171450" indent="-171450">
                <a:buFontTx/>
                <a:buChar char="-"/>
              </a:pPr>
              <a:r>
                <a:rPr lang="es-CO" sz="800" dirty="0" smtClean="0">
                  <a:latin typeface="Arial" pitchFamily="34" charset="0"/>
                  <a:cs typeface="Arial" pitchFamily="34" charset="0"/>
                </a:rPr>
                <a:t>Asistencia escolar por rangos de edad</a:t>
              </a:r>
            </a:p>
            <a:p>
              <a:pPr marL="171450" indent="-171450">
                <a:buFontTx/>
                <a:buChar char="-"/>
              </a:pPr>
              <a:r>
                <a:rPr lang="es-CO" sz="800" dirty="0" smtClean="0">
                  <a:latin typeface="Arial" pitchFamily="34" charset="0"/>
                  <a:cs typeface="Arial" pitchFamily="34" charset="0"/>
                </a:rPr>
                <a:t>Calidad de la educación Icfes, pruebas Saber</a:t>
              </a:r>
            </a:p>
            <a:p>
              <a:pPr marL="171450" indent="-171450">
                <a:buFontTx/>
                <a:buChar char="-"/>
              </a:pPr>
              <a:r>
                <a:rPr lang="es-CO" sz="800" dirty="0" smtClean="0">
                  <a:latin typeface="Arial" pitchFamily="34" charset="0"/>
                  <a:cs typeface="Arial" pitchFamily="34" charset="0"/>
                </a:rPr>
                <a:t>Seguridad social en salud</a:t>
              </a:r>
            </a:p>
            <a:p>
              <a:pPr marL="171450" indent="-171450">
                <a:buFontTx/>
                <a:buChar char="-"/>
              </a:pPr>
              <a:r>
                <a:rPr lang="es-CO" sz="800" dirty="0" smtClean="0">
                  <a:latin typeface="Arial" pitchFamily="34" charset="0"/>
                  <a:cs typeface="Arial" pitchFamily="34" charset="0"/>
                </a:rPr>
                <a:t>Cobertura en vacunación DPT, Polio, Triple Viral, otras</a:t>
              </a:r>
            </a:p>
            <a:p>
              <a:pPr marL="171450" indent="-171450">
                <a:buFontTx/>
                <a:buChar char="-"/>
              </a:pPr>
              <a:r>
                <a:rPr lang="es-CO" sz="800" dirty="0" smtClean="0">
                  <a:latin typeface="Arial" pitchFamily="34" charset="0"/>
                  <a:cs typeface="Arial" pitchFamily="34" charset="0"/>
                </a:rPr>
                <a:t>Letalidad por dengue</a:t>
              </a:r>
            </a:p>
            <a:p>
              <a:pPr marL="171450" indent="-171450">
                <a:buFontTx/>
                <a:buChar char="-"/>
              </a:pPr>
              <a:r>
                <a:rPr lang="es-CO" sz="800" dirty="0" smtClean="0">
                  <a:latin typeface="Arial" pitchFamily="34" charset="0"/>
                  <a:cs typeface="Arial" pitchFamily="34" charset="0"/>
                </a:rPr>
                <a:t>Índice condiciones de vida de la población ICV</a:t>
              </a:r>
            </a:p>
            <a:p>
              <a:pPr marL="171450" indent="-171450">
                <a:buFontTx/>
                <a:buChar char="-"/>
              </a:pPr>
              <a:r>
                <a:rPr lang="es-CO" sz="800" dirty="0" smtClean="0">
                  <a:latin typeface="Arial" pitchFamily="34" charset="0"/>
                  <a:cs typeface="Arial" pitchFamily="34" charset="0"/>
                </a:rPr>
                <a:t>Índice de desarrollo humano IDH</a:t>
              </a:r>
            </a:p>
            <a:p>
              <a:pPr marL="171450" indent="-171450">
                <a:buFontTx/>
                <a:buChar char="-"/>
              </a:pPr>
              <a:r>
                <a:rPr lang="es-CO" sz="800" dirty="0" smtClean="0">
                  <a:latin typeface="Arial" pitchFamily="34" charset="0"/>
                  <a:cs typeface="Arial" pitchFamily="34" charset="0"/>
                </a:rPr>
                <a:t>Índice de Necesidades Básicas Insatisfechas NBI</a:t>
              </a:r>
            </a:p>
            <a:p>
              <a:pPr marL="171450" indent="-171450">
                <a:buFontTx/>
                <a:buChar char="-"/>
              </a:pPr>
              <a:r>
                <a:rPr lang="es-CO" sz="800" dirty="0" smtClean="0">
                  <a:latin typeface="Arial" pitchFamily="34" charset="0"/>
                  <a:cs typeface="Arial" pitchFamily="34" charset="0"/>
                </a:rPr>
                <a:t>Esperanza de vida al nacer, índice de envejecimiento</a:t>
              </a:r>
            </a:p>
            <a:p>
              <a:pPr marL="171450" indent="-171450">
                <a:buFontTx/>
                <a:buChar char="-"/>
              </a:pPr>
              <a:r>
                <a:rPr lang="es-CO" sz="800" dirty="0" smtClean="0">
                  <a:latin typeface="Arial" pitchFamily="34" charset="0"/>
                  <a:cs typeface="Arial" pitchFamily="34" charset="0"/>
                </a:rPr>
                <a:t>Mortalidad general, infantil, juvenil o adultos</a:t>
              </a:r>
            </a:p>
            <a:p>
              <a:pPr marL="171450" indent="-171450">
                <a:buFontTx/>
                <a:buChar char="-"/>
              </a:pPr>
              <a:r>
                <a:rPr lang="es-CO" sz="800" dirty="0" smtClean="0">
                  <a:latin typeface="Arial" pitchFamily="34" charset="0"/>
                  <a:cs typeface="Arial" pitchFamily="34" charset="0"/>
                </a:rPr>
                <a:t>Tamaño promedio del hogar</a:t>
              </a:r>
            </a:p>
            <a:p>
              <a:pPr marL="171450" indent="-171450">
                <a:buFontTx/>
                <a:buChar char="-"/>
              </a:pPr>
              <a:r>
                <a:rPr lang="es-CO" sz="800" dirty="0" smtClean="0">
                  <a:latin typeface="Arial" pitchFamily="34" charset="0"/>
                  <a:cs typeface="Arial" pitchFamily="34" charset="0"/>
                </a:rPr>
                <a:t>Relación de dependencia según grupos atareos</a:t>
              </a:r>
            </a:p>
            <a:p>
              <a:pPr marL="171450" indent="-171450">
                <a:buFontTx/>
                <a:buChar char="-"/>
              </a:pPr>
              <a:r>
                <a:rPr lang="es-CO" sz="800" dirty="0" smtClean="0">
                  <a:latin typeface="Arial" pitchFamily="34" charset="0"/>
                  <a:cs typeface="Arial" pitchFamily="34" charset="0"/>
                </a:rPr>
                <a:t>Resguardos indígenas y títulos colectivos de comunidades negras</a:t>
              </a:r>
            </a:p>
            <a:p>
              <a:pPr marL="171450" indent="-171450">
                <a:buFontTx/>
                <a:buChar char="-"/>
              </a:pPr>
              <a:r>
                <a:rPr lang="es-CO" sz="800" dirty="0" smtClean="0">
                  <a:latin typeface="Arial" pitchFamily="34" charset="0"/>
                  <a:cs typeface="Arial" pitchFamily="34" charset="0"/>
                </a:rPr>
                <a:t>Bienes de interés cultural</a:t>
              </a:r>
            </a:p>
            <a:p>
              <a:pPr marL="171450" indent="-171450">
                <a:buFontTx/>
                <a:buChar char="-"/>
              </a:pPr>
              <a:r>
                <a:rPr lang="es-CO" sz="800" dirty="0" smtClean="0">
                  <a:latin typeface="Arial" pitchFamily="34" charset="0"/>
                  <a:cs typeface="Arial" pitchFamily="34" charset="0"/>
                </a:rPr>
                <a:t>Equipamientos culturales: bibliotecas, casas de la cultura, entidades con infraestructura para discapacitados, con programas para adultos mayores, jóvenes y niños, entidades con programas para minorías étnicas, grupos de música, museos, eventos culturales, entre otros</a:t>
              </a:r>
            </a:p>
          </p:txBody>
        </p:sp>
        <p:sp>
          <p:nvSpPr>
            <p:cNvPr id="31" name="30 CuadroTexto"/>
            <p:cNvSpPr txBox="1"/>
            <p:nvPr/>
          </p:nvSpPr>
          <p:spPr>
            <a:xfrm>
              <a:off x="5557463" y="3801547"/>
              <a:ext cx="3487392" cy="1323439"/>
            </a:xfrm>
            <a:prstGeom prst="rect">
              <a:avLst/>
            </a:prstGeom>
            <a:noFill/>
            <a:ln>
              <a:solidFill>
                <a:schemeClr val="tx1">
                  <a:lumMod val="95000"/>
                  <a:lumOff val="5000"/>
                </a:schemeClr>
              </a:solidFill>
            </a:ln>
          </p:spPr>
          <p:txBody>
            <a:bodyPr wrap="square" rtlCol="0">
              <a:spAutoFit/>
            </a:bodyPr>
            <a:lstStyle/>
            <a:p>
              <a:pPr marL="171450" indent="-171450">
                <a:buFontTx/>
                <a:buChar char="-"/>
              </a:pPr>
              <a:r>
                <a:rPr lang="es-CO" sz="800" dirty="0" smtClean="0">
                  <a:latin typeface="Arial" pitchFamily="34" charset="0"/>
                  <a:cs typeface="Arial" pitchFamily="34" charset="0"/>
                </a:rPr>
                <a:t>División política administrativa</a:t>
              </a:r>
            </a:p>
            <a:p>
              <a:pPr marL="171450" indent="-171450">
                <a:buFontTx/>
                <a:buChar char="-"/>
              </a:pPr>
              <a:r>
                <a:rPr lang="es-CO" sz="800" dirty="0" smtClean="0">
                  <a:latin typeface="Arial" pitchFamily="34" charset="0"/>
                  <a:cs typeface="Arial" pitchFamily="34" charset="0"/>
                </a:rPr>
                <a:t>Área total, urbana y rural</a:t>
              </a:r>
            </a:p>
            <a:p>
              <a:pPr marL="171450" indent="-171450">
                <a:buFontTx/>
                <a:buChar char="-"/>
              </a:pPr>
              <a:r>
                <a:rPr lang="es-CO" sz="800" dirty="0" smtClean="0">
                  <a:latin typeface="Arial" pitchFamily="34" charset="0"/>
                  <a:cs typeface="Arial" pitchFamily="34" charset="0"/>
                </a:rPr>
                <a:t>Capacidad de ahorro municipal</a:t>
              </a:r>
            </a:p>
            <a:p>
              <a:pPr marL="171450" indent="-171450">
                <a:buFontTx/>
                <a:buChar char="-"/>
              </a:pPr>
              <a:r>
                <a:rPr lang="es-CO" sz="800" dirty="0" smtClean="0">
                  <a:latin typeface="Arial" pitchFamily="34" charset="0"/>
                  <a:cs typeface="Arial" pitchFamily="34" charset="0"/>
                </a:rPr>
                <a:t>Dependencia financiera municipal-transferencias nacionales</a:t>
              </a:r>
            </a:p>
            <a:p>
              <a:pPr marL="171450" indent="-171450">
                <a:buFontTx/>
                <a:buChar char="-"/>
              </a:pPr>
              <a:r>
                <a:rPr lang="es-CO" sz="800" dirty="0" smtClean="0">
                  <a:latin typeface="Arial" pitchFamily="34" charset="0"/>
                  <a:cs typeface="Arial" pitchFamily="34" charset="0"/>
                </a:rPr>
                <a:t>Desempeño fiscal</a:t>
              </a:r>
            </a:p>
            <a:p>
              <a:pPr marL="171450" indent="-171450">
                <a:buFontTx/>
                <a:buChar char="-"/>
              </a:pPr>
              <a:r>
                <a:rPr lang="es-CO" sz="800" dirty="0" smtClean="0">
                  <a:latin typeface="Arial" pitchFamily="34" charset="0"/>
                  <a:cs typeface="Arial" pitchFamily="34" charset="0"/>
                </a:rPr>
                <a:t>Desempeño integral municipal</a:t>
              </a:r>
            </a:p>
            <a:p>
              <a:pPr marL="171450" indent="-171450">
                <a:buFontTx/>
                <a:buChar char="-"/>
              </a:pPr>
              <a:r>
                <a:rPr lang="es-CO" sz="800" dirty="0" smtClean="0">
                  <a:latin typeface="Arial" pitchFamily="34" charset="0"/>
                  <a:cs typeface="Arial" pitchFamily="34" charset="0"/>
                </a:rPr>
                <a:t>Generación de recursos propios</a:t>
              </a:r>
            </a:p>
            <a:p>
              <a:pPr marL="171450" indent="-171450">
                <a:buFontTx/>
                <a:buChar char="-"/>
              </a:pPr>
              <a:r>
                <a:rPr lang="es-CO" sz="800" dirty="0" smtClean="0">
                  <a:latin typeface="Arial" pitchFamily="34" charset="0"/>
                  <a:cs typeface="Arial" pitchFamily="34" charset="0"/>
                </a:rPr>
                <a:t>Magnitud de la deuda municipal</a:t>
              </a:r>
            </a:p>
            <a:p>
              <a:pPr marL="171450" indent="-171450">
                <a:buFontTx/>
                <a:buChar char="-"/>
              </a:pPr>
              <a:r>
                <a:rPr lang="es-CO" sz="800" dirty="0" smtClean="0">
                  <a:latin typeface="Arial" pitchFamily="34" charset="0"/>
                  <a:cs typeface="Arial" pitchFamily="34" charset="0"/>
                </a:rPr>
                <a:t>Magnitud de la inversión municipal</a:t>
              </a:r>
            </a:p>
            <a:p>
              <a:pPr marL="171450" indent="-171450">
                <a:buFontTx/>
                <a:buChar char="-"/>
              </a:pPr>
              <a:r>
                <a:rPr lang="es-CO" sz="800" dirty="0" smtClean="0">
                  <a:latin typeface="Arial" pitchFamily="34" charset="0"/>
                  <a:cs typeface="Arial" pitchFamily="34" charset="0"/>
                </a:rPr>
                <a:t>Participación electoral</a:t>
              </a:r>
            </a:p>
          </p:txBody>
        </p:sp>
        <p:sp>
          <p:nvSpPr>
            <p:cNvPr id="33" name="32 CuadroTexto"/>
            <p:cNvSpPr txBox="1"/>
            <p:nvPr/>
          </p:nvSpPr>
          <p:spPr>
            <a:xfrm>
              <a:off x="3604888" y="5817458"/>
              <a:ext cx="3487392" cy="707886"/>
            </a:xfrm>
            <a:prstGeom prst="rect">
              <a:avLst/>
            </a:prstGeom>
            <a:noFill/>
            <a:ln>
              <a:solidFill>
                <a:schemeClr val="tx1">
                  <a:lumMod val="95000"/>
                  <a:lumOff val="5000"/>
                </a:schemeClr>
              </a:solidFill>
            </a:ln>
          </p:spPr>
          <p:txBody>
            <a:bodyPr wrap="square" rtlCol="0">
              <a:spAutoFit/>
            </a:bodyPr>
            <a:lstStyle/>
            <a:p>
              <a:pPr marL="171450" indent="-171450">
                <a:buFontTx/>
                <a:buChar char="-"/>
              </a:pPr>
              <a:r>
                <a:rPr lang="es-CO" sz="800" dirty="0" smtClean="0">
                  <a:latin typeface="Arial" pitchFamily="34" charset="0"/>
                  <a:cs typeface="Arial" pitchFamily="34" charset="0"/>
                </a:rPr>
                <a:t>Cobertura de energía, gas domiciliario, acueducto, alcantarillado, telecomunicaciones</a:t>
              </a:r>
            </a:p>
            <a:p>
              <a:pPr marL="171450" indent="-171450">
                <a:buFontTx/>
                <a:buChar char="-"/>
              </a:pPr>
              <a:r>
                <a:rPr lang="es-CO" sz="800" dirty="0" smtClean="0">
                  <a:latin typeface="Arial" pitchFamily="34" charset="0"/>
                  <a:cs typeface="Arial" pitchFamily="34" charset="0"/>
                </a:rPr>
                <a:t>Déficit total de vivienda</a:t>
              </a:r>
            </a:p>
            <a:p>
              <a:pPr marL="171450" indent="-171450">
                <a:buFontTx/>
                <a:buChar char="-"/>
              </a:pPr>
              <a:r>
                <a:rPr lang="es-CO" sz="800" dirty="0" smtClean="0">
                  <a:latin typeface="Arial" pitchFamily="34" charset="0"/>
                  <a:cs typeface="Arial" pitchFamily="34" charset="0"/>
                </a:rPr>
                <a:t>Hogares en hacinamiento</a:t>
              </a:r>
            </a:p>
            <a:p>
              <a:pPr marL="171450" indent="-171450">
                <a:buFontTx/>
                <a:buChar char="-"/>
              </a:pPr>
              <a:r>
                <a:rPr lang="es-CO" sz="800" dirty="0" smtClean="0">
                  <a:latin typeface="Arial" pitchFamily="34" charset="0"/>
                  <a:cs typeface="Arial" pitchFamily="34" charset="0"/>
                </a:rPr>
                <a:t>Hogares por vivienda</a:t>
              </a:r>
            </a:p>
          </p:txBody>
        </p:sp>
      </p:grpSp>
      <p:sp>
        <p:nvSpPr>
          <p:cNvPr id="36" name="2 Subtítulo"/>
          <p:cNvSpPr>
            <a:spLocks noGrp="1"/>
          </p:cNvSpPr>
          <p:nvPr>
            <p:ph type="subTitle" idx="1"/>
          </p:nvPr>
        </p:nvSpPr>
        <p:spPr>
          <a:xfrm rot="16200000">
            <a:off x="-1134634" y="3158970"/>
            <a:ext cx="3708412" cy="360040"/>
          </a:xfrm>
        </p:spPr>
        <p:txBody>
          <a:bodyPr>
            <a:normAutofit fontScale="92500"/>
          </a:bodyPr>
          <a:lstStyle/>
          <a:p>
            <a:r>
              <a:rPr lang="es-CO" sz="1800" dirty="0" smtClean="0">
                <a:solidFill>
                  <a:schemeClr val="tx1">
                    <a:lumMod val="95000"/>
                    <a:lumOff val="5000"/>
                  </a:schemeClr>
                </a:solidFill>
                <a:latin typeface="Century Gothic" pitchFamily="34" charset="0"/>
              </a:rPr>
              <a:t>VULNERABILIDADES/DIMENSIONES</a:t>
            </a:r>
            <a:endParaRPr lang="es-CO" sz="1800" dirty="0">
              <a:solidFill>
                <a:schemeClr val="tx1">
                  <a:lumMod val="95000"/>
                  <a:lumOff val="5000"/>
                </a:schemeClr>
              </a:solidFill>
              <a:latin typeface="Century Gothic" pitchFamily="34" charset="0"/>
            </a:endParaRPr>
          </a:p>
        </p:txBody>
      </p:sp>
      <p:sp>
        <p:nvSpPr>
          <p:cNvPr id="14" name="2 Subtítulo"/>
          <p:cNvSpPr txBox="1">
            <a:spLocks/>
          </p:cNvSpPr>
          <p:nvPr/>
        </p:nvSpPr>
        <p:spPr>
          <a:xfrm>
            <a:off x="0" y="6503366"/>
            <a:ext cx="3528392" cy="35463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CO" sz="1000" dirty="0">
                <a:latin typeface="Arial" pitchFamily="34" charset="0"/>
                <a:cs typeface="Arial" pitchFamily="34" charset="0"/>
              </a:rPr>
              <a:t>Elaborado por: Arq. Msc. Daniel I. Arriaga </a:t>
            </a:r>
            <a:r>
              <a:rPr lang="es-CO" sz="1000" dirty="0" smtClean="0">
                <a:latin typeface="Arial" pitchFamily="34" charset="0"/>
                <a:cs typeface="Arial" pitchFamily="34" charset="0"/>
              </a:rPr>
              <a:t>Salamanca</a:t>
            </a:r>
            <a:endParaRPr lang="es-CO" sz="1000" dirty="0">
              <a:latin typeface="Arial" pitchFamily="34" charset="0"/>
              <a:cs typeface="Arial" pitchFamily="34" charset="0"/>
            </a:endParaRPr>
          </a:p>
        </p:txBody>
      </p:sp>
    </p:spTree>
    <p:extLst>
      <p:ext uri="{BB962C8B-B14F-4D97-AF65-F5344CB8AC3E}">
        <p14:creationId xmlns:p14="http://schemas.microsoft.com/office/powerpoint/2010/main" val="2964484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rot="16200000">
            <a:off x="-1044624" y="3248980"/>
            <a:ext cx="3528392" cy="360040"/>
          </a:xfrm>
        </p:spPr>
        <p:txBody>
          <a:bodyPr>
            <a:normAutofit lnSpcReduction="10000"/>
          </a:bodyPr>
          <a:lstStyle/>
          <a:p>
            <a:r>
              <a:rPr lang="es-CO" sz="1800" dirty="0" smtClean="0">
                <a:solidFill>
                  <a:schemeClr val="tx1">
                    <a:lumMod val="95000"/>
                    <a:lumOff val="5000"/>
                  </a:schemeClr>
                </a:solidFill>
                <a:latin typeface="Century Gothic" pitchFamily="34" charset="0"/>
              </a:rPr>
              <a:t>ECUACIÓN</a:t>
            </a:r>
          </a:p>
          <a:p>
            <a:endParaRPr lang="es-CO" sz="1800" dirty="0">
              <a:solidFill>
                <a:schemeClr val="tx1">
                  <a:lumMod val="95000"/>
                  <a:lumOff val="5000"/>
                </a:schemeClr>
              </a:solidFill>
              <a:latin typeface="Century Gothic" pitchFamily="34" charset="0"/>
            </a:endParaRPr>
          </a:p>
        </p:txBody>
      </p:sp>
      <p:grpSp>
        <p:nvGrpSpPr>
          <p:cNvPr id="6" name="5 Grupo"/>
          <p:cNvGrpSpPr/>
          <p:nvPr/>
        </p:nvGrpSpPr>
        <p:grpSpPr>
          <a:xfrm>
            <a:off x="3023828" y="620688"/>
            <a:ext cx="2988332" cy="1343764"/>
            <a:chOff x="3114084" y="560874"/>
            <a:chExt cx="2988332" cy="1343764"/>
          </a:xfrm>
        </p:grpSpPr>
        <p:sp>
          <p:nvSpPr>
            <p:cNvPr id="4" name="3 CuadroTexto"/>
            <p:cNvSpPr txBox="1"/>
            <p:nvPr/>
          </p:nvSpPr>
          <p:spPr>
            <a:xfrm>
              <a:off x="3114084" y="560874"/>
              <a:ext cx="900100" cy="707886"/>
            </a:xfrm>
            <a:prstGeom prst="rect">
              <a:avLst/>
            </a:prstGeom>
            <a:noFill/>
          </p:spPr>
          <p:txBody>
            <a:bodyPr wrap="square" rtlCol="0">
              <a:spAutoFit/>
            </a:bodyPr>
            <a:lstStyle/>
            <a:p>
              <a:pPr algn="ctr"/>
              <a:r>
                <a:rPr lang="es-CO" sz="4000" dirty="0" smtClean="0">
                  <a:latin typeface="Century Gothic" pitchFamily="34" charset="0"/>
                </a:rPr>
                <a:t>A</a:t>
              </a:r>
              <a:endParaRPr lang="es-CO" sz="4000" dirty="0">
                <a:latin typeface="Century Gothic" pitchFamily="34" charset="0"/>
              </a:endParaRPr>
            </a:p>
          </p:txBody>
        </p:sp>
        <p:sp>
          <p:nvSpPr>
            <p:cNvPr id="39" name="38 CuadroTexto"/>
            <p:cNvSpPr txBox="1"/>
            <p:nvPr/>
          </p:nvSpPr>
          <p:spPr>
            <a:xfrm>
              <a:off x="4230208" y="560874"/>
              <a:ext cx="900100" cy="707886"/>
            </a:xfrm>
            <a:prstGeom prst="rect">
              <a:avLst/>
            </a:prstGeom>
            <a:noFill/>
          </p:spPr>
          <p:txBody>
            <a:bodyPr wrap="square" rtlCol="0">
              <a:spAutoFit/>
            </a:bodyPr>
            <a:lstStyle/>
            <a:p>
              <a:pPr algn="ctr"/>
              <a:r>
                <a:rPr lang="es-CO" sz="4000" dirty="0" smtClean="0">
                  <a:latin typeface="Century Gothic" pitchFamily="34" charset="0"/>
                </a:rPr>
                <a:t>V</a:t>
              </a:r>
              <a:endParaRPr lang="es-CO" sz="4000" dirty="0">
                <a:latin typeface="Century Gothic" pitchFamily="34" charset="0"/>
              </a:endParaRPr>
            </a:p>
          </p:txBody>
        </p:sp>
        <p:sp>
          <p:nvSpPr>
            <p:cNvPr id="40" name="39 CuadroTexto"/>
            <p:cNvSpPr txBox="1"/>
            <p:nvPr/>
          </p:nvSpPr>
          <p:spPr>
            <a:xfrm>
              <a:off x="3726152" y="776898"/>
              <a:ext cx="900100" cy="707886"/>
            </a:xfrm>
            <a:prstGeom prst="rect">
              <a:avLst/>
            </a:prstGeom>
            <a:noFill/>
          </p:spPr>
          <p:txBody>
            <a:bodyPr wrap="square" rtlCol="0">
              <a:spAutoFit/>
            </a:bodyPr>
            <a:lstStyle/>
            <a:p>
              <a:pPr algn="ctr"/>
              <a:r>
                <a:rPr lang="es-CO" sz="4000" dirty="0" smtClean="0">
                  <a:latin typeface="Century Gothic" pitchFamily="34" charset="0"/>
                </a:rPr>
                <a:t>*</a:t>
              </a:r>
              <a:endParaRPr lang="es-CO" sz="4000" dirty="0">
                <a:latin typeface="Century Gothic" pitchFamily="34" charset="0"/>
              </a:endParaRPr>
            </a:p>
          </p:txBody>
        </p:sp>
        <p:sp>
          <p:nvSpPr>
            <p:cNvPr id="42" name="41 CuadroTexto"/>
            <p:cNvSpPr txBox="1"/>
            <p:nvPr/>
          </p:nvSpPr>
          <p:spPr>
            <a:xfrm>
              <a:off x="5202316" y="560874"/>
              <a:ext cx="900100" cy="707886"/>
            </a:xfrm>
            <a:prstGeom prst="rect">
              <a:avLst/>
            </a:prstGeom>
            <a:noFill/>
          </p:spPr>
          <p:txBody>
            <a:bodyPr wrap="square" rtlCol="0">
              <a:spAutoFit/>
            </a:bodyPr>
            <a:lstStyle/>
            <a:p>
              <a:pPr algn="ctr"/>
              <a:r>
                <a:rPr lang="es-CO" sz="4000" dirty="0" smtClean="0">
                  <a:latin typeface="Century Gothic" pitchFamily="34" charset="0"/>
                </a:rPr>
                <a:t>R</a:t>
              </a:r>
              <a:endParaRPr lang="es-CO" sz="4000" dirty="0">
                <a:latin typeface="Century Gothic" pitchFamily="34" charset="0"/>
              </a:endParaRPr>
            </a:p>
          </p:txBody>
        </p:sp>
        <p:sp>
          <p:nvSpPr>
            <p:cNvPr id="43" name="42 CuadroTexto"/>
            <p:cNvSpPr txBox="1"/>
            <p:nvPr/>
          </p:nvSpPr>
          <p:spPr>
            <a:xfrm>
              <a:off x="4770268" y="632882"/>
              <a:ext cx="900100" cy="707886"/>
            </a:xfrm>
            <a:prstGeom prst="rect">
              <a:avLst/>
            </a:prstGeom>
            <a:noFill/>
          </p:spPr>
          <p:txBody>
            <a:bodyPr wrap="square" rtlCol="0">
              <a:spAutoFit/>
            </a:bodyPr>
            <a:lstStyle/>
            <a:p>
              <a:pPr algn="ctr"/>
              <a:r>
                <a:rPr lang="es-CO" sz="4000" dirty="0" smtClean="0">
                  <a:latin typeface="Century Gothic" pitchFamily="34" charset="0"/>
                </a:rPr>
                <a:t>=</a:t>
              </a:r>
              <a:endParaRPr lang="es-CO" sz="4000" dirty="0">
                <a:latin typeface="Century Gothic" pitchFamily="34" charset="0"/>
              </a:endParaRPr>
            </a:p>
          </p:txBody>
        </p:sp>
        <p:sp>
          <p:nvSpPr>
            <p:cNvPr id="44" name="43 CuadroTexto"/>
            <p:cNvSpPr txBox="1"/>
            <p:nvPr/>
          </p:nvSpPr>
          <p:spPr>
            <a:xfrm>
              <a:off x="3158472" y="908720"/>
              <a:ext cx="1935832" cy="400110"/>
            </a:xfrm>
            <a:prstGeom prst="rect">
              <a:avLst/>
            </a:prstGeom>
            <a:noFill/>
          </p:spPr>
          <p:txBody>
            <a:bodyPr wrap="square" rtlCol="0">
              <a:spAutoFit/>
            </a:bodyPr>
            <a:lstStyle/>
            <a:p>
              <a:pPr algn="ctr"/>
              <a:r>
                <a:rPr lang="es-CO" sz="2000" b="1" dirty="0" smtClean="0">
                  <a:latin typeface="Century Gothic" pitchFamily="34" charset="0"/>
                </a:rPr>
                <a:t>_____________</a:t>
              </a:r>
              <a:endParaRPr lang="es-CO" sz="2000" b="1" dirty="0">
                <a:latin typeface="Century Gothic" pitchFamily="34" charset="0"/>
              </a:endParaRPr>
            </a:p>
          </p:txBody>
        </p:sp>
        <p:sp>
          <p:nvSpPr>
            <p:cNvPr id="46" name="45 CuadroTexto"/>
            <p:cNvSpPr txBox="1"/>
            <p:nvPr/>
          </p:nvSpPr>
          <p:spPr>
            <a:xfrm>
              <a:off x="3312106" y="1196752"/>
              <a:ext cx="1728192" cy="707886"/>
            </a:xfrm>
            <a:prstGeom prst="rect">
              <a:avLst/>
            </a:prstGeom>
            <a:noFill/>
          </p:spPr>
          <p:txBody>
            <a:bodyPr wrap="square" rtlCol="0">
              <a:spAutoFit/>
            </a:bodyPr>
            <a:lstStyle/>
            <a:p>
              <a:pPr algn="ctr"/>
              <a:r>
                <a:rPr lang="es-CO" sz="4000" dirty="0" smtClean="0">
                  <a:latin typeface="Century Gothic" pitchFamily="34" charset="0"/>
                </a:rPr>
                <a:t>SGRD</a:t>
              </a:r>
              <a:endParaRPr lang="es-CO" sz="4000" dirty="0">
                <a:latin typeface="Century Gothic" pitchFamily="34" charset="0"/>
              </a:endParaRPr>
            </a:p>
          </p:txBody>
        </p:sp>
      </p:grpSp>
      <p:grpSp>
        <p:nvGrpSpPr>
          <p:cNvPr id="5" name="4 Grupo"/>
          <p:cNvGrpSpPr/>
          <p:nvPr/>
        </p:nvGrpSpPr>
        <p:grpSpPr>
          <a:xfrm>
            <a:off x="2267744" y="2276872"/>
            <a:ext cx="4536504" cy="1343764"/>
            <a:chOff x="1547664" y="3356992"/>
            <a:chExt cx="4536504" cy="1343764"/>
          </a:xfrm>
        </p:grpSpPr>
        <p:sp>
          <p:nvSpPr>
            <p:cNvPr id="48" name="47 CuadroTexto"/>
            <p:cNvSpPr txBox="1"/>
            <p:nvPr/>
          </p:nvSpPr>
          <p:spPr>
            <a:xfrm>
              <a:off x="2231740" y="3356992"/>
              <a:ext cx="900100" cy="707886"/>
            </a:xfrm>
            <a:prstGeom prst="rect">
              <a:avLst/>
            </a:prstGeom>
            <a:noFill/>
          </p:spPr>
          <p:txBody>
            <a:bodyPr wrap="square" rtlCol="0">
              <a:spAutoFit/>
            </a:bodyPr>
            <a:lstStyle/>
            <a:p>
              <a:pPr algn="ctr"/>
              <a:r>
                <a:rPr lang="es-CO" sz="4000" dirty="0" smtClean="0">
                  <a:latin typeface="Century Gothic" pitchFamily="34" charset="0"/>
                </a:rPr>
                <a:t>(A</a:t>
              </a:r>
              <a:endParaRPr lang="es-CO" sz="4000" dirty="0">
                <a:latin typeface="Century Gothic" pitchFamily="34" charset="0"/>
              </a:endParaRPr>
            </a:p>
          </p:txBody>
        </p:sp>
        <p:sp>
          <p:nvSpPr>
            <p:cNvPr id="50" name="49 CuadroTexto"/>
            <p:cNvSpPr txBox="1"/>
            <p:nvPr/>
          </p:nvSpPr>
          <p:spPr>
            <a:xfrm>
              <a:off x="3851920" y="3356992"/>
              <a:ext cx="900100" cy="707886"/>
            </a:xfrm>
            <a:prstGeom prst="rect">
              <a:avLst/>
            </a:prstGeom>
            <a:noFill/>
          </p:spPr>
          <p:txBody>
            <a:bodyPr wrap="square" rtlCol="0">
              <a:spAutoFit/>
            </a:bodyPr>
            <a:lstStyle/>
            <a:p>
              <a:pPr algn="ctr"/>
              <a:r>
                <a:rPr lang="es-CO" sz="4000" dirty="0" smtClean="0">
                  <a:latin typeface="Century Gothic" pitchFamily="34" charset="0"/>
                </a:rPr>
                <a:t>V)</a:t>
              </a:r>
              <a:endParaRPr lang="es-CO" sz="4000" dirty="0">
                <a:latin typeface="Century Gothic" pitchFamily="34" charset="0"/>
              </a:endParaRPr>
            </a:p>
          </p:txBody>
        </p:sp>
        <p:sp>
          <p:nvSpPr>
            <p:cNvPr id="51" name="50 CuadroTexto"/>
            <p:cNvSpPr txBox="1"/>
            <p:nvPr/>
          </p:nvSpPr>
          <p:spPr>
            <a:xfrm>
              <a:off x="3095836" y="3573016"/>
              <a:ext cx="900100" cy="707886"/>
            </a:xfrm>
            <a:prstGeom prst="rect">
              <a:avLst/>
            </a:prstGeom>
            <a:noFill/>
          </p:spPr>
          <p:txBody>
            <a:bodyPr wrap="square" rtlCol="0">
              <a:spAutoFit/>
            </a:bodyPr>
            <a:lstStyle/>
            <a:p>
              <a:pPr algn="ctr"/>
              <a:r>
                <a:rPr lang="es-CO" sz="4000" dirty="0" smtClean="0">
                  <a:latin typeface="Century Gothic" pitchFamily="34" charset="0"/>
                </a:rPr>
                <a:t>*</a:t>
              </a:r>
              <a:endParaRPr lang="es-CO" sz="4000" dirty="0">
                <a:latin typeface="Century Gothic" pitchFamily="34" charset="0"/>
              </a:endParaRPr>
            </a:p>
          </p:txBody>
        </p:sp>
        <p:sp>
          <p:nvSpPr>
            <p:cNvPr id="55" name="54 CuadroTexto"/>
            <p:cNvSpPr txBox="1"/>
            <p:nvPr/>
          </p:nvSpPr>
          <p:spPr>
            <a:xfrm>
              <a:off x="5184068" y="3356992"/>
              <a:ext cx="900100" cy="707886"/>
            </a:xfrm>
            <a:prstGeom prst="rect">
              <a:avLst/>
            </a:prstGeom>
            <a:noFill/>
          </p:spPr>
          <p:txBody>
            <a:bodyPr wrap="square" rtlCol="0">
              <a:spAutoFit/>
            </a:bodyPr>
            <a:lstStyle/>
            <a:p>
              <a:pPr algn="ctr"/>
              <a:r>
                <a:rPr lang="es-CO" sz="4000" dirty="0" smtClean="0">
                  <a:latin typeface="Century Gothic" pitchFamily="34" charset="0"/>
                </a:rPr>
                <a:t>R</a:t>
              </a:r>
              <a:endParaRPr lang="es-CO" sz="4000" dirty="0">
                <a:latin typeface="Century Gothic" pitchFamily="34" charset="0"/>
              </a:endParaRPr>
            </a:p>
          </p:txBody>
        </p:sp>
        <p:sp>
          <p:nvSpPr>
            <p:cNvPr id="57" name="56 CuadroTexto"/>
            <p:cNvSpPr txBox="1"/>
            <p:nvPr/>
          </p:nvSpPr>
          <p:spPr>
            <a:xfrm>
              <a:off x="4752020" y="3429000"/>
              <a:ext cx="900100" cy="707886"/>
            </a:xfrm>
            <a:prstGeom prst="rect">
              <a:avLst/>
            </a:prstGeom>
            <a:noFill/>
          </p:spPr>
          <p:txBody>
            <a:bodyPr wrap="square" rtlCol="0">
              <a:spAutoFit/>
            </a:bodyPr>
            <a:lstStyle/>
            <a:p>
              <a:pPr algn="ctr"/>
              <a:r>
                <a:rPr lang="es-CO" sz="4000" dirty="0" smtClean="0">
                  <a:latin typeface="Century Gothic" pitchFamily="34" charset="0"/>
                </a:rPr>
                <a:t>=</a:t>
              </a:r>
              <a:endParaRPr lang="es-CO" sz="4000" dirty="0">
                <a:latin typeface="Century Gothic" pitchFamily="34" charset="0"/>
              </a:endParaRPr>
            </a:p>
          </p:txBody>
        </p:sp>
        <p:sp>
          <p:nvSpPr>
            <p:cNvPr id="58" name="57 CuadroTexto"/>
            <p:cNvSpPr txBox="1"/>
            <p:nvPr/>
          </p:nvSpPr>
          <p:spPr>
            <a:xfrm>
              <a:off x="1763688" y="3704838"/>
              <a:ext cx="3330616" cy="400110"/>
            </a:xfrm>
            <a:prstGeom prst="rect">
              <a:avLst/>
            </a:prstGeom>
            <a:noFill/>
          </p:spPr>
          <p:txBody>
            <a:bodyPr wrap="square" rtlCol="0">
              <a:spAutoFit/>
            </a:bodyPr>
            <a:lstStyle/>
            <a:p>
              <a:pPr algn="ctr"/>
              <a:r>
                <a:rPr lang="es-CO" sz="2000" b="1" dirty="0" smtClean="0">
                  <a:latin typeface="Century Gothic" pitchFamily="34" charset="0"/>
                </a:rPr>
                <a:t>_______________________</a:t>
              </a:r>
              <a:endParaRPr lang="es-CO" sz="2000" b="1" dirty="0">
                <a:latin typeface="Century Gothic" pitchFamily="34" charset="0"/>
              </a:endParaRPr>
            </a:p>
          </p:txBody>
        </p:sp>
        <p:sp>
          <p:nvSpPr>
            <p:cNvPr id="59" name="58 CuadroTexto"/>
            <p:cNvSpPr txBox="1"/>
            <p:nvPr/>
          </p:nvSpPr>
          <p:spPr>
            <a:xfrm>
              <a:off x="1547664" y="3992870"/>
              <a:ext cx="3960440" cy="707886"/>
            </a:xfrm>
            <a:prstGeom prst="rect">
              <a:avLst/>
            </a:prstGeom>
            <a:noFill/>
          </p:spPr>
          <p:txBody>
            <a:bodyPr wrap="square" rtlCol="0">
              <a:spAutoFit/>
            </a:bodyPr>
            <a:lstStyle/>
            <a:p>
              <a:pPr algn="ctr"/>
              <a:r>
                <a:rPr lang="es-CO" sz="4000" dirty="0" smtClean="0">
                  <a:latin typeface="Century Gothic" pitchFamily="34" charset="0"/>
                </a:rPr>
                <a:t>(EO+IP+SI+MF)</a:t>
              </a:r>
              <a:endParaRPr lang="es-CO" sz="4000" dirty="0">
                <a:latin typeface="Century Gothic" pitchFamily="34" charset="0"/>
              </a:endParaRPr>
            </a:p>
          </p:txBody>
        </p:sp>
      </p:grpSp>
      <p:grpSp>
        <p:nvGrpSpPr>
          <p:cNvPr id="14" name="13 Grupo"/>
          <p:cNvGrpSpPr/>
          <p:nvPr/>
        </p:nvGrpSpPr>
        <p:grpSpPr>
          <a:xfrm>
            <a:off x="2555776" y="4149080"/>
            <a:ext cx="4536504" cy="2160240"/>
            <a:chOff x="2555776" y="4149080"/>
            <a:chExt cx="4536504" cy="2160240"/>
          </a:xfrm>
        </p:grpSpPr>
        <p:sp>
          <p:nvSpPr>
            <p:cNvPr id="63" name="62 CuadroTexto"/>
            <p:cNvSpPr txBox="1"/>
            <p:nvPr/>
          </p:nvSpPr>
          <p:spPr>
            <a:xfrm>
              <a:off x="3167844" y="4461500"/>
              <a:ext cx="900100" cy="707886"/>
            </a:xfrm>
            <a:prstGeom prst="rect">
              <a:avLst/>
            </a:prstGeom>
            <a:noFill/>
          </p:spPr>
          <p:txBody>
            <a:bodyPr wrap="square" rtlCol="0">
              <a:spAutoFit/>
            </a:bodyPr>
            <a:lstStyle/>
            <a:p>
              <a:pPr algn="ctr"/>
              <a:r>
                <a:rPr lang="es-CO" sz="4000" dirty="0" smtClean="0">
                  <a:latin typeface="Century Gothic" pitchFamily="34" charset="0"/>
                </a:rPr>
                <a:t>(A</a:t>
              </a:r>
              <a:endParaRPr lang="es-CO" sz="4000" dirty="0">
                <a:latin typeface="Century Gothic" pitchFamily="34" charset="0"/>
              </a:endParaRPr>
            </a:p>
          </p:txBody>
        </p:sp>
        <p:sp>
          <p:nvSpPr>
            <p:cNvPr id="64" name="63 CuadroTexto"/>
            <p:cNvSpPr txBox="1"/>
            <p:nvPr/>
          </p:nvSpPr>
          <p:spPr>
            <a:xfrm>
              <a:off x="4860032" y="4461500"/>
              <a:ext cx="900100" cy="707886"/>
            </a:xfrm>
            <a:prstGeom prst="rect">
              <a:avLst/>
            </a:prstGeom>
            <a:noFill/>
          </p:spPr>
          <p:txBody>
            <a:bodyPr wrap="square" rtlCol="0">
              <a:spAutoFit/>
            </a:bodyPr>
            <a:lstStyle/>
            <a:p>
              <a:pPr algn="ctr"/>
              <a:r>
                <a:rPr lang="es-CO" sz="4000" dirty="0" smtClean="0">
                  <a:latin typeface="Century Gothic" pitchFamily="34" charset="0"/>
                </a:rPr>
                <a:t>V)</a:t>
              </a:r>
              <a:endParaRPr lang="es-CO" sz="4000" dirty="0">
                <a:latin typeface="Century Gothic" pitchFamily="34" charset="0"/>
              </a:endParaRPr>
            </a:p>
          </p:txBody>
        </p:sp>
        <p:sp>
          <p:nvSpPr>
            <p:cNvPr id="65" name="64 CuadroTexto"/>
            <p:cNvSpPr txBox="1"/>
            <p:nvPr/>
          </p:nvSpPr>
          <p:spPr>
            <a:xfrm>
              <a:off x="3995936" y="4677524"/>
              <a:ext cx="900100" cy="707886"/>
            </a:xfrm>
            <a:prstGeom prst="rect">
              <a:avLst/>
            </a:prstGeom>
            <a:noFill/>
          </p:spPr>
          <p:txBody>
            <a:bodyPr wrap="square" rtlCol="0">
              <a:spAutoFit/>
            </a:bodyPr>
            <a:lstStyle/>
            <a:p>
              <a:pPr algn="ctr"/>
              <a:r>
                <a:rPr lang="es-CO" sz="4000" dirty="0" smtClean="0">
                  <a:latin typeface="Century Gothic" pitchFamily="34" charset="0"/>
                </a:rPr>
                <a:t>*</a:t>
              </a:r>
              <a:endParaRPr lang="es-CO" sz="4000" dirty="0">
                <a:latin typeface="Century Gothic" pitchFamily="34" charset="0"/>
              </a:endParaRPr>
            </a:p>
          </p:txBody>
        </p:sp>
        <p:sp>
          <p:nvSpPr>
            <p:cNvPr id="66" name="65 CuadroTexto"/>
            <p:cNvSpPr txBox="1"/>
            <p:nvPr/>
          </p:nvSpPr>
          <p:spPr>
            <a:xfrm>
              <a:off x="6192180" y="4461500"/>
              <a:ext cx="900100" cy="707886"/>
            </a:xfrm>
            <a:prstGeom prst="rect">
              <a:avLst/>
            </a:prstGeom>
            <a:noFill/>
          </p:spPr>
          <p:txBody>
            <a:bodyPr wrap="square" rtlCol="0">
              <a:spAutoFit/>
            </a:bodyPr>
            <a:lstStyle/>
            <a:p>
              <a:pPr algn="ctr"/>
              <a:r>
                <a:rPr lang="es-CO" sz="4000" dirty="0" smtClean="0">
                  <a:latin typeface="Century Gothic" pitchFamily="34" charset="0"/>
                </a:rPr>
                <a:t>R</a:t>
              </a:r>
              <a:endParaRPr lang="es-CO" sz="4000" dirty="0">
                <a:latin typeface="Century Gothic" pitchFamily="34" charset="0"/>
              </a:endParaRPr>
            </a:p>
          </p:txBody>
        </p:sp>
        <p:sp>
          <p:nvSpPr>
            <p:cNvPr id="67" name="66 CuadroTexto"/>
            <p:cNvSpPr txBox="1"/>
            <p:nvPr/>
          </p:nvSpPr>
          <p:spPr>
            <a:xfrm>
              <a:off x="5760132" y="4533508"/>
              <a:ext cx="900100" cy="707886"/>
            </a:xfrm>
            <a:prstGeom prst="rect">
              <a:avLst/>
            </a:prstGeom>
            <a:noFill/>
          </p:spPr>
          <p:txBody>
            <a:bodyPr wrap="square" rtlCol="0">
              <a:spAutoFit/>
            </a:bodyPr>
            <a:lstStyle/>
            <a:p>
              <a:pPr algn="ctr"/>
              <a:r>
                <a:rPr lang="es-CO" sz="4000" dirty="0" smtClean="0">
                  <a:latin typeface="Century Gothic" pitchFamily="34" charset="0"/>
                </a:rPr>
                <a:t>=</a:t>
              </a:r>
              <a:endParaRPr lang="es-CO" sz="4000" dirty="0">
                <a:latin typeface="Century Gothic" pitchFamily="34" charset="0"/>
              </a:endParaRPr>
            </a:p>
          </p:txBody>
        </p:sp>
        <p:sp>
          <p:nvSpPr>
            <p:cNvPr id="68" name="67 CuadroTexto"/>
            <p:cNvSpPr txBox="1"/>
            <p:nvPr/>
          </p:nvSpPr>
          <p:spPr>
            <a:xfrm>
              <a:off x="2771800" y="4809346"/>
              <a:ext cx="3330616" cy="400110"/>
            </a:xfrm>
            <a:prstGeom prst="rect">
              <a:avLst/>
            </a:prstGeom>
            <a:noFill/>
          </p:spPr>
          <p:txBody>
            <a:bodyPr wrap="square" rtlCol="0">
              <a:spAutoFit/>
            </a:bodyPr>
            <a:lstStyle/>
            <a:p>
              <a:pPr algn="ctr"/>
              <a:r>
                <a:rPr lang="es-CO" sz="2000" b="1" dirty="0" smtClean="0">
                  <a:latin typeface="Century Gothic" pitchFamily="34" charset="0"/>
                </a:rPr>
                <a:t>_______________________</a:t>
              </a:r>
              <a:endParaRPr lang="es-CO" sz="2000" b="1" dirty="0">
                <a:latin typeface="Century Gothic" pitchFamily="34" charset="0"/>
              </a:endParaRPr>
            </a:p>
          </p:txBody>
        </p:sp>
        <p:sp>
          <p:nvSpPr>
            <p:cNvPr id="69" name="68 CuadroTexto"/>
            <p:cNvSpPr txBox="1"/>
            <p:nvPr/>
          </p:nvSpPr>
          <p:spPr>
            <a:xfrm>
              <a:off x="2555776" y="5097378"/>
              <a:ext cx="3960440" cy="707886"/>
            </a:xfrm>
            <a:prstGeom prst="rect">
              <a:avLst/>
            </a:prstGeom>
            <a:noFill/>
          </p:spPr>
          <p:txBody>
            <a:bodyPr wrap="square" rtlCol="0">
              <a:spAutoFit/>
            </a:bodyPr>
            <a:lstStyle/>
            <a:p>
              <a:pPr algn="ctr"/>
              <a:r>
                <a:rPr lang="es-CO" sz="4000" dirty="0" smtClean="0">
                  <a:latin typeface="Century Gothic" pitchFamily="34" charset="0"/>
                </a:rPr>
                <a:t>(CR+RR+MD)</a:t>
              </a:r>
              <a:endParaRPr lang="es-CO" sz="4000" dirty="0">
                <a:latin typeface="Century Gothic" pitchFamily="34" charset="0"/>
              </a:endParaRPr>
            </a:p>
          </p:txBody>
        </p:sp>
        <p:cxnSp>
          <p:nvCxnSpPr>
            <p:cNvPr id="8" name="7 Conector recto"/>
            <p:cNvCxnSpPr/>
            <p:nvPr/>
          </p:nvCxnSpPr>
          <p:spPr>
            <a:xfrm>
              <a:off x="3509882" y="5661248"/>
              <a:ext cx="0" cy="648072"/>
            </a:xfrm>
            <a:prstGeom prst="line">
              <a:avLst/>
            </a:prstGeom>
            <a:ln w="28575">
              <a:solidFill>
                <a:schemeClr val="tx1">
                  <a:lumMod val="95000"/>
                  <a:lumOff val="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flipH="1">
              <a:off x="2555776" y="6309320"/>
              <a:ext cx="954106" cy="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flipV="1">
              <a:off x="2555776" y="4149080"/>
              <a:ext cx="0" cy="216024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2555776" y="4149080"/>
              <a:ext cx="1080120" cy="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a:off x="3635896" y="4149080"/>
              <a:ext cx="0" cy="384428"/>
            </a:xfrm>
            <a:prstGeom prst="straightConnector1">
              <a:avLst/>
            </a:prstGeom>
            <a:ln w="28575">
              <a:solidFill>
                <a:schemeClr val="tx1">
                  <a:lumMod val="95000"/>
                  <a:lumOff val="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75 Conector recto"/>
            <p:cNvCxnSpPr/>
            <p:nvPr/>
          </p:nvCxnSpPr>
          <p:spPr>
            <a:xfrm flipV="1">
              <a:off x="4644008" y="4149080"/>
              <a:ext cx="0" cy="1060376"/>
            </a:xfrm>
            <a:prstGeom prst="line">
              <a:avLst/>
            </a:prstGeom>
            <a:ln w="28575">
              <a:solidFill>
                <a:schemeClr val="tx1">
                  <a:lumMod val="95000"/>
                  <a:lumOff val="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a:off x="3761910" y="4149080"/>
              <a:ext cx="522058" cy="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1" name="80 Conector recto de flecha"/>
            <p:cNvCxnSpPr/>
            <p:nvPr/>
          </p:nvCxnSpPr>
          <p:spPr>
            <a:xfrm>
              <a:off x="5148064" y="4149080"/>
              <a:ext cx="0" cy="384428"/>
            </a:xfrm>
            <a:prstGeom prst="straightConnector1">
              <a:avLst/>
            </a:prstGeom>
            <a:ln w="28575">
              <a:solidFill>
                <a:schemeClr val="tx1">
                  <a:lumMod val="95000"/>
                  <a:lumOff val="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97 Conector recto"/>
            <p:cNvCxnSpPr/>
            <p:nvPr/>
          </p:nvCxnSpPr>
          <p:spPr>
            <a:xfrm>
              <a:off x="5580112" y="5661248"/>
              <a:ext cx="0" cy="648072"/>
            </a:xfrm>
            <a:prstGeom prst="line">
              <a:avLst/>
            </a:prstGeom>
            <a:ln w="28575">
              <a:solidFill>
                <a:schemeClr val="tx1">
                  <a:lumMod val="95000"/>
                  <a:lumOff val="5000"/>
                </a:schemeClr>
              </a:solidFill>
              <a:headEnd type="ova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99" name="98 Conector recto"/>
            <p:cNvCxnSpPr/>
            <p:nvPr/>
          </p:nvCxnSpPr>
          <p:spPr>
            <a:xfrm flipH="1">
              <a:off x="5580112" y="6309320"/>
              <a:ext cx="1458162" cy="0"/>
            </a:xfrm>
            <a:prstGeom prst="line">
              <a:avLst/>
            </a:prstGeom>
            <a:ln w="28575">
              <a:solidFill>
                <a:schemeClr val="tx1">
                  <a:lumMod val="95000"/>
                  <a:lumOff val="5000"/>
                </a:schemeClr>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03" name="102 Conector recto"/>
            <p:cNvCxnSpPr/>
            <p:nvPr/>
          </p:nvCxnSpPr>
          <p:spPr>
            <a:xfrm flipV="1">
              <a:off x="7020272" y="4149080"/>
              <a:ext cx="0" cy="2160240"/>
            </a:xfrm>
            <a:prstGeom prst="line">
              <a:avLst/>
            </a:prstGeom>
            <a:ln w="28575">
              <a:solidFill>
                <a:schemeClr val="tx1">
                  <a:lumMod val="95000"/>
                  <a:lumOff val="5000"/>
                </a:schemeClr>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07" name="106 Conector recto"/>
            <p:cNvCxnSpPr/>
            <p:nvPr/>
          </p:nvCxnSpPr>
          <p:spPr>
            <a:xfrm>
              <a:off x="6588224" y="4149080"/>
              <a:ext cx="432048" cy="0"/>
            </a:xfrm>
            <a:prstGeom prst="line">
              <a:avLst/>
            </a:prstGeom>
            <a:ln w="28575">
              <a:solidFill>
                <a:schemeClr val="tx1">
                  <a:lumMod val="95000"/>
                  <a:lumOff val="5000"/>
                </a:schemeClr>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08" name="107 Conector recto de flecha"/>
            <p:cNvCxnSpPr/>
            <p:nvPr/>
          </p:nvCxnSpPr>
          <p:spPr>
            <a:xfrm>
              <a:off x="6588224" y="4149080"/>
              <a:ext cx="0" cy="384428"/>
            </a:xfrm>
            <a:prstGeom prst="straightConnector1">
              <a:avLst/>
            </a:prstGeom>
            <a:ln w="28575">
              <a:solidFill>
                <a:schemeClr val="tx1">
                  <a:lumMod val="95000"/>
                  <a:lumOff val="5000"/>
                </a:schemeClr>
              </a:solidFill>
              <a:headEnd type="none" w="med" len="med"/>
              <a:tailEnd type="triangle" w="med" len="med"/>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5" name="44 Conector recto"/>
            <p:cNvCxnSpPr/>
            <p:nvPr/>
          </p:nvCxnSpPr>
          <p:spPr>
            <a:xfrm flipV="1">
              <a:off x="4283968" y="4149080"/>
              <a:ext cx="0" cy="1060376"/>
            </a:xfrm>
            <a:prstGeom prst="line">
              <a:avLst/>
            </a:prstGeom>
            <a:ln w="28575">
              <a:solidFill>
                <a:schemeClr val="tx1">
                  <a:lumMod val="95000"/>
                  <a:lumOff val="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7" name="46 Conector recto de flecha"/>
            <p:cNvCxnSpPr/>
            <p:nvPr/>
          </p:nvCxnSpPr>
          <p:spPr>
            <a:xfrm>
              <a:off x="3779912" y="4149080"/>
              <a:ext cx="0" cy="384428"/>
            </a:xfrm>
            <a:prstGeom prst="straightConnector1">
              <a:avLst/>
            </a:prstGeom>
            <a:ln w="28575">
              <a:solidFill>
                <a:schemeClr val="tx1">
                  <a:lumMod val="95000"/>
                  <a:lumOff val="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48 Conector recto"/>
            <p:cNvCxnSpPr/>
            <p:nvPr/>
          </p:nvCxnSpPr>
          <p:spPr>
            <a:xfrm>
              <a:off x="4644008" y="4149080"/>
              <a:ext cx="522058" cy="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52" name="2 Subtítulo"/>
          <p:cNvSpPr txBox="1">
            <a:spLocks/>
          </p:cNvSpPr>
          <p:nvPr/>
        </p:nvSpPr>
        <p:spPr>
          <a:xfrm>
            <a:off x="0" y="6503366"/>
            <a:ext cx="3528392" cy="35463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CO" sz="1000" dirty="0">
                <a:latin typeface="Arial" pitchFamily="34" charset="0"/>
                <a:cs typeface="Arial" pitchFamily="34" charset="0"/>
              </a:rPr>
              <a:t>Elaborado por: Arq. Msc. Daniel I. Arriaga </a:t>
            </a:r>
            <a:r>
              <a:rPr lang="es-CO" sz="1000" dirty="0" smtClean="0">
                <a:latin typeface="Arial" pitchFamily="34" charset="0"/>
                <a:cs typeface="Arial" pitchFamily="34" charset="0"/>
              </a:rPr>
              <a:t>Salamanca</a:t>
            </a:r>
            <a:endParaRPr lang="es-CO" sz="1000" dirty="0">
              <a:latin typeface="Arial" pitchFamily="34" charset="0"/>
              <a:cs typeface="Arial" pitchFamily="34" charset="0"/>
            </a:endParaRPr>
          </a:p>
        </p:txBody>
      </p:sp>
    </p:spTree>
    <p:extLst>
      <p:ext uri="{BB962C8B-B14F-4D97-AF65-F5344CB8AC3E}">
        <p14:creationId xmlns:p14="http://schemas.microsoft.com/office/powerpoint/2010/main" val="174326689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8723</TotalTime>
  <Words>7877</Words>
  <Application>Microsoft Office PowerPoint</Application>
  <PresentationFormat>Presentación en pantalla (4:3)</PresentationFormat>
  <Paragraphs>2050</Paragraphs>
  <Slides>39</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39</vt:i4>
      </vt:variant>
    </vt:vector>
  </HeadingPairs>
  <TitlesOfParts>
    <vt:vector size="41" baseType="lpstr">
      <vt:lpstr>Tema de Office</vt:lpstr>
      <vt:lpstr>Hoja de cálculo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Plan de acción de Hyogo: </vt:lpstr>
      <vt:lpstr>Plan de acción de Hyogo: </vt:lpstr>
      <vt:lpstr>Presentación de PowerPoint</vt:lpstr>
      <vt:lpstr>Presentación de PowerPoint</vt:lpstr>
      <vt:lpstr>Presentación de PowerPoint</vt:lpstr>
      <vt:lpstr>Presentación de PowerPoint</vt:lpstr>
    </vt:vector>
  </TitlesOfParts>
  <Company>Daniel Arriaga Salamanca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Ecuacion amenazas, vulnerabilidades y riesgos</dc:title>
  <dc:subject>Planes de accion municipal</dc:subject>
  <dc:creator>Daniel Arriaga Salamanca</dc:creator>
  <cp:lastModifiedBy>Daniel Arriaga Salamanca</cp:lastModifiedBy>
  <cp:revision>400</cp:revision>
  <dcterms:created xsi:type="dcterms:W3CDTF">2013-02-22T16:35:21Z</dcterms:created>
  <dcterms:modified xsi:type="dcterms:W3CDTF">2014-01-08T21:05:17Z</dcterms:modified>
</cp:coreProperties>
</file>