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0" r:id="rId2"/>
    <p:sldId id="272" r:id="rId3"/>
    <p:sldId id="279" r:id="rId4"/>
    <p:sldId id="278" r:id="rId5"/>
    <p:sldId id="276" r:id="rId6"/>
    <p:sldId id="266" r:id="rId7"/>
    <p:sldId id="267" r:id="rId8"/>
    <p:sldId id="262" r:id="rId9"/>
    <p:sldId id="261" r:id="rId10"/>
    <p:sldId id="275" r:id="rId11"/>
    <p:sldId id="274" r:id="rId12"/>
    <p:sldId id="263" r:id="rId13"/>
    <p:sldId id="271" r:id="rId14"/>
    <p:sldId id="269" r:id="rId15"/>
    <p:sldId id="270" r:id="rId16"/>
  </p:sldIdLst>
  <p:sldSz cx="9144000" cy="6858000" type="screen4x3"/>
  <p:notesSz cx="9926638" cy="67976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100" d="100"/>
          <a:sy n="100" d="100"/>
        </p:scale>
        <p:origin x="-5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982BD6CF-BB05-4E54-847F-38AE77533D6F}" type="datetimeFigureOut">
              <a:rPr lang="en-US" smtClean="0"/>
              <a:pPr/>
              <a:t>2/3/2014</a:t>
            </a:fld>
            <a:endParaRPr lang="en-US" dirty="0"/>
          </a:p>
        </p:txBody>
      </p:sp>
      <p:sp>
        <p:nvSpPr>
          <p:cNvPr id="4" name="3 Marcador de imagen de diapositiva"/>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B606BBC5-E304-49A3-9F2D-E2AB97D33AC8}" type="slidenum">
              <a:rPr lang="en-US" smtClean="0"/>
              <a:pPr/>
              <a:t>‹Nº›</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13003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606BBC5-E304-49A3-9F2D-E2AB97D33AC8}" type="slidenum">
              <a:rPr lang="en-US" smtClean="0"/>
              <a:pPr/>
              <a:t>10</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413458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606BBC5-E304-49A3-9F2D-E2AB97D33AC8}" type="slidenum">
              <a:rPr lang="en-US" smtClean="0"/>
              <a:pPr/>
              <a:t>11</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413458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34486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156971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9732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64815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123574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209025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8" name="7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358563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fld id="{DBB60F6A-1848-4AB3-BA17-16AD2FE0631C}" type="datetime1">
              <a:rPr lang="es-ES_tradnl" smtClean="0">
                <a:solidFill>
                  <a:prstClr val="black">
                    <a:tint val="75000"/>
                  </a:prstClr>
                </a:solidFill>
              </a:rPr>
              <a:pPr>
                <a:defRPr/>
              </a:pPr>
              <a:t>03/02/2014</a:t>
            </a:fld>
            <a:endParaRPr lang="es-ES_tradnl" dirty="0">
              <a:solidFill>
                <a:prstClr val="black">
                  <a:tint val="75000"/>
                </a:prstClr>
              </a:solidFill>
            </a:endParaRPr>
          </a:p>
        </p:txBody>
      </p:sp>
      <p:sp>
        <p:nvSpPr>
          <p:cNvPr id="4" name="3 Marcador de pie de página"/>
          <p:cNvSpPr>
            <a:spLocks noGrp="1"/>
          </p:cNvSpPr>
          <p:nvPr>
            <p:ph type="ftr" sz="quarter" idx="11"/>
          </p:nvPr>
        </p:nvSpPr>
        <p:spPr/>
        <p:txBody>
          <a:bodyPr/>
          <a:lstStyle/>
          <a:p>
            <a:pPr>
              <a:defRPr/>
            </a:pPr>
            <a:endParaRPr lang="es-EC"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D12C9FEA-F50F-4B90-8073-4FC4E0B234C0}" type="slidenum">
              <a:rPr lang="es-ES_tradnl" smtClean="0">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418153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3" name="2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53003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8954A6-639D-4C97-ABED-61FAD7C3124C}" type="datetimeFigureOut">
              <a:rPr lang="es-MX" smtClean="0">
                <a:solidFill>
                  <a:prstClr val="black">
                    <a:tint val="75000"/>
                  </a:prstClr>
                </a:solidFill>
              </a:rPr>
              <a:pPr/>
              <a:t>03/02/2014</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D8CF80-7D1D-4775-A7DC-5ACF8ADA5ADD}"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413301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pPr defTabSz="457200" fontAlgn="base">
              <a:spcBef>
                <a:spcPct val="0"/>
              </a:spcBef>
              <a:spcAft>
                <a:spcPct val="0"/>
              </a:spcAft>
              <a:defRPr/>
            </a:pPr>
            <a:endParaRPr lang="es-EC"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190310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defRPr/>
            </a:pPr>
            <a:fld id="{1B91C0E4-8C89-4245-AA85-A043AB311A3C}" type="datetime1">
              <a:rPr lang="es-ES_tradnl" smtClean="0">
                <a:solidFill>
                  <a:prstClr val="black">
                    <a:tint val="75000"/>
                  </a:prstClr>
                </a:solidFill>
              </a:rPr>
              <a:pPr defTabSz="457200" fontAlgn="base">
                <a:spcBef>
                  <a:spcPct val="0"/>
                </a:spcBef>
                <a:spcAft>
                  <a:spcPct val="0"/>
                </a:spcAft>
                <a:defRPr/>
              </a:pPr>
              <a:t>03/02/2014</a:t>
            </a:fld>
            <a:endParaRPr lang="es-ES_tradn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defRPr/>
            </a:pPr>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fld id="{8DD0891C-5A50-4350-B1CA-EED224E101B1}" type="slidenum">
              <a:rPr lang="es-ES_tradnl" smtClean="0">
                <a:solidFill>
                  <a:prstClr val="black">
                    <a:tint val="75000"/>
                  </a:prstClr>
                </a:solidFill>
              </a:rPr>
              <a:pPr defTabSz="457200" fontAlgn="base">
                <a:spcBef>
                  <a:spcPct val="0"/>
                </a:spcBef>
                <a:spcAft>
                  <a:spcPct val="0"/>
                </a:spcAft>
                <a:defRPr/>
              </a:pPr>
              <a:t>‹Nº›</a:t>
            </a:fld>
            <a:endParaRPr lang="es-ES_tradnl" dirty="0">
              <a:solidFill>
                <a:prstClr val="black">
                  <a:tint val="75000"/>
                </a:prstClr>
              </a:solidFill>
            </a:endParaRPr>
          </a:p>
        </p:txBody>
      </p:sp>
    </p:spTree>
    <p:extLst>
      <p:ext uri="{BB962C8B-B14F-4D97-AF65-F5344CB8AC3E}">
        <p14:creationId xmlns="" xmlns:p14="http://schemas.microsoft.com/office/powerpoint/2010/main" xmlns:mv="urn:schemas-microsoft-com:mac:vml" xmlns:mc="http://schemas.openxmlformats.org/markup-compatibility/2006" val="21414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emailto:reservas@hmhotelec.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mailto:reservas@hotelmarceliu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maps.google.com.ec/local_url?dq=restaurantes&amp;q=http://www.mami-t.com/&amp;oi=miw&amp;sa=X&amp;ct=miw_link&amp;cd=1&amp;cad=homepage,cid:16127283375194908762&amp;ei=3yfpUpOPLNO_gQSO8oKICw&amp;s=ANYYN7llpUDqd1DbMo-xJumVMB1py6XaMA" TargetMode="External"/><Relationship Id="rId7" Type="http://schemas.openxmlformats.org/officeDocument/2006/relationships/image" Target="../media/image21.png"/><Relationship Id="rId2" Type="http://schemas.openxmlformats.org/officeDocument/2006/relationships/hyperlink" Target="http://maps.google.com.ec/local_url?dq=restaurantes&amp;q=http://restaurantescolon.com/html/sp/&amp;ved=0CFoQ5AQ&amp;sa=X&amp;ei=3yfpUpOPLNO_gQSO8oKICw&amp;s=ANYYN7kpuGPXvVnYTzj7gyu4evGJUJw1Vw"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maps.google.com.ec/local_url?dq=restaurantes&amp;q=http://www.cocolon.com.ec/&amp;ved=0CIkBEOQE&amp;sa=X&amp;ei=3yfpUpOPLNO_gQSO8oKICw&amp;s=ANYYN7lnH2OqTvbP2wq_LwX5Sva2Ee7gXw" TargetMode="External"/><Relationship Id="rId4" Type="http://schemas.openxmlformats.org/officeDocument/2006/relationships/hyperlink" Target="http://maps.google.com.ec/local_url?dq=restaurantes&amp;q=http://www.noesushibar.com/&amp;oi=miw&amp;sa=X&amp;ct=miw_link&amp;cd=1&amp;cad=homepage,cid:12190227520152922406&amp;ei=3yfpUpOPLNO_gQSO8oKICw&amp;s=ANYYN7nVvcT3GFdqno3FpoBaECQeC14VOw"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9019" r="9133"/>
          <a:stretch/>
        </p:blipFill>
        <p:spPr bwMode="auto">
          <a:xfrm>
            <a:off x="71406" y="669416"/>
            <a:ext cx="8921880" cy="1616576"/>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7" name="Picture 2"/>
          <p:cNvPicPr>
            <a:picLocks noChangeAspect="1" noChangeArrowheads="1"/>
          </p:cNvPicPr>
          <p:nvPr/>
        </p:nvPicPr>
        <p:blipFill>
          <a:blip r:embed="rId3"/>
          <a:srcRect l="16667" t="73334" r="18229" b="10833"/>
          <a:stretch>
            <a:fillRect/>
          </a:stretch>
        </p:blipFill>
        <p:spPr bwMode="auto">
          <a:xfrm>
            <a:off x="428596" y="5537850"/>
            <a:ext cx="8215370" cy="1248736"/>
          </a:xfrm>
          <a:prstGeom prst="rect">
            <a:avLst/>
          </a:prstGeom>
          <a:noFill/>
          <a:ln w="9525">
            <a:noFill/>
            <a:miter lim="800000"/>
            <a:headEnd/>
            <a:tailEnd/>
          </a:ln>
          <a:effectLst/>
        </p:spPr>
      </p:pic>
      <p:sp>
        <p:nvSpPr>
          <p:cNvPr id="9" name="8 Rectángulo"/>
          <p:cNvSpPr/>
          <p:nvPr/>
        </p:nvSpPr>
        <p:spPr>
          <a:xfrm>
            <a:off x="-32" y="3143248"/>
            <a:ext cx="9144000" cy="923330"/>
          </a:xfrm>
          <a:prstGeom prst="rect">
            <a:avLst/>
          </a:prstGeom>
          <a:noFill/>
        </p:spPr>
        <p:txBody>
          <a:bodyPr wrap="square" lIns="91440" tIns="45720" rIns="91440" bIns="45720">
            <a:spAutoFit/>
          </a:bodyPr>
          <a:lstStyle/>
          <a:p>
            <a:pPr algn="ctr"/>
            <a:r>
              <a:rPr lang="en-GB" sz="5400" b="1" dirty="0" smtClean="0">
                <a:ln w="1905"/>
                <a:solidFill>
                  <a:schemeClr val="accent1">
                    <a:lumMod val="75000"/>
                  </a:schemeClr>
                </a:solidFill>
                <a:effectLst>
                  <a:innerShdw blurRad="69850" dist="43180" dir="5400000">
                    <a:srgbClr val="000000">
                      <a:alpha val="65000"/>
                    </a:srgbClr>
                  </a:innerShdw>
                </a:effectLst>
              </a:rPr>
              <a:t>Logistics Note</a:t>
            </a:r>
            <a:endParaRPr lang="en-GB" sz="5400" b="1" dirty="0">
              <a:ln w="1905"/>
              <a:solidFill>
                <a:schemeClr val="accent1">
                  <a:lumMod val="75000"/>
                </a:schemeClr>
              </a:soli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xmlns:mv="urn:schemas-microsoft-com:mac:vml" xmlns:mc="http://schemas.openxmlformats.org/markup-compatibility/2006" val="186267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eird.org/pr14/images/header-pr14-2.png"/>
          <p:cNvPicPr>
            <a:picLocks noChangeAspect="1" noChangeArrowheads="1"/>
          </p:cNvPicPr>
          <p:nvPr/>
        </p:nvPicPr>
        <p:blipFill rotWithShape="1">
          <a:blip r:embed="rId3">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300244" y="620688"/>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322504" y="777478"/>
            <a:ext cx="6345840" cy="830997"/>
          </a:xfrm>
          <a:prstGeom prst="rect">
            <a:avLst/>
          </a:prstGeom>
          <a:noFill/>
        </p:spPr>
        <p:txBody>
          <a:bodyPr wrap="none" lIns="91440" tIns="45720" rIns="91440" bIns="45720">
            <a:spAutoFit/>
          </a:bodyPr>
          <a:lstStyle/>
          <a:p>
            <a:pPr algn="ctr"/>
            <a:r>
              <a:rPr lang="es-ES" sz="4800" b="1" dirty="0" smtClean="0">
                <a:ln w="1905"/>
                <a:solidFill>
                  <a:schemeClr val="accent1">
                    <a:lumMod val="75000"/>
                  </a:schemeClr>
                </a:solidFill>
                <a:effectLst>
                  <a:innerShdw blurRad="69850" dist="43180" dir="5400000">
                    <a:srgbClr val="000000">
                      <a:alpha val="65000"/>
                    </a:srgbClr>
                  </a:innerShdw>
                </a:effectLst>
              </a:rPr>
              <a:t>Hm International Hotel  </a:t>
            </a:r>
            <a:endParaRPr lang="es-ES" sz="4800" b="1" cap="none" spc="0" dirty="0">
              <a:ln w="1905"/>
              <a:solidFill>
                <a:schemeClr val="accent1">
                  <a:lumMod val="75000"/>
                </a:schemeClr>
              </a:solidFill>
              <a:effectLst>
                <a:innerShdw blurRad="69850" dist="43180" dir="5400000">
                  <a:srgbClr val="000000">
                    <a:alpha val="65000"/>
                  </a:srgbClr>
                </a:innerShdw>
              </a:effectLst>
            </a:endParaRPr>
          </a:p>
        </p:txBody>
      </p:sp>
      <p:sp>
        <p:nvSpPr>
          <p:cNvPr id="9" name="8 Rectángulo"/>
          <p:cNvSpPr/>
          <p:nvPr/>
        </p:nvSpPr>
        <p:spPr>
          <a:xfrm>
            <a:off x="179512" y="2272145"/>
            <a:ext cx="5040560" cy="30290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Single room: US $ 74,89*</a:t>
            </a:r>
          </a:p>
          <a:p>
            <a:r>
              <a:rPr lang="en-US" sz="1600" dirty="0" smtClean="0"/>
              <a:t>Double room: US $ 86,40*</a:t>
            </a:r>
          </a:p>
          <a:p>
            <a:endParaRPr/>
          </a:p>
          <a:p>
            <a:r>
              <a:rPr lang="en-US" sz="1600" dirty="0" smtClean="0"/>
              <a:t>*The includes 22% service.</a:t>
            </a:r>
          </a:p>
          <a:p>
            <a:endParaRPr lang="en-US" sz="1600" dirty="0" smtClean="0"/>
          </a:p>
          <a:p>
            <a:r>
              <a:rPr lang="en-US" sz="1600" b="1" dirty="0" smtClean="0"/>
              <a:t>Address: </a:t>
            </a:r>
            <a:r>
              <a:rPr lang="en-US" sz="1600" dirty="0" smtClean="0"/>
              <a:t>Kennedy Norte, Alberto Borges and 1st Passage.</a:t>
            </a:r>
          </a:p>
          <a:p>
            <a:endParaRPr lang="en-US" sz="1600" dirty="0" smtClean="0"/>
          </a:p>
          <a:p>
            <a:r>
              <a:rPr lang="en-US" sz="1600" dirty="0" smtClean="0"/>
              <a:t>The hotel is located 5 minutes from the Jose Joaquin de </a:t>
            </a:r>
            <a:r>
              <a:rPr lang="en-US" sz="1600" dirty="0" err="1" smtClean="0"/>
              <a:t>Olmedo</a:t>
            </a:r>
            <a:r>
              <a:rPr lang="en-US" sz="1600" dirty="0" smtClean="0"/>
              <a:t> International Airport.</a:t>
            </a:r>
            <a:endParaRPr lang="en-US"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dirty="0" smtClean="0"/>
              <a:t>Tatiana Cantos</a:t>
            </a:r>
            <a:r>
              <a:rPr lang="en-US" sz="1400" b="1" i="1" u="sng" dirty="0" smtClean="0">
                <a:latin typeface="Calibri (Títulos)"/>
              </a:rPr>
              <a:t/>
            </a:r>
            <a:br>
              <a:rPr lang="en-US" sz="1400" b="1" i="1" u="sng" dirty="0" smtClean="0">
                <a:latin typeface="Calibri (Títulos)"/>
              </a:rPr>
            </a:br>
            <a:r>
              <a:rPr lang="en-US" sz="1400" dirty="0" smtClean="0">
                <a:latin typeface="Calibri (Títulos)"/>
              </a:rPr>
              <a:t>Telf.: </a:t>
            </a:r>
            <a:r>
              <a:rPr lang="es-EC" sz="1400" dirty="0">
                <a:latin typeface="Calibri (Títulos)"/>
              </a:rPr>
              <a:t>(593-4) 2280806</a:t>
            </a:r>
            <a:br>
              <a:rPr lang="es-EC" sz="1400" dirty="0">
                <a:latin typeface="Calibri (Títulos)"/>
              </a:rPr>
            </a:br>
            <a:r>
              <a:rPr lang="es-EC" sz="1400" dirty="0">
                <a:latin typeface="Calibri (Títulos)"/>
                <a:hlinkClick r:id="rId4"/>
              </a:rPr>
              <a:t>reservas@hmhotelec.com</a:t>
            </a:r>
            <a:r>
              <a:rPr lang="en-US" sz="1400" dirty="0" smtClean="0">
                <a:latin typeface="Calibri (Títulos)"/>
              </a:rPr>
              <a:t/>
            </a:r>
            <a:br>
              <a:rPr lang="en-US" sz="1400" dirty="0" smtClean="0">
                <a:latin typeface="Calibri (Títulos)"/>
              </a:rPr>
            </a:br>
            <a:endParaRPr lang="en-US" sz="1400" b="1" i="1" u="sng" dirty="0">
              <a:latin typeface="Calibri (Títulos)"/>
            </a:endParaRPr>
          </a:p>
        </p:txBody>
      </p:sp>
      <p:pic>
        <p:nvPicPr>
          <p:cNvPr id="2052" name="Picture 4" descr="http://micamino.info/media/places/128.jpg"/>
          <p:cNvPicPr>
            <a:picLocks noChangeAspect="1" noChangeArrowheads="1"/>
          </p:cNvPicPr>
          <p:nvPr/>
        </p:nvPicPr>
        <p:blipFill rotWithShape="1">
          <a:blip r:embed="rId5">
            <a:extLst>
              <a:ext uri="{28A0092B-C50C-407E-A947-70E740481C1C}">
                <a14:useLocalDpi xmlns="" xmlns:a14="http://schemas.microsoft.com/office/drawing/2010/main" xmlns:mv="urn:schemas-microsoft-com:mac:vml" xmlns:mc="http://schemas.openxmlformats.org/markup-compatibility/2006" val="0"/>
              </a:ext>
            </a:extLst>
          </a:blip>
          <a:srcRect l="13243" r="8575"/>
          <a:stretch/>
        </p:blipFill>
        <p:spPr bwMode="auto">
          <a:xfrm>
            <a:off x="5587110" y="2556995"/>
            <a:ext cx="3118009" cy="2459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3" name="Picture 5"/>
          <p:cNvPicPr>
            <a:picLocks noChangeAspect="1" noChangeArrowheads="1"/>
          </p:cNvPicPr>
          <p:nvPr/>
        </p:nvPicPr>
        <p:blipFill rotWithShape="1">
          <a:blip r:embed="rId6">
            <a:extLst>
              <a:ext uri="{28A0092B-C50C-407E-A947-70E740481C1C}">
                <a14:useLocalDpi xmlns="" xmlns:a14="http://schemas.microsoft.com/office/drawing/2010/main" xmlns:mv="urn:schemas-microsoft-com:mac:vml" xmlns:mc="http://schemas.openxmlformats.org/markup-compatibility/2006" val="0"/>
              </a:ext>
            </a:extLst>
          </a:blip>
          <a:srcRect l="13069" t="8370" r="8370" b="13068"/>
          <a:stretch/>
        </p:blipFill>
        <p:spPr bwMode="auto">
          <a:xfrm>
            <a:off x="7956376" y="5733256"/>
            <a:ext cx="972553" cy="97255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10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3" name="12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14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15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7"/>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164027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eird.org/pr14/images/header-pr14-2.png"/>
          <p:cNvPicPr>
            <a:picLocks noChangeAspect="1" noChangeArrowheads="1"/>
          </p:cNvPicPr>
          <p:nvPr/>
        </p:nvPicPr>
        <p:blipFill rotWithShape="1">
          <a:blip r:embed="rId3">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251520"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475656" y="764704"/>
            <a:ext cx="4868000"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Hotel Marcelius </a:t>
            </a:r>
            <a:endParaRPr lang="es-ES" sz="5400" b="1" cap="none" spc="0" dirty="0">
              <a:ln w="1905"/>
              <a:solidFill>
                <a:schemeClr val="accent1">
                  <a:lumMod val="75000"/>
                </a:schemeClr>
              </a:solidFill>
              <a:effectLst>
                <a:innerShdw blurRad="69850" dist="43180" dir="5400000">
                  <a:srgbClr val="000000">
                    <a:alpha val="65000"/>
                  </a:srgbClr>
                </a:innerShdw>
              </a:effectLst>
            </a:endParaRPr>
          </a:p>
        </p:txBody>
      </p:sp>
      <p:sp>
        <p:nvSpPr>
          <p:cNvPr id="8" name="7 Rectángulo"/>
          <p:cNvSpPr/>
          <p:nvPr/>
        </p:nvSpPr>
        <p:spPr>
          <a:xfrm>
            <a:off x="208175" y="1844824"/>
            <a:ext cx="8496944" cy="7200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9" name="8 Rectángulo"/>
          <p:cNvSpPr/>
          <p:nvPr/>
        </p:nvSpPr>
        <p:spPr>
          <a:xfrm>
            <a:off x="179512" y="2272145"/>
            <a:ext cx="5040560" cy="31730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600" dirty="0" smtClean="0"/>
          </a:p>
          <a:p>
            <a:r>
              <a:rPr lang="en-GB" sz="1600" dirty="0" smtClean="0"/>
              <a:t>Single room: US $ 65*</a:t>
            </a:r>
          </a:p>
          <a:p>
            <a:r>
              <a:rPr lang="en-GB" sz="1600" dirty="0" smtClean="0"/>
              <a:t>Double room: US $ 88*</a:t>
            </a:r>
          </a:p>
          <a:p>
            <a:endParaRPr lang="en-GB" sz="1600" dirty="0" smtClean="0"/>
          </a:p>
          <a:p>
            <a:r>
              <a:rPr lang="en-GB" sz="1600" dirty="0" smtClean="0"/>
              <a:t>*The rate includes 22% service.</a:t>
            </a:r>
          </a:p>
          <a:p>
            <a:endParaRPr lang="en-GB" sz="1600" dirty="0" smtClean="0"/>
          </a:p>
          <a:p>
            <a:r>
              <a:rPr lang="en-GB" sz="1600" b="1" dirty="0" smtClean="0"/>
              <a:t>Address: </a:t>
            </a:r>
            <a:r>
              <a:rPr lang="en-GB" sz="1600" dirty="0" err="1" smtClean="0"/>
              <a:t>Cdla</a:t>
            </a:r>
            <a:r>
              <a:rPr lang="en-GB" sz="1600" dirty="0" smtClean="0"/>
              <a:t>. Kennedy </a:t>
            </a:r>
            <a:r>
              <a:rPr lang="en-GB" sz="1600" dirty="0" err="1" smtClean="0"/>
              <a:t>Norte</a:t>
            </a:r>
            <a:r>
              <a:rPr lang="en-GB" sz="1600" dirty="0" smtClean="0"/>
              <a:t> José </a:t>
            </a:r>
            <a:r>
              <a:rPr lang="en-GB" sz="1600" dirty="0" err="1" smtClean="0"/>
              <a:t>Falconí</a:t>
            </a:r>
            <a:r>
              <a:rPr lang="en-GB" sz="1600" dirty="0" smtClean="0"/>
              <a:t> and José </a:t>
            </a:r>
            <a:r>
              <a:rPr lang="en-GB" sz="1600" dirty="0" err="1" smtClean="0"/>
              <a:t>Alavedra</a:t>
            </a:r>
            <a:r>
              <a:rPr lang="en-GB" sz="1600" dirty="0" smtClean="0"/>
              <a:t> Tama </a:t>
            </a:r>
            <a:r>
              <a:rPr lang="en-GB" sz="1600" dirty="0" err="1" smtClean="0"/>
              <a:t>Mz</a:t>
            </a:r>
            <a:r>
              <a:rPr lang="en-GB" sz="1600" dirty="0" smtClean="0"/>
              <a:t>. 102 Villa # 12</a:t>
            </a:r>
            <a:endParaRPr lang="en-GB" sz="1600" b="1" dirty="0" smtClean="0"/>
          </a:p>
          <a:p>
            <a:endParaRPr lang="en-GB" sz="1600" dirty="0" smtClean="0"/>
          </a:p>
          <a:p>
            <a:r>
              <a:rPr lang="en-GB" sz="1600" dirty="0" smtClean="0"/>
              <a:t>The hotel is located 3 minutes from the Jose Joaquin de </a:t>
            </a:r>
            <a:r>
              <a:rPr lang="en-GB" sz="1600" dirty="0" err="1" smtClean="0"/>
              <a:t>Olmedo</a:t>
            </a:r>
            <a:r>
              <a:rPr lang="en-GB" sz="1600" dirty="0" smtClean="0"/>
              <a:t> International Airport. </a:t>
            </a:r>
          </a:p>
          <a:p>
            <a:endParaRPr lang="en-GB" dirty="0" smtClean="0"/>
          </a:p>
          <a:p>
            <a:r>
              <a:rPr lang="en-GB" sz="1400" b="1" dirty="0" smtClean="0"/>
              <a:t>Note: </a:t>
            </a:r>
            <a:r>
              <a:rPr lang="en-GB" sz="1400" dirty="0" smtClean="0"/>
              <a:t>The rooms do not have bathrooms for disabled guests.</a:t>
            </a:r>
          </a:p>
          <a:p>
            <a:endParaRPr lang="en-GB"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dirty="0" smtClean="0"/>
              <a:t>Katherine Gonzalez</a:t>
            </a:r>
            <a:r>
              <a:rPr lang="en-US" sz="1400" i="1" u="sng" dirty="0" smtClean="0"/>
              <a:t/>
            </a:r>
            <a:br>
              <a:rPr lang="en-US" sz="1400" i="1" u="sng" dirty="0" smtClean="0"/>
            </a:br>
            <a:r>
              <a:rPr lang="en-US" sz="1400" dirty="0" smtClean="0"/>
              <a:t>Tel.: </a:t>
            </a:r>
            <a:r>
              <a:rPr lang="es-EC" sz="1400" dirty="0"/>
              <a:t>(593-4) </a:t>
            </a:r>
            <a:r>
              <a:rPr lang="es-EC" sz="1400" dirty="0" smtClean="0"/>
              <a:t>6026422</a:t>
            </a:r>
            <a:br>
              <a:rPr lang="es-EC" sz="1400" dirty="0" smtClean="0"/>
            </a:br>
            <a:r>
              <a:rPr lang="es-EC" sz="1400" u="sng" dirty="0">
                <a:hlinkClick r:id="rId4"/>
              </a:rPr>
              <a:t>reservas@hotelmarcelius.com</a:t>
            </a:r>
            <a:r>
              <a:rPr lang="en-US" sz="1400" dirty="0" smtClean="0"/>
              <a:t/>
            </a:r>
            <a:br>
              <a:rPr lang="en-US" sz="1400" dirty="0" smtClean="0"/>
            </a:br>
            <a:r>
              <a:rPr lang="en-US" sz="1400" dirty="0" smtClean="0"/>
              <a:t/>
            </a:r>
            <a:br>
              <a:rPr lang="en-US" sz="1400" dirty="0" smtClean="0"/>
            </a:br>
            <a:endParaRPr lang="en-US" sz="1400" b="1" i="1" u="sng" dirty="0"/>
          </a:p>
        </p:txBody>
      </p:sp>
      <p:pic>
        <p:nvPicPr>
          <p:cNvPr id="3" name="Picture 2" descr="http://www.hotelmarcelius.com/imagenes/logo-2011.png"/>
          <p:cNvPicPr>
            <a:picLocks noChangeAspect="1" noChangeArrowheads="1"/>
          </p:cNvPicPr>
          <p:nvPr/>
        </p:nvPicPr>
        <p:blipFill>
          <a:blip r:embed="rId5">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092280" y="6055702"/>
            <a:ext cx="1800200" cy="65828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28" name="Picture 4" descr="http://www.hotelmarcelius.com/flash/2.jpg"/>
          <p:cNvPicPr>
            <a:picLocks noChangeAspect="1" noChangeArrowheads="1"/>
          </p:cNvPicPr>
          <p:nvPr/>
        </p:nvPicPr>
        <p:blipFill rotWithShape="1">
          <a:blip r:embed="rId6">
            <a:extLst>
              <a:ext uri="{28A0092B-C50C-407E-A947-70E740481C1C}">
                <a14:useLocalDpi xmlns="" xmlns:a14="http://schemas.microsoft.com/office/drawing/2010/main" xmlns:mv="urn:schemas-microsoft-com:mac:vml" xmlns:mc="http://schemas.openxmlformats.org/markup-compatibility/2006" val="0"/>
              </a:ext>
            </a:extLst>
          </a:blip>
          <a:srcRect r="16758"/>
          <a:stretch/>
        </p:blipFill>
        <p:spPr bwMode="auto">
          <a:xfrm>
            <a:off x="5364088" y="2852936"/>
            <a:ext cx="3649234" cy="2038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12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5" name="14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15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17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xmlns:mv="urn:schemas-microsoft-com:mac:vml" xmlns:mc="http://schemas.openxmlformats.org/markup-compatibility/2006" val="233341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179512"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331640" y="836712"/>
            <a:ext cx="3954289"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Hotel Castell </a:t>
            </a:r>
            <a:endParaRPr lang="es-ES" sz="5400" b="1" cap="none" spc="0" dirty="0">
              <a:ln w="1905"/>
              <a:solidFill>
                <a:schemeClr val="accent1">
                  <a:lumMod val="75000"/>
                </a:schemeClr>
              </a:solidFill>
              <a:effectLst>
                <a:innerShdw blurRad="69850" dist="43180" dir="5400000">
                  <a:srgbClr val="000000">
                    <a:alpha val="65000"/>
                  </a:srgbClr>
                </a:innerShdw>
              </a:effectLst>
            </a:endParaRPr>
          </a:p>
        </p:txBody>
      </p:sp>
      <p:sp>
        <p:nvSpPr>
          <p:cNvPr id="9" name="8 Rectángulo"/>
          <p:cNvSpPr/>
          <p:nvPr/>
        </p:nvSpPr>
        <p:spPr>
          <a:xfrm>
            <a:off x="179512" y="2204864"/>
            <a:ext cx="5040560" cy="3096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ES" sz="1600" dirty="0" smtClean="0"/>
          </a:p>
          <a:p>
            <a:endParaRPr lang="es-ES" sz="1600" dirty="0"/>
          </a:p>
          <a:p>
            <a:r>
              <a:rPr lang="es-ES" sz="1600" dirty="0" smtClean="0"/>
              <a:t>Single </a:t>
            </a:r>
            <a:r>
              <a:rPr lang="es-ES" sz="1600" dirty="0" err="1" smtClean="0"/>
              <a:t>room</a:t>
            </a:r>
            <a:r>
              <a:rPr lang="es-ES" sz="1600" dirty="0" smtClean="0"/>
              <a:t>: US $79.70*</a:t>
            </a:r>
          </a:p>
          <a:p>
            <a:r>
              <a:rPr lang="es-ES" sz="1600" dirty="0" err="1" smtClean="0"/>
              <a:t>Doubleroom</a:t>
            </a:r>
            <a:r>
              <a:rPr lang="es-ES" sz="1600" dirty="0" smtClean="0"/>
              <a:t>: US $105.9*</a:t>
            </a:r>
          </a:p>
          <a:p>
            <a:endParaRPr/>
          </a:p>
          <a:p>
            <a:r>
              <a:rPr lang="es-ES" sz="1600" dirty="0" smtClean="0"/>
              <a:t>*</a:t>
            </a:r>
            <a:r>
              <a:rPr lang="es-ES" sz="1600" dirty="0" err="1" smtClean="0"/>
              <a:t>Therateincludes</a:t>
            </a:r>
            <a:r>
              <a:rPr lang="es-ES" sz="1600" dirty="0" smtClean="0"/>
              <a:t> 22% </a:t>
            </a:r>
            <a:r>
              <a:rPr lang="es-ES" sz="1600" dirty="0" err="1" smtClean="0"/>
              <a:t>service</a:t>
            </a:r>
            <a:r>
              <a:rPr lang="es-ES" sz="1600" dirty="0" smtClean="0"/>
              <a:t>.</a:t>
            </a:r>
          </a:p>
          <a:p>
            <a:endParaRPr lang="es-ES" sz="1600" dirty="0" smtClean="0"/>
          </a:p>
          <a:p>
            <a:r>
              <a:rPr lang="es-ES" sz="1600" b="1" dirty="0" err="1" smtClean="0"/>
              <a:t>Address</a:t>
            </a:r>
            <a:r>
              <a:rPr lang="es-ES" sz="1600" b="1" dirty="0" smtClean="0"/>
              <a:t>: </a:t>
            </a:r>
            <a:r>
              <a:rPr lang="es-ES" sz="1600" dirty="0" err="1"/>
              <a:t>C</a:t>
            </a:r>
            <a:r>
              <a:rPr lang="es-ES" sz="1600" dirty="0" err="1" smtClean="0"/>
              <a:t>orner</a:t>
            </a:r>
            <a:r>
              <a:rPr lang="es-EC" sz="1600" dirty="0" smtClean="0"/>
              <a:t>Pumpilio Ulloa, </a:t>
            </a:r>
            <a:r>
              <a:rPr lang="es-EC" sz="1600" dirty="0"/>
              <a:t>Dr Miguel H. Alcivar</a:t>
            </a:r>
            <a:endParaRPr lang="es-ES" sz="1600" dirty="0" smtClean="0"/>
          </a:p>
          <a:p>
            <a:endParaRPr lang="es-ES" sz="1600" dirty="0" smtClean="0"/>
          </a:p>
          <a:p>
            <a:r>
              <a:rPr lang="es-ES" sz="1600" dirty="0" err="1"/>
              <a:t>The</a:t>
            </a:r>
            <a:r>
              <a:rPr lang="es-ES" sz="1600" dirty="0"/>
              <a:t> hotel </a:t>
            </a:r>
            <a:r>
              <a:rPr lang="es-ES" sz="1600" dirty="0" err="1"/>
              <a:t>islocated</a:t>
            </a:r>
            <a:r>
              <a:rPr lang="es-ES" sz="1600" dirty="0"/>
              <a:t> 3 minutes </a:t>
            </a:r>
            <a:r>
              <a:rPr lang="es-ES" sz="1600" dirty="0" err="1"/>
              <a:t>fromtheJoseJoaquin</a:t>
            </a:r>
            <a:r>
              <a:rPr lang="es-ES" sz="1600" dirty="0"/>
              <a:t> de Olmedo International </a:t>
            </a:r>
            <a:r>
              <a:rPr lang="es-ES" sz="1600" dirty="0" err="1"/>
              <a:t>Airport</a:t>
            </a:r>
            <a:r>
              <a:rPr lang="es-ES" sz="1600" dirty="0"/>
              <a:t>. </a:t>
            </a:r>
            <a:endParaRPr lang="es-ES" sz="1600" dirty="0" smtClean="0"/>
          </a:p>
          <a:p>
            <a:endParaRPr lang="es-EC" dirty="0"/>
          </a:p>
          <a:p>
            <a:r>
              <a:rPr lang="es-EC" sz="1400" b="1" dirty="0" smtClean="0"/>
              <a:t>Note: </a:t>
            </a:r>
            <a:r>
              <a:rPr lang="es-EC" sz="1400" dirty="0"/>
              <a:t>The rooms do not have bathrooms for disabled guests.</a:t>
            </a:r>
            <a:endParaRPr lang="es-ES" sz="1400" dirty="0"/>
          </a:p>
          <a:p>
            <a:r>
              <a:rPr lang="es-EC" sz="1400" dirty="0" smtClean="0"/>
              <a:t>.</a:t>
            </a:r>
            <a:endParaRPr lang="es-ES" sz="1400" dirty="0"/>
          </a:p>
          <a:p>
            <a:endParaRPr lang="es-ES" dirty="0"/>
          </a:p>
          <a:p>
            <a:endParaRPr lang="es-ES"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b="1" i="1" u="sng" dirty="0" smtClean="0"/>
              <a:t/>
            </a:r>
            <a:br>
              <a:rPr lang="en-US" sz="1400" b="1" i="1" u="sng" dirty="0" smtClean="0"/>
            </a:br>
            <a:r>
              <a:rPr lang="en-US" sz="1400" dirty="0" smtClean="0"/>
              <a:t>Telf.: (593-4) 2680190 / 6002365</a:t>
            </a:r>
            <a:br>
              <a:rPr lang="en-US" sz="1400" dirty="0" smtClean="0"/>
            </a:br>
            <a:r>
              <a:rPr lang="en-US" sz="1200" dirty="0">
                <a:latin typeface="Calibri (Títulos)"/>
              </a:rPr>
              <a:t>recepcion@hotelcastell.com</a:t>
            </a:r>
            <a:r>
              <a:rPr lang="en-US" sz="1400" dirty="0" smtClean="0"/>
              <a:t/>
            </a:r>
            <a:br>
              <a:rPr lang="en-US" sz="1400" dirty="0" smtClean="0"/>
            </a:br>
            <a:r>
              <a:rPr lang="en-US" sz="1400" dirty="0" smtClean="0"/>
              <a:t/>
            </a:r>
            <a:br>
              <a:rPr lang="en-US" sz="1400" dirty="0" smtClean="0"/>
            </a:br>
            <a:endParaRPr lang="en-US" sz="1400" b="1" i="1" u="sng"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596168" y="5661248"/>
            <a:ext cx="1389554" cy="110115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569106" y="2204864"/>
            <a:ext cx="2531286"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4" name="13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7" name="16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17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9" name="18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5" name="Picture 2"/>
          <p:cNvPicPr>
            <a:picLocks noChangeAspect="1" noChangeArrowheads="1"/>
          </p:cNvPicPr>
          <p:nvPr/>
        </p:nvPicPr>
        <p:blipFill>
          <a:blip r:embed="rId5"/>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532" y="2571744"/>
            <a:ext cx="91440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Restaurants</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Narrow" pitchFamily="34" charset="0"/>
            </a:endParaRPr>
          </a:p>
        </p:txBody>
      </p:sp>
      <p:sp>
        <p:nvSpPr>
          <p:cNvPr id="3" name="2 Rectángulo"/>
          <p:cNvSpPr/>
          <p:nvPr/>
        </p:nvSpPr>
        <p:spPr>
          <a:xfrm>
            <a:off x="0" y="3619926"/>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Nearthe</a:t>
            </a: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Hotel Hilton Colón</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9019" r="9133"/>
          <a:stretch/>
        </p:blipFill>
        <p:spPr bwMode="auto">
          <a:xfrm>
            <a:off x="857224" y="357166"/>
            <a:ext cx="7473439" cy="135413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26" name="Picture 2"/>
          <p:cNvPicPr>
            <a:picLocks noChangeAspect="1" noChangeArrowheads="1"/>
          </p:cNvPicPr>
          <p:nvPr/>
        </p:nvPicPr>
        <p:blipFill>
          <a:blip r:embed="rId3"/>
          <a:srcRect l="16667" t="73334" r="18229" b="10833"/>
          <a:stretch>
            <a:fillRect/>
          </a:stretch>
        </p:blipFill>
        <p:spPr bwMode="auto">
          <a:xfrm>
            <a:off x="428596" y="5537850"/>
            <a:ext cx="8215370" cy="124873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45187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257220" y="332086"/>
            <a:ext cx="3600400" cy="5954434"/>
          </a:xfrm>
        </p:spPr>
        <p:txBody>
          <a:bodyPr>
            <a:normAutofit fontScale="92500" lnSpcReduction="20000"/>
          </a:bodyPr>
          <a:lstStyle/>
          <a:p>
            <a:pPr marL="228600" indent="-228600">
              <a:buFont typeface="+mj-lt"/>
              <a:buAutoNum type="alphaUcPeriod"/>
            </a:pPr>
            <a:r>
              <a:rPr lang="es-EC" sz="1500" b="1" dirty="0" smtClean="0">
                <a:latin typeface="+mj-lt"/>
              </a:rPr>
              <a:t>Sal </a:t>
            </a:r>
            <a:r>
              <a:rPr lang="es-EC" sz="1500" b="1" dirty="0">
                <a:latin typeface="+mj-lt"/>
              </a:rPr>
              <a:t>&amp;</a:t>
            </a:r>
            <a:r>
              <a:rPr lang="es-EC" sz="1500" b="1" dirty="0" smtClean="0">
                <a:latin typeface="+mj-lt"/>
              </a:rPr>
              <a:t>Pimienta</a:t>
            </a:r>
          </a:p>
          <a:p>
            <a:pPr marL="0" indent="0">
              <a:buNone/>
            </a:pPr>
            <a:r>
              <a:rPr lang="es-EC" sz="1500" dirty="0" smtClean="0">
                <a:latin typeface="+mj-lt"/>
              </a:rPr>
              <a:t>Hotel Hilton Colón, Av. Francisco de Orellana</a:t>
            </a:r>
          </a:p>
          <a:p>
            <a:pPr marL="0" indent="0">
              <a:buNone/>
            </a:pPr>
            <a:r>
              <a:rPr lang="es-EC" sz="1500" dirty="0" smtClean="0">
                <a:latin typeface="+mj-lt"/>
              </a:rPr>
              <a:t>(04) 268-9000 ‎ · </a:t>
            </a:r>
            <a:r>
              <a:rPr lang="es-EC" sz="1500" dirty="0" smtClean="0">
                <a:latin typeface="+mj-lt"/>
                <a:hlinkClick r:id="rId2"/>
              </a:rPr>
              <a:t>restaurantescolon.com</a:t>
            </a:r>
            <a:endParaRPr lang="es-EC" sz="1500" dirty="0" smtClean="0">
              <a:latin typeface="+mj-lt"/>
            </a:endParaRPr>
          </a:p>
          <a:p>
            <a:pPr marL="0" indent="0">
              <a:buNone/>
            </a:pPr>
            <a:r>
              <a:rPr lang="es-EC" sz="1500" dirty="0" smtClean="0">
                <a:latin typeface="+mj-lt"/>
              </a:rPr>
              <a:t>Price range per plate: $5 - $18</a:t>
            </a:r>
            <a:endParaRPr lang="es-EC" sz="1500" dirty="0">
              <a:latin typeface="+mj-lt"/>
            </a:endParaRPr>
          </a:p>
          <a:p>
            <a:pPr marL="0" indent="0">
              <a:buNone/>
            </a:pPr>
            <a:endParaRPr lang="es-EC" sz="1500" dirty="0" smtClean="0">
              <a:latin typeface="+mj-lt"/>
            </a:endParaRPr>
          </a:p>
          <a:p>
            <a:pPr marL="228600" indent="-228600">
              <a:buFont typeface="+mj-lt"/>
              <a:buAutoNum type="alphaUcPeriod" startAt="2"/>
            </a:pPr>
            <a:r>
              <a:rPr lang="es-EC" sz="1500" b="1" dirty="0">
                <a:latin typeface="+mj-lt"/>
              </a:rPr>
              <a:t> </a:t>
            </a:r>
            <a:r>
              <a:rPr lang="es-EC" sz="1500" b="1" dirty="0" smtClean="0">
                <a:latin typeface="+mj-lt"/>
              </a:rPr>
              <a:t>Plaza del Sol</a:t>
            </a:r>
          </a:p>
          <a:p>
            <a:pPr marL="0" indent="0">
              <a:buNone/>
            </a:pPr>
            <a:r>
              <a:rPr lang="es-EC" sz="1500" dirty="0" smtClean="0">
                <a:latin typeface="+mj-lt"/>
              </a:rPr>
              <a:t>Joaquín </a:t>
            </a:r>
            <a:r>
              <a:rPr lang="es-EC" sz="1500" dirty="0">
                <a:latin typeface="+mj-lt"/>
              </a:rPr>
              <a:t>J Orrantía </a:t>
            </a:r>
            <a:r>
              <a:rPr lang="es-EC" sz="1500" dirty="0" smtClean="0">
                <a:latin typeface="+mj-lt"/>
              </a:rPr>
              <a:t>González</a:t>
            </a:r>
            <a:endParaRPr lang="es-EC" sz="1500" dirty="0">
              <a:latin typeface="+mj-lt"/>
            </a:endParaRPr>
          </a:p>
          <a:p>
            <a:pPr marL="0" indent="0">
              <a:buNone/>
            </a:pPr>
            <a:r>
              <a:rPr lang="es-EC" sz="1500" dirty="0">
                <a:latin typeface="+mj-lt"/>
              </a:rPr>
              <a:t>(04) </a:t>
            </a:r>
            <a:r>
              <a:rPr lang="es-EC" sz="1500" dirty="0" smtClean="0">
                <a:latin typeface="+mj-lt"/>
              </a:rPr>
              <a:t>210-7030 </a:t>
            </a:r>
            <a:r>
              <a:rPr lang="es-EC" sz="1500" dirty="0" smtClean="0">
                <a:latin typeface="+mj-lt"/>
                <a:hlinkClick r:id="rId3"/>
              </a:rPr>
              <a:t>mami-t.com</a:t>
            </a:r>
            <a:r>
              <a:rPr lang="es-EC" sz="1500" dirty="0" smtClean="0">
                <a:latin typeface="+mj-lt"/>
              </a:rPr>
              <a:t>‎</a:t>
            </a:r>
          </a:p>
          <a:p>
            <a:pPr marL="0" indent="0">
              <a:buNone/>
            </a:pPr>
            <a:r>
              <a:rPr lang="es-EC" sz="1500" dirty="0"/>
              <a:t>Price range per plate</a:t>
            </a:r>
            <a:r>
              <a:rPr lang="es-EC" sz="1500" dirty="0" smtClean="0">
                <a:latin typeface="+mj-lt"/>
              </a:rPr>
              <a:t>: $6 - $25</a:t>
            </a:r>
          </a:p>
          <a:p>
            <a:pPr marL="0" indent="0">
              <a:buNone/>
            </a:pPr>
            <a:endParaRPr lang="es-EC" sz="1500" dirty="0" smtClean="0">
              <a:latin typeface="+mj-lt"/>
            </a:endParaRPr>
          </a:p>
          <a:p>
            <a:pPr marL="228600" indent="-228600">
              <a:buFont typeface="+mj-lt"/>
              <a:buAutoNum type="alphaUcPeriod" startAt="3"/>
            </a:pPr>
            <a:r>
              <a:rPr lang="es-EC" sz="1500" b="1" dirty="0" smtClean="0">
                <a:latin typeface="+mj-lt"/>
              </a:rPr>
              <a:t>Noé Sushi Bar</a:t>
            </a:r>
          </a:p>
          <a:p>
            <a:pPr marL="0" indent="0">
              <a:buNone/>
            </a:pPr>
            <a:r>
              <a:rPr lang="es-EC" sz="1500" dirty="0" smtClean="0">
                <a:latin typeface="+mj-lt"/>
              </a:rPr>
              <a:t>Mall </a:t>
            </a:r>
            <a:r>
              <a:rPr lang="es-EC" sz="1500" dirty="0">
                <a:latin typeface="+mj-lt"/>
              </a:rPr>
              <a:t>del </a:t>
            </a:r>
            <a:r>
              <a:rPr lang="es-EC" sz="1500" dirty="0" smtClean="0">
                <a:latin typeface="+mj-lt"/>
              </a:rPr>
              <a:t>Sol, Joaquín </a:t>
            </a:r>
            <a:r>
              <a:rPr lang="es-EC" sz="1500" dirty="0">
                <a:latin typeface="+mj-lt"/>
              </a:rPr>
              <a:t>J Orrantía </a:t>
            </a:r>
            <a:r>
              <a:rPr lang="es-EC" sz="1500" dirty="0" smtClean="0">
                <a:latin typeface="+mj-lt"/>
              </a:rPr>
              <a:t>González</a:t>
            </a:r>
            <a:endParaRPr lang="es-EC" sz="1500" dirty="0">
              <a:latin typeface="+mj-lt"/>
            </a:endParaRPr>
          </a:p>
          <a:p>
            <a:pPr marL="0" indent="0">
              <a:buNone/>
            </a:pPr>
            <a:r>
              <a:rPr lang="es-EC" sz="1500" dirty="0">
                <a:latin typeface="+mj-lt"/>
              </a:rPr>
              <a:t>(04) </a:t>
            </a:r>
            <a:r>
              <a:rPr lang="es-EC" sz="1500" dirty="0" smtClean="0">
                <a:latin typeface="+mj-lt"/>
              </a:rPr>
              <a:t>208-2860 </a:t>
            </a:r>
            <a:r>
              <a:rPr lang="es-EC" sz="1500" dirty="0" smtClean="0">
                <a:latin typeface="+mj-lt"/>
                <a:hlinkClick r:id="rId4"/>
              </a:rPr>
              <a:t>noesushibar.com</a:t>
            </a:r>
            <a:r>
              <a:rPr lang="es-EC" sz="1500" dirty="0" smtClean="0">
                <a:latin typeface="+mj-lt"/>
              </a:rPr>
              <a:t>‎</a:t>
            </a:r>
          </a:p>
          <a:p>
            <a:pPr marL="0" indent="0">
              <a:buNone/>
            </a:pPr>
            <a:r>
              <a:rPr lang="es-EC" sz="1500" dirty="0"/>
              <a:t>Price range per plate</a:t>
            </a:r>
            <a:r>
              <a:rPr lang="es-EC" sz="1500" dirty="0" smtClean="0">
                <a:latin typeface="+mj-lt"/>
              </a:rPr>
              <a:t>: </a:t>
            </a:r>
            <a:r>
              <a:rPr lang="es-EC" sz="1500" dirty="0">
                <a:latin typeface="+mj-lt"/>
              </a:rPr>
              <a:t>$</a:t>
            </a:r>
            <a:r>
              <a:rPr lang="es-EC" sz="1500" dirty="0" smtClean="0">
                <a:latin typeface="+mj-lt"/>
              </a:rPr>
              <a:t>12 - $20</a:t>
            </a:r>
          </a:p>
          <a:p>
            <a:pPr marL="228600" indent="-228600">
              <a:buFont typeface="+mj-lt"/>
              <a:buAutoNum type="alphaUcPeriod" startAt="5"/>
            </a:pPr>
            <a:endParaRPr lang="es-EC" sz="1500" dirty="0">
              <a:latin typeface="+mj-lt"/>
            </a:endParaRPr>
          </a:p>
          <a:p>
            <a:pPr marL="228600" indent="-228600">
              <a:buFont typeface="+mj-lt"/>
              <a:buAutoNum type="alphaUcPeriod" startAt="6"/>
            </a:pPr>
            <a:r>
              <a:rPr lang="es-EC" sz="1500" b="1" dirty="0" smtClean="0">
                <a:latin typeface="+mj-lt"/>
              </a:rPr>
              <a:t>Cocolón</a:t>
            </a:r>
          </a:p>
          <a:p>
            <a:pPr marL="0" indent="0">
              <a:buNone/>
            </a:pPr>
            <a:r>
              <a:rPr lang="pt-BR" sz="1500" dirty="0" smtClean="0">
                <a:latin typeface="+mj-lt"/>
              </a:rPr>
              <a:t>Av. </a:t>
            </a:r>
            <a:r>
              <a:rPr lang="pt-BR" sz="1500" dirty="0">
                <a:latin typeface="+mj-lt"/>
              </a:rPr>
              <a:t>Francisco de </a:t>
            </a:r>
            <a:r>
              <a:rPr lang="pt-BR" sz="1500" dirty="0" smtClean="0">
                <a:latin typeface="+mj-lt"/>
              </a:rPr>
              <a:t>Orellana</a:t>
            </a:r>
            <a:endParaRPr lang="pt-BR" sz="1500" dirty="0">
              <a:latin typeface="+mj-lt"/>
            </a:endParaRPr>
          </a:p>
          <a:p>
            <a:pPr marL="0" indent="0">
              <a:buNone/>
            </a:pPr>
            <a:r>
              <a:rPr lang="pt-BR" sz="1500" dirty="0" smtClean="0">
                <a:latin typeface="+mj-lt"/>
              </a:rPr>
              <a:t>(04</a:t>
            </a:r>
            <a:r>
              <a:rPr lang="pt-BR" sz="1500" dirty="0">
                <a:latin typeface="+mj-lt"/>
              </a:rPr>
              <a:t>) 263-4181 ‎ · </a:t>
            </a:r>
            <a:r>
              <a:rPr lang="pt-BR" sz="1500" dirty="0">
                <a:latin typeface="+mj-lt"/>
                <a:hlinkClick r:id="rId5"/>
              </a:rPr>
              <a:t>cocolon.com.ec</a:t>
            </a:r>
            <a:endParaRPr lang="pt-BR" sz="1500" dirty="0">
              <a:latin typeface="+mj-lt"/>
            </a:endParaRPr>
          </a:p>
          <a:p>
            <a:pPr marL="0" indent="0">
              <a:buNone/>
            </a:pPr>
            <a:r>
              <a:rPr lang="es-EC" sz="1500" dirty="0"/>
              <a:t>Price range per plate</a:t>
            </a:r>
            <a:r>
              <a:rPr lang="es-EC" sz="1500" dirty="0" smtClean="0">
                <a:latin typeface="+mj-lt"/>
              </a:rPr>
              <a:t>: </a:t>
            </a:r>
            <a:r>
              <a:rPr lang="es-EC" sz="1500" dirty="0">
                <a:latin typeface="+mj-lt"/>
              </a:rPr>
              <a:t>$12 - $</a:t>
            </a:r>
            <a:r>
              <a:rPr lang="es-EC" sz="1500" dirty="0" smtClean="0">
                <a:latin typeface="+mj-lt"/>
              </a:rPr>
              <a:t>33</a:t>
            </a:r>
            <a:endParaRPr lang="es-EC" sz="1500" dirty="0">
              <a:latin typeface="+mj-lt"/>
            </a:endParaRPr>
          </a:p>
          <a:p>
            <a:pPr marL="0" indent="0">
              <a:buNone/>
            </a:pPr>
            <a:endParaRPr lang="es-EC" sz="1500" dirty="0"/>
          </a:p>
          <a:p>
            <a:pPr marL="228600" indent="-228600">
              <a:buFont typeface="+mj-lt"/>
              <a:buAutoNum type="alphaUcPeriod" startAt="7"/>
            </a:pPr>
            <a:r>
              <a:rPr lang="es-EC" sz="1500" b="1" dirty="0"/>
              <a:t>La Tasca del Norte</a:t>
            </a:r>
          </a:p>
          <a:p>
            <a:pPr marL="0" indent="0">
              <a:buNone/>
            </a:pPr>
            <a:r>
              <a:rPr lang="es-EC" sz="1500" dirty="0" smtClean="0"/>
              <a:t>Ed</a:t>
            </a:r>
            <a:r>
              <a:rPr lang="es-EC" sz="1500" dirty="0"/>
              <a:t>. Torres del Norte, Av. Miguel H. Alcivar </a:t>
            </a:r>
            <a:r>
              <a:rPr lang="es-EC" sz="1500" dirty="0" smtClean="0"/>
              <a:t>and, </a:t>
            </a:r>
            <a:r>
              <a:rPr lang="es-EC" sz="1500" dirty="0"/>
              <a:t>Nahím Isaías Barquet</a:t>
            </a:r>
          </a:p>
          <a:p>
            <a:pPr marL="0" indent="0">
              <a:buNone/>
            </a:pPr>
            <a:r>
              <a:rPr lang="es-EC" sz="1500" dirty="0"/>
              <a:t>(04) 268-8439 ‎</a:t>
            </a:r>
          </a:p>
          <a:p>
            <a:pPr marL="0" indent="0">
              <a:buNone/>
            </a:pPr>
            <a:r>
              <a:rPr lang="es-EC" sz="1500" dirty="0"/>
              <a:t>Price range per plate</a:t>
            </a:r>
            <a:r>
              <a:rPr lang="es-EC" sz="1500" dirty="0" smtClean="0"/>
              <a:t>: $10 - $40</a:t>
            </a:r>
          </a:p>
          <a:p>
            <a:pPr marL="0" indent="0">
              <a:buNone/>
            </a:pPr>
            <a:endParaRPr lang="es-EC" sz="1200" dirty="0" smtClean="0">
              <a:latin typeface="+mj-lt"/>
            </a:endParaRPr>
          </a:p>
          <a:p>
            <a:pPr marL="0" indent="0">
              <a:buNone/>
            </a:pPr>
            <a:endParaRPr lang="es-EC" sz="3200" dirty="0" smtClean="0">
              <a:latin typeface="+mj-lt"/>
            </a:endParaRPr>
          </a:p>
        </p:txBody>
      </p:sp>
      <p:pic>
        <p:nvPicPr>
          <p:cNvPr id="6146" name="Picture 2"/>
          <p:cNvPicPr>
            <a:picLocks noChangeAspect="1" noChangeArrowheads="1"/>
          </p:cNvPicPr>
          <p:nvPr/>
        </p:nvPicPr>
        <p:blipFill rotWithShape="1">
          <a:blip r:embed="rId6">
            <a:extLst>
              <a:ext uri="{28A0092B-C50C-407E-A947-70E740481C1C}">
                <a14:useLocalDpi xmlns="" xmlns:a14="http://schemas.microsoft.com/office/drawing/2010/main" xmlns:mv="urn:schemas-microsoft-com:mac:vml" xmlns:mc="http://schemas.openxmlformats.org/markup-compatibility/2006" val="0"/>
              </a:ext>
            </a:extLst>
          </a:blip>
          <a:srcRect l="33935" t="8061" r="23117" b="273"/>
          <a:stretch/>
        </p:blipFill>
        <p:spPr bwMode="auto">
          <a:xfrm>
            <a:off x="4211960" y="332656"/>
            <a:ext cx="4556578" cy="546789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9 Lágrima"/>
          <p:cNvSpPr/>
          <p:nvPr/>
        </p:nvSpPr>
        <p:spPr>
          <a:xfrm rot="8242160">
            <a:off x="5829856" y="5094550"/>
            <a:ext cx="167322" cy="167322"/>
          </a:xfrm>
          <a:prstGeom prst="teardrop">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14" name="13 Lágrima"/>
          <p:cNvSpPr/>
          <p:nvPr/>
        </p:nvSpPr>
        <p:spPr>
          <a:xfrm rot="8242160">
            <a:off x="4611314" y="5347945"/>
            <a:ext cx="167322" cy="167322"/>
          </a:xfrm>
          <a:prstGeom prst="teardrop">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15" name="14 Lágrima"/>
          <p:cNvSpPr/>
          <p:nvPr/>
        </p:nvSpPr>
        <p:spPr>
          <a:xfrm rot="8242160">
            <a:off x="6632547" y="511225"/>
            <a:ext cx="167322" cy="167322"/>
          </a:xfrm>
          <a:prstGeom prst="teardrop">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12" name="11 CuadroTexto"/>
          <p:cNvSpPr txBox="1"/>
          <p:nvPr/>
        </p:nvSpPr>
        <p:spPr>
          <a:xfrm>
            <a:off x="5796136" y="5067171"/>
            <a:ext cx="255198" cy="246221"/>
          </a:xfrm>
          <a:prstGeom prst="rect">
            <a:avLst/>
          </a:prstGeom>
          <a:noFill/>
        </p:spPr>
        <p:txBody>
          <a:bodyPr wrap="none" rtlCol="0">
            <a:spAutoFit/>
          </a:bodyPr>
          <a:lstStyle/>
          <a:p>
            <a:r>
              <a:rPr lang="es-EC" sz="1000" b="1" dirty="0"/>
              <a:t>K</a:t>
            </a:r>
          </a:p>
        </p:txBody>
      </p:sp>
      <p:sp>
        <p:nvSpPr>
          <p:cNvPr id="18" name="17 CuadroTexto"/>
          <p:cNvSpPr txBox="1"/>
          <p:nvPr/>
        </p:nvSpPr>
        <p:spPr>
          <a:xfrm>
            <a:off x="4576763" y="5301208"/>
            <a:ext cx="239168" cy="246221"/>
          </a:xfrm>
          <a:prstGeom prst="rect">
            <a:avLst/>
          </a:prstGeom>
          <a:noFill/>
        </p:spPr>
        <p:txBody>
          <a:bodyPr wrap="none" rtlCol="0">
            <a:spAutoFit/>
          </a:bodyPr>
          <a:lstStyle/>
          <a:p>
            <a:r>
              <a:rPr lang="es-EC" sz="1000" b="1" dirty="0" smtClean="0"/>
              <a:t>L</a:t>
            </a:r>
            <a:endParaRPr lang="es-EC" sz="1000" b="1" dirty="0"/>
          </a:p>
        </p:txBody>
      </p:sp>
      <p:sp>
        <p:nvSpPr>
          <p:cNvPr id="19" name="18 CuadroTexto"/>
          <p:cNvSpPr txBox="1"/>
          <p:nvPr/>
        </p:nvSpPr>
        <p:spPr>
          <a:xfrm>
            <a:off x="6579380" y="479554"/>
            <a:ext cx="296876" cy="246221"/>
          </a:xfrm>
          <a:prstGeom prst="rect">
            <a:avLst/>
          </a:prstGeom>
          <a:noFill/>
        </p:spPr>
        <p:txBody>
          <a:bodyPr wrap="none" rtlCol="0">
            <a:spAutoFit/>
          </a:bodyPr>
          <a:lstStyle/>
          <a:p>
            <a:r>
              <a:rPr lang="es-EC" sz="1000" b="1" dirty="0"/>
              <a:t>M</a:t>
            </a:r>
          </a:p>
        </p:txBody>
      </p:sp>
      <p:sp>
        <p:nvSpPr>
          <p:cNvPr id="13" name="12 Elipse"/>
          <p:cNvSpPr/>
          <p:nvPr/>
        </p:nvSpPr>
        <p:spPr>
          <a:xfrm>
            <a:off x="5364088" y="3356992"/>
            <a:ext cx="216024" cy="21602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20 Elipse"/>
          <p:cNvSpPr/>
          <p:nvPr/>
        </p:nvSpPr>
        <p:spPr>
          <a:xfrm>
            <a:off x="5306362" y="970735"/>
            <a:ext cx="273750" cy="28803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21 Elipse"/>
          <p:cNvSpPr/>
          <p:nvPr/>
        </p:nvSpPr>
        <p:spPr>
          <a:xfrm>
            <a:off x="7668344" y="504432"/>
            <a:ext cx="273750" cy="28803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6" name="Picture 2" descr="http://www.eird.org/pr14/images/header-pr14-2.png"/>
          <p:cNvPicPr>
            <a:picLocks noChangeAspect="1" noChangeArrowheads="1"/>
          </p:cNvPicPr>
          <p:nvPr/>
        </p:nvPicPr>
        <p:blipFill rotWithShape="1">
          <a:blip r:embed="rId8">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8184557" y="5949280"/>
            <a:ext cx="851939" cy="90872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7" name="Picture 2"/>
          <p:cNvPicPr>
            <a:picLocks noChangeAspect="1" noChangeArrowheads="1"/>
          </p:cNvPicPr>
          <p:nvPr/>
        </p:nvPicPr>
        <p:blipFill>
          <a:blip r:embed="rId9"/>
          <a:srcRect l="16667" t="73334" r="21060" b="24855"/>
          <a:stretch>
            <a:fillRect/>
          </a:stretch>
        </p:blipFill>
        <p:spPr bwMode="auto">
          <a:xfrm>
            <a:off x="214282" y="6357958"/>
            <a:ext cx="7858180" cy="14287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1647898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251520" y="332656"/>
            <a:ext cx="3600400" cy="5882426"/>
          </a:xfrm>
        </p:spPr>
        <p:txBody>
          <a:bodyPr>
            <a:normAutofit/>
          </a:bodyPr>
          <a:lstStyle/>
          <a:p>
            <a:pPr marL="228600" indent="-228600">
              <a:buFont typeface="+mj-lt"/>
              <a:buAutoNum type="alphaUcPeriod" startAt="8"/>
            </a:pPr>
            <a:r>
              <a:rPr lang="es-EC" sz="1400" b="1" dirty="0" smtClean="0">
                <a:latin typeface="+mj-lt"/>
              </a:rPr>
              <a:t>La parrillada del Ñato</a:t>
            </a:r>
          </a:p>
          <a:p>
            <a:pPr marL="0" indent="0">
              <a:buNone/>
            </a:pPr>
            <a:r>
              <a:rPr lang="es-EC" sz="1400" dirty="0" smtClean="0">
                <a:latin typeface="+mj-lt"/>
              </a:rPr>
              <a:t>Av. </a:t>
            </a:r>
            <a:r>
              <a:rPr lang="es-EC" sz="1400" dirty="0">
                <a:latin typeface="+mj-lt"/>
              </a:rPr>
              <a:t>Francisco de </a:t>
            </a:r>
            <a:r>
              <a:rPr lang="es-EC" sz="1400" dirty="0" smtClean="0">
                <a:latin typeface="+mj-lt"/>
              </a:rPr>
              <a:t>Orellana</a:t>
            </a:r>
            <a:endParaRPr lang="es-EC" sz="1400" dirty="0">
              <a:latin typeface="+mj-lt"/>
            </a:endParaRPr>
          </a:p>
          <a:p>
            <a:pPr marL="0" indent="0">
              <a:buNone/>
            </a:pPr>
            <a:r>
              <a:rPr lang="es-EC" sz="1400" dirty="0">
                <a:latin typeface="+mj-lt"/>
              </a:rPr>
              <a:t>(04) 268-2338 </a:t>
            </a:r>
            <a:r>
              <a:rPr lang="es-EC" sz="1400" dirty="0" smtClean="0">
                <a:latin typeface="+mj-lt"/>
              </a:rPr>
              <a:t>‎</a:t>
            </a:r>
          </a:p>
          <a:p>
            <a:pPr marL="0" indent="0">
              <a:buNone/>
            </a:pPr>
            <a:r>
              <a:rPr lang="es-EC" sz="1400" dirty="0"/>
              <a:t>Price range per plate</a:t>
            </a:r>
            <a:r>
              <a:rPr lang="es-EC" sz="1400" dirty="0" smtClean="0"/>
              <a:t>: </a:t>
            </a:r>
            <a:r>
              <a:rPr lang="es-EC" sz="1400" dirty="0"/>
              <a:t>$</a:t>
            </a:r>
            <a:r>
              <a:rPr lang="es-EC" sz="1400" dirty="0" smtClean="0"/>
              <a:t>10 - 30</a:t>
            </a:r>
            <a:endParaRPr lang="es-EC" sz="1400" dirty="0">
              <a:latin typeface="+mj-lt"/>
            </a:endParaRPr>
          </a:p>
          <a:p>
            <a:pPr marL="0" indent="0">
              <a:buNone/>
            </a:pPr>
            <a:endParaRPr lang="es-EC" sz="1400" dirty="0" smtClean="0">
              <a:latin typeface="+mj-lt"/>
            </a:endParaRPr>
          </a:p>
          <a:p>
            <a:pPr marL="228600" indent="-228600">
              <a:buFont typeface="+mj-lt"/>
              <a:buAutoNum type="alphaUcPeriod" startAt="10"/>
            </a:pPr>
            <a:r>
              <a:rPr lang="es-EC" sz="1400" b="1" dirty="0" smtClean="0">
                <a:latin typeface="+mj-lt"/>
              </a:rPr>
              <a:t>Tony Romas</a:t>
            </a:r>
          </a:p>
          <a:p>
            <a:pPr marL="0" indent="0">
              <a:buNone/>
            </a:pPr>
            <a:r>
              <a:rPr lang="es-EC" sz="1400" dirty="0" smtClean="0">
                <a:latin typeface="+mj-lt"/>
              </a:rPr>
              <a:t>Mall </a:t>
            </a:r>
            <a:r>
              <a:rPr lang="es-EC" sz="1400" dirty="0">
                <a:latin typeface="+mj-lt"/>
              </a:rPr>
              <a:t>del Sol, Joaquín J Orrantía </a:t>
            </a:r>
            <a:r>
              <a:rPr lang="es-EC" sz="1400" dirty="0" smtClean="0">
                <a:latin typeface="+mj-lt"/>
              </a:rPr>
              <a:t> González</a:t>
            </a:r>
            <a:endParaRPr lang="es-EC" sz="1400" dirty="0">
              <a:latin typeface="+mj-lt"/>
            </a:endParaRPr>
          </a:p>
          <a:p>
            <a:pPr marL="0" indent="0">
              <a:buNone/>
            </a:pPr>
            <a:r>
              <a:rPr lang="es-EC" sz="1400" dirty="0">
                <a:latin typeface="+mj-lt"/>
              </a:rPr>
              <a:t>(04) 208-2789 </a:t>
            </a:r>
            <a:r>
              <a:rPr lang="es-EC" sz="1400" dirty="0" smtClean="0">
                <a:latin typeface="+mj-lt"/>
              </a:rPr>
              <a:t>‎</a:t>
            </a:r>
          </a:p>
          <a:p>
            <a:pPr marL="0" indent="0">
              <a:buNone/>
            </a:pPr>
            <a:r>
              <a:rPr lang="es-EC" sz="1400" dirty="0"/>
              <a:t>Price range per plate</a:t>
            </a:r>
            <a:r>
              <a:rPr lang="es-EC" sz="1400" dirty="0" smtClean="0">
                <a:latin typeface="+mj-lt"/>
              </a:rPr>
              <a:t>: $12 - $33</a:t>
            </a:r>
          </a:p>
          <a:p>
            <a:pPr marL="0" indent="0">
              <a:buNone/>
            </a:pPr>
            <a:endParaRPr lang="es-EC" sz="1400" dirty="0">
              <a:latin typeface="+mj-lt"/>
            </a:endParaRPr>
          </a:p>
          <a:p>
            <a:pPr marL="228600" indent="-228600">
              <a:buFont typeface="+mj-lt"/>
              <a:buAutoNum type="alphaUcPeriod" startAt="11"/>
            </a:pPr>
            <a:r>
              <a:rPr lang="es-EC" sz="1400" b="1" dirty="0" smtClean="0"/>
              <a:t>McDonald´s</a:t>
            </a:r>
          </a:p>
          <a:p>
            <a:pPr marL="0" indent="0">
              <a:buNone/>
            </a:pPr>
            <a:r>
              <a:rPr lang="es-EC" sz="1400" dirty="0" smtClean="0"/>
              <a:t>Avenida Francisco de Orellana</a:t>
            </a:r>
          </a:p>
          <a:p>
            <a:pPr marL="0" indent="0">
              <a:buNone/>
            </a:pPr>
            <a:r>
              <a:rPr lang="es-EC" sz="1400" dirty="0" smtClean="0"/>
              <a:t>(04) 239-4834 mcdonalds.com.ec‎ </a:t>
            </a:r>
          </a:p>
          <a:p>
            <a:pPr marL="0" indent="0">
              <a:buNone/>
            </a:pPr>
            <a:r>
              <a:rPr lang="es-EC" sz="1400" dirty="0"/>
              <a:t>Price range per plate</a:t>
            </a:r>
            <a:r>
              <a:rPr lang="es-EC" sz="1400" dirty="0" smtClean="0"/>
              <a:t>: $</a:t>
            </a:r>
            <a:r>
              <a:rPr lang="es-EC" sz="1400" dirty="0"/>
              <a:t>3</a:t>
            </a:r>
            <a:r>
              <a:rPr lang="es-EC" sz="1400" dirty="0" smtClean="0"/>
              <a:t> - $8</a:t>
            </a:r>
          </a:p>
          <a:p>
            <a:pPr marL="0" indent="0">
              <a:buNone/>
            </a:pPr>
            <a:endParaRPr lang="es-EC" sz="1400" dirty="0"/>
          </a:p>
          <a:p>
            <a:pPr marL="228600" indent="-228600">
              <a:buFont typeface="+mj-lt"/>
              <a:buAutoNum type="alphaUcPeriod" startAt="12"/>
            </a:pPr>
            <a:r>
              <a:rPr lang="es-EC" sz="1400" b="1" dirty="0" smtClean="0"/>
              <a:t>Patio de Comidas –San Marino Mall</a:t>
            </a:r>
          </a:p>
          <a:p>
            <a:pPr marL="0" indent="0">
              <a:buNone/>
            </a:pPr>
            <a:r>
              <a:rPr lang="es-EC" sz="1400" dirty="0" smtClean="0"/>
              <a:t>Avenida Francisco de Orellana</a:t>
            </a:r>
          </a:p>
          <a:p>
            <a:pPr marL="228600" indent="-228600">
              <a:buFont typeface="+mj-lt"/>
              <a:buAutoNum type="alphaUcPeriod"/>
            </a:pPr>
            <a:endParaRPr lang="es-EC" sz="1400" dirty="0" smtClean="0"/>
          </a:p>
          <a:p>
            <a:pPr marL="228600" indent="-228600">
              <a:buFont typeface="+mj-lt"/>
              <a:buAutoNum type="alphaUcPeriod" startAt="13"/>
            </a:pPr>
            <a:r>
              <a:rPr lang="es-EC" sz="1400" b="1" dirty="0" smtClean="0"/>
              <a:t>Patio de Comidas – Mall del Sol</a:t>
            </a:r>
            <a:endParaRPr lang="es-EC" sz="1400" dirty="0" smtClean="0"/>
          </a:p>
          <a:p>
            <a:pPr marL="0" indent="0">
              <a:buNone/>
            </a:pPr>
            <a:r>
              <a:rPr lang="es-EC" sz="1400" dirty="0" smtClean="0"/>
              <a:t>Joaquín J Orrantía  González</a:t>
            </a:r>
          </a:p>
          <a:p>
            <a:pPr marL="0" indent="0">
              <a:buNone/>
            </a:pPr>
            <a:endParaRPr lang="es-EC" sz="1050" dirty="0" smtClean="0"/>
          </a:p>
        </p:txBody>
      </p:sp>
      <p:pic>
        <p:nvPicPr>
          <p:cNvPr id="6147" name="Picture 3"/>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 xmlns:a14="http://schemas.microsoft.com/office/drawing/2010/main" xmlns:mv="urn:schemas-microsoft-com:mac:vml" xmlns:mc="http://schemas.openxmlformats.org/markup-compatibility/2006" val="0"/>
              </a:ext>
            </a:extLst>
          </a:blip>
          <a:srcRect l="33935" t="8061" r="23117" b="273"/>
          <a:stretch/>
        </p:blipFill>
        <p:spPr bwMode="auto">
          <a:xfrm>
            <a:off x="4211960" y="332656"/>
            <a:ext cx="4556578" cy="546789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7" name="16 Lágrima"/>
          <p:cNvSpPr/>
          <p:nvPr/>
        </p:nvSpPr>
        <p:spPr>
          <a:xfrm rot="8242160">
            <a:off x="5829856" y="5094550"/>
            <a:ext cx="167322" cy="167322"/>
          </a:xfrm>
          <a:prstGeom prst="teardrop">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20" name="19 Lágrima"/>
          <p:cNvSpPr/>
          <p:nvPr/>
        </p:nvSpPr>
        <p:spPr>
          <a:xfrm rot="8242160">
            <a:off x="4611314" y="5347945"/>
            <a:ext cx="167322" cy="167322"/>
          </a:xfrm>
          <a:prstGeom prst="teardrop">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21" name="20 Lágrima"/>
          <p:cNvSpPr/>
          <p:nvPr/>
        </p:nvSpPr>
        <p:spPr>
          <a:xfrm rot="8242160">
            <a:off x="6632547" y="511225"/>
            <a:ext cx="167322" cy="167322"/>
          </a:xfrm>
          <a:prstGeom prst="teardrop">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22" name="21 CuadroTexto"/>
          <p:cNvSpPr txBox="1"/>
          <p:nvPr/>
        </p:nvSpPr>
        <p:spPr>
          <a:xfrm>
            <a:off x="5796136" y="5067171"/>
            <a:ext cx="255198" cy="246221"/>
          </a:xfrm>
          <a:prstGeom prst="rect">
            <a:avLst/>
          </a:prstGeom>
          <a:noFill/>
        </p:spPr>
        <p:txBody>
          <a:bodyPr wrap="none" rtlCol="0">
            <a:spAutoFit/>
          </a:bodyPr>
          <a:lstStyle/>
          <a:p>
            <a:r>
              <a:rPr lang="es-EC" sz="1000" b="1" dirty="0"/>
              <a:t>K</a:t>
            </a:r>
          </a:p>
        </p:txBody>
      </p:sp>
      <p:sp>
        <p:nvSpPr>
          <p:cNvPr id="23" name="22 CuadroTexto"/>
          <p:cNvSpPr txBox="1"/>
          <p:nvPr/>
        </p:nvSpPr>
        <p:spPr>
          <a:xfrm>
            <a:off x="4576763" y="5301208"/>
            <a:ext cx="239168" cy="246221"/>
          </a:xfrm>
          <a:prstGeom prst="rect">
            <a:avLst/>
          </a:prstGeom>
          <a:noFill/>
        </p:spPr>
        <p:txBody>
          <a:bodyPr wrap="none" rtlCol="0">
            <a:spAutoFit/>
          </a:bodyPr>
          <a:lstStyle/>
          <a:p>
            <a:r>
              <a:rPr lang="es-EC" sz="1000" b="1" dirty="0" smtClean="0"/>
              <a:t>L</a:t>
            </a:r>
            <a:endParaRPr lang="es-EC" sz="1000" b="1" dirty="0"/>
          </a:p>
        </p:txBody>
      </p:sp>
      <p:sp>
        <p:nvSpPr>
          <p:cNvPr id="24" name="23 CuadroTexto"/>
          <p:cNvSpPr txBox="1"/>
          <p:nvPr/>
        </p:nvSpPr>
        <p:spPr>
          <a:xfrm>
            <a:off x="6579380" y="479554"/>
            <a:ext cx="296876" cy="246221"/>
          </a:xfrm>
          <a:prstGeom prst="rect">
            <a:avLst/>
          </a:prstGeom>
          <a:noFill/>
        </p:spPr>
        <p:txBody>
          <a:bodyPr wrap="none" rtlCol="0">
            <a:spAutoFit/>
          </a:bodyPr>
          <a:lstStyle/>
          <a:p>
            <a:r>
              <a:rPr lang="es-EC" sz="1000" b="1" dirty="0"/>
              <a:t>M</a:t>
            </a:r>
          </a:p>
        </p:txBody>
      </p:sp>
      <p:sp>
        <p:nvSpPr>
          <p:cNvPr id="25" name="24 Elipse"/>
          <p:cNvSpPr/>
          <p:nvPr/>
        </p:nvSpPr>
        <p:spPr>
          <a:xfrm>
            <a:off x="5364088" y="3356992"/>
            <a:ext cx="216024" cy="21602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Elipse"/>
          <p:cNvSpPr/>
          <p:nvPr/>
        </p:nvSpPr>
        <p:spPr>
          <a:xfrm>
            <a:off x="5306362" y="970735"/>
            <a:ext cx="273750" cy="28803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26 Elipse"/>
          <p:cNvSpPr/>
          <p:nvPr/>
        </p:nvSpPr>
        <p:spPr>
          <a:xfrm>
            <a:off x="7668344" y="504432"/>
            <a:ext cx="273750" cy="28803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5" name="Picture 2" descr="http://www.eird.org/pr14/images/header-pr14-2.png"/>
          <p:cNvPicPr>
            <a:picLocks noChangeAspect="1" noChangeArrowheads="1"/>
          </p:cNvPicPr>
          <p:nvPr/>
        </p:nvPicPr>
        <p:blipFill rotWithShape="1">
          <a:blip r:embed="rId4">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8184557" y="5949280"/>
            <a:ext cx="851939" cy="90872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8" name="Picture 2"/>
          <p:cNvPicPr>
            <a:picLocks noChangeAspect="1" noChangeArrowheads="1"/>
          </p:cNvPicPr>
          <p:nvPr/>
        </p:nvPicPr>
        <p:blipFill>
          <a:blip r:embed="rId5"/>
          <a:srcRect l="16667" t="73334" r="21060" b="24855"/>
          <a:stretch>
            <a:fillRect/>
          </a:stretch>
        </p:blipFill>
        <p:spPr bwMode="auto">
          <a:xfrm>
            <a:off x="214282" y="6357958"/>
            <a:ext cx="7858180" cy="14287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298911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85728"/>
            <a:ext cx="3032896" cy="2585323"/>
          </a:xfrm>
          <a:prstGeom prst="rect">
            <a:avLst/>
          </a:prstGeom>
          <a:noFill/>
        </p:spPr>
        <p:txBody>
          <a:bodyPr wrap="square" lIns="91440" tIns="45720" rIns="91440" bIns="45720">
            <a:spAutoFit/>
          </a:bodyPr>
          <a:lstStyle/>
          <a:p>
            <a:pPr algn="ctr"/>
            <a:endParaRPr lang="es-ES" sz="5400" b="1" dirty="0" smtClean="0">
              <a:ln w="1905"/>
              <a:solidFill>
                <a:schemeClr val="accent1">
                  <a:lumMod val="75000"/>
                </a:schemeClr>
              </a:solidFill>
              <a:effectLst>
                <a:innerShdw blurRad="69850" dist="43180" dir="5400000">
                  <a:srgbClr val="000000">
                    <a:alpha val="65000"/>
                  </a:srgbClr>
                </a:innerShdw>
              </a:effectLst>
            </a:endParaRPr>
          </a:p>
          <a:p>
            <a:pPr algn="ctr"/>
            <a:endPar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endParaRPr>
          </a:p>
          <a:p>
            <a:pPr algn="ct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endParaRPr>
          </a:p>
        </p:txBody>
      </p:sp>
      <p:sp>
        <p:nvSpPr>
          <p:cNvPr id="9" name="8 CuadroTexto"/>
          <p:cNvSpPr txBox="1"/>
          <p:nvPr/>
        </p:nvSpPr>
        <p:spPr>
          <a:xfrm>
            <a:off x="714348" y="2286554"/>
            <a:ext cx="7643866" cy="2800766"/>
          </a:xfrm>
          <a:prstGeom prst="rect">
            <a:avLst/>
          </a:prstGeom>
          <a:noFill/>
        </p:spPr>
        <p:txBody>
          <a:bodyPr wrap="square" rtlCol="0">
            <a:spAutoFit/>
          </a:bodyPr>
          <a:lstStyle/>
          <a:p>
            <a:r>
              <a:rPr lang="es-EC" sz="1600" b="1" dirty="0" smtClean="0"/>
              <a:t>Capital of Ecuador:</a:t>
            </a:r>
            <a:r>
              <a:rPr lang="es-EC" sz="1600" dirty="0" smtClean="0"/>
              <a:t> Quito</a:t>
            </a:r>
            <a:endParaRPr lang="es-PA" sz="1600" dirty="0" smtClean="0"/>
          </a:p>
          <a:p>
            <a:pPr lvl="0"/>
            <a:r>
              <a:rPr lang="es-EC" sz="1600" b="1" dirty="0" smtClean="0"/>
              <a:t>Area:</a:t>
            </a:r>
            <a:r>
              <a:rPr lang="es-EC" sz="1600" dirty="0" smtClean="0"/>
              <a:t> 256,370 Km2</a:t>
            </a:r>
            <a:endParaRPr lang="es-PA" sz="1600" dirty="0" smtClean="0"/>
          </a:p>
          <a:p>
            <a:pPr lvl="0"/>
            <a:r>
              <a:rPr lang="es-EC" sz="1600" b="1" dirty="0" smtClean="0"/>
              <a:t>Population:</a:t>
            </a:r>
            <a:r>
              <a:rPr lang="es-EC" sz="1600" dirty="0" smtClean="0"/>
              <a:t> 12,600,000 </a:t>
            </a:r>
            <a:r>
              <a:rPr lang="en-US" sz="1600" dirty="0" smtClean="0"/>
              <a:t>inhabitants</a:t>
            </a:r>
            <a:endParaRPr lang="es-PA" sz="1600" dirty="0" smtClean="0"/>
          </a:p>
          <a:p>
            <a:pPr lvl="0"/>
            <a:r>
              <a:rPr lang="es-EC" sz="1600" b="1" dirty="0" smtClean="0"/>
              <a:t>Official language</a:t>
            </a:r>
            <a:r>
              <a:rPr lang="es-EC" sz="1600" dirty="0" smtClean="0"/>
              <a:t>: Spanish, Quichua is spoken in some indigenous communities. English is widely spoken, especially in large cities and tourism sites. In terms of toursim services, guides are available in Spanish English, German, French and </a:t>
            </a:r>
            <a:r>
              <a:rPr lang="en-US" sz="1600" dirty="0" smtClean="0"/>
              <a:t>Italian.</a:t>
            </a:r>
            <a:endParaRPr lang="es-PA" sz="1600" dirty="0" smtClean="0"/>
          </a:p>
          <a:p>
            <a:pPr lvl="0"/>
            <a:r>
              <a:rPr lang="es-EC" sz="1600" b="1" dirty="0" smtClean="0"/>
              <a:t>Currency:</a:t>
            </a:r>
            <a:r>
              <a:rPr lang="en-US" sz="1600" dirty="0" smtClean="0"/>
              <a:t>US Dollar</a:t>
            </a:r>
            <a:endParaRPr lang="es-PA" sz="1600" dirty="0" smtClean="0"/>
          </a:p>
          <a:p>
            <a:pPr lvl="0"/>
            <a:r>
              <a:rPr lang="es-EC" sz="1600" b="1" dirty="0" smtClean="0"/>
              <a:t>Time Zone: </a:t>
            </a:r>
            <a:r>
              <a:rPr lang="es-EC" sz="1600" dirty="0" smtClean="0"/>
              <a:t>-5GMT in Continental Ecuador &amp; -6 GMT in the Galapagos Islands.</a:t>
            </a:r>
            <a:endParaRPr lang="es-PA" sz="1600" dirty="0" smtClean="0"/>
          </a:p>
          <a:p>
            <a:pPr lvl="0"/>
            <a:r>
              <a:rPr lang="es-EC" sz="1600" b="1" dirty="0" smtClean="0"/>
              <a:t>Country Code:</a:t>
            </a:r>
            <a:r>
              <a:rPr lang="es-EC" sz="1600" dirty="0" smtClean="0"/>
              <a:t> For telephone calls from outside of the country, dial + 593 + City code.</a:t>
            </a:r>
            <a:r>
              <a:rPr lang="es-EC" sz="1600" b="1" dirty="0" smtClean="0"/>
              <a:t> </a:t>
            </a:r>
            <a:endParaRPr lang="es-PA" sz="1600" dirty="0" smtClean="0"/>
          </a:p>
          <a:p>
            <a:pPr lvl="0"/>
            <a:r>
              <a:rPr lang="es-EC" sz="1600" b="1" dirty="0" smtClean="0"/>
              <a:t>Taxes:</a:t>
            </a:r>
            <a:r>
              <a:rPr lang="es-EC" sz="1600" dirty="0" smtClean="0"/>
              <a:t>  12 % VAT and 10 %  Services in most hotels, restaurants and tourism services.</a:t>
            </a:r>
          </a:p>
          <a:p>
            <a:pPr lvl="0"/>
            <a:r>
              <a:rPr lang="es-EC" sz="1600" b="1" dirty="0" smtClean="0"/>
              <a:t>ATMs:  </a:t>
            </a:r>
            <a:r>
              <a:rPr lang="es-EC" sz="1600" dirty="0" smtClean="0"/>
              <a:t>Cirrus, Maestro, Plus, Barred. Cash advances on international credit cards. </a:t>
            </a:r>
            <a:endParaRPr lang="es-PA" sz="1600" dirty="0"/>
          </a:p>
        </p:txBody>
      </p:sp>
      <p:pic>
        <p:nvPicPr>
          <p:cNvPr id="14" name="Picture 2"/>
          <p:cNvPicPr>
            <a:picLocks noChangeAspect="1" noChangeArrowheads="1"/>
          </p:cNvPicPr>
          <p:nvPr/>
        </p:nvPicPr>
        <p:blipFill>
          <a:blip r:embed="rId2"/>
          <a:srcRect l="16667" t="73334" r="21060" b="24855"/>
          <a:stretch>
            <a:fillRect/>
          </a:stretch>
        </p:blipFill>
        <p:spPr bwMode="auto">
          <a:xfrm>
            <a:off x="214282" y="6357958"/>
            <a:ext cx="7858180" cy="142876"/>
          </a:xfrm>
          <a:prstGeom prst="rect">
            <a:avLst/>
          </a:prstGeom>
          <a:noFill/>
          <a:ln w="9525">
            <a:noFill/>
            <a:miter lim="800000"/>
            <a:headEnd/>
            <a:tailEnd/>
          </a:ln>
          <a:effectLst/>
        </p:spPr>
      </p:pic>
      <p:pic>
        <p:nvPicPr>
          <p:cNvPr id="15" name="14 Imagen" descr="logo-ecuador.png"/>
          <p:cNvPicPr>
            <a:picLocks noChangeAspect="1"/>
          </p:cNvPicPr>
          <p:nvPr/>
        </p:nvPicPr>
        <p:blipFill>
          <a:blip r:embed="rId3"/>
          <a:stretch>
            <a:fillRect/>
          </a:stretch>
        </p:blipFill>
        <p:spPr>
          <a:xfrm>
            <a:off x="428596" y="203384"/>
            <a:ext cx="3513257" cy="1796856"/>
          </a:xfrm>
          <a:prstGeom prst="rect">
            <a:avLst/>
          </a:prstGeom>
        </p:spPr>
      </p:pic>
      <p:pic>
        <p:nvPicPr>
          <p:cNvPr id="16" name="Picture 2" descr="http://www.eird.org/pr14/images/header-pr14-2.png"/>
          <p:cNvPicPr>
            <a:picLocks noChangeAspect="1" noChangeArrowheads="1"/>
          </p:cNvPicPr>
          <p:nvPr/>
        </p:nvPicPr>
        <p:blipFill rotWithShape="1">
          <a:blip r:embed="rId4">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8184557" y="5949280"/>
            <a:ext cx="851939" cy="90872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7" name="16 Rectángulo"/>
          <p:cNvSpPr/>
          <p:nvPr/>
        </p:nvSpPr>
        <p:spPr>
          <a:xfrm>
            <a:off x="4071934" y="785794"/>
            <a:ext cx="4786346" cy="1200329"/>
          </a:xfrm>
          <a:prstGeom prst="rect">
            <a:avLst/>
          </a:prstGeom>
        </p:spPr>
        <p:txBody>
          <a:bodyPr wrap="square">
            <a:spAutoFit/>
          </a:bodyPr>
          <a:lstStyle/>
          <a:p>
            <a:r>
              <a:rPr lang="es-EC" b="1" dirty="0"/>
              <a:t>Important Facts About Ecuador </a:t>
            </a:r>
            <a:r>
              <a:rPr lang="es-EC" b="1" dirty="0" smtClean="0"/>
              <a:t>– </a:t>
            </a:r>
            <a:r>
              <a:rPr lang="es-EC" b="1" dirty="0"/>
              <a:t>Guayaquil </a:t>
            </a:r>
            <a:r>
              <a:rPr lang="es-EC" dirty="0" smtClean="0"/>
              <a:t>Ecuador</a:t>
            </a:r>
            <a:r>
              <a:rPr lang="es-EC" dirty="0"/>
              <a:t>, a mega diverse country, </a:t>
            </a:r>
            <a:r>
              <a:rPr lang="es-EC" dirty="0" smtClean="0"/>
              <a:t>is </a:t>
            </a:r>
            <a:r>
              <a:rPr lang="es-EC" dirty="0"/>
              <a:t>located </a:t>
            </a:r>
            <a:r>
              <a:rPr lang="es-EC" dirty="0" smtClean="0"/>
              <a:t>in the northwest </a:t>
            </a:r>
            <a:r>
              <a:rPr lang="es-EC" dirty="0"/>
              <a:t>of South America and crossed by the e</a:t>
            </a:r>
            <a:r>
              <a:rPr lang="es-EC" dirty="0" smtClean="0"/>
              <a:t>quator, from which it draws its name. </a:t>
            </a:r>
          </a:p>
        </p:txBody>
      </p:sp>
    </p:spTree>
    <p:extLst>
      <p:ext uri="{BB962C8B-B14F-4D97-AF65-F5344CB8AC3E}">
        <p14:creationId xmlns="" xmlns:p14="http://schemas.microsoft.com/office/powerpoint/2010/main" xmlns:mv="urn:schemas-microsoft-com:mac:vml" xmlns:mc="http://schemas.openxmlformats.org/markup-compatibility/2006" val="186267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5786" y="2414183"/>
            <a:ext cx="7715304" cy="2308324"/>
          </a:xfrm>
          <a:prstGeom prst="rect">
            <a:avLst/>
          </a:prstGeom>
        </p:spPr>
        <p:txBody>
          <a:bodyPr wrap="square">
            <a:spAutoFit/>
          </a:bodyPr>
          <a:lstStyle/>
          <a:p>
            <a:pPr lvl="0"/>
            <a:r>
              <a:rPr lang="es-EC" sz="1600" b="1" dirty="0"/>
              <a:t>Travellers checks: </a:t>
            </a:r>
            <a:r>
              <a:rPr lang="es-EC" sz="1600" dirty="0"/>
              <a:t>American Express and Visa, </a:t>
            </a:r>
            <a:r>
              <a:rPr lang="es-EC" sz="1600" dirty="0" smtClean="0"/>
              <a:t>may </a:t>
            </a:r>
            <a:r>
              <a:rPr lang="es-EC" sz="1600" dirty="0"/>
              <a:t>be exchanged for cash at banks and exchange </a:t>
            </a:r>
            <a:r>
              <a:rPr lang="es-EC" sz="1600" dirty="0" smtClean="0"/>
              <a:t>offices </a:t>
            </a:r>
            <a:r>
              <a:rPr lang="es-EC" sz="1600" dirty="0"/>
              <a:t>and are accepted in some hotels and </a:t>
            </a:r>
            <a:r>
              <a:rPr lang="es-EC" sz="1600" dirty="0" smtClean="0"/>
              <a:t>by our </a:t>
            </a:r>
            <a:r>
              <a:rPr lang="es-EC" sz="1600" dirty="0"/>
              <a:t>Tour Operator. </a:t>
            </a:r>
          </a:p>
          <a:p>
            <a:pPr lvl="0"/>
            <a:r>
              <a:rPr lang="es-EC" sz="1600" b="1" dirty="0"/>
              <a:t>Credit cards accepted: </a:t>
            </a:r>
            <a:r>
              <a:rPr lang="es-EC" sz="1600" dirty="0"/>
              <a:t>MasterCard, Visa, American Express, Diners. </a:t>
            </a:r>
          </a:p>
          <a:p>
            <a:pPr lvl="0"/>
            <a:r>
              <a:rPr lang="es-EC" sz="1600" b="1" dirty="0"/>
              <a:t>Airport departure taxes: </a:t>
            </a:r>
            <a:r>
              <a:rPr lang="es-EC" sz="1600" dirty="0"/>
              <a:t>U.S. $ 37.93 </a:t>
            </a:r>
            <a:r>
              <a:rPr lang="es-EC" sz="1600" dirty="0" smtClean="0"/>
              <a:t>in Quito </a:t>
            </a:r>
            <a:r>
              <a:rPr lang="es-EC" sz="1600" dirty="0"/>
              <a:t>and U.S. $ 25.00 </a:t>
            </a:r>
            <a:r>
              <a:rPr lang="es-EC" sz="1600" dirty="0" smtClean="0"/>
              <a:t>in Guayaquil</a:t>
            </a:r>
            <a:r>
              <a:rPr lang="es-EC" sz="1600" dirty="0"/>
              <a:t>. </a:t>
            </a:r>
          </a:p>
          <a:p>
            <a:pPr lvl="0"/>
            <a:r>
              <a:rPr lang="es-EC" sz="1600" b="1" dirty="0"/>
              <a:t>Guayaquil Weather: </a:t>
            </a:r>
            <a:r>
              <a:rPr lang="es-EC" sz="1600" dirty="0" smtClean="0"/>
              <a:t>Wet, comfortable and light clothing is recommended for the heat. Nights may be windy, a light jacket is recommended. </a:t>
            </a:r>
            <a:endParaRPr lang="es-EC" sz="1600" dirty="0"/>
          </a:p>
          <a:p>
            <a:pPr lvl="0"/>
            <a:r>
              <a:rPr lang="es-EC" sz="1600" b="1" dirty="0"/>
              <a:t>Taxi service cooperatives </a:t>
            </a:r>
            <a:r>
              <a:rPr lang="es-EC" sz="1600" b="1" dirty="0" smtClean="0"/>
              <a:t>: </a:t>
            </a:r>
            <a:r>
              <a:rPr lang="es-EC" sz="1600" dirty="0" smtClean="0"/>
              <a:t>The following cooperatives are recommended:</a:t>
            </a:r>
            <a:endParaRPr lang="es-EC" sz="1600" dirty="0"/>
          </a:p>
          <a:p>
            <a:pPr lvl="0"/>
            <a:r>
              <a:rPr lang="es-EC" sz="1600" dirty="0"/>
              <a:t>Taxis Paradise: 04-2204232 (Request yellow taxis with security camera). </a:t>
            </a:r>
          </a:p>
          <a:p>
            <a:pPr lvl="0"/>
            <a:r>
              <a:rPr lang="es-EC" sz="1600" dirty="0"/>
              <a:t>Taxis Mall del Sol April </a:t>
            </a:r>
            <a:r>
              <a:rPr lang="es-EC" sz="1600" dirty="0" smtClean="0"/>
              <a:t>9: </a:t>
            </a:r>
            <a:r>
              <a:rPr lang="es-EC" sz="1600" dirty="0"/>
              <a:t>04 2082311 (Request taxi </a:t>
            </a:r>
            <a:r>
              <a:rPr lang="es-EC" sz="1600" dirty="0" smtClean="0"/>
              <a:t>with security </a:t>
            </a:r>
            <a:r>
              <a:rPr lang="es-EC" sz="1600" dirty="0"/>
              <a:t>camera).</a:t>
            </a:r>
            <a:endParaRPr lang="es-PA" sz="1600" dirty="0" smtClean="0"/>
          </a:p>
        </p:txBody>
      </p:sp>
      <p:pic>
        <p:nvPicPr>
          <p:cNvPr id="4" name="3 Imagen" descr="logo-ecuador.png"/>
          <p:cNvPicPr>
            <a:picLocks noChangeAspect="1"/>
          </p:cNvPicPr>
          <p:nvPr/>
        </p:nvPicPr>
        <p:blipFill>
          <a:blip r:embed="rId2"/>
          <a:stretch>
            <a:fillRect/>
          </a:stretch>
        </p:blipFill>
        <p:spPr>
          <a:xfrm>
            <a:off x="428596" y="203384"/>
            <a:ext cx="3513257" cy="1796856"/>
          </a:xfrm>
          <a:prstGeom prst="rect">
            <a:avLst/>
          </a:prstGeom>
        </p:spPr>
      </p:pic>
      <p:pic>
        <p:nvPicPr>
          <p:cNvPr id="5" name="Picture 2"/>
          <p:cNvPicPr>
            <a:picLocks noChangeAspect="1" noChangeArrowheads="1"/>
          </p:cNvPicPr>
          <p:nvPr/>
        </p:nvPicPr>
        <p:blipFill>
          <a:blip r:embed="rId3"/>
          <a:srcRect l="16667" t="73334" r="21060" b="24855"/>
          <a:stretch>
            <a:fillRect/>
          </a:stretch>
        </p:blipFill>
        <p:spPr bwMode="auto">
          <a:xfrm>
            <a:off x="214282" y="6357958"/>
            <a:ext cx="7858180" cy="142876"/>
          </a:xfrm>
          <a:prstGeom prst="rect">
            <a:avLst/>
          </a:prstGeom>
          <a:noFill/>
          <a:ln w="9525">
            <a:noFill/>
            <a:miter lim="800000"/>
            <a:headEnd/>
            <a:tailEnd/>
          </a:ln>
          <a:effectLst/>
        </p:spPr>
      </p:pic>
      <p:pic>
        <p:nvPicPr>
          <p:cNvPr id="6" name="Picture 2" descr="http://www.eird.org/pr14/images/header-pr14-2.png"/>
          <p:cNvPicPr>
            <a:picLocks noChangeAspect="1" noChangeArrowheads="1"/>
          </p:cNvPicPr>
          <p:nvPr/>
        </p:nvPicPr>
        <p:blipFill rotWithShape="1">
          <a:blip r:embed="rId4">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8184557" y="5949280"/>
            <a:ext cx="851939" cy="90872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532" y="2285992"/>
            <a:ext cx="9144000" cy="923330"/>
          </a:xfrm>
          <a:prstGeom prst="rect">
            <a:avLst/>
          </a:prstGeom>
          <a:noFill/>
        </p:spPr>
        <p:txBody>
          <a:bodyPr wrap="square" lIns="91440" tIns="45720" rIns="91440" bIns="45720">
            <a:spAutoFit/>
          </a:bodyPr>
          <a:lstStyle/>
          <a:p>
            <a:pPr algn="ctr"/>
            <a:r>
              <a:rPr lang="en-GB" sz="5400" b="1" dirty="0" smtClean="0">
                <a:ln w="1905"/>
                <a:solidFill>
                  <a:schemeClr val="accent1">
                    <a:lumMod val="75000"/>
                  </a:schemeClr>
                </a:solidFill>
                <a:effectLst>
                  <a:innerShdw blurRad="69850" dist="43180" dir="5400000">
                    <a:srgbClr val="000000">
                      <a:alpha val="65000"/>
                    </a:srgbClr>
                  </a:innerShdw>
                </a:effectLst>
              </a:rPr>
              <a:t>Suggested Hotels</a:t>
            </a:r>
            <a:endParaRPr lang="en-GB" sz="5400" b="1" dirty="0">
              <a:ln w="1905"/>
              <a:solidFill>
                <a:schemeClr val="accent1">
                  <a:lumMod val="75000"/>
                </a:schemeClr>
              </a:solidFill>
              <a:effectLst>
                <a:innerShdw blurRad="69850" dist="43180" dir="5400000">
                  <a:srgbClr val="000000">
                    <a:alpha val="65000"/>
                  </a:srgbClr>
                </a:innerShdw>
              </a:effectLst>
            </a:endParaRPr>
          </a:p>
        </p:txBody>
      </p:sp>
      <p:sp>
        <p:nvSpPr>
          <p:cNvPr id="3" name="2 Rectángulo"/>
          <p:cNvSpPr/>
          <p:nvPr/>
        </p:nvSpPr>
        <p:spPr>
          <a:xfrm>
            <a:off x="3044784" y="3143248"/>
            <a:ext cx="317561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Guayaquil, Ecuador</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9019" r="9133"/>
          <a:stretch/>
        </p:blipFill>
        <p:spPr bwMode="auto">
          <a:xfrm>
            <a:off x="899592" y="455102"/>
            <a:ext cx="7344816" cy="1330824"/>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6" name="3 Título"/>
          <p:cNvSpPr>
            <a:spLocks noGrp="1"/>
          </p:cNvSpPr>
          <p:nvPr>
            <p:ph type="title"/>
          </p:nvPr>
        </p:nvSpPr>
        <p:spPr>
          <a:xfrm>
            <a:off x="500034" y="4000504"/>
            <a:ext cx="8215370" cy="1214446"/>
          </a:xfrm>
        </p:spPr>
        <p:txBody>
          <a:bodyPr>
            <a:normAutofit/>
          </a:bodyPr>
          <a:lstStyle/>
          <a:p>
            <a:r>
              <a:rPr lang="en-GB" sz="2000" dirty="0" smtClean="0"/>
              <a:t>Below, we invite you to choose the most suitable hotels to ensure an excellent stay in the city of Guayaquil, Ecuador. All rates are subject to 12% VAT and 10% service, tourism rates.</a:t>
            </a:r>
            <a:endParaRPr lang="en-GB" sz="2000" dirty="0">
              <a:solidFill>
                <a:schemeClr val="accent1">
                  <a:lumMod val="75000"/>
                </a:schemeClr>
              </a:solidFill>
            </a:endParaRPr>
          </a:p>
        </p:txBody>
      </p:sp>
      <p:pic>
        <p:nvPicPr>
          <p:cNvPr id="7" name="Picture 2"/>
          <p:cNvPicPr>
            <a:picLocks noChangeAspect="1" noChangeArrowheads="1"/>
          </p:cNvPicPr>
          <p:nvPr/>
        </p:nvPicPr>
        <p:blipFill>
          <a:blip r:embed="rId3"/>
          <a:srcRect l="16667" t="73334" r="18229" b="10833"/>
          <a:stretch>
            <a:fillRect/>
          </a:stretch>
        </p:blipFill>
        <p:spPr bwMode="auto">
          <a:xfrm>
            <a:off x="428596" y="5537850"/>
            <a:ext cx="8215370" cy="124873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186267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179512"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403648" y="849486"/>
            <a:ext cx="5465792"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Hotel Hilton Colon</a:t>
            </a:r>
            <a:endParaRPr lang="es-ES" sz="5400" b="1" dirty="0">
              <a:ln w="1905"/>
              <a:solidFill>
                <a:schemeClr val="accent1">
                  <a:lumMod val="75000"/>
                </a:schemeClr>
              </a:solidFill>
              <a:effectLst>
                <a:innerShdw blurRad="69850" dist="43180" dir="5400000">
                  <a:srgbClr val="000000">
                    <a:alpha val="65000"/>
                  </a:srgbClr>
                </a:innerShdw>
              </a:effectLst>
            </a:endParaRPr>
          </a:p>
        </p:txBody>
      </p:sp>
      <p:sp>
        <p:nvSpPr>
          <p:cNvPr id="9" name="8 Rectángulo"/>
          <p:cNvSpPr/>
          <p:nvPr/>
        </p:nvSpPr>
        <p:spPr>
          <a:xfrm>
            <a:off x="179512" y="2348880"/>
            <a:ext cx="5040560" cy="30243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p>
          <a:p>
            <a:r>
              <a:rPr lang="en-US" sz="1600" dirty="0" smtClean="0"/>
              <a:t>Deluxe single room US $ 145*</a:t>
            </a:r>
          </a:p>
          <a:p>
            <a:r>
              <a:rPr lang="en-US" sz="1600" dirty="0" smtClean="0"/>
              <a:t>Deluxe double room US $ 155*</a:t>
            </a:r>
          </a:p>
          <a:p>
            <a:endParaRPr lang="en-US" sz="1600" dirty="0" smtClean="0"/>
          </a:p>
          <a:p>
            <a:r>
              <a:rPr lang="en-US" sz="1600" dirty="0" smtClean="0"/>
              <a:t>*These rates are not subject to 12% VAT and 10% service charge. </a:t>
            </a:r>
          </a:p>
          <a:p>
            <a:endParaRPr lang="en-US" sz="1600" dirty="0" smtClean="0"/>
          </a:p>
          <a:p>
            <a:r>
              <a:rPr lang="en-US" sz="1600" b="1" dirty="0" smtClean="0"/>
              <a:t>Address: </a:t>
            </a:r>
            <a:r>
              <a:rPr lang="en-US" sz="1600" dirty="0" smtClean="0"/>
              <a:t>Av. Francisco de </a:t>
            </a:r>
            <a:r>
              <a:rPr lang="en-US" sz="1600" dirty="0" err="1" smtClean="0"/>
              <a:t>OrellanaMz</a:t>
            </a:r>
            <a:r>
              <a:rPr lang="en-US" sz="1600" dirty="0" smtClean="0"/>
              <a:t>. 111</a:t>
            </a:r>
          </a:p>
          <a:p>
            <a:endParaRPr lang="en-US" sz="1600" dirty="0" smtClean="0"/>
          </a:p>
          <a:p>
            <a:r>
              <a:rPr lang="en-US" sz="1600" dirty="0" smtClean="0"/>
              <a:t>The hotel is located 10 minutes from the Jose Joaquin de </a:t>
            </a:r>
            <a:r>
              <a:rPr lang="en-US" sz="1600" dirty="0" err="1" smtClean="0"/>
              <a:t>Olmedo</a:t>
            </a:r>
            <a:r>
              <a:rPr lang="en-US" sz="1600" dirty="0" smtClean="0"/>
              <a:t> International Airport. </a:t>
            </a:r>
          </a:p>
          <a:p>
            <a:endParaRPr lang="en-US" sz="1600" dirty="0" smtClean="0"/>
          </a:p>
          <a:p>
            <a:r>
              <a:rPr lang="en-US" b="1" u="sng" dirty="0" smtClean="0"/>
              <a:t>Main Venue of the event</a:t>
            </a:r>
          </a:p>
          <a:p>
            <a:endParaRPr lang="en-US"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dirty="0" smtClean="0"/>
              <a:t>Paulina  Sacoto</a:t>
            </a:r>
            <a:r>
              <a:rPr lang="en-US" sz="1400" b="1" i="1" u="sng" dirty="0" smtClean="0"/>
              <a:t/>
            </a:r>
            <a:br>
              <a:rPr lang="en-US" sz="1400" b="1" i="1" u="sng" dirty="0" smtClean="0"/>
            </a:br>
            <a:r>
              <a:rPr lang="en-US" sz="1400" dirty="0" smtClean="0"/>
              <a:t>Tel.: (593-4) </a:t>
            </a:r>
            <a:r>
              <a:rPr lang="es-EC" sz="1200" dirty="0"/>
              <a:t>2689000</a:t>
            </a:r>
            <a:r>
              <a:rPr lang="en-US" sz="1400" dirty="0" smtClean="0"/>
              <a:t/>
            </a:r>
            <a:br>
              <a:rPr lang="en-US" sz="1400" dirty="0" smtClean="0"/>
            </a:br>
            <a:r>
              <a:rPr lang="en-US" sz="1400" dirty="0"/>
              <a:t>psacoto@hiltonguayaquil.com</a:t>
            </a:r>
            <a:r>
              <a:rPr lang="en-US" sz="1400" dirty="0" smtClean="0"/>
              <a:t/>
            </a:r>
            <a:br>
              <a:rPr lang="en-US" sz="1400" dirty="0" smtClean="0"/>
            </a:br>
            <a:r>
              <a:rPr lang="en-US" sz="1400" dirty="0" smtClean="0"/>
              <a:t/>
            </a:r>
            <a:br>
              <a:rPr lang="en-US" sz="1400" dirty="0" smtClean="0"/>
            </a:br>
            <a:endParaRPr lang="en-US" sz="1400" b="1" i="1" u="sng" dirty="0"/>
          </a:p>
        </p:txBody>
      </p:sp>
      <p:pic>
        <p:nvPicPr>
          <p:cNvPr id="1026" name="Picture 2" descr="Hotel Hilton Colon Guayaquil, Ecuador - Fachada del hotel al atardecer"/>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436096" y="2753568"/>
            <a:ext cx="3454524" cy="2214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www1.hilton.com/es/hi/media/images/logos/logo.gif"/>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814531" y="5760460"/>
            <a:ext cx="1781175" cy="103822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1" name="10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3" name="12 Estrella de 5 puntas"/>
          <p:cNvSpPr/>
          <p:nvPr/>
        </p:nvSpPr>
        <p:spPr>
          <a:xfrm>
            <a:off x="7092280" y="155340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4" name="13 Estrella de 5 puntas"/>
          <p:cNvSpPr/>
          <p:nvPr/>
        </p:nvSpPr>
        <p:spPr>
          <a:xfrm>
            <a:off x="7356826" y="155340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5" name="14 Estrella de 5 puntas"/>
          <p:cNvSpPr/>
          <p:nvPr/>
        </p:nvSpPr>
        <p:spPr>
          <a:xfrm>
            <a:off x="7594973" y="155340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6" name="15 Estrella de 5 puntas"/>
          <p:cNvSpPr/>
          <p:nvPr/>
        </p:nvSpPr>
        <p:spPr>
          <a:xfrm>
            <a:off x="7883005" y="1561786"/>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pic>
        <p:nvPicPr>
          <p:cNvPr id="17" name="Picture 2"/>
          <p:cNvPicPr>
            <a:picLocks noChangeAspect="1" noChangeArrowheads="1"/>
          </p:cNvPicPr>
          <p:nvPr/>
        </p:nvPicPr>
        <p:blipFill>
          <a:blip r:embed="rId5"/>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62446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179512"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403648" y="908720"/>
            <a:ext cx="4356706"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Hotel Marriott</a:t>
            </a:r>
          </a:p>
        </p:txBody>
      </p:sp>
      <p:sp>
        <p:nvSpPr>
          <p:cNvPr id="9" name="8 Rectángulo"/>
          <p:cNvSpPr/>
          <p:nvPr/>
        </p:nvSpPr>
        <p:spPr>
          <a:xfrm>
            <a:off x="179512" y="2348880"/>
            <a:ext cx="5040560" cy="30243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p>
          <a:p>
            <a:r>
              <a:rPr lang="en-US" sz="1600" dirty="0" smtClean="0"/>
              <a:t>King single room: US $ 109</a:t>
            </a:r>
          </a:p>
          <a:p>
            <a:r>
              <a:rPr lang="en-US" sz="1600" dirty="0" smtClean="0"/>
              <a:t>King double room: US $ 119</a:t>
            </a:r>
          </a:p>
          <a:p>
            <a:endParaRPr lang="en-US" sz="1600" dirty="0" smtClean="0"/>
          </a:p>
          <a:p>
            <a:r>
              <a:rPr lang="en-US" sz="1600" dirty="0" smtClean="0"/>
              <a:t>*These rates are not subject to 12% VAT and 10% service charge. </a:t>
            </a:r>
          </a:p>
          <a:p>
            <a:endParaRPr lang="en-US" sz="1600" dirty="0" smtClean="0"/>
          </a:p>
          <a:p>
            <a:r>
              <a:rPr lang="en-US" sz="1600" b="1" dirty="0" smtClean="0"/>
              <a:t>Address: </a:t>
            </a:r>
            <a:r>
              <a:rPr lang="en-US" sz="1600" dirty="0" smtClean="0"/>
              <a:t>Av. Francisco de </a:t>
            </a:r>
            <a:r>
              <a:rPr lang="en-US" sz="1600" dirty="0" err="1" smtClean="0"/>
              <a:t>Orellana</a:t>
            </a:r>
            <a:r>
              <a:rPr lang="en-US" sz="1600" dirty="0" smtClean="0"/>
              <a:t> 236</a:t>
            </a:r>
          </a:p>
          <a:p>
            <a:endParaRPr lang="en-US" sz="1600" dirty="0" smtClean="0"/>
          </a:p>
          <a:p>
            <a:r>
              <a:rPr lang="en-US" sz="1600" dirty="0" smtClean="0"/>
              <a:t>The hotel is located 8 minutes from the Jose Joaquin de </a:t>
            </a:r>
            <a:r>
              <a:rPr lang="en-US" sz="1600" dirty="0" err="1" smtClean="0"/>
              <a:t>Olmedo</a:t>
            </a:r>
            <a:r>
              <a:rPr lang="en-US" sz="1600" dirty="0" smtClean="0"/>
              <a:t> International Airport.</a:t>
            </a:r>
            <a:endParaRPr lang="en-US" dirty="0" smtClean="0"/>
          </a:p>
          <a:p>
            <a:endParaRPr lang="en-US"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dirty="0" smtClean="0"/>
              <a:t>Annie Ubilla</a:t>
            </a:r>
            <a:r>
              <a:rPr lang="en-US" sz="1400" b="1" i="1" u="sng" dirty="0" smtClean="0"/>
              <a:t/>
            </a:r>
            <a:br>
              <a:rPr lang="en-US" sz="1400" b="1" i="1" u="sng" dirty="0" smtClean="0"/>
            </a:br>
            <a:r>
              <a:rPr lang="en-US" sz="1400" dirty="0" smtClean="0"/>
              <a:t>Tel.: (593-4) </a:t>
            </a:r>
            <a:r>
              <a:rPr lang="es-EC" sz="1200" dirty="0">
                <a:latin typeface="Calibri (Títulos)"/>
              </a:rPr>
              <a:t>6009200</a:t>
            </a:r>
            <a:r>
              <a:rPr lang="en-US" sz="1400" dirty="0" smtClean="0"/>
              <a:t/>
            </a:r>
            <a:br>
              <a:rPr lang="en-US" sz="1400" dirty="0" smtClean="0"/>
            </a:br>
            <a:r>
              <a:rPr lang="en-US" sz="1400" dirty="0" smtClean="0"/>
              <a:t>annie.ubilla@courtyard.com</a:t>
            </a:r>
            <a:br>
              <a:rPr lang="en-US" sz="1400" dirty="0" smtClean="0"/>
            </a:br>
            <a:r>
              <a:rPr lang="en-US" sz="1400" dirty="0" smtClean="0"/>
              <a:t/>
            </a:r>
            <a:br>
              <a:rPr lang="en-US" sz="1400" dirty="0" smtClean="0"/>
            </a:br>
            <a:endParaRPr lang="en-US" sz="1400" b="1" i="1" u="sng"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436096" y="2551360"/>
            <a:ext cx="3571875" cy="26193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948264" y="5805264"/>
            <a:ext cx="1998100" cy="86584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10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3" name="12 Estrella de 5 puntas"/>
          <p:cNvSpPr/>
          <p:nvPr/>
        </p:nvSpPr>
        <p:spPr>
          <a:xfrm>
            <a:off x="7956376"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13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14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15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5"/>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43626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179512"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403648" y="836712"/>
            <a:ext cx="4162806"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Sonesta Hotel</a:t>
            </a:r>
          </a:p>
        </p:txBody>
      </p:sp>
      <p:sp>
        <p:nvSpPr>
          <p:cNvPr id="9" name="8 Rectángulo"/>
          <p:cNvSpPr/>
          <p:nvPr/>
        </p:nvSpPr>
        <p:spPr>
          <a:xfrm>
            <a:off x="179512" y="2348880"/>
            <a:ext cx="5040560" cy="3312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Single room: US $ 140</a:t>
            </a:r>
          </a:p>
          <a:p>
            <a:r>
              <a:rPr lang="en-US" sz="1600" dirty="0" smtClean="0"/>
              <a:t>Double room: US $ 150</a:t>
            </a:r>
          </a:p>
          <a:p>
            <a:endParaRPr lang="en-US" sz="1600" dirty="0" smtClean="0"/>
          </a:p>
          <a:p>
            <a:r>
              <a:rPr lang="en-US" sz="1600" dirty="0" smtClean="0"/>
              <a:t>*These rates are not subject to 12% VAT and 10% service charge. </a:t>
            </a:r>
          </a:p>
          <a:p>
            <a:endParaRPr lang="en-US" sz="1600" dirty="0" smtClean="0"/>
          </a:p>
          <a:p>
            <a:r>
              <a:rPr lang="en-US" sz="1600" b="1" dirty="0" smtClean="0"/>
              <a:t>Address: </a:t>
            </a:r>
            <a:r>
              <a:rPr lang="en-US" sz="1600" dirty="0" err="1" smtClean="0"/>
              <a:t>LeopoldoBenítez</a:t>
            </a:r>
            <a:r>
              <a:rPr lang="en-US" sz="1600" dirty="0" smtClean="0"/>
              <a:t>, </a:t>
            </a:r>
            <a:r>
              <a:rPr lang="en-US" sz="1600" dirty="0" err="1" smtClean="0"/>
              <a:t>Joaquín</a:t>
            </a:r>
            <a:r>
              <a:rPr lang="en-US" sz="1600" dirty="0" smtClean="0"/>
              <a:t> J. </a:t>
            </a:r>
            <a:r>
              <a:rPr lang="en-US" sz="1600" dirty="0" err="1" smtClean="0"/>
              <a:t>Orrantía</a:t>
            </a:r>
            <a:r>
              <a:rPr lang="en-US" sz="1600" dirty="0" smtClean="0"/>
              <a:t> González</a:t>
            </a:r>
          </a:p>
          <a:p>
            <a:endParaRPr lang="en-US" sz="1600" dirty="0" smtClean="0"/>
          </a:p>
          <a:p>
            <a:r>
              <a:rPr lang="en-US" sz="1600" dirty="0" smtClean="0"/>
              <a:t>The hotel is located 3 minutes from the Jose Joaquin de </a:t>
            </a:r>
            <a:r>
              <a:rPr lang="en-US" sz="1600" dirty="0" err="1" smtClean="0"/>
              <a:t>Olmedo</a:t>
            </a:r>
            <a:r>
              <a:rPr lang="en-US" sz="1600" dirty="0" smtClean="0"/>
              <a:t> International Airport. </a:t>
            </a:r>
          </a:p>
          <a:p>
            <a:endParaRPr lang="en-US" sz="1600" dirty="0" smtClean="0"/>
          </a:p>
          <a:p>
            <a:r>
              <a:rPr lang="en-US" sz="1400" b="1" dirty="0" smtClean="0"/>
              <a:t>Note: </a:t>
            </a:r>
            <a:r>
              <a:rPr lang="en-US" sz="1400" dirty="0" smtClean="0"/>
              <a:t>The rooms do not have bathrooms for disabled guests.</a:t>
            </a:r>
            <a:endParaRPr lang="en-US" sz="1400"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dirty="0" smtClean="0"/>
              <a:t>Vanessa Cedeño</a:t>
            </a:r>
            <a:r>
              <a:rPr lang="en-US" sz="1400" b="1" i="1" u="sng" dirty="0" smtClean="0"/>
              <a:t/>
            </a:r>
            <a:br>
              <a:rPr lang="en-US" sz="1400" b="1" i="1" u="sng" dirty="0" smtClean="0"/>
            </a:br>
            <a:r>
              <a:rPr lang="en-US" sz="1400" dirty="0" smtClean="0"/>
              <a:t>Tel.: (593-4) 2595900</a:t>
            </a:r>
            <a:br>
              <a:rPr lang="en-US" sz="1400" dirty="0" smtClean="0"/>
            </a:br>
            <a:r>
              <a:rPr lang="en-US" sz="1400" dirty="0" smtClean="0"/>
              <a:t>vanessa.cedeno@sonestaguayaquil.com</a:t>
            </a:r>
            <a:br>
              <a:rPr lang="en-US" sz="1400" dirty="0" smtClean="0"/>
            </a:br>
            <a:r>
              <a:rPr lang="en-US" sz="1400" dirty="0" smtClean="0"/>
              <a:t/>
            </a:r>
            <a:br>
              <a:rPr lang="en-US" sz="1400" dirty="0" smtClean="0"/>
            </a:br>
            <a:r>
              <a:rPr lang="en-US" sz="1400" dirty="0" smtClean="0"/>
              <a:t/>
            </a:r>
            <a:br>
              <a:rPr lang="en-US" sz="1400" dirty="0" smtClean="0"/>
            </a:br>
            <a:endParaRPr lang="en-US" sz="1400" b="1" i="1" u="sng" dirty="0"/>
          </a:p>
        </p:txBody>
      </p:sp>
      <p:pic>
        <p:nvPicPr>
          <p:cNvPr id="4099" name="Picture 3" descr="C:\Users\MSampedro\Desktop\Sonesta Guayaquil HORIZONTAL.png"/>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012160" y="5661248"/>
            <a:ext cx="2915815" cy="971938"/>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474702" y="2780928"/>
            <a:ext cx="324036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9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11" name="10 Estrella de 5 puntas"/>
          <p:cNvSpPr/>
          <p:nvPr/>
        </p:nvSpPr>
        <p:spPr>
          <a:xfrm>
            <a:off x="7956376"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12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13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14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5"/>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413004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660284"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835696" y="764704"/>
            <a:ext cx="3605794"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Holiday Inn </a:t>
            </a:r>
            <a:endParaRPr lang="es-ES" sz="5400" b="1" cap="none" spc="0" dirty="0">
              <a:ln w="1905"/>
              <a:solidFill>
                <a:schemeClr val="accent1">
                  <a:lumMod val="75000"/>
                </a:schemeClr>
              </a:solidFill>
              <a:effectLst>
                <a:innerShdw blurRad="69850" dist="43180" dir="5400000">
                  <a:srgbClr val="000000">
                    <a:alpha val="65000"/>
                  </a:srgbClr>
                </a:innerShdw>
              </a:effectLst>
            </a:endParaRPr>
          </a:p>
        </p:txBody>
      </p:sp>
      <p:sp>
        <p:nvSpPr>
          <p:cNvPr id="3" name="2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5" name="4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6" name="5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6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8 Rectángulo"/>
          <p:cNvSpPr/>
          <p:nvPr/>
        </p:nvSpPr>
        <p:spPr>
          <a:xfrm>
            <a:off x="251520" y="2420888"/>
            <a:ext cx="5112568" cy="30243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Single room: US $ 135</a:t>
            </a:r>
          </a:p>
          <a:p>
            <a:r>
              <a:rPr lang="en-US" sz="1600" dirty="0" smtClean="0"/>
              <a:t>Double room: US $ 145</a:t>
            </a:r>
          </a:p>
          <a:p>
            <a:endParaRPr lang="en-US" sz="1600" dirty="0" smtClean="0"/>
          </a:p>
          <a:p>
            <a:r>
              <a:rPr lang="en-US" sz="1600" dirty="0" smtClean="0"/>
              <a:t>*These rates are not subject to 12% VAT and 10% service charge. .</a:t>
            </a:r>
          </a:p>
          <a:p>
            <a:endParaRPr lang="en-US" sz="1600" dirty="0" smtClean="0"/>
          </a:p>
          <a:p>
            <a:r>
              <a:rPr lang="en-US" sz="1600" b="1" dirty="0" smtClean="0"/>
              <a:t>Address:</a:t>
            </a:r>
            <a:r>
              <a:rPr lang="en-US" sz="1600" dirty="0" smtClean="0"/>
              <a:t> Av. De </a:t>
            </a:r>
            <a:r>
              <a:rPr lang="en-US" sz="1600" dirty="0" err="1" smtClean="0"/>
              <a:t>lasAméricas</a:t>
            </a:r>
            <a:r>
              <a:rPr lang="en-US" sz="1600" dirty="0" smtClean="0"/>
              <a:t> near </a:t>
            </a:r>
            <a:r>
              <a:rPr lang="en-US" sz="1600" dirty="0"/>
              <a:t>the Jose Joaquin de </a:t>
            </a:r>
            <a:r>
              <a:rPr lang="en-US" sz="1600" dirty="0" err="1"/>
              <a:t>Olmedo</a:t>
            </a:r>
            <a:r>
              <a:rPr lang="en-US" sz="1600" dirty="0"/>
              <a:t> International Airport. </a:t>
            </a:r>
          </a:p>
          <a:p>
            <a:endParaRPr lang="en-US" sz="1600" dirty="0" smtClean="0"/>
          </a:p>
          <a:p>
            <a:r>
              <a:rPr lang="en-US" sz="1400" b="1" dirty="0" smtClean="0"/>
              <a:t>Nota: </a:t>
            </a:r>
            <a:r>
              <a:rPr lang="en-US" sz="1400" dirty="0" smtClean="0"/>
              <a:t>There are 5 rooms for disabled guests.</a:t>
            </a:r>
            <a:endParaRPr lang="en-US" sz="1400"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s-EC" sz="1400" dirty="0" smtClean="0"/>
              <a:t> María Rosa Wright G.</a:t>
            </a:r>
            <a:r>
              <a:rPr lang="en-US" sz="1400" b="1" i="1" u="sng" dirty="0" smtClean="0"/>
              <a:t/>
            </a:r>
            <a:br>
              <a:rPr lang="en-US" sz="1400" b="1" i="1" u="sng" dirty="0" smtClean="0"/>
            </a:br>
            <a:r>
              <a:rPr lang="en-US" sz="1400" dirty="0" smtClean="0"/>
              <a:t>Tel.: (593-4)  2 3714610</a:t>
            </a:r>
            <a:br>
              <a:rPr lang="en-US" sz="1400" dirty="0" smtClean="0"/>
            </a:br>
            <a:r>
              <a:rPr lang="en-US" sz="1400" dirty="0" smtClean="0"/>
              <a:t>mrwright@holidayinngye.com </a:t>
            </a:r>
            <a:br>
              <a:rPr lang="en-US" sz="1400" dirty="0" smtClean="0"/>
            </a:br>
            <a:r>
              <a:rPr lang="en-US" sz="1400" dirty="0" smtClean="0"/>
              <a:t/>
            </a:r>
            <a:br>
              <a:rPr lang="en-US" sz="1400" dirty="0" smtClean="0"/>
            </a:br>
            <a:r>
              <a:rPr lang="en-US" sz="1400" dirty="0" smtClean="0"/>
              <a:t/>
            </a:r>
            <a:br>
              <a:rPr lang="en-US" sz="1400" dirty="0" smtClean="0"/>
            </a:br>
            <a:endParaRPr lang="en-US" sz="1400" b="1" i="1" u="sng" dirty="0"/>
          </a:p>
        </p:txBody>
      </p:sp>
      <p:pic>
        <p:nvPicPr>
          <p:cNvPr id="13" name="12 Imagen" descr="images (2).jpg"/>
          <p:cNvPicPr>
            <a:picLocks noChangeAspect="1"/>
          </p:cNvPicPr>
          <p:nvPr/>
        </p:nvPicPr>
        <p:blipFill>
          <a:blip r:embed="rId3" cstate="print"/>
          <a:stretch>
            <a:fillRect/>
          </a:stretch>
        </p:blipFill>
        <p:spPr>
          <a:xfrm>
            <a:off x="7006942" y="5661248"/>
            <a:ext cx="2137057" cy="1196752"/>
          </a:xfrm>
          <a:prstGeom prst="rect">
            <a:avLst/>
          </a:prstGeom>
        </p:spPr>
      </p:pic>
      <p:pic>
        <p:nvPicPr>
          <p:cNvPr id="14" name="13 Imagen" descr="Holiday_Inn_Guayaquil_Airport_article.jpg"/>
          <p:cNvPicPr>
            <a:picLocks noChangeAspect="1"/>
          </p:cNvPicPr>
          <p:nvPr/>
        </p:nvPicPr>
        <p:blipFill>
          <a:blip r:embed="rId4" cstate="print"/>
          <a:stretch>
            <a:fillRect/>
          </a:stretch>
        </p:blipFill>
        <p:spPr>
          <a:xfrm>
            <a:off x="5652120" y="2564904"/>
            <a:ext cx="3419872" cy="253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
          <p:cNvPicPr>
            <a:picLocks noChangeAspect="1" noChangeArrowheads="1"/>
          </p:cNvPicPr>
          <p:nvPr/>
        </p:nvPicPr>
        <p:blipFill>
          <a:blip r:embed="rId5"/>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eird.org/pr14/images/header-pr14-2.png"/>
          <p:cNvPicPr>
            <a:picLocks noChangeAspect="1" noChangeArrowheads="1"/>
          </p:cNvPicPr>
          <p:nvPr/>
        </p:nvPicPr>
        <p:blipFill rotWithShape="1">
          <a:blip r:embed="rId2">
            <a:extLst>
              <a:ext uri="{28A0092B-C50C-407E-A947-70E740481C1C}">
                <a14:useLocalDpi xmlns="" xmlns:a14="http://schemas.microsoft.com/office/drawing/2010/main" xmlns:mv="urn:schemas-microsoft-com:mac:vml" xmlns:mc="http://schemas.openxmlformats.org/markup-compatibility/2006" val="0"/>
              </a:ext>
            </a:extLst>
          </a:blip>
          <a:srcRect l="12570" r="74332" b="5791"/>
          <a:stretch/>
        </p:blipFill>
        <p:spPr bwMode="auto">
          <a:xfrm>
            <a:off x="588276" y="663079"/>
            <a:ext cx="1175412" cy="1253753"/>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1 Rectángulo"/>
          <p:cNvSpPr/>
          <p:nvPr/>
        </p:nvSpPr>
        <p:spPr>
          <a:xfrm>
            <a:off x="1835696" y="849486"/>
            <a:ext cx="2775633" cy="923330"/>
          </a:xfrm>
          <a:prstGeom prst="rect">
            <a:avLst/>
          </a:prstGeom>
          <a:noFill/>
        </p:spPr>
        <p:txBody>
          <a:bodyPr wrap="none" lIns="91440" tIns="45720" rIns="91440" bIns="45720">
            <a:spAutoFit/>
          </a:bodyPr>
          <a:lstStyle/>
          <a:p>
            <a:pPr algn="ctr"/>
            <a:r>
              <a:rPr lang="es-ES" sz="5400" b="1" dirty="0" smtClean="0">
                <a:ln w="1905"/>
                <a:solidFill>
                  <a:schemeClr val="accent1">
                    <a:lumMod val="75000"/>
                  </a:schemeClr>
                </a:solidFill>
                <a:effectLst>
                  <a:innerShdw blurRad="69850" dist="43180" dir="5400000">
                    <a:srgbClr val="000000">
                      <a:alpha val="65000"/>
                    </a:srgbClr>
                  </a:innerShdw>
                </a:effectLst>
              </a:rPr>
              <a:t>Sheraton</a:t>
            </a:r>
            <a:endParaRPr lang="es-ES" sz="5400" b="1" cap="none" spc="0" dirty="0">
              <a:ln w="1905"/>
              <a:solidFill>
                <a:schemeClr val="accent1">
                  <a:lumMod val="75000"/>
                </a:schemeClr>
              </a:solidFill>
              <a:effectLst>
                <a:innerShdw blurRad="69850" dist="43180" dir="5400000">
                  <a:srgbClr val="000000">
                    <a:alpha val="65000"/>
                  </a:srgbClr>
                </a:innerShdw>
              </a:effectLst>
            </a:endParaRPr>
          </a:p>
        </p:txBody>
      </p:sp>
      <p:sp>
        <p:nvSpPr>
          <p:cNvPr id="3" name="2 Estrella de 5 puntas"/>
          <p:cNvSpPr/>
          <p:nvPr/>
        </p:nvSpPr>
        <p:spPr>
          <a:xfrm>
            <a:off x="6804248"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FFFF00"/>
              </a:solidFill>
            </a:endParaRPr>
          </a:p>
        </p:txBody>
      </p:sp>
      <p:sp>
        <p:nvSpPr>
          <p:cNvPr id="4" name="3 Estrella de 5 puntas"/>
          <p:cNvSpPr/>
          <p:nvPr/>
        </p:nvSpPr>
        <p:spPr>
          <a:xfrm>
            <a:off x="7956376"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4 Estrella de 5 puntas"/>
          <p:cNvSpPr/>
          <p:nvPr/>
        </p:nvSpPr>
        <p:spPr>
          <a:xfrm>
            <a:off x="7092280"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6" name="5 Estrella de 5 puntas"/>
          <p:cNvSpPr/>
          <p:nvPr/>
        </p:nvSpPr>
        <p:spPr>
          <a:xfrm>
            <a:off x="7380312"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6 Estrella de 5 puntas"/>
          <p:cNvSpPr/>
          <p:nvPr/>
        </p:nvSpPr>
        <p:spPr>
          <a:xfrm>
            <a:off x="7668344" y="1556792"/>
            <a:ext cx="288032" cy="288032"/>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8 Rectángulo"/>
          <p:cNvSpPr/>
          <p:nvPr/>
        </p:nvSpPr>
        <p:spPr>
          <a:xfrm>
            <a:off x="179512" y="2204864"/>
            <a:ext cx="5040560" cy="3456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Superior single </a:t>
            </a:r>
            <a:r>
              <a:rPr lang="en-US" sz="1600" dirty="0"/>
              <a:t>r</a:t>
            </a:r>
            <a:r>
              <a:rPr lang="en-US" sz="1600" dirty="0" smtClean="0"/>
              <a:t>oom: US $130*</a:t>
            </a:r>
          </a:p>
          <a:p>
            <a:r>
              <a:rPr lang="en-US" sz="1600" dirty="0" smtClean="0"/>
              <a:t>Superior double </a:t>
            </a:r>
            <a:r>
              <a:rPr lang="en-US" sz="1600" dirty="0"/>
              <a:t>r</a:t>
            </a:r>
            <a:r>
              <a:rPr lang="en-US" sz="1600" dirty="0" smtClean="0"/>
              <a:t>oom: US $150*</a:t>
            </a:r>
          </a:p>
          <a:p>
            <a:endParaRPr lang="en-US" sz="1600" dirty="0" smtClean="0"/>
          </a:p>
          <a:p>
            <a:r>
              <a:rPr lang="en-US" sz="1600" dirty="0" smtClean="0"/>
              <a:t>*These rates are subject to 12% VAT and 10% service charge. </a:t>
            </a:r>
          </a:p>
          <a:p>
            <a:endParaRPr lang="en-US" sz="1600" dirty="0" smtClean="0"/>
          </a:p>
          <a:p>
            <a:r>
              <a:rPr lang="en-US" sz="1600" b="1" dirty="0" smtClean="0"/>
              <a:t>Address: </a:t>
            </a:r>
            <a:r>
              <a:rPr lang="en-US" sz="1600" dirty="0" smtClean="0"/>
              <a:t>Plaza del Sol and Av. </a:t>
            </a:r>
            <a:r>
              <a:rPr lang="en-US" sz="1600" dirty="0" err="1" smtClean="0"/>
              <a:t>Joaquín</a:t>
            </a:r>
            <a:r>
              <a:rPr lang="en-US" sz="1600" dirty="0" smtClean="0"/>
              <a:t> J </a:t>
            </a:r>
            <a:r>
              <a:rPr lang="en-US" sz="1600" dirty="0" err="1" smtClean="0"/>
              <a:t>Orrantía</a:t>
            </a:r>
            <a:r>
              <a:rPr lang="en-US" sz="1600" dirty="0" smtClean="0"/>
              <a:t> González.</a:t>
            </a:r>
          </a:p>
          <a:p>
            <a:endParaRPr lang="en-US" sz="1600" dirty="0" smtClean="0"/>
          </a:p>
          <a:p>
            <a:r>
              <a:rPr lang="en-US" sz="1600" dirty="0" smtClean="0"/>
              <a:t>The hotel is 4 minutes from the Jose Joaquin de </a:t>
            </a:r>
            <a:r>
              <a:rPr lang="en-US" sz="1600" dirty="0" err="1" smtClean="0"/>
              <a:t>Olmedo</a:t>
            </a:r>
            <a:r>
              <a:rPr lang="en-US" sz="1600" dirty="0" smtClean="0"/>
              <a:t> International Airport. </a:t>
            </a:r>
          </a:p>
          <a:p>
            <a:endParaRPr lang="en-US" sz="1600" dirty="0" smtClean="0"/>
          </a:p>
          <a:p>
            <a:r>
              <a:rPr lang="en-US" sz="1400" b="1" dirty="0" smtClean="0"/>
              <a:t>Nota: </a:t>
            </a:r>
            <a:r>
              <a:rPr lang="en-US" sz="1400" dirty="0" smtClean="0"/>
              <a:t>There is one room for disabled guests.</a:t>
            </a:r>
            <a:endParaRPr lang="en-US" sz="1400" dirty="0"/>
          </a:p>
        </p:txBody>
      </p:sp>
      <p:sp>
        <p:nvSpPr>
          <p:cNvPr id="12" name="11 Título"/>
          <p:cNvSpPr>
            <a:spLocks noGrp="1"/>
          </p:cNvSpPr>
          <p:nvPr>
            <p:ph type="title"/>
          </p:nvPr>
        </p:nvSpPr>
        <p:spPr>
          <a:xfrm>
            <a:off x="216024" y="5949280"/>
            <a:ext cx="4139952" cy="1008112"/>
          </a:xfrm>
        </p:spPr>
        <p:txBody>
          <a:bodyPr>
            <a:normAutofit fontScale="90000"/>
          </a:bodyPr>
          <a:lstStyle/>
          <a:p>
            <a:pPr algn="l"/>
            <a:r>
              <a:rPr lang="en-US" sz="1400" b="1" i="1" u="sng" dirty="0" smtClean="0"/>
              <a:t>Reservations:</a:t>
            </a:r>
            <a:br>
              <a:rPr lang="en-US" sz="1400" b="1" i="1" u="sng" dirty="0" smtClean="0"/>
            </a:br>
            <a:r>
              <a:rPr lang="en-US" sz="1400" dirty="0" smtClean="0"/>
              <a:t>Denise Guzmán</a:t>
            </a:r>
            <a:r>
              <a:rPr lang="en-US" sz="1400" b="1" i="1" u="sng" dirty="0" smtClean="0"/>
              <a:t/>
            </a:r>
            <a:br>
              <a:rPr lang="en-US" sz="1400" b="1" i="1" u="sng" dirty="0" smtClean="0"/>
            </a:br>
            <a:r>
              <a:rPr lang="en-US" sz="1400" dirty="0" smtClean="0"/>
              <a:t>Tel.: (593-4) 208-2088 </a:t>
            </a:r>
            <a:br>
              <a:rPr lang="en-US" sz="1400" dirty="0" smtClean="0"/>
            </a:br>
            <a:r>
              <a:rPr lang="en-US" sz="1400" dirty="0" smtClean="0"/>
              <a:t>denise.guzman@sheratonguayaquil.com</a:t>
            </a:r>
            <a:br>
              <a:rPr lang="en-US" sz="1400" dirty="0" smtClean="0"/>
            </a:br>
            <a:r>
              <a:rPr lang="en-US" sz="1400" dirty="0" smtClean="0"/>
              <a:t/>
            </a:r>
            <a:br>
              <a:rPr lang="en-US" sz="1400" dirty="0" smtClean="0"/>
            </a:br>
            <a:endParaRPr lang="en-US" sz="1400" b="1" i="1" u="sng" dirty="0"/>
          </a:p>
        </p:txBody>
      </p:sp>
      <p:pic>
        <p:nvPicPr>
          <p:cNvPr id="13" name="12 Imagen" descr="she1159ex.120437_md.jpg"/>
          <p:cNvPicPr>
            <a:picLocks noChangeAspect="1"/>
          </p:cNvPicPr>
          <p:nvPr/>
        </p:nvPicPr>
        <p:blipFill>
          <a:blip r:embed="rId3" cstate="print"/>
          <a:stretch>
            <a:fillRect/>
          </a:stretch>
        </p:blipFill>
        <p:spPr>
          <a:xfrm>
            <a:off x="5508104" y="2458332"/>
            <a:ext cx="3456384" cy="2626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13 Imagen" descr="acciones_hotel_sheraton_guayaquil-5059313703ad13496e2050dbd.jpg"/>
          <p:cNvPicPr>
            <a:picLocks noChangeAspect="1"/>
          </p:cNvPicPr>
          <p:nvPr/>
        </p:nvPicPr>
        <p:blipFill>
          <a:blip r:embed="rId4" cstate="print"/>
          <a:stretch>
            <a:fillRect/>
          </a:stretch>
        </p:blipFill>
        <p:spPr>
          <a:xfrm>
            <a:off x="7596336" y="5315744"/>
            <a:ext cx="1542256" cy="1542256"/>
          </a:xfrm>
          <a:prstGeom prst="rect">
            <a:avLst/>
          </a:prstGeom>
        </p:spPr>
      </p:pic>
      <p:pic>
        <p:nvPicPr>
          <p:cNvPr id="16" name="Picture 2"/>
          <p:cNvPicPr>
            <a:picLocks noChangeAspect="1" noChangeArrowheads="1"/>
          </p:cNvPicPr>
          <p:nvPr/>
        </p:nvPicPr>
        <p:blipFill>
          <a:blip r:embed="rId5"/>
          <a:srcRect l="16667" t="73334" r="18229" b="24420"/>
          <a:stretch>
            <a:fillRect/>
          </a:stretch>
        </p:blipFill>
        <p:spPr bwMode="auto">
          <a:xfrm>
            <a:off x="142844" y="2000240"/>
            <a:ext cx="8215370" cy="17716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9192</TotalTime>
  <Words>812</Words>
  <Application>Microsoft Macintosh PowerPoint</Application>
  <PresentationFormat>Presentación en pantalla (4:3)</PresentationFormat>
  <Paragraphs>172</Paragraphs>
  <Slides>15</Slides>
  <Notes>2</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Diapositiva 2</vt:lpstr>
      <vt:lpstr>Diapositiva 3</vt:lpstr>
      <vt:lpstr>Below, we invite you to choose the most suitable hotels to ensure an excellent stay in the city of Guayaquil, Ecuador. All rates are subject to 12% VAT and 10% service, tourism rates.</vt:lpstr>
      <vt:lpstr>Reservations: Paulina  Sacoto Tel.: (593-4) 2689000 psacoto@hiltonguayaquil.com  </vt:lpstr>
      <vt:lpstr>Reservations: Annie Ubilla Tel.: (593-4) 6009200 annie.ubilla@courtyard.com  </vt:lpstr>
      <vt:lpstr>Reservations: Vanessa Cedeño Tel.: (593-4) 2595900 vanessa.cedeno@sonestaguayaquil.com   </vt:lpstr>
      <vt:lpstr>Reservations:  María Rosa Wright G. Tel.: (593-4)  2 3714610 mrwright@holidayinngye.com    </vt:lpstr>
      <vt:lpstr>Reservations: Denise Guzmán Tel.: (593-4) 208-2088  denise.guzman@sheratonguayaquil.com  </vt:lpstr>
      <vt:lpstr>Reservations: Tatiana Cantos Telf.: (593-4) 2280806 reservas@hmhotelec.com </vt:lpstr>
      <vt:lpstr>Reservations: Katherine Gonzalez Tel.: (593-4) 6026422 reservas@hotelmarcelius.com  </vt:lpstr>
      <vt:lpstr>Reservations:  Telf.: (593-4) 2680190 / 6002365 recepcion@hotelcastell.com  </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Administrator</dc:creator>
  <cp:lastModifiedBy>Jhumberto</cp:lastModifiedBy>
  <cp:revision>233</cp:revision>
  <cp:lastPrinted>2014-01-29T23:04:06Z</cp:lastPrinted>
  <dcterms:created xsi:type="dcterms:W3CDTF">2014-02-03T11:07:01Z</dcterms:created>
  <dcterms:modified xsi:type="dcterms:W3CDTF">2014-02-03T14:06:06Z</dcterms:modified>
</cp:coreProperties>
</file>