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3" r:id="rId3"/>
    <p:sldId id="261" r:id="rId4"/>
    <p:sldId id="264" r:id="rId5"/>
    <p:sldId id="267" r:id="rId6"/>
    <p:sldId id="268" r:id="rId7"/>
    <p:sldId id="276" r:id="rId8"/>
    <p:sldId id="269" r:id="rId9"/>
    <p:sldId id="271" r:id="rId10"/>
    <p:sldId id="272" r:id="rId11"/>
    <p:sldId id="273" r:id="rId12"/>
    <p:sldId id="274" r:id="rId13"/>
    <p:sldId id="277" r:id="rId14"/>
    <p:sldId id="275" r:id="rId15"/>
    <p:sldId id="278" r:id="rId16"/>
    <p:sldId id="279" r:id="rId17"/>
    <p:sldId id="280" r:id="rId18"/>
    <p:sldId id="281" r:id="rId19"/>
    <p:sldId id="282" r:id="rId20"/>
    <p:sldId id="260" r:id="rId21"/>
  </p:sldIdLst>
  <p:sldSz cx="9144000" cy="6858000" type="screen4x3"/>
  <p:notesSz cx="6858000" cy="9144000"/>
  <p:defaultTextStyle>
    <a:defPPr>
      <a:defRPr lang="es-P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0DE"/>
    <a:srgbClr val="DEE5F0"/>
    <a:srgbClr val="003399"/>
    <a:srgbClr val="00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3118" autoAdjust="0"/>
  </p:normalViewPr>
  <p:slideViewPr>
    <p:cSldViewPr>
      <p:cViewPr>
        <p:scale>
          <a:sx n="50" d="100"/>
          <a:sy n="50" d="100"/>
        </p:scale>
        <p:origin x="-1956" y="-1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E5C930-F435-4DD7-B429-5659BB4D372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029"/>
        </a:p>
      </dgm:t>
    </dgm:pt>
    <dgm:pt modelId="{97E94721-F2E6-4A06-967D-914AB815E501}">
      <dgm:prSet phldrT="[Text]"/>
      <dgm:spPr>
        <a:xfrm>
          <a:off x="0" y="1857"/>
          <a:ext cx="2962656" cy="581211"/>
        </a:xfr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gm:spPr>
      <dgm:t>
        <a:bodyPr/>
        <a:lstStyle/>
        <a:p>
          <a:r>
            <a:rPr lang="en-029" dirty="0" smtClean="0">
              <a:solidFill>
                <a:srgbClr val="FFFFFF"/>
              </a:solidFill>
              <a:latin typeface="Arial"/>
              <a:ea typeface="+mn-ea"/>
              <a:cs typeface="+mn-cs"/>
            </a:rPr>
            <a:t>Governance </a:t>
          </a:r>
          <a:endParaRPr lang="en-029" dirty="0">
            <a:solidFill>
              <a:srgbClr val="FFFFFF"/>
            </a:solidFill>
            <a:latin typeface="Arial"/>
            <a:ea typeface="+mn-ea"/>
            <a:cs typeface="+mn-cs"/>
          </a:endParaRPr>
        </a:p>
      </dgm:t>
    </dgm:pt>
    <dgm:pt modelId="{C5E14C8A-B20C-4C30-99EB-C84F21AD6C4C}" type="parTrans" cxnId="{EB7E14BF-237D-4A7F-A02C-207F5A5F0F08}">
      <dgm:prSet/>
      <dgm:spPr/>
      <dgm:t>
        <a:bodyPr/>
        <a:lstStyle/>
        <a:p>
          <a:endParaRPr lang="en-029"/>
        </a:p>
      </dgm:t>
    </dgm:pt>
    <dgm:pt modelId="{B6465734-6E23-475E-81AB-8D360F20D201}" type="sibTrans" cxnId="{EB7E14BF-237D-4A7F-A02C-207F5A5F0F08}">
      <dgm:prSet/>
      <dgm:spPr/>
      <dgm:t>
        <a:bodyPr/>
        <a:lstStyle/>
        <a:p>
          <a:endParaRPr lang="en-029"/>
        </a:p>
      </dgm:t>
    </dgm:pt>
    <dgm:pt modelId="{178FC027-5CD7-4DB7-AFC2-AA7DB30B628C}">
      <dgm:prSet phldrT="[Text]" custT="1"/>
      <dgm:spPr>
        <a:xfrm rot="5400000">
          <a:off x="5384862" y="-2341008"/>
          <a:ext cx="422531" cy="5266944"/>
        </a:xfrm>
        <a:solidFill>
          <a:srgbClr val="DCE0DE">
            <a:alpha val="89804"/>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Policy and Planning</a:t>
          </a:r>
          <a:endParaRPr lang="en-029" sz="1100" dirty="0">
            <a:solidFill>
              <a:srgbClr val="292934">
                <a:hueOff val="0"/>
                <a:satOff val="0"/>
                <a:lumOff val="0"/>
                <a:alphaOff val="0"/>
              </a:srgbClr>
            </a:solidFill>
            <a:latin typeface="Arial"/>
            <a:ea typeface="+mn-ea"/>
            <a:cs typeface="+mn-cs"/>
          </a:endParaRPr>
        </a:p>
      </dgm:t>
    </dgm:pt>
    <dgm:pt modelId="{48D00F4A-7B97-4D59-8275-66DE0D617F60}" type="parTrans" cxnId="{4B82FA41-6474-4142-A5ED-A5DEB15E936E}">
      <dgm:prSet/>
      <dgm:spPr/>
      <dgm:t>
        <a:bodyPr/>
        <a:lstStyle/>
        <a:p>
          <a:endParaRPr lang="en-029"/>
        </a:p>
      </dgm:t>
    </dgm:pt>
    <dgm:pt modelId="{111DEB31-72D5-406B-A7A4-B02AE4EC8827}" type="sibTrans" cxnId="{4B82FA41-6474-4142-A5ED-A5DEB15E936E}">
      <dgm:prSet/>
      <dgm:spPr/>
      <dgm:t>
        <a:bodyPr/>
        <a:lstStyle/>
        <a:p>
          <a:endParaRPr lang="en-029"/>
        </a:p>
      </dgm:t>
    </dgm:pt>
    <dgm:pt modelId="{1DD7AE35-2FAA-4B1F-8133-01AF9E1159B2}">
      <dgm:prSet phldrT="[Text]" custT="1"/>
      <dgm:spPr>
        <a:xfrm rot="5400000">
          <a:off x="5384862" y="-2341008"/>
          <a:ext cx="422531" cy="5266944"/>
        </a:xfrm>
        <a:solidFill>
          <a:srgbClr val="DCE0DE">
            <a:alpha val="89804"/>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Legal and Regulatory Systems</a:t>
          </a:r>
          <a:endParaRPr lang="en-029" sz="1100" dirty="0">
            <a:solidFill>
              <a:srgbClr val="292934">
                <a:hueOff val="0"/>
                <a:satOff val="0"/>
                <a:lumOff val="0"/>
                <a:alphaOff val="0"/>
              </a:srgbClr>
            </a:solidFill>
            <a:latin typeface="Arial"/>
            <a:ea typeface="+mn-ea"/>
            <a:cs typeface="+mn-cs"/>
          </a:endParaRPr>
        </a:p>
      </dgm:t>
    </dgm:pt>
    <dgm:pt modelId="{85EA7197-E5C3-4384-A71B-011746767730}" type="parTrans" cxnId="{61D1B5F1-829D-464B-9A16-0F276FBF225D}">
      <dgm:prSet/>
      <dgm:spPr/>
      <dgm:t>
        <a:bodyPr/>
        <a:lstStyle/>
        <a:p>
          <a:endParaRPr lang="en-029"/>
        </a:p>
      </dgm:t>
    </dgm:pt>
    <dgm:pt modelId="{6914B1FA-58A7-44E8-9E70-A430A75D03E4}" type="sibTrans" cxnId="{61D1B5F1-829D-464B-9A16-0F276FBF225D}">
      <dgm:prSet/>
      <dgm:spPr/>
      <dgm:t>
        <a:bodyPr/>
        <a:lstStyle/>
        <a:p>
          <a:endParaRPr lang="en-029"/>
        </a:p>
      </dgm:t>
    </dgm:pt>
    <dgm:pt modelId="{3B12385B-0A74-43C0-B360-3FC35EE8F1D5}">
      <dgm:prSet phldrT="[Text]"/>
      <dgm:spPr>
        <a:xfrm>
          <a:off x="0" y="612129"/>
          <a:ext cx="2962656" cy="581211"/>
        </a:xfr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gm:spPr>
      <dgm:t>
        <a:bodyPr/>
        <a:lstStyle/>
        <a:p>
          <a:r>
            <a:rPr lang="en-029" dirty="0" smtClean="0">
              <a:solidFill>
                <a:srgbClr val="FFFFFF"/>
              </a:solidFill>
              <a:latin typeface="Arial"/>
              <a:ea typeface="+mn-ea"/>
              <a:cs typeface="+mn-cs"/>
            </a:rPr>
            <a:t>Risk Assessment </a:t>
          </a:r>
          <a:endParaRPr lang="en-029" dirty="0">
            <a:solidFill>
              <a:srgbClr val="FFFFFF"/>
            </a:solidFill>
            <a:latin typeface="Arial"/>
            <a:ea typeface="+mn-ea"/>
            <a:cs typeface="+mn-cs"/>
          </a:endParaRPr>
        </a:p>
      </dgm:t>
    </dgm:pt>
    <dgm:pt modelId="{E7467959-54B6-42F8-AC15-DEFDB5A77DD9}" type="parTrans" cxnId="{DC206226-FDC4-4B39-BC83-6D8F5C0F3B34}">
      <dgm:prSet/>
      <dgm:spPr/>
      <dgm:t>
        <a:bodyPr/>
        <a:lstStyle/>
        <a:p>
          <a:endParaRPr lang="en-029"/>
        </a:p>
      </dgm:t>
    </dgm:pt>
    <dgm:pt modelId="{5221A659-8A84-46B0-8EF0-B53CE8CDE632}" type="sibTrans" cxnId="{DC206226-FDC4-4B39-BC83-6D8F5C0F3B34}">
      <dgm:prSet/>
      <dgm:spPr/>
      <dgm:t>
        <a:bodyPr/>
        <a:lstStyle/>
        <a:p>
          <a:endParaRPr lang="en-029"/>
        </a:p>
      </dgm:t>
    </dgm:pt>
    <dgm:pt modelId="{B172A3D7-CFAD-40CE-BB13-19D806FEF469}">
      <dgm:prSet phldrT="[Text]"/>
      <dgm:spPr>
        <a:xfrm rot="5400000">
          <a:off x="5363643" y="-1730737"/>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dirty="0" smtClean="0">
              <a:solidFill>
                <a:srgbClr val="292934">
                  <a:hueOff val="0"/>
                  <a:satOff val="0"/>
                  <a:lumOff val="0"/>
                  <a:alphaOff val="0"/>
                </a:srgbClr>
              </a:solidFill>
              <a:latin typeface="Arial"/>
              <a:ea typeface="+mn-ea"/>
              <a:cs typeface="+mn-cs"/>
            </a:rPr>
            <a:t>Hazard Risk Data Analysis</a:t>
          </a:r>
          <a:endParaRPr lang="en-029" dirty="0">
            <a:solidFill>
              <a:srgbClr val="292934">
                <a:hueOff val="0"/>
                <a:satOff val="0"/>
                <a:lumOff val="0"/>
                <a:alphaOff val="0"/>
              </a:srgbClr>
            </a:solidFill>
            <a:latin typeface="Arial"/>
            <a:ea typeface="+mn-ea"/>
            <a:cs typeface="+mn-cs"/>
          </a:endParaRPr>
        </a:p>
      </dgm:t>
    </dgm:pt>
    <dgm:pt modelId="{03DD83D3-3CA0-4B76-9B96-A9E94BDF74CE}" type="parTrans" cxnId="{AB75C725-1774-4A48-8EA3-7858E411A67F}">
      <dgm:prSet/>
      <dgm:spPr/>
      <dgm:t>
        <a:bodyPr/>
        <a:lstStyle/>
        <a:p>
          <a:endParaRPr lang="en-029"/>
        </a:p>
      </dgm:t>
    </dgm:pt>
    <dgm:pt modelId="{796E9CC8-9ECD-4DF7-A4AB-15D1E14D00EC}" type="sibTrans" cxnId="{AB75C725-1774-4A48-8EA3-7858E411A67F}">
      <dgm:prSet/>
      <dgm:spPr/>
      <dgm:t>
        <a:bodyPr/>
        <a:lstStyle/>
        <a:p>
          <a:endParaRPr lang="en-029"/>
        </a:p>
      </dgm:t>
    </dgm:pt>
    <dgm:pt modelId="{4F0CCF66-742D-4171-BE87-A40D5FD696D0}">
      <dgm:prSet phldrT="[Text]"/>
      <dgm:spPr>
        <a:xfrm rot="5400000">
          <a:off x="5363643" y="-1730737"/>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dirty="0" smtClean="0">
              <a:solidFill>
                <a:srgbClr val="292934">
                  <a:hueOff val="0"/>
                  <a:satOff val="0"/>
                  <a:lumOff val="0"/>
                  <a:alphaOff val="0"/>
                </a:srgbClr>
              </a:solidFill>
              <a:latin typeface="Arial"/>
              <a:ea typeface="+mn-ea"/>
              <a:cs typeface="+mn-cs"/>
            </a:rPr>
            <a:t>Vulnerability and Impact Data / Scientific Innovation</a:t>
          </a:r>
          <a:endParaRPr lang="en-029" dirty="0">
            <a:solidFill>
              <a:srgbClr val="292934">
                <a:hueOff val="0"/>
                <a:satOff val="0"/>
                <a:lumOff val="0"/>
                <a:alphaOff val="0"/>
              </a:srgbClr>
            </a:solidFill>
            <a:latin typeface="Arial"/>
            <a:ea typeface="+mn-ea"/>
            <a:cs typeface="+mn-cs"/>
          </a:endParaRPr>
        </a:p>
      </dgm:t>
    </dgm:pt>
    <dgm:pt modelId="{EDEE6437-89EC-4EAB-A392-67F223360A7E}" type="parTrans" cxnId="{2F82EC1B-1F5E-4EB6-B067-CE7AF6D2316B}">
      <dgm:prSet/>
      <dgm:spPr/>
      <dgm:t>
        <a:bodyPr/>
        <a:lstStyle/>
        <a:p>
          <a:endParaRPr lang="en-029"/>
        </a:p>
      </dgm:t>
    </dgm:pt>
    <dgm:pt modelId="{867F6991-2120-41DD-9B39-3E1BF2200064}" type="sibTrans" cxnId="{2F82EC1B-1F5E-4EB6-B067-CE7AF6D2316B}">
      <dgm:prSet/>
      <dgm:spPr/>
      <dgm:t>
        <a:bodyPr/>
        <a:lstStyle/>
        <a:p>
          <a:endParaRPr lang="en-029"/>
        </a:p>
      </dgm:t>
    </dgm:pt>
    <dgm:pt modelId="{3DBA98A6-76BB-452F-8427-C677E81BFE12}">
      <dgm:prSet phldrT="[Text]"/>
      <dgm:spPr>
        <a:xfrm>
          <a:off x="0" y="1222400"/>
          <a:ext cx="2962656" cy="581211"/>
        </a:xfr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gm:spPr>
      <dgm:t>
        <a:bodyPr/>
        <a:lstStyle/>
        <a:p>
          <a:r>
            <a:rPr lang="en-029" dirty="0" smtClean="0">
              <a:solidFill>
                <a:srgbClr val="FFFFFF"/>
              </a:solidFill>
              <a:latin typeface="Arial"/>
              <a:ea typeface="+mn-ea"/>
              <a:cs typeface="+mn-cs"/>
            </a:rPr>
            <a:t>Knowledge and Education</a:t>
          </a:r>
          <a:endParaRPr lang="en-029" dirty="0">
            <a:solidFill>
              <a:srgbClr val="FFFFFF"/>
            </a:solidFill>
            <a:latin typeface="Arial"/>
            <a:ea typeface="+mn-ea"/>
            <a:cs typeface="+mn-cs"/>
          </a:endParaRPr>
        </a:p>
      </dgm:t>
    </dgm:pt>
    <dgm:pt modelId="{F21F6856-AA33-46B0-9D06-C6B6E6301C62}" type="parTrans" cxnId="{9CEC0901-C5DC-4B8C-97E2-86F77F5E97AC}">
      <dgm:prSet/>
      <dgm:spPr/>
      <dgm:t>
        <a:bodyPr/>
        <a:lstStyle/>
        <a:p>
          <a:endParaRPr lang="en-029"/>
        </a:p>
      </dgm:t>
    </dgm:pt>
    <dgm:pt modelId="{BAFC9977-9F08-4DD2-A621-0B8A2FBCDEA0}" type="sibTrans" cxnId="{9CEC0901-C5DC-4B8C-97E2-86F77F5E97AC}">
      <dgm:prSet/>
      <dgm:spPr/>
      <dgm:t>
        <a:bodyPr/>
        <a:lstStyle/>
        <a:p>
          <a:endParaRPr lang="en-029"/>
        </a:p>
      </dgm:t>
    </dgm:pt>
    <dgm:pt modelId="{66FA994B-9D2C-4B6F-BBE2-B609D8373004}">
      <dgm:prSet phldrT="[Text]" custT="1"/>
      <dgm:spPr>
        <a:xfrm rot="5400000">
          <a:off x="5363643" y="-1120465"/>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Information Management and Sharing</a:t>
          </a:r>
          <a:endParaRPr lang="en-029" sz="1100" dirty="0">
            <a:solidFill>
              <a:srgbClr val="292934">
                <a:hueOff val="0"/>
                <a:satOff val="0"/>
                <a:lumOff val="0"/>
                <a:alphaOff val="0"/>
              </a:srgbClr>
            </a:solidFill>
            <a:latin typeface="Arial"/>
            <a:ea typeface="+mn-ea"/>
            <a:cs typeface="+mn-cs"/>
          </a:endParaRPr>
        </a:p>
      </dgm:t>
    </dgm:pt>
    <dgm:pt modelId="{103B3799-EC25-4747-ADC2-FF182BA6883B}" type="parTrans" cxnId="{5853BD4E-3951-44B3-A06E-683D2520B0D4}">
      <dgm:prSet/>
      <dgm:spPr/>
      <dgm:t>
        <a:bodyPr/>
        <a:lstStyle/>
        <a:p>
          <a:endParaRPr lang="en-029"/>
        </a:p>
      </dgm:t>
    </dgm:pt>
    <dgm:pt modelId="{CD638ACB-2A80-40F1-8274-7193CFD2E992}" type="sibTrans" cxnId="{5853BD4E-3951-44B3-A06E-683D2520B0D4}">
      <dgm:prSet/>
      <dgm:spPr/>
      <dgm:t>
        <a:bodyPr/>
        <a:lstStyle/>
        <a:p>
          <a:endParaRPr lang="en-029"/>
        </a:p>
      </dgm:t>
    </dgm:pt>
    <dgm:pt modelId="{D1F4277D-042F-411B-9664-B51FA69A31BB}">
      <dgm:prSet phldrT="[Text]" custT="1"/>
      <dgm:spPr>
        <a:xfrm rot="5400000">
          <a:off x="5363643" y="-1120465"/>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Education and Training / Learning and Research</a:t>
          </a:r>
          <a:endParaRPr lang="en-029" sz="1100" dirty="0">
            <a:solidFill>
              <a:srgbClr val="292934">
                <a:hueOff val="0"/>
                <a:satOff val="0"/>
                <a:lumOff val="0"/>
                <a:alphaOff val="0"/>
              </a:srgbClr>
            </a:solidFill>
            <a:latin typeface="Arial"/>
            <a:ea typeface="+mn-ea"/>
            <a:cs typeface="+mn-cs"/>
          </a:endParaRPr>
        </a:p>
      </dgm:t>
    </dgm:pt>
    <dgm:pt modelId="{F679A8F7-B801-4978-9C79-27615A7A35A4}" type="parTrans" cxnId="{1223523E-7D67-4165-827F-39BE3B1ECBFA}">
      <dgm:prSet/>
      <dgm:spPr/>
      <dgm:t>
        <a:bodyPr/>
        <a:lstStyle/>
        <a:p>
          <a:endParaRPr lang="en-029"/>
        </a:p>
      </dgm:t>
    </dgm:pt>
    <dgm:pt modelId="{0A5192DB-5BA4-4964-98F8-E9E31659DF2B}" type="sibTrans" cxnId="{1223523E-7D67-4165-827F-39BE3B1ECBFA}">
      <dgm:prSet/>
      <dgm:spPr/>
      <dgm:t>
        <a:bodyPr/>
        <a:lstStyle/>
        <a:p>
          <a:endParaRPr lang="en-029"/>
        </a:p>
      </dgm:t>
    </dgm:pt>
    <dgm:pt modelId="{8F169745-323D-434D-88C3-586521143E89}">
      <dgm:prSet/>
      <dgm:spPr>
        <a:xfrm>
          <a:off x="0" y="1832672"/>
          <a:ext cx="2962656" cy="581211"/>
        </a:xfr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gm:spPr>
      <dgm:t>
        <a:bodyPr/>
        <a:lstStyle/>
        <a:p>
          <a:r>
            <a:rPr lang="en-029" dirty="0" smtClean="0">
              <a:solidFill>
                <a:srgbClr val="FFFFFF"/>
              </a:solidFill>
              <a:latin typeface="Arial"/>
              <a:ea typeface="+mn-ea"/>
              <a:cs typeface="+mn-cs"/>
            </a:rPr>
            <a:t>Risk Management and Vulnerability Reduction</a:t>
          </a:r>
          <a:endParaRPr lang="en-029" dirty="0">
            <a:solidFill>
              <a:srgbClr val="FFFFFF"/>
            </a:solidFill>
            <a:latin typeface="Arial"/>
            <a:ea typeface="+mn-ea"/>
            <a:cs typeface="+mn-cs"/>
          </a:endParaRPr>
        </a:p>
      </dgm:t>
    </dgm:pt>
    <dgm:pt modelId="{604A4398-7E97-46DB-8186-C2FDCBA5B255}" type="parTrans" cxnId="{0F839D34-7415-4D78-ABA1-EA67BDC1FB60}">
      <dgm:prSet/>
      <dgm:spPr/>
      <dgm:t>
        <a:bodyPr/>
        <a:lstStyle/>
        <a:p>
          <a:endParaRPr lang="en-029"/>
        </a:p>
      </dgm:t>
    </dgm:pt>
    <dgm:pt modelId="{02825D79-2B14-4ABF-B9AE-D1839EB026FF}" type="sibTrans" cxnId="{0F839D34-7415-4D78-ABA1-EA67BDC1FB60}">
      <dgm:prSet/>
      <dgm:spPr/>
      <dgm:t>
        <a:bodyPr/>
        <a:lstStyle/>
        <a:p>
          <a:endParaRPr lang="en-029"/>
        </a:p>
      </dgm:t>
    </dgm:pt>
    <dgm:pt modelId="{91BC9EB6-190E-4EF6-8207-73D5EEC086E8}">
      <dgm:prSet custT="1"/>
      <dgm:spPr>
        <a:xfrm rot="5400000">
          <a:off x="5363643" y="-510194"/>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Environmental and Natural Resource Management / Climate Change Adaptation</a:t>
          </a:r>
          <a:endParaRPr lang="en-029" sz="1100" dirty="0">
            <a:solidFill>
              <a:srgbClr val="292934">
                <a:hueOff val="0"/>
                <a:satOff val="0"/>
                <a:lumOff val="0"/>
                <a:alphaOff val="0"/>
              </a:srgbClr>
            </a:solidFill>
            <a:latin typeface="Arial"/>
            <a:ea typeface="+mn-ea"/>
            <a:cs typeface="+mn-cs"/>
          </a:endParaRPr>
        </a:p>
      </dgm:t>
    </dgm:pt>
    <dgm:pt modelId="{4DB05DA5-09D3-4C9C-8699-1D10C18D181C}" type="parTrans" cxnId="{61811A8B-87ED-4755-8DA6-B0A0186B314B}">
      <dgm:prSet/>
      <dgm:spPr/>
      <dgm:t>
        <a:bodyPr/>
        <a:lstStyle/>
        <a:p>
          <a:endParaRPr lang="en-029"/>
        </a:p>
      </dgm:t>
    </dgm:pt>
    <dgm:pt modelId="{B442861B-EE7C-4E5B-990E-30747A507D7E}" type="sibTrans" cxnId="{61811A8B-87ED-4755-8DA6-B0A0186B314B}">
      <dgm:prSet/>
      <dgm:spPr/>
      <dgm:t>
        <a:bodyPr/>
        <a:lstStyle/>
        <a:p>
          <a:endParaRPr lang="en-029"/>
        </a:p>
      </dgm:t>
    </dgm:pt>
    <dgm:pt modelId="{AC81E6C4-3358-44D0-9FFA-148566EC05F9}">
      <dgm:prSet/>
      <dgm:spPr>
        <a:xfrm>
          <a:off x="0" y="2442944"/>
          <a:ext cx="2962656" cy="581211"/>
        </a:xfr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gm:spPr>
      <dgm:t>
        <a:bodyPr/>
        <a:lstStyle/>
        <a:p>
          <a:r>
            <a:rPr lang="en-029" dirty="0" smtClean="0">
              <a:solidFill>
                <a:srgbClr val="FFFFFF"/>
              </a:solidFill>
              <a:latin typeface="Arial"/>
              <a:ea typeface="+mn-ea"/>
              <a:cs typeface="+mn-cs"/>
            </a:rPr>
            <a:t>Disaster Preparedness and Response </a:t>
          </a:r>
          <a:endParaRPr lang="en-029" dirty="0">
            <a:solidFill>
              <a:srgbClr val="FFFFFF"/>
            </a:solidFill>
            <a:latin typeface="Arial"/>
            <a:ea typeface="+mn-ea"/>
            <a:cs typeface="+mn-cs"/>
          </a:endParaRPr>
        </a:p>
      </dgm:t>
    </dgm:pt>
    <dgm:pt modelId="{B264263F-EB03-430F-A254-749697B85811}" type="parTrans" cxnId="{46D05ACF-F51E-4576-AD55-302CEB0537F3}">
      <dgm:prSet/>
      <dgm:spPr/>
      <dgm:t>
        <a:bodyPr/>
        <a:lstStyle/>
        <a:p>
          <a:endParaRPr lang="en-029"/>
        </a:p>
      </dgm:t>
    </dgm:pt>
    <dgm:pt modelId="{EFA66895-8CEC-44E7-AA3B-1591B33634E6}" type="sibTrans" cxnId="{46D05ACF-F51E-4576-AD55-302CEB0537F3}">
      <dgm:prSet/>
      <dgm:spPr/>
      <dgm:t>
        <a:bodyPr/>
        <a:lstStyle/>
        <a:p>
          <a:endParaRPr lang="en-029"/>
        </a:p>
      </dgm:t>
    </dgm:pt>
    <dgm:pt modelId="{7AF8A174-0218-4FEE-9091-BE2142A030CB}">
      <dgm:prSet phldrT="[Text]" custT="1"/>
      <dgm:spPr>
        <a:xfrm rot="5400000">
          <a:off x="5384862" y="-2341008"/>
          <a:ext cx="422531" cy="5266944"/>
        </a:xfrm>
        <a:solidFill>
          <a:srgbClr val="DCE0DE">
            <a:alpha val="89804"/>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Resources and Capacities</a:t>
          </a:r>
          <a:endParaRPr lang="en-029" sz="1100" dirty="0">
            <a:solidFill>
              <a:srgbClr val="292934">
                <a:hueOff val="0"/>
                <a:satOff val="0"/>
                <a:lumOff val="0"/>
                <a:alphaOff val="0"/>
              </a:srgbClr>
            </a:solidFill>
            <a:latin typeface="Arial"/>
            <a:ea typeface="+mn-ea"/>
            <a:cs typeface="+mn-cs"/>
          </a:endParaRPr>
        </a:p>
      </dgm:t>
    </dgm:pt>
    <dgm:pt modelId="{BEE08634-5D8C-46E7-B6D6-D916985F20C6}" type="parTrans" cxnId="{AA0689AD-9A2C-4D9B-A98E-6474975B2138}">
      <dgm:prSet/>
      <dgm:spPr/>
      <dgm:t>
        <a:bodyPr/>
        <a:lstStyle/>
        <a:p>
          <a:endParaRPr lang="en-029"/>
        </a:p>
      </dgm:t>
    </dgm:pt>
    <dgm:pt modelId="{C63EC2E8-E7B9-4E8E-ADA2-FAA65C1DFFC8}" type="sibTrans" cxnId="{AA0689AD-9A2C-4D9B-A98E-6474975B2138}">
      <dgm:prSet/>
      <dgm:spPr/>
      <dgm:t>
        <a:bodyPr/>
        <a:lstStyle/>
        <a:p>
          <a:endParaRPr lang="en-029"/>
        </a:p>
      </dgm:t>
    </dgm:pt>
    <dgm:pt modelId="{EFEEA077-760A-4689-BBD9-DF007D224F53}">
      <dgm:prSet phldrT="[Text]" custT="1"/>
      <dgm:spPr>
        <a:xfrm rot="5400000">
          <a:off x="5384862" y="-2341008"/>
          <a:ext cx="422531" cy="5266944"/>
        </a:xfrm>
        <a:solidFill>
          <a:srgbClr val="DCE0DE">
            <a:alpha val="89804"/>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Institutional Mechanisms, Capacities and Structures </a:t>
          </a:r>
          <a:endParaRPr lang="en-029" sz="1100" dirty="0">
            <a:solidFill>
              <a:srgbClr val="292934">
                <a:hueOff val="0"/>
                <a:satOff val="0"/>
                <a:lumOff val="0"/>
                <a:alphaOff val="0"/>
              </a:srgbClr>
            </a:solidFill>
            <a:latin typeface="Arial"/>
            <a:ea typeface="+mn-ea"/>
            <a:cs typeface="+mn-cs"/>
          </a:endParaRPr>
        </a:p>
      </dgm:t>
    </dgm:pt>
    <dgm:pt modelId="{1528EC7B-FEF8-425D-9732-CF2494F4E740}" type="parTrans" cxnId="{B65BBFCB-2432-49C4-95FB-0DA1DD3A1FFC}">
      <dgm:prSet/>
      <dgm:spPr/>
      <dgm:t>
        <a:bodyPr/>
        <a:lstStyle/>
        <a:p>
          <a:endParaRPr lang="en-029"/>
        </a:p>
      </dgm:t>
    </dgm:pt>
    <dgm:pt modelId="{721A9DCE-904A-4B3F-B2A5-E4756AD3C062}" type="sibTrans" cxnId="{B65BBFCB-2432-49C4-95FB-0DA1DD3A1FFC}">
      <dgm:prSet/>
      <dgm:spPr/>
      <dgm:t>
        <a:bodyPr/>
        <a:lstStyle/>
        <a:p>
          <a:endParaRPr lang="en-029"/>
        </a:p>
      </dgm:t>
    </dgm:pt>
    <dgm:pt modelId="{19A644C1-C4FA-4544-A02D-3FB2EFC66AC3}">
      <dgm:prSet phldrT="[Text]"/>
      <dgm:spPr>
        <a:xfrm rot="5400000">
          <a:off x="5363643" y="-1730737"/>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dirty="0" smtClean="0">
              <a:solidFill>
                <a:srgbClr val="292934">
                  <a:hueOff val="0"/>
                  <a:satOff val="0"/>
                  <a:lumOff val="0"/>
                  <a:alphaOff val="0"/>
                </a:srgbClr>
              </a:solidFill>
              <a:latin typeface="Arial"/>
              <a:ea typeface="+mn-ea"/>
              <a:cs typeface="+mn-cs"/>
            </a:rPr>
            <a:t>Early Warning Systems</a:t>
          </a:r>
          <a:endParaRPr lang="en-029" dirty="0">
            <a:solidFill>
              <a:srgbClr val="292934">
                <a:hueOff val="0"/>
                <a:satOff val="0"/>
                <a:lumOff val="0"/>
                <a:alphaOff val="0"/>
              </a:srgbClr>
            </a:solidFill>
            <a:latin typeface="Arial"/>
            <a:ea typeface="+mn-ea"/>
            <a:cs typeface="+mn-cs"/>
          </a:endParaRPr>
        </a:p>
      </dgm:t>
    </dgm:pt>
    <dgm:pt modelId="{7D3E860E-FD95-4770-85C3-EC959A0573C1}" type="parTrans" cxnId="{7A758691-1788-4E7F-905F-B24662A641B3}">
      <dgm:prSet/>
      <dgm:spPr/>
      <dgm:t>
        <a:bodyPr/>
        <a:lstStyle/>
        <a:p>
          <a:endParaRPr lang="en-029"/>
        </a:p>
      </dgm:t>
    </dgm:pt>
    <dgm:pt modelId="{E687E100-489B-4AE2-B1B8-97993E47BA78}" type="sibTrans" cxnId="{7A758691-1788-4E7F-905F-B24662A641B3}">
      <dgm:prSet/>
      <dgm:spPr/>
      <dgm:t>
        <a:bodyPr/>
        <a:lstStyle/>
        <a:p>
          <a:endParaRPr lang="en-029"/>
        </a:p>
      </dgm:t>
    </dgm:pt>
    <dgm:pt modelId="{592C1583-4B48-45E8-A222-704D7FC66869}">
      <dgm:prSet phldrT="[Text]" custT="1"/>
      <dgm:spPr>
        <a:xfrm rot="5400000">
          <a:off x="5363643" y="-1120465"/>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Public Awareness</a:t>
          </a:r>
          <a:endParaRPr lang="en-029" sz="1100" dirty="0">
            <a:solidFill>
              <a:srgbClr val="292934">
                <a:hueOff val="0"/>
                <a:satOff val="0"/>
                <a:lumOff val="0"/>
                <a:alphaOff val="0"/>
              </a:srgbClr>
            </a:solidFill>
            <a:latin typeface="Arial"/>
            <a:ea typeface="+mn-ea"/>
            <a:cs typeface="+mn-cs"/>
          </a:endParaRPr>
        </a:p>
      </dgm:t>
    </dgm:pt>
    <dgm:pt modelId="{9630F774-4DF0-4A40-97CD-96A00319EF0F}" type="parTrans" cxnId="{330C6566-DE30-4DFC-94E0-9EB56C1F0B5E}">
      <dgm:prSet/>
      <dgm:spPr/>
      <dgm:t>
        <a:bodyPr/>
        <a:lstStyle/>
        <a:p>
          <a:endParaRPr lang="en-029"/>
        </a:p>
      </dgm:t>
    </dgm:pt>
    <dgm:pt modelId="{48EE3E4F-08E7-47EB-9E76-96715F06803E}" type="sibTrans" cxnId="{330C6566-DE30-4DFC-94E0-9EB56C1F0B5E}">
      <dgm:prSet/>
      <dgm:spPr/>
      <dgm:t>
        <a:bodyPr/>
        <a:lstStyle/>
        <a:p>
          <a:endParaRPr lang="en-029"/>
        </a:p>
      </dgm:t>
    </dgm:pt>
    <dgm:pt modelId="{BB57EF03-80A3-4254-AAFA-9F9F525AF17D}">
      <dgm:prSet custT="1"/>
      <dgm:spPr>
        <a:xfrm rot="5400000">
          <a:off x="5363643" y="-510194"/>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Sustainable Livelihoods</a:t>
          </a:r>
          <a:endParaRPr lang="en-029" sz="1100" dirty="0">
            <a:solidFill>
              <a:srgbClr val="292934">
                <a:hueOff val="0"/>
                <a:satOff val="0"/>
                <a:lumOff val="0"/>
                <a:alphaOff val="0"/>
              </a:srgbClr>
            </a:solidFill>
            <a:latin typeface="Arial"/>
            <a:ea typeface="+mn-ea"/>
            <a:cs typeface="+mn-cs"/>
          </a:endParaRPr>
        </a:p>
      </dgm:t>
    </dgm:pt>
    <dgm:pt modelId="{B9BFC1DD-F54D-480B-9C6A-E5513E0DBFA5}" type="parTrans" cxnId="{A242C47E-CC6E-4230-8226-E0BF3B2D0CCF}">
      <dgm:prSet/>
      <dgm:spPr/>
      <dgm:t>
        <a:bodyPr/>
        <a:lstStyle/>
        <a:p>
          <a:endParaRPr lang="en-029"/>
        </a:p>
      </dgm:t>
    </dgm:pt>
    <dgm:pt modelId="{5F75F62B-5CCB-43B8-BB85-A69600DEAB79}" type="sibTrans" cxnId="{A242C47E-CC6E-4230-8226-E0BF3B2D0CCF}">
      <dgm:prSet/>
      <dgm:spPr/>
      <dgm:t>
        <a:bodyPr/>
        <a:lstStyle/>
        <a:p>
          <a:endParaRPr lang="en-029"/>
        </a:p>
      </dgm:t>
    </dgm:pt>
    <dgm:pt modelId="{81CE041E-6455-4FC2-8B72-D51EC9A70D17}">
      <dgm:prSet custT="1"/>
      <dgm:spPr>
        <a:xfrm rot="5400000">
          <a:off x="5363643" y="-510194"/>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Social Protection</a:t>
          </a:r>
          <a:endParaRPr lang="en-029" sz="1100" dirty="0">
            <a:solidFill>
              <a:srgbClr val="292934">
                <a:hueOff val="0"/>
                <a:satOff val="0"/>
                <a:lumOff val="0"/>
                <a:alphaOff val="0"/>
              </a:srgbClr>
            </a:solidFill>
            <a:latin typeface="Arial"/>
            <a:ea typeface="+mn-ea"/>
            <a:cs typeface="+mn-cs"/>
          </a:endParaRPr>
        </a:p>
      </dgm:t>
    </dgm:pt>
    <dgm:pt modelId="{77CFDA74-6814-4A55-9B68-CE1DD14BADBF}" type="parTrans" cxnId="{985C76E7-F2E9-4BD3-8D7D-2FCC96750D11}">
      <dgm:prSet/>
      <dgm:spPr/>
      <dgm:t>
        <a:bodyPr/>
        <a:lstStyle/>
        <a:p>
          <a:endParaRPr lang="en-029"/>
        </a:p>
      </dgm:t>
    </dgm:pt>
    <dgm:pt modelId="{E76DB88E-9E24-45F7-9790-E0B30641B095}" type="sibTrans" cxnId="{985C76E7-F2E9-4BD3-8D7D-2FCC96750D11}">
      <dgm:prSet/>
      <dgm:spPr/>
      <dgm:t>
        <a:bodyPr/>
        <a:lstStyle/>
        <a:p>
          <a:endParaRPr lang="en-029"/>
        </a:p>
      </dgm:t>
    </dgm:pt>
    <dgm:pt modelId="{4348A517-7001-481E-814D-06DB82E52A72}">
      <dgm:prSet custT="1"/>
      <dgm:spPr>
        <a:xfrm rot="5400000">
          <a:off x="5363643" y="-510194"/>
          <a:ext cx="464968" cy="5266944"/>
        </a:xfr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gm:spPr>
      <dgm:t>
        <a:bodyPr/>
        <a:lstStyle/>
        <a:p>
          <a:r>
            <a:rPr lang="en-029" sz="1100" dirty="0" smtClean="0">
              <a:solidFill>
                <a:srgbClr val="292934">
                  <a:hueOff val="0"/>
                  <a:satOff val="0"/>
                  <a:lumOff val="0"/>
                  <a:alphaOff val="0"/>
                </a:srgbClr>
              </a:solidFill>
              <a:latin typeface="Arial"/>
              <a:ea typeface="+mn-ea"/>
              <a:cs typeface="+mn-cs"/>
            </a:rPr>
            <a:t>Financial Instruments / Structural and Technical Measures</a:t>
          </a:r>
          <a:endParaRPr lang="en-029" sz="1100" dirty="0">
            <a:solidFill>
              <a:srgbClr val="292934">
                <a:hueOff val="0"/>
                <a:satOff val="0"/>
                <a:lumOff val="0"/>
                <a:alphaOff val="0"/>
              </a:srgbClr>
            </a:solidFill>
            <a:latin typeface="Arial"/>
            <a:ea typeface="+mn-ea"/>
            <a:cs typeface="+mn-cs"/>
          </a:endParaRPr>
        </a:p>
      </dgm:t>
    </dgm:pt>
    <dgm:pt modelId="{B098605E-5C04-406A-878B-C85B1367EDC6}" type="parTrans" cxnId="{AD780DA6-2391-4998-A802-FCBEFB4E3E47}">
      <dgm:prSet/>
      <dgm:spPr/>
      <dgm:t>
        <a:bodyPr/>
        <a:lstStyle/>
        <a:p>
          <a:endParaRPr lang="en-029"/>
        </a:p>
      </dgm:t>
    </dgm:pt>
    <dgm:pt modelId="{18D7B8A2-0165-460B-B321-12A1D355C676}" type="sibTrans" cxnId="{AD780DA6-2391-4998-A802-FCBEFB4E3E47}">
      <dgm:prSet/>
      <dgm:spPr/>
      <dgm:t>
        <a:bodyPr/>
        <a:lstStyle/>
        <a:p>
          <a:endParaRPr lang="en-029"/>
        </a:p>
      </dgm:t>
    </dgm:pt>
    <dgm:pt modelId="{A49D7F95-4D5F-46C6-91BE-8465D643A775}">
      <dgm:prSet/>
      <dgm:spPr>
        <a:xfrm>
          <a:off x="2944524" y="2461182"/>
          <a:ext cx="5227606" cy="573951"/>
        </a:xfrm>
        <a:solidFill>
          <a:srgbClr val="DCE0DE"/>
        </a:solidFill>
        <a:ln w="26425" cap="flat" cmpd="sng" algn="ctr">
          <a:noFill/>
          <a:prstDash val="solid"/>
        </a:ln>
        <a:effectLst/>
      </dgm:spPr>
      <dgm:t>
        <a:bodyPr/>
        <a:lstStyle/>
        <a:p>
          <a:endParaRPr lang="en-029">
            <a:solidFill>
              <a:schemeClr val="tx1"/>
            </a:solidFill>
            <a:latin typeface="Arial"/>
            <a:ea typeface="+mn-ea"/>
            <a:cs typeface="+mn-cs"/>
          </a:endParaRPr>
        </a:p>
      </dgm:t>
    </dgm:pt>
    <dgm:pt modelId="{65373328-A8F9-46E0-8176-D032C948CB46}" type="parTrans" cxnId="{B8284495-5CDB-459A-BADF-3EC5CF4BE8EA}">
      <dgm:prSet/>
      <dgm:spPr/>
      <dgm:t>
        <a:bodyPr/>
        <a:lstStyle/>
        <a:p>
          <a:endParaRPr lang="en-029"/>
        </a:p>
      </dgm:t>
    </dgm:pt>
    <dgm:pt modelId="{D9C17BD8-CC5C-4D7E-B1C0-E630A0C3A6BA}" type="sibTrans" cxnId="{B8284495-5CDB-459A-BADF-3EC5CF4BE8EA}">
      <dgm:prSet/>
      <dgm:spPr/>
      <dgm:t>
        <a:bodyPr/>
        <a:lstStyle/>
        <a:p>
          <a:endParaRPr lang="en-029"/>
        </a:p>
      </dgm:t>
    </dgm:pt>
    <dgm:pt modelId="{C69A1B5C-BC39-40E9-AAD9-25B55AC3C44E}" type="pres">
      <dgm:prSet presAssocID="{21E5C930-F435-4DD7-B429-5659BB4D3729}" presName="Name0" presStyleCnt="0">
        <dgm:presLayoutVars>
          <dgm:dir/>
          <dgm:animLvl val="lvl"/>
          <dgm:resizeHandles val="exact"/>
        </dgm:presLayoutVars>
      </dgm:prSet>
      <dgm:spPr/>
      <dgm:t>
        <a:bodyPr/>
        <a:lstStyle/>
        <a:p>
          <a:endParaRPr lang="en-029"/>
        </a:p>
      </dgm:t>
    </dgm:pt>
    <dgm:pt modelId="{39C42E8C-2378-4D4E-944D-26649BFC687F}" type="pres">
      <dgm:prSet presAssocID="{97E94721-F2E6-4A06-967D-914AB815E501}" presName="linNode" presStyleCnt="0"/>
      <dgm:spPr/>
    </dgm:pt>
    <dgm:pt modelId="{7887B6E9-B368-4234-B7FD-6770902E78F7}" type="pres">
      <dgm:prSet presAssocID="{97E94721-F2E6-4A06-967D-914AB815E501}" presName="parentText" presStyleLbl="node1" presStyleIdx="0" presStyleCnt="6" custScaleY="203008">
        <dgm:presLayoutVars>
          <dgm:chMax val="1"/>
          <dgm:bulletEnabled val="1"/>
        </dgm:presLayoutVars>
      </dgm:prSet>
      <dgm:spPr>
        <a:prstGeom prst="roundRect">
          <a:avLst/>
        </a:prstGeom>
      </dgm:spPr>
      <dgm:t>
        <a:bodyPr/>
        <a:lstStyle/>
        <a:p>
          <a:endParaRPr lang="en-029"/>
        </a:p>
      </dgm:t>
    </dgm:pt>
    <dgm:pt modelId="{772D4B96-E7B9-45C7-BAEA-58C20D7AC60C}" type="pres">
      <dgm:prSet presAssocID="{97E94721-F2E6-4A06-967D-914AB815E501}" presName="descendantText" presStyleLbl="alignAccFollowNode1" presStyleIdx="0" presStyleCnt="4" custScaleY="222980">
        <dgm:presLayoutVars>
          <dgm:bulletEnabled val="1"/>
        </dgm:presLayoutVars>
      </dgm:prSet>
      <dgm:spPr>
        <a:prstGeom prst="round2SameRect">
          <a:avLst/>
        </a:prstGeom>
      </dgm:spPr>
      <dgm:t>
        <a:bodyPr/>
        <a:lstStyle/>
        <a:p>
          <a:endParaRPr lang="en-029"/>
        </a:p>
      </dgm:t>
    </dgm:pt>
    <dgm:pt modelId="{E14B6A4E-FBA2-405D-8105-056500354DF7}" type="pres">
      <dgm:prSet presAssocID="{B6465734-6E23-475E-81AB-8D360F20D201}" presName="sp" presStyleCnt="0"/>
      <dgm:spPr/>
    </dgm:pt>
    <dgm:pt modelId="{C72E4F41-A4C4-4C65-8E90-C764A35D8A16}" type="pres">
      <dgm:prSet presAssocID="{3B12385B-0A74-43C0-B360-3FC35EE8F1D5}" presName="linNode" presStyleCnt="0"/>
      <dgm:spPr/>
    </dgm:pt>
    <dgm:pt modelId="{BA6F58D0-6132-452C-91F4-A4D0730E03A0}" type="pres">
      <dgm:prSet presAssocID="{3B12385B-0A74-43C0-B360-3FC35EE8F1D5}" presName="parentText" presStyleLbl="node1" presStyleIdx="1" presStyleCnt="6" custScaleY="200013" custLinFactNeighborX="5" custLinFactNeighborY="38987">
        <dgm:presLayoutVars>
          <dgm:chMax val="1"/>
          <dgm:bulletEnabled val="1"/>
        </dgm:presLayoutVars>
      </dgm:prSet>
      <dgm:spPr>
        <a:prstGeom prst="roundRect">
          <a:avLst/>
        </a:prstGeom>
      </dgm:spPr>
      <dgm:t>
        <a:bodyPr/>
        <a:lstStyle/>
        <a:p>
          <a:endParaRPr lang="en-029"/>
        </a:p>
      </dgm:t>
    </dgm:pt>
    <dgm:pt modelId="{65937843-AC48-4DB8-9F5C-1E9EDD5597E9}" type="pres">
      <dgm:prSet presAssocID="{3B12385B-0A74-43C0-B360-3FC35EE8F1D5}" presName="descendantText" presStyleLbl="alignAccFollowNode1" presStyleIdx="1" presStyleCnt="4" custScaleY="210238" custLinFactNeighborX="-417" custLinFactNeighborY="52793">
        <dgm:presLayoutVars>
          <dgm:bulletEnabled val="1"/>
        </dgm:presLayoutVars>
      </dgm:prSet>
      <dgm:spPr>
        <a:prstGeom prst="round2SameRect">
          <a:avLst/>
        </a:prstGeom>
      </dgm:spPr>
      <dgm:t>
        <a:bodyPr/>
        <a:lstStyle/>
        <a:p>
          <a:endParaRPr lang="en-029"/>
        </a:p>
      </dgm:t>
    </dgm:pt>
    <dgm:pt modelId="{9BF4A265-2A77-48CA-8425-AD87BC0EBDA5}" type="pres">
      <dgm:prSet presAssocID="{5221A659-8A84-46B0-8EF0-B53CE8CDE632}" presName="sp" presStyleCnt="0"/>
      <dgm:spPr/>
    </dgm:pt>
    <dgm:pt modelId="{8A972663-AEA9-49C6-849E-F06FB877A1B1}" type="pres">
      <dgm:prSet presAssocID="{3DBA98A6-76BB-452F-8427-C677E81BFE12}" presName="linNode" presStyleCnt="0"/>
      <dgm:spPr/>
    </dgm:pt>
    <dgm:pt modelId="{A39CCBB5-46CB-4EA5-9479-2569A41E84DC}" type="pres">
      <dgm:prSet presAssocID="{3DBA98A6-76BB-452F-8427-C677E81BFE12}" presName="parentText" presStyleLbl="node1" presStyleIdx="2" presStyleCnt="6" custScaleY="182061" custLinFactNeighborX="5" custLinFactNeighborY="68542">
        <dgm:presLayoutVars>
          <dgm:chMax val="1"/>
          <dgm:bulletEnabled val="1"/>
        </dgm:presLayoutVars>
      </dgm:prSet>
      <dgm:spPr>
        <a:prstGeom prst="roundRect">
          <a:avLst/>
        </a:prstGeom>
      </dgm:spPr>
      <dgm:t>
        <a:bodyPr/>
        <a:lstStyle/>
        <a:p>
          <a:endParaRPr lang="en-029"/>
        </a:p>
      </dgm:t>
    </dgm:pt>
    <dgm:pt modelId="{8CBE1396-075C-4DE3-AD78-D7A8CB513082}" type="pres">
      <dgm:prSet presAssocID="{3DBA98A6-76BB-452F-8427-C677E81BFE12}" presName="descendantText" presStyleLbl="alignAccFollowNode1" presStyleIdx="2" presStyleCnt="4" custScaleY="190103" custLinFactY="1481" custLinFactNeighborX="-145" custLinFactNeighborY="100000">
        <dgm:presLayoutVars>
          <dgm:bulletEnabled val="1"/>
        </dgm:presLayoutVars>
      </dgm:prSet>
      <dgm:spPr>
        <a:prstGeom prst="round2SameRect">
          <a:avLst/>
        </a:prstGeom>
      </dgm:spPr>
      <dgm:t>
        <a:bodyPr/>
        <a:lstStyle/>
        <a:p>
          <a:endParaRPr lang="en-029"/>
        </a:p>
      </dgm:t>
    </dgm:pt>
    <dgm:pt modelId="{6746C6D8-37BC-42CF-851F-A0A593685374}" type="pres">
      <dgm:prSet presAssocID="{BAFC9977-9F08-4DD2-A621-0B8A2FBCDEA0}" presName="sp" presStyleCnt="0"/>
      <dgm:spPr/>
    </dgm:pt>
    <dgm:pt modelId="{6AA06E34-06FA-459A-BE3C-A3425B8893CF}" type="pres">
      <dgm:prSet presAssocID="{8F169745-323D-434D-88C3-586521143E89}" presName="linNode" presStyleCnt="0"/>
      <dgm:spPr/>
    </dgm:pt>
    <dgm:pt modelId="{1211AB49-FB17-4CA0-9B45-DD0F408E48E2}" type="pres">
      <dgm:prSet presAssocID="{8F169745-323D-434D-88C3-586521143E89}" presName="parentText" presStyleLbl="node1" presStyleIdx="3" presStyleCnt="6" custScaleY="188127" custLinFactNeighborX="5" custLinFactNeighborY="83487">
        <dgm:presLayoutVars>
          <dgm:chMax val="1"/>
          <dgm:bulletEnabled val="1"/>
        </dgm:presLayoutVars>
      </dgm:prSet>
      <dgm:spPr>
        <a:prstGeom prst="roundRect">
          <a:avLst/>
        </a:prstGeom>
      </dgm:spPr>
      <dgm:t>
        <a:bodyPr/>
        <a:lstStyle/>
        <a:p>
          <a:endParaRPr lang="en-029"/>
        </a:p>
      </dgm:t>
    </dgm:pt>
    <dgm:pt modelId="{B571C437-FE26-47DC-A76E-99EF11BA5AD1}" type="pres">
      <dgm:prSet presAssocID="{8F169745-323D-434D-88C3-586521143E89}" presName="descendantText" presStyleLbl="alignAccFollowNode1" presStyleIdx="3" presStyleCnt="4" custScaleY="260655" custLinFactY="38768" custLinFactNeighborX="-145" custLinFactNeighborY="100000">
        <dgm:presLayoutVars>
          <dgm:bulletEnabled val="1"/>
        </dgm:presLayoutVars>
      </dgm:prSet>
      <dgm:spPr>
        <a:prstGeom prst="round2SameRect">
          <a:avLst/>
        </a:prstGeom>
      </dgm:spPr>
      <dgm:t>
        <a:bodyPr/>
        <a:lstStyle/>
        <a:p>
          <a:endParaRPr lang="en-029"/>
        </a:p>
      </dgm:t>
    </dgm:pt>
    <dgm:pt modelId="{804AFFA7-67F9-4049-A3FF-1BE4A804A72C}" type="pres">
      <dgm:prSet presAssocID="{02825D79-2B14-4ABF-B9AE-D1839EB026FF}" presName="sp" presStyleCnt="0"/>
      <dgm:spPr/>
    </dgm:pt>
    <dgm:pt modelId="{BB8B452A-60B9-471D-9C30-3751256531A7}" type="pres">
      <dgm:prSet presAssocID="{AC81E6C4-3358-44D0-9FFA-148566EC05F9}" presName="linNode" presStyleCnt="0"/>
      <dgm:spPr/>
    </dgm:pt>
    <dgm:pt modelId="{4C4E207A-6711-44F8-81D9-67E97B2DC9AF}" type="pres">
      <dgm:prSet presAssocID="{AC81E6C4-3358-44D0-9FFA-148566EC05F9}" presName="parentText" presStyleLbl="node1" presStyleIdx="4" presStyleCnt="6" custScaleY="211001" custLinFactY="57715" custLinFactNeighborX="8" custLinFactNeighborY="100000">
        <dgm:presLayoutVars>
          <dgm:chMax val="1"/>
          <dgm:bulletEnabled val="1"/>
        </dgm:presLayoutVars>
      </dgm:prSet>
      <dgm:spPr>
        <a:prstGeom prst="roundRect">
          <a:avLst/>
        </a:prstGeom>
      </dgm:spPr>
      <dgm:t>
        <a:bodyPr/>
        <a:lstStyle/>
        <a:p>
          <a:endParaRPr lang="en-029"/>
        </a:p>
      </dgm:t>
    </dgm:pt>
    <dgm:pt modelId="{221AA58B-2F8D-4138-91D5-4B9210398671}" type="pres">
      <dgm:prSet presAssocID="{EFA66895-8CEC-44E7-AA3B-1591B33634E6}" presName="sp" presStyleCnt="0"/>
      <dgm:spPr/>
    </dgm:pt>
    <dgm:pt modelId="{3DFE5E46-F528-451B-997F-77D2670353F7}" type="pres">
      <dgm:prSet presAssocID="{A49D7F95-4D5F-46C6-91BE-8465D643A775}" presName="linNode" presStyleCnt="0"/>
      <dgm:spPr/>
    </dgm:pt>
    <dgm:pt modelId="{EDA287FF-DF95-4376-AB18-4A419A64FC88}" type="pres">
      <dgm:prSet presAssocID="{A49D7F95-4D5F-46C6-91BE-8465D643A775}" presName="parentText" presStyleLbl="node1" presStyleIdx="5" presStyleCnt="6" custScaleX="176450" custScaleY="203625" custLinFactX="1328" custLinFactNeighborX="100000" custLinFactNeighborY="-63555">
        <dgm:presLayoutVars>
          <dgm:chMax val="1"/>
          <dgm:bulletEnabled val="1"/>
        </dgm:presLayoutVars>
      </dgm:prSet>
      <dgm:spPr>
        <a:prstGeom prst="roundRect">
          <a:avLst/>
        </a:prstGeom>
      </dgm:spPr>
      <dgm:t>
        <a:bodyPr/>
        <a:lstStyle/>
        <a:p>
          <a:endParaRPr lang="en-029"/>
        </a:p>
      </dgm:t>
    </dgm:pt>
  </dgm:ptLst>
  <dgm:cxnLst>
    <dgm:cxn modelId="{33E91F44-3848-49AA-B565-5A15DC013716}" type="presOf" srcId="{B172A3D7-CFAD-40CE-BB13-19D806FEF469}" destId="{65937843-AC48-4DB8-9F5C-1E9EDD5597E9}" srcOrd="0" destOrd="0" presId="urn:microsoft.com/office/officeart/2005/8/layout/vList5"/>
    <dgm:cxn modelId="{3086141F-31B6-4274-8EC1-2DE928A894D6}" type="presOf" srcId="{97E94721-F2E6-4A06-967D-914AB815E501}" destId="{7887B6E9-B368-4234-B7FD-6770902E78F7}" srcOrd="0" destOrd="0" presId="urn:microsoft.com/office/officeart/2005/8/layout/vList5"/>
    <dgm:cxn modelId="{E7936324-8847-4878-9942-C3B169BB20AC}" type="presOf" srcId="{81CE041E-6455-4FC2-8B72-D51EC9A70D17}" destId="{B571C437-FE26-47DC-A76E-99EF11BA5AD1}" srcOrd="0" destOrd="2" presId="urn:microsoft.com/office/officeart/2005/8/layout/vList5"/>
    <dgm:cxn modelId="{B65BBFCB-2432-49C4-95FB-0DA1DD3A1FFC}" srcId="{97E94721-F2E6-4A06-967D-914AB815E501}" destId="{EFEEA077-760A-4689-BBD9-DF007D224F53}" srcOrd="3" destOrd="0" parTransId="{1528EC7B-FEF8-425D-9732-CF2494F4E740}" sibTransId="{721A9DCE-904A-4B3F-B2A5-E4756AD3C062}"/>
    <dgm:cxn modelId="{7A758691-1788-4E7F-905F-B24662A641B3}" srcId="{3B12385B-0A74-43C0-B360-3FC35EE8F1D5}" destId="{19A644C1-C4FA-4544-A02D-3FB2EFC66AC3}" srcOrd="2" destOrd="0" parTransId="{7D3E860E-FD95-4770-85C3-EC959A0573C1}" sibTransId="{E687E100-489B-4AE2-B1B8-97993E47BA78}"/>
    <dgm:cxn modelId="{5853BD4E-3951-44B3-A06E-683D2520B0D4}" srcId="{3DBA98A6-76BB-452F-8427-C677E81BFE12}" destId="{66FA994B-9D2C-4B6F-BBE2-B609D8373004}" srcOrd="0" destOrd="0" parTransId="{103B3799-EC25-4747-ADC2-FF182BA6883B}" sibTransId="{CD638ACB-2A80-40F1-8274-7193CFD2E992}"/>
    <dgm:cxn modelId="{0AC93C4F-09DC-4FBD-BB6A-4B7442390114}" type="presOf" srcId="{178FC027-5CD7-4DB7-AFC2-AA7DB30B628C}" destId="{772D4B96-E7B9-45C7-BAEA-58C20D7AC60C}" srcOrd="0" destOrd="0" presId="urn:microsoft.com/office/officeart/2005/8/layout/vList5"/>
    <dgm:cxn modelId="{ADD3F93C-4199-4424-9244-A4D24EAE8FE6}" type="presOf" srcId="{8F169745-323D-434D-88C3-586521143E89}" destId="{1211AB49-FB17-4CA0-9B45-DD0F408E48E2}" srcOrd="0" destOrd="0" presId="urn:microsoft.com/office/officeart/2005/8/layout/vList5"/>
    <dgm:cxn modelId="{7FEBCAB2-41DA-462F-88F9-14409BB1711E}" type="presOf" srcId="{4F0CCF66-742D-4171-BE87-A40D5FD696D0}" destId="{65937843-AC48-4DB8-9F5C-1E9EDD5597E9}" srcOrd="0" destOrd="1" presId="urn:microsoft.com/office/officeart/2005/8/layout/vList5"/>
    <dgm:cxn modelId="{3E238389-046E-4BDB-96C1-D2DCBBF42D9B}" type="presOf" srcId="{BB57EF03-80A3-4254-AAFA-9F9F525AF17D}" destId="{B571C437-FE26-47DC-A76E-99EF11BA5AD1}" srcOrd="0" destOrd="1" presId="urn:microsoft.com/office/officeart/2005/8/layout/vList5"/>
    <dgm:cxn modelId="{39960B11-BEFC-4D66-B159-B7BBE9979C75}" type="presOf" srcId="{D1F4277D-042F-411B-9664-B51FA69A31BB}" destId="{8CBE1396-075C-4DE3-AD78-D7A8CB513082}" srcOrd="0" destOrd="1" presId="urn:microsoft.com/office/officeart/2005/8/layout/vList5"/>
    <dgm:cxn modelId="{1223523E-7D67-4165-827F-39BE3B1ECBFA}" srcId="{3DBA98A6-76BB-452F-8427-C677E81BFE12}" destId="{D1F4277D-042F-411B-9664-B51FA69A31BB}" srcOrd="1" destOrd="0" parTransId="{F679A8F7-B801-4978-9C79-27615A7A35A4}" sibTransId="{0A5192DB-5BA4-4964-98F8-E9E31659DF2B}"/>
    <dgm:cxn modelId="{DC206226-FDC4-4B39-BC83-6D8F5C0F3B34}" srcId="{21E5C930-F435-4DD7-B429-5659BB4D3729}" destId="{3B12385B-0A74-43C0-B360-3FC35EE8F1D5}" srcOrd="1" destOrd="0" parTransId="{E7467959-54B6-42F8-AC15-DEFDB5A77DD9}" sibTransId="{5221A659-8A84-46B0-8EF0-B53CE8CDE632}"/>
    <dgm:cxn modelId="{61811A8B-87ED-4755-8DA6-B0A0186B314B}" srcId="{8F169745-323D-434D-88C3-586521143E89}" destId="{91BC9EB6-190E-4EF6-8207-73D5EEC086E8}" srcOrd="0" destOrd="0" parTransId="{4DB05DA5-09D3-4C9C-8699-1D10C18D181C}" sibTransId="{B442861B-EE7C-4E5B-990E-30747A507D7E}"/>
    <dgm:cxn modelId="{5DE66172-8203-4ECA-AA3A-CF65624CFA37}" type="presOf" srcId="{4348A517-7001-481E-814D-06DB82E52A72}" destId="{B571C437-FE26-47DC-A76E-99EF11BA5AD1}" srcOrd="0" destOrd="3" presId="urn:microsoft.com/office/officeart/2005/8/layout/vList5"/>
    <dgm:cxn modelId="{46D05ACF-F51E-4576-AD55-302CEB0537F3}" srcId="{21E5C930-F435-4DD7-B429-5659BB4D3729}" destId="{AC81E6C4-3358-44D0-9FFA-148566EC05F9}" srcOrd="4" destOrd="0" parTransId="{B264263F-EB03-430F-A254-749697B85811}" sibTransId="{EFA66895-8CEC-44E7-AA3B-1591B33634E6}"/>
    <dgm:cxn modelId="{67593CC4-3885-4875-97AC-EB7028ABCB8A}" type="presOf" srcId="{A49D7F95-4D5F-46C6-91BE-8465D643A775}" destId="{EDA287FF-DF95-4376-AB18-4A419A64FC88}" srcOrd="0" destOrd="0" presId="urn:microsoft.com/office/officeart/2005/8/layout/vList5"/>
    <dgm:cxn modelId="{EB7E14BF-237D-4A7F-A02C-207F5A5F0F08}" srcId="{21E5C930-F435-4DD7-B429-5659BB4D3729}" destId="{97E94721-F2E6-4A06-967D-914AB815E501}" srcOrd="0" destOrd="0" parTransId="{C5E14C8A-B20C-4C30-99EB-C84F21AD6C4C}" sibTransId="{B6465734-6E23-475E-81AB-8D360F20D201}"/>
    <dgm:cxn modelId="{36BB4F6F-3863-4A47-84C2-3A44E8FBAC3E}" type="presOf" srcId="{91BC9EB6-190E-4EF6-8207-73D5EEC086E8}" destId="{B571C437-FE26-47DC-A76E-99EF11BA5AD1}" srcOrd="0" destOrd="0" presId="urn:microsoft.com/office/officeart/2005/8/layout/vList5"/>
    <dgm:cxn modelId="{0F839D34-7415-4D78-ABA1-EA67BDC1FB60}" srcId="{21E5C930-F435-4DD7-B429-5659BB4D3729}" destId="{8F169745-323D-434D-88C3-586521143E89}" srcOrd="3" destOrd="0" parTransId="{604A4398-7E97-46DB-8186-C2FDCBA5B255}" sibTransId="{02825D79-2B14-4ABF-B9AE-D1839EB026FF}"/>
    <dgm:cxn modelId="{330C6566-DE30-4DFC-94E0-9EB56C1F0B5E}" srcId="{3DBA98A6-76BB-452F-8427-C677E81BFE12}" destId="{592C1583-4B48-45E8-A222-704D7FC66869}" srcOrd="2" destOrd="0" parTransId="{9630F774-4DF0-4A40-97CD-96A00319EF0F}" sibTransId="{48EE3E4F-08E7-47EB-9E76-96715F06803E}"/>
    <dgm:cxn modelId="{B8284495-5CDB-459A-BADF-3EC5CF4BE8EA}" srcId="{21E5C930-F435-4DD7-B429-5659BB4D3729}" destId="{A49D7F95-4D5F-46C6-91BE-8465D643A775}" srcOrd="5" destOrd="0" parTransId="{65373328-A8F9-46E0-8176-D032C948CB46}" sibTransId="{D9C17BD8-CC5C-4D7E-B1C0-E630A0C3A6BA}"/>
    <dgm:cxn modelId="{AA0689AD-9A2C-4D9B-A98E-6474975B2138}" srcId="{97E94721-F2E6-4A06-967D-914AB815E501}" destId="{7AF8A174-0218-4FEE-9091-BE2142A030CB}" srcOrd="2" destOrd="0" parTransId="{BEE08634-5D8C-46E7-B6D6-D916985F20C6}" sibTransId="{C63EC2E8-E7B9-4E8E-ADA2-FAA65C1DFFC8}"/>
    <dgm:cxn modelId="{61D1B5F1-829D-464B-9A16-0F276FBF225D}" srcId="{97E94721-F2E6-4A06-967D-914AB815E501}" destId="{1DD7AE35-2FAA-4B1F-8133-01AF9E1159B2}" srcOrd="1" destOrd="0" parTransId="{85EA7197-E5C3-4384-A71B-011746767730}" sibTransId="{6914B1FA-58A7-44E8-9E70-A430A75D03E4}"/>
    <dgm:cxn modelId="{C9B8807D-5924-4C98-81C2-D30590F043EC}" type="presOf" srcId="{7AF8A174-0218-4FEE-9091-BE2142A030CB}" destId="{772D4B96-E7B9-45C7-BAEA-58C20D7AC60C}" srcOrd="0" destOrd="2" presId="urn:microsoft.com/office/officeart/2005/8/layout/vList5"/>
    <dgm:cxn modelId="{EEBEFF11-543E-4194-82E9-5411EDEBFE06}" type="presOf" srcId="{19A644C1-C4FA-4544-A02D-3FB2EFC66AC3}" destId="{65937843-AC48-4DB8-9F5C-1E9EDD5597E9}" srcOrd="0" destOrd="2" presId="urn:microsoft.com/office/officeart/2005/8/layout/vList5"/>
    <dgm:cxn modelId="{A242C47E-CC6E-4230-8226-E0BF3B2D0CCF}" srcId="{8F169745-323D-434D-88C3-586521143E89}" destId="{BB57EF03-80A3-4254-AAFA-9F9F525AF17D}" srcOrd="1" destOrd="0" parTransId="{B9BFC1DD-F54D-480B-9C6A-E5513E0DBFA5}" sibTransId="{5F75F62B-5CCB-43B8-BB85-A69600DEAB79}"/>
    <dgm:cxn modelId="{201DA646-9283-46E1-9C63-8511F056FFA4}" type="presOf" srcId="{66FA994B-9D2C-4B6F-BBE2-B609D8373004}" destId="{8CBE1396-075C-4DE3-AD78-D7A8CB513082}" srcOrd="0" destOrd="0" presId="urn:microsoft.com/office/officeart/2005/8/layout/vList5"/>
    <dgm:cxn modelId="{AB75C725-1774-4A48-8EA3-7858E411A67F}" srcId="{3B12385B-0A74-43C0-B360-3FC35EE8F1D5}" destId="{B172A3D7-CFAD-40CE-BB13-19D806FEF469}" srcOrd="0" destOrd="0" parTransId="{03DD83D3-3CA0-4B76-9B96-A9E94BDF74CE}" sibTransId="{796E9CC8-9ECD-4DF7-A4AB-15D1E14D00EC}"/>
    <dgm:cxn modelId="{4B82FA41-6474-4142-A5ED-A5DEB15E936E}" srcId="{97E94721-F2E6-4A06-967D-914AB815E501}" destId="{178FC027-5CD7-4DB7-AFC2-AA7DB30B628C}" srcOrd="0" destOrd="0" parTransId="{48D00F4A-7B97-4D59-8275-66DE0D617F60}" sibTransId="{111DEB31-72D5-406B-A7A4-B02AE4EC8827}"/>
    <dgm:cxn modelId="{985C76E7-F2E9-4BD3-8D7D-2FCC96750D11}" srcId="{8F169745-323D-434D-88C3-586521143E89}" destId="{81CE041E-6455-4FC2-8B72-D51EC9A70D17}" srcOrd="2" destOrd="0" parTransId="{77CFDA74-6814-4A55-9B68-CE1DD14BADBF}" sibTransId="{E76DB88E-9E24-45F7-9790-E0B30641B095}"/>
    <dgm:cxn modelId="{86156AA5-0C08-42B7-9AE1-CC545BC1E837}" type="presOf" srcId="{592C1583-4B48-45E8-A222-704D7FC66869}" destId="{8CBE1396-075C-4DE3-AD78-D7A8CB513082}" srcOrd="0" destOrd="2" presId="urn:microsoft.com/office/officeart/2005/8/layout/vList5"/>
    <dgm:cxn modelId="{2F82EC1B-1F5E-4EB6-B067-CE7AF6D2316B}" srcId="{3B12385B-0A74-43C0-B360-3FC35EE8F1D5}" destId="{4F0CCF66-742D-4171-BE87-A40D5FD696D0}" srcOrd="1" destOrd="0" parTransId="{EDEE6437-89EC-4EAB-A392-67F223360A7E}" sibTransId="{867F6991-2120-41DD-9B39-3E1BF2200064}"/>
    <dgm:cxn modelId="{7799E3AB-7B44-4169-AA1B-3558EA2722A1}" type="presOf" srcId="{21E5C930-F435-4DD7-B429-5659BB4D3729}" destId="{C69A1B5C-BC39-40E9-AAD9-25B55AC3C44E}" srcOrd="0" destOrd="0" presId="urn:microsoft.com/office/officeart/2005/8/layout/vList5"/>
    <dgm:cxn modelId="{C74E8273-47FD-4E71-8E5B-4D7D2E9ED0CD}" type="presOf" srcId="{EFEEA077-760A-4689-BBD9-DF007D224F53}" destId="{772D4B96-E7B9-45C7-BAEA-58C20D7AC60C}" srcOrd="0" destOrd="3" presId="urn:microsoft.com/office/officeart/2005/8/layout/vList5"/>
    <dgm:cxn modelId="{84B356D1-F811-4EAA-9D3D-4F2388B53EDC}" type="presOf" srcId="{1DD7AE35-2FAA-4B1F-8133-01AF9E1159B2}" destId="{772D4B96-E7B9-45C7-BAEA-58C20D7AC60C}" srcOrd="0" destOrd="1" presId="urn:microsoft.com/office/officeart/2005/8/layout/vList5"/>
    <dgm:cxn modelId="{35CE145B-AE3B-4C0E-A4FC-FFC725EB29F2}" type="presOf" srcId="{3B12385B-0A74-43C0-B360-3FC35EE8F1D5}" destId="{BA6F58D0-6132-452C-91F4-A4D0730E03A0}" srcOrd="0" destOrd="0" presId="urn:microsoft.com/office/officeart/2005/8/layout/vList5"/>
    <dgm:cxn modelId="{AD780DA6-2391-4998-A802-FCBEFB4E3E47}" srcId="{8F169745-323D-434D-88C3-586521143E89}" destId="{4348A517-7001-481E-814D-06DB82E52A72}" srcOrd="3" destOrd="0" parTransId="{B098605E-5C04-406A-878B-C85B1367EDC6}" sibTransId="{18D7B8A2-0165-460B-B321-12A1D355C676}"/>
    <dgm:cxn modelId="{0A2A862D-A8E9-46BA-B897-C5D7E76D2A7B}" type="presOf" srcId="{3DBA98A6-76BB-452F-8427-C677E81BFE12}" destId="{A39CCBB5-46CB-4EA5-9479-2569A41E84DC}" srcOrd="0" destOrd="0" presId="urn:microsoft.com/office/officeart/2005/8/layout/vList5"/>
    <dgm:cxn modelId="{9CEC0901-C5DC-4B8C-97E2-86F77F5E97AC}" srcId="{21E5C930-F435-4DD7-B429-5659BB4D3729}" destId="{3DBA98A6-76BB-452F-8427-C677E81BFE12}" srcOrd="2" destOrd="0" parTransId="{F21F6856-AA33-46B0-9D06-C6B6E6301C62}" sibTransId="{BAFC9977-9F08-4DD2-A621-0B8A2FBCDEA0}"/>
    <dgm:cxn modelId="{E1EDF45D-EEA0-4B60-83CE-4A37CBA4F3B4}" type="presOf" srcId="{AC81E6C4-3358-44D0-9FFA-148566EC05F9}" destId="{4C4E207A-6711-44F8-81D9-67E97B2DC9AF}" srcOrd="0" destOrd="0" presId="urn:microsoft.com/office/officeart/2005/8/layout/vList5"/>
    <dgm:cxn modelId="{B2CDA7E8-C01E-4C7E-AA2A-E0A9E4EAAE30}" type="presParOf" srcId="{C69A1B5C-BC39-40E9-AAD9-25B55AC3C44E}" destId="{39C42E8C-2378-4D4E-944D-26649BFC687F}" srcOrd="0" destOrd="0" presId="urn:microsoft.com/office/officeart/2005/8/layout/vList5"/>
    <dgm:cxn modelId="{CCC24796-EF95-4507-994C-468408886CE3}" type="presParOf" srcId="{39C42E8C-2378-4D4E-944D-26649BFC687F}" destId="{7887B6E9-B368-4234-B7FD-6770902E78F7}" srcOrd="0" destOrd="0" presId="urn:microsoft.com/office/officeart/2005/8/layout/vList5"/>
    <dgm:cxn modelId="{C0A94653-6064-4950-9FC2-6B5D69DC7012}" type="presParOf" srcId="{39C42E8C-2378-4D4E-944D-26649BFC687F}" destId="{772D4B96-E7B9-45C7-BAEA-58C20D7AC60C}" srcOrd="1" destOrd="0" presId="urn:microsoft.com/office/officeart/2005/8/layout/vList5"/>
    <dgm:cxn modelId="{4EEC05FF-9AF7-40D4-9EA9-394FB6017B19}" type="presParOf" srcId="{C69A1B5C-BC39-40E9-AAD9-25B55AC3C44E}" destId="{E14B6A4E-FBA2-405D-8105-056500354DF7}" srcOrd="1" destOrd="0" presId="urn:microsoft.com/office/officeart/2005/8/layout/vList5"/>
    <dgm:cxn modelId="{996F7BD4-F946-4937-A722-F5440832CC25}" type="presParOf" srcId="{C69A1B5C-BC39-40E9-AAD9-25B55AC3C44E}" destId="{C72E4F41-A4C4-4C65-8E90-C764A35D8A16}" srcOrd="2" destOrd="0" presId="urn:microsoft.com/office/officeart/2005/8/layout/vList5"/>
    <dgm:cxn modelId="{F35D94AF-FEAF-440B-AD4A-413CF694E25A}" type="presParOf" srcId="{C72E4F41-A4C4-4C65-8E90-C764A35D8A16}" destId="{BA6F58D0-6132-452C-91F4-A4D0730E03A0}" srcOrd="0" destOrd="0" presId="urn:microsoft.com/office/officeart/2005/8/layout/vList5"/>
    <dgm:cxn modelId="{D1BA93C1-D836-4F48-870C-C0969111B8A9}" type="presParOf" srcId="{C72E4F41-A4C4-4C65-8E90-C764A35D8A16}" destId="{65937843-AC48-4DB8-9F5C-1E9EDD5597E9}" srcOrd="1" destOrd="0" presId="urn:microsoft.com/office/officeart/2005/8/layout/vList5"/>
    <dgm:cxn modelId="{C0723CDD-F51F-4C51-985C-6929793CD3E7}" type="presParOf" srcId="{C69A1B5C-BC39-40E9-AAD9-25B55AC3C44E}" destId="{9BF4A265-2A77-48CA-8425-AD87BC0EBDA5}" srcOrd="3" destOrd="0" presId="urn:microsoft.com/office/officeart/2005/8/layout/vList5"/>
    <dgm:cxn modelId="{CCF58963-CC06-4A0C-B2DF-5E1CFB12965B}" type="presParOf" srcId="{C69A1B5C-BC39-40E9-AAD9-25B55AC3C44E}" destId="{8A972663-AEA9-49C6-849E-F06FB877A1B1}" srcOrd="4" destOrd="0" presId="urn:microsoft.com/office/officeart/2005/8/layout/vList5"/>
    <dgm:cxn modelId="{69664948-E95D-48CC-B582-D4EBC9A9F75F}" type="presParOf" srcId="{8A972663-AEA9-49C6-849E-F06FB877A1B1}" destId="{A39CCBB5-46CB-4EA5-9479-2569A41E84DC}" srcOrd="0" destOrd="0" presId="urn:microsoft.com/office/officeart/2005/8/layout/vList5"/>
    <dgm:cxn modelId="{D0B76EFF-A7E2-4F62-B223-D5CB0C848D64}" type="presParOf" srcId="{8A972663-AEA9-49C6-849E-F06FB877A1B1}" destId="{8CBE1396-075C-4DE3-AD78-D7A8CB513082}" srcOrd="1" destOrd="0" presId="urn:microsoft.com/office/officeart/2005/8/layout/vList5"/>
    <dgm:cxn modelId="{1C9A1E5C-AE96-4156-B120-09F422EC030F}" type="presParOf" srcId="{C69A1B5C-BC39-40E9-AAD9-25B55AC3C44E}" destId="{6746C6D8-37BC-42CF-851F-A0A593685374}" srcOrd="5" destOrd="0" presId="urn:microsoft.com/office/officeart/2005/8/layout/vList5"/>
    <dgm:cxn modelId="{00F80E9B-A78B-4474-898B-D5CA440F9239}" type="presParOf" srcId="{C69A1B5C-BC39-40E9-AAD9-25B55AC3C44E}" destId="{6AA06E34-06FA-459A-BE3C-A3425B8893CF}" srcOrd="6" destOrd="0" presId="urn:microsoft.com/office/officeart/2005/8/layout/vList5"/>
    <dgm:cxn modelId="{29ADB6F0-5B58-485C-801E-3558E688A6F0}" type="presParOf" srcId="{6AA06E34-06FA-459A-BE3C-A3425B8893CF}" destId="{1211AB49-FB17-4CA0-9B45-DD0F408E48E2}" srcOrd="0" destOrd="0" presId="urn:microsoft.com/office/officeart/2005/8/layout/vList5"/>
    <dgm:cxn modelId="{AC644BCD-1A74-45F7-93FA-D541DA945C20}" type="presParOf" srcId="{6AA06E34-06FA-459A-BE3C-A3425B8893CF}" destId="{B571C437-FE26-47DC-A76E-99EF11BA5AD1}" srcOrd="1" destOrd="0" presId="urn:microsoft.com/office/officeart/2005/8/layout/vList5"/>
    <dgm:cxn modelId="{65DD4D79-7A56-46CB-B54A-32A0FAFB9200}" type="presParOf" srcId="{C69A1B5C-BC39-40E9-AAD9-25B55AC3C44E}" destId="{804AFFA7-67F9-4049-A3FF-1BE4A804A72C}" srcOrd="7" destOrd="0" presId="urn:microsoft.com/office/officeart/2005/8/layout/vList5"/>
    <dgm:cxn modelId="{83EFD427-A986-4355-B522-00D101E80B97}" type="presParOf" srcId="{C69A1B5C-BC39-40E9-AAD9-25B55AC3C44E}" destId="{BB8B452A-60B9-471D-9C30-3751256531A7}" srcOrd="8" destOrd="0" presId="urn:microsoft.com/office/officeart/2005/8/layout/vList5"/>
    <dgm:cxn modelId="{6EFA1CBD-4346-4DA7-91D0-B447EF2D28E6}" type="presParOf" srcId="{BB8B452A-60B9-471D-9C30-3751256531A7}" destId="{4C4E207A-6711-44F8-81D9-67E97B2DC9AF}" srcOrd="0" destOrd="0" presId="urn:microsoft.com/office/officeart/2005/8/layout/vList5"/>
    <dgm:cxn modelId="{39815E78-6637-4CF3-BA07-C2E5E0ADF098}" type="presParOf" srcId="{C69A1B5C-BC39-40E9-AAD9-25B55AC3C44E}" destId="{221AA58B-2F8D-4138-91D5-4B9210398671}" srcOrd="9" destOrd="0" presId="urn:microsoft.com/office/officeart/2005/8/layout/vList5"/>
    <dgm:cxn modelId="{1B2FDF35-45E0-436D-B9BA-E80E18D03B46}" type="presParOf" srcId="{C69A1B5C-BC39-40E9-AAD9-25B55AC3C44E}" destId="{3DFE5E46-F528-451B-997F-77D2670353F7}" srcOrd="10" destOrd="0" presId="urn:microsoft.com/office/officeart/2005/8/layout/vList5"/>
    <dgm:cxn modelId="{96FB2CD6-3E6D-4D4C-B8BF-687420B2B7E8}" type="presParOf" srcId="{3DFE5E46-F528-451B-997F-77D2670353F7}" destId="{EDA287FF-DF95-4376-AB18-4A419A64FC88}" srcOrd="0" destOrd="0" presId="urn:microsoft.com/office/officeart/2005/8/layout/vList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2D4B96-E7B9-45C7-BAEA-58C20D7AC60C}">
      <dsp:nvSpPr>
        <dsp:cNvPr id="0" name=""/>
        <dsp:cNvSpPr/>
      </dsp:nvSpPr>
      <dsp:spPr>
        <a:xfrm rot="5400000">
          <a:off x="5463192" y="-2357627"/>
          <a:ext cx="624771" cy="5428031"/>
        </a:xfrm>
        <a:prstGeom prst="round2SameRect">
          <a:avLst/>
        </a:prstGeom>
        <a:solidFill>
          <a:srgbClr val="DCE0DE">
            <a:alpha val="89804"/>
          </a:srgbClr>
        </a:solidFill>
        <a:ln w="26425" cap="flat" cmpd="sng" algn="ctr">
          <a:solidFill>
            <a:srgbClr val="93A299">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Policy and Planning</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Legal and Regulatory Systems</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Resources and Capacities</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Institutional Mechanisms, Capacities and Structures </a:t>
          </a:r>
          <a:endParaRPr lang="en-029" sz="1100" kern="1200" dirty="0">
            <a:solidFill>
              <a:srgbClr val="292934">
                <a:hueOff val="0"/>
                <a:satOff val="0"/>
                <a:lumOff val="0"/>
                <a:alphaOff val="0"/>
              </a:srgbClr>
            </a:solidFill>
            <a:latin typeface="Arial"/>
            <a:ea typeface="+mn-ea"/>
            <a:cs typeface="+mn-cs"/>
          </a:endParaRPr>
        </a:p>
      </dsp:txBody>
      <dsp:txXfrm rot="5400000">
        <a:off x="5463192" y="-2357627"/>
        <a:ext cx="624771" cy="5428031"/>
      </dsp:txXfrm>
    </dsp:sp>
    <dsp:sp modelId="{7887B6E9-B368-4234-B7FD-6770902E78F7}">
      <dsp:nvSpPr>
        <dsp:cNvPr id="0" name=""/>
        <dsp:cNvSpPr/>
      </dsp:nvSpPr>
      <dsp:spPr>
        <a:xfrm>
          <a:off x="8294" y="880"/>
          <a:ext cx="3053267" cy="711014"/>
        </a:xfrm>
        <a:prstGeom prst="roundRect">
          <a:avLst/>
        </a:prstGeo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029" sz="1900" kern="1200" dirty="0" smtClean="0">
              <a:solidFill>
                <a:srgbClr val="FFFFFF"/>
              </a:solidFill>
              <a:latin typeface="Arial"/>
              <a:ea typeface="+mn-ea"/>
              <a:cs typeface="+mn-cs"/>
            </a:rPr>
            <a:t>Governance </a:t>
          </a:r>
          <a:endParaRPr lang="en-029" sz="1900" kern="1200" dirty="0">
            <a:solidFill>
              <a:srgbClr val="FFFFFF"/>
            </a:solidFill>
            <a:latin typeface="Arial"/>
            <a:ea typeface="+mn-ea"/>
            <a:cs typeface="+mn-cs"/>
          </a:endParaRPr>
        </a:p>
      </dsp:txBody>
      <dsp:txXfrm>
        <a:off x="8294" y="880"/>
        <a:ext cx="3053267" cy="711014"/>
      </dsp:txXfrm>
    </dsp:sp>
    <dsp:sp modelId="{65937843-AC48-4DB8-9F5C-1E9EDD5597E9}">
      <dsp:nvSpPr>
        <dsp:cNvPr id="0" name=""/>
        <dsp:cNvSpPr/>
      </dsp:nvSpPr>
      <dsp:spPr>
        <a:xfrm rot="5400000">
          <a:off x="5468311" y="-1486425"/>
          <a:ext cx="589069" cy="5428031"/>
        </a:xfrm>
        <a:prstGeom prst="round2SameRect">
          <a:avLst/>
        </a:prstGeo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Hazard Risk Data Analysis</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Vulnerability and Impact Data / Scientific Innovation</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Early Warning Systems</a:t>
          </a:r>
          <a:endParaRPr lang="en-029" sz="1100" kern="1200" dirty="0">
            <a:solidFill>
              <a:srgbClr val="292934">
                <a:hueOff val="0"/>
                <a:satOff val="0"/>
                <a:lumOff val="0"/>
                <a:alphaOff val="0"/>
              </a:srgbClr>
            </a:solidFill>
            <a:latin typeface="Arial"/>
            <a:ea typeface="+mn-ea"/>
            <a:cs typeface="+mn-cs"/>
          </a:endParaRPr>
        </a:p>
      </dsp:txBody>
      <dsp:txXfrm rot="5400000">
        <a:off x="5468311" y="-1486425"/>
        <a:ext cx="589069" cy="5428031"/>
      </dsp:txXfrm>
    </dsp:sp>
    <dsp:sp modelId="{BA6F58D0-6132-452C-91F4-A4D0730E03A0}">
      <dsp:nvSpPr>
        <dsp:cNvPr id="0" name=""/>
        <dsp:cNvSpPr/>
      </dsp:nvSpPr>
      <dsp:spPr>
        <a:xfrm>
          <a:off x="8566" y="865954"/>
          <a:ext cx="3053267" cy="700524"/>
        </a:xfrm>
        <a:prstGeom prst="roundRect">
          <a:avLst/>
        </a:prstGeo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029" sz="1900" kern="1200" dirty="0" smtClean="0">
              <a:solidFill>
                <a:srgbClr val="FFFFFF"/>
              </a:solidFill>
              <a:latin typeface="Arial"/>
              <a:ea typeface="+mn-ea"/>
              <a:cs typeface="+mn-cs"/>
            </a:rPr>
            <a:t>Risk Assessment </a:t>
          </a:r>
          <a:endParaRPr lang="en-029" sz="1900" kern="1200" dirty="0">
            <a:solidFill>
              <a:srgbClr val="FFFFFF"/>
            </a:solidFill>
            <a:latin typeface="Arial"/>
            <a:ea typeface="+mn-ea"/>
            <a:cs typeface="+mn-cs"/>
          </a:endParaRPr>
        </a:p>
      </dsp:txBody>
      <dsp:txXfrm>
        <a:off x="8566" y="865954"/>
        <a:ext cx="3053267" cy="700524"/>
      </dsp:txXfrm>
    </dsp:sp>
    <dsp:sp modelId="{8CBE1396-075C-4DE3-AD78-D7A8CB513082}">
      <dsp:nvSpPr>
        <dsp:cNvPr id="0" name=""/>
        <dsp:cNvSpPr/>
      </dsp:nvSpPr>
      <dsp:spPr>
        <a:xfrm rot="5400000">
          <a:off x="5504824" y="-663406"/>
          <a:ext cx="532652" cy="5428031"/>
        </a:xfrm>
        <a:prstGeom prst="round2SameRect">
          <a:avLst/>
        </a:prstGeo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Information Management and Sharing</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Education and Training / Learning and Research</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Public Awareness</a:t>
          </a:r>
          <a:endParaRPr lang="en-029" sz="1100" kern="1200" dirty="0">
            <a:solidFill>
              <a:srgbClr val="292934">
                <a:hueOff val="0"/>
                <a:satOff val="0"/>
                <a:lumOff val="0"/>
                <a:alphaOff val="0"/>
              </a:srgbClr>
            </a:solidFill>
            <a:latin typeface="Arial"/>
            <a:ea typeface="+mn-ea"/>
            <a:cs typeface="+mn-cs"/>
          </a:endParaRPr>
        </a:p>
      </dsp:txBody>
      <dsp:txXfrm rot="5400000">
        <a:off x="5504824" y="-663406"/>
        <a:ext cx="532652" cy="5428031"/>
      </dsp:txXfrm>
    </dsp:sp>
    <dsp:sp modelId="{A39CCBB5-46CB-4EA5-9479-2569A41E84DC}">
      <dsp:nvSpPr>
        <dsp:cNvPr id="0" name=""/>
        <dsp:cNvSpPr/>
      </dsp:nvSpPr>
      <dsp:spPr>
        <a:xfrm>
          <a:off x="8566" y="1687504"/>
          <a:ext cx="3053267" cy="637649"/>
        </a:xfrm>
        <a:prstGeom prst="roundRect">
          <a:avLst/>
        </a:prstGeo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029" sz="1900" kern="1200" dirty="0" smtClean="0">
              <a:solidFill>
                <a:srgbClr val="FFFFFF"/>
              </a:solidFill>
              <a:latin typeface="Arial"/>
              <a:ea typeface="+mn-ea"/>
              <a:cs typeface="+mn-cs"/>
            </a:rPr>
            <a:t>Knowledge and Education</a:t>
          </a:r>
          <a:endParaRPr lang="en-029" sz="1900" kern="1200" dirty="0">
            <a:solidFill>
              <a:srgbClr val="FFFFFF"/>
            </a:solidFill>
            <a:latin typeface="Arial"/>
            <a:ea typeface="+mn-ea"/>
            <a:cs typeface="+mn-cs"/>
          </a:endParaRPr>
        </a:p>
      </dsp:txBody>
      <dsp:txXfrm>
        <a:off x="8566" y="1687504"/>
        <a:ext cx="3053267" cy="637649"/>
      </dsp:txXfrm>
    </dsp:sp>
    <dsp:sp modelId="{B571C437-FE26-47DC-A76E-99EF11BA5AD1}">
      <dsp:nvSpPr>
        <dsp:cNvPr id="0" name=""/>
        <dsp:cNvSpPr/>
      </dsp:nvSpPr>
      <dsp:spPr>
        <a:xfrm rot="5400000">
          <a:off x="5405983" y="142571"/>
          <a:ext cx="730333" cy="5428031"/>
        </a:xfrm>
        <a:prstGeom prst="round2SameRect">
          <a:avLst/>
        </a:prstGeom>
        <a:solidFill>
          <a:srgbClr val="93A299">
            <a:alpha val="90000"/>
            <a:tint val="40000"/>
            <a:hueOff val="0"/>
            <a:satOff val="0"/>
            <a:lumOff val="0"/>
            <a:alphaOff val="0"/>
          </a:srgbClr>
        </a:solidFill>
        <a:ln w="26425" cap="flat" cmpd="sng" algn="ctr">
          <a:solidFill>
            <a:srgbClr val="93A299">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Environmental and Natural Resource Management / Climate Change Adaptation</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Sustainable Livelihoods</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Social Protection</a:t>
          </a:r>
          <a:endParaRPr lang="en-029" sz="1100" kern="1200" dirty="0">
            <a:solidFill>
              <a:srgbClr val="292934">
                <a:hueOff val="0"/>
                <a:satOff val="0"/>
                <a:lumOff val="0"/>
                <a:alphaOff val="0"/>
              </a:srgbClr>
            </a:solidFill>
            <a:latin typeface="Arial"/>
            <a:ea typeface="+mn-ea"/>
            <a:cs typeface="+mn-cs"/>
          </a:endParaRPr>
        </a:p>
        <a:p>
          <a:pPr marL="57150" lvl="1" indent="-57150" algn="l" defTabSz="488950">
            <a:lnSpc>
              <a:spcPct val="90000"/>
            </a:lnSpc>
            <a:spcBef>
              <a:spcPct val="0"/>
            </a:spcBef>
            <a:spcAft>
              <a:spcPct val="15000"/>
            </a:spcAft>
            <a:buChar char="••"/>
          </a:pPr>
          <a:r>
            <a:rPr lang="en-029" sz="1100" kern="1200" dirty="0" smtClean="0">
              <a:solidFill>
                <a:srgbClr val="292934">
                  <a:hueOff val="0"/>
                  <a:satOff val="0"/>
                  <a:lumOff val="0"/>
                  <a:alphaOff val="0"/>
                </a:srgbClr>
              </a:solidFill>
              <a:latin typeface="Arial"/>
              <a:ea typeface="+mn-ea"/>
              <a:cs typeface="+mn-cs"/>
            </a:rPr>
            <a:t>Financial Instruments / Structural and Technical Measures</a:t>
          </a:r>
          <a:endParaRPr lang="en-029" sz="1100" kern="1200" dirty="0">
            <a:solidFill>
              <a:srgbClr val="292934">
                <a:hueOff val="0"/>
                <a:satOff val="0"/>
                <a:lumOff val="0"/>
                <a:alphaOff val="0"/>
              </a:srgbClr>
            </a:solidFill>
            <a:latin typeface="Arial"/>
            <a:ea typeface="+mn-ea"/>
            <a:cs typeface="+mn-cs"/>
          </a:endParaRPr>
        </a:p>
      </dsp:txBody>
      <dsp:txXfrm rot="5400000">
        <a:off x="5405983" y="142571"/>
        <a:ext cx="730333" cy="5428031"/>
      </dsp:txXfrm>
    </dsp:sp>
    <dsp:sp modelId="{1211AB49-FB17-4CA0-9B45-DD0F408E48E2}">
      <dsp:nvSpPr>
        <dsp:cNvPr id="0" name=""/>
        <dsp:cNvSpPr/>
      </dsp:nvSpPr>
      <dsp:spPr>
        <a:xfrm>
          <a:off x="8566" y="2430727"/>
          <a:ext cx="3053267" cy="658894"/>
        </a:xfrm>
        <a:prstGeom prst="roundRect">
          <a:avLst/>
        </a:prstGeo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029" sz="1900" kern="1200" dirty="0" smtClean="0">
              <a:solidFill>
                <a:srgbClr val="FFFFFF"/>
              </a:solidFill>
              <a:latin typeface="Arial"/>
              <a:ea typeface="+mn-ea"/>
              <a:cs typeface="+mn-cs"/>
            </a:rPr>
            <a:t>Risk Management and Vulnerability Reduction</a:t>
          </a:r>
          <a:endParaRPr lang="en-029" sz="1900" kern="1200" dirty="0">
            <a:solidFill>
              <a:srgbClr val="FFFFFF"/>
            </a:solidFill>
            <a:latin typeface="Arial"/>
            <a:ea typeface="+mn-ea"/>
            <a:cs typeface="+mn-cs"/>
          </a:endParaRPr>
        </a:p>
      </dsp:txBody>
      <dsp:txXfrm>
        <a:off x="8566" y="2430727"/>
        <a:ext cx="3053267" cy="658894"/>
      </dsp:txXfrm>
    </dsp:sp>
    <dsp:sp modelId="{4C4E207A-6711-44F8-81D9-67E97B2DC9AF}">
      <dsp:nvSpPr>
        <dsp:cNvPr id="0" name=""/>
        <dsp:cNvSpPr/>
      </dsp:nvSpPr>
      <dsp:spPr>
        <a:xfrm>
          <a:off x="8539" y="3402829"/>
          <a:ext cx="3056252" cy="739008"/>
        </a:xfrm>
        <a:prstGeom prst="roundRect">
          <a:avLst/>
        </a:prstGeom>
        <a:solidFill>
          <a:srgbClr val="93A299">
            <a:hueOff val="0"/>
            <a:satOff val="0"/>
            <a:lumOff val="0"/>
            <a:alphaOff val="0"/>
          </a:srgbClr>
        </a:solid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029" sz="1900" kern="1200" dirty="0" smtClean="0">
              <a:solidFill>
                <a:srgbClr val="FFFFFF"/>
              </a:solidFill>
              <a:latin typeface="Arial"/>
              <a:ea typeface="+mn-ea"/>
              <a:cs typeface="+mn-cs"/>
            </a:rPr>
            <a:t>Disaster Preparedness and Response </a:t>
          </a:r>
          <a:endParaRPr lang="en-029" sz="1900" kern="1200" dirty="0">
            <a:solidFill>
              <a:srgbClr val="FFFFFF"/>
            </a:solidFill>
            <a:latin typeface="Arial"/>
            <a:ea typeface="+mn-ea"/>
            <a:cs typeface="+mn-cs"/>
          </a:endParaRPr>
        </a:p>
      </dsp:txBody>
      <dsp:txXfrm>
        <a:off x="8539" y="3402829"/>
        <a:ext cx="3056252" cy="739008"/>
      </dsp:txXfrm>
    </dsp:sp>
    <dsp:sp modelId="{EDA287FF-DF95-4376-AB18-4A419A64FC88}">
      <dsp:nvSpPr>
        <dsp:cNvPr id="0" name=""/>
        <dsp:cNvSpPr/>
      </dsp:nvSpPr>
      <dsp:spPr>
        <a:xfrm>
          <a:off x="3105131" y="3384375"/>
          <a:ext cx="5392756" cy="713175"/>
        </a:xfrm>
        <a:prstGeom prst="roundRect">
          <a:avLst/>
        </a:prstGeom>
        <a:solidFill>
          <a:srgbClr val="DCE0DE"/>
        </a:solidFill>
        <a:ln w="26425"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endParaRPr lang="en-029" sz="1900" kern="1200">
            <a:solidFill>
              <a:schemeClr val="tx1"/>
            </a:solidFill>
            <a:latin typeface="Arial"/>
            <a:ea typeface="+mn-ea"/>
            <a:cs typeface="+mn-cs"/>
          </a:endParaRPr>
        </a:p>
      </dsp:txBody>
      <dsp:txXfrm>
        <a:off x="3105131" y="3384375"/>
        <a:ext cx="5392756" cy="71317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PA"/>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022CD9F-70A2-4BCA-8079-3A71DAA7ED96}" type="datetimeFigureOut">
              <a:rPr lang="es-PA"/>
              <a:pPr>
                <a:defRPr/>
              </a:pPr>
              <a:t>11/26/2012</a:t>
            </a:fld>
            <a:endParaRPr lang="es-PA"/>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PA"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PA"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PA"/>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6423CF2-9D50-4D20-9C4B-3F77B521697E}" type="slidenum">
              <a:rPr lang="es-PA"/>
              <a:pPr>
                <a:defRPr/>
              </a:pPr>
              <a:t>‹#›</a:t>
            </a:fld>
            <a:endParaRPr lang="es-P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p:spPr>
      </p:sp>
      <p:sp>
        <p:nvSpPr>
          <p:cNvPr id="3379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p:spPr>
      </p:sp>
      <p:sp>
        <p:nvSpPr>
          <p:cNvPr id="35843"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1. Physical location of the Caribbean region within a global perspective, contributes to its hazards/ disaster vulnerability. This is especially true in relation to hydro-meteorology, seismicity, climate change, and epidemics.</a:t>
            </a:r>
          </a:p>
          <a:p>
            <a:pPr eaLnBrk="1" hangingPunct="1"/>
            <a:endParaRPr lang="en-US" dirty="0" smtClean="0"/>
          </a:p>
          <a:p>
            <a:pPr eaLnBrk="1" hangingPunct="1"/>
            <a:r>
              <a:rPr lang="en-US" dirty="0" smtClean="0"/>
              <a:t>2. Rapid </a:t>
            </a:r>
            <a:r>
              <a:rPr lang="en-US" dirty="0" err="1" smtClean="0"/>
              <a:t>urbanisation</a:t>
            </a:r>
            <a:r>
              <a:rPr lang="en-US" dirty="0" smtClean="0"/>
              <a:t> is increasing exerting such a tremendous pressure on land that it is causing communities to squat on environmentally unstable areas such as steep hillsides prone to landslide, by the side of rivers that regularly flood, or on unstable ground that is prone to subsidence. </a:t>
            </a:r>
          </a:p>
          <a:p>
            <a:pPr eaLnBrk="1" hangingPunct="1"/>
            <a:endParaRPr lang="en-US" dirty="0" smtClean="0"/>
          </a:p>
          <a:p>
            <a:pPr eaLnBrk="1" hangingPunct="1"/>
            <a:r>
              <a:rPr lang="en-US" dirty="0" smtClean="0"/>
              <a:t>3. In the Caribbean, urban growth is often accompanied by the lack of urban planning; in consequence there is a </a:t>
            </a:r>
            <a:r>
              <a:rPr lang="en-US" b="1" dirty="0" smtClean="0"/>
              <a:t>rapid expansion of informal settlements</a:t>
            </a:r>
            <a:r>
              <a:rPr lang="en-US" dirty="0" smtClean="0"/>
              <a:t>; inadequate water and waste disposable management, lack of a standards drainage and building construction. </a:t>
            </a:r>
          </a:p>
          <a:p>
            <a:pPr eaLnBrk="1" hangingPunct="1"/>
            <a:endParaRPr lang="en-US" dirty="0" smtClean="0"/>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p:spPr>
      </p:sp>
      <p:sp>
        <p:nvSpPr>
          <p:cNvPr id="3686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p:spPr>
      </p:sp>
      <p:sp>
        <p:nvSpPr>
          <p:cNvPr id="3789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p:spPr>
      </p:sp>
      <p:sp>
        <p:nvSpPr>
          <p:cNvPr id="3891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bwMode="auto">
          <a:noFill/>
          <a:ln>
            <a:solidFill>
              <a:srgbClr val="000000"/>
            </a:solidFill>
            <a:miter lim="800000"/>
            <a:headEnd/>
            <a:tailEnd/>
          </a:ln>
        </p:spPr>
      </p:sp>
      <p:sp>
        <p:nvSpPr>
          <p:cNvPr id="39939"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Re Risk Transfer Mechanism – </a:t>
            </a:r>
            <a:r>
              <a:rPr lang="en-US" sz="1200" b="0" kern="1200" baseline="0" dirty="0" smtClean="0">
                <a:solidFill>
                  <a:schemeClr val="tx1"/>
                </a:solidFill>
                <a:latin typeface="+mn-lt"/>
                <a:ea typeface="+mn-ea"/>
                <a:cs typeface="+mn-cs"/>
              </a:rPr>
              <a:t>The Caribbean Catastrophe Risk Insurance Facility was recently established to provide the Caribbean Community</a:t>
            </a:r>
          </a:p>
          <a:p>
            <a:r>
              <a:rPr lang="en-US" sz="1200" b="0" kern="1200" baseline="0" dirty="0" smtClean="0">
                <a:solidFill>
                  <a:schemeClr val="tx1"/>
                </a:solidFill>
                <a:latin typeface="+mn-lt"/>
                <a:ea typeface="+mn-ea"/>
                <a:cs typeface="+mn-cs"/>
              </a:rPr>
              <a:t>(CARICOM) government with an insurance</a:t>
            </a:r>
          </a:p>
          <a:p>
            <a:r>
              <a:rPr lang="en-US" sz="1200" b="0" kern="1200" baseline="0" dirty="0" smtClean="0">
                <a:solidFill>
                  <a:schemeClr val="tx1"/>
                </a:solidFill>
                <a:latin typeface="+mn-lt"/>
                <a:ea typeface="+mn-ea"/>
                <a:cs typeface="+mn-cs"/>
              </a:rPr>
              <a:t>instrument to address low levels of liquidity due to high levels of indebtedness and increasing hazard vulnerability. This instrument, akin to business interruption insurance, will provide them with short-term liquidity if hit by a hurricane or earthquake.</a:t>
            </a:r>
            <a:endParaRPr lang="en-US" b="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bwMode="auto">
          <a:noFill/>
          <a:ln>
            <a:solidFill>
              <a:srgbClr val="000000"/>
            </a:solidFill>
            <a:miter lim="800000"/>
            <a:headEnd/>
            <a:tailEnd/>
          </a:ln>
        </p:spPr>
      </p:sp>
      <p:sp>
        <p:nvSpPr>
          <p:cNvPr id="4096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TextEdit="1"/>
          </p:cNvSpPr>
          <p:nvPr>
            <p:ph type="sldImg"/>
          </p:nvPr>
        </p:nvSpPr>
        <p:spPr bwMode="auto">
          <a:noFill/>
          <a:ln>
            <a:solidFill>
              <a:srgbClr val="000000"/>
            </a:solidFill>
            <a:miter lim="800000"/>
            <a:headEnd/>
            <a:tailEnd/>
          </a:ln>
        </p:spPr>
      </p:sp>
      <p:sp>
        <p:nvSpPr>
          <p:cNvPr id="4198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3011"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BEB90F-761A-4527-B42E-697707D4FCA8}" type="slidenum">
              <a:rPr lang="es-PA" smtClean="0"/>
              <a:pPr fontAlgn="base">
                <a:spcBef>
                  <a:spcPct val="0"/>
                </a:spcBef>
                <a:spcAft>
                  <a:spcPct val="0"/>
                </a:spcAft>
              </a:pPr>
              <a:t>20</a:t>
            </a:fld>
            <a:endParaRPr lang="es-P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TextEdit="1"/>
          </p:cNvSpPr>
          <p:nvPr>
            <p:ph type="sldImg"/>
          </p:nvPr>
        </p:nvSpPr>
        <p:spPr bwMode="auto">
          <a:noFill/>
          <a:ln>
            <a:solidFill>
              <a:srgbClr val="000000"/>
            </a:solidFill>
            <a:miter lim="800000"/>
            <a:headEnd/>
            <a:tailEnd/>
          </a:ln>
        </p:spPr>
      </p:sp>
      <p:sp>
        <p:nvSpPr>
          <p:cNvPr id="2560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p:spPr>
      </p:sp>
      <p:sp>
        <p:nvSpPr>
          <p:cNvPr id="2662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029" smtClean="0"/>
              <a:t>The region is southeast of the Gulf of Mexico and North America, east of Central America and north of South America .</a:t>
            </a:r>
          </a:p>
          <a:p>
            <a:pPr eaLnBrk="1" hangingPunct="1"/>
            <a:r>
              <a:rPr lang="en-029" smtClean="0"/>
              <a:t>Situated largely on the Caribbean and North American Plate -   the region comprises of 30 territories of more than 7,000 islands, islets , reefs and cays. These islands generally form  island arcs that delineate the eastern and northern edges of the Caribbean Sea.  Examples for this presentation will centre on islands located in the west and north-western sections of the Caribbean namely, Turks and Caicos Islands, Jamaica, Cuba and the Cayman Islands. </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TextEdit="1"/>
          </p:cNvSpPr>
          <p:nvPr>
            <p:ph type="sldImg"/>
          </p:nvPr>
        </p:nvSpPr>
        <p:spPr bwMode="auto">
          <a:noFill/>
          <a:ln>
            <a:solidFill>
              <a:srgbClr val="000000"/>
            </a:solidFill>
            <a:miter lim="800000"/>
            <a:headEnd/>
            <a:tailEnd/>
          </a:ln>
        </p:spPr>
      </p:sp>
      <p:sp>
        <p:nvSpPr>
          <p:cNvPr id="2765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While thematic guidelines for DRR are </a:t>
            </a:r>
            <a:r>
              <a:rPr lang="en-US" dirty="0" smtClean="0"/>
              <a:t>provided, </a:t>
            </a:r>
            <a:r>
              <a:rPr lang="en-US" dirty="0" smtClean="0"/>
              <a:t>strategies are not</a:t>
            </a:r>
            <a:r>
              <a:rPr lang="en-US" baseline="0" dirty="0" smtClean="0"/>
              <a:t> only flexible but also region and sometimes country </a:t>
            </a:r>
            <a:r>
              <a:rPr lang="en-US" baseline="0" dirty="0" smtClean="0"/>
              <a:t>specific.</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If we are to achieve sustainable development then greater effort is needed in terms of capacity building at the local</a:t>
            </a:r>
            <a:r>
              <a:rPr lang="en-US" baseline="0" dirty="0" smtClean="0"/>
              <a:t> and </a:t>
            </a:r>
            <a:r>
              <a:rPr lang="en-US" dirty="0" smtClean="0"/>
              <a:t>national  level.</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b="1" dirty="0" smtClean="0"/>
              <a:t>Geographical Location</a:t>
            </a:r>
            <a:r>
              <a:rPr lang="en-US" b="1" baseline="0" dirty="0" smtClean="0"/>
              <a:t> </a:t>
            </a:r>
            <a:r>
              <a:rPr lang="en-US" baseline="0" dirty="0" smtClean="0"/>
              <a:t>– path of North Atlantic hurricane track, geological boundary between North American and Caribbean Plates</a:t>
            </a:r>
          </a:p>
          <a:p>
            <a:pPr eaLnBrk="1" hangingPunct="1"/>
            <a:r>
              <a:rPr lang="en-US" b="1" baseline="0" dirty="0" smtClean="0"/>
              <a:t>Technological  risk </a:t>
            </a:r>
            <a:r>
              <a:rPr lang="en-US" baseline="0" dirty="0" smtClean="0"/>
              <a:t>– oil and other hazardous material shipment through Caribbean waters, lack of economic diversity and dependence on tourism ( </a:t>
            </a:r>
            <a:r>
              <a:rPr lang="en-US" baseline="0" dirty="0" err="1" smtClean="0"/>
              <a:t>eg</a:t>
            </a:r>
            <a:r>
              <a:rPr lang="en-US" baseline="0" dirty="0" smtClean="0"/>
              <a:t> effect of 9/11)</a:t>
            </a:r>
          </a:p>
          <a:p>
            <a:pPr eaLnBrk="1" hangingPunct="1"/>
            <a:r>
              <a:rPr lang="en-US" b="1" baseline="0" dirty="0" smtClean="0"/>
              <a:t>Historical evolution </a:t>
            </a:r>
            <a:r>
              <a:rPr lang="en-US" baseline="0" dirty="0" smtClean="0"/>
              <a:t>– external orientation off colonial trade and geographic location of urban centre in less than ideal areas</a:t>
            </a:r>
          </a:p>
          <a:p>
            <a:pPr>
              <a:lnSpc>
                <a:spcPct val="80000"/>
              </a:lnSpc>
            </a:pPr>
            <a:r>
              <a:rPr lang="en-US" b="1" baseline="0" dirty="0" smtClean="0"/>
              <a:t>Primacy</a:t>
            </a:r>
            <a:r>
              <a:rPr lang="en-US" baseline="0" dirty="0" smtClean="0"/>
              <a:t> – concentration of resources and investments in one city resulting in unequal growth of urban </a:t>
            </a:r>
            <a:r>
              <a:rPr lang="en-US" baseline="0" dirty="0" err="1" smtClean="0"/>
              <a:t>centres</a:t>
            </a:r>
            <a:r>
              <a:rPr lang="en-US" sz="1200" dirty="0" err="1" smtClean="0"/>
              <a:t>Most</a:t>
            </a:r>
            <a:r>
              <a:rPr lang="en-US" sz="1200" dirty="0" smtClean="0"/>
              <a:t> of this growth will occur in the </a:t>
            </a:r>
          </a:p>
          <a:p>
            <a:pPr marL="0" lvl="1">
              <a:lnSpc>
                <a:spcPct val="80000"/>
              </a:lnSpc>
            </a:pPr>
            <a:r>
              <a:rPr lang="en-US" sz="1200" b="1" dirty="0" smtClean="0"/>
              <a:t>Socio-economic</a:t>
            </a:r>
            <a:r>
              <a:rPr lang="en-US" sz="1200" b="0" dirty="0" smtClean="0"/>
              <a:t>-Youthful population in many Latin</a:t>
            </a:r>
            <a:r>
              <a:rPr lang="en-US" sz="1200" b="0" baseline="0" dirty="0" smtClean="0"/>
              <a:t> American and Caribbean Countries. </a:t>
            </a:r>
            <a:r>
              <a:rPr lang="en-US" altLang="ja-JP" sz="1200" dirty="0" smtClean="0"/>
              <a:t>Relevance of the youthful population is that it signifies a strong impetus for continued population growth and increased levels of hazard vulnerability owing to low levels of exposure and awareness.</a:t>
            </a:r>
            <a:endParaRPr lang="en-US" sz="1200" b="1" dirty="0" smtClean="0"/>
          </a:p>
          <a:p>
            <a:pPr marL="0" lvl="1">
              <a:lnSpc>
                <a:spcPct val="80000"/>
              </a:lnSpc>
            </a:pPr>
            <a:r>
              <a:rPr lang="en-US" sz="1200" b="1" dirty="0" smtClean="0"/>
              <a:t>Future Growth</a:t>
            </a:r>
            <a:r>
              <a:rPr lang="en-US" sz="1200" dirty="0" smtClean="0"/>
              <a:t>-</a:t>
            </a:r>
            <a:r>
              <a:rPr lang="en-US" sz="1100" dirty="0" smtClean="0"/>
              <a:t>Virtually all of the world’s future population growth is predicted to take place in cities and their urban landscapes.</a:t>
            </a:r>
          </a:p>
          <a:p>
            <a:pPr marL="0" lvl="1">
              <a:lnSpc>
                <a:spcPct val="80000"/>
              </a:lnSpc>
            </a:pPr>
            <a:r>
              <a:rPr lang="en-US" sz="1100" dirty="0" smtClean="0"/>
              <a:t>By 2030, 1 in 4 persons will live in a city of 500,000 people; and 1 in 10 persons will live in a city of 10 million population. </a:t>
            </a:r>
            <a:endParaRPr lang="en-US" sz="1200" dirty="0" smtClean="0"/>
          </a:p>
          <a:p>
            <a:pPr>
              <a:lnSpc>
                <a:spcPct val="80000"/>
              </a:lnSpc>
            </a:pPr>
            <a:r>
              <a:rPr lang="en-US" sz="1200" dirty="0" smtClean="0"/>
              <a:t>In Latin America and the Caribbean: 73% of its population were living in urban areas in 1995, the level of urbanization is similar to that of Europe.</a:t>
            </a:r>
          </a:p>
          <a:p>
            <a:pPr marL="0" marR="0" indent="0" algn="l" defTabSz="914400" rtl="0" eaLnBrk="0" fontAlgn="base" latinLnBrk="0" hangingPunct="0">
              <a:lnSpc>
                <a:spcPct val="80000"/>
              </a:lnSpc>
              <a:spcBef>
                <a:spcPct val="30000"/>
              </a:spcBef>
              <a:spcAft>
                <a:spcPct val="0"/>
              </a:spcAft>
              <a:buClrTx/>
              <a:buSzTx/>
              <a:buFontTx/>
              <a:buNone/>
              <a:tabLst/>
              <a:defRPr/>
            </a:pPr>
            <a:r>
              <a:rPr lang="en-US" sz="1200" b="1" dirty="0" smtClean="0"/>
              <a:t>Disaster impact</a:t>
            </a:r>
            <a:r>
              <a:rPr lang="en-US" sz="1200" b="1" baseline="0" dirty="0" smtClean="0"/>
              <a:t> profile</a:t>
            </a:r>
            <a:r>
              <a:rPr lang="en-US" sz="1200" baseline="0" dirty="0" smtClean="0"/>
              <a:t>-</a:t>
            </a:r>
            <a:r>
              <a:rPr lang="en-US" dirty="0" smtClean="0"/>
              <a:t>Greater vulnerability in Caribbean owing to small size of islands.  A single hazard can result in total devastation across the entire island (e.g. Ivan in Grenada).</a:t>
            </a:r>
          </a:p>
          <a:p>
            <a:pPr>
              <a:lnSpc>
                <a:spcPct val="80000"/>
              </a:lnSpc>
            </a:pPr>
            <a:endParaRPr lang="en-US" sz="1200" dirty="0" smtClean="0"/>
          </a:p>
          <a:p>
            <a:pPr eaLnBrk="1" hangingPunct="1"/>
            <a:endParaRPr lang="en-US" baseline="0" dirty="0" smtClean="0"/>
          </a:p>
          <a:p>
            <a:pPr eaLnBrk="1" hangingPunct="1"/>
            <a:endParaRPr lang="en-US" baseline="0" dirty="0" smtClean="0"/>
          </a:p>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noFill/>
          <a:ln>
            <a:solidFill>
              <a:srgbClr val="000000"/>
            </a:solidFill>
            <a:miter lim="800000"/>
            <a:headEnd/>
            <a:tailEnd/>
          </a:ln>
        </p:spPr>
      </p:sp>
      <p:sp>
        <p:nvSpPr>
          <p:cNvPr id="3277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757238" y="188913"/>
            <a:ext cx="7535863" cy="1008062"/>
          </a:xfrm>
          <a:prstGeom prst="rect">
            <a:avLst/>
          </a:prstGeom>
          <a:noFill/>
          <a:ln w="9525">
            <a:noFill/>
            <a:miter lim="800000"/>
            <a:headEnd/>
            <a:tailEnd/>
          </a:ln>
        </p:spPr>
      </p:pic>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A"/>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A"/>
          </a:p>
        </p:txBody>
      </p:sp>
      <p:sp>
        <p:nvSpPr>
          <p:cNvPr id="5" name="3 Marcador de fecha"/>
          <p:cNvSpPr>
            <a:spLocks noGrp="1"/>
          </p:cNvSpPr>
          <p:nvPr>
            <p:ph type="dt" sz="half" idx="10"/>
          </p:nvPr>
        </p:nvSpPr>
        <p:spPr/>
        <p:txBody>
          <a:bodyPr/>
          <a:lstStyle>
            <a:lvl1pPr>
              <a:defRPr/>
            </a:lvl1pPr>
          </a:lstStyle>
          <a:p>
            <a:pPr>
              <a:defRPr/>
            </a:pPr>
            <a:fld id="{79548E9A-D74D-43EE-B9AE-67D16B3A5E93}" type="datetimeFigureOut">
              <a:rPr lang="es-PA"/>
              <a:pPr>
                <a:defRPr/>
              </a:pPr>
              <a:t>11/26/2012</a:t>
            </a:fld>
            <a:endParaRPr lang="es-PA"/>
          </a:p>
        </p:txBody>
      </p:sp>
      <p:sp>
        <p:nvSpPr>
          <p:cNvPr id="6" name="4 Marcador de pie de página"/>
          <p:cNvSpPr>
            <a:spLocks noGrp="1"/>
          </p:cNvSpPr>
          <p:nvPr>
            <p:ph type="ftr" sz="quarter" idx="11"/>
          </p:nvPr>
        </p:nvSpPr>
        <p:spPr/>
        <p:txBody>
          <a:bodyPr/>
          <a:lstStyle>
            <a:lvl1pPr>
              <a:defRPr/>
            </a:lvl1pPr>
          </a:lstStyle>
          <a:p>
            <a:pPr>
              <a:defRPr/>
            </a:pPr>
            <a:endParaRPr lang="es-PA"/>
          </a:p>
        </p:txBody>
      </p:sp>
      <p:sp>
        <p:nvSpPr>
          <p:cNvPr id="7" name="5 Marcador de número de diapositiva"/>
          <p:cNvSpPr>
            <a:spLocks noGrp="1"/>
          </p:cNvSpPr>
          <p:nvPr>
            <p:ph type="sldNum" sz="quarter" idx="12"/>
          </p:nvPr>
        </p:nvSpPr>
        <p:spPr/>
        <p:txBody>
          <a:bodyPr/>
          <a:lstStyle>
            <a:lvl1pPr>
              <a:defRPr/>
            </a:lvl1pPr>
          </a:lstStyle>
          <a:p>
            <a:pPr>
              <a:defRPr/>
            </a:pPr>
            <a:fld id="{41F37CED-2E84-4F30-8B3E-3FDA928503F3}" type="slidenum">
              <a:rPr lang="es-PA"/>
              <a:pPr>
                <a:defRPr/>
              </a:pPr>
              <a:t>‹#›</a:t>
            </a:fld>
            <a:endParaRPr lang="es-P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lvl1pPr>
              <a:defRPr/>
            </a:lvl1pPr>
          </a:lstStyle>
          <a:p>
            <a:pPr>
              <a:defRPr/>
            </a:pPr>
            <a:fld id="{1FF92172-FF4A-4CF6-A52C-537B81DE9182}" type="datetimeFigureOut">
              <a:rPr lang="es-PA"/>
              <a:pPr>
                <a:defRPr/>
              </a:pPr>
              <a:t>11/26/2012</a:t>
            </a:fld>
            <a:endParaRPr lang="es-PA"/>
          </a:p>
        </p:txBody>
      </p:sp>
      <p:sp>
        <p:nvSpPr>
          <p:cNvPr id="5" name="4 Marcador de pie de página"/>
          <p:cNvSpPr>
            <a:spLocks noGrp="1"/>
          </p:cNvSpPr>
          <p:nvPr>
            <p:ph type="ftr" sz="quarter" idx="11"/>
          </p:nvPr>
        </p:nvSpPr>
        <p:spPr/>
        <p:txBody>
          <a:bodyPr/>
          <a:lstStyle>
            <a:lvl1pPr>
              <a:defRPr/>
            </a:lvl1pPr>
          </a:lstStyle>
          <a:p>
            <a:pPr>
              <a:defRPr/>
            </a:pPr>
            <a:endParaRPr lang="es-PA"/>
          </a:p>
        </p:txBody>
      </p:sp>
      <p:sp>
        <p:nvSpPr>
          <p:cNvPr id="6" name="5 Marcador de número de diapositiva"/>
          <p:cNvSpPr>
            <a:spLocks noGrp="1"/>
          </p:cNvSpPr>
          <p:nvPr>
            <p:ph type="sldNum" sz="quarter" idx="12"/>
          </p:nvPr>
        </p:nvSpPr>
        <p:spPr/>
        <p:txBody>
          <a:bodyPr/>
          <a:lstStyle>
            <a:lvl1pPr>
              <a:defRPr/>
            </a:lvl1pPr>
          </a:lstStyle>
          <a:p>
            <a:pPr>
              <a:defRPr/>
            </a:pPr>
            <a:fld id="{5C8E29EF-D99D-4D46-B69E-720AAECFC499}" type="slidenum">
              <a:rPr lang="es-PA"/>
              <a:pPr>
                <a:defRPr/>
              </a:pPr>
              <a:t>‹#›</a:t>
            </a:fld>
            <a:endParaRPr lang="es-P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lvl1pPr>
              <a:defRPr/>
            </a:lvl1pPr>
          </a:lstStyle>
          <a:p>
            <a:pPr>
              <a:defRPr/>
            </a:pPr>
            <a:fld id="{1E4DF534-82A8-4AF0-A23A-DE25DFE443D1}" type="datetimeFigureOut">
              <a:rPr lang="es-PA"/>
              <a:pPr>
                <a:defRPr/>
              </a:pPr>
              <a:t>11/26/2012</a:t>
            </a:fld>
            <a:endParaRPr lang="es-PA"/>
          </a:p>
        </p:txBody>
      </p:sp>
      <p:sp>
        <p:nvSpPr>
          <p:cNvPr id="5" name="4 Marcador de pie de página"/>
          <p:cNvSpPr>
            <a:spLocks noGrp="1"/>
          </p:cNvSpPr>
          <p:nvPr>
            <p:ph type="ftr" sz="quarter" idx="11"/>
          </p:nvPr>
        </p:nvSpPr>
        <p:spPr/>
        <p:txBody>
          <a:bodyPr/>
          <a:lstStyle>
            <a:lvl1pPr>
              <a:defRPr/>
            </a:lvl1pPr>
          </a:lstStyle>
          <a:p>
            <a:pPr>
              <a:defRPr/>
            </a:pPr>
            <a:endParaRPr lang="es-PA"/>
          </a:p>
        </p:txBody>
      </p:sp>
      <p:sp>
        <p:nvSpPr>
          <p:cNvPr id="6" name="5 Marcador de número de diapositiva"/>
          <p:cNvSpPr>
            <a:spLocks noGrp="1"/>
          </p:cNvSpPr>
          <p:nvPr>
            <p:ph type="sldNum" sz="quarter" idx="12"/>
          </p:nvPr>
        </p:nvSpPr>
        <p:spPr/>
        <p:txBody>
          <a:bodyPr/>
          <a:lstStyle>
            <a:lvl1pPr>
              <a:defRPr/>
            </a:lvl1pPr>
          </a:lstStyle>
          <a:p>
            <a:pPr>
              <a:defRPr/>
            </a:pPr>
            <a:fld id="{54FB5FEF-D0BC-4DBF-AC7F-91C994E5548E}" type="slidenum">
              <a:rPr lang="es-PA"/>
              <a:pPr>
                <a:defRPr/>
              </a:pPr>
              <a:t>‹#›</a:t>
            </a:fld>
            <a:endParaRPr lang="es-P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lvl1pPr>
              <a:defRPr/>
            </a:lvl1pPr>
          </a:lstStyle>
          <a:p>
            <a:pPr>
              <a:defRPr/>
            </a:pPr>
            <a:fld id="{C4E1A7C5-23B2-4B8F-998B-0806886E8A45}" type="datetimeFigureOut">
              <a:rPr lang="es-PA"/>
              <a:pPr>
                <a:defRPr/>
              </a:pPr>
              <a:t>11/26/2012</a:t>
            </a:fld>
            <a:endParaRPr lang="es-PA"/>
          </a:p>
        </p:txBody>
      </p:sp>
      <p:sp>
        <p:nvSpPr>
          <p:cNvPr id="5" name="4 Marcador de pie de página"/>
          <p:cNvSpPr>
            <a:spLocks noGrp="1"/>
          </p:cNvSpPr>
          <p:nvPr>
            <p:ph type="ftr" sz="quarter" idx="11"/>
          </p:nvPr>
        </p:nvSpPr>
        <p:spPr/>
        <p:txBody>
          <a:bodyPr/>
          <a:lstStyle>
            <a:lvl1pPr>
              <a:defRPr/>
            </a:lvl1pPr>
          </a:lstStyle>
          <a:p>
            <a:pPr>
              <a:defRPr/>
            </a:pPr>
            <a:endParaRPr lang="es-PA"/>
          </a:p>
        </p:txBody>
      </p:sp>
      <p:sp>
        <p:nvSpPr>
          <p:cNvPr id="6" name="5 Marcador de número de diapositiva"/>
          <p:cNvSpPr>
            <a:spLocks noGrp="1"/>
          </p:cNvSpPr>
          <p:nvPr>
            <p:ph type="sldNum" sz="quarter" idx="12"/>
          </p:nvPr>
        </p:nvSpPr>
        <p:spPr/>
        <p:txBody>
          <a:bodyPr/>
          <a:lstStyle>
            <a:lvl1pPr>
              <a:defRPr/>
            </a:lvl1pPr>
          </a:lstStyle>
          <a:p>
            <a:pPr>
              <a:defRPr/>
            </a:pPr>
            <a:fld id="{FA92D33B-C104-4865-BC54-89ED80944BEA}" type="slidenum">
              <a:rPr lang="es-PA"/>
              <a:pPr>
                <a:defRPr/>
              </a:pPr>
              <a:t>‹#›</a:t>
            </a:fld>
            <a:endParaRPr lang="es-P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95336CD3-D439-4EF3-A1E1-EF10F6410E46}" type="datetimeFigureOut">
              <a:rPr lang="es-PA"/>
              <a:pPr>
                <a:defRPr/>
              </a:pPr>
              <a:t>11/26/2012</a:t>
            </a:fld>
            <a:endParaRPr lang="es-PA"/>
          </a:p>
        </p:txBody>
      </p:sp>
      <p:sp>
        <p:nvSpPr>
          <p:cNvPr id="5" name="4 Marcador de pie de página"/>
          <p:cNvSpPr>
            <a:spLocks noGrp="1"/>
          </p:cNvSpPr>
          <p:nvPr>
            <p:ph type="ftr" sz="quarter" idx="11"/>
          </p:nvPr>
        </p:nvSpPr>
        <p:spPr/>
        <p:txBody>
          <a:bodyPr/>
          <a:lstStyle>
            <a:lvl1pPr>
              <a:defRPr/>
            </a:lvl1pPr>
          </a:lstStyle>
          <a:p>
            <a:pPr>
              <a:defRPr/>
            </a:pPr>
            <a:endParaRPr lang="es-PA"/>
          </a:p>
        </p:txBody>
      </p:sp>
      <p:sp>
        <p:nvSpPr>
          <p:cNvPr id="6" name="5 Marcador de número de diapositiva"/>
          <p:cNvSpPr>
            <a:spLocks noGrp="1"/>
          </p:cNvSpPr>
          <p:nvPr>
            <p:ph type="sldNum" sz="quarter" idx="12"/>
          </p:nvPr>
        </p:nvSpPr>
        <p:spPr/>
        <p:txBody>
          <a:bodyPr/>
          <a:lstStyle>
            <a:lvl1pPr>
              <a:defRPr/>
            </a:lvl1pPr>
          </a:lstStyle>
          <a:p>
            <a:pPr>
              <a:defRPr/>
            </a:pPr>
            <a:fld id="{240FD3BA-158C-4EA3-B20F-65595D7D8C24}" type="slidenum">
              <a:rPr lang="es-PA"/>
              <a:pPr>
                <a:defRPr/>
              </a:pPr>
              <a:t>‹#›</a:t>
            </a:fld>
            <a:endParaRPr lang="es-P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3 Marcador de fecha"/>
          <p:cNvSpPr>
            <a:spLocks noGrp="1"/>
          </p:cNvSpPr>
          <p:nvPr>
            <p:ph type="dt" sz="half" idx="10"/>
          </p:nvPr>
        </p:nvSpPr>
        <p:spPr/>
        <p:txBody>
          <a:bodyPr/>
          <a:lstStyle>
            <a:lvl1pPr>
              <a:defRPr/>
            </a:lvl1pPr>
          </a:lstStyle>
          <a:p>
            <a:pPr>
              <a:defRPr/>
            </a:pPr>
            <a:fld id="{23732F90-AEE5-4E41-A0C3-96131C12B369}" type="datetimeFigureOut">
              <a:rPr lang="es-PA"/>
              <a:pPr>
                <a:defRPr/>
              </a:pPr>
              <a:t>11/26/2012</a:t>
            </a:fld>
            <a:endParaRPr lang="es-PA"/>
          </a:p>
        </p:txBody>
      </p:sp>
      <p:sp>
        <p:nvSpPr>
          <p:cNvPr id="6" name="4 Marcador de pie de página"/>
          <p:cNvSpPr>
            <a:spLocks noGrp="1"/>
          </p:cNvSpPr>
          <p:nvPr>
            <p:ph type="ftr" sz="quarter" idx="11"/>
          </p:nvPr>
        </p:nvSpPr>
        <p:spPr/>
        <p:txBody>
          <a:bodyPr/>
          <a:lstStyle>
            <a:lvl1pPr>
              <a:defRPr/>
            </a:lvl1pPr>
          </a:lstStyle>
          <a:p>
            <a:pPr>
              <a:defRPr/>
            </a:pPr>
            <a:endParaRPr lang="es-PA"/>
          </a:p>
        </p:txBody>
      </p:sp>
      <p:sp>
        <p:nvSpPr>
          <p:cNvPr id="7" name="5 Marcador de número de diapositiva"/>
          <p:cNvSpPr>
            <a:spLocks noGrp="1"/>
          </p:cNvSpPr>
          <p:nvPr>
            <p:ph type="sldNum" sz="quarter" idx="12"/>
          </p:nvPr>
        </p:nvSpPr>
        <p:spPr/>
        <p:txBody>
          <a:bodyPr/>
          <a:lstStyle>
            <a:lvl1pPr>
              <a:defRPr/>
            </a:lvl1pPr>
          </a:lstStyle>
          <a:p>
            <a:pPr>
              <a:defRPr/>
            </a:pPr>
            <a:fld id="{E8BBD161-B74F-4BE3-ACBD-E874261E846A}" type="slidenum">
              <a:rPr lang="es-PA"/>
              <a:pPr>
                <a:defRPr/>
              </a:pPr>
              <a:t>‹#›</a:t>
            </a:fld>
            <a:endParaRPr lang="es-P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7" name="3 Marcador de fecha"/>
          <p:cNvSpPr>
            <a:spLocks noGrp="1"/>
          </p:cNvSpPr>
          <p:nvPr>
            <p:ph type="dt" sz="half" idx="10"/>
          </p:nvPr>
        </p:nvSpPr>
        <p:spPr/>
        <p:txBody>
          <a:bodyPr/>
          <a:lstStyle>
            <a:lvl1pPr>
              <a:defRPr/>
            </a:lvl1pPr>
          </a:lstStyle>
          <a:p>
            <a:pPr>
              <a:defRPr/>
            </a:pPr>
            <a:fld id="{2680E61B-F437-4BFF-A4B2-9E5943D4101A}" type="datetimeFigureOut">
              <a:rPr lang="es-PA"/>
              <a:pPr>
                <a:defRPr/>
              </a:pPr>
              <a:t>11/26/2012</a:t>
            </a:fld>
            <a:endParaRPr lang="es-PA"/>
          </a:p>
        </p:txBody>
      </p:sp>
      <p:sp>
        <p:nvSpPr>
          <p:cNvPr id="8" name="4 Marcador de pie de página"/>
          <p:cNvSpPr>
            <a:spLocks noGrp="1"/>
          </p:cNvSpPr>
          <p:nvPr>
            <p:ph type="ftr" sz="quarter" idx="11"/>
          </p:nvPr>
        </p:nvSpPr>
        <p:spPr/>
        <p:txBody>
          <a:bodyPr/>
          <a:lstStyle>
            <a:lvl1pPr>
              <a:defRPr/>
            </a:lvl1pPr>
          </a:lstStyle>
          <a:p>
            <a:pPr>
              <a:defRPr/>
            </a:pPr>
            <a:endParaRPr lang="es-PA"/>
          </a:p>
        </p:txBody>
      </p:sp>
      <p:sp>
        <p:nvSpPr>
          <p:cNvPr id="9" name="5 Marcador de número de diapositiva"/>
          <p:cNvSpPr>
            <a:spLocks noGrp="1"/>
          </p:cNvSpPr>
          <p:nvPr>
            <p:ph type="sldNum" sz="quarter" idx="12"/>
          </p:nvPr>
        </p:nvSpPr>
        <p:spPr/>
        <p:txBody>
          <a:bodyPr/>
          <a:lstStyle>
            <a:lvl1pPr>
              <a:defRPr/>
            </a:lvl1pPr>
          </a:lstStyle>
          <a:p>
            <a:pPr>
              <a:defRPr/>
            </a:pPr>
            <a:fld id="{1BA0564A-D278-464A-BD47-F360F1D538F2}" type="slidenum">
              <a:rPr lang="es-PA"/>
              <a:pPr>
                <a:defRPr/>
              </a:pPr>
              <a:t>‹#›</a:t>
            </a:fld>
            <a:endParaRPr lang="es-P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3 Marcador de fecha"/>
          <p:cNvSpPr>
            <a:spLocks noGrp="1"/>
          </p:cNvSpPr>
          <p:nvPr>
            <p:ph type="dt" sz="half" idx="10"/>
          </p:nvPr>
        </p:nvSpPr>
        <p:spPr/>
        <p:txBody>
          <a:bodyPr/>
          <a:lstStyle>
            <a:lvl1pPr>
              <a:defRPr/>
            </a:lvl1pPr>
          </a:lstStyle>
          <a:p>
            <a:pPr>
              <a:defRPr/>
            </a:pPr>
            <a:fld id="{D00B95BF-1776-47D9-B151-EE558928708B}" type="datetimeFigureOut">
              <a:rPr lang="es-PA"/>
              <a:pPr>
                <a:defRPr/>
              </a:pPr>
              <a:t>11/26/2012</a:t>
            </a:fld>
            <a:endParaRPr lang="es-PA"/>
          </a:p>
        </p:txBody>
      </p:sp>
      <p:sp>
        <p:nvSpPr>
          <p:cNvPr id="4" name="4 Marcador de pie de página"/>
          <p:cNvSpPr>
            <a:spLocks noGrp="1"/>
          </p:cNvSpPr>
          <p:nvPr>
            <p:ph type="ftr" sz="quarter" idx="11"/>
          </p:nvPr>
        </p:nvSpPr>
        <p:spPr/>
        <p:txBody>
          <a:bodyPr/>
          <a:lstStyle>
            <a:lvl1pPr>
              <a:defRPr/>
            </a:lvl1pPr>
          </a:lstStyle>
          <a:p>
            <a:pPr>
              <a:defRPr/>
            </a:pPr>
            <a:endParaRPr lang="es-PA"/>
          </a:p>
        </p:txBody>
      </p:sp>
      <p:sp>
        <p:nvSpPr>
          <p:cNvPr id="5" name="5 Marcador de número de diapositiva"/>
          <p:cNvSpPr>
            <a:spLocks noGrp="1"/>
          </p:cNvSpPr>
          <p:nvPr>
            <p:ph type="sldNum" sz="quarter" idx="12"/>
          </p:nvPr>
        </p:nvSpPr>
        <p:spPr/>
        <p:txBody>
          <a:bodyPr/>
          <a:lstStyle>
            <a:lvl1pPr>
              <a:defRPr/>
            </a:lvl1pPr>
          </a:lstStyle>
          <a:p>
            <a:pPr>
              <a:defRPr/>
            </a:pPr>
            <a:fld id="{4404B193-8EA1-490F-87D7-5E05BE61021F}" type="slidenum">
              <a:rPr lang="es-PA"/>
              <a:pPr>
                <a:defRPr/>
              </a:pPr>
              <a:t>‹#›</a:t>
            </a:fld>
            <a:endParaRPr lang="es-P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3E92C1C2-180C-4323-9336-EBFD1EBB7281}" type="datetimeFigureOut">
              <a:rPr lang="es-PA"/>
              <a:pPr>
                <a:defRPr/>
              </a:pPr>
              <a:t>11/26/2012</a:t>
            </a:fld>
            <a:endParaRPr lang="es-PA"/>
          </a:p>
        </p:txBody>
      </p:sp>
      <p:sp>
        <p:nvSpPr>
          <p:cNvPr id="3" name="4 Marcador de pie de página"/>
          <p:cNvSpPr>
            <a:spLocks noGrp="1"/>
          </p:cNvSpPr>
          <p:nvPr>
            <p:ph type="ftr" sz="quarter" idx="11"/>
          </p:nvPr>
        </p:nvSpPr>
        <p:spPr/>
        <p:txBody>
          <a:bodyPr/>
          <a:lstStyle>
            <a:lvl1pPr>
              <a:defRPr/>
            </a:lvl1pPr>
          </a:lstStyle>
          <a:p>
            <a:pPr>
              <a:defRPr/>
            </a:pPr>
            <a:endParaRPr lang="es-PA"/>
          </a:p>
        </p:txBody>
      </p:sp>
      <p:sp>
        <p:nvSpPr>
          <p:cNvPr id="4" name="5 Marcador de número de diapositiva"/>
          <p:cNvSpPr>
            <a:spLocks noGrp="1"/>
          </p:cNvSpPr>
          <p:nvPr>
            <p:ph type="sldNum" sz="quarter" idx="12"/>
          </p:nvPr>
        </p:nvSpPr>
        <p:spPr/>
        <p:txBody>
          <a:bodyPr/>
          <a:lstStyle>
            <a:lvl1pPr>
              <a:defRPr/>
            </a:lvl1pPr>
          </a:lstStyle>
          <a:p>
            <a:pPr>
              <a:defRPr/>
            </a:pPr>
            <a:fld id="{76CD1125-8962-419B-B87F-BDFEC0B24B25}" type="slidenum">
              <a:rPr lang="es-PA"/>
              <a:pPr>
                <a:defRPr/>
              </a:pPr>
              <a:t>‹#›</a:t>
            </a:fld>
            <a:endParaRPr lang="es-P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A"/>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144C658-8DD2-43B1-9765-BF87ED822C34}" type="datetimeFigureOut">
              <a:rPr lang="es-PA"/>
              <a:pPr>
                <a:defRPr/>
              </a:pPr>
              <a:t>11/26/2012</a:t>
            </a:fld>
            <a:endParaRPr lang="es-PA"/>
          </a:p>
        </p:txBody>
      </p:sp>
      <p:sp>
        <p:nvSpPr>
          <p:cNvPr id="6" name="4 Marcador de pie de página"/>
          <p:cNvSpPr>
            <a:spLocks noGrp="1"/>
          </p:cNvSpPr>
          <p:nvPr>
            <p:ph type="ftr" sz="quarter" idx="11"/>
          </p:nvPr>
        </p:nvSpPr>
        <p:spPr/>
        <p:txBody>
          <a:bodyPr/>
          <a:lstStyle>
            <a:lvl1pPr>
              <a:defRPr/>
            </a:lvl1pPr>
          </a:lstStyle>
          <a:p>
            <a:pPr>
              <a:defRPr/>
            </a:pPr>
            <a:endParaRPr lang="es-PA"/>
          </a:p>
        </p:txBody>
      </p:sp>
      <p:sp>
        <p:nvSpPr>
          <p:cNvPr id="7" name="5 Marcador de número de diapositiva"/>
          <p:cNvSpPr>
            <a:spLocks noGrp="1"/>
          </p:cNvSpPr>
          <p:nvPr>
            <p:ph type="sldNum" sz="quarter" idx="12"/>
          </p:nvPr>
        </p:nvSpPr>
        <p:spPr/>
        <p:txBody>
          <a:bodyPr/>
          <a:lstStyle>
            <a:lvl1pPr>
              <a:defRPr/>
            </a:lvl1pPr>
          </a:lstStyle>
          <a:p>
            <a:pPr>
              <a:defRPr/>
            </a:pPr>
            <a:fld id="{1E1FD2EA-046D-4DE5-B705-501227820AC9}" type="slidenum">
              <a:rPr lang="es-PA"/>
              <a:pPr>
                <a:defRPr/>
              </a:pPr>
              <a:t>‹#›</a:t>
            </a:fld>
            <a:endParaRPr lang="es-P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A"/>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A"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2FA5411-0A2E-4CC7-A7D3-61E6C8A503EE}" type="datetimeFigureOut">
              <a:rPr lang="es-PA"/>
              <a:pPr>
                <a:defRPr/>
              </a:pPr>
              <a:t>11/26/2012</a:t>
            </a:fld>
            <a:endParaRPr lang="es-PA"/>
          </a:p>
        </p:txBody>
      </p:sp>
      <p:sp>
        <p:nvSpPr>
          <p:cNvPr id="6" name="4 Marcador de pie de página"/>
          <p:cNvSpPr>
            <a:spLocks noGrp="1"/>
          </p:cNvSpPr>
          <p:nvPr>
            <p:ph type="ftr" sz="quarter" idx="11"/>
          </p:nvPr>
        </p:nvSpPr>
        <p:spPr/>
        <p:txBody>
          <a:bodyPr/>
          <a:lstStyle>
            <a:lvl1pPr>
              <a:defRPr/>
            </a:lvl1pPr>
          </a:lstStyle>
          <a:p>
            <a:pPr>
              <a:defRPr/>
            </a:pPr>
            <a:endParaRPr lang="es-PA"/>
          </a:p>
        </p:txBody>
      </p:sp>
      <p:sp>
        <p:nvSpPr>
          <p:cNvPr id="7" name="5 Marcador de número de diapositiva"/>
          <p:cNvSpPr>
            <a:spLocks noGrp="1"/>
          </p:cNvSpPr>
          <p:nvPr>
            <p:ph type="sldNum" sz="quarter" idx="12"/>
          </p:nvPr>
        </p:nvSpPr>
        <p:spPr/>
        <p:txBody>
          <a:bodyPr/>
          <a:lstStyle>
            <a:lvl1pPr>
              <a:defRPr/>
            </a:lvl1pPr>
          </a:lstStyle>
          <a:p>
            <a:pPr>
              <a:defRPr/>
            </a:pPr>
            <a:fld id="{708B39A5-E77F-4BE2-843C-B6382406BD48}" type="slidenum">
              <a:rPr lang="es-PA"/>
              <a:pPr>
                <a:defRPr/>
              </a:pPr>
              <a:t>‹#›</a:t>
            </a:fld>
            <a:endParaRPr lang="es-P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PA"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7102E5F-20DA-4C36-987D-C8D1F9528397}" type="datetimeFigureOut">
              <a:rPr lang="es-PA"/>
              <a:pPr>
                <a:defRPr/>
              </a:pPr>
              <a:t>11/26/2012</a:t>
            </a:fld>
            <a:endParaRPr lang="es-PA"/>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PA"/>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43F10C5-80B2-4044-B7B6-B6B18C7FD154}" type="slidenum">
              <a:rPr lang="es-PA"/>
              <a:pPr>
                <a:defRPr/>
              </a:pPr>
              <a:t>‹#›</a:t>
            </a:fld>
            <a:endParaRPr lang="es-PA"/>
          </a:p>
        </p:txBody>
      </p:sp>
      <p:pic>
        <p:nvPicPr>
          <p:cNvPr id="1031" name="Picture 2"/>
          <p:cNvPicPr>
            <a:picLocks noChangeAspect="1" noChangeArrowheads="1"/>
          </p:cNvPicPr>
          <p:nvPr userDrawn="1"/>
        </p:nvPicPr>
        <p:blipFill>
          <a:blip r:embed="rId13" cstate="print"/>
          <a:srcRect/>
          <a:stretch>
            <a:fillRect/>
          </a:stretch>
        </p:blipFill>
        <p:spPr bwMode="auto">
          <a:xfrm>
            <a:off x="-757238" y="188913"/>
            <a:ext cx="7535863" cy="10080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mailto:vclerveaux@gmail.com/" TargetMode="External"/><Relationship Id="rId7"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mailto:viclerveaux@gov.tc"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2.jpeg"/><Relationship Id="rId7" Type="http://schemas.openxmlformats.org/officeDocument/2006/relationships/diagramData" Target="../diagrams/data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jpeg"/><Relationship Id="rId11" Type="http://schemas.microsoft.com/office/2007/relationships/diagramDrawing" Target="../diagrams/drawing1.xml"/><Relationship Id="rId5" Type="http://schemas.openxmlformats.org/officeDocument/2006/relationships/image" Target="../media/image4.png"/><Relationship Id="rId10" Type="http://schemas.openxmlformats.org/officeDocument/2006/relationships/diagramColors" Target="../diagrams/colors1.xml"/><Relationship Id="rId4" Type="http://schemas.openxmlformats.org/officeDocument/2006/relationships/image" Target="../media/image3.jpeg"/><Relationship Id="rId9"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ctrTitle"/>
          </p:nvPr>
        </p:nvSpPr>
        <p:spPr>
          <a:xfrm>
            <a:off x="1258888" y="1557338"/>
            <a:ext cx="7199312" cy="1470025"/>
          </a:xfrm>
        </p:spPr>
        <p:txBody>
          <a:bodyPr/>
          <a:lstStyle/>
          <a:p>
            <a:pPr algn="l" eaLnBrk="1" hangingPunct="1"/>
            <a:r>
              <a:rPr lang="es-PA" sz="1800" b="1" dirty="0" smtClean="0">
                <a:solidFill>
                  <a:srgbClr val="0070C0"/>
                </a:solidFill>
              </a:rPr>
              <a:t>THEMATIC SESSION: URBAN RISK IN THE AMERICAS, A CHALLENGE TO ACHIEVING SUSTAINABLE DEVELOPMENT GOALS</a:t>
            </a:r>
          </a:p>
        </p:txBody>
      </p:sp>
      <p:sp>
        <p:nvSpPr>
          <p:cNvPr id="14338" name="2 Subtítulo"/>
          <p:cNvSpPr>
            <a:spLocks noGrp="1"/>
          </p:cNvSpPr>
          <p:nvPr>
            <p:ph type="subTitle" idx="1"/>
          </p:nvPr>
        </p:nvSpPr>
        <p:spPr>
          <a:xfrm>
            <a:off x="1084263" y="2852738"/>
            <a:ext cx="7281862" cy="1584325"/>
          </a:xfrm>
        </p:spPr>
        <p:txBody>
          <a:bodyPr/>
          <a:lstStyle/>
          <a:p>
            <a:pPr eaLnBrk="1" hangingPunct="1">
              <a:defRPr/>
            </a:pPr>
            <a:r>
              <a:rPr lang="en-US" b="1" i="1" dirty="0" smtClean="0">
                <a:solidFill>
                  <a:schemeClr val="tx1"/>
                </a:solidFill>
                <a:latin typeface="Arial" pitchFamily="34" charset="0"/>
                <a:ea typeface="Times New Roman"/>
                <a:cs typeface="Arial" pitchFamily="34" charset="0"/>
              </a:rPr>
              <a:t>Achievements</a:t>
            </a:r>
            <a:r>
              <a:rPr lang="en-US" b="1" i="1" dirty="0">
                <a:solidFill>
                  <a:schemeClr val="tx1"/>
                </a:solidFill>
                <a:latin typeface="Arial" pitchFamily="34" charset="0"/>
                <a:ea typeface="Times New Roman"/>
                <a:cs typeface="Arial" pitchFamily="34" charset="0"/>
              </a:rPr>
              <a:t>, Challenges and </a:t>
            </a:r>
            <a:r>
              <a:rPr lang="en-US" b="1" i="1" dirty="0" smtClean="0">
                <a:solidFill>
                  <a:schemeClr val="tx1"/>
                </a:solidFill>
                <a:latin typeface="Arial" pitchFamily="34" charset="0"/>
                <a:ea typeface="Times New Roman"/>
                <a:cs typeface="Arial" pitchFamily="34" charset="0"/>
              </a:rPr>
              <a:t>Examples </a:t>
            </a:r>
            <a:r>
              <a:rPr lang="en-US" b="1" i="1" dirty="0">
                <a:solidFill>
                  <a:schemeClr val="tx1"/>
                </a:solidFill>
                <a:latin typeface="Arial" pitchFamily="34" charset="0"/>
                <a:ea typeface="Times New Roman"/>
                <a:cs typeface="Arial" pitchFamily="34" charset="0"/>
              </a:rPr>
              <a:t>of DRR capacity building at the local level</a:t>
            </a:r>
            <a:r>
              <a:rPr lang="en-US" sz="2800" dirty="0">
                <a:latin typeface="Arial" pitchFamily="34" charset="0"/>
                <a:ea typeface="Times New Roman"/>
                <a:cs typeface="Arial" pitchFamily="34" charset="0"/>
              </a:rPr>
              <a:t/>
            </a:r>
            <a:br>
              <a:rPr lang="en-US" sz="2800" dirty="0">
                <a:latin typeface="Arial" pitchFamily="34" charset="0"/>
                <a:ea typeface="Times New Roman"/>
                <a:cs typeface="Arial" pitchFamily="34" charset="0"/>
              </a:rPr>
            </a:br>
            <a:endParaRPr lang="es-PA" sz="2800" b="1" dirty="0" smtClean="0">
              <a:solidFill>
                <a:srgbClr val="000066"/>
              </a:solidFill>
            </a:endParaRPr>
          </a:p>
          <a:p>
            <a:pPr algn="l" eaLnBrk="1" hangingPunct="1">
              <a:defRPr/>
            </a:pPr>
            <a:r>
              <a:rPr lang="es-PA" sz="2400" b="1" i="1" dirty="0" smtClean="0">
                <a:solidFill>
                  <a:srgbClr val="000066"/>
                </a:solidFill>
                <a:latin typeface="Times New Roman" pitchFamily="18" charset="0"/>
                <a:cs typeface="Times New Roman" pitchFamily="18" charset="0"/>
              </a:rPr>
              <a:t>Dr. Virginia Clerveaux, </a:t>
            </a:r>
            <a:r>
              <a:rPr lang="es-PA" sz="2400" b="1" i="1" dirty="0" err="1" smtClean="0">
                <a:solidFill>
                  <a:srgbClr val="000066"/>
                </a:solidFill>
                <a:latin typeface="Times New Roman" pitchFamily="18" charset="0"/>
                <a:cs typeface="Times New Roman" pitchFamily="18" charset="0"/>
              </a:rPr>
              <a:t>Deputy</a:t>
            </a:r>
            <a:r>
              <a:rPr lang="es-PA" sz="2400" b="1" i="1" dirty="0" smtClean="0">
                <a:solidFill>
                  <a:srgbClr val="000066"/>
                </a:solidFill>
                <a:latin typeface="Times New Roman" pitchFamily="18" charset="0"/>
                <a:cs typeface="Times New Roman" pitchFamily="18" charset="0"/>
              </a:rPr>
              <a:t> </a:t>
            </a:r>
            <a:r>
              <a:rPr lang="es-PA" sz="2400" b="1" i="1" dirty="0" err="1" smtClean="0">
                <a:solidFill>
                  <a:srgbClr val="000066"/>
                </a:solidFill>
                <a:latin typeface="Times New Roman" pitchFamily="18" charset="0"/>
                <a:cs typeface="Times New Roman" pitchFamily="18" charset="0"/>
              </a:rPr>
              <a:t>Secretary</a:t>
            </a:r>
            <a:endParaRPr lang="es-PA" sz="2400" b="1" i="1" dirty="0" smtClean="0">
              <a:solidFill>
                <a:srgbClr val="000066"/>
              </a:solidFill>
              <a:latin typeface="Times New Roman" pitchFamily="18" charset="0"/>
              <a:cs typeface="Times New Roman" pitchFamily="18" charset="0"/>
            </a:endParaRPr>
          </a:p>
          <a:p>
            <a:pPr algn="l" eaLnBrk="1" hangingPunct="1">
              <a:defRPr/>
            </a:pPr>
            <a:r>
              <a:rPr lang="es-PA" sz="2400" b="1" i="1" dirty="0" err="1" smtClean="0">
                <a:solidFill>
                  <a:srgbClr val="000066"/>
                </a:solidFill>
                <a:latin typeface="Times New Roman" pitchFamily="18" charset="0"/>
                <a:cs typeface="Times New Roman" pitchFamily="18" charset="0"/>
              </a:rPr>
              <a:t>Ministry</a:t>
            </a:r>
            <a:r>
              <a:rPr lang="es-PA" sz="2400" b="1" i="1" dirty="0" smtClean="0">
                <a:solidFill>
                  <a:srgbClr val="000066"/>
                </a:solidFill>
                <a:latin typeface="Times New Roman" pitchFamily="18" charset="0"/>
                <a:cs typeface="Times New Roman" pitchFamily="18" charset="0"/>
              </a:rPr>
              <a:t> of </a:t>
            </a:r>
            <a:r>
              <a:rPr lang="es-PA" sz="2400" b="1" i="1" dirty="0" err="1" smtClean="0">
                <a:solidFill>
                  <a:srgbClr val="000066"/>
                </a:solidFill>
                <a:latin typeface="Times New Roman" pitchFamily="18" charset="0"/>
                <a:cs typeface="Times New Roman" pitchFamily="18" charset="0"/>
              </a:rPr>
              <a:t>Government</a:t>
            </a:r>
            <a:r>
              <a:rPr lang="es-PA" sz="2400" b="1" i="1" dirty="0" smtClean="0">
                <a:solidFill>
                  <a:srgbClr val="000066"/>
                </a:solidFill>
                <a:latin typeface="Times New Roman" pitchFamily="18" charset="0"/>
                <a:cs typeface="Times New Roman" pitchFamily="18" charset="0"/>
              </a:rPr>
              <a:t> </a:t>
            </a:r>
            <a:r>
              <a:rPr lang="es-PA" sz="2400" b="1" i="1" dirty="0" err="1" smtClean="0">
                <a:solidFill>
                  <a:srgbClr val="000066"/>
                </a:solidFill>
                <a:latin typeface="Times New Roman" pitchFamily="18" charset="0"/>
                <a:cs typeface="Times New Roman" pitchFamily="18" charset="0"/>
              </a:rPr>
              <a:t>Support</a:t>
            </a:r>
            <a:r>
              <a:rPr lang="es-PA" sz="2400" b="1" i="1" dirty="0" smtClean="0">
                <a:solidFill>
                  <a:srgbClr val="000066"/>
                </a:solidFill>
                <a:latin typeface="Times New Roman" pitchFamily="18" charset="0"/>
                <a:cs typeface="Times New Roman" pitchFamily="18" charset="0"/>
              </a:rPr>
              <a:t> </a:t>
            </a:r>
            <a:r>
              <a:rPr lang="es-PA" sz="2400" b="1" i="1" dirty="0" err="1" smtClean="0">
                <a:solidFill>
                  <a:srgbClr val="000066"/>
                </a:solidFill>
                <a:latin typeface="Times New Roman" pitchFamily="18" charset="0"/>
                <a:cs typeface="Times New Roman" pitchFamily="18" charset="0"/>
              </a:rPr>
              <a:t>Services</a:t>
            </a:r>
            <a:r>
              <a:rPr lang="es-PA" sz="2400" b="1" i="1" dirty="0" smtClean="0">
                <a:solidFill>
                  <a:srgbClr val="000066"/>
                </a:solidFill>
                <a:latin typeface="Times New Roman" pitchFamily="18" charset="0"/>
                <a:cs typeface="Times New Roman" pitchFamily="18" charset="0"/>
              </a:rPr>
              <a:t>,</a:t>
            </a:r>
          </a:p>
          <a:p>
            <a:pPr algn="l" eaLnBrk="1" hangingPunct="1">
              <a:defRPr/>
            </a:pPr>
            <a:r>
              <a:rPr lang="es-PA" sz="2400" b="1" i="1" dirty="0" err="1" smtClean="0">
                <a:solidFill>
                  <a:srgbClr val="000066"/>
                </a:solidFill>
                <a:latin typeface="Times New Roman" pitchFamily="18" charset="0"/>
                <a:cs typeface="Times New Roman" pitchFamily="18" charset="0"/>
              </a:rPr>
              <a:t>Government</a:t>
            </a:r>
            <a:r>
              <a:rPr lang="es-PA" sz="2400" b="1" i="1" dirty="0" smtClean="0">
                <a:solidFill>
                  <a:srgbClr val="000066"/>
                </a:solidFill>
                <a:latin typeface="Times New Roman" pitchFamily="18" charset="0"/>
                <a:cs typeface="Times New Roman" pitchFamily="18" charset="0"/>
              </a:rPr>
              <a:t> of </a:t>
            </a:r>
            <a:r>
              <a:rPr lang="es-PA" sz="2400" b="1" i="1" dirty="0" err="1" smtClean="0">
                <a:solidFill>
                  <a:srgbClr val="000066"/>
                </a:solidFill>
                <a:latin typeface="Times New Roman" pitchFamily="18" charset="0"/>
                <a:cs typeface="Times New Roman" pitchFamily="18" charset="0"/>
              </a:rPr>
              <a:t>the</a:t>
            </a:r>
            <a:r>
              <a:rPr lang="es-PA" sz="2400" b="1" i="1" dirty="0" smtClean="0">
                <a:solidFill>
                  <a:srgbClr val="000066"/>
                </a:solidFill>
                <a:latin typeface="Times New Roman" pitchFamily="18" charset="0"/>
                <a:cs typeface="Times New Roman" pitchFamily="18" charset="0"/>
              </a:rPr>
              <a:t> </a:t>
            </a:r>
            <a:r>
              <a:rPr lang="es-PA" sz="2400" b="1" i="1" dirty="0" err="1" smtClean="0">
                <a:solidFill>
                  <a:srgbClr val="000066"/>
                </a:solidFill>
                <a:latin typeface="Times New Roman" pitchFamily="18" charset="0"/>
                <a:cs typeface="Times New Roman" pitchFamily="18" charset="0"/>
              </a:rPr>
              <a:t>Turks</a:t>
            </a:r>
            <a:r>
              <a:rPr lang="es-PA" sz="2400" b="1" i="1" dirty="0" smtClean="0">
                <a:solidFill>
                  <a:srgbClr val="000066"/>
                </a:solidFill>
                <a:latin typeface="Times New Roman" pitchFamily="18" charset="0"/>
                <a:cs typeface="Times New Roman" pitchFamily="18" charset="0"/>
              </a:rPr>
              <a:t> and Caicos </a:t>
            </a:r>
            <a:r>
              <a:rPr lang="es-PA" sz="2400" b="1" i="1" dirty="0" err="1" smtClean="0">
                <a:solidFill>
                  <a:srgbClr val="000066"/>
                </a:solidFill>
                <a:latin typeface="Times New Roman" pitchFamily="18" charset="0"/>
                <a:cs typeface="Times New Roman" pitchFamily="18" charset="0"/>
              </a:rPr>
              <a:t>Islands</a:t>
            </a:r>
            <a:r>
              <a:rPr lang="es-PA" sz="2400" b="1" i="1" dirty="0" smtClean="0">
                <a:solidFill>
                  <a:srgbClr val="000066"/>
                </a:solidFill>
                <a:latin typeface="Times New Roman" pitchFamily="18" charset="0"/>
                <a:cs typeface="Times New Roman" pitchFamily="18" charset="0"/>
              </a:rPr>
              <a:t> </a:t>
            </a:r>
          </a:p>
        </p:txBody>
      </p:sp>
      <p:sp>
        <p:nvSpPr>
          <p:cNvPr id="4" name="3 CuadroTexto"/>
          <p:cNvSpPr txBox="1"/>
          <p:nvPr/>
        </p:nvSpPr>
        <p:spPr>
          <a:xfrm>
            <a:off x="5508104" y="5805264"/>
            <a:ext cx="3384550" cy="369887"/>
          </a:xfrm>
          <a:prstGeom prst="rect">
            <a:avLst/>
          </a:prstGeom>
          <a:noFill/>
        </p:spPr>
        <p:txBody>
          <a:bodyPr>
            <a:spAutoFit/>
          </a:bodyPr>
          <a:lstStyle/>
          <a:p>
            <a:pPr algn="r" fontAlgn="auto">
              <a:spcBef>
                <a:spcPts val="0"/>
              </a:spcBef>
              <a:spcAft>
                <a:spcPts val="0"/>
              </a:spcAft>
              <a:defRPr/>
            </a:pPr>
            <a:r>
              <a:rPr lang="es-PA" b="1" dirty="0" err="1">
                <a:solidFill>
                  <a:srgbClr val="0070C0"/>
                </a:solidFill>
                <a:effectLst>
                  <a:outerShdw blurRad="38100" dist="38100" dir="2700000" algn="tl">
                    <a:srgbClr val="000000">
                      <a:alpha val="43137"/>
                    </a:srgbClr>
                  </a:outerShdw>
                </a:effectLst>
                <a:latin typeface="+mn-lt"/>
              </a:rPr>
              <a:t>Nov</a:t>
            </a:r>
            <a:r>
              <a:rPr lang="es-PA" b="1" dirty="0">
                <a:solidFill>
                  <a:srgbClr val="0070C0"/>
                </a:solidFill>
                <a:effectLst>
                  <a:outerShdw blurRad="38100" dist="38100" dir="2700000" algn="tl">
                    <a:srgbClr val="000000">
                      <a:alpha val="43137"/>
                    </a:srgbClr>
                  </a:outerShdw>
                </a:effectLst>
                <a:latin typeface="+mn-lt"/>
              </a:rPr>
              <a:t> </a:t>
            </a:r>
            <a:r>
              <a:rPr lang="es-PA" b="1" dirty="0" smtClean="0">
                <a:solidFill>
                  <a:srgbClr val="0070C0"/>
                </a:solidFill>
                <a:effectLst>
                  <a:outerShdw blurRad="38100" dist="38100" dir="2700000" algn="tl">
                    <a:srgbClr val="000000">
                      <a:alpha val="43137"/>
                    </a:srgbClr>
                  </a:outerShdw>
                </a:effectLst>
                <a:latin typeface="+mn-lt"/>
              </a:rPr>
              <a:t>28, </a:t>
            </a:r>
            <a:r>
              <a:rPr lang="es-PA" b="1" dirty="0">
                <a:solidFill>
                  <a:srgbClr val="0070C0"/>
                </a:solidFill>
                <a:effectLst>
                  <a:outerShdw blurRad="38100" dist="38100" dir="2700000" algn="tl">
                    <a:srgbClr val="000000">
                      <a:alpha val="43137"/>
                    </a:srgbClr>
                  </a:outerShdw>
                </a:effectLst>
                <a:latin typeface="+mn-lt"/>
              </a:rPr>
              <a:t>2012 </a:t>
            </a:r>
          </a:p>
        </p:txBody>
      </p:sp>
      <p:pic>
        <p:nvPicPr>
          <p:cNvPr id="3077"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3078" name="12 Grupo"/>
          <p:cNvGrpSpPr>
            <a:grpSpLocks/>
          </p:cNvGrpSpPr>
          <p:nvPr/>
        </p:nvGrpSpPr>
        <p:grpSpPr bwMode="auto">
          <a:xfrm>
            <a:off x="5789613" y="6378575"/>
            <a:ext cx="3103562" cy="363538"/>
            <a:chOff x="3980221" y="6142874"/>
            <a:chExt cx="3102162" cy="362937"/>
          </a:xfrm>
        </p:grpSpPr>
        <p:pic>
          <p:nvPicPr>
            <p:cNvPr id="3079"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3080"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3081"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12291" name="5 Grupo"/>
          <p:cNvGrpSpPr>
            <a:grpSpLocks/>
          </p:cNvGrpSpPr>
          <p:nvPr/>
        </p:nvGrpSpPr>
        <p:grpSpPr bwMode="auto">
          <a:xfrm>
            <a:off x="5789613" y="6378575"/>
            <a:ext cx="3103562" cy="363538"/>
            <a:chOff x="3980221" y="6142874"/>
            <a:chExt cx="3102162" cy="362937"/>
          </a:xfrm>
        </p:grpSpPr>
        <p:pic>
          <p:nvPicPr>
            <p:cNvPr id="12312"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12313"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12314"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graphicFrame>
        <p:nvGraphicFramePr>
          <p:cNvPr id="9" name="Table 8"/>
          <p:cNvGraphicFramePr>
            <a:graphicFrameLocks noGrp="1"/>
          </p:cNvGraphicFramePr>
          <p:nvPr/>
        </p:nvGraphicFramePr>
        <p:xfrm>
          <a:off x="395288" y="1533525"/>
          <a:ext cx="8352927" cy="4632960"/>
        </p:xfrm>
        <a:graphic>
          <a:graphicData uri="http://schemas.openxmlformats.org/drawingml/2006/table">
            <a:tbl>
              <a:tblPr firstRow="1" bandRow="1">
                <a:tableStyleId>{5C22544A-7EE6-4342-B048-85BDC9FD1C3A}</a:tableStyleId>
              </a:tblPr>
              <a:tblGrid>
                <a:gridCol w="1392155"/>
                <a:gridCol w="6960772"/>
              </a:tblGrid>
              <a:tr h="311771">
                <a:tc>
                  <a:txBody>
                    <a:bodyPr/>
                    <a:lstStyle/>
                    <a:p>
                      <a:r>
                        <a:rPr lang="en-GB" sz="1800" dirty="0" smtClean="0">
                          <a:latin typeface="Arial" pitchFamily="34" charset="0"/>
                          <a:cs typeface="Arial" pitchFamily="34" charset="0"/>
                        </a:rPr>
                        <a:t>Hazard</a:t>
                      </a:r>
                      <a:endParaRPr lang="en-GB" sz="1800" dirty="0">
                        <a:latin typeface="Arial" pitchFamily="34" charset="0"/>
                        <a:cs typeface="Arial" pitchFamily="34" charset="0"/>
                      </a:endParaRPr>
                    </a:p>
                  </a:txBody>
                  <a:tcPr/>
                </a:tc>
                <a:tc>
                  <a:txBody>
                    <a:bodyPr/>
                    <a:lstStyle/>
                    <a:p>
                      <a:pPr algn="ctr"/>
                      <a:r>
                        <a:rPr lang="en-GB" sz="1800" dirty="0" smtClean="0">
                          <a:latin typeface="Arial" pitchFamily="34" charset="0"/>
                          <a:cs typeface="Arial" pitchFamily="34" charset="0"/>
                        </a:rPr>
                        <a:t>Urban</a:t>
                      </a:r>
                      <a:r>
                        <a:rPr lang="en-GB" sz="1800" baseline="0" dirty="0" smtClean="0">
                          <a:latin typeface="Arial" pitchFamily="34" charset="0"/>
                          <a:cs typeface="Arial" pitchFamily="34" charset="0"/>
                        </a:rPr>
                        <a:t> Concerns</a:t>
                      </a:r>
                      <a:endParaRPr lang="en-GB" sz="1800" dirty="0">
                        <a:latin typeface="Arial" pitchFamily="34" charset="0"/>
                        <a:cs typeface="Arial" pitchFamily="34" charset="0"/>
                      </a:endParaRPr>
                    </a:p>
                  </a:txBody>
                  <a:tcPr/>
                </a:tc>
              </a:tr>
              <a:tr h="1013255">
                <a:tc>
                  <a:txBody>
                    <a:bodyPr/>
                    <a:lstStyle/>
                    <a:p>
                      <a:r>
                        <a:rPr kumimoji="0" lang="en-GB" sz="1600" kern="1200" baseline="0" dirty="0" smtClean="0">
                          <a:solidFill>
                            <a:schemeClr val="dk1"/>
                          </a:solidFill>
                          <a:latin typeface="Arial" pitchFamily="34" charset="0"/>
                          <a:ea typeface="+mn-ea"/>
                          <a:cs typeface="Arial" pitchFamily="34" charset="0"/>
                        </a:rPr>
                        <a:t>Earthquake</a:t>
                      </a:r>
                      <a:endParaRPr lang="en-GB" sz="1600" dirty="0">
                        <a:latin typeface="Arial" pitchFamily="34" charset="0"/>
                        <a:cs typeface="Arial" pitchFamily="34" charset="0"/>
                      </a:endParaRPr>
                    </a:p>
                  </a:txBody>
                  <a:tcPr/>
                </a:tc>
                <a:tc>
                  <a:txBody>
                    <a:bodyPr/>
                    <a:lstStyle/>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Densely built and populated cities lie on earthquake belts. </a:t>
                      </a:r>
                    </a:p>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Non-engineered &amp; poorly-built/badly-maintained buildings cannot withstand the force of seismic shocks, are more likely to collapse. </a:t>
                      </a:r>
                    </a:p>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Most earthquake deaths are due to building collapses.</a:t>
                      </a:r>
                      <a:endParaRPr lang="en-GB" sz="1600" dirty="0">
                        <a:latin typeface="Arial" pitchFamily="34" charset="0"/>
                        <a:cs typeface="Arial" pitchFamily="34" charset="0"/>
                      </a:endParaRPr>
                    </a:p>
                  </a:txBody>
                  <a:tcPr/>
                </a:tc>
              </a:tr>
              <a:tr h="1247083">
                <a:tc>
                  <a:txBody>
                    <a:bodyPr/>
                    <a:lstStyle/>
                    <a:p>
                      <a:r>
                        <a:rPr kumimoji="0" lang="en-GB" sz="1600" kern="1200" baseline="0" dirty="0" smtClean="0">
                          <a:solidFill>
                            <a:schemeClr val="dk1"/>
                          </a:solidFill>
                          <a:latin typeface="Arial" pitchFamily="34" charset="0"/>
                          <a:ea typeface="+mn-ea"/>
                          <a:cs typeface="Arial" pitchFamily="34" charset="0"/>
                        </a:rPr>
                        <a:t>Landslide</a:t>
                      </a:r>
                      <a:endParaRPr lang="en-GB" sz="1600" dirty="0">
                        <a:latin typeface="Arial" pitchFamily="34" charset="0"/>
                        <a:cs typeface="Arial" pitchFamily="34" charset="0"/>
                      </a:endParaRPr>
                    </a:p>
                  </a:txBody>
                  <a:tcPr/>
                </a:tc>
                <a:tc>
                  <a:txBody>
                    <a:bodyPr/>
                    <a:lstStyle/>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More people are exposed to catastrophic landslides, triggered by rainfall saturation or seismic activity due to:</a:t>
                      </a:r>
                    </a:p>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Badly built or makeshift homes on/below steep slopes, on cliffs or at river mouths in mountain valleys, </a:t>
                      </a:r>
                    </a:p>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Poor drainage or slope protection</a:t>
                      </a:r>
                      <a:endParaRPr lang="en-GB" sz="1600" dirty="0">
                        <a:latin typeface="Arial" pitchFamily="34" charset="0"/>
                        <a:cs typeface="Arial" pitchFamily="34" charset="0"/>
                      </a:endParaRPr>
                    </a:p>
                  </a:txBody>
                  <a:tcPr/>
                </a:tc>
              </a:tr>
              <a:tr h="1013255">
                <a:tc>
                  <a:txBody>
                    <a:bodyPr/>
                    <a:lstStyle/>
                    <a:p>
                      <a:r>
                        <a:rPr kumimoji="0" lang="en-GB" sz="1600" kern="1200" baseline="0" dirty="0" smtClean="0">
                          <a:solidFill>
                            <a:schemeClr val="dk1"/>
                          </a:solidFill>
                          <a:latin typeface="Arial" pitchFamily="34" charset="0"/>
                          <a:ea typeface="+mn-ea"/>
                          <a:cs typeface="Arial" pitchFamily="34" charset="0"/>
                        </a:rPr>
                        <a:t>Volcanic Eruption</a:t>
                      </a:r>
                      <a:endParaRPr lang="en-GB" sz="1600" dirty="0">
                        <a:latin typeface="Arial" pitchFamily="34" charset="0"/>
                        <a:cs typeface="Arial" pitchFamily="34" charset="0"/>
                      </a:endParaRPr>
                    </a:p>
                  </a:txBody>
                  <a:tcPr/>
                </a:tc>
                <a:tc>
                  <a:txBody>
                    <a:bodyPr/>
                    <a:lstStyle/>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Settlements on volcano flanks or in historic paths of mud/lava flows put millions of people at risk. </a:t>
                      </a:r>
                    </a:p>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Adequate early warning systems and constructions to withstand ash and </a:t>
                      </a:r>
                      <a:r>
                        <a:rPr kumimoji="0" lang="en-GB" sz="1600" kern="1200" baseline="0" dirty="0" err="1" smtClean="0">
                          <a:solidFill>
                            <a:schemeClr val="dk1"/>
                          </a:solidFill>
                          <a:latin typeface="Arial" pitchFamily="34" charset="0"/>
                          <a:ea typeface="+mn-ea"/>
                          <a:cs typeface="Arial" pitchFamily="34" charset="0"/>
                        </a:rPr>
                        <a:t>lahar</a:t>
                      </a:r>
                      <a:r>
                        <a:rPr kumimoji="0" lang="en-GB" sz="1600" kern="1200" baseline="0" dirty="0" smtClean="0">
                          <a:solidFill>
                            <a:schemeClr val="dk1"/>
                          </a:solidFill>
                          <a:latin typeface="Arial" pitchFamily="34" charset="0"/>
                          <a:ea typeface="+mn-ea"/>
                          <a:cs typeface="Arial" pitchFamily="34" charset="0"/>
                        </a:rPr>
                        <a:t> flows are concerns for urban and rural areas near volcanoes.</a:t>
                      </a:r>
                      <a:endParaRPr lang="en-GB" sz="1600" dirty="0">
                        <a:latin typeface="Arial" pitchFamily="34" charset="0"/>
                        <a:cs typeface="Arial" pitchFamily="34" charset="0"/>
                      </a:endParaRPr>
                    </a:p>
                  </a:txBody>
                  <a:tcPr/>
                </a:tc>
              </a:tr>
              <a:tr h="779427">
                <a:tc>
                  <a:txBody>
                    <a:bodyPr/>
                    <a:lstStyle/>
                    <a:p>
                      <a:r>
                        <a:rPr kumimoji="0" lang="en-GB" sz="1600" kern="1200" baseline="0" dirty="0" smtClean="0">
                          <a:solidFill>
                            <a:schemeClr val="dk1"/>
                          </a:solidFill>
                          <a:latin typeface="Arial" pitchFamily="34" charset="0"/>
                          <a:ea typeface="+mn-ea"/>
                          <a:cs typeface="Arial" pitchFamily="34" charset="0"/>
                        </a:rPr>
                        <a:t>Tsunami</a:t>
                      </a:r>
                      <a:endParaRPr lang="en-GB" sz="1600" dirty="0">
                        <a:latin typeface="Arial" pitchFamily="34" charset="0"/>
                        <a:cs typeface="Arial" pitchFamily="34" charset="0"/>
                      </a:endParaRPr>
                    </a:p>
                  </a:txBody>
                  <a:tcPr/>
                </a:tc>
                <a:tc>
                  <a:txBody>
                    <a:bodyPr/>
                    <a:lstStyle/>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Many cities have been built along tsunami-prone coasts. </a:t>
                      </a:r>
                    </a:p>
                    <a:p>
                      <a:pPr algn="just">
                        <a:buFont typeface="Arial" pitchFamily="34" charset="0"/>
                        <a:buChar char="•"/>
                      </a:pPr>
                      <a:r>
                        <a:rPr kumimoji="0" lang="en-GB" sz="1600" kern="1200" baseline="0" dirty="0" smtClean="0">
                          <a:solidFill>
                            <a:schemeClr val="dk1"/>
                          </a:solidFill>
                          <a:latin typeface="Arial" pitchFamily="34" charset="0"/>
                          <a:ea typeface="+mn-ea"/>
                          <a:cs typeface="Arial" pitchFamily="34" charset="0"/>
                        </a:rPr>
                        <a:t>Adequate construction, early warning systems and evacuation plans are primary measures to address these.</a:t>
                      </a:r>
                      <a:endParaRPr lang="en-GB" sz="1600"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sp>
        <p:nvSpPr>
          <p:cNvPr id="14338" name="1 Título"/>
          <p:cNvSpPr>
            <a:spLocks noGrp="1"/>
          </p:cNvSpPr>
          <p:nvPr>
            <p:ph type="title"/>
          </p:nvPr>
        </p:nvSpPr>
        <p:spPr>
          <a:xfrm>
            <a:off x="467544" y="1196752"/>
            <a:ext cx="8229600" cy="560387"/>
          </a:xfrm>
        </p:spPr>
        <p:txBody>
          <a:bodyPr/>
          <a:lstStyle/>
          <a:p>
            <a:pPr algn="l" eaLnBrk="1" hangingPunct="1"/>
            <a:r>
              <a:rPr lang="en-GB" sz="3200" b="1" dirty="0" smtClean="0"/>
              <a:t>What drives disaster risk in urban </a:t>
            </a:r>
            <a:r>
              <a:rPr lang="en-GB" sz="3200" b="1" dirty="0" smtClean="0"/>
              <a:t>settings?</a:t>
            </a:r>
            <a:endParaRPr lang="es-ES" sz="3200" dirty="0" smtClean="0"/>
          </a:p>
        </p:txBody>
      </p:sp>
      <p:sp>
        <p:nvSpPr>
          <p:cNvPr id="15362" name="2 Marcador de contenido"/>
          <p:cNvSpPr>
            <a:spLocks noGrp="1"/>
          </p:cNvSpPr>
          <p:nvPr>
            <p:ph idx="1"/>
          </p:nvPr>
        </p:nvSpPr>
        <p:spPr>
          <a:xfrm>
            <a:off x="323850" y="1916113"/>
            <a:ext cx="8229600" cy="4941887"/>
          </a:xfrm>
        </p:spPr>
        <p:txBody>
          <a:bodyPr/>
          <a:lstStyle/>
          <a:p>
            <a:pPr marL="514350" indent="-514350" eaLnBrk="1" hangingPunct="1">
              <a:buFont typeface="+mj-lt"/>
              <a:buAutoNum type="arabicPeriod"/>
              <a:defRPr/>
            </a:pPr>
            <a:r>
              <a:rPr lang="en-GB" sz="2800" dirty="0" smtClean="0"/>
              <a:t>Location</a:t>
            </a:r>
          </a:p>
          <a:p>
            <a:pPr marL="914400" lvl="1" indent="-514350" eaLnBrk="1" hangingPunct="1">
              <a:buFont typeface="+mj-lt"/>
              <a:buAutoNum type="romanLcPeriod"/>
              <a:defRPr/>
            </a:pPr>
            <a:r>
              <a:rPr lang="en-GB" sz="2400" dirty="0" smtClean="0"/>
              <a:t>Hurricane Belt</a:t>
            </a:r>
          </a:p>
          <a:p>
            <a:pPr marL="914400" lvl="1" indent="-514350" eaLnBrk="1" hangingPunct="1">
              <a:buFont typeface="+mj-lt"/>
              <a:buAutoNum type="romanLcPeriod"/>
              <a:defRPr/>
            </a:pPr>
            <a:r>
              <a:rPr lang="en-GB" sz="2400" dirty="0" smtClean="0"/>
              <a:t>Seismically active Region</a:t>
            </a:r>
          </a:p>
          <a:p>
            <a:pPr marL="514350" indent="-514350" eaLnBrk="1" hangingPunct="1">
              <a:buFont typeface="+mj-lt"/>
              <a:buAutoNum type="arabicPeriod"/>
              <a:defRPr/>
            </a:pPr>
            <a:r>
              <a:rPr lang="en-GB" sz="2800" dirty="0" smtClean="0"/>
              <a:t>Rising </a:t>
            </a:r>
            <a:r>
              <a:rPr lang="en-GB" sz="2800" dirty="0"/>
              <a:t>urban populations and increased density</a:t>
            </a:r>
          </a:p>
          <a:p>
            <a:pPr marL="514350" indent="-514350" eaLnBrk="1" hangingPunct="1">
              <a:buFont typeface="+mj-lt"/>
              <a:buAutoNum type="arabicPeriod"/>
              <a:defRPr/>
            </a:pPr>
            <a:r>
              <a:rPr lang="en-GB" sz="2800" dirty="0"/>
              <a:t>Weak urban governance</a:t>
            </a:r>
          </a:p>
          <a:p>
            <a:pPr marL="514350" indent="-514350" eaLnBrk="1" hangingPunct="1">
              <a:buFont typeface="+mj-lt"/>
              <a:buAutoNum type="arabicPeriod"/>
              <a:defRPr/>
            </a:pPr>
            <a:r>
              <a:rPr lang="en-GB" sz="2800" dirty="0"/>
              <a:t>Unplanned urban development</a:t>
            </a:r>
          </a:p>
          <a:p>
            <a:pPr marL="514350" indent="-514350" eaLnBrk="1" hangingPunct="1">
              <a:buFont typeface="+mj-lt"/>
              <a:buAutoNum type="arabicPeriod"/>
              <a:defRPr/>
            </a:pPr>
            <a:r>
              <a:rPr lang="en-GB" sz="2800" dirty="0"/>
              <a:t>Lack of available land for low-income citizens</a:t>
            </a:r>
          </a:p>
          <a:p>
            <a:pPr marL="514350" indent="-514350" eaLnBrk="1" hangingPunct="1">
              <a:buFont typeface="+mj-lt"/>
              <a:buAutoNum type="arabicPeriod"/>
              <a:defRPr/>
            </a:pPr>
            <a:r>
              <a:rPr lang="en-GB" sz="2800" dirty="0"/>
              <a:t>Inappropriate construction</a:t>
            </a:r>
          </a:p>
          <a:p>
            <a:pPr marL="514350" indent="-514350" eaLnBrk="1" hangingPunct="1">
              <a:buFont typeface="+mj-lt"/>
              <a:buAutoNum type="arabicPeriod"/>
              <a:defRPr/>
            </a:pPr>
            <a:r>
              <a:rPr lang="en-GB" sz="2800" dirty="0"/>
              <a:t>Concentration of economic assets</a:t>
            </a:r>
          </a:p>
          <a:p>
            <a:pPr marL="514350" indent="-514350" eaLnBrk="1" hangingPunct="1">
              <a:buFont typeface="+mj-lt"/>
              <a:buAutoNum type="arabicPeriod"/>
              <a:defRPr/>
            </a:pPr>
            <a:r>
              <a:rPr lang="en-GB" sz="2800" dirty="0"/>
              <a:t>Ecosystems decline</a:t>
            </a:r>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eaLnBrk="1" hangingPunct="1">
              <a:defRPr/>
            </a:pPr>
            <a:endParaRPr lang="es-ES" dirty="0" smtClean="0"/>
          </a:p>
        </p:txBody>
      </p:sp>
      <p:grpSp>
        <p:nvGrpSpPr>
          <p:cNvPr id="14341" name="5 Grupo"/>
          <p:cNvGrpSpPr>
            <a:grpSpLocks/>
          </p:cNvGrpSpPr>
          <p:nvPr/>
        </p:nvGrpSpPr>
        <p:grpSpPr bwMode="auto">
          <a:xfrm>
            <a:off x="5789613" y="6378575"/>
            <a:ext cx="3103562" cy="363538"/>
            <a:chOff x="3980221" y="6142874"/>
            <a:chExt cx="3102162" cy="362937"/>
          </a:xfrm>
        </p:grpSpPr>
        <p:pic>
          <p:nvPicPr>
            <p:cNvPr id="14342"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14343"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14344"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15363" name="5 Grupo"/>
          <p:cNvGrpSpPr>
            <a:grpSpLocks/>
          </p:cNvGrpSpPr>
          <p:nvPr/>
        </p:nvGrpSpPr>
        <p:grpSpPr bwMode="auto">
          <a:xfrm>
            <a:off x="5789613" y="6378575"/>
            <a:ext cx="3103562" cy="363538"/>
            <a:chOff x="3980221" y="6142874"/>
            <a:chExt cx="3102162" cy="362937"/>
          </a:xfrm>
        </p:grpSpPr>
        <p:pic>
          <p:nvPicPr>
            <p:cNvPr id="15397"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15398"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15399"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
        <p:nvSpPr>
          <p:cNvPr id="15364" name="Title 5"/>
          <p:cNvSpPr>
            <a:spLocks noGrp="1"/>
          </p:cNvSpPr>
          <p:nvPr>
            <p:ph type="title"/>
          </p:nvPr>
        </p:nvSpPr>
        <p:spPr>
          <a:xfrm>
            <a:off x="539750" y="1196975"/>
            <a:ext cx="8229600" cy="576263"/>
          </a:xfrm>
        </p:spPr>
        <p:txBody>
          <a:bodyPr/>
          <a:lstStyle/>
          <a:p>
            <a:pPr eaLnBrk="1" hangingPunct="1"/>
            <a:r>
              <a:rPr lang="en-029" smtClean="0"/>
              <a:t>GOVERNANCE</a:t>
            </a:r>
          </a:p>
        </p:txBody>
      </p:sp>
      <p:graphicFrame>
        <p:nvGraphicFramePr>
          <p:cNvPr id="7" name="Table 6"/>
          <p:cNvGraphicFramePr>
            <a:graphicFrameLocks noGrp="1"/>
          </p:cNvGraphicFramePr>
          <p:nvPr/>
        </p:nvGraphicFramePr>
        <p:xfrm>
          <a:off x="395536" y="1801813"/>
          <a:ext cx="8496945" cy="4363501"/>
        </p:xfrm>
        <a:graphic>
          <a:graphicData uri="http://schemas.openxmlformats.org/drawingml/2006/table">
            <a:tbl>
              <a:tblPr firstRow="1" bandRow="1">
                <a:tableStyleId>{5C22544A-7EE6-4342-B048-85BDC9FD1C3A}</a:tableStyleId>
              </a:tblPr>
              <a:tblGrid>
                <a:gridCol w="2032641"/>
                <a:gridCol w="1876284"/>
                <a:gridCol w="1570414"/>
                <a:gridCol w="1478543"/>
                <a:gridCol w="1539063"/>
              </a:tblGrid>
              <a:tr h="365758">
                <a:tc>
                  <a:txBody>
                    <a:bodyPr/>
                    <a:lstStyle/>
                    <a:p>
                      <a:r>
                        <a:rPr lang="en-029" dirty="0" smtClean="0"/>
                        <a:t>KEY</a:t>
                      </a:r>
                      <a:r>
                        <a:rPr lang="en-029" baseline="0" dirty="0" smtClean="0"/>
                        <a:t> QUESTIONS</a:t>
                      </a:r>
                      <a:endParaRPr lang="en-029" dirty="0"/>
                    </a:p>
                  </a:txBody>
                  <a:tcPr/>
                </a:tc>
                <a:tc>
                  <a:txBody>
                    <a:bodyPr/>
                    <a:lstStyle/>
                    <a:p>
                      <a:r>
                        <a:rPr lang="en-029" dirty="0" smtClean="0"/>
                        <a:t>CUBA</a:t>
                      </a:r>
                      <a:endParaRPr lang="en-029" dirty="0"/>
                    </a:p>
                  </a:txBody>
                  <a:tcPr/>
                </a:tc>
                <a:tc>
                  <a:txBody>
                    <a:bodyPr/>
                    <a:lstStyle/>
                    <a:p>
                      <a:r>
                        <a:rPr lang="en-029" dirty="0" smtClean="0"/>
                        <a:t>CAYMAN</a:t>
                      </a:r>
                      <a:endParaRPr lang="en-029" dirty="0"/>
                    </a:p>
                  </a:txBody>
                  <a:tcPr/>
                </a:tc>
                <a:tc>
                  <a:txBody>
                    <a:bodyPr/>
                    <a:lstStyle/>
                    <a:p>
                      <a:r>
                        <a:rPr lang="en-029" dirty="0" smtClean="0"/>
                        <a:t>JAMAICA</a:t>
                      </a:r>
                      <a:endParaRPr lang="en-029" dirty="0"/>
                    </a:p>
                  </a:txBody>
                  <a:tcPr/>
                </a:tc>
                <a:tc>
                  <a:txBody>
                    <a:bodyPr/>
                    <a:lstStyle/>
                    <a:p>
                      <a:r>
                        <a:rPr lang="en-029" dirty="0" smtClean="0"/>
                        <a:t>TCI</a:t>
                      </a:r>
                      <a:endParaRPr lang="en-029" dirty="0"/>
                    </a:p>
                  </a:txBody>
                  <a:tcPr/>
                </a:tc>
              </a:tr>
              <a:tr h="1371592">
                <a:tc>
                  <a:txBody>
                    <a:bodyPr/>
                    <a:lstStyle/>
                    <a:p>
                      <a:r>
                        <a:rPr lang="en-029" sz="1400" dirty="0" smtClean="0"/>
                        <a:t>What structures are at the local level to drive DRR?</a:t>
                      </a:r>
                      <a:endParaRPr lang="en-029"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029" sz="1400" dirty="0" smtClean="0"/>
                        <a:t>Provincial</a:t>
                      </a:r>
                      <a:r>
                        <a:rPr lang="en-029" sz="1400" baseline="0" dirty="0" smtClean="0"/>
                        <a:t> and Municipal Assemblies and People’s Councils</a:t>
                      </a:r>
                      <a:endParaRPr lang="en-029" sz="1400" dirty="0" smtClean="0"/>
                    </a:p>
                    <a:p>
                      <a:endParaRPr lang="en-029" sz="1400" dirty="0"/>
                    </a:p>
                  </a:txBody>
                  <a:tcPr/>
                </a:tc>
                <a:tc>
                  <a:txBody>
                    <a:bodyPr/>
                    <a:lstStyle/>
                    <a:p>
                      <a:r>
                        <a:rPr lang="en-029" sz="1400" dirty="0" smtClean="0"/>
                        <a:t>District Commissions</a:t>
                      </a:r>
                      <a:endParaRPr lang="en-029" sz="1400" dirty="0"/>
                    </a:p>
                  </a:txBody>
                  <a:tcPr/>
                </a:tc>
                <a:tc>
                  <a:txBody>
                    <a:bodyPr/>
                    <a:lstStyle/>
                    <a:p>
                      <a:r>
                        <a:rPr lang="en-029" sz="1400" dirty="0" smtClean="0"/>
                        <a:t>Committees of Council, Community</a:t>
                      </a:r>
                      <a:r>
                        <a:rPr lang="en-029" sz="1400" baseline="0" dirty="0" smtClean="0"/>
                        <a:t> Development Committees (CDCs)</a:t>
                      </a:r>
                      <a:endParaRPr lang="en-029" sz="1400" dirty="0"/>
                    </a:p>
                  </a:txBody>
                  <a:tcPr/>
                </a:tc>
                <a:tc>
                  <a:txBody>
                    <a:bodyPr/>
                    <a:lstStyle/>
                    <a:p>
                      <a:r>
                        <a:rPr lang="en-029" sz="1400" dirty="0" smtClean="0"/>
                        <a:t>District Commissions and </a:t>
                      </a:r>
                    </a:p>
                    <a:p>
                      <a:r>
                        <a:rPr lang="en-029" sz="1400" dirty="0" smtClean="0"/>
                        <a:t>Community</a:t>
                      </a:r>
                      <a:r>
                        <a:rPr lang="en-029" sz="1400" baseline="0" dirty="0" smtClean="0"/>
                        <a:t> based groups</a:t>
                      </a:r>
                      <a:endParaRPr lang="en-029" sz="1400" dirty="0"/>
                    </a:p>
                  </a:txBody>
                  <a:tcPr/>
                </a:tc>
              </a:tr>
              <a:tr h="1107099">
                <a:tc>
                  <a:txBody>
                    <a:bodyPr/>
                    <a:lstStyle/>
                    <a:p>
                      <a:r>
                        <a:rPr lang="en-029" sz="1400" dirty="0" smtClean="0"/>
                        <a:t>Level of Autonomy</a:t>
                      </a:r>
                      <a:endParaRPr lang="en-029" sz="1400" dirty="0"/>
                    </a:p>
                  </a:txBody>
                  <a:tcPr/>
                </a:tc>
                <a:tc>
                  <a:txBody>
                    <a:bodyPr/>
                    <a:lstStyle/>
                    <a:p>
                      <a:r>
                        <a:rPr lang="en-029" sz="1400" baseline="0" dirty="0" smtClean="0"/>
                        <a:t>Heavily Influenced by Central Government</a:t>
                      </a:r>
                      <a:endParaRPr lang="en-029" sz="1400" dirty="0"/>
                    </a:p>
                  </a:txBody>
                  <a:tcPr/>
                </a:tc>
                <a:tc>
                  <a:txBody>
                    <a:bodyPr/>
                    <a:lstStyle/>
                    <a:p>
                      <a:r>
                        <a:rPr lang="en-029" sz="1400" dirty="0" smtClean="0"/>
                        <a:t>Main</a:t>
                      </a:r>
                      <a:r>
                        <a:rPr lang="en-029" sz="1400" baseline="0" dirty="0" smtClean="0"/>
                        <a:t> </a:t>
                      </a:r>
                      <a:r>
                        <a:rPr lang="en-029" sz="1400" dirty="0" smtClean="0"/>
                        <a:t>islands under direct governance.</a:t>
                      </a:r>
                    </a:p>
                    <a:p>
                      <a:r>
                        <a:rPr lang="en-029" sz="1400" dirty="0" smtClean="0"/>
                        <a:t> </a:t>
                      </a:r>
                      <a:endParaRPr lang="en-029" sz="1400" dirty="0"/>
                    </a:p>
                  </a:txBody>
                  <a:tcPr/>
                </a:tc>
                <a:tc>
                  <a:txBody>
                    <a:bodyPr/>
                    <a:lstStyle/>
                    <a:p>
                      <a:r>
                        <a:rPr lang="en-029" sz="1400" dirty="0" smtClean="0"/>
                        <a:t>In Transition as a result of Local Government Reform </a:t>
                      </a:r>
                      <a:endParaRPr lang="en-029" sz="1400" dirty="0"/>
                    </a:p>
                  </a:txBody>
                  <a:tcPr/>
                </a:tc>
                <a:tc>
                  <a:txBody>
                    <a:bodyPr/>
                    <a:lstStyle/>
                    <a:p>
                      <a:r>
                        <a:rPr lang="en-029" sz="1400" dirty="0" smtClean="0"/>
                        <a:t>Main Islands under direct governance.</a:t>
                      </a:r>
                      <a:r>
                        <a:rPr lang="en-029" sz="1400" baseline="0" dirty="0" smtClean="0"/>
                        <a:t> </a:t>
                      </a:r>
                      <a:endParaRPr lang="en-029" sz="1400" dirty="0"/>
                    </a:p>
                  </a:txBody>
                  <a:tcPr/>
                </a:tc>
              </a:tr>
              <a:tr h="1519042">
                <a:tc>
                  <a:txBody>
                    <a:bodyPr/>
                    <a:lstStyle/>
                    <a:p>
                      <a:r>
                        <a:rPr lang="en-029" sz="1400" dirty="0" smtClean="0"/>
                        <a:t>Self Financing</a:t>
                      </a:r>
                      <a:endParaRPr lang="en-029" sz="1400" dirty="0"/>
                    </a:p>
                  </a:txBody>
                  <a:tcPr/>
                </a:tc>
                <a:tc>
                  <a:txBody>
                    <a:bodyPr/>
                    <a:lstStyle/>
                    <a:p>
                      <a:r>
                        <a:rPr lang="en-029" sz="1400" dirty="0" smtClean="0"/>
                        <a:t>Dependent</a:t>
                      </a:r>
                      <a:r>
                        <a:rPr lang="en-029" sz="1400" baseline="0" dirty="0" smtClean="0"/>
                        <a:t> on Central Government. Limited capacity to implement proposals</a:t>
                      </a:r>
                      <a:endParaRPr lang="en-029" sz="1400" dirty="0"/>
                    </a:p>
                  </a:txBody>
                  <a:tcPr/>
                </a:tc>
                <a:tc>
                  <a:txBody>
                    <a:bodyPr/>
                    <a:lstStyle/>
                    <a:p>
                      <a:r>
                        <a:rPr lang="en-029" sz="1400" dirty="0" smtClean="0"/>
                        <a:t>Dependent</a:t>
                      </a:r>
                      <a:r>
                        <a:rPr lang="en-029" sz="1400" baseline="0" dirty="0" smtClean="0"/>
                        <a:t> on Central Government</a:t>
                      </a:r>
                      <a:endParaRPr lang="en-029" sz="1400" dirty="0"/>
                    </a:p>
                  </a:txBody>
                  <a:tcPr/>
                </a:tc>
                <a:tc>
                  <a:txBody>
                    <a:bodyPr/>
                    <a:lstStyle/>
                    <a:p>
                      <a:r>
                        <a:rPr lang="en-029" sz="1400" dirty="0" smtClean="0"/>
                        <a:t>Partial funding from Central Government Established Parochial</a:t>
                      </a:r>
                      <a:r>
                        <a:rPr lang="en-029" sz="1400" baseline="0" dirty="0" smtClean="0"/>
                        <a:t> Fund</a:t>
                      </a:r>
                      <a:endParaRPr lang="en-029" sz="1400" dirty="0"/>
                    </a:p>
                  </a:txBody>
                  <a:tcPr/>
                </a:tc>
                <a:tc>
                  <a:txBody>
                    <a:bodyPr/>
                    <a:lstStyle/>
                    <a:p>
                      <a:r>
                        <a:rPr lang="en-029" sz="1400" dirty="0" smtClean="0"/>
                        <a:t>Dependent</a:t>
                      </a:r>
                      <a:r>
                        <a:rPr lang="en-029" sz="1400" baseline="0" dirty="0" smtClean="0"/>
                        <a:t> on Central Government</a:t>
                      </a:r>
                      <a:endParaRPr lang="en-029" sz="14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16387" name="5 Grupo"/>
          <p:cNvGrpSpPr>
            <a:grpSpLocks/>
          </p:cNvGrpSpPr>
          <p:nvPr/>
        </p:nvGrpSpPr>
        <p:grpSpPr bwMode="auto">
          <a:xfrm>
            <a:off x="5789613" y="6378575"/>
            <a:ext cx="3103562" cy="363538"/>
            <a:chOff x="3980221" y="6142874"/>
            <a:chExt cx="3102162" cy="362937"/>
          </a:xfrm>
        </p:grpSpPr>
        <p:pic>
          <p:nvPicPr>
            <p:cNvPr id="16409"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16410"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16411"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
        <p:nvSpPr>
          <p:cNvPr id="16388" name="Title 5"/>
          <p:cNvSpPr>
            <a:spLocks noGrp="1"/>
          </p:cNvSpPr>
          <p:nvPr>
            <p:ph type="title"/>
          </p:nvPr>
        </p:nvSpPr>
        <p:spPr>
          <a:xfrm>
            <a:off x="539750" y="1268413"/>
            <a:ext cx="8229600" cy="504825"/>
          </a:xfrm>
        </p:spPr>
        <p:txBody>
          <a:bodyPr/>
          <a:lstStyle/>
          <a:p>
            <a:pPr eaLnBrk="1" hangingPunct="1"/>
            <a:r>
              <a:rPr lang="en-029" smtClean="0"/>
              <a:t>GOVERNANCE</a:t>
            </a:r>
          </a:p>
        </p:txBody>
      </p:sp>
      <p:graphicFrame>
        <p:nvGraphicFramePr>
          <p:cNvPr id="7" name="Table 6"/>
          <p:cNvGraphicFramePr>
            <a:graphicFrameLocks noGrp="1"/>
          </p:cNvGraphicFramePr>
          <p:nvPr/>
        </p:nvGraphicFramePr>
        <p:xfrm>
          <a:off x="323529" y="2060574"/>
          <a:ext cx="8570166" cy="3672682"/>
        </p:xfrm>
        <a:graphic>
          <a:graphicData uri="http://schemas.openxmlformats.org/drawingml/2006/table">
            <a:tbl>
              <a:tblPr firstRow="1" bandRow="1">
                <a:tableStyleId>{5C22544A-7EE6-4342-B048-85BDC9FD1C3A}</a:tableStyleId>
              </a:tblPr>
              <a:tblGrid>
                <a:gridCol w="2050157"/>
                <a:gridCol w="1892452"/>
                <a:gridCol w="1583948"/>
                <a:gridCol w="1491283"/>
                <a:gridCol w="1552326"/>
              </a:tblGrid>
              <a:tr h="937705">
                <a:tc>
                  <a:txBody>
                    <a:bodyPr/>
                    <a:lstStyle/>
                    <a:p>
                      <a:r>
                        <a:rPr lang="en-029" dirty="0" smtClean="0"/>
                        <a:t>KEY</a:t>
                      </a:r>
                      <a:r>
                        <a:rPr lang="en-029" baseline="0" dirty="0" smtClean="0"/>
                        <a:t> QUESTIONS</a:t>
                      </a:r>
                      <a:endParaRPr lang="en-029" dirty="0"/>
                    </a:p>
                  </a:txBody>
                  <a:tcPr/>
                </a:tc>
                <a:tc>
                  <a:txBody>
                    <a:bodyPr/>
                    <a:lstStyle/>
                    <a:p>
                      <a:r>
                        <a:rPr lang="en-029" dirty="0" smtClean="0"/>
                        <a:t>CUBA</a:t>
                      </a:r>
                      <a:endParaRPr lang="en-029" dirty="0"/>
                    </a:p>
                  </a:txBody>
                  <a:tcPr/>
                </a:tc>
                <a:tc>
                  <a:txBody>
                    <a:bodyPr/>
                    <a:lstStyle/>
                    <a:p>
                      <a:r>
                        <a:rPr lang="en-029" dirty="0" smtClean="0"/>
                        <a:t>CAYMAN</a:t>
                      </a:r>
                      <a:endParaRPr lang="en-029" dirty="0"/>
                    </a:p>
                  </a:txBody>
                  <a:tcPr/>
                </a:tc>
                <a:tc>
                  <a:txBody>
                    <a:bodyPr/>
                    <a:lstStyle/>
                    <a:p>
                      <a:r>
                        <a:rPr lang="en-029" dirty="0" smtClean="0"/>
                        <a:t>JAMAICA</a:t>
                      </a:r>
                      <a:endParaRPr lang="en-029" dirty="0"/>
                    </a:p>
                  </a:txBody>
                  <a:tcPr/>
                </a:tc>
                <a:tc>
                  <a:txBody>
                    <a:bodyPr/>
                    <a:lstStyle/>
                    <a:p>
                      <a:r>
                        <a:rPr lang="en-029" dirty="0" smtClean="0"/>
                        <a:t>TCI</a:t>
                      </a:r>
                      <a:endParaRPr lang="en-029" dirty="0"/>
                    </a:p>
                  </a:txBody>
                  <a:tcPr/>
                </a:tc>
              </a:tr>
              <a:tr h="2734977">
                <a:tc>
                  <a:txBody>
                    <a:bodyPr/>
                    <a:lstStyle/>
                    <a:p>
                      <a:r>
                        <a:rPr lang="en-029" sz="1600" dirty="0" smtClean="0"/>
                        <a:t>Authority</a:t>
                      </a:r>
                      <a:r>
                        <a:rPr lang="en-029" sz="1600" baseline="0" dirty="0" smtClean="0"/>
                        <a:t> to establish commitments and to set measurable and verifiable goals</a:t>
                      </a:r>
                      <a:endParaRPr lang="en-029" sz="1600" dirty="0"/>
                    </a:p>
                  </a:txBody>
                  <a:tcPr/>
                </a:tc>
                <a:tc>
                  <a:txBody>
                    <a:bodyPr/>
                    <a:lstStyle/>
                    <a:p>
                      <a:endParaRPr lang="en-029" sz="1600" dirty="0"/>
                    </a:p>
                  </a:txBody>
                  <a:tcPr/>
                </a:tc>
                <a:tc>
                  <a:txBody>
                    <a:bodyPr/>
                    <a:lstStyle/>
                    <a:p>
                      <a:r>
                        <a:rPr lang="en-029" sz="1600" dirty="0" smtClean="0"/>
                        <a:t>No</a:t>
                      </a:r>
                      <a:endParaRPr lang="en-029" sz="1600" dirty="0"/>
                    </a:p>
                  </a:txBody>
                  <a:tcPr/>
                </a:tc>
                <a:tc>
                  <a:txBody>
                    <a:bodyPr/>
                    <a:lstStyle/>
                    <a:p>
                      <a:r>
                        <a:rPr lang="en-029" sz="1600" dirty="0" smtClean="0"/>
                        <a:t>Logical Framework and Action Plan (Pilot)</a:t>
                      </a:r>
                      <a:endParaRPr lang="en-029" sz="1600" dirty="0"/>
                    </a:p>
                  </a:txBody>
                  <a:tcPr/>
                </a:tc>
                <a:tc>
                  <a:txBody>
                    <a:bodyPr/>
                    <a:lstStyle/>
                    <a:p>
                      <a:r>
                        <a:rPr lang="en-029" sz="1600" dirty="0" smtClean="0"/>
                        <a:t>No</a:t>
                      </a:r>
                      <a:endParaRPr lang="en-029" sz="16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Marcador de contenido"/>
          <p:cNvSpPr>
            <a:spLocks noGrp="1"/>
          </p:cNvSpPr>
          <p:nvPr>
            <p:ph idx="1"/>
          </p:nvPr>
        </p:nvSpPr>
        <p:spPr>
          <a:xfrm>
            <a:off x="457200" y="2060575"/>
            <a:ext cx="8229600" cy="4105275"/>
          </a:xfrm>
        </p:spPr>
        <p:txBody>
          <a:bodyPr/>
          <a:lstStyle/>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eaLnBrk="1" hangingPunct="1">
              <a:defRPr/>
            </a:pPr>
            <a:endParaRPr lang="es-ES" dirty="0" smtClean="0"/>
          </a:p>
        </p:txBody>
      </p:sp>
      <p:pic>
        <p:nvPicPr>
          <p:cNvPr id="17411"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17412" name="5 Grupo"/>
          <p:cNvGrpSpPr>
            <a:grpSpLocks/>
          </p:cNvGrpSpPr>
          <p:nvPr/>
        </p:nvGrpSpPr>
        <p:grpSpPr bwMode="auto">
          <a:xfrm>
            <a:off x="5789613" y="6378575"/>
            <a:ext cx="3103562" cy="363538"/>
            <a:chOff x="3980221" y="6142874"/>
            <a:chExt cx="3102162" cy="362937"/>
          </a:xfrm>
        </p:grpSpPr>
        <p:pic>
          <p:nvPicPr>
            <p:cNvPr id="17446"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17447"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17448"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graphicFrame>
        <p:nvGraphicFramePr>
          <p:cNvPr id="9" name="Table 8"/>
          <p:cNvGraphicFramePr>
            <a:graphicFrameLocks noGrp="1"/>
          </p:cNvGraphicFramePr>
          <p:nvPr/>
        </p:nvGraphicFramePr>
        <p:xfrm>
          <a:off x="251520" y="1806575"/>
          <a:ext cx="8642175" cy="4541520"/>
        </p:xfrm>
        <a:graphic>
          <a:graphicData uri="http://schemas.openxmlformats.org/drawingml/2006/table">
            <a:tbl>
              <a:tblPr firstRow="1" bandRow="1">
                <a:tableStyleId>{5C22544A-7EE6-4342-B048-85BDC9FD1C3A}</a:tableStyleId>
              </a:tblPr>
              <a:tblGrid>
                <a:gridCol w="2067382"/>
                <a:gridCol w="1908353"/>
                <a:gridCol w="1597257"/>
                <a:gridCol w="1503814"/>
                <a:gridCol w="1565369"/>
              </a:tblGrid>
              <a:tr h="339440">
                <a:tc>
                  <a:txBody>
                    <a:bodyPr/>
                    <a:lstStyle/>
                    <a:p>
                      <a:r>
                        <a:rPr lang="en-029" dirty="0" smtClean="0"/>
                        <a:t>KEY</a:t>
                      </a:r>
                      <a:r>
                        <a:rPr lang="en-029" baseline="0" dirty="0" smtClean="0"/>
                        <a:t> QUESTIONS</a:t>
                      </a:r>
                      <a:endParaRPr lang="en-029" dirty="0"/>
                    </a:p>
                  </a:txBody>
                  <a:tcPr/>
                </a:tc>
                <a:tc>
                  <a:txBody>
                    <a:bodyPr/>
                    <a:lstStyle/>
                    <a:p>
                      <a:r>
                        <a:rPr lang="en-029" dirty="0" smtClean="0"/>
                        <a:t>CUBA</a:t>
                      </a:r>
                      <a:endParaRPr lang="en-029" dirty="0"/>
                    </a:p>
                  </a:txBody>
                  <a:tcPr/>
                </a:tc>
                <a:tc>
                  <a:txBody>
                    <a:bodyPr/>
                    <a:lstStyle/>
                    <a:p>
                      <a:r>
                        <a:rPr lang="en-029" dirty="0" smtClean="0"/>
                        <a:t>CAYMAN</a:t>
                      </a:r>
                      <a:endParaRPr lang="en-029" dirty="0"/>
                    </a:p>
                  </a:txBody>
                  <a:tcPr/>
                </a:tc>
                <a:tc>
                  <a:txBody>
                    <a:bodyPr/>
                    <a:lstStyle/>
                    <a:p>
                      <a:r>
                        <a:rPr lang="en-029" dirty="0" smtClean="0"/>
                        <a:t>JAMAICA</a:t>
                      </a:r>
                      <a:endParaRPr lang="en-029" dirty="0"/>
                    </a:p>
                  </a:txBody>
                  <a:tcPr/>
                </a:tc>
                <a:tc>
                  <a:txBody>
                    <a:bodyPr/>
                    <a:lstStyle/>
                    <a:p>
                      <a:r>
                        <a:rPr lang="en-029" dirty="0" smtClean="0"/>
                        <a:t>TCI</a:t>
                      </a:r>
                      <a:endParaRPr lang="en-029" dirty="0"/>
                    </a:p>
                  </a:txBody>
                  <a:tcPr/>
                </a:tc>
              </a:tr>
              <a:tr h="990033">
                <a:tc>
                  <a:txBody>
                    <a:bodyPr/>
                    <a:lstStyle/>
                    <a:p>
                      <a:r>
                        <a:rPr lang="en-029" sz="1600" dirty="0" smtClean="0"/>
                        <a:t>Hazard</a:t>
                      </a:r>
                      <a:r>
                        <a:rPr lang="en-029" sz="1600" baseline="0" dirty="0" smtClean="0"/>
                        <a:t> Risk Data Analysis conducted at the local level?</a:t>
                      </a:r>
                      <a:endParaRPr lang="en-029" sz="1600" dirty="0"/>
                    </a:p>
                  </a:txBody>
                  <a:tcPr/>
                </a:tc>
                <a:tc>
                  <a:txBody>
                    <a:bodyPr/>
                    <a:lstStyle/>
                    <a:p>
                      <a:endParaRPr lang="en-029" sz="1600" dirty="0" smtClean="0"/>
                    </a:p>
                    <a:p>
                      <a:r>
                        <a:rPr lang="en-029" sz="1600" dirty="0" smtClean="0"/>
                        <a:t>Established</a:t>
                      </a:r>
                      <a:r>
                        <a:rPr lang="en-029" sz="1600" baseline="0" dirty="0" smtClean="0"/>
                        <a:t> Risk Reduction Centres</a:t>
                      </a:r>
                      <a:endParaRPr lang="en-029" sz="1600" dirty="0"/>
                    </a:p>
                  </a:txBody>
                  <a:tcPr/>
                </a:tc>
                <a:tc>
                  <a:txBody>
                    <a:bodyPr/>
                    <a:lstStyle/>
                    <a:p>
                      <a:r>
                        <a:rPr lang="en-029" sz="1600" dirty="0" smtClean="0"/>
                        <a:t>Not at the local level</a:t>
                      </a:r>
                      <a:endParaRPr lang="en-029" sz="1600" dirty="0"/>
                    </a:p>
                  </a:txBody>
                  <a:tcPr/>
                </a:tc>
                <a:tc>
                  <a:txBody>
                    <a:bodyPr/>
                    <a:lstStyle/>
                    <a:p>
                      <a:r>
                        <a:rPr lang="en-029" sz="1600" dirty="0" smtClean="0"/>
                        <a:t>Limited capacity</a:t>
                      </a:r>
                      <a:r>
                        <a:rPr lang="en-029" sz="1600" baseline="0" dirty="0" smtClean="0"/>
                        <a:t> in selected parishes </a:t>
                      </a:r>
                      <a:endParaRPr lang="en-029" sz="1600" dirty="0"/>
                    </a:p>
                  </a:txBody>
                  <a:tcPr/>
                </a:tc>
                <a:tc>
                  <a:txBody>
                    <a:bodyPr/>
                    <a:lstStyle/>
                    <a:p>
                      <a:r>
                        <a:rPr lang="en-029" sz="1600" dirty="0" smtClean="0"/>
                        <a:t>Not at the local level</a:t>
                      </a:r>
                      <a:endParaRPr lang="en-029" sz="1600" dirty="0"/>
                    </a:p>
                  </a:txBody>
                  <a:tcPr/>
                </a:tc>
              </a:tr>
              <a:tr h="990033">
                <a:tc>
                  <a:txBody>
                    <a:bodyPr/>
                    <a:lstStyle/>
                    <a:p>
                      <a:pPr lvl="0"/>
                      <a:r>
                        <a:rPr lang="en-029" sz="1600" dirty="0" smtClean="0">
                          <a:solidFill>
                            <a:srgbClr val="292934">
                              <a:hueOff val="0"/>
                              <a:satOff val="0"/>
                              <a:lumOff val="0"/>
                              <a:alphaOff val="0"/>
                            </a:srgbClr>
                          </a:solidFill>
                          <a:latin typeface="Arial"/>
                          <a:ea typeface="+mn-ea"/>
                          <a:cs typeface="+mn-cs"/>
                        </a:rPr>
                        <a:t>Presence of Hazard Specific Maps to</a:t>
                      </a:r>
                      <a:r>
                        <a:rPr lang="en-029" sz="1600" baseline="0" dirty="0" smtClean="0">
                          <a:solidFill>
                            <a:srgbClr val="292934">
                              <a:hueOff val="0"/>
                              <a:satOff val="0"/>
                              <a:lumOff val="0"/>
                              <a:alphaOff val="0"/>
                            </a:srgbClr>
                          </a:solidFill>
                          <a:latin typeface="Arial"/>
                          <a:ea typeface="+mn-ea"/>
                          <a:cs typeface="+mn-cs"/>
                        </a:rPr>
                        <a:t> aid in the</a:t>
                      </a:r>
                      <a:r>
                        <a:rPr lang="en-029" sz="1600" dirty="0" smtClean="0">
                          <a:solidFill>
                            <a:srgbClr val="292934">
                              <a:hueOff val="0"/>
                              <a:satOff val="0"/>
                              <a:lumOff val="0"/>
                              <a:alphaOff val="0"/>
                            </a:srgbClr>
                          </a:solidFill>
                          <a:latin typeface="Arial"/>
                          <a:ea typeface="+mn-ea"/>
                          <a:cs typeface="+mn-cs"/>
                        </a:rPr>
                        <a:t> decision making process </a:t>
                      </a:r>
                      <a:endParaRPr lang="en-029" sz="1600" dirty="0"/>
                    </a:p>
                  </a:txBody>
                  <a:tcPr/>
                </a:tc>
                <a:tc>
                  <a:txBody>
                    <a:bodyPr/>
                    <a:lstStyle/>
                    <a:p>
                      <a:r>
                        <a:rPr lang="en-029" sz="1600" dirty="0" smtClean="0"/>
                        <a:t>Available</a:t>
                      </a:r>
                      <a:endParaRPr lang="en-029" sz="1600" dirty="0"/>
                    </a:p>
                  </a:txBody>
                  <a:tcPr/>
                </a:tc>
                <a:tc>
                  <a:txBody>
                    <a:bodyPr/>
                    <a:lstStyle/>
                    <a:p>
                      <a:r>
                        <a:rPr lang="en-029" sz="1600" dirty="0" smtClean="0"/>
                        <a:t>Available</a:t>
                      </a:r>
                    </a:p>
                    <a:p>
                      <a:r>
                        <a:rPr lang="en-029" sz="1600" dirty="0" smtClean="0"/>
                        <a:t> </a:t>
                      </a:r>
                      <a:endParaRPr lang="en-029" sz="1600" dirty="0"/>
                    </a:p>
                  </a:txBody>
                  <a:tcPr/>
                </a:tc>
                <a:tc>
                  <a:txBody>
                    <a:bodyPr/>
                    <a:lstStyle/>
                    <a:p>
                      <a:r>
                        <a:rPr lang="en-029" sz="1600" dirty="0" smtClean="0"/>
                        <a:t>Available</a:t>
                      </a:r>
                      <a:endParaRPr lang="en-029" sz="1600" dirty="0"/>
                    </a:p>
                  </a:txBody>
                  <a:tcPr/>
                </a:tc>
                <a:tc>
                  <a:txBody>
                    <a:bodyPr/>
                    <a:lstStyle/>
                    <a:p>
                      <a:r>
                        <a:rPr lang="en-029" sz="1600" dirty="0" smtClean="0"/>
                        <a:t>Available</a:t>
                      </a:r>
                      <a:endParaRPr lang="en-029" sz="1600" dirty="0"/>
                    </a:p>
                  </a:txBody>
                  <a:tcPr/>
                </a:tc>
              </a:tr>
              <a:tr h="1895207">
                <a:tc>
                  <a:txBody>
                    <a:bodyPr/>
                    <a:lstStyle/>
                    <a:p>
                      <a:r>
                        <a:rPr lang="en-029" sz="1600" dirty="0" smtClean="0"/>
                        <a:t>Early Warning Systems</a:t>
                      </a:r>
                      <a:endParaRPr lang="en-029" sz="1600" dirty="0"/>
                    </a:p>
                  </a:txBody>
                  <a:tcPr/>
                </a:tc>
                <a:tc>
                  <a:txBody>
                    <a:bodyPr/>
                    <a:lstStyle/>
                    <a:p>
                      <a:r>
                        <a:rPr lang="en-029" sz="1600" dirty="0" smtClean="0"/>
                        <a:t>Flood Early Warning Systems</a:t>
                      </a:r>
                    </a:p>
                    <a:p>
                      <a:endParaRPr lang="en-029" sz="1600" dirty="0" smtClean="0"/>
                    </a:p>
                    <a:p>
                      <a:r>
                        <a:rPr lang="en-029" sz="1600" dirty="0" smtClean="0"/>
                        <a:t>World</a:t>
                      </a:r>
                      <a:r>
                        <a:rPr lang="en-029" sz="1600" baseline="0" dirty="0" smtClean="0"/>
                        <a:t> renown for Evacuation Planning</a:t>
                      </a:r>
                      <a:endParaRPr lang="en-029" sz="1600" dirty="0"/>
                    </a:p>
                  </a:txBody>
                  <a:tcPr/>
                </a:tc>
                <a:tc>
                  <a:txBody>
                    <a:bodyPr/>
                    <a:lstStyle/>
                    <a:p>
                      <a:r>
                        <a:rPr lang="en-029" sz="1600" dirty="0" smtClean="0"/>
                        <a:t>Tsunami Warning Protocols</a:t>
                      </a:r>
                      <a:endParaRPr lang="en-029" sz="1600" dirty="0"/>
                    </a:p>
                  </a:txBody>
                  <a:tcPr/>
                </a:tc>
                <a:tc>
                  <a:txBody>
                    <a:bodyPr/>
                    <a:lstStyle/>
                    <a:p>
                      <a:r>
                        <a:rPr lang="en-029" sz="1600" dirty="0" smtClean="0"/>
                        <a:t>Flood Early Warning</a:t>
                      </a:r>
                      <a:r>
                        <a:rPr lang="en-029" sz="1600" baseline="0" dirty="0" smtClean="0"/>
                        <a:t> Systems</a:t>
                      </a:r>
                    </a:p>
                    <a:p>
                      <a:endParaRPr lang="en-029" sz="1600" baseline="0" dirty="0" smtClean="0"/>
                    </a:p>
                    <a:p>
                      <a:r>
                        <a:rPr lang="en-029" sz="1600" baseline="0" dirty="0" smtClean="0"/>
                        <a:t>Tsunami Warning Protocols</a:t>
                      </a:r>
                    </a:p>
                    <a:p>
                      <a:endParaRPr lang="en-029" sz="1600" baseline="0" dirty="0" smtClean="0"/>
                    </a:p>
                  </a:txBody>
                  <a:tcPr/>
                </a:tc>
                <a:tc>
                  <a:txBody>
                    <a:bodyPr/>
                    <a:lstStyle/>
                    <a:p>
                      <a:r>
                        <a:rPr lang="en-029" sz="1600" dirty="0" smtClean="0"/>
                        <a:t>Tsunami Warning Protocols</a:t>
                      </a:r>
                      <a:endParaRPr lang="en-029" sz="1600" dirty="0"/>
                    </a:p>
                  </a:txBody>
                  <a:tcPr/>
                </a:tc>
              </a:tr>
            </a:tbl>
          </a:graphicData>
        </a:graphic>
      </p:graphicFrame>
      <p:sp>
        <p:nvSpPr>
          <p:cNvPr id="17445" name="Title 1"/>
          <p:cNvSpPr>
            <a:spLocks noGrp="1"/>
          </p:cNvSpPr>
          <p:nvPr>
            <p:ph type="title"/>
          </p:nvPr>
        </p:nvSpPr>
        <p:spPr>
          <a:xfrm>
            <a:off x="468313" y="1125538"/>
            <a:ext cx="8229600" cy="709612"/>
          </a:xfrm>
        </p:spPr>
        <p:txBody>
          <a:bodyPr/>
          <a:lstStyle/>
          <a:p>
            <a:pPr eaLnBrk="1" hangingPunct="1"/>
            <a:r>
              <a:rPr lang="en-029" smtClean="0"/>
              <a:t>Disaster Risk Assessments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Marcador de contenido"/>
          <p:cNvSpPr>
            <a:spLocks noGrp="1"/>
          </p:cNvSpPr>
          <p:nvPr>
            <p:ph idx="1"/>
          </p:nvPr>
        </p:nvSpPr>
        <p:spPr>
          <a:xfrm>
            <a:off x="468313" y="1916113"/>
            <a:ext cx="8229600" cy="4105275"/>
          </a:xfrm>
        </p:spPr>
        <p:txBody>
          <a:bodyPr/>
          <a:lstStyle/>
          <a:p>
            <a:pPr eaLnBrk="1" hangingPunct="1">
              <a:defRPr/>
            </a:pPr>
            <a:r>
              <a:rPr lang="en-US" sz="2000" dirty="0" smtClean="0">
                <a:latin typeface="Arial" pitchFamily="34" charset="0"/>
                <a:cs typeface="Arial" pitchFamily="34" charset="0"/>
              </a:rPr>
              <a:t>Leadership for Good Governance </a:t>
            </a:r>
          </a:p>
          <a:p>
            <a:pPr eaLnBrk="1" hangingPunct="1">
              <a:defRPr/>
            </a:pPr>
            <a:r>
              <a:rPr lang="en-US" sz="2000" dirty="0" smtClean="0">
                <a:latin typeface="Arial" pitchFamily="34" charset="0"/>
                <a:cs typeface="Arial" pitchFamily="34" charset="0"/>
              </a:rPr>
              <a:t>Political </a:t>
            </a:r>
            <a:r>
              <a:rPr lang="en-US" sz="2000" dirty="0">
                <a:latin typeface="Arial" pitchFamily="34" charset="0"/>
                <a:cs typeface="Arial" pitchFamily="34" charset="0"/>
              </a:rPr>
              <a:t>Champion – </a:t>
            </a:r>
            <a:r>
              <a:rPr lang="en-US" sz="2000" dirty="0" smtClean="0">
                <a:latin typeface="Arial" pitchFamily="34" charset="0"/>
                <a:cs typeface="Arial" pitchFamily="34" charset="0"/>
              </a:rPr>
              <a:t>to drive policy (Jamaica)</a:t>
            </a:r>
            <a:endParaRPr lang="en-029" sz="2000" dirty="0">
              <a:latin typeface="Arial" pitchFamily="34" charset="0"/>
              <a:cs typeface="Arial" pitchFamily="34" charset="0"/>
            </a:endParaRPr>
          </a:p>
          <a:p>
            <a:pPr eaLnBrk="1" hangingPunct="1">
              <a:defRPr/>
            </a:pPr>
            <a:r>
              <a:rPr lang="en-US" sz="2000" dirty="0" smtClean="0">
                <a:latin typeface="Arial" pitchFamily="34" charset="0"/>
                <a:cs typeface="Arial" pitchFamily="34" charset="0"/>
              </a:rPr>
              <a:t>Community Disaster Management Structure established</a:t>
            </a:r>
            <a:endParaRPr lang="en-029" sz="2000" dirty="0">
              <a:latin typeface="Arial" pitchFamily="34" charset="0"/>
              <a:cs typeface="Arial" pitchFamily="34" charset="0"/>
            </a:endParaRPr>
          </a:p>
          <a:p>
            <a:pPr eaLnBrk="1" hangingPunct="1">
              <a:defRPr/>
            </a:pPr>
            <a:r>
              <a:rPr lang="en-US" sz="2000" dirty="0">
                <a:latin typeface="Arial" pitchFamily="34" charset="0"/>
                <a:cs typeface="Arial" pitchFamily="34" charset="0"/>
              </a:rPr>
              <a:t>Risk Transfer Mechanism - Calamity Fund</a:t>
            </a:r>
            <a:endParaRPr lang="en-029" sz="2000" dirty="0">
              <a:latin typeface="Arial" pitchFamily="34" charset="0"/>
              <a:cs typeface="Arial" pitchFamily="34" charset="0"/>
            </a:endParaRPr>
          </a:p>
          <a:p>
            <a:pPr eaLnBrk="1" hangingPunct="1">
              <a:defRPr/>
            </a:pPr>
            <a:r>
              <a:rPr lang="en-US" sz="2000" dirty="0">
                <a:latin typeface="Arial" pitchFamily="34" charset="0"/>
                <a:cs typeface="Arial" pitchFamily="34" charset="0"/>
              </a:rPr>
              <a:t>Strategizing  - Logical Framework and Action Plan to ensure that the work is done.</a:t>
            </a:r>
            <a:endParaRPr lang="en-029" sz="2000" dirty="0">
              <a:latin typeface="Arial" pitchFamily="34" charset="0"/>
              <a:cs typeface="Arial" pitchFamily="34" charset="0"/>
            </a:endParaRPr>
          </a:p>
          <a:p>
            <a:pPr eaLnBrk="1" hangingPunct="1">
              <a:defRPr/>
            </a:pPr>
            <a:r>
              <a:rPr lang="en-US" sz="2000" dirty="0" smtClean="0">
                <a:latin typeface="Arial" pitchFamily="34" charset="0"/>
                <a:cs typeface="Arial" pitchFamily="34" charset="0"/>
              </a:rPr>
              <a:t>Disaster Risk Management Integrated into the Local Developmental </a:t>
            </a:r>
            <a:r>
              <a:rPr lang="en-US" sz="2000" dirty="0">
                <a:latin typeface="Arial" pitchFamily="34" charset="0"/>
                <a:cs typeface="Arial" pitchFamily="34" charset="0"/>
              </a:rPr>
              <a:t>Approval </a:t>
            </a:r>
            <a:r>
              <a:rPr lang="en-US" sz="2000" dirty="0" smtClean="0">
                <a:latin typeface="Arial" pitchFamily="34" charset="0"/>
                <a:cs typeface="Arial" pitchFamily="34" charset="0"/>
              </a:rPr>
              <a:t>Process-BVI, JA</a:t>
            </a:r>
            <a:endParaRPr lang="en-US" sz="2000" dirty="0" smtClean="0">
              <a:latin typeface="Arial" pitchFamily="34" charset="0"/>
              <a:cs typeface="Arial" pitchFamily="34" charset="0"/>
            </a:endParaRPr>
          </a:p>
          <a:p>
            <a:pPr eaLnBrk="1" hangingPunct="1">
              <a:defRPr/>
            </a:pPr>
            <a:r>
              <a:rPr lang="en-US" sz="2000" dirty="0" smtClean="0">
                <a:latin typeface="Arial" pitchFamily="34" charset="0"/>
                <a:cs typeface="Arial" pitchFamily="34" charset="0"/>
              </a:rPr>
              <a:t>Strengthening of DRR through Decentralization and Devolution processes</a:t>
            </a:r>
            <a:endParaRPr lang="en-029" sz="2000" dirty="0">
              <a:latin typeface="Arial" pitchFamily="34" charset="0"/>
              <a:cs typeface="Arial" pitchFamily="34" charset="0"/>
            </a:endParaRPr>
          </a:p>
          <a:p>
            <a:pPr marL="0" indent="0" eaLnBrk="1" hangingPunct="1">
              <a:buFont typeface="Arial" charset="0"/>
              <a:buNone/>
              <a:defRPr/>
            </a:pPr>
            <a:endParaRPr lang="es-PA" sz="2000" b="1" dirty="0" smtClean="0">
              <a:solidFill>
                <a:srgbClr val="000066"/>
              </a:solidFill>
              <a:latin typeface="Arial" pitchFamily="34" charset="0"/>
              <a:cs typeface="Arial" pitchFamily="34" charset="0"/>
            </a:endParaRPr>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eaLnBrk="1" hangingPunct="1">
              <a:defRPr/>
            </a:pPr>
            <a:endParaRPr lang="es-ES" dirty="0" smtClean="0"/>
          </a:p>
        </p:txBody>
      </p:sp>
      <p:pic>
        <p:nvPicPr>
          <p:cNvPr id="18435"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18436" name="5 Grupo"/>
          <p:cNvGrpSpPr>
            <a:grpSpLocks/>
          </p:cNvGrpSpPr>
          <p:nvPr/>
        </p:nvGrpSpPr>
        <p:grpSpPr bwMode="auto">
          <a:xfrm>
            <a:off x="5789613" y="6378575"/>
            <a:ext cx="3103562" cy="363538"/>
            <a:chOff x="3980221" y="6142874"/>
            <a:chExt cx="3102162" cy="362937"/>
          </a:xfrm>
        </p:grpSpPr>
        <p:pic>
          <p:nvPicPr>
            <p:cNvPr id="18438"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18439"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18440"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
        <p:nvSpPr>
          <p:cNvPr id="18437" name="Title 1"/>
          <p:cNvSpPr>
            <a:spLocks noGrp="1"/>
          </p:cNvSpPr>
          <p:nvPr>
            <p:ph type="title"/>
          </p:nvPr>
        </p:nvSpPr>
        <p:spPr>
          <a:xfrm>
            <a:off x="468313" y="1125538"/>
            <a:ext cx="8229600" cy="709612"/>
          </a:xfrm>
        </p:spPr>
        <p:txBody>
          <a:bodyPr/>
          <a:lstStyle/>
          <a:p>
            <a:pPr eaLnBrk="1" hangingPunct="1"/>
            <a:r>
              <a:rPr lang="en-029" smtClean="0"/>
              <a:t>Best Practices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19459" name="5 Grupo"/>
          <p:cNvGrpSpPr>
            <a:grpSpLocks/>
          </p:cNvGrpSpPr>
          <p:nvPr/>
        </p:nvGrpSpPr>
        <p:grpSpPr bwMode="auto">
          <a:xfrm>
            <a:off x="5789613" y="6378575"/>
            <a:ext cx="3103562" cy="363538"/>
            <a:chOff x="3980221" y="6142874"/>
            <a:chExt cx="3102162" cy="362937"/>
          </a:xfrm>
        </p:grpSpPr>
        <p:pic>
          <p:nvPicPr>
            <p:cNvPr id="19462"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19463"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19464"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
        <p:nvSpPr>
          <p:cNvPr id="19460" name="Title 1"/>
          <p:cNvSpPr>
            <a:spLocks noGrp="1"/>
          </p:cNvSpPr>
          <p:nvPr>
            <p:ph type="title"/>
          </p:nvPr>
        </p:nvSpPr>
        <p:spPr>
          <a:xfrm>
            <a:off x="468313" y="1412875"/>
            <a:ext cx="8229600" cy="936625"/>
          </a:xfrm>
        </p:spPr>
        <p:txBody>
          <a:bodyPr/>
          <a:lstStyle/>
          <a:p>
            <a:pPr eaLnBrk="1" hangingPunct="1"/>
            <a:r>
              <a:rPr lang="en-029" sz="3200" smtClean="0">
                <a:latin typeface="Arial" charset="0"/>
                <a:cs typeface="Arial" charset="0"/>
              </a:rPr>
              <a:t>Best Practice - Disaster Risk Reduction</a:t>
            </a:r>
            <a:br>
              <a:rPr lang="en-029" sz="3200" smtClean="0">
                <a:latin typeface="Arial" charset="0"/>
                <a:cs typeface="Arial" charset="0"/>
              </a:rPr>
            </a:br>
            <a:r>
              <a:rPr lang="en-029" sz="3200" smtClean="0">
                <a:latin typeface="Arial" charset="0"/>
                <a:cs typeface="Arial" charset="0"/>
              </a:rPr>
              <a:t>            Centres, CUBA </a:t>
            </a:r>
          </a:p>
        </p:txBody>
      </p:sp>
      <p:sp>
        <p:nvSpPr>
          <p:cNvPr id="3" name="Content Placeholder 2"/>
          <p:cNvSpPr>
            <a:spLocks noGrp="1"/>
          </p:cNvSpPr>
          <p:nvPr>
            <p:ph idx="1"/>
          </p:nvPr>
        </p:nvSpPr>
        <p:spPr>
          <a:xfrm>
            <a:off x="468313" y="2349500"/>
            <a:ext cx="8229600" cy="3887788"/>
          </a:xfrm>
        </p:spPr>
        <p:txBody>
          <a:bodyPr/>
          <a:lstStyle/>
          <a:p>
            <a:pPr marL="0" indent="0" eaLnBrk="1" hangingPunct="1">
              <a:buFont typeface="Arial" charset="0"/>
              <a:buNone/>
              <a:defRPr/>
            </a:pPr>
            <a:r>
              <a:rPr lang="en-029" sz="2400" dirty="0" smtClean="0"/>
              <a:t>The Disaster Risk Reduction Centres  aim to:</a:t>
            </a:r>
          </a:p>
          <a:p>
            <a:pPr eaLnBrk="1" hangingPunct="1">
              <a:defRPr/>
            </a:pPr>
            <a:r>
              <a:rPr lang="en-029" sz="2400" dirty="0" smtClean="0"/>
              <a:t>Facilitate analysis and periodic assessment of local risks and factors that produce vulnerabilities</a:t>
            </a:r>
          </a:p>
          <a:p>
            <a:pPr eaLnBrk="1" hangingPunct="1">
              <a:defRPr/>
            </a:pPr>
            <a:r>
              <a:rPr lang="en-029" sz="2400" dirty="0" smtClean="0"/>
              <a:t>Control the process and prepare information derived from surveillance and monitoring action</a:t>
            </a:r>
          </a:p>
          <a:p>
            <a:pPr eaLnBrk="1" hangingPunct="1">
              <a:defRPr/>
            </a:pPr>
            <a:r>
              <a:rPr lang="en-029" sz="2400" dirty="0" smtClean="0"/>
              <a:t>Participation in the  preparation of territorial disaster reduction plans</a:t>
            </a:r>
          </a:p>
          <a:p>
            <a:pPr eaLnBrk="1" hangingPunct="1">
              <a:defRPr/>
            </a:pPr>
            <a:r>
              <a:rPr lang="en-029" sz="2400" dirty="0" smtClean="0"/>
              <a:t>Preserve historic memory of disaster even</a:t>
            </a:r>
          </a:p>
          <a:p>
            <a:pPr marL="0" indent="0" eaLnBrk="1" hangingPunct="1">
              <a:buFont typeface="Arial" charset="0"/>
              <a:buNone/>
              <a:defRPr/>
            </a:pPr>
            <a:endParaRPr lang="en-029" sz="1400" dirty="0" smtClean="0"/>
          </a:p>
          <a:p>
            <a:pPr marL="0" indent="0" eaLnBrk="1" hangingPunct="1">
              <a:buFont typeface="Arial" charset="0"/>
              <a:buNone/>
              <a:defRPr/>
            </a:pPr>
            <a:r>
              <a:rPr lang="en-029" sz="1400" b="1" dirty="0" smtClean="0"/>
              <a:t>(Cuba Risk Reduction Management Centres, UNDP, 2010)</a:t>
            </a:r>
            <a:endParaRPr lang="en-029" sz="1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68313" y="981075"/>
            <a:ext cx="8229600" cy="1511300"/>
          </a:xfrm>
        </p:spPr>
        <p:txBody>
          <a:bodyPr/>
          <a:lstStyle/>
          <a:p>
            <a:pPr eaLnBrk="1" hangingPunct="1"/>
            <a:r>
              <a:rPr lang="en-029" smtClean="0"/>
              <a:t/>
            </a:r>
            <a:br>
              <a:rPr lang="en-029" smtClean="0"/>
            </a:br>
            <a:r>
              <a:rPr lang="en-GB" sz="2800" b="1" smtClean="0"/>
              <a:t>BEST PRACTICE - GIS for Sustainable Development and Disaster Risk Management in </a:t>
            </a:r>
            <a:br>
              <a:rPr lang="en-GB" sz="2800" b="1" smtClean="0"/>
            </a:br>
            <a:r>
              <a:rPr lang="en-GB" sz="2800" b="1" smtClean="0"/>
              <a:t>Manchester (Parish), JAMAICA</a:t>
            </a:r>
            <a:r>
              <a:rPr lang="en-029" sz="2800" smtClean="0"/>
              <a:t/>
            </a:r>
            <a:br>
              <a:rPr lang="en-029" sz="2800" smtClean="0"/>
            </a:br>
            <a:endParaRPr lang="en-029" sz="2800" smtClean="0"/>
          </a:p>
        </p:txBody>
      </p:sp>
      <p:pic>
        <p:nvPicPr>
          <p:cNvPr id="20483" name="Content Placeholder 4" descr="manchester GIS 3"/>
          <p:cNvPicPr>
            <a:picLocks noGrp="1"/>
          </p:cNvPicPr>
          <p:nvPr>
            <p:ph idx="1"/>
          </p:nvPr>
        </p:nvPicPr>
        <p:blipFill>
          <a:blip r:embed="rId2" cstate="print"/>
          <a:srcRect/>
          <a:stretch>
            <a:fillRect/>
          </a:stretch>
        </p:blipFill>
        <p:spPr>
          <a:xfrm>
            <a:off x="539750" y="2565400"/>
            <a:ext cx="7924800" cy="3952875"/>
          </a:xfrm>
          <a:ln>
            <a:solidFill>
              <a:srgbClr val="000000"/>
            </a:solid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21507" name="5 Grupo"/>
          <p:cNvGrpSpPr>
            <a:grpSpLocks/>
          </p:cNvGrpSpPr>
          <p:nvPr/>
        </p:nvGrpSpPr>
        <p:grpSpPr bwMode="auto">
          <a:xfrm>
            <a:off x="5789613" y="6378575"/>
            <a:ext cx="3103562" cy="363538"/>
            <a:chOff x="3980221" y="6142874"/>
            <a:chExt cx="3102162" cy="362937"/>
          </a:xfrm>
        </p:grpSpPr>
        <p:pic>
          <p:nvPicPr>
            <p:cNvPr id="21510"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21511"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21512"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
        <p:nvSpPr>
          <p:cNvPr id="21508" name="Title 1"/>
          <p:cNvSpPr>
            <a:spLocks noGrp="1"/>
          </p:cNvSpPr>
          <p:nvPr>
            <p:ph type="title"/>
          </p:nvPr>
        </p:nvSpPr>
        <p:spPr>
          <a:xfrm>
            <a:off x="2843808" y="548680"/>
            <a:ext cx="8229600" cy="648692"/>
          </a:xfrm>
        </p:spPr>
        <p:txBody>
          <a:bodyPr/>
          <a:lstStyle/>
          <a:p>
            <a:pPr eaLnBrk="1" hangingPunct="1"/>
            <a:r>
              <a:rPr lang="en-029" sz="3600" dirty="0" smtClean="0"/>
              <a:t>The Way Forward  </a:t>
            </a:r>
          </a:p>
        </p:txBody>
      </p:sp>
      <p:sp>
        <p:nvSpPr>
          <p:cNvPr id="21509" name="Content Placeholder 2"/>
          <p:cNvSpPr>
            <a:spLocks noGrp="1"/>
          </p:cNvSpPr>
          <p:nvPr>
            <p:ph idx="1"/>
          </p:nvPr>
        </p:nvSpPr>
        <p:spPr>
          <a:xfrm>
            <a:off x="251520" y="1268760"/>
            <a:ext cx="8640960" cy="5328592"/>
          </a:xfrm>
        </p:spPr>
        <p:txBody>
          <a:bodyPr/>
          <a:lstStyle/>
          <a:p>
            <a:pPr eaLnBrk="1" hangingPunct="1">
              <a:buFont typeface="+mj-lt"/>
              <a:buAutoNum type="arabicPeriod"/>
            </a:pPr>
            <a:r>
              <a:rPr lang="en-US" sz="1800" dirty="0" smtClean="0">
                <a:latin typeface="Arial" charset="0"/>
                <a:cs typeface="Arial" charset="0"/>
              </a:rPr>
              <a:t>Training  Planners and other Technical Staff in Hazard Mapping and GIS to influence the Developmental Approval Process</a:t>
            </a:r>
          </a:p>
          <a:p>
            <a:pPr eaLnBrk="1" hangingPunct="1">
              <a:buFont typeface="+mj-lt"/>
              <a:buAutoNum type="arabicPeriod"/>
            </a:pPr>
            <a:endParaRPr lang="en-US" sz="1800" dirty="0" smtClean="0">
              <a:latin typeface="Arial" charset="0"/>
              <a:cs typeface="Arial" charset="0"/>
            </a:endParaRPr>
          </a:p>
          <a:p>
            <a:pPr eaLnBrk="1" hangingPunct="1">
              <a:buFont typeface="+mj-lt"/>
              <a:buAutoNum type="arabicPeriod"/>
            </a:pPr>
            <a:r>
              <a:rPr lang="en-US" sz="1800" dirty="0" smtClean="0">
                <a:latin typeface="Arial" charset="0"/>
                <a:cs typeface="Arial" charset="0"/>
              </a:rPr>
              <a:t>Greater Autonomy at the Local Level to aid vulnerable </a:t>
            </a:r>
            <a:r>
              <a:rPr lang="en-US" sz="1800" dirty="0" smtClean="0">
                <a:latin typeface="Arial" charset="0"/>
                <a:cs typeface="Arial" charset="0"/>
              </a:rPr>
              <a:t>communities</a:t>
            </a:r>
          </a:p>
          <a:p>
            <a:pPr eaLnBrk="1" hangingPunct="1">
              <a:buFont typeface="+mj-lt"/>
              <a:buAutoNum type="arabicPeriod"/>
            </a:pPr>
            <a:endParaRPr lang="en-US" sz="1800" dirty="0" smtClean="0">
              <a:latin typeface="Arial" charset="0"/>
              <a:cs typeface="Arial" charset="0"/>
            </a:endParaRPr>
          </a:p>
          <a:p>
            <a:pPr eaLnBrk="1" hangingPunct="1">
              <a:buFont typeface="+mj-lt"/>
              <a:buAutoNum type="arabicPeriod"/>
            </a:pPr>
            <a:r>
              <a:rPr lang="en-US" sz="1800" dirty="0" smtClean="0">
                <a:latin typeface="Arial" charset="0"/>
                <a:cs typeface="Arial" charset="0"/>
              </a:rPr>
              <a:t>The Appointment of Political </a:t>
            </a:r>
            <a:r>
              <a:rPr lang="en-US" sz="1800" dirty="0" smtClean="0">
                <a:latin typeface="Arial" charset="0"/>
                <a:cs typeface="Arial" charset="0"/>
              </a:rPr>
              <a:t>Champion-Greater political buy-in</a:t>
            </a:r>
            <a:endParaRPr lang="en-US" sz="1800" dirty="0" smtClean="0">
              <a:latin typeface="Arial" charset="0"/>
              <a:cs typeface="Arial" charset="0"/>
            </a:endParaRPr>
          </a:p>
          <a:p>
            <a:pPr eaLnBrk="1" hangingPunct="1">
              <a:buFont typeface="+mj-lt"/>
              <a:buAutoNum type="arabicPeriod"/>
            </a:pPr>
            <a:endParaRPr lang="en-US" sz="1800" dirty="0" smtClean="0">
              <a:latin typeface="Arial" charset="0"/>
              <a:cs typeface="Arial" charset="0"/>
            </a:endParaRPr>
          </a:p>
          <a:p>
            <a:pPr eaLnBrk="1" hangingPunct="1">
              <a:buFont typeface="+mj-lt"/>
              <a:buAutoNum type="arabicPeriod"/>
            </a:pPr>
            <a:r>
              <a:rPr lang="en-US" sz="1800" dirty="0" smtClean="0">
                <a:latin typeface="Arial" charset="0"/>
                <a:cs typeface="Arial" charset="0"/>
              </a:rPr>
              <a:t>Establishing Risk Reduction </a:t>
            </a:r>
            <a:r>
              <a:rPr lang="en-US" sz="1800" dirty="0" err="1" smtClean="0">
                <a:latin typeface="Arial" charset="0"/>
                <a:cs typeface="Arial" charset="0"/>
              </a:rPr>
              <a:t>Centres</a:t>
            </a:r>
            <a:r>
              <a:rPr lang="en-US" sz="1800" dirty="0" smtClean="0">
                <a:latin typeface="Arial" charset="0"/>
                <a:cs typeface="Arial" charset="0"/>
              </a:rPr>
              <a:t> – embed in Planning Departments.</a:t>
            </a:r>
          </a:p>
          <a:p>
            <a:pPr eaLnBrk="1" hangingPunct="1">
              <a:buFont typeface="+mj-lt"/>
              <a:buAutoNum type="arabicPeriod"/>
            </a:pPr>
            <a:endParaRPr lang="en-US" sz="1800" dirty="0" smtClean="0">
              <a:latin typeface="Arial" charset="0"/>
              <a:cs typeface="Arial" charset="0"/>
            </a:endParaRPr>
          </a:p>
          <a:p>
            <a:pPr eaLnBrk="1" hangingPunct="1">
              <a:buFont typeface="+mj-lt"/>
              <a:buAutoNum type="arabicPeriod"/>
            </a:pPr>
            <a:r>
              <a:rPr lang="en-US" sz="1800" dirty="0" smtClean="0">
                <a:latin typeface="Arial" charset="0"/>
                <a:cs typeface="Arial" charset="0"/>
              </a:rPr>
              <a:t>Greater Partnerships with Universities and  Research- </a:t>
            </a:r>
            <a:r>
              <a:rPr lang="en-US" sz="1800" smtClean="0">
                <a:latin typeface="Arial" charset="0"/>
                <a:cs typeface="Arial" charset="0"/>
              </a:rPr>
              <a:t>Based </a:t>
            </a:r>
            <a:r>
              <a:rPr lang="en-US" sz="1800" smtClean="0">
                <a:latin typeface="Arial" charset="0"/>
                <a:cs typeface="Arial" charset="0"/>
              </a:rPr>
              <a:t>Institutions</a:t>
            </a:r>
          </a:p>
          <a:p>
            <a:pPr eaLnBrk="1" hangingPunct="1">
              <a:buFont typeface="+mj-lt"/>
              <a:buAutoNum type="arabicPeriod"/>
            </a:pPr>
            <a:endParaRPr lang="en-US" sz="1800" dirty="0" smtClean="0">
              <a:latin typeface="Arial" charset="0"/>
              <a:cs typeface="Arial" charset="0"/>
            </a:endParaRPr>
          </a:p>
          <a:p>
            <a:pPr>
              <a:buFont typeface="+mj-lt"/>
              <a:buAutoNum type="arabicPeriod"/>
            </a:pPr>
            <a:r>
              <a:rPr lang="en-US" sz="1800" dirty="0" smtClean="0">
                <a:latin typeface="Arial" pitchFamily="34" charset="0"/>
                <a:cs typeface="Arial" pitchFamily="34" charset="0"/>
              </a:rPr>
              <a:t>Education dimension</a:t>
            </a:r>
          </a:p>
          <a:p>
            <a:pPr>
              <a:buFont typeface="+mj-lt"/>
              <a:buAutoNum type="arabicPeriod"/>
            </a:pPr>
            <a:endParaRPr lang="en-US" sz="1800" dirty="0" smtClean="0">
              <a:latin typeface="Arial" pitchFamily="34" charset="0"/>
              <a:cs typeface="Arial" pitchFamily="34" charset="0"/>
            </a:endParaRPr>
          </a:p>
          <a:p>
            <a:pPr>
              <a:buFont typeface="+mj-lt"/>
              <a:buAutoNum type="arabicPeriod"/>
            </a:pPr>
            <a:r>
              <a:rPr lang="en-US" sz="1800" dirty="0" smtClean="0">
                <a:latin typeface="Arial" pitchFamily="34" charset="0"/>
                <a:cs typeface="Arial" pitchFamily="34" charset="0"/>
              </a:rPr>
              <a:t>Comprehensive planning-preparedness &amp; </a:t>
            </a:r>
            <a:r>
              <a:rPr lang="en-US" sz="1800" dirty="0" smtClean="0">
                <a:latin typeface="Arial" pitchFamily="34" charset="0"/>
                <a:cs typeface="Arial" pitchFamily="34" charset="0"/>
              </a:rPr>
              <a:t>response</a:t>
            </a:r>
          </a:p>
          <a:p>
            <a:pPr>
              <a:buFont typeface="+mj-lt"/>
              <a:buAutoNum type="arabicPeriod"/>
            </a:pPr>
            <a:endParaRPr lang="en-US" sz="1800" dirty="0" smtClean="0">
              <a:latin typeface="Arial" pitchFamily="34" charset="0"/>
              <a:cs typeface="Arial" pitchFamily="34" charset="0"/>
            </a:endParaRPr>
          </a:p>
          <a:p>
            <a:pPr>
              <a:buFont typeface="+mj-lt"/>
              <a:buAutoNum type="arabicPeriod"/>
            </a:pPr>
            <a:r>
              <a:rPr lang="en-US" sz="1800" dirty="0" smtClean="0">
                <a:latin typeface="Arial" pitchFamily="34" charset="0"/>
                <a:cs typeface="Arial" pitchFamily="34" charset="0"/>
              </a:rPr>
              <a:t>Mitigation-urban planning decision-building codes, code enforcement </a:t>
            </a:r>
          </a:p>
          <a:p>
            <a:pPr eaLnBrk="1" hangingPunct="1">
              <a:buFont typeface="Calibri" pitchFamily="34" charset="0"/>
              <a:buAutoNum type="arabicPeriod"/>
            </a:pPr>
            <a:endParaRPr lang="en-029" sz="14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08720"/>
            <a:ext cx="8229600" cy="854968"/>
          </a:xfrm>
        </p:spPr>
        <p:txBody>
          <a:bodyPr/>
          <a:lstStyle/>
          <a:p>
            <a:r>
              <a:rPr lang="en-US" dirty="0" smtClean="0"/>
              <a:t>The Way Forward</a:t>
            </a:r>
            <a:endParaRPr lang="en-US" dirty="0"/>
          </a:p>
        </p:txBody>
      </p:sp>
      <p:sp>
        <p:nvSpPr>
          <p:cNvPr id="3" name="Content Placeholder 2"/>
          <p:cNvSpPr>
            <a:spLocks noGrp="1"/>
          </p:cNvSpPr>
          <p:nvPr>
            <p:ph idx="1"/>
          </p:nvPr>
        </p:nvSpPr>
        <p:spPr>
          <a:xfrm>
            <a:off x="323528" y="1700808"/>
            <a:ext cx="8496944" cy="4896544"/>
          </a:xfrm>
        </p:spPr>
        <p:txBody>
          <a:bodyPr/>
          <a:lstStyle/>
          <a:p>
            <a:r>
              <a:rPr lang="en-US" sz="2400" dirty="0" smtClean="0"/>
              <a:t>Safety of urban centre-planning has to be good multi sector implication</a:t>
            </a:r>
          </a:p>
          <a:p>
            <a:r>
              <a:rPr lang="en-US" sz="2400" dirty="0" smtClean="0"/>
              <a:t>Hazard-specific plans – note Earthquake contingency plan in vogue</a:t>
            </a:r>
          </a:p>
          <a:p>
            <a:r>
              <a:rPr lang="en-US" sz="2400" dirty="0" smtClean="0"/>
              <a:t>Education dimension</a:t>
            </a:r>
          </a:p>
          <a:p>
            <a:r>
              <a:rPr lang="en-US" sz="2400" dirty="0" smtClean="0"/>
              <a:t>Comprehensive planning-preparedness &amp; response</a:t>
            </a:r>
          </a:p>
          <a:p>
            <a:r>
              <a:rPr lang="en-US" sz="2400" dirty="0" smtClean="0"/>
              <a:t>Mitigation-urban planning decision-building codes, code enforcement </a:t>
            </a:r>
          </a:p>
          <a:p>
            <a:r>
              <a:rPr lang="en-US" sz="2400" dirty="0" smtClean="0"/>
              <a:t>Technological </a:t>
            </a:r>
            <a:r>
              <a:rPr lang="en-US" sz="2400" dirty="0" smtClean="0"/>
              <a:t>hazard dimension of urban </a:t>
            </a:r>
            <a:r>
              <a:rPr lang="en-US" sz="2400" dirty="0" err="1" smtClean="0"/>
              <a:t>centres</a:t>
            </a:r>
            <a:endParaRPr lang="en-US" sz="2400" dirty="0" smtClean="0"/>
          </a:p>
          <a:p>
            <a:r>
              <a:rPr lang="en-US" sz="2400" dirty="0" smtClean="0"/>
              <a:t>Sheltering in cities</a:t>
            </a:r>
          </a:p>
          <a:p>
            <a:r>
              <a:rPr lang="en-US" sz="2400" dirty="0" smtClean="0"/>
              <a:t>Evacuation of cities</a:t>
            </a:r>
          </a:p>
          <a:p>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468313" y="1196975"/>
            <a:ext cx="8135937" cy="576263"/>
          </a:xfrm>
        </p:spPr>
        <p:txBody>
          <a:bodyPr/>
          <a:lstStyle/>
          <a:p>
            <a:pPr algn="l" eaLnBrk="1" hangingPunct="1"/>
            <a:r>
              <a:rPr lang="es-PA" sz="3200" b="1" smtClean="0">
                <a:solidFill>
                  <a:srgbClr val="0070C0"/>
                </a:solidFill>
              </a:rPr>
              <a:t>Presentation Outline</a:t>
            </a:r>
            <a:endParaRPr lang="es-ES" sz="3200" smtClean="0"/>
          </a:p>
        </p:txBody>
      </p:sp>
      <p:sp>
        <p:nvSpPr>
          <p:cNvPr id="15362" name="2 Marcador de contenido"/>
          <p:cNvSpPr>
            <a:spLocks noGrp="1"/>
          </p:cNvSpPr>
          <p:nvPr>
            <p:ph idx="1"/>
          </p:nvPr>
        </p:nvSpPr>
        <p:spPr>
          <a:xfrm>
            <a:off x="663575" y="1754188"/>
            <a:ext cx="8229600" cy="4411662"/>
          </a:xfrm>
        </p:spPr>
        <p:txBody>
          <a:bodyPr/>
          <a:lstStyle/>
          <a:p>
            <a:pPr marL="182880" indent="-182880" eaLnBrk="1" fontAlgn="auto" hangingPunct="1">
              <a:spcAft>
                <a:spcPts val="0"/>
              </a:spcAft>
              <a:buClr>
                <a:srgbClr val="93A299"/>
              </a:buClr>
              <a:buSzPct val="85000"/>
              <a:buFont typeface="Arial" pitchFamily="34" charset="0"/>
              <a:buChar char="•"/>
              <a:defRPr/>
            </a:pPr>
            <a:r>
              <a:rPr lang="en-029" sz="1800" dirty="0" smtClean="0">
                <a:solidFill>
                  <a:srgbClr val="292934"/>
                </a:solidFill>
                <a:latin typeface="Arial"/>
              </a:rPr>
              <a:t>Disaster </a:t>
            </a:r>
            <a:r>
              <a:rPr lang="en-029" sz="1800" dirty="0">
                <a:solidFill>
                  <a:srgbClr val="292934"/>
                </a:solidFill>
                <a:latin typeface="Arial"/>
              </a:rPr>
              <a:t>Risk Reduction  - </a:t>
            </a:r>
            <a:r>
              <a:rPr lang="en-029" sz="1800" dirty="0" smtClean="0">
                <a:solidFill>
                  <a:srgbClr val="292934"/>
                </a:solidFill>
                <a:latin typeface="Arial"/>
              </a:rPr>
              <a:t>The </a:t>
            </a:r>
            <a:r>
              <a:rPr lang="en-029" sz="1800" dirty="0">
                <a:solidFill>
                  <a:srgbClr val="292934"/>
                </a:solidFill>
                <a:latin typeface="Arial"/>
              </a:rPr>
              <a:t>Conceptual Framework</a:t>
            </a:r>
          </a:p>
          <a:p>
            <a:pPr marL="0" indent="0" eaLnBrk="1" fontAlgn="auto" hangingPunct="1">
              <a:spcAft>
                <a:spcPts val="0"/>
              </a:spcAft>
              <a:buClr>
                <a:srgbClr val="93A299"/>
              </a:buClr>
              <a:buSzPct val="85000"/>
              <a:buFont typeface="Arial" charset="0"/>
              <a:buNone/>
              <a:defRPr/>
            </a:pPr>
            <a:endParaRPr lang="en-029" sz="1800" dirty="0">
              <a:solidFill>
                <a:srgbClr val="292934"/>
              </a:solidFill>
              <a:latin typeface="Arial"/>
            </a:endParaRPr>
          </a:p>
          <a:p>
            <a:pPr marL="182880" indent="-182880" eaLnBrk="1" fontAlgn="auto" hangingPunct="1">
              <a:spcAft>
                <a:spcPts val="0"/>
              </a:spcAft>
              <a:buClr>
                <a:srgbClr val="93A299"/>
              </a:buClr>
              <a:buSzPct val="85000"/>
              <a:buFont typeface="Arial" pitchFamily="34" charset="0"/>
              <a:buChar char="•"/>
              <a:defRPr/>
            </a:pPr>
            <a:r>
              <a:rPr lang="en-029" sz="1800" dirty="0" smtClean="0">
                <a:solidFill>
                  <a:srgbClr val="292934"/>
                </a:solidFill>
                <a:latin typeface="Arial"/>
              </a:rPr>
              <a:t>Examining Capacity </a:t>
            </a:r>
            <a:r>
              <a:rPr lang="en-029" sz="1800" dirty="0">
                <a:solidFill>
                  <a:srgbClr val="292934"/>
                </a:solidFill>
                <a:latin typeface="Arial"/>
              </a:rPr>
              <a:t>Building </a:t>
            </a:r>
            <a:endParaRPr lang="en-029" sz="1800" dirty="0" smtClean="0">
              <a:solidFill>
                <a:srgbClr val="292934"/>
              </a:solidFill>
              <a:latin typeface="Arial"/>
            </a:endParaRPr>
          </a:p>
          <a:p>
            <a:pPr marL="182880" indent="-182880" eaLnBrk="1" fontAlgn="auto" hangingPunct="1">
              <a:spcAft>
                <a:spcPts val="0"/>
              </a:spcAft>
              <a:buClr>
                <a:srgbClr val="93A299"/>
              </a:buClr>
              <a:buSzPct val="85000"/>
              <a:buFont typeface="Arial" pitchFamily="34" charset="0"/>
              <a:buChar char="•"/>
              <a:defRPr/>
            </a:pPr>
            <a:endParaRPr lang="en-029" sz="1800" dirty="0">
              <a:solidFill>
                <a:srgbClr val="292934"/>
              </a:solidFill>
              <a:latin typeface="Arial"/>
            </a:endParaRPr>
          </a:p>
          <a:p>
            <a:pPr marL="182880" indent="-182880" eaLnBrk="1" fontAlgn="auto" hangingPunct="1">
              <a:spcAft>
                <a:spcPts val="0"/>
              </a:spcAft>
              <a:buClr>
                <a:srgbClr val="93A299"/>
              </a:buClr>
              <a:buSzPct val="85000"/>
              <a:buFont typeface="Arial" pitchFamily="34" charset="0"/>
              <a:buChar char="•"/>
              <a:defRPr/>
            </a:pPr>
            <a:r>
              <a:rPr lang="en-029" sz="1800" dirty="0" smtClean="0">
                <a:solidFill>
                  <a:srgbClr val="292934"/>
                </a:solidFill>
                <a:latin typeface="Arial"/>
              </a:rPr>
              <a:t>The </a:t>
            </a:r>
            <a:r>
              <a:rPr lang="en-029" sz="1800" dirty="0">
                <a:solidFill>
                  <a:srgbClr val="292934"/>
                </a:solidFill>
                <a:latin typeface="Arial"/>
              </a:rPr>
              <a:t>Local Government </a:t>
            </a:r>
            <a:r>
              <a:rPr lang="en-029" sz="1800" dirty="0" smtClean="0">
                <a:solidFill>
                  <a:srgbClr val="292934"/>
                </a:solidFill>
                <a:latin typeface="Arial"/>
              </a:rPr>
              <a:t>Context; Capital Cities at Risk; Case </a:t>
            </a:r>
            <a:r>
              <a:rPr lang="en-029" sz="1800" dirty="0">
                <a:solidFill>
                  <a:srgbClr val="292934"/>
                </a:solidFill>
                <a:latin typeface="Arial"/>
              </a:rPr>
              <a:t>Studies, Jamaica, Cayman and the Turks and Caicos Islands and Cuba.</a:t>
            </a:r>
          </a:p>
          <a:p>
            <a:pPr marL="0" indent="0" eaLnBrk="1" fontAlgn="auto" hangingPunct="1">
              <a:spcAft>
                <a:spcPts val="0"/>
              </a:spcAft>
              <a:buClr>
                <a:srgbClr val="93A299"/>
              </a:buClr>
              <a:buSzPct val="85000"/>
              <a:buFont typeface="Arial" charset="0"/>
              <a:buNone/>
              <a:defRPr/>
            </a:pPr>
            <a:endParaRPr lang="en-029" sz="1800" dirty="0">
              <a:solidFill>
                <a:srgbClr val="292934"/>
              </a:solidFill>
              <a:latin typeface="Arial"/>
            </a:endParaRPr>
          </a:p>
          <a:p>
            <a:pPr marL="182880" indent="-182880" eaLnBrk="1" fontAlgn="auto" hangingPunct="1">
              <a:spcAft>
                <a:spcPts val="0"/>
              </a:spcAft>
              <a:buClr>
                <a:srgbClr val="93A299"/>
              </a:buClr>
              <a:buSzPct val="85000"/>
              <a:buFont typeface="Arial" pitchFamily="34" charset="0"/>
              <a:buChar char="•"/>
              <a:defRPr/>
            </a:pPr>
            <a:r>
              <a:rPr lang="en-029" sz="1800" dirty="0">
                <a:solidFill>
                  <a:srgbClr val="292934"/>
                </a:solidFill>
                <a:latin typeface="Arial"/>
              </a:rPr>
              <a:t>Achievements and Capacities needed at the Local Level</a:t>
            </a:r>
          </a:p>
          <a:p>
            <a:pPr marL="0" indent="0" eaLnBrk="1" fontAlgn="auto" hangingPunct="1">
              <a:spcAft>
                <a:spcPts val="0"/>
              </a:spcAft>
              <a:buClr>
                <a:srgbClr val="93A299"/>
              </a:buClr>
              <a:buSzPct val="85000"/>
              <a:buFont typeface="Arial" charset="0"/>
              <a:buNone/>
              <a:defRPr/>
            </a:pPr>
            <a:endParaRPr lang="en-029" sz="1800" dirty="0">
              <a:solidFill>
                <a:srgbClr val="292934"/>
              </a:solidFill>
              <a:latin typeface="Arial"/>
            </a:endParaRPr>
          </a:p>
          <a:p>
            <a:pPr marL="182880" indent="-182880" eaLnBrk="1" fontAlgn="auto" hangingPunct="1">
              <a:spcAft>
                <a:spcPts val="0"/>
              </a:spcAft>
              <a:buClr>
                <a:srgbClr val="93A299"/>
              </a:buClr>
              <a:buSzPct val="85000"/>
              <a:buFont typeface="Arial" pitchFamily="34" charset="0"/>
              <a:buChar char="•"/>
              <a:defRPr/>
            </a:pPr>
            <a:r>
              <a:rPr lang="en-029" sz="1800" dirty="0">
                <a:solidFill>
                  <a:srgbClr val="292934"/>
                </a:solidFill>
                <a:latin typeface="Arial"/>
              </a:rPr>
              <a:t>Examples of Best Practices</a:t>
            </a:r>
          </a:p>
          <a:p>
            <a:pPr marL="182880" indent="-182880" eaLnBrk="1" fontAlgn="auto" hangingPunct="1">
              <a:spcAft>
                <a:spcPts val="0"/>
              </a:spcAft>
              <a:buClr>
                <a:srgbClr val="93A299"/>
              </a:buClr>
              <a:buSzPct val="85000"/>
              <a:buFont typeface="Arial" pitchFamily="34" charset="0"/>
              <a:buChar char="•"/>
              <a:defRPr/>
            </a:pPr>
            <a:endParaRPr lang="en-029" sz="1800" dirty="0">
              <a:solidFill>
                <a:srgbClr val="292934"/>
              </a:solidFill>
              <a:latin typeface="Arial"/>
            </a:endParaRPr>
          </a:p>
          <a:p>
            <a:pPr marL="182880" indent="-182880" eaLnBrk="1" fontAlgn="auto" hangingPunct="1">
              <a:spcAft>
                <a:spcPts val="0"/>
              </a:spcAft>
              <a:buClr>
                <a:srgbClr val="93A299"/>
              </a:buClr>
              <a:buSzPct val="85000"/>
              <a:buFont typeface="Arial" pitchFamily="34" charset="0"/>
              <a:buChar char="•"/>
              <a:defRPr/>
            </a:pPr>
            <a:r>
              <a:rPr lang="en-029" sz="1800" dirty="0">
                <a:solidFill>
                  <a:srgbClr val="292934"/>
                </a:solidFill>
                <a:latin typeface="Arial"/>
              </a:rPr>
              <a:t>The Way Forward, Strengthening Capacities at the Local Level</a:t>
            </a:r>
          </a:p>
          <a:p>
            <a:pPr marL="0" indent="0" eaLnBrk="1" hangingPunct="1">
              <a:buFont typeface="Arial" charset="0"/>
              <a:buNone/>
              <a:defRPr/>
            </a:pPr>
            <a:r>
              <a:rPr lang="es-PA" sz="1900" b="1" dirty="0" smtClean="0">
                <a:solidFill>
                  <a:srgbClr val="000066"/>
                </a:solidFill>
              </a:rPr>
              <a:t> </a:t>
            </a:r>
          </a:p>
          <a:p>
            <a:pPr marL="0" indent="0" eaLnBrk="1" hangingPunct="1">
              <a:buFont typeface="Arial" charset="0"/>
              <a:buNone/>
              <a:defRPr/>
            </a:pPr>
            <a:r>
              <a:rPr lang="es-PA" b="1" dirty="0" smtClean="0">
                <a:solidFill>
                  <a:srgbClr val="000066"/>
                </a:solidFill>
              </a:rPr>
              <a:t> </a:t>
            </a:r>
          </a:p>
          <a:p>
            <a:pPr eaLnBrk="1" hangingPunct="1">
              <a:defRPr/>
            </a:pPr>
            <a:endParaRPr lang="es-ES" dirty="0" smtClean="0"/>
          </a:p>
        </p:txBody>
      </p:sp>
      <p:pic>
        <p:nvPicPr>
          <p:cNvPr id="4100"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4101" name="5 Grupo"/>
          <p:cNvGrpSpPr>
            <a:grpSpLocks/>
          </p:cNvGrpSpPr>
          <p:nvPr/>
        </p:nvGrpSpPr>
        <p:grpSpPr bwMode="auto">
          <a:xfrm>
            <a:off x="5789613" y="6378575"/>
            <a:ext cx="3103562" cy="363538"/>
            <a:chOff x="3980221" y="6142874"/>
            <a:chExt cx="3102162" cy="362937"/>
          </a:xfrm>
        </p:grpSpPr>
        <p:pic>
          <p:nvPicPr>
            <p:cNvPr id="4102"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4103"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4104"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ctrTitle"/>
          </p:nvPr>
        </p:nvSpPr>
        <p:spPr>
          <a:xfrm>
            <a:off x="1258888" y="1916113"/>
            <a:ext cx="7199312" cy="1470025"/>
          </a:xfrm>
        </p:spPr>
        <p:txBody>
          <a:bodyPr/>
          <a:lstStyle/>
          <a:p>
            <a:pPr eaLnBrk="1" hangingPunct="1"/>
            <a:r>
              <a:rPr lang="es-PA" sz="3200" b="1" smtClean="0">
                <a:solidFill>
                  <a:srgbClr val="0070C0"/>
                </a:solidFill>
              </a:rPr>
              <a:t>THANK YOU</a:t>
            </a:r>
          </a:p>
        </p:txBody>
      </p:sp>
      <p:sp>
        <p:nvSpPr>
          <p:cNvPr id="22531" name="2 Subtítulo"/>
          <p:cNvSpPr>
            <a:spLocks noGrp="1"/>
          </p:cNvSpPr>
          <p:nvPr>
            <p:ph type="subTitle" idx="1"/>
          </p:nvPr>
        </p:nvSpPr>
        <p:spPr>
          <a:xfrm>
            <a:off x="1258888" y="4005263"/>
            <a:ext cx="7273925" cy="936625"/>
          </a:xfrm>
        </p:spPr>
        <p:txBody>
          <a:bodyPr/>
          <a:lstStyle/>
          <a:p>
            <a:pPr algn="l" eaLnBrk="1" hangingPunct="1"/>
            <a:r>
              <a:rPr lang="es-PA" sz="2800" b="1" i="1" dirty="0" smtClean="0">
                <a:solidFill>
                  <a:srgbClr val="000066"/>
                </a:solidFill>
                <a:latin typeface="Times New Roman" pitchFamily="18" charset="0"/>
                <a:cs typeface="Times New Roman" pitchFamily="18" charset="0"/>
              </a:rPr>
              <a:t>Dr. Virginia </a:t>
            </a:r>
            <a:r>
              <a:rPr lang="es-PA" sz="2800" b="1" i="1" dirty="0" smtClean="0">
                <a:solidFill>
                  <a:srgbClr val="000066"/>
                </a:solidFill>
                <a:latin typeface="Times New Roman" pitchFamily="18" charset="0"/>
                <a:cs typeface="Times New Roman" pitchFamily="18" charset="0"/>
              </a:rPr>
              <a:t>Clerveaux</a:t>
            </a:r>
          </a:p>
          <a:p>
            <a:pPr algn="l" eaLnBrk="1" hangingPunct="1"/>
            <a:r>
              <a:rPr lang="es-PA" sz="2800" b="1" i="1" dirty="0" smtClean="0">
                <a:solidFill>
                  <a:srgbClr val="000066"/>
                </a:solidFill>
                <a:latin typeface="Times New Roman" pitchFamily="18" charset="0"/>
                <a:cs typeface="Times New Roman" pitchFamily="18" charset="0"/>
              </a:rPr>
              <a:t>Email: </a:t>
            </a:r>
            <a:r>
              <a:rPr lang="es-PA" sz="2800" b="1" i="1" dirty="0" smtClean="0">
                <a:solidFill>
                  <a:srgbClr val="000066"/>
                </a:solidFill>
                <a:latin typeface="Times New Roman" pitchFamily="18" charset="0"/>
                <a:cs typeface="Times New Roman" pitchFamily="18" charset="0"/>
                <a:hlinkClick r:id="rId3"/>
              </a:rPr>
              <a:t>vclerveaux@gmail.com/</a:t>
            </a:r>
            <a:r>
              <a:rPr lang="es-PA" sz="2800" b="1" i="1" dirty="0" smtClean="0">
                <a:solidFill>
                  <a:srgbClr val="000066"/>
                </a:solidFill>
                <a:latin typeface="Times New Roman" pitchFamily="18" charset="0"/>
                <a:cs typeface="Times New Roman" pitchFamily="18" charset="0"/>
              </a:rPr>
              <a:t> 	</a:t>
            </a:r>
            <a:r>
              <a:rPr lang="es-PA" sz="2800" b="1" i="1" dirty="0" smtClean="0">
                <a:solidFill>
                  <a:srgbClr val="000066"/>
                </a:solidFill>
                <a:latin typeface="Times New Roman" pitchFamily="18" charset="0"/>
                <a:cs typeface="Times New Roman" pitchFamily="18" charset="0"/>
                <a:hlinkClick r:id="rId4"/>
              </a:rPr>
              <a:t>viclerveaux@gov.tc</a:t>
            </a:r>
            <a:endParaRPr lang="es-PA" sz="2800" b="1" i="1" dirty="0" smtClean="0">
              <a:solidFill>
                <a:srgbClr val="000066"/>
              </a:solidFill>
              <a:latin typeface="Times New Roman" pitchFamily="18" charset="0"/>
              <a:cs typeface="Times New Roman" pitchFamily="18" charset="0"/>
            </a:endParaRPr>
          </a:p>
          <a:p>
            <a:pPr algn="l" eaLnBrk="1" hangingPunct="1"/>
            <a:r>
              <a:rPr lang="es-PA" sz="2800" b="1" i="1" dirty="0" smtClean="0">
                <a:solidFill>
                  <a:srgbClr val="000066"/>
                </a:solidFill>
                <a:latin typeface="Times New Roman" pitchFamily="18" charset="0"/>
                <a:cs typeface="Times New Roman" pitchFamily="18" charset="0"/>
              </a:rPr>
              <a:t>Tel. 649-946-2801</a:t>
            </a:r>
          </a:p>
          <a:p>
            <a:pPr algn="l" eaLnBrk="1" hangingPunct="1"/>
            <a:endParaRPr lang="es-PA" sz="2800" b="1" i="1" dirty="0" smtClean="0">
              <a:solidFill>
                <a:srgbClr val="000066"/>
              </a:solidFill>
              <a:latin typeface="Times New Roman" pitchFamily="18" charset="0"/>
              <a:cs typeface="Times New Roman" pitchFamily="18" charset="0"/>
            </a:endParaRPr>
          </a:p>
          <a:p>
            <a:pPr algn="l" eaLnBrk="1" hangingPunct="1"/>
            <a:endParaRPr lang="es-PA" sz="2800" b="1" i="1" dirty="0" smtClean="0">
              <a:solidFill>
                <a:srgbClr val="000066"/>
              </a:solidFill>
              <a:latin typeface="Times New Roman" pitchFamily="18" charset="0"/>
              <a:cs typeface="Times New Roman" pitchFamily="18" charset="0"/>
            </a:endParaRPr>
          </a:p>
        </p:txBody>
      </p:sp>
      <p:pic>
        <p:nvPicPr>
          <p:cNvPr id="22532" name="Imagen 10" descr="footer1.jpg"/>
          <p:cNvPicPr>
            <a:picLocks noChangeAspect="1" noChangeArrowheads="1"/>
          </p:cNvPicPr>
          <p:nvPr/>
        </p:nvPicPr>
        <p:blipFill>
          <a:blip r:embed="rId5"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22533" name="12 Grupo"/>
          <p:cNvGrpSpPr>
            <a:grpSpLocks/>
          </p:cNvGrpSpPr>
          <p:nvPr/>
        </p:nvGrpSpPr>
        <p:grpSpPr bwMode="auto">
          <a:xfrm>
            <a:off x="5789613" y="6378575"/>
            <a:ext cx="3103562" cy="363538"/>
            <a:chOff x="3980221" y="6142874"/>
            <a:chExt cx="3102162" cy="362937"/>
          </a:xfrm>
        </p:grpSpPr>
        <p:pic>
          <p:nvPicPr>
            <p:cNvPr id="22534" name="Picture 67"/>
            <p:cNvPicPr>
              <a:picLocks noChangeAspect="1" noChangeArrowheads="1"/>
            </p:cNvPicPr>
            <p:nvPr/>
          </p:nvPicPr>
          <p:blipFill>
            <a:blip r:embed="rId6" cstate="print"/>
            <a:srcRect/>
            <a:stretch>
              <a:fillRect/>
            </a:stretch>
          </p:blipFill>
          <p:spPr bwMode="auto">
            <a:xfrm>
              <a:off x="4839427" y="6161943"/>
              <a:ext cx="1056704" cy="316537"/>
            </a:xfrm>
            <a:prstGeom prst="rect">
              <a:avLst/>
            </a:prstGeom>
            <a:noFill/>
            <a:ln w="9525">
              <a:noFill/>
              <a:miter lim="800000"/>
              <a:headEnd/>
              <a:tailEnd/>
            </a:ln>
          </p:spPr>
        </p:pic>
        <p:pic>
          <p:nvPicPr>
            <p:cNvPr id="22535" name="Picture 66"/>
            <p:cNvPicPr>
              <a:picLocks noChangeAspect="1" noChangeArrowheads="1"/>
            </p:cNvPicPr>
            <p:nvPr/>
          </p:nvPicPr>
          <p:blipFill>
            <a:blip r:embed="rId7" cstate="print"/>
            <a:srcRect/>
            <a:stretch>
              <a:fillRect/>
            </a:stretch>
          </p:blipFill>
          <p:spPr bwMode="auto">
            <a:xfrm>
              <a:off x="3980221" y="6181011"/>
              <a:ext cx="708703" cy="324800"/>
            </a:xfrm>
            <a:prstGeom prst="rect">
              <a:avLst/>
            </a:prstGeom>
            <a:noFill/>
            <a:ln w="9525">
              <a:noFill/>
              <a:miter lim="800000"/>
              <a:headEnd/>
              <a:tailEnd/>
            </a:ln>
          </p:spPr>
        </p:pic>
        <p:pic>
          <p:nvPicPr>
            <p:cNvPr id="22536" name="Picture 64"/>
            <p:cNvPicPr>
              <a:picLocks noChangeAspect="1" noChangeArrowheads="1"/>
            </p:cNvPicPr>
            <p:nvPr/>
          </p:nvPicPr>
          <p:blipFill>
            <a:blip r:embed="rId8" cstate="print"/>
            <a:srcRect/>
            <a:stretch>
              <a:fillRect/>
            </a:stretch>
          </p:blipFill>
          <p:spPr bwMode="auto">
            <a:xfrm>
              <a:off x="6028219" y="6142874"/>
              <a:ext cx="1054164" cy="333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5123" name="5 Grupo"/>
          <p:cNvGrpSpPr>
            <a:grpSpLocks/>
          </p:cNvGrpSpPr>
          <p:nvPr/>
        </p:nvGrpSpPr>
        <p:grpSpPr bwMode="auto">
          <a:xfrm>
            <a:off x="5789613" y="6378575"/>
            <a:ext cx="3103562" cy="363538"/>
            <a:chOff x="3980221" y="6142874"/>
            <a:chExt cx="3102162" cy="362937"/>
          </a:xfrm>
        </p:grpSpPr>
        <p:pic>
          <p:nvPicPr>
            <p:cNvPr id="5127"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5128"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5129"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
        <p:nvSpPr>
          <p:cNvPr id="5124" name="Content Placeholder 2"/>
          <p:cNvSpPr>
            <a:spLocks noGrp="1"/>
          </p:cNvSpPr>
          <p:nvPr>
            <p:ph idx="1"/>
          </p:nvPr>
        </p:nvSpPr>
        <p:spPr/>
        <p:txBody>
          <a:bodyPr/>
          <a:lstStyle/>
          <a:p>
            <a:pPr marL="0" indent="0" eaLnBrk="1" hangingPunct="1">
              <a:buFont typeface="Arial" charset="0"/>
              <a:buNone/>
            </a:pPr>
            <a:endParaRPr lang="en-029" smtClean="0"/>
          </a:p>
        </p:txBody>
      </p:sp>
      <p:pic>
        <p:nvPicPr>
          <p:cNvPr id="5125" name="Content Placeholder 3"/>
          <p:cNvPicPr>
            <a:picLocks noChangeAspect="1"/>
          </p:cNvPicPr>
          <p:nvPr/>
        </p:nvPicPr>
        <p:blipFill>
          <a:blip r:embed="rId7" cstate="print"/>
          <a:srcRect/>
          <a:stretch>
            <a:fillRect/>
          </a:stretch>
        </p:blipFill>
        <p:spPr bwMode="auto">
          <a:xfrm>
            <a:off x="479425" y="1341438"/>
            <a:ext cx="8196263" cy="4794250"/>
          </a:xfrm>
          <a:prstGeom prst="rect">
            <a:avLst/>
          </a:prstGeom>
          <a:noFill/>
          <a:ln w="9525">
            <a:noFill/>
            <a:miter lim="800000"/>
            <a:headEnd/>
            <a:tailEnd/>
          </a:ln>
        </p:spPr>
      </p:pic>
      <p:sp>
        <p:nvSpPr>
          <p:cNvPr id="5126" name="TextBox 13"/>
          <p:cNvSpPr txBox="1">
            <a:spLocks noChangeArrowheads="1"/>
          </p:cNvSpPr>
          <p:nvPr/>
        </p:nvSpPr>
        <p:spPr bwMode="auto">
          <a:xfrm>
            <a:off x="5353050" y="1849438"/>
            <a:ext cx="2590800" cy="954087"/>
          </a:xfrm>
          <a:prstGeom prst="rect">
            <a:avLst/>
          </a:prstGeom>
          <a:noFill/>
          <a:ln w="9525">
            <a:noFill/>
            <a:miter lim="800000"/>
            <a:headEnd/>
            <a:tailEnd/>
          </a:ln>
        </p:spPr>
        <p:txBody>
          <a:bodyPr>
            <a:spAutoFit/>
          </a:bodyPr>
          <a:lstStyle/>
          <a:p>
            <a:r>
              <a:rPr lang="en-029" sz="2800">
                <a:solidFill>
                  <a:schemeClr val="bg1"/>
                </a:solidFill>
              </a:rPr>
              <a:t>THE CARIBBEAN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457200" y="1211263"/>
            <a:ext cx="8229600" cy="1143000"/>
          </a:xfrm>
        </p:spPr>
        <p:txBody>
          <a:bodyPr/>
          <a:lstStyle/>
          <a:p>
            <a:pPr algn="l" eaLnBrk="1" hangingPunct="1"/>
            <a:r>
              <a:rPr lang="es-PA" sz="3200" b="1" smtClean="0">
                <a:solidFill>
                  <a:srgbClr val="0070C0"/>
                </a:solidFill>
              </a:rPr>
              <a:t>Disaster Risk Reduction</a:t>
            </a:r>
            <a:endParaRPr lang="es-ES" sz="3200" smtClean="0"/>
          </a:p>
        </p:txBody>
      </p:sp>
      <p:sp>
        <p:nvSpPr>
          <p:cNvPr id="15362" name="2 Marcador de contenido"/>
          <p:cNvSpPr>
            <a:spLocks noGrp="1"/>
          </p:cNvSpPr>
          <p:nvPr>
            <p:ph idx="1"/>
          </p:nvPr>
        </p:nvSpPr>
        <p:spPr>
          <a:xfrm>
            <a:off x="457200" y="2536825"/>
            <a:ext cx="8229600" cy="3629025"/>
          </a:xfrm>
        </p:spPr>
        <p:txBody>
          <a:bodyPr/>
          <a:lstStyle/>
          <a:p>
            <a:pPr marL="182880" indent="-182880" algn="just" eaLnBrk="1" fontAlgn="auto" hangingPunct="1">
              <a:spcAft>
                <a:spcPts val="0"/>
              </a:spcAft>
              <a:buClr>
                <a:srgbClr val="93A299"/>
              </a:buClr>
              <a:buSzPct val="85000"/>
              <a:buFont typeface="Arial" pitchFamily="34" charset="0"/>
              <a:buChar char="•"/>
              <a:defRPr/>
            </a:pPr>
            <a:r>
              <a:rPr lang="en-029" sz="2400" dirty="0">
                <a:solidFill>
                  <a:srgbClr val="292934"/>
                </a:solidFill>
                <a:latin typeface="Arial"/>
              </a:rPr>
              <a:t>The concept and practice of reducing disaster risks through systematic efforts to analyse and manage the causal factors of disasters, including through reduced exposure to hazards, lessened vulnerability of people and property, wise management of land and the environment and improved preparedness for adverse events </a:t>
            </a:r>
            <a:endParaRPr lang="en-029" sz="2400" dirty="0" smtClean="0">
              <a:solidFill>
                <a:srgbClr val="292934"/>
              </a:solidFill>
              <a:latin typeface="Arial"/>
            </a:endParaRPr>
          </a:p>
          <a:p>
            <a:pPr marL="0" indent="0" eaLnBrk="1" fontAlgn="auto" hangingPunct="1">
              <a:spcAft>
                <a:spcPts val="0"/>
              </a:spcAft>
              <a:buClr>
                <a:srgbClr val="93A299"/>
              </a:buClr>
              <a:buSzPct val="85000"/>
              <a:buFont typeface="Arial" charset="0"/>
              <a:buNone/>
              <a:defRPr/>
            </a:pPr>
            <a:r>
              <a:rPr lang="en-029" sz="2400" dirty="0">
                <a:solidFill>
                  <a:srgbClr val="292934"/>
                </a:solidFill>
                <a:latin typeface="Arial"/>
              </a:rPr>
              <a:t> </a:t>
            </a:r>
            <a:r>
              <a:rPr lang="en-029" sz="2400" dirty="0" smtClean="0">
                <a:solidFill>
                  <a:srgbClr val="292934"/>
                </a:solidFill>
                <a:latin typeface="Arial"/>
              </a:rPr>
              <a:t> </a:t>
            </a:r>
            <a:r>
              <a:rPr lang="en-029" sz="1800" dirty="0" smtClean="0">
                <a:solidFill>
                  <a:srgbClr val="292934"/>
                </a:solidFill>
                <a:latin typeface="Arial"/>
              </a:rPr>
              <a:t>(</a:t>
            </a:r>
            <a:r>
              <a:rPr lang="en-029" sz="1800" dirty="0">
                <a:solidFill>
                  <a:srgbClr val="292934"/>
                </a:solidFill>
                <a:latin typeface="Arial"/>
              </a:rPr>
              <a:t>ISDR Glossary, 2008)</a:t>
            </a:r>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eaLnBrk="1" hangingPunct="1">
              <a:defRPr/>
            </a:pPr>
            <a:endParaRPr lang="es-ES" dirty="0" smtClean="0"/>
          </a:p>
        </p:txBody>
      </p:sp>
      <p:pic>
        <p:nvPicPr>
          <p:cNvPr id="6148"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6149" name="5 Grupo"/>
          <p:cNvGrpSpPr>
            <a:grpSpLocks/>
          </p:cNvGrpSpPr>
          <p:nvPr/>
        </p:nvGrpSpPr>
        <p:grpSpPr bwMode="auto">
          <a:xfrm>
            <a:off x="5789613" y="6378575"/>
            <a:ext cx="3103562" cy="363538"/>
            <a:chOff x="3980221" y="6142874"/>
            <a:chExt cx="3102162" cy="362937"/>
          </a:xfrm>
        </p:grpSpPr>
        <p:pic>
          <p:nvPicPr>
            <p:cNvPr id="6150"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6151"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6152"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Título"/>
          <p:cNvSpPr>
            <a:spLocks noGrp="1"/>
          </p:cNvSpPr>
          <p:nvPr>
            <p:ph type="title"/>
          </p:nvPr>
        </p:nvSpPr>
        <p:spPr>
          <a:xfrm>
            <a:off x="457200" y="1211263"/>
            <a:ext cx="8229600" cy="1143000"/>
          </a:xfrm>
        </p:spPr>
        <p:txBody>
          <a:bodyPr/>
          <a:lstStyle/>
          <a:p>
            <a:pPr algn="l" eaLnBrk="1" hangingPunct="1">
              <a:defRPr/>
            </a:pPr>
            <a:r>
              <a:rPr lang="en-029" sz="3200" spc="-100" dirty="0" smtClean="0">
                <a:solidFill>
                  <a:srgbClr val="003399"/>
                </a:solidFill>
                <a:latin typeface="Arial"/>
              </a:rPr>
              <a:t>Thematic Areas of Disaster Risk Reduction</a:t>
            </a:r>
            <a:r>
              <a:rPr lang="es-ES" sz="3200" dirty="0" smtClean="0">
                <a:solidFill>
                  <a:srgbClr val="003399"/>
                </a:solidFill>
              </a:rPr>
              <a:t/>
            </a:r>
            <a:br>
              <a:rPr lang="es-ES" sz="3200" dirty="0" smtClean="0">
                <a:solidFill>
                  <a:srgbClr val="003399"/>
                </a:solidFill>
              </a:rPr>
            </a:br>
            <a:endParaRPr lang="es-ES" sz="3200" dirty="0" smtClean="0">
              <a:solidFill>
                <a:srgbClr val="003399"/>
              </a:solidFill>
            </a:endParaRPr>
          </a:p>
        </p:txBody>
      </p:sp>
      <p:pic>
        <p:nvPicPr>
          <p:cNvPr id="7171"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7172" name="5 Grupo"/>
          <p:cNvGrpSpPr>
            <a:grpSpLocks/>
          </p:cNvGrpSpPr>
          <p:nvPr/>
        </p:nvGrpSpPr>
        <p:grpSpPr bwMode="auto">
          <a:xfrm>
            <a:off x="5789613" y="6378575"/>
            <a:ext cx="3103562" cy="363538"/>
            <a:chOff x="3980221" y="6142874"/>
            <a:chExt cx="3102162" cy="362937"/>
          </a:xfrm>
        </p:grpSpPr>
        <p:pic>
          <p:nvPicPr>
            <p:cNvPr id="7175"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7176"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7177"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graphicFrame>
        <p:nvGraphicFramePr>
          <p:cNvPr id="10" name="Content Placeholder 9"/>
          <p:cNvGraphicFramePr>
            <a:graphicFrameLocks noGrp="1"/>
          </p:cNvGraphicFramePr>
          <p:nvPr>
            <p:ph idx="1"/>
          </p:nvPr>
        </p:nvGraphicFramePr>
        <p:xfrm>
          <a:off x="395287" y="1844825"/>
          <a:ext cx="8497888" cy="432102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174" name="TextBox 1"/>
          <p:cNvSpPr txBox="1">
            <a:spLocks noChangeArrowheads="1"/>
          </p:cNvSpPr>
          <p:nvPr/>
        </p:nvSpPr>
        <p:spPr bwMode="auto">
          <a:xfrm>
            <a:off x="3416300" y="5229225"/>
            <a:ext cx="5040313" cy="769938"/>
          </a:xfrm>
          <a:prstGeom prst="rect">
            <a:avLst/>
          </a:prstGeom>
          <a:noFill/>
          <a:ln w="9525">
            <a:noFill/>
            <a:miter lim="800000"/>
            <a:headEnd/>
            <a:tailEnd/>
          </a:ln>
        </p:spPr>
        <p:txBody>
          <a:bodyPr>
            <a:spAutoFit/>
          </a:bodyPr>
          <a:lstStyle/>
          <a:p>
            <a:pPr marL="171450" indent="-171450">
              <a:buFont typeface="Arial" charset="0"/>
              <a:buChar char="•"/>
            </a:pPr>
            <a:r>
              <a:rPr lang="en-029" sz="1100">
                <a:solidFill>
                  <a:srgbClr val="292934"/>
                </a:solidFill>
              </a:rPr>
              <a:t>Organisational Capacities and Coordination</a:t>
            </a:r>
          </a:p>
          <a:p>
            <a:pPr marL="171450" indent="-171450">
              <a:buFont typeface="Arial" charset="0"/>
              <a:buChar char="•"/>
            </a:pPr>
            <a:r>
              <a:rPr lang="en-029" sz="1100">
                <a:solidFill>
                  <a:srgbClr val="292934"/>
                </a:solidFill>
              </a:rPr>
              <a:t>Preparedness and Contingency Planning</a:t>
            </a:r>
          </a:p>
          <a:p>
            <a:pPr marL="171450" indent="-171450">
              <a:buFont typeface="Arial" charset="0"/>
              <a:buChar char="•"/>
            </a:pPr>
            <a:r>
              <a:rPr lang="en-029" sz="1100">
                <a:solidFill>
                  <a:srgbClr val="292934"/>
                </a:solidFill>
              </a:rPr>
              <a:t>Emergency Response Mechanisms</a:t>
            </a:r>
          </a:p>
          <a:p>
            <a:pPr marL="171450" indent="-171450">
              <a:buFont typeface="Arial" charset="0"/>
              <a:buChar char="•"/>
            </a:pPr>
            <a:r>
              <a:rPr lang="en-029" sz="1100">
                <a:solidFill>
                  <a:srgbClr val="292934"/>
                </a:solidFill>
              </a:rPr>
              <a:t>Participation and Voluntarism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468313" y="981075"/>
            <a:ext cx="8229600" cy="1143000"/>
          </a:xfrm>
        </p:spPr>
        <p:txBody>
          <a:bodyPr/>
          <a:lstStyle/>
          <a:p>
            <a:pPr algn="l" eaLnBrk="1" hangingPunct="1"/>
            <a:r>
              <a:rPr lang="es-PA" sz="3200" b="1" smtClean="0">
                <a:solidFill>
                  <a:srgbClr val="0070C0"/>
                </a:solidFill>
              </a:rPr>
              <a:t>Capacity Building </a:t>
            </a:r>
            <a:endParaRPr lang="es-ES" sz="3200" smtClean="0"/>
          </a:p>
        </p:txBody>
      </p:sp>
      <p:sp>
        <p:nvSpPr>
          <p:cNvPr id="15362" name="2 Marcador de contenido"/>
          <p:cNvSpPr>
            <a:spLocks noGrp="1"/>
          </p:cNvSpPr>
          <p:nvPr>
            <p:ph idx="1"/>
          </p:nvPr>
        </p:nvSpPr>
        <p:spPr>
          <a:xfrm>
            <a:off x="468313" y="1873250"/>
            <a:ext cx="8229600" cy="4435475"/>
          </a:xfrm>
        </p:spPr>
        <p:txBody>
          <a:bodyPr/>
          <a:lstStyle/>
          <a:p>
            <a:pPr eaLnBrk="1" hangingPunct="1">
              <a:defRPr/>
            </a:pPr>
            <a:endParaRPr lang="en-029" sz="2800" dirty="0" smtClean="0"/>
          </a:p>
          <a:p>
            <a:pPr algn="just" eaLnBrk="1" hangingPunct="1">
              <a:defRPr/>
            </a:pPr>
            <a:r>
              <a:rPr lang="en-029" sz="2800" dirty="0" smtClean="0"/>
              <a:t>Efforts aimed to develop human skills or societal infrastructure within a community or organization needed to reduce the level of risk. Capacity-building also includes development of institutional, financial, political and other resources, such as technology at different levels and sectors of the society. </a:t>
            </a:r>
          </a:p>
          <a:p>
            <a:pPr marL="0" indent="0" eaLnBrk="1" hangingPunct="1">
              <a:buFont typeface="Arial" charset="0"/>
              <a:buNone/>
              <a:defRPr/>
            </a:pPr>
            <a:endParaRPr lang="en-029" sz="2800" dirty="0" smtClean="0"/>
          </a:p>
          <a:p>
            <a:pPr marL="0" indent="0" eaLnBrk="1" hangingPunct="1">
              <a:buFont typeface="Arial" charset="0"/>
              <a:buNone/>
              <a:defRPr/>
            </a:pPr>
            <a:r>
              <a:rPr lang="en-029" sz="1200" b="1" dirty="0" smtClean="0"/>
              <a:t>	(UN/ISDR, </a:t>
            </a:r>
            <a:r>
              <a:rPr lang="en-029" sz="1200" b="1" i="1" dirty="0" smtClean="0"/>
              <a:t>Words Into Action: A Guide for Implementing the Hyogo Framework</a:t>
            </a:r>
            <a:r>
              <a:rPr lang="en-029" sz="1200" b="1" dirty="0" smtClean="0"/>
              <a:t>, Switzerland, 2007, p. 153)</a:t>
            </a:r>
            <a:endParaRPr lang="en-029" sz="1200" dirty="0" smtClean="0"/>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eaLnBrk="1" hangingPunct="1">
              <a:defRPr/>
            </a:pPr>
            <a:endParaRPr lang="es-ES" dirty="0" smtClean="0"/>
          </a:p>
        </p:txBody>
      </p:sp>
      <p:pic>
        <p:nvPicPr>
          <p:cNvPr id="8196"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8197" name="5 Grupo"/>
          <p:cNvGrpSpPr>
            <a:grpSpLocks/>
          </p:cNvGrpSpPr>
          <p:nvPr/>
        </p:nvGrpSpPr>
        <p:grpSpPr bwMode="auto">
          <a:xfrm>
            <a:off x="5789613" y="6378575"/>
            <a:ext cx="3103562" cy="363538"/>
            <a:chOff x="3980221" y="6142874"/>
            <a:chExt cx="3102162" cy="362937"/>
          </a:xfrm>
        </p:grpSpPr>
        <p:pic>
          <p:nvPicPr>
            <p:cNvPr id="8198"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8199"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8200"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468313" y="981075"/>
            <a:ext cx="8229600" cy="1143000"/>
          </a:xfrm>
        </p:spPr>
        <p:txBody>
          <a:bodyPr/>
          <a:lstStyle/>
          <a:p>
            <a:pPr algn="l" eaLnBrk="1" hangingPunct="1"/>
            <a:r>
              <a:rPr lang="es-PA" sz="3200" b="1" dirty="0" err="1" smtClean="0">
                <a:solidFill>
                  <a:srgbClr val="0070C0"/>
                </a:solidFill>
              </a:rPr>
              <a:t>Urban</a:t>
            </a:r>
            <a:r>
              <a:rPr lang="es-PA" sz="3200" b="1" dirty="0" smtClean="0">
                <a:solidFill>
                  <a:srgbClr val="0070C0"/>
                </a:solidFill>
              </a:rPr>
              <a:t> </a:t>
            </a:r>
            <a:r>
              <a:rPr lang="es-PA" sz="3200" b="1" dirty="0" err="1" smtClean="0">
                <a:solidFill>
                  <a:srgbClr val="0070C0"/>
                </a:solidFill>
              </a:rPr>
              <a:t>Risk</a:t>
            </a:r>
            <a:r>
              <a:rPr lang="es-PA" sz="3200" b="1" dirty="0" smtClean="0">
                <a:solidFill>
                  <a:srgbClr val="0070C0"/>
                </a:solidFill>
              </a:rPr>
              <a:t>: </a:t>
            </a:r>
            <a:r>
              <a:rPr lang="es-PA" sz="3200" b="1" dirty="0" err="1" smtClean="0">
                <a:solidFill>
                  <a:srgbClr val="0070C0"/>
                </a:solidFill>
              </a:rPr>
              <a:t>The</a:t>
            </a:r>
            <a:r>
              <a:rPr lang="es-PA" sz="3200" b="1" dirty="0" smtClean="0">
                <a:solidFill>
                  <a:srgbClr val="0070C0"/>
                </a:solidFill>
              </a:rPr>
              <a:t> </a:t>
            </a:r>
            <a:r>
              <a:rPr lang="es-PA" sz="3200" b="1" dirty="0" err="1" smtClean="0">
                <a:solidFill>
                  <a:srgbClr val="0070C0"/>
                </a:solidFill>
              </a:rPr>
              <a:t>Caribbean</a:t>
            </a:r>
            <a:r>
              <a:rPr lang="es-PA" sz="3200" b="1" dirty="0" smtClean="0">
                <a:solidFill>
                  <a:srgbClr val="0070C0"/>
                </a:solidFill>
              </a:rPr>
              <a:t> </a:t>
            </a:r>
            <a:r>
              <a:rPr lang="es-PA" sz="3200" b="1" dirty="0" err="1" smtClean="0">
                <a:solidFill>
                  <a:srgbClr val="0070C0"/>
                </a:solidFill>
              </a:rPr>
              <a:t>Context</a:t>
            </a:r>
            <a:r>
              <a:rPr lang="es-PA" sz="3200" b="1" dirty="0" smtClean="0">
                <a:solidFill>
                  <a:srgbClr val="0070C0"/>
                </a:solidFill>
              </a:rPr>
              <a:t>  </a:t>
            </a:r>
            <a:endParaRPr lang="es-ES" sz="3200" dirty="0" smtClean="0"/>
          </a:p>
        </p:txBody>
      </p:sp>
      <p:sp>
        <p:nvSpPr>
          <p:cNvPr id="15362" name="2 Marcador de contenido"/>
          <p:cNvSpPr>
            <a:spLocks noGrp="1"/>
          </p:cNvSpPr>
          <p:nvPr>
            <p:ph idx="1"/>
          </p:nvPr>
        </p:nvSpPr>
        <p:spPr>
          <a:xfrm>
            <a:off x="468313" y="1873250"/>
            <a:ext cx="8229600" cy="4435475"/>
          </a:xfrm>
        </p:spPr>
        <p:txBody>
          <a:bodyPr/>
          <a:lstStyle/>
          <a:p>
            <a:pPr marL="0" indent="0" eaLnBrk="1" hangingPunct="1">
              <a:buFont typeface="Arial" charset="0"/>
              <a:buNone/>
              <a:defRPr/>
            </a:pPr>
            <a:r>
              <a:rPr lang="en-029" sz="1200" b="1" dirty="0" smtClean="0"/>
              <a:t>	</a:t>
            </a:r>
            <a:endParaRPr lang="en-CA" sz="2800" dirty="0"/>
          </a:p>
          <a:p>
            <a:pPr marL="274320" indent="-274320" eaLnBrk="1" fontAlgn="auto" hangingPunct="1">
              <a:spcAft>
                <a:spcPts val="0"/>
              </a:spcAft>
              <a:buFont typeface="Arial" pitchFamily="34" charset="0"/>
              <a:buChar char="•"/>
              <a:defRPr/>
            </a:pPr>
            <a:r>
              <a:rPr lang="en-US" sz="2400" dirty="0"/>
              <a:t>Geographical location (multi hazard perspective)</a:t>
            </a:r>
          </a:p>
          <a:p>
            <a:pPr marL="274320" indent="-274320" eaLnBrk="1" fontAlgn="auto" hangingPunct="1">
              <a:spcAft>
                <a:spcPts val="0"/>
              </a:spcAft>
              <a:buFont typeface="Arial" pitchFamily="34" charset="0"/>
              <a:buChar char="•"/>
              <a:defRPr/>
            </a:pPr>
            <a:r>
              <a:rPr lang="en-US" sz="2400" dirty="0"/>
              <a:t>Technological Risk Factors</a:t>
            </a:r>
          </a:p>
          <a:p>
            <a:pPr marL="274320" indent="-274320" eaLnBrk="1" fontAlgn="auto" hangingPunct="1">
              <a:spcAft>
                <a:spcPts val="0"/>
              </a:spcAft>
              <a:buFont typeface="Arial" pitchFamily="34" charset="0"/>
              <a:buChar char="•"/>
              <a:defRPr/>
            </a:pPr>
            <a:r>
              <a:rPr lang="en-US" sz="2400" dirty="0"/>
              <a:t>Historical evolution</a:t>
            </a:r>
          </a:p>
          <a:p>
            <a:pPr marL="274320" indent="-274320" eaLnBrk="1" fontAlgn="auto" hangingPunct="1">
              <a:spcAft>
                <a:spcPts val="0"/>
              </a:spcAft>
              <a:buFont typeface="Arial" pitchFamily="34" charset="0"/>
              <a:buChar char="•"/>
              <a:defRPr/>
            </a:pPr>
            <a:r>
              <a:rPr lang="en-US" sz="2400" dirty="0"/>
              <a:t>Primacy</a:t>
            </a:r>
          </a:p>
          <a:p>
            <a:pPr marL="274320" indent="-274320" eaLnBrk="1" fontAlgn="auto" hangingPunct="1">
              <a:spcAft>
                <a:spcPts val="0"/>
              </a:spcAft>
              <a:buFont typeface="Arial" pitchFamily="34" charset="0"/>
              <a:buChar char="•"/>
              <a:defRPr/>
            </a:pPr>
            <a:r>
              <a:rPr lang="en-US" sz="2400" dirty="0"/>
              <a:t>Socio-economic development </a:t>
            </a:r>
          </a:p>
          <a:p>
            <a:pPr marL="274320" indent="-274320" eaLnBrk="1" fontAlgn="auto" hangingPunct="1">
              <a:spcAft>
                <a:spcPts val="0"/>
              </a:spcAft>
              <a:buFont typeface="Arial" pitchFamily="34" charset="0"/>
              <a:buChar char="•"/>
              <a:defRPr/>
            </a:pPr>
            <a:r>
              <a:rPr lang="en-US" sz="2400" dirty="0"/>
              <a:t>Future growth</a:t>
            </a:r>
          </a:p>
          <a:p>
            <a:pPr marL="274320" indent="-274320" eaLnBrk="1" fontAlgn="auto" hangingPunct="1">
              <a:spcAft>
                <a:spcPts val="0"/>
              </a:spcAft>
              <a:buFont typeface="Arial" pitchFamily="34" charset="0"/>
              <a:buChar char="•"/>
              <a:defRPr/>
            </a:pPr>
            <a:r>
              <a:rPr lang="en-US" sz="2400" dirty="0"/>
              <a:t>Status of national DRM</a:t>
            </a:r>
          </a:p>
          <a:p>
            <a:pPr marL="274320" indent="-274320" eaLnBrk="1" fontAlgn="auto" hangingPunct="1">
              <a:spcAft>
                <a:spcPts val="0"/>
              </a:spcAft>
              <a:buFont typeface="Arial" pitchFamily="34" charset="0"/>
              <a:buChar char="•"/>
              <a:defRPr/>
            </a:pPr>
            <a:r>
              <a:rPr lang="en-US" sz="2400" dirty="0"/>
              <a:t>Disaster impact profile of Caribbean Capital </a:t>
            </a:r>
            <a:r>
              <a:rPr lang="en-US" sz="2400" dirty="0" smtClean="0"/>
              <a:t>Cities</a:t>
            </a:r>
            <a:endParaRPr lang="es-PA" b="1" dirty="0" smtClean="0">
              <a:solidFill>
                <a:srgbClr val="000066"/>
              </a:solidFill>
            </a:endParaRPr>
          </a:p>
          <a:p>
            <a:pPr eaLnBrk="1" hangingPunct="1">
              <a:defRPr/>
            </a:pPr>
            <a:endParaRPr lang="es-ES" dirty="0" smtClean="0"/>
          </a:p>
        </p:txBody>
      </p:sp>
      <p:pic>
        <p:nvPicPr>
          <p:cNvPr id="9220"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9221" name="5 Grupo"/>
          <p:cNvGrpSpPr>
            <a:grpSpLocks/>
          </p:cNvGrpSpPr>
          <p:nvPr/>
        </p:nvGrpSpPr>
        <p:grpSpPr bwMode="auto">
          <a:xfrm>
            <a:off x="5789613" y="6378575"/>
            <a:ext cx="3103562" cy="363538"/>
            <a:chOff x="3980221" y="6142874"/>
            <a:chExt cx="3102162" cy="362937"/>
          </a:xfrm>
        </p:grpSpPr>
        <p:pic>
          <p:nvPicPr>
            <p:cNvPr id="9222"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9223"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9224"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457200" y="1211263"/>
            <a:ext cx="8229600" cy="922337"/>
          </a:xfrm>
        </p:spPr>
        <p:txBody>
          <a:bodyPr/>
          <a:lstStyle/>
          <a:p>
            <a:pPr algn="l" eaLnBrk="1" hangingPunct="1"/>
            <a:r>
              <a:rPr lang="en-029" sz="3200" smtClean="0">
                <a:solidFill>
                  <a:srgbClr val="0070C0"/>
                </a:solidFill>
              </a:rPr>
              <a:t>Local Governance Models in the Caribbean</a:t>
            </a:r>
            <a:endParaRPr lang="es-ES" sz="3200" smtClean="0">
              <a:solidFill>
                <a:srgbClr val="0070C0"/>
              </a:solidFill>
            </a:endParaRPr>
          </a:p>
        </p:txBody>
      </p:sp>
      <p:sp>
        <p:nvSpPr>
          <p:cNvPr id="15362" name="2 Marcador de contenido"/>
          <p:cNvSpPr>
            <a:spLocks noGrp="1"/>
          </p:cNvSpPr>
          <p:nvPr>
            <p:ph idx="1"/>
          </p:nvPr>
        </p:nvSpPr>
        <p:spPr>
          <a:xfrm>
            <a:off x="468313" y="2060575"/>
            <a:ext cx="8229600" cy="4176713"/>
          </a:xfrm>
        </p:spPr>
        <p:txBody>
          <a:bodyPr/>
          <a:lstStyle/>
          <a:p>
            <a:pPr marL="182880" indent="-182880" algn="just" eaLnBrk="1" fontAlgn="auto" hangingPunct="1">
              <a:spcAft>
                <a:spcPts val="0"/>
              </a:spcAft>
              <a:buClr>
                <a:srgbClr val="93A299"/>
              </a:buClr>
              <a:buSzPct val="85000"/>
              <a:buFont typeface="Arial" pitchFamily="34" charset="0"/>
              <a:buChar char="•"/>
              <a:defRPr/>
            </a:pPr>
            <a:r>
              <a:rPr lang="en-029" sz="2300" b="1" dirty="0">
                <a:solidFill>
                  <a:srgbClr val="0070C0"/>
                </a:solidFill>
                <a:latin typeface="Arial"/>
              </a:rPr>
              <a:t>Jamaica</a:t>
            </a:r>
            <a:r>
              <a:rPr lang="en-029" sz="2300" dirty="0">
                <a:solidFill>
                  <a:srgbClr val="0070C0"/>
                </a:solidFill>
                <a:latin typeface="Arial"/>
              </a:rPr>
              <a:t> </a:t>
            </a:r>
            <a:r>
              <a:rPr lang="en-029" sz="2300" dirty="0">
                <a:solidFill>
                  <a:srgbClr val="292934"/>
                </a:solidFill>
                <a:latin typeface="Arial"/>
              </a:rPr>
              <a:t> - </a:t>
            </a:r>
            <a:r>
              <a:rPr lang="en-029" sz="2300" dirty="0" smtClean="0">
                <a:solidFill>
                  <a:srgbClr val="292934"/>
                </a:solidFill>
                <a:latin typeface="Arial"/>
              </a:rPr>
              <a:t>Mayors; the Political Director in </a:t>
            </a:r>
            <a:r>
              <a:rPr lang="en-029" sz="2300" dirty="0">
                <a:solidFill>
                  <a:srgbClr val="292934"/>
                </a:solidFill>
                <a:latin typeface="Arial"/>
              </a:rPr>
              <a:t>charge of </a:t>
            </a:r>
            <a:r>
              <a:rPr lang="en-029" sz="2300" dirty="0" smtClean="0">
                <a:solidFill>
                  <a:srgbClr val="292934"/>
                </a:solidFill>
                <a:latin typeface="Arial"/>
              </a:rPr>
              <a:t>Townships and Cities (Kingston Model). One directly elected Mayor – Municipality of </a:t>
            </a:r>
            <a:r>
              <a:rPr lang="en-029" sz="2300" dirty="0" err="1" smtClean="0">
                <a:solidFill>
                  <a:srgbClr val="292934"/>
                </a:solidFill>
                <a:latin typeface="Arial"/>
              </a:rPr>
              <a:t>Portmore</a:t>
            </a:r>
            <a:endParaRPr lang="en-029" sz="2300" dirty="0">
              <a:solidFill>
                <a:srgbClr val="292934"/>
              </a:solidFill>
              <a:latin typeface="Arial"/>
            </a:endParaRPr>
          </a:p>
          <a:p>
            <a:pPr marL="182880" indent="-182880" algn="just" eaLnBrk="1" fontAlgn="auto" hangingPunct="1">
              <a:spcAft>
                <a:spcPts val="0"/>
              </a:spcAft>
              <a:buClr>
                <a:srgbClr val="93A299"/>
              </a:buClr>
              <a:buSzPct val="85000"/>
              <a:buFont typeface="Arial" pitchFamily="34" charset="0"/>
              <a:buChar char="•"/>
              <a:defRPr/>
            </a:pPr>
            <a:r>
              <a:rPr lang="en-029" sz="2300" b="1" dirty="0">
                <a:solidFill>
                  <a:srgbClr val="0070C0"/>
                </a:solidFill>
                <a:latin typeface="Arial"/>
              </a:rPr>
              <a:t>Turks and Caicos Islands </a:t>
            </a:r>
            <a:r>
              <a:rPr lang="en-029" sz="2300" dirty="0">
                <a:solidFill>
                  <a:srgbClr val="292934"/>
                </a:solidFill>
                <a:latin typeface="Arial"/>
              </a:rPr>
              <a:t>– District Commissioners for </a:t>
            </a:r>
            <a:r>
              <a:rPr lang="en-029" sz="2300" dirty="0" smtClean="0">
                <a:solidFill>
                  <a:srgbClr val="292934"/>
                </a:solidFill>
                <a:latin typeface="Arial"/>
              </a:rPr>
              <a:t>less populated Islands (Appointed Civil Servants) Main islands managed by Central Government.</a:t>
            </a:r>
            <a:endParaRPr lang="en-029" sz="2300" dirty="0">
              <a:solidFill>
                <a:srgbClr val="292934"/>
              </a:solidFill>
              <a:latin typeface="Arial"/>
            </a:endParaRPr>
          </a:p>
          <a:p>
            <a:pPr marL="182880" indent="-182880" algn="just" eaLnBrk="1" fontAlgn="auto" hangingPunct="1">
              <a:spcAft>
                <a:spcPts val="0"/>
              </a:spcAft>
              <a:buClr>
                <a:srgbClr val="93A299"/>
              </a:buClr>
              <a:buSzPct val="85000"/>
              <a:buFont typeface="Arial" pitchFamily="34" charset="0"/>
              <a:buChar char="•"/>
              <a:defRPr/>
            </a:pPr>
            <a:r>
              <a:rPr lang="en-029" sz="2300" b="1" dirty="0">
                <a:solidFill>
                  <a:srgbClr val="0070C0"/>
                </a:solidFill>
                <a:latin typeface="Arial"/>
              </a:rPr>
              <a:t>Cayman Islands  </a:t>
            </a:r>
            <a:r>
              <a:rPr lang="en-029" sz="2300" dirty="0">
                <a:solidFill>
                  <a:srgbClr val="292934"/>
                </a:solidFill>
                <a:latin typeface="Arial"/>
              </a:rPr>
              <a:t>- District Commissioners for </a:t>
            </a:r>
            <a:r>
              <a:rPr lang="en-029" sz="2300" dirty="0" smtClean="0">
                <a:solidFill>
                  <a:srgbClr val="292934"/>
                </a:solidFill>
                <a:latin typeface="Arial"/>
              </a:rPr>
              <a:t>Sister islands Main island managed by Central Government</a:t>
            </a:r>
          </a:p>
          <a:p>
            <a:pPr marL="182880" indent="-182880" algn="just" eaLnBrk="1" fontAlgn="auto" hangingPunct="1">
              <a:spcAft>
                <a:spcPts val="0"/>
              </a:spcAft>
              <a:buClr>
                <a:srgbClr val="93A299"/>
              </a:buClr>
              <a:buSzPct val="85000"/>
              <a:buFont typeface="Arial" pitchFamily="34" charset="0"/>
              <a:buChar char="•"/>
              <a:defRPr/>
            </a:pPr>
            <a:r>
              <a:rPr lang="en-029" sz="2300" b="1" dirty="0" smtClean="0">
                <a:solidFill>
                  <a:srgbClr val="0070C0"/>
                </a:solidFill>
                <a:latin typeface="Arial"/>
              </a:rPr>
              <a:t>Cuba</a:t>
            </a:r>
            <a:r>
              <a:rPr lang="en-029" sz="2300" dirty="0" smtClean="0">
                <a:solidFill>
                  <a:srgbClr val="292934"/>
                </a:solidFill>
                <a:latin typeface="Arial"/>
              </a:rPr>
              <a:t> – 14 provinces and 169 municipalities. Delegates to provincial and municipal assemblies directly </a:t>
            </a:r>
            <a:r>
              <a:rPr lang="en-029" sz="2400" dirty="0" smtClean="0">
                <a:solidFill>
                  <a:srgbClr val="292934"/>
                </a:solidFill>
                <a:latin typeface="Arial"/>
              </a:rPr>
              <a:t>elected. One special municipality- Isla de la Juventud</a:t>
            </a:r>
            <a:endParaRPr lang="en-029" sz="2400" dirty="0">
              <a:solidFill>
                <a:srgbClr val="292934"/>
              </a:solidFill>
              <a:latin typeface="Arial"/>
            </a:endParaRPr>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eaLnBrk="1" hangingPunct="1">
              <a:defRPr/>
            </a:pPr>
            <a:endParaRPr lang="es-ES" dirty="0" smtClean="0"/>
          </a:p>
        </p:txBody>
      </p:sp>
      <p:pic>
        <p:nvPicPr>
          <p:cNvPr id="10244"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10245" name="5 Grupo"/>
          <p:cNvGrpSpPr>
            <a:grpSpLocks/>
          </p:cNvGrpSpPr>
          <p:nvPr/>
        </p:nvGrpSpPr>
        <p:grpSpPr bwMode="auto">
          <a:xfrm>
            <a:off x="5789613" y="6378575"/>
            <a:ext cx="3103562" cy="363538"/>
            <a:chOff x="3980221" y="6142874"/>
            <a:chExt cx="3102162" cy="362937"/>
          </a:xfrm>
        </p:grpSpPr>
        <p:pic>
          <p:nvPicPr>
            <p:cNvPr id="10246"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10247"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10248"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457200" y="1211263"/>
            <a:ext cx="8229600" cy="1143000"/>
          </a:xfrm>
        </p:spPr>
        <p:txBody>
          <a:bodyPr/>
          <a:lstStyle/>
          <a:p>
            <a:pPr algn="l" eaLnBrk="1" hangingPunct="1"/>
            <a:r>
              <a:rPr lang="es-PA" sz="3200" b="1" smtClean="0">
                <a:solidFill>
                  <a:srgbClr val="0070C0"/>
                </a:solidFill>
              </a:rPr>
              <a:t>Local Government Context </a:t>
            </a:r>
            <a:endParaRPr lang="es-ES" sz="3200" smtClean="0"/>
          </a:p>
        </p:txBody>
      </p:sp>
      <p:sp>
        <p:nvSpPr>
          <p:cNvPr id="15362" name="2 Marcador de contenido"/>
          <p:cNvSpPr>
            <a:spLocks noGrp="1"/>
          </p:cNvSpPr>
          <p:nvPr>
            <p:ph idx="1"/>
          </p:nvPr>
        </p:nvSpPr>
        <p:spPr>
          <a:xfrm>
            <a:off x="468313" y="2276475"/>
            <a:ext cx="8229600" cy="3629025"/>
          </a:xfrm>
        </p:spPr>
        <p:txBody>
          <a:bodyPr/>
          <a:lstStyle/>
          <a:p>
            <a:pPr eaLnBrk="1" hangingPunct="1">
              <a:defRPr/>
            </a:pPr>
            <a:r>
              <a:rPr lang="en-GB" sz="2800" dirty="0"/>
              <a:t>Natural hazards: an increasing concern for </a:t>
            </a:r>
            <a:r>
              <a:rPr lang="en-GB" sz="2800" dirty="0" smtClean="0"/>
              <a:t>urban </a:t>
            </a:r>
            <a:r>
              <a:rPr lang="en-GB" sz="2800" dirty="0"/>
              <a:t>planners.</a:t>
            </a:r>
          </a:p>
          <a:p>
            <a:pPr eaLnBrk="1" hangingPunct="1">
              <a:defRPr/>
            </a:pPr>
            <a:r>
              <a:rPr lang="en-GB" sz="2800" dirty="0" smtClean="0"/>
              <a:t>What </a:t>
            </a:r>
            <a:r>
              <a:rPr lang="en-GB" sz="2800" dirty="0"/>
              <a:t>drives disaster risk in urban settings?</a:t>
            </a:r>
          </a:p>
          <a:p>
            <a:pPr eaLnBrk="1" hangingPunct="1">
              <a:defRPr/>
            </a:pPr>
            <a:r>
              <a:rPr lang="en-GB" sz="2800" dirty="0" smtClean="0"/>
              <a:t>Facts </a:t>
            </a:r>
            <a:r>
              <a:rPr lang="en-GB" sz="2800" dirty="0"/>
              <a:t>and figures</a:t>
            </a:r>
            <a:endParaRPr lang="en-US" sz="2800" dirty="0"/>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marL="0" indent="0" eaLnBrk="1" hangingPunct="1">
              <a:buFont typeface="Arial" charset="0"/>
              <a:buNone/>
              <a:defRPr/>
            </a:pPr>
            <a:endParaRPr lang="es-PA" b="1" dirty="0" smtClean="0">
              <a:solidFill>
                <a:srgbClr val="000066"/>
              </a:solidFill>
            </a:endParaRPr>
          </a:p>
          <a:p>
            <a:pPr eaLnBrk="1" hangingPunct="1">
              <a:defRPr/>
            </a:pPr>
            <a:endParaRPr lang="es-ES" dirty="0" smtClean="0"/>
          </a:p>
        </p:txBody>
      </p:sp>
      <p:pic>
        <p:nvPicPr>
          <p:cNvPr id="11268" name="Imagen 10" descr="footer1.jpg"/>
          <p:cNvPicPr>
            <a:picLocks noChangeAspect="1" noChangeArrowheads="1"/>
          </p:cNvPicPr>
          <p:nvPr/>
        </p:nvPicPr>
        <p:blipFill>
          <a:blip r:embed="rId3" cstate="print"/>
          <a:srcRect l="4155" r="7233" b="-25999"/>
          <a:stretch>
            <a:fillRect/>
          </a:stretch>
        </p:blipFill>
        <p:spPr bwMode="auto">
          <a:xfrm>
            <a:off x="4284663" y="6165850"/>
            <a:ext cx="4608512" cy="142875"/>
          </a:xfrm>
          <a:prstGeom prst="rect">
            <a:avLst/>
          </a:prstGeom>
          <a:noFill/>
          <a:ln w="9525">
            <a:noFill/>
            <a:miter lim="800000"/>
            <a:headEnd/>
            <a:tailEnd/>
          </a:ln>
        </p:spPr>
      </p:pic>
      <p:grpSp>
        <p:nvGrpSpPr>
          <p:cNvPr id="11269" name="5 Grupo"/>
          <p:cNvGrpSpPr>
            <a:grpSpLocks/>
          </p:cNvGrpSpPr>
          <p:nvPr/>
        </p:nvGrpSpPr>
        <p:grpSpPr bwMode="auto">
          <a:xfrm>
            <a:off x="5789613" y="6378575"/>
            <a:ext cx="3103562" cy="363538"/>
            <a:chOff x="3980221" y="6142874"/>
            <a:chExt cx="3102162" cy="362937"/>
          </a:xfrm>
        </p:grpSpPr>
        <p:pic>
          <p:nvPicPr>
            <p:cNvPr id="11270" name="Picture 67"/>
            <p:cNvPicPr>
              <a:picLocks noChangeAspect="1" noChangeArrowheads="1"/>
            </p:cNvPicPr>
            <p:nvPr/>
          </p:nvPicPr>
          <p:blipFill>
            <a:blip r:embed="rId4" cstate="print"/>
            <a:srcRect/>
            <a:stretch>
              <a:fillRect/>
            </a:stretch>
          </p:blipFill>
          <p:spPr bwMode="auto">
            <a:xfrm>
              <a:off x="4839427" y="6161943"/>
              <a:ext cx="1056704" cy="316537"/>
            </a:xfrm>
            <a:prstGeom prst="rect">
              <a:avLst/>
            </a:prstGeom>
            <a:noFill/>
            <a:ln w="9525">
              <a:noFill/>
              <a:miter lim="800000"/>
              <a:headEnd/>
              <a:tailEnd/>
            </a:ln>
          </p:spPr>
        </p:pic>
        <p:pic>
          <p:nvPicPr>
            <p:cNvPr id="11271" name="Picture 66"/>
            <p:cNvPicPr>
              <a:picLocks noChangeAspect="1" noChangeArrowheads="1"/>
            </p:cNvPicPr>
            <p:nvPr/>
          </p:nvPicPr>
          <p:blipFill>
            <a:blip r:embed="rId5" cstate="print"/>
            <a:srcRect/>
            <a:stretch>
              <a:fillRect/>
            </a:stretch>
          </p:blipFill>
          <p:spPr bwMode="auto">
            <a:xfrm>
              <a:off x="3980221" y="6181011"/>
              <a:ext cx="708703" cy="324800"/>
            </a:xfrm>
            <a:prstGeom prst="rect">
              <a:avLst/>
            </a:prstGeom>
            <a:noFill/>
            <a:ln w="9525">
              <a:noFill/>
              <a:miter lim="800000"/>
              <a:headEnd/>
              <a:tailEnd/>
            </a:ln>
          </p:spPr>
        </p:pic>
        <p:pic>
          <p:nvPicPr>
            <p:cNvPr id="11272" name="Picture 64"/>
            <p:cNvPicPr>
              <a:picLocks noChangeAspect="1" noChangeArrowheads="1"/>
            </p:cNvPicPr>
            <p:nvPr/>
          </p:nvPicPr>
          <p:blipFill>
            <a:blip r:embed="rId6" cstate="print"/>
            <a:srcRect/>
            <a:stretch>
              <a:fillRect/>
            </a:stretch>
          </p:blipFill>
          <p:spPr bwMode="auto">
            <a:xfrm>
              <a:off x="6028219" y="6142874"/>
              <a:ext cx="1054164" cy="333699"/>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780</TotalTime>
  <Words>1671</Words>
  <Application>Microsoft Office PowerPoint</Application>
  <PresentationFormat>On-screen Show (4:3)</PresentationFormat>
  <Paragraphs>242</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Tema de Office</vt:lpstr>
      <vt:lpstr>THEMATIC SESSION: URBAN RISK IN THE AMERICAS, A CHALLENGE TO ACHIEVING SUSTAINABLE DEVELOPMENT GOALS</vt:lpstr>
      <vt:lpstr>Presentation Outline</vt:lpstr>
      <vt:lpstr>Slide 3</vt:lpstr>
      <vt:lpstr>Disaster Risk Reduction</vt:lpstr>
      <vt:lpstr>Thematic Areas of Disaster Risk Reduction </vt:lpstr>
      <vt:lpstr>Capacity Building </vt:lpstr>
      <vt:lpstr>Urban Risk: The Caribbean Context  </vt:lpstr>
      <vt:lpstr>Local Governance Models in the Caribbean</vt:lpstr>
      <vt:lpstr>Local Government Context </vt:lpstr>
      <vt:lpstr>Slide 10</vt:lpstr>
      <vt:lpstr>What drives disaster risk in urban settings?</vt:lpstr>
      <vt:lpstr>GOVERNANCE</vt:lpstr>
      <vt:lpstr>GOVERNANCE</vt:lpstr>
      <vt:lpstr>Disaster Risk Assessments</vt:lpstr>
      <vt:lpstr>Best Practices</vt:lpstr>
      <vt:lpstr>Best Practice - Disaster Risk Reduction             Centres, CUBA </vt:lpstr>
      <vt:lpstr> BEST PRACTICE - GIS for Sustainable Development and Disaster Risk Management in  Manchester (Parish), JAMAICA </vt:lpstr>
      <vt:lpstr>The Way Forward  </vt:lpstr>
      <vt:lpstr>The Way Forward</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Sesión Temática:</dc:title>
  <dc:creator>Julio Garcia</dc:creator>
  <cp:lastModifiedBy>Dr. Clevearux</cp:lastModifiedBy>
  <cp:revision>61</cp:revision>
  <dcterms:created xsi:type="dcterms:W3CDTF">2011-02-04T21:23:49Z</dcterms:created>
  <dcterms:modified xsi:type="dcterms:W3CDTF">2012-11-27T00:01:10Z</dcterms:modified>
</cp:coreProperties>
</file>