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72" r:id="rId3"/>
    <p:sldId id="271" r:id="rId4"/>
    <p:sldId id="258" r:id="rId5"/>
    <p:sldId id="270" r:id="rId6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CCFF"/>
    <a:srgbClr val="BFBFBF"/>
    <a:srgbClr val="7F7F7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14" autoAdjust="0"/>
  </p:normalViewPr>
  <p:slideViewPr>
    <p:cSldViewPr>
      <p:cViewPr varScale="1">
        <p:scale>
          <a:sx n="80" d="100"/>
          <a:sy n="80" d="100"/>
        </p:scale>
        <p:origin x="-12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C188B2E-A0CD-4B49-9A95-FE9296F8BAC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88B2E-A0CD-4B49-9A95-FE9296F8BAC9}" type="slidenum">
              <a:rPr lang="es-ES_tradnl" smtClean="0"/>
              <a:pPr>
                <a:defRPr/>
              </a:pPr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88B2E-A0CD-4B49-9A95-FE9296F8BAC9}" type="slidenum">
              <a:rPr lang="es-ES_tradnl" smtClean="0"/>
              <a:pPr>
                <a:defRPr/>
              </a:pPr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49891-910A-4733-9C35-F15B2647A1C7}" type="slidenum">
              <a:rPr lang="es-ES_tradnl">
                <a:latin typeface="Arial" pitchFamily="34" charset="0"/>
              </a:rPr>
              <a:pPr/>
              <a:t>4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ES_tradnl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s-ES_tradnl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2184C-EB0A-4F98-9A8C-CD4A1454D52D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F0A2-112C-4118-A728-708A7BD23E8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4874A-EE23-4A07-BC91-E6D8D4D217A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BE08F-03EA-4B84-B795-2A32689B885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36EC9-A6DF-4BBD-A78A-D1106A9C88A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46C17-5752-4BB2-901F-497EE0F5685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E9A96-C338-4605-9A84-2AA6AB030A2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D602-1EAB-445A-A501-004649C6A44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120EB-358F-4E03-99D5-3B5A95F2BD54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3E8E-F3A2-44B7-AB8E-CF4BD45055A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C69A-A41E-4323-AB85-8395DBE8E4E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148E02E1-F708-4495-9019-0D21C27C2F48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hyperlink" Target="http://www.cruzroj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1484313"/>
            <a:ext cx="7772400" cy="1470025"/>
          </a:xfrm>
        </p:spPr>
        <p:txBody>
          <a:bodyPr/>
          <a:lstStyle/>
          <a:p>
            <a:pPr eaLnBrk="1" hangingPunct="1"/>
            <a:r>
              <a:rPr lang="es-PA" sz="2800" b="1" i="1" dirty="0" smtClean="0"/>
              <a:t>Riesgo urbano en las Américas: un desafió al logro de las metas del desarrollo </a:t>
            </a:r>
            <a:endParaRPr lang="es-ES" sz="2800" b="1" dirty="0" smtClean="0">
              <a:solidFill>
                <a:schemeClr val="bg2"/>
              </a:solidFill>
              <a:latin typeface="Arial Black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900113" y="3573463"/>
            <a:ext cx="7088187" cy="1752600"/>
          </a:xfrm>
        </p:spPr>
        <p:txBody>
          <a:bodyPr/>
          <a:lstStyle/>
          <a:p>
            <a:pPr algn="r" eaLnBrk="1" hangingPunct="1"/>
            <a:r>
              <a:rPr lang="es-PA" sz="2000" dirty="0" smtClean="0"/>
              <a:t>Santiago de Chile, 26 al 28 de Noviembre</a:t>
            </a:r>
          </a:p>
          <a:p>
            <a:pPr algn="r" eaLnBrk="1" hangingPunct="1"/>
            <a:endParaRPr lang="es-PA" sz="2000" dirty="0" smtClean="0"/>
          </a:p>
          <a:p>
            <a:pPr algn="r" eaLnBrk="1" hangingPunct="1"/>
            <a:r>
              <a:rPr lang="es-PA" sz="2000" b="1" dirty="0" smtClean="0"/>
              <a:t>Gustavo Ramirez</a:t>
            </a:r>
            <a:r>
              <a:rPr lang="es-PA" sz="2000" dirty="0" smtClean="0"/>
              <a:t>, Representante </a:t>
            </a:r>
            <a:r>
              <a:rPr lang="es-PA" sz="2000" smtClean="0"/>
              <a:t>de País </a:t>
            </a:r>
            <a:endParaRPr lang="es-PA" sz="2000" dirty="0" smtClean="0"/>
          </a:p>
          <a:p>
            <a:pPr algn="r" eaLnBrk="1" hangingPunct="1"/>
            <a:r>
              <a:rPr lang="es-PA" sz="2000" dirty="0" smtClean="0"/>
              <a:t>Federación Internacional de la Cruz Roja y Media Luna Roja</a:t>
            </a:r>
          </a:p>
          <a:p>
            <a:pPr algn="r" eaLnBrk="1" hangingPunct="1"/>
            <a:r>
              <a:rPr lang="es-PA" sz="20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/>
            <a:endParaRPr lang="es-ES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F504C5-98CA-4306-A967-5F6025788603}" type="slidenum">
              <a:rPr lang="es-ES_tradnl">
                <a:latin typeface="Arial" pitchFamily="34" charset="0"/>
              </a:rPr>
              <a:pPr/>
              <a:t>1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3077" name="Imagen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5888"/>
            <a:ext cx="7777163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8" name="Group 63"/>
          <p:cNvGrpSpPr>
            <a:grpSpLocks/>
          </p:cNvGrpSpPr>
          <p:nvPr/>
        </p:nvGrpSpPr>
        <p:grpSpPr bwMode="auto">
          <a:xfrm>
            <a:off x="2843213" y="6021388"/>
            <a:ext cx="3101975" cy="363537"/>
            <a:chOff x="6450" y="14542"/>
            <a:chExt cx="4885" cy="571"/>
          </a:xfrm>
        </p:grpSpPr>
        <p:pic>
          <p:nvPicPr>
            <p:cNvPr id="3079" name="Picture 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03" y="14572"/>
              <a:ext cx="1664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6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50" y="14602"/>
              <a:ext cx="1116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6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675" y="14542"/>
              <a:ext cx="1660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8B274D-22BE-44AD-ADE7-64517EF2B1F8}" type="slidenum">
              <a:rPr lang="es-ES_tradnl">
                <a:latin typeface="Arial" pitchFamily="34" charset="0"/>
              </a:rPr>
              <a:pPr/>
              <a:t>2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5124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871296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9512" y="1412776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dirty="0" smtClean="0">
              <a:solidFill>
                <a:schemeClr val="accent2"/>
              </a:solidFill>
            </a:endParaRPr>
          </a:p>
          <a:p>
            <a:endParaRPr lang="es-ES" dirty="0"/>
          </a:p>
        </p:txBody>
      </p:sp>
      <p:sp>
        <p:nvSpPr>
          <p:cNvPr id="7" name="Rectangle 6"/>
          <p:cNvSpPr/>
          <p:nvPr/>
        </p:nvSpPr>
        <p:spPr>
          <a:xfrm>
            <a:off x="1043608" y="2564904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>
                <a:solidFill>
                  <a:srgbClr val="FF0000"/>
                </a:solidFill>
              </a:rPr>
              <a:t>“El rol de los sectores público y privado en los procesos de construcción de resiliencia del nivel nacional y local” 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8B274D-22BE-44AD-ADE7-64517EF2B1F8}" type="slidenum">
              <a:rPr lang="es-ES_tradnl">
                <a:latin typeface="Arial" pitchFamily="34" charset="0"/>
              </a:rPr>
              <a:pPr/>
              <a:t>3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5124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8208912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51520" y="1196752"/>
            <a:ext cx="84249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b="1" dirty="0" smtClean="0">
                <a:solidFill>
                  <a:srgbClr val="C00000"/>
                </a:solidFill>
              </a:rPr>
              <a:t>Marcos Legislativos</a:t>
            </a:r>
            <a:r>
              <a:rPr lang="es-ES" b="1" dirty="0" smtClean="0">
                <a:solidFill>
                  <a:srgbClr val="C00000"/>
                </a:solidFill>
              </a:rPr>
              <a:t>: </a:t>
            </a:r>
            <a:r>
              <a:rPr lang="es-ES" dirty="0" smtClean="0">
                <a:solidFill>
                  <a:schemeClr val="accent2"/>
                </a:solidFill>
              </a:rPr>
              <a:t>V</a:t>
            </a:r>
            <a:r>
              <a:rPr lang="es-ES" dirty="0" smtClean="0">
                <a:solidFill>
                  <a:schemeClr val="accent2"/>
                </a:solidFill>
              </a:rPr>
              <a:t>elar por el cumplimiento de las leyes</a:t>
            </a:r>
            <a:r>
              <a:rPr lang="es-ES" smtClean="0">
                <a:solidFill>
                  <a:schemeClr val="accent2"/>
                </a:solidFill>
              </a:rPr>
              <a:t>, especialmente aquellas </a:t>
            </a:r>
            <a:r>
              <a:rPr lang="es-ES" dirty="0" smtClean="0">
                <a:solidFill>
                  <a:schemeClr val="accent2"/>
                </a:solidFill>
              </a:rPr>
              <a:t>que legitiman las actividades del sector privado en un marco de </a:t>
            </a:r>
            <a:r>
              <a:rPr lang="es-ES" smtClean="0">
                <a:solidFill>
                  <a:schemeClr val="accent2"/>
                </a:solidFill>
              </a:rPr>
              <a:t>desarrollo sostenible</a:t>
            </a:r>
          </a:p>
          <a:p>
            <a:pPr marL="342900" indent="-342900">
              <a:buFont typeface="Arial" pitchFamily="34" charset="0"/>
              <a:buChar char="•"/>
            </a:pPr>
            <a:endParaRPr lang="es-E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b="1" smtClean="0">
                <a:solidFill>
                  <a:srgbClr val="C00000"/>
                </a:solidFill>
              </a:rPr>
              <a:t> </a:t>
            </a:r>
            <a:r>
              <a:rPr lang="es-ES" b="1" dirty="0" smtClean="0">
                <a:solidFill>
                  <a:srgbClr val="C00000"/>
                </a:solidFill>
              </a:rPr>
              <a:t>Gestión integrada de recursos: </a:t>
            </a:r>
            <a:r>
              <a:rPr lang="es-ES" dirty="0" smtClean="0">
                <a:solidFill>
                  <a:schemeClr val="accent2"/>
                </a:solidFill>
              </a:rPr>
              <a:t>E</a:t>
            </a:r>
            <a:r>
              <a:rPr lang="es-ES" dirty="0" smtClean="0">
                <a:solidFill>
                  <a:schemeClr val="accent2"/>
                </a:solidFill>
              </a:rPr>
              <a:t>n el marco de la responsabilidad social corporativa, acompañamiento mutuo en la consecución, asignación, ejecución y seguimiento de los recursos técnicos, financieros </a:t>
            </a:r>
            <a:r>
              <a:rPr lang="es-ES" smtClean="0">
                <a:solidFill>
                  <a:schemeClr val="accent2"/>
                </a:solidFill>
              </a:rPr>
              <a:t>y humanos disponibles.</a:t>
            </a:r>
            <a:endParaRPr lang="es-E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endParaRPr lang="es-ES" b="1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b="1" smtClean="0">
                <a:solidFill>
                  <a:srgbClr val="C00000"/>
                </a:solidFill>
              </a:rPr>
              <a:t>Participación</a:t>
            </a:r>
            <a:r>
              <a:rPr lang="es-ES" b="1" dirty="0" smtClean="0">
                <a:solidFill>
                  <a:srgbClr val="C00000"/>
                </a:solidFill>
              </a:rPr>
              <a:t>: </a:t>
            </a:r>
            <a:r>
              <a:rPr lang="es-ES" dirty="0" smtClean="0">
                <a:solidFill>
                  <a:srgbClr val="333399"/>
                </a:solidFill>
              </a:rPr>
              <a:t>Sector publico y privado fomentan </a:t>
            </a:r>
            <a:r>
              <a:rPr lang="es-ES" dirty="0" smtClean="0">
                <a:solidFill>
                  <a:srgbClr val="333399"/>
                </a:solidFill>
              </a:rPr>
              <a:t>y apoyan la participación de las comunidades, la sociedad civil, sector académico en los procesos que contribuyen a la construcción de la resiliencia..</a:t>
            </a:r>
          </a:p>
          <a:p>
            <a:endParaRPr lang="es-ES" dirty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b="1" smtClean="0">
                <a:solidFill>
                  <a:srgbClr val="C00000"/>
                </a:solidFill>
              </a:rPr>
              <a:t>Planificación</a:t>
            </a:r>
            <a:r>
              <a:rPr lang="es-ES" dirty="0" smtClean="0">
                <a:solidFill>
                  <a:srgbClr val="333399"/>
                </a:solidFill>
              </a:rPr>
              <a:t>: Enfocada a la búsqueda de un balance adecuado entre las necesidades y perspectivas de largo plazo de ambos sectores, buscando una optimización de recursos y un equilibrio en el fortalecimiento de las comunidades, la protección del medio ambiente y desarrollo económico  </a:t>
            </a:r>
          </a:p>
          <a:p>
            <a:pPr>
              <a:buFont typeface="Arial" pitchFamily="34" charset="0"/>
              <a:buChar char="•"/>
            </a:pPr>
            <a:endParaRPr lang="es-ES" b="1" kern="0" smtClean="0">
              <a:solidFill>
                <a:schemeClr val="accent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s-ES" b="1" kern="0" smtClean="0">
                <a:solidFill>
                  <a:srgbClr val="C00000"/>
                </a:solidFill>
              </a:rPr>
              <a:t>Alianzas</a:t>
            </a:r>
            <a:r>
              <a:rPr lang="es-ES" b="1" kern="0" dirty="0" smtClean="0">
                <a:solidFill>
                  <a:srgbClr val="C00000"/>
                </a:solidFill>
              </a:rPr>
              <a:t>: </a:t>
            </a:r>
            <a:r>
              <a:rPr lang="es-ES" kern="0" dirty="0" smtClean="0">
                <a:solidFill>
                  <a:schemeClr val="accent2"/>
                </a:solidFill>
              </a:rPr>
              <a:t>Construcción de alianzas con las comunidades, el </a:t>
            </a:r>
            <a:r>
              <a:rPr lang="es-ES" kern="0" smtClean="0">
                <a:solidFill>
                  <a:schemeClr val="accent2"/>
                </a:solidFill>
              </a:rPr>
              <a:t>sector academico,y  </a:t>
            </a:r>
            <a:r>
              <a:rPr lang="es-ES" kern="0" dirty="0" smtClean="0">
                <a:solidFill>
                  <a:schemeClr val="accent2"/>
                </a:solidFill>
              </a:rPr>
              <a:t>la sociedad civil.</a:t>
            </a:r>
          </a:p>
          <a:p>
            <a:endParaRPr lang="es-ES" sz="1600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kern="0" dirty="0" smtClean="0">
              <a:solidFill>
                <a:schemeClr val="accent2"/>
              </a:solidFill>
            </a:endParaRPr>
          </a:p>
          <a:p>
            <a:endParaRPr lang="es-ES" dirty="0" smtClean="0">
              <a:solidFill>
                <a:schemeClr val="accent2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6B252-6FAE-4AF2-ACE6-4B8BCA8D86A3}" type="slidenum">
              <a:rPr lang="es-ES_tradnl">
                <a:latin typeface="Arial" pitchFamily="34" charset="0"/>
              </a:rPr>
              <a:pPr/>
              <a:t>4</a:t>
            </a:fld>
            <a:endParaRPr lang="es-ES_tradnl">
              <a:latin typeface="Arial" pitchFamily="34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424862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endParaRPr lang="es-ES_tradnl" sz="1400" b="1"/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587625" y="3090863"/>
            <a:ext cx="3981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1100" b="1">
                <a:solidFill>
                  <a:srgbClr val="FFFFFF"/>
                </a:solidFill>
                <a:ea typeface="Times New Roman" pitchFamily="18" charset="0"/>
                <a:cs typeface="Arial Black" pitchFamily="34" charset="0"/>
              </a:rPr>
              <a:t>I n v i r t i e n d o   p a r a   l a   R e s i l i e n c i a</a:t>
            </a:r>
            <a:endParaRPr lang="pt-BR">
              <a:ea typeface="Times New Roman" pitchFamily="18" charset="0"/>
              <a:cs typeface="Arial Black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284288" y="2741613"/>
            <a:ext cx="657542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endParaRPr lang="es-ES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284288" y="22701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981200" algn="l"/>
                <a:tab pos="3232150" algn="ctr"/>
              </a:tabLst>
            </a:pPr>
            <a:endParaRPr lang="es-E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66775" y="3116263"/>
            <a:ext cx="6575425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bIns="0">
            <a:spAutoFit/>
          </a:bodyPr>
          <a:lstStyle/>
          <a:p>
            <a:endParaRPr lang="es-E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535238" y="692150"/>
            <a:ext cx="3981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1100" b="1">
                <a:solidFill>
                  <a:srgbClr val="FFFFFF"/>
                </a:solidFill>
                <a:latin typeface="Arial Black" pitchFamily="34" charset="0"/>
                <a:ea typeface="MS Mincho" pitchFamily="49" charset="-128"/>
              </a:rPr>
              <a:t>I n v i r t i e n d o   p a r a   l a   R e s i l i e n c i a</a:t>
            </a:r>
            <a:endParaRPr lang="es-ES"/>
          </a:p>
        </p:txBody>
      </p:sp>
      <p:sp>
        <p:nvSpPr>
          <p:cNvPr id="6154" name="Rectangle 16"/>
          <p:cNvSpPr>
            <a:spLocks noChangeArrowheads="1"/>
          </p:cNvSpPr>
          <p:nvPr/>
        </p:nvSpPr>
        <p:spPr bwMode="auto">
          <a:xfrm>
            <a:off x="118903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55" name="Rectangle 17"/>
          <p:cNvSpPr>
            <a:spLocks noChangeArrowheads="1"/>
          </p:cNvSpPr>
          <p:nvPr/>
        </p:nvSpPr>
        <p:spPr bwMode="auto">
          <a:xfrm>
            <a:off x="0" y="33496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252413" y="1628775"/>
            <a:ext cx="8856662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 sz="1600"/>
          </a:p>
          <a:p>
            <a:endParaRPr lang="es-ES_tradnl" sz="1600"/>
          </a:p>
          <a:p>
            <a:pPr algn="ctr"/>
            <a:endParaRPr lang="es-ES_tradnl" b="1"/>
          </a:p>
          <a:p>
            <a:endParaRPr lang="es-ES_tradnl" sz="1600" b="1"/>
          </a:p>
          <a:p>
            <a:endParaRPr lang="es-ES_tradnl" b="1"/>
          </a:p>
        </p:txBody>
      </p:sp>
      <p:pic>
        <p:nvPicPr>
          <p:cNvPr id="19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496944" cy="98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0" y="836712"/>
            <a:ext cx="8856984" cy="6345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400050">
              <a:spcAft>
                <a:spcPts val="988"/>
              </a:spcAft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Visión</a:t>
            </a:r>
            <a:r>
              <a:rPr lang="es-ES" sz="2000" b="1" dirty="0" smtClean="0">
                <a:solidFill>
                  <a:srgbClr val="C00000"/>
                </a:solidFill>
              </a:rPr>
              <a:t> multisectorial y multidimensional </a:t>
            </a:r>
            <a:r>
              <a:rPr lang="es-ES" sz="2000" dirty="0" smtClean="0">
                <a:solidFill>
                  <a:srgbClr val="333399"/>
                </a:solidFill>
              </a:rPr>
              <a:t>del abordaje integrado que implica la gestión del riesgo y cambio climático, en un mundo urbanizado, industrializado y con una relación estrecha con el sector rural.</a:t>
            </a:r>
            <a:endParaRPr lang="es-ES" sz="2000" b="1" dirty="0" smtClean="0">
              <a:solidFill>
                <a:schemeClr val="accent2"/>
              </a:solidFill>
            </a:endParaRP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Sensibilización pública y educación </a:t>
            </a:r>
            <a:r>
              <a:rPr lang="es-ES" sz="2000" dirty="0" smtClean="0">
                <a:solidFill>
                  <a:schemeClr val="accent2"/>
                </a:solidFill>
              </a:rPr>
              <a:t>formal e informal para garantizar el acceso a la información y al logro de comportamientos responsables para con el medio ambiente, las personas y el bienestar presente y futuro en el planeta</a:t>
            </a:r>
            <a:r>
              <a:rPr lang="es-ES" sz="2000" dirty="0" smtClean="0">
                <a:solidFill>
                  <a:schemeClr val="accent2"/>
                </a:solidFill>
              </a:rPr>
              <a:t>.</a:t>
            </a:r>
          </a:p>
          <a:p>
            <a:pPr marL="742950" lvl="1" indent="-400050">
              <a:buFontTx/>
              <a:buChar char="•"/>
            </a:pPr>
            <a:endParaRPr lang="es-ES" sz="2000" dirty="0" smtClean="0">
              <a:solidFill>
                <a:schemeClr val="accent2"/>
              </a:solidFill>
            </a:endParaRP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Abordaje de la gestión ambiental, </a:t>
            </a:r>
            <a:r>
              <a:rPr lang="es-ES" sz="2000" dirty="0" smtClean="0">
                <a:solidFill>
                  <a:srgbClr val="333399"/>
                </a:solidFill>
              </a:rPr>
              <a:t>en donde el sector privado y publico diseñan estrategias para la protección de los recursos naturales.</a:t>
            </a:r>
            <a:endParaRPr lang="es-ES" sz="2000" dirty="0" smtClean="0">
              <a:solidFill>
                <a:srgbClr val="333399"/>
              </a:solidFill>
            </a:endParaRPr>
          </a:p>
          <a:p>
            <a:pPr marL="742950" lvl="1" indent="-400050">
              <a:buFontTx/>
              <a:buChar char="•"/>
            </a:pPr>
            <a:endParaRPr lang="es-ES" sz="2000" dirty="0" smtClean="0">
              <a:solidFill>
                <a:schemeClr val="accent2"/>
              </a:solidFill>
            </a:endParaRP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Ordenamiento Territorial: </a:t>
            </a:r>
            <a:r>
              <a:rPr lang="es-ES" sz="2000" dirty="0" smtClean="0">
                <a:solidFill>
                  <a:srgbClr val="333399"/>
                </a:solidFill>
              </a:rPr>
              <a:t>Diseño conjunto de mecanismos de planificación, acceso y uso del suelo. </a:t>
            </a:r>
          </a:p>
          <a:p>
            <a:pPr marL="742950" lvl="1" indent="-400050">
              <a:buFontTx/>
              <a:buChar char="•"/>
            </a:pPr>
            <a:endParaRPr lang="es-ES" sz="2000" dirty="0" smtClean="0">
              <a:solidFill>
                <a:srgbClr val="333399"/>
              </a:solidFill>
            </a:endParaRPr>
          </a:p>
          <a:p>
            <a:pPr marL="742950" lvl="1" indent="-400050">
              <a:buFontTx/>
              <a:buChar char="•"/>
            </a:pPr>
            <a:r>
              <a:rPr lang="es-ES" sz="2000" b="1" dirty="0" smtClean="0">
                <a:solidFill>
                  <a:srgbClr val="C00000"/>
                </a:solidFill>
              </a:rPr>
              <a:t>Tecnología:</a:t>
            </a:r>
            <a:r>
              <a:rPr lang="es-ES" sz="2000" dirty="0" smtClean="0">
                <a:solidFill>
                  <a:srgbClr val="333399"/>
                </a:solidFill>
              </a:rPr>
              <a:t> adecuadas sinergia entre el sector publico y privado, permiten y facilitan el uso de los avances tecnológicos en la construcción de resiliencia.</a:t>
            </a:r>
            <a:endParaRPr lang="es-ES" sz="2000" dirty="0" smtClean="0">
              <a:solidFill>
                <a:srgbClr val="333399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AD0CF-53F1-4F73-9178-07AAA04FA9E7}" type="slidenum">
              <a:rPr lang="es-ES_tradnl">
                <a:latin typeface="Arial" pitchFamily="34" charset="0"/>
              </a:rPr>
              <a:pPr/>
              <a:t>5</a:t>
            </a:fld>
            <a:endParaRPr lang="es-ES_tradnl">
              <a:latin typeface="Arial" pitchFamily="34" charset="0"/>
            </a:endParaRPr>
          </a:p>
        </p:txBody>
      </p:sp>
      <p:pic>
        <p:nvPicPr>
          <p:cNvPr id="5" name="Picture 2" descr="E:\IFRC - Marjorie\Fotos\Panama\Nena Indigen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1484784"/>
            <a:ext cx="7903288" cy="4104456"/>
          </a:xfrm>
          <a:prstGeom prst="round2DiagRect">
            <a:avLst>
              <a:gd name="adj1" fmla="val 16667"/>
              <a:gd name="adj2" fmla="val 2276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316" name="Imagen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0"/>
            <a:ext cx="6769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7" name="Group 15"/>
          <p:cNvGrpSpPr>
            <a:grpSpLocks/>
          </p:cNvGrpSpPr>
          <p:nvPr/>
        </p:nvGrpSpPr>
        <p:grpSpPr bwMode="auto">
          <a:xfrm>
            <a:off x="4040188" y="6024563"/>
            <a:ext cx="5103812" cy="833437"/>
            <a:chOff x="1773238" y="5907088"/>
            <a:chExt cx="5751512" cy="762000"/>
          </a:xfrm>
        </p:grpSpPr>
        <p:pic>
          <p:nvPicPr>
            <p:cNvPr id="13320" name="Imagen 10" descr="footer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24100" y="5907088"/>
              <a:ext cx="5200650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321" name="Group 63"/>
            <p:cNvGrpSpPr>
              <a:grpSpLocks/>
            </p:cNvGrpSpPr>
            <p:nvPr/>
          </p:nvGrpSpPr>
          <p:grpSpPr bwMode="auto">
            <a:xfrm>
              <a:off x="1773238" y="6015034"/>
              <a:ext cx="5246688" cy="654050"/>
              <a:chOff x="3073" y="14464"/>
              <a:chExt cx="8262" cy="1029"/>
            </a:xfrm>
          </p:grpSpPr>
          <p:pic>
            <p:nvPicPr>
              <p:cNvPr id="13322" name="Picture 6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803" y="14572"/>
                <a:ext cx="1664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3" name="Picture 6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450" y="14602"/>
                <a:ext cx="1116" cy="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324" name="Text Box 65"/>
              <p:cNvSpPr txBox="1">
                <a:spLocks noChangeArrowheads="1"/>
              </p:cNvSpPr>
              <p:nvPr/>
            </p:nvSpPr>
            <p:spPr bwMode="auto">
              <a:xfrm>
                <a:off x="3073" y="14464"/>
                <a:ext cx="3270" cy="10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pic>
            <p:nvPicPr>
              <p:cNvPr id="13325" name="Picture 6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9675" y="14542"/>
                <a:ext cx="1660" cy="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3318" name="Picture 13" descr="IFRC-Spanish logo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825" y="6165850"/>
            <a:ext cx="413543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14"/>
          <p:cNvSpPr txBox="1">
            <a:spLocks noChangeArrowheads="1"/>
          </p:cNvSpPr>
          <p:nvPr/>
        </p:nvSpPr>
        <p:spPr bwMode="auto">
          <a:xfrm>
            <a:off x="4356100" y="1989138"/>
            <a:ext cx="3960813" cy="2338387"/>
          </a:xfrm>
          <a:prstGeom prst="rect">
            <a:avLst/>
          </a:prstGeom>
          <a:solidFill>
            <a:srgbClr val="BFBFBF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PA" sz="3200" b="1" dirty="0">
                <a:solidFill>
                  <a:schemeClr val="accent3"/>
                </a:solidFill>
              </a:rPr>
              <a:t>MUCHAS GRACIAS</a:t>
            </a:r>
          </a:p>
          <a:p>
            <a:pPr algn="ctr"/>
            <a:endParaRPr lang="es-PA" sz="3200" dirty="0"/>
          </a:p>
          <a:p>
            <a:pPr algn="ctr"/>
            <a:endParaRPr lang="es-PA" sz="3200" dirty="0"/>
          </a:p>
          <a:p>
            <a:pPr algn="ctr"/>
            <a:r>
              <a:rPr lang="es-PA" sz="3200" b="1" dirty="0">
                <a:solidFill>
                  <a:schemeClr val="accent3"/>
                </a:solidFill>
                <a:hlinkClick r:id="rId9"/>
              </a:rPr>
              <a:t>w</a:t>
            </a:r>
            <a:r>
              <a:rPr lang="es-PA" sz="3200" b="1" dirty="0">
                <a:solidFill>
                  <a:schemeClr val="bg1"/>
                </a:solidFill>
                <a:hlinkClick r:id="rId9"/>
              </a:rPr>
              <a:t>w</a:t>
            </a:r>
            <a:r>
              <a:rPr lang="es-PA" sz="3200" b="1" dirty="0">
                <a:solidFill>
                  <a:schemeClr val="accent3"/>
                </a:solidFill>
                <a:hlinkClick r:id="rId9"/>
              </a:rPr>
              <a:t>w.cruzroja.org</a:t>
            </a:r>
            <a:endParaRPr lang="es-PA" sz="3200" b="1" dirty="0">
              <a:solidFill>
                <a:schemeClr val="accent3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424</Words>
  <Application>Microsoft Office PowerPoint</Application>
  <PresentationFormat>On-screen Show (4:3)</PresentationFormat>
  <Paragraphs>59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Diseño predeterminado</vt:lpstr>
      <vt:lpstr>Riesgo urbano en las Américas: un desafió al logro de las metas del desarrollo </vt:lpstr>
      <vt:lpstr>Slide 2</vt:lpstr>
      <vt:lpstr>Slide 3</vt:lpstr>
      <vt:lpstr>Slide 4</vt:lpstr>
      <vt:lpstr>Slide 5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Nelson.CASTANO</cp:lastModifiedBy>
  <cp:revision>64</cp:revision>
  <dcterms:created xsi:type="dcterms:W3CDTF">2011-03-14T16:29:05Z</dcterms:created>
  <dcterms:modified xsi:type="dcterms:W3CDTF">2012-11-27T21:48:03Z</dcterms:modified>
</cp:coreProperties>
</file>