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3" r:id="rId3"/>
    <p:sldId id="257" r:id="rId4"/>
    <p:sldId id="258" r:id="rId5"/>
    <p:sldId id="264" r:id="rId6"/>
    <p:sldId id="261" r:id="rId7"/>
    <p:sldId id="265"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815968-CB58-4FBA-8586-4882A4816114}" type="datetimeFigureOut">
              <a:rPr lang="es-ES" smtClean="0"/>
              <a:t>26/11/2012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69770-2C9A-4CE3-97D2-C8A974B187C2}"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5169770-2C9A-4CE3-97D2-C8A974B187C2}" type="slidenum">
              <a:rPr lang="es-ES" smtClean="0"/>
              <a:t>4</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933C90E-C862-4CCB-A890-2DC65FC8E89A}" type="datetimeFigureOut">
              <a:rPr lang="es-ES" smtClean="0"/>
              <a:t>26/11/2012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83BE285-B091-4754-8370-45A28AABC4D9}"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933C90E-C862-4CCB-A890-2DC65FC8E89A}" type="datetimeFigureOut">
              <a:rPr lang="es-ES" smtClean="0"/>
              <a:t>26/11/2012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83BE285-B091-4754-8370-45A28AABC4D9}"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933C90E-C862-4CCB-A890-2DC65FC8E89A}" type="datetimeFigureOut">
              <a:rPr lang="es-ES" smtClean="0"/>
              <a:t>26/11/2012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83BE285-B091-4754-8370-45A28AABC4D9}"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933C90E-C862-4CCB-A890-2DC65FC8E89A}" type="datetimeFigureOut">
              <a:rPr lang="es-ES" smtClean="0"/>
              <a:t>26/11/2012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83BE285-B091-4754-8370-45A28AABC4D9}"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933C90E-C862-4CCB-A890-2DC65FC8E89A}" type="datetimeFigureOut">
              <a:rPr lang="es-ES" smtClean="0"/>
              <a:t>26/11/2012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83BE285-B091-4754-8370-45A28AABC4D9}"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933C90E-C862-4CCB-A890-2DC65FC8E89A}" type="datetimeFigureOut">
              <a:rPr lang="es-ES" smtClean="0"/>
              <a:t>26/11/2012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83BE285-B091-4754-8370-45A28AABC4D9}"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933C90E-C862-4CCB-A890-2DC65FC8E89A}" type="datetimeFigureOut">
              <a:rPr lang="es-ES" smtClean="0"/>
              <a:t>26/11/2012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383BE285-B091-4754-8370-45A28AABC4D9}"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933C90E-C862-4CCB-A890-2DC65FC8E89A}" type="datetimeFigureOut">
              <a:rPr lang="es-ES" smtClean="0"/>
              <a:t>26/11/2012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383BE285-B091-4754-8370-45A28AABC4D9}"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933C90E-C862-4CCB-A890-2DC65FC8E89A}" type="datetimeFigureOut">
              <a:rPr lang="es-ES" smtClean="0"/>
              <a:t>26/11/2012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383BE285-B091-4754-8370-45A28AABC4D9}"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933C90E-C862-4CCB-A890-2DC65FC8E89A}" type="datetimeFigureOut">
              <a:rPr lang="es-ES" smtClean="0"/>
              <a:t>26/11/2012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83BE285-B091-4754-8370-45A28AABC4D9}"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933C90E-C862-4CCB-A890-2DC65FC8E89A}" type="datetimeFigureOut">
              <a:rPr lang="es-ES" smtClean="0"/>
              <a:t>26/11/2012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83BE285-B091-4754-8370-45A28AABC4D9}"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3C90E-C862-4CCB-A890-2DC65FC8E89A}" type="datetimeFigureOut">
              <a:rPr lang="es-ES" smtClean="0"/>
              <a:t>26/11/2012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BE285-B091-4754-8370-45A28AABC4D9}"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5.jpeg"/><Relationship Id="rId7"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www.eird.org/pr12/images/header.jpg"/>
          <p:cNvPicPr>
            <a:picLocks noChangeAspect="1" noChangeArrowheads="1"/>
          </p:cNvPicPr>
          <p:nvPr/>
        </p:nvPicPr>
        <p:blipFill>
          <a:blip r:embed="rId2" cstate="print"/>
          <a:srcRect l="13605" r="13284"/>
          <a:stretch>
            <a:fillRect/>
          </a:stretch>
        </p:blipFill>
        <p:spPr bwMode="auto">
          <a:xfrm>
            <a:off x="0" y="2404303"/>
            <a:ext cx="9144000" cy="1672769"/>
          </a:xfrm>
          <a:prstGeom prst="rect">
            <a:avLst/>
          </a:prstGeom>
          <a:noFill/>
        </p:spPr>
      </p:pic>
      <p:sp>
        <p:nvSpPr>
          <p:cNvPr id="5" name="4 CuadroTexto"/>
          <p:cNvSpPr txBox="1"/>
          <p:nvPr/>
        </p:nvSpPr>
        <p:spPr>
          <a:xfrm>
            <a:off x="0" y="4653136"/>
            <a:ext cx="9144000" cy="584775"/>
          </a:xfrm>
          <a:prstGeom prst="rect">
            <a:avLst/>
          </a:prstGeom>
          <a:noFill/>
        </p:spPr>
        <p:txBody>
          <a:bodyPr wrap="square" rtlCol="0">
            <a:spAutoFit/>
          </a:bodyPr>
          <a:lstStyle/>
          <a:p>
            <a:pPr algn="ctr"/>
            <a:r>
              <a:rPr lang="es-ES" sz="3200" b="1" dirty="0" smtClean="0">
                <a:solidFill>
                  <a:srgbClr val="0070C0"/>
                </a:solidFill>
              </a:rPr>
              <a:t> R E P Ú B L I C A   D E L   P A R A G U A Y</a:t>
            </a:r>
            <a:endParaRPr lang="es-ES" sz="3200" b="1" dirty="0">
              <a:solidFill>
                <a:srgbClr val="0070C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07504" y="1268760"/>
            <a:ext cx="8892480" cy="461665"/>
          </a:xfrm>
          <a:prstGeom prst="rect">
            <a:avLst/>
          </a:prstGeom>
          <a:noFill/>
          <a:ln>
            <a:solidFill>
              <a:schemeClr val="tx1"/>
            </a:solidFill>
          </a:ln>
        </p:spPr>
        <p:txBody>
          <a:bodyPr wrap="square" rtlCol="0">
            <a:spAutoFit/>
          </a:bodyPr>
          <a:lstStyle/>
          <a:p>
            <a:pPr algn="ctr"/>
            <a:r>
              <a:rPr lang="es-ES" sz="2400" b="1" dirty="0" smtClean="0"/>
              <a:t>REDUCCIÓN DE RIESGOS DE DESASTRES EN EL PARAGUAY 2011 -2012</a:t>
            </a:r>
            <a:endParaRPr lang="es-ES" sz="2400" b="1" dirty="0"/>
          </a:p>
        </p:txBody>
      </p:sp>
      <p:pic>
        <p:nvPicPr>
          <p:cNvPr id="5" name="4 Imagen" descr="logo-viva_paraguay.png.jpg"/>
          <p:cNvPicPr>
            <a:picLocks noChangeAspect="1"/>
          </p:cNvPicPr>
          <p:nvPr/>
        </p:nvPicPr>
        <p:blipFill>
          <a:blip r:embed="rId2" cstate="print"/>
          <a:stretch>
            <a:fillRect/>
          </a:stretch>
        </p:blipFill>
        <p:spPr>
          <a:xfrm>
            <a:off x="251520" y="5733256"/>
            <a:ext cx="2219325" cy="847725"/>
          </a:xfrm>
          <a:prstGeom prst="rect">
            <a:avLst/>
          </a:prstGeom>
        </p:spPr>
      </p:pic>
      <p:pic>
        <p:nvPicPr>
          <p:cNvPr id="6" name="Picture 23" descr="C:\Users\user\Desktop\logo SEN.jpg"/>
          <p:cNvPicPr>
            <a:picLocks noChangeAspect="1" noChangeArrowheads="1"/>
          </p:cNvPicPr>
          <p:nvPr/>
        </p:nvPicPr>
        <p:blipFill>
          <a:blip r:embed="rId3" cstate="print"/>
          <a:srcRect/>
          <a:stretch>
            <a:fillRect/>
          </a:stretch>
        </p:blipFill>
        <p:spPr bwMode="auto">
          <a:xfrm>
            <a:off x="7694613" y="5543252"/>
            <a:ext cx="1054100" cy="1054100"/>
          </a:xfrm>
          <a:prstGeom prst="rect">
            <a:avLst/>
          </a:prstGeom>
          <a:noFill/>
          <a:ln w="9525">
            <a:noFill/>
            <a:miter lim="800000"/>
            <a:headEnd/>
            <a:tailEnd/>
          </a:ln>
        </p:spPr>
      </p:pic>
      <p:sp>
        <p:nvSpPr>
          <p:cNvPr id="7" name="6 CuadroTexto"/>
          <p:cNvSpPr txBox="1"/>
          <p:nvPr/>
        </p:nvSpPr>
        <p:spPr>
          <a:xfrm>
            <a:off x="179512" y="2060848"/>
            <a:ext cx="8784976" cy="3139321"/>
          </a:xfrm>
          <a:prstGeom prst="rect">
            <a:avLst/>
          </a:prstGeom>
          <a:noFill/>
          <a:ln>
            <a:solidFill>
              <a:schemeClr val="tx1"/>
            </a:solidFill>
          </a:ln>
        </p:spPr>
        <p:txBody>
          <a:bodyPr wrap="square" rtlCol="0">
            <a:spAutoFit/>
          </a:bodyPr>
          <a:lstStyle/>
          <a:p>
            <a:pPr algn="ctr"/>
            <a:r>
              <a:rPr lang="es-ES" sz="2000" dirty="0" smtClean="0"/>
              <a:t>Principales logros y retos País en el período 2011 -2012:</a:t>
            </a:r>
          </a:p>
          <a:p>
            <a:endParaRPr lang="es-ES" sz="2000" dirty="0"/>
          </a:p>
          <a:p>
            <a:pPr marL="342900" indent="-342900">
              <a:buFont typeface="+mj-lt"/>
              <a:buAutoNum type="arabicPeriod"/>
            </a:pPr>
            <a:r>
              <a:rPr lang="es-ES" sz="2000" dirty="0" smtClean="0"/>
              <a:t>La Política Nacional de reducción de Riesgos de Desastres y protección Civil.</a:t>
            </a:r>
          </a:p>
          <a:p>
            <a:pPr marL="342900" indent="-342900"/>
            <a:endParaRPr lang="es-ES" sz="2000" dirty="0" smtClean="0"/>
          </a:p>
          <a:p>
            <a:pPr marL="342900" indent="-342900"/>
            <a:r>
              <a:rPr lang="es-ES" sz="2000" dirty="0" smtClean="0"/>
              <a:t>2.   La Reglamentación de la Ley 2615/05</a:t>
            </a:r>
          </a:p>
          <a:p>
            <a:pPr marL="342900" indent="-342900"/>
            <a:endParaRPr lang="es-ES" sz="2000" dirty="0" smtClean="0"/>
          </a:p>
          <a:p>
            <a:pPr marL="342900" indent="-342900"/>
            <a:r>
              <a:rPr lang="es-ES" sz="2000" dirty="0" smtClean="0"/>
              <a:t>3.   El ATLAS NACIONAL DE RIESGOS</a:t>
            </a:r>
          </a:p>
          <a:p>
            <a:pPr marL="342900" indent="-342900"/>
            <a:endParaRPr lang="es-ES" sz="2000" dirty="0" smtClean="0"/>
          </a:p>
          <a:p>
            <a:pPr marL="342900" indent="-342900"/>
            <a:r>
              <a:rPr lang="es-ES" sz="2000" dirty="0" smtClean="0"/>
              <a:t>4.   Consolidación de la PLATAFORMA NACIONAL</a:t>
            </a:r>
          </a:p>
          <a:p>
            <a:pPr marL="342900" indent="-342900">
              <a:buFont typeface="+mj-lt"/>
              <a:buAutoNum type="arabicPeriod"/>
            </a:pPr>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700808"/>
            <a:ext cx="8388424" cy="1944216"/>
          </a:xfrm>
          <a:prstGeom prst="rect">
            <a:avLst/>
          </a:prstGeom>
        </p:spPr>
        <p:txBody>
          <a:bodyPr vert="horz" lIns="91440" tIns="45720" rIns="91440" bIns="45720" rtlCol="0">
            <a:normAutofit fontScale="92500" lnSpcReduction="20000"/>
          </a:bodyPr>
          <a:lstStyle/>
          <a:p>
            <a:pPr marL="533400" marR="0" lvl="0" indent="-533400" algn="ctr" defTabSz="914400" rtl="0" eaLnBrk="1" fontAlgn="auto" latinLnBrk="0" hangingPunct="1">
              <a:lnSpc>
                <a:spcPct val="100000"/>
              </a:lnSpc>
              <a:spcBef>
                <a:spcPct val="20000"/>
              </a:spcBef>
              <a:spcAft>
                <a:spcPts val="0"/>
              </a:spcAft>
              <a:buClrTx/>
              <a:buSzTx/>
              <a:buFontTx/>
              <a:buNone/>
              <a:tabLst/>
              <a:defRPr/>
            </a:pPr>
            <a:r>
              <a:rPr kumimoji="0" lang="es-PY" sz="2600" b="0" i="0" u="none" strike="noStrike" kern="1200" cap="none" spc="0" normalizeH="0" baseline="0" noProof="0" dirty="0" smtClean="0">
                <a:ln>
                  <a:noFill/>
                </a:ln>
                <a:solidFill>
                  <a:schemeClr val="tx1"/>
                </a:solidFill>
                <a:effectLst/>
                <a:uLnTx/>
                <a:uFillTx/>
                <a:latin typeface="+mn-lt"/>
                <a:ea typeface="+mn-ea"/>
                <a:cs typeface="+mn-cs"/>
              </a:rPr>
              <a:t>   </a:t>
            </a:r>
            <a:r>
              <a:rPr kumimoji="0" lang="es-ES_tradnl" sz="2600" b="0" i="0" u="none" strike="noStrike" kern="1200" cap="none" spc="0" normalizeH="0" baseline="0" noProof="0" dirty="0" smtClean="0">
                <a:ln>
                  <a:noFill/>
                </a:ln>
                <a:solidFill>
                  <a:schemeClr val="tx1"/>
                </a:solidFill>
                <a:effectLst/>
                <a:uLnTx/>
                <a:uFillTx/>
                <a:latin typeface="+mn-lt"/>
                <a:ea typeface="+mn-ea"/>
                <a:cs typeface="+mn-cs"/>
              </a:rPr>
              <a:t>La formulación de la Política Nacional de Gestión de Riesgos y Protección Civil surge de la necesidad y el compromiso de la República del Paraguay de contar con un marco guía que oriente las acciones y las decisiones políticas desde una perspectiva integral de reducción del riesgo a desastres perdurable en el tiempo</a:t>
            </a:r>
            <a:endParaRPr kumimoji="0" lang="es-PY" sz="2600" b="1" i="1" u="none" strike="noStrike" kern="1200" cap="none" spc="0" normalizeH="0" baseline="0" noProof="0" dirty="0" smtClean="0">
              <a:ln>
                <a:noFill/>
              </a:ln>
              <a:solidFill>
                <a:schemeClr val="tx1"/>
              </a:solidFill>
              <a:effectLst/>
              <a:uLnTx/>
              <a:uFillTx/>
              <a:latin typeface="+mn-lt"/>
              <a:ea typeface="+mn-ea"/>
              <a:cs typeface="+mn-cs"/>
            </a:endParaRPr>
          </a:p>
          <a:p>
            <a:pPr marL="533400" marR="0" lvl="0" indent="-533400" algn="ctr" defTabSz="914400" rtl="0" eaLnBrk="1" fontAlgn="auto" latinLnBrk="0" hangingPunct="1">
              <a:lnSpc>
                <a:spcPct val="100000"/>
              </a:lnSpc>
              <a:spcBef>
                <a:spcPct val="20000"/>
              </a:spcBef>
              <a:spcAft>
                <a:spcPts val="0"/>
              </a:spcAft>
              <a:buClrTx/>
              <a:buSzTx/>
              <a:buFontTx/>
              <a:buNone/>
              <a:tabLst/>
              <a:defRPr/>
            </a:pPr>
            <a:endParaRPr kumimoji="0" lang="es-ES" sz="3200" b="0" i="0" u="none" strike="noStrike" kern="1200" cap="none" spc="0" normalizeH="0" baseline="0" noProof="0" dirty="0" smtClean="0">
              <a:ln>
                <a:noFill/>
              </a:ln>
              <a:solidFill>
                <a:schemeClr val="tx1"/>
              </a:solidFill>
              <a:effectLst/>
              <a:uLnTx/>
              <a:uFillTx/>
              <a:latin typeface="Tahoma" pitchFamily="34" charset="0"/>
              <a:ea typeface="+mn-ea"/>
              <a:cs typeface="+mn-cs"/>
            </a:endParaRPr>
          </a:p>
        </p:txBody>
      </p:sp>
      <p:pic>
        <p:nvPicPr>
          <p:cNvPr id="6" name="5 Imagen" descr="logo-viva_paraguay.png.jpg"/>
          <p:cNvPicPr>
            <a:picLocks noChangeAspect="1"/>
          </p:cNvPicPr>
          <p:nvPr/>
        </p:nvPicPr>
        <p:blipFill>
          <a:blip r:embed="rId2" cstate="print"/>
          <a:stretch>
            <a:fillRect/>
          </a:stretch>
        </p:blipFill>
        <p:spPr>
          <a:xfrm>
            <a:off x="251520" y="5733256"/>
            <a:ext cx="2219325" cy="847725"/>
          </a:xfrm>
          <a:prstGeom prst="rect">
            <a:avLst/>
          </a:prstGeom>
        </p:spPr>
      </p:pic>
      <p:pic>
        <p:nvPicPr>
          <p:cNvPr id="7" name="Picture 23" descr="C:\Users\user\Desktop\logo SEN.jpg"/>
          <p:cNvPicPr>
            <a:picLocks noChangeAspect="1" noChangeArrowheads="1"/>
          </p:cNvPicPr>
          <p:nvPr/>
        </p:nvPicPr>
        <p:blipFill>
          <a:blip r:embed="rId3" cstate="print"/>
          <a:srcRect/>
          <a:stretch>
            <a:fillRect/>
          </a:stretch>
        </p:blipFill>
        <p:spPr bwMode="auto">
          <a:xfrm>
            <a:off x="7694613" y="5543252"/>
            <a:ext cx="1054100" cy="1054100"/>
          </a:xfrm>
          <a:prstGeom prst="rect">
            <a:avLst/>
          </a:prstGeom>
          <a:noFill/>
          <a:ln w="9525">
            <a:noFill/>
            <a:miter lim="800000"/>
            <a:headEnd/>
            <a:tailEnd/>
          </a:ln>
        </p:spPr>
      </p:pic>
      <p:sp>
        <p:nvSpPr>
          <p:cNvPr id="8" name="7 Rectángulo"/>
          <p:cNvSpPr/>
          <p:nvPr/>
        </p:nvSpPr>
        <p:spPr>
          <a:xfrm>
            <a:off x="395536" y="509771"/>
            <a:ext cx="8424936" cy="830997"/>
          </a:xfrm>
          <a:prstGeom prst="rect">
            <a:avLst/>
          </a:prstGeom>
          <a:ln>
            <a:solidFill>
              <a:schemeClr val="tx1"/>
            </a:solidFill>
          </a:ln>
        </p:spPr>
        <p:txBody>
          <a:bodyPr wrap="square">
            <a:spAutoFit/>
          </a:bodyPr>
          <a:lstStyle/>
          <a:p>
            <a:pPr algn="ctr"/>
            <a:r>
              <a:rPr lang="es-ES" sz="2400" b="1" dirty="0" smtClean="0"/>
              <a:t>La Política Nacional de Reducción de Riesgos de Desastres y Protección Civil</a:t>
            </a:r>
            <a:endParaRPr lang="es-ES" sz="2400" b="1" dirty="0"/>
          </a:p>
        </p:txBody>
      </p:sp>
      <p:sp>
        <p:nvSpPr>
          <p:cNvPr id="9" name="8 CuadroTexto"/>
          <p:cNvSpPr txBox="1"/>
          <p:nvPr/>
        </p:nvSpPr>
        <p:spPr>
          <a:xfrm>
            <a:off x="683568" y="3794264"/>
            <a:ext cx="8064896" cy="1938992"/>
          </a:xfrm>
          <a:prstGeom prst="rect">
            <a:avLst/>
          </a:prstGeom>
          <a:noFill/>
        </p:spPr>
        <p:txBody>
          <a:bodyPr wrap="square" rtlCol="0">
            <a:spAutoFit/>
          </a:bodyPr>
          <a:lstStyle/>
          <a:p>
            <a:pPr algn="ctr"/>
            <a:r>
              <a:rPr lang="es-ES" sz="2400" dirty="0" smtClean="0"/>
              <a:t>La misma se plantea desde la transición del enfoque tradicional conceptual centrado en la respuesta al desastre hacia un nuevo enfoque de intervención que se ocupa de la Gestión de los Riesgos y por otro lado la Protección Civil con un enfoque sistémico, holístico e integral.</a:t>
            </a:r>
            <a:endParaRPr lang="es-E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841936"/>
            <a:ext cx="8280920" cy="1938992"/>
          </a:xfrm>
          <a:prstGeom prst="rect">
            <a:avLst/>
          </a:prstGeom>
          <a:noFill/>
        </p:spPr>
        <p:txBody>
          <a:bodyPr wrap="square" rtlCol="0">
            <a:spAutoFit/>
          </a:bodyPr>
          <a:lstStyle/>
          <a:p>
            <a:pPr algn="ctr"/>
            <a:r>
              <a:rPr lang="es-ES" sz="2400" dirty="0" smtClean="0"/>
              <a:t>La formulación y construcción de la política se basa en un proceso amplio, participativo democrático y plural con participación de múltiples actores de los sectores publico, privado de la sociedad civil y de la academia con quienes se construyeron consensos técnicos ampliamente debatidos. </a:t>
            </a:r>
            <a:endParaRPr lang="es-ES" sz="2400" dirty="0"/>
          </a:p>
        </p:txBody>
      </p:sp>
      <p:pic>
        <p:nvPicPr>
          <p:cNvPr id="6" name="5 Imagen" descr="logo-viva_paraguay.png.jpg"/>
          <p:cNvPicPr>
            <a:picLocks noChangeAspect="1"/>
          </p:cNvPicPr>
          <p:nvPr/>
        </p:nvPicPr>
        <p:blipFill>
          <a:blip r:embed="rId3" cstate="print"/>
          <a:stretch>
            <a:fillRect/>
          </a:stretch>
        </p:blipFill>
        <p:spPr>
          <a:xfrm>
            <a:off x="251520" y="5733256"/>
            <a:ext cx="2219325" cy="847725"/>
          </a:xfrm>
          <a:prstGeom prst="rect">
            <a:avLst/>
          </a:prstGeom>
        </p:spPr>
      </p:pic>
      <p:pic>
        <p:nvPicPr>
          <p:cNvPr id="7" name="Picture 23" descr="C:\Users\user\Desktop\logo SEN.jpg"/>
          <p:cNvPicPr>
            <a:picLocks noChangeAspect="1" noChangeArrowheads="1"/>
          </p:cNvPicPr>
          <p:nvPr/>
        </p:nvPicPr>
        <p:blipFill>
          <a:blip r:embed="rId4" cstate="print"/>
          <a:srcRect/>
          <a:stretch>
            <a:fillRect/>
          </a:stretch>
        </p:blipFill>
        <p:spPr bwMode="auto">
          <a:xfrm>
            <a:off x="7694613" y="5543252"/>
            <a:ext cx="1054100" cy="1054100"/>
          </a:xfrm>
          <a:prstGeom prst="rect">
            <a:avLst/>
          </a:prstGeom>
          <a:noFill/>
          <a:ln w="9525">
            <a:noFill/>
            <a:miter lim="800000"/>
            <a:headEnd/>
            <a:tailEnd/>
          </a:ln>
        </p:spPr>
      </p:pic>
      <p:sp>
        <p:nvSpPr>
          <p:cNvPr id="8" name="2 Marcador de contenido"/>
          <p:cNvSpPr>
            <a:spLocks noGrp="1"/>
          </p:cNvSpPr>
          <p:nvPr>
            <p:ph idx="1"/>
          </p:nvPr>
        </p:nvSpPr>
        <p:spPr>
          <a:xfrm>
            <a:off x="395536" y="3068960"/>
            <a:ext cx="8496944" cy="2808312"/>
          </a:xfrm>
        </p:spPr>
        <p:txBody>
          <a:bodyPr>
            <a:noAutofit/>
          </a:bodyPr>
          <a:lstStyle/>
          <a:p>
            <a:pPr algn="ctr">
              <a:buNone/>
            </a:pPr>
            <a:r>
              <a:rPr lang="es-ES" sz="2400" dirty="0"/>
              <a:t>La política cuenta con cuatro pilares estratégicos que son: gestión del conocimiento y tecnología, fortalecimiento de capacidades institucionales, financiamiento, educación, comunicación y participación ciudadana y 41 lineamientos estratégicos así como 6 ejes transversales que son: el enfoque de derecho y perspectivas de: genero, niñez y adolescencia, tercera edad, pueblos indígenas, discapacidad.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1052736"/>
            <a:ext cx="9144000" cy="2232248"/>
          </a:xfrm>
        </p:spPr>
        <p:txBody>
          <a:bodyPr>
            <a:noAutofit/>
          </a:bodyPr>
          <a:lstStyle/>
          <a:p>
            <a:pPr algn="ctr">
              <a:buNone/>
            </a:pPr>
            <a:r>
              <a:rPr lang="es-ES" sz="2400" dirty="0" smtClean="0"/>
              <a:t>La reglamentación de la ley 2615/05 de creación de la SEN se ha puesto en marcha a efectos de generar normativas que definan claramente los roles y funciones en el marco de la nueva visión de gestión de Riesgos y protección civil para el país y apuntando a la armonización con los marcos legales vigentes y la interconexión con otras normas tanto departamentales como municipales.</a:t>
            </a:r>
            <a:endParaRPr lang="es-ES" sz="2400" dirty="0"/>
          </a:p>
        </p:txBody>
      </p:sp>
      <p:pic>
        <p:nvPicPr>
          <p:cNvPr id="4" name="3 Imagen" descr="logo-viva_paraguay.png.jpg"/>
          <p:cNvPicPr>
            <a:picLocks noChangeAspect="1"/>
          </p:cNvPicPr>
          <p:nvPr/>
        </p:nvPicPr>
        <p:blipFill>
          <a:blip r:embed="rId2" cstate="print"/>
          <a:stretch>
            <a:fillRect/>
          </a:stretch>
        </p:blipFill>
        <p:spPr>
          <a:xfrm>
            <a:off x="179512" y="5821635"/>
            <a:ext cx="2219325" cy="847725"/>
          </a:xfrm>
          <a:prstGeom prst="rect">
            <a:avLst/>
          </a:prstGeom>
        </p:spPr>
      </p:pic>
      <p:pic>
        <p:nvPicPr>
          <p:cNvPr id="5" name="Picture 23" descr="C:\Users\user\Desktop\logo SEN.jpg"/>
          <p:cNvPicPr>
            <a:picLocks noChangeAspect="1" noChangeArrowheads="1"/>
          </p:cNvPicPr>
          <p:nvPr/>
        </p:nvPicPr>
        <p:blipFill>
          <a:blip r:embed="rId3" cstate="print"/>
          <a:srcRect/>
          <a:stretch>
            <a:fillRect/>
          </a:stretch>
        </p:blipFill>
        <p:spPr bwMode="auto">
          <a:xfrm>
            <a:off x="7766372" y="5759276"/>
            <a:ext cx="1054100" cy="1054100"/>
          </a:xfrm>
          <a:prstGeom prst="rect">
            <a:avLst/>
          </a:prstGeom>
          <a:noFill/>
          <a:ln w="9525">
            <a:noFill/>
            <a:miter lim="800000"/>
            <a:headEnd/>
            <a:tailEnd/>
          </a:ln>
        </p:spPr>
      </p:pic>
      <p:sp>
        <p:nvSpPr>
          <p:cNvPr id="6" name="5 Rectángulo"/>
          <p:cNvSpPr/>
          <p:nvPr/>
        </p:nvSpPr>
        <p:spPr>
          <a:xfrm>
            <a:off x="395536" y="476672"/>
            <a:ext cx="8424936" cy="400110"/>
          </a:xfrm>
          <a:prstGeom prst="rect">
            <a:avLst/>
          </a:prstGeom>
          <a:ln>
            <a:solidFill>
              <a:schemeClr val="tx1"/>
            </a:solidFill>
          </a:ln>
        </p:spPr>
        <p:txBody>
          <a:bodyPr wrap="square">
            <a:spAutoFit/>
          </a:bodyPr>
          <a:lstStyle/>
          <a:p>
            <a:pPr algn="ctr"/>
            <a:r>
              <a:rPr lang="es-ES" sz="2000" b="1" dirty="0" smtClean="0"/>
              <a:t>Reglamentación de la Ley 2615/05</a:t>
            </a:r>
            <a:endParaRPr lang="es-ES" sz="2000" b="1" dirty="0"/>
          </a:p>
        </p:txBody>
      </p:sp>
      <p:sp>
        <p:nvSpPr>
          <p:cNvPr id="7" name="2 Marcador de contenido"/>
          <p:cNvSpPr txBox="1">
            <a:spLocks/>
          </p:cNvSpPr>
          <p:nvPr/>
        </p:nvSpPr>
        <p:spPr>
          <a:xfrm>
            <a:off x="0" y="3429000"/>
            <a:ext cx="9144000" cy="2232248"/>
          </a:xfrm>
          <a:prstGeom prst="rect">
            <a:avLst/>
          </a:prstGeom>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La misma se llevara a cabo, articulo por articulo, basada en una investigación legislativa temática y conceptual además de un estudio comparado y de observación de posibles superposiciones, contradicciones y ambigüedades legales.</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Así mismo en este contexto se buscará el cambio de denominación de la SEN por otro que se ajuste al nuevo enfoque y cambios de paradigmas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844824"/>
            <a:ext cx="8712968" cy="1512168"/>
          </a:xfrm>
        </p:spPr>
        <p:txBody>
          <a:bodyPr/>
          <a:lstStyle/>
          <a:p>
            <a:pPr algn="ctr">
              <a:buNone/>
            </a:pPr>
            <a:r>
              <a:rPr lang="es-ES" sz="2400" dirty="0" smtClean="0"/>
              <a:t>Asimismo el Paraguay está avanzando en el diseño de herramientas de Reducción de Riesgos en donde se puede citar el diseño y construcción del Atlas Nacional de Riesgos.</a:t>
            </a:r>
          </a:p>
          <a:p>
            <a:pPr>
              <a:buNone/>
            </a:pPr>
            <a:endParaRPr lang="es-ES" dirty="0"/>
          </a:p>
        </p:txBody>
      </p:sp>
      <p:pic>
        <p:nvPicPr>
          <p:cNvPr id="4" name="3 Imagen" descr="logo-viva_paraguay.png.jpg"/>
          <p:cNvPicPr>
            <a:picLocks noChangeAspect="1"/>
          </p:cNvPicPr>
          <p:nvPr/>
        </p:nvPicPr>
        <p:blipFill>
          <a:blip r:embed="rId2" cstate="print"/>
          <a:stretch>
            <a:fillRect/>
          </a:stretch>
        </p:blipFill>
        <p:spPr>
          <a:xfrm>
            <a:off x="251520" y="5733256"/>
            <a:ext cx="2219325" cy="847725"/>
          </a:xfrm>
          <a:prstGeom prst="rect">
            <a:avLst/>
          </a:prstGeom>
        </p:spPr>
      </p:pic>
      <p:pic>
        <p:nvPicPr>
          <p:cNvPr id="5" name="Picture 23" descr="C:\Users\user\Desktop\logo SEN.jpg"/>
          <p:cNvPicPr>
            <a:picLocks noChangeAspect="1" noChangeArrowheads="1"/>
          </p:cNvPicPr>
          <p:nvPr/>
        </p:nvPicPr>
        <p:blipFill>
          <a:blip r:embed="rId3" cstate="print"/>
          <a:srcRect/>
          <a:stretch>
            <a:fillRect/>
          </a:stretch>
        </p:blipFill>
        <p:spPr bwMode="auto">
          <a:xfrm>
            <a:off x="7694613" y="5543252"/>
            <a:ext cx="1054100" cy="1054100"/>
          </a:xfrm>
          <a:prstGeom prst="rect">
            <a:avLst/>
          </a:prstGeom>
          <a:noFill/>
          <a:ln w="9525">
            <a:noFill/>
            <a:miter lim="800000"/>
            <a:headEnd/>
            <a:tailEnd/>
          </a:ln>
        </p:spPr>
      </p:pic>
      <p:sp>
        <p:nvSpPr>
          <p:cNvPr id="6" name="5 Rectángulo"/>
          <p:cNvSpPr/>
          <p:nvPr/>
        </p:nvSpPr>
        <p:spPr>
          <a:xfrm>
            <a:off x="251520" y="3501008"/>
            <a:ext cx="8568952" cy="830997"/>
          </a:xfrm>
          <a:prstGeom prst="rect">
            <a:avLst/>
          </a:prstGeom>
        </p:spPr>
        <p:txBody>
          <a:bodyPr wrap="square">
            <a:spAutoFit/>
          </a:bodyPr>
          <a:lstStyle/>
          <a:p>
            <a:pPr algn="ctr">
              <a:buNone/>
            </a:pPr>
            <a:r>
              <a:rPr lang="es-ES" sz="2400" dirty="0" smtClean="0"/>
              <a:t>La Consolidación de la Plataforma Nacional de Reducción de Riesgos de desastres y su replica hacia otros niveles de gobierno.</a:t>
            </a:r>
            <a:endParaRPr lang="es-ES" sz="2400" dirty="0"/>
          </a:p>
        </p:txBody>
      </p:sp>
      <p:sp>
        <p:nvSpPr>
          <p:cNvPr id="7" name="6 Rectángulo"/>
          <p:cNvSpPr/>
          <p:nvPr/>
        </p:nvSpPr>
        <p:spPr>
          <a:xfrm>
            <a:off x="360040" y="404664"/>
            <a:ext cx="8316416" cy="830997"/>
          </a:xfrm>
          <a:prstGeom prst="rect">
            <a:avLst/>
          </a:prstGeom>
          <a:ln>
            <a:solidFill>
              <a:schemeClr val="tx1"/>
            </a:solidFill>
          </a:ln>
        </p:spPr>
        <p:txBody>
          <a:bodyPr wrap="square">
            <a:spAutoFit/>
          </a:bodyPr>
          <a:lstStyle/>
          <a:p>
            <a:pPr algn="ctr"/>
            <a:r>
              <a:rPr lang="es-ES" sz="2400" b="1" dirty="0" smtClean="0"/>
              <a:t>Acciones País en proceso de consolidación.</a:t>
            </a:r>
          </a:p>
          <a:p>
            <a:pPr algn="ctr"/>
            <a:r>
              <a:rPr lang="es-ES" sz="2400" b="1" dirty="0" smtClean="0"/>
              <a:t> Retos a corto, mediano y largo plazo.</a:t>
            </a:r>
            <a:endParaRPr lang="es-ES" sz="2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4" descr="sequia(1)"/>
          <p:cNvPicPr>
            <a:picLocks noChangeAspect="1" noChangeArrowheads="1"/>
          </p:cNvPicPr>
          <p:nvPr/>
        </p:nvPicPr>
        <p:blipFill>
          <a:blip r:embed="rId2" cstate="print">
            <a:lum contrast="-6000"/>
          </a:blip>
          <a:srcRect/>
          <a:stretch>
            <a:fillRect/>
          </a:stretch>
        </p:blipFill>
        <p:spPr bwMode="auto">
          <a:xfrm>
            <a:off x="3962400" y="432792"/>
            <a:ext cx="1143000" cy="1295400"/>
          </a:xfrm>
          <a:prstGeom prst="rect">
            <a:avLst/>
          </a:prstGeom>
          <a:noFill/>
          <a:ln w="9525">
            <a:noFill/>
            <a:miter lim="800000"/>
            <a:headEnd/>
            <a:tailEnd/>
          </a:ln>
        </p:spPr>
      </p:pic>
      <p:pic>
        <p:nvPicPr>
          <p:cNvPr id="6148" name="Picture 5" descr="bolivia%20inundaciones_220"/>
          <p:cNvPicPr>
            <a:picLocks noChangeAspect="1" noChangeArrowheads="1"/>
          </p:cNvPicPr>
          <p:nvPr/>
        </p:nvPicPr>
        <p:blipFill>
          <a:blip r:embed="rId3" cstate="print">
            <a:lum contrast="-6000"/>
          </a:blip>
          <a:srcRect/>
          <a:stretch>
            <a:fillRect/>
          </a:stretch>
        </p:blipFill>
        <p:spPr bwMode="auto">
          <a:xfrm>
            <a:off x="5181600" y="432792"/>
            <a:ext cx="1676400" cy="1309688"/>
          </a:xfrm>
          <a:prstGeom prst="rect">
            <a:avLst/>
          </a:prstGeom>
          <a:noFill/>
          <a:ln w="9525">
            <a:noFill/>
            <a:miter lim="800000"/>
            <a:headEnd/>
            <a:tailEnd/>
          </a:ln>
        </p:spPr>
      </p:pic>
      <p:pic>
        <p:nvPicPr>
          <p:cNvPr id="6149" name="Picture 6" descr="20070807elpepuint_27"/>
          <p:cNvPicPr>
            <a:picLocks noChangeAspect="1" noChangeArrowheads="1"/>
          </p:cNvPicPr>
          <p:nvPr/>
        </p:nvPicPr>
        <p:blipFill>
          <a:blip r:embed="rId4" cstate="print">
            <a:lum contrast="-6000"/>
          </a:blip>
          <a:srcRect/>
          <a:stretch>
            <a:fillRect/>
          </a:stretch>
        </p:blipFill>
        <p:spPr bwMode="auto">
          <a:xfrm>
            <a:off x="6934200" y="432792"/>
            <a:ext cx="1752600" cy="1295400"/>
          </a:xfrm>
          <a:prstGeom prst="rect">
            <a:avLst/>
          </a:prstGeom>
          <a:noFill/>
          <a:ln w="9525">
            <a:noFill/>
            <a:miter lim="800000"/>
            <a:headEnd/>
            <a:tailEnd/>
          </a:ln>
        </p:spPr>
      </p:pic>
      <p:pic>
        <p:nvPicPr>
          <p:cNvPr id="6150" name="Picture 7" descr="incendios"/>
          <p:cNvPicPr>
            <a:picLocks noChangeAspect="1" noChangeArrowheads="1"/>
          </p:cNvPicPr>
          <p:nvPr/>
        </p:nvPicPr>
        <p:blipFill>
          <a:blip r:embed="rId5" cstate="print">
            <a:lum contrast="-6000"/>
          </a:blip>
          <a:srcRect/>
          <a:stretch>
            <a:fillRect/>
          </a:stretch>
        </p:blipFill>
        <p:spPr bwMode="auto">
          <a:xfrm>
            <a:off x="457200" y="432792"/>
            <a:ext cx="1676400" cy="1250950"/>
          </a:xfrm>
          <a:prstGeom prst="rect">
            <a:avLst/>
          </a:prstGeom>
          <a:noFill/>
          <a:ln w="9525">
            <a:noFill/>
            <a:miter lim="800000"/>
            <a:headEnd/>
            <a:tailEnd/>
          </a:ln>
        </p:spPr>
      </p:pic>
      <p:pic>
        <p:nvPicPr>
          <p:cNvPr id="6151" name="Picture 8" descr="sequia"/>
          <p:cNvPicPr>
            <a:picLocks noChangeAspect="1" noChangeArrowheads="1"/>
          </p:cNvPicPr>
          <p:nvPr/>
        </p:nvPicPr>
        <p:blipFill>
          <a:blip r:embed="rId6" cstate="print">
            <a:lum contrast="-6000"/>
          </a:blip>
          <a:srcRect/>
          <a:stretch>
            <a:fillRect/>
          </a:stretch>
        </p:blipFill>
        <p:spPr bwMode="auto">
          <a:xfrm>
            <a:off x="2209800" y="432792"/>
            <a:ext cx="1676400" cy="1263650"/>
          </a:xfrm>
          <a:prstGeom prst="rect">
            <a:avLst/>
          </a:prstGeom>
          <a:noFill/>
          <a:ln w="9525">
            <a:noFill/>
            <a:miter lim="800000"/>
            <a:headEnd/>
            <a:tailEnd/>
          </a:ln>
        </p:spPr>
      </p:pic>
      <p:graphicFrame>
        <p:nvGraphicFramePr>
          <p:cNvPr id="4105" name="Group 9"/>
          <p:cNvGraphicFramePr>
            <a:graphicFrameLocks noGrp="1"/>
          </p:cNvGraphicFramePr>
          <p:nvPr/>
        </p:nvGraphicFramePr>
        <p:xfrm>
          <a:off x="381000" y="325016"/>
          <a:ext cx="8382000" cy="1447800"/>
        </p:xfrm>
        <a:graphic>
          <a:graphicData uri="http://schemas.openxmlformats.org/drawingml/2006/table">
            <a:tbl>
              <a:tblPr/>
              <a:tblGrid>
                <a:gridCol w="8382000"/>
              </a:tblGrid>
              <a:tr h="1447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rgbClr val="FF9933"/>
                      </a:solidFill>
                      <a:prstDash val="solid"/>
                      <a:round/>
                      <a:headEnd type="none" w="med" len="med"/>
                      <a:tailEnd type="none" w="med" len="med"/>
                    </a:lnL>
                    <a:lnR w="28575" cap="flat" cmpd="sng" algn="ctr">
                      <a:solidFill>
                        <a:srgbClr val="FF9933"/>
                      </a:solidFill>
                      <a:prstDash val="solid"/>
                      <a:round/>
                      <a:headEnd type="none" w="med" len="med"/>
                      <a:tailEnd type="none" w="med" len="med"/>
                    </a:lnR>
                    <a:lnT w="28575" cap="flat" cmpd="sng" algn="ctr">
                      <a:solidFill>
                        <a:srgbClr val="FF9933"/>
                      </a:solidFill>
                      <a:prstDash val="solid"/>
                      <a:round/>
                      <a:headEnd type="none" w="med" len="med"/>
                      <a:tailEnd type="none" w="med" len="med"/>
                    </a:lnT>
                    <a:lnB w="28575" cap="flat" cmpd="sng" algn="ctr">
                      <a:solidFill>
                        <a:srgbClr val="FF9933"/>
                      </a:solidFill>
                      <a:prstDash val="solid"/>
                      <a:round/>
                      <a:headEnd type="none" w="med" len="med"/>
                      <a:tailEnd type="none" w="med" len="med"/>
                    </a:lnB>
                    <a:lnTlToBr>
                      <a:noFill/>
                    </a:lnTlToBr>
                    <a:lnBlToTr>
                      <a:noFill/>
                    </a:lnBlToTr>
                    <a:noFill/>
                  </a:tcPr>
                </a:tc>
              </a:tr>
            </a:tbl>
          </a:graphicData>
        </a:graphic>
      </p:graphicFrame>
      <p:sp>
        <p:nvSpPr>
          <p:cNvPr id="13" name="2 Marcador de contenido"/>
          <p:cNvSpPr txBox="1">
            <a:spLocks/>
          </p:cNvSpPr>
          <p:nvPr/>
        </p:nvSpPr>
        <p:spPr>
          <a:xfrm>
            <a:off x="179512" y="2060848"/>
            <a:ext cx="8712968" cy="3672408"/>
          </a:xfrm>
          <a:prstGeom prst="rect">
            <a:avLst/>
          </a:prstGeom>
        </p:spPr>
        <p:txBody>
          <a:bodyPr vert="horz" lIns="91440" tIns="45720" rIns="91440" bIns="45720" rtlCol="0">
            <a:normAutofit fontScale="77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3800" b="0" i="0" u="none" strike="noStrike" kern="1200" cap="none" spc="0" normalizeH="0" baseline="0" noProof="0" dirty="0" smtClean="0">
                <a:ln>
                  <a:noFill/>
                </a:ln>
                <a:effectLst/>
                <a:uLnTx/>
                <a:uFillTx/>
                <a:latin typeface="+mn-lt"/>
                <a:ea typeface="+mn-ea"/>
                <a:cs typeface="+mn-cs"/>
              </a:rPr>
              <a:t>Los procesos y herramientas antes citados se convierten en compromisos reales y desafíos a corto, mediano y largo plazos a ser cumplidos por el Paraguay a través de Secretaría de Emergencia Nacional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es-ES" sz="3800" dirty="0"/>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3800" b="0" i="0" u="none" strike="noStrike" kern="1200" cap="none" spc="0" normalizeH="0" baseline="0" noProof="0" dirty="0" smtClean="0">
                <a:ln>
                  <a:noFill/>
                </a:ln>
                <a:effectLst/>
                <a:uLnTx/>
                <a:uFillTx/>
                <a:latin typeface="+mn-lt"/>
                <a:ea typeface="+mn-ea"/>
                <a:cs typeface="+mn-cs"/>
              </a:rPr>
              <a:t>Aun nos queda camino por recorrer en el proceso</a:t>
            </a:r>
            <a:r>
              <a:rPr kumimoji="0" lang="es-ES" sz="3800" b="0" i="0" u="none" strike="noStrike" kern="1200" cap="none" spc="0" normalizeH="0" noProof="0" dirty="0" smtClean="0">
                <a:ln>
                  <a:noFill/>
                </a:ln>
                <a:effectLst/>
                <a:uLnTx/>
                <a:uFillTx/>
                <a:latin typeface="+mn-lt"/>
                <a:ea typeface="+mn-ea"/>
                <a:cs typeface="+mn-cs"/>
              </a:rPr>
              <a:t> del total cumplimiento del MAH .es de vital importancia asegurar el Post MAH a fin de acompañar a países</a:t>
            </a:r>
            <a:r>
              <a:rPr lang="es-ES" sz="3800" dirty="0" smtClean="0"/>
              <a:t>s como Paraguay en la consolidación de acciones de RRD.</a:t>
            </a:r>
            <a:endParaRPr kumimoji="0" lang="es-ES" sz="3800" b="0" i="0" u="none" strike="noStrike" kern="1200" cap="none" spc="0" normalizeH="0" baseline="0" noProof="0" dirty="0" smtClean="0">
              <a:ln>
                <a:noFill/>
              </a:ln>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32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3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pic>
        <p:nvPicPr>
          <p:cNvPr id="14" name="13 Imagen" descr="logo-viva_paraguay.png.jpg"/>
          <p:cNvPicPr>
            <a:picLocks noChangeAspect="1"/>
          </p:cNvPicPr>
          <p:nvPr/>
        </p:nvPicPr>
        <p:blipFill>
          <a:blip r:embed="rId7" cstate="print"/>
          <a:stretch>
            <a:fillRect/>
          </a:stretch>
        </p:blipFill>
        <p:spPr>
          <a:xfrm>
            <a:off x="251520" y="5733256"/>
            <a:ext cx="2219325" cy="847725"/>
          </a:xfrm>
          <a:prstGeom prst="rect">
            <a:avLst/>
          </a:prstGeom>
        </p:spPr>
      </p:pic>
      <p:pic>
        <p:nvPicPr>
          <p:cNvPr id="15" name="Picture 23" descr="C:\Users\user\Desktop\logo SEN.jpg"/>
          <p:cNvPicPr>
            <a:picLocks noChangeAspect="1" noChangeArrowheads="1"/>
          </p:cNvPicPr>
          <p:nvPr/>
        </p:nvPicPr>
        <p:blipFill>
          <a:blip r:embed="rId8" cstate="print"/>
          <a:srcRect/>
          <a:stretch>
            <a:fillRect/>
          </a:stretch>
        </p:blipFill>
        <p:spPr bwMode="auto">
          <a:xfrm>
            <a:off x="7694613" y="5543252"/>
            <a:ext cx="1054100" cy="1054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575</Words>
  <Application>Microsoft Office PowerPoint</Application>
  <PresentationFormat>Presentación en pantalla (4:3)</PresentationFormat>
  <Paragraphs>28</Paragraphs>
  <Slides>7</Slides>
  <Notes>1</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Diapositiva 1</vt:lpstr>
      <vt:lpstr>Diapositiva 2</vt:lpstr>
      <vt:lpstr>Diapositiva 3</vt:lpstr>
      <vt:lpstr>Diapositiva 4</vt:lpstr>
      <vt:lpstr>Diapositiva 5</vt:lpstr>
      <vt:lpstr>Diapositiva 6</vt:lpstr>
      <vt:lpstr>Diapositiva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Usuario</cp:lastModifiedBy>
  <cp:revision>25</cp:revision>
  <dcterms:created xsi:type="dcterms:W3CDTF">2012-11-26T12:23:08Z</dcterms:created>
  <dcterms:modified xsi:type="dcterms:W3CDTF">2012-11-26T14:00:31Z</dcterms:modified>
</cp:coreProperties>
</file>