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63" r:id="rId6"/>
    <p:sldId id="264" r:id="rId7"/>
    <p:sldId id="268" r:id="rId8"/>
    <p:sldId id="269" r:id="rId9"/>
    <p:sldId id="270" r:id="rId10"/>
    <p:sldId id="265" r:id="rId11"/>
    <p:sldId id="266" r:id="rId1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107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CORP.GWPNET.COM\DFS\GLOBAL\BGCC-Data\BCCM\PSBD\Emerging%20Markets%20Strategy\ANZ%20-%20Research\graphics\Chile%20Pie%20char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Office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454012572400747"/>
          <c:y val="0.2427887177975474"/>
          <c:w val="0.47512569084363782"/>
          <c:h val="0.70830054108370621"/>
        </c:manualLayout>
      </c:layout>
      <c:pieChart>
        <c:varyColors val="1"/>
        <c:ser>
          <c:idx val="0"/>
          <c:order val="0"/>
          <c:dPt>
            <c:idx val="0"/>
            <c:explosion val="10"/>
            <c:spPr>
              <a:solidFill>
                <a:srgbClr val="FF9900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1"/>
            <c:explosion val="12"/>
            <c:spPr>
              <a:solidFill>
                <a:srgbClr val="FFC000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2"/>
            <c:spPr>
              <a:solidFill>
                <a:srgbClr val="0F4DBC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3"/>
            <c:spPr>
              <a:solidFill>
                <a:srgbClr val="6F94D7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4"/>
            <c:spPr>
              <a:solidFill>
                <a:srgbClr val="00A9E0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5"/>
            <c:spPr>
              <a:solidFill>
                <a:srgbClr val="627D77">
                  <a:lumMod val="60000"/>
                  <a:lumOff val="4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Lbls>
            <c:dLbl>
              <c:idx val="0"/>
              <c:layout>
                <c:manualLayout>
                  <c:x val="-4.1338862536930907E-2"/>
                  <c:y val="-7.1835700172747713E-3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283E36"/>
                        </a:solidFill>
                      </a:defRPr>
                    </a:pPr>
                    <a:r>
                      <a:rPr lang="en-US" sz="1200" dirty="0"/>
                      <a:t>Insured (Private); </a:t>
                    </a:r>
                    <a:br>
                      <a:rPr lang="en-US" sz="1200" dirty="0"/>
                    </a:br>
                    <a:r>
                      <a:rPr lang="en-US" sz="1200" dirty="0" smtClean="0"/>
                      <a:t>3.7bn; </a:t>
                    </a:r>
                    <a:r>
                      <a:rPr lang="en-US" sz="1200" dirty="0"/>
                      <a:t>12%</a:t>
                    </a:r>
                    <a:endParaRPr lang="en-US" sz="1000" dirty="0"/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dLbl>
              <c:idx val="1"/>
              <c:layout>
                <c:manualLayout>
                  <c:x val="4.6395268698958096E-2"/>
                  <c:y val="-1.034253274690615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283E36"/>
                        </a:solidFill>
                      </a:defRPr>
                    </a:pPr>
                    <a:r>
                      <a:rPr lang="en-US" sz="1200" dirty="0"/>
                      <a:t>Insured (Public); </a:t>
                    </a:r>
                    <a:r>
                      <a:rPr lang="en-US" sz="1200" dirty="0" smtClean="0"/>
                      <a:t>1.3bn; </a:t>
                    </a:r>
                    <a:r>
                      <a:rPr lang="en-US" sz="1200" dirty="0"/>
                      <a:t>4%</a:t>
                    </a:r>
                    <a:endParaRPr lang="en-US" sz="1000" dirty="0"/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Infra-structure; </a:t>
                    </a:r>
                    <a:br>
                      <a:rPr lang="en-US" sz="1200" dirty="0" smtClean="0">
                        <a:solidFill>
                          <a:schemeClr val="bg1"/>
                        </a:solidFill>
                      </a:rPr>
                    </a:b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9.3bn; </a:t>
                    </a:r>
                    <a:r>
                      <a:rPr lang="en-US" sz="1200" dirty="0">
                        <a:solidFill>
                          <a:schemeClr val="bg1"/>
                        </a:solidFill>
                      </a:rPr>
                      <a:t>31%</a:t>
                    </a:r>
                    <a:endParaRPr lang="en-US" sz="10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283E36"/>
                        </a:solidFill>
                      </a:defRPr>
                    </a:pPr>
                    <a:r>
                      <a:rPr lang="en-US" sz="1200" dirty="0" smtClean="0"/>
                      <a:t>GDP loss; </a:t>
                    </a:r>
                    <a:r>
                      <a:rPr lang="en-US" sz="1200" dirty="0"/>
                      <a:t/>
                    </a:r>
                    <a:br>
                      <a:rPr lang="en-US" sz="1200" dirty="0"/>
                    </a:br>
                    <a:r>
                      <a:rPr lang="en-US" sz="1200" dirty="0" smtClean="0"/>
                      <a:t>7.6bn; </a:t>
                    </a:r>
                    <a:r>
                      <a:rPr lang="en-US" sz="1200" dirty="0"/>
                      <a:t>26%</a:t>
                    </a:r>
                    <a:endParaRPr lang="en-US" sz="1000" dirty="0"/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283E36"/>
                        </a:solidFill>
                      </a:defRPr>
                    </a:pPr>
                    <a:r>
                      <a:rPr lang="en-US" sz="1200" dirty="0" smtClean="0"/>
                      <a:t>Emergency spending; </a:t>
                    </a:r>
                    <a:r>
                      <a:rPr lang="en-US" sz="1200" dirty="0"/>
                      <a:t/>
                    </a:r>
                    <a:br>
                      <a:rPr lang="en-US" sz="1200" dirty="0"/>
                    </a:br>
                    <a:r>
                      <a:rPr lang="en-US" sz="1200" dirty="0" smtClean="0"/>
                      <a:t>1.1bn; </a:t>
                    </a:r>
                    <a:r>
                      <a:rPr lang="en-US" sz="1200" dirty="0"/>
                      <a:t>4%</a:t>
                    </a:r>
                    <a:endParaRPr lang="en-US" sz="1000" dirty="0"/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283E36"/>
                        </a:solidFill>
                      </a:defRPr>
                    </a:pPr>
                    <a:r>
                      <a:rPr lang="en-US" sz="1200" dirty="0" smtClean="0"/>
                      <a:t>Private; </a:t>
                    </a:r>
                    <a:r>
                      <a:rPr lang="en-US" sz="1200" dirty="0"/>
                      <a:t/>
                    </a:r>
                    <a:br>
                      <a:rPr lang="en-US" sz="1200" dirty="0"/>
                    </a:br>
                    <a:r>
                      <a:rPr lang="en-US" sz="1200" dirty="0" smtClean="0"/>
                      <a:t>6.7bn; </a:t>
                    </a:r>
                    <a:r>
                      <a:rPr lang="en-US" sz="1200" dirty="0"/>
                      <a:t>23%</a:t>
                    </a:r>
                    <a:endParaRPr lang="en-US" sz="1000" dirty="0"/>
                  </a:p>
                </c:rich>
              </c:tx>
              <c:spPr/>
              <c:showVal val="1"/>
              <c:showCatName val="1"/>
              <c:showPercent val="1"/>
              <c:separator>; </c:separator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showVal val="1"/>
            <c:showCatName val="1"/>
            <c:showPercent val="1"/>
            <c:separator>; </c:separator>
            <c:showLeaderLines val="1"/>
          </c:dLbls>
          <c:cat>
            <c:strRef>
              <c:f>Sheet1!$B$4:$B$9</c:f>
              <c:strCache>
                <c:ptCount val="6"/>
                <c:pt idx="0">
                  <c:v>Insured (Private)</c:v>
                </c:pt>
                <c:pt idx="1">
                  <c:v>Insured (Public)</c:v>
                </c:pt>
                <c:pt idx="2">
                  <c:v>Uninsured (Infrastructure)</c:v>
                </c:pt>
                <c:pt idx="3">
                  <c:v>Uninsured (GDP loss)</c:v>
                </c:pt>
                <c:pt idx="4">
                  <c:v>Uninsured (Emergency spending)</c:v>
                </c:pt>
                <c:pt idx="5">
                  <c:v>Uninsured (Private)</c:v>
                </c:pt>
              </c:strCache>
            </c:strRef>
          </c:cat>
          <c:val>
            <c:numRef>
              <c:f>Sheet1!$C$4:$C$9</c:f>
              <c:numCache>
                <c:formatCode>General</c:formatCode>
                <c:ptCount val="6"/>
                <c:pt idx="0">
                  <c:v>3.7</c:v>
                </c:pt>
                <c:pt idx="1">
                  <c:v>1.3</c:v>
                </c:pt>
                <c:pt idx="2">
                  <c:v>9.3000000000000007</c:v>
                </c:pt>
                <c:pt idx="3">
                  <c:v>7.6</c:v>
                </c:pt>
                <c:pt idx="4">
                  <c:v>1.1000000000000001</c:v>
                </c:pt>
                <c:pt idx="5">
                  <c:v>6.7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noFill/>
    <a:ln w="9525">
      <a:noFill/>
    </a:ln>
  </c:spPr>
  <c:txPr>
    <a:bodyPr/>
    <a:lstStyle/>
    <a:p>
      <a:pPr>
        <a:defRPr sz="1200">
          <a:latin typeface="SwissReSans" pitchFamily="34" charset="0"/>
        </a:defRPr>
      </a:pPr>
      <a:endParaRPr lang="es-E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explosion val="6"/>
          <c:dPt>
            <c:idx val="0"/>
            <c:spPr>
              <a:solidFill>
                <a:srgbClr val="0F4DBC">
                  <a:lumMod val="75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1"/>
            <c:spPr>
              <a:solidFill>
                <a:srgbClr val="6F94D7">
                  <a:lumMod val="20000"/>
                  <a:lumOff val="8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2"/>
            <c:spPr>
              <a:solidFill>
                <a:srgbClr val="6F94D7">
                  <a:lumMod val="40000"/>
                  <a:lumOff val="6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3"/>
            <c:spPr>
              <a:solidFill>
                <a:srgbClr val="6F94D7">
                  <a:lumMod val="60000"/>
                  <a:lumOff val="40000"/>
                </a:srgbClr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4"/>
            <c:spPr>
              <a:solidFill>
                <a:srgbClr val="0F4DBC">
                  <a:lumMod val="60000"/>
                  <a:lumOff val="40000"/>
                </a:srgbClr>
              </a:solidFill>
              <a:ln>
                <a:solidFill>
                  <a:srgbClr val="FFFFFF"/>
                </a:solidFill>
                <a:prstDash val="solid"/>
              </a:ln>
            </c:spPr>
          </c:dPt>
          <c:dPt>
            <c:idx val="5"/>
            <c:spPr>
              <a:solidFill>
                <a:srgbClr val="6F94D7">
                  <a:lumMod val="75000"/>
                </a:srgbClr>
              </a:solidFill>
              <a:ln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5288904681089081"/>
                  <c:y val="9.864922416027854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Higher taxes &amp; royalties, 3.2bn, 34%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-4.1514544360971316E-2"/>
                  <c:y val="-0.2259347726795788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Borrowing, 2.5bn, 27%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0.19107192112753743"/>
                  <c:y val="-9.231844609858164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Econ. &amp; Soc. Stabilization Fund, 1.0bn, 11%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0.18860212849913238"/>
                  <c:y val="3.1126788381537825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Asset sales, 1.0bn, 11%</a:t>
                    </a:r>
                    <a:endParaRPr lang="en-US" dirty="0"/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0.16185264555172726"/>
                  <c:y val="0.13134046199220381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Expenditure allocation, 0.7bn, 7%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0.13320694252362766"/>
                  <c:y val="0.11366021059388463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chemeClr val="bg1"/>
                        </a:solidFill>
                      </a:defRPr>
                    </a:pPr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Efficiency Gains, 0.9bn, 10%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es-ES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Higher taxes &amp; royalties</c:v>
                </c:pt>
                <c:pt idx="1">
                  <c:v>Borrowing</c:v>
                </c:pt>
                <c:pt idx="2">
                  <c:v>Econ. &amp; Soc. Stabilization Fund</c:v>
                </c:pt>
                <c:pt idx="3">
                  <c:v>Asset sales</c:v>
                </c:pt>
                <c:pt idx="4">
                  <c:v>Expenditure allocation</c:v>
                </c:pt>
                <c:pt idx="5">
                  <c:v>Efficiency Gains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3.2</c:v>
                </c:pt>
                <c:pt idx="1">
                  <c:v>2.5</c:v>
                </c:pt>
                <c:pt idx="2" formatCode="0.0">
                  <c:v>1</c:v>
                </c:pt>
                <c:pt idx="3" formatCode="0.0">
                  <c:v>1</c:v>
                </c:pt>
                <c:pt idx="4">
                  <c:v>0.7000000000000004</c:v>
                </c:pt>
                <c:pt idx="5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dPt>
            <c:idx val="0"/>
            <c:spPr>
              <a:solidFill>
                <a:srgbClr val="627D77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1"/>
            <c:spPr>
              <a:solidFill>
                <a:srgbClr val="A1B1AD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2"/>
            <c:spPr>
              <a:solidFill>
                <a:srgbClr val="0F4DBC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3"/>
            <c:spPr>
              <a:solidFill>
                <a:srgbClr val="6F94D7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cat>
            <c:strRef>
              <c:f>Sheet1!$A$2:$A$7</c:f>
              <c:strCache>
                <c:ptCount val="6"/>
                <c:pt idx="0">
                  <c:v>Higher taxes &amp; royalties</c:v>
                </c:pt>
                <c:pt idx="1">
                  <c:v>Borrowing</c:v>
                </c:pt>
                <c:pt idx="2">
                  <c:v>Econ. &amp; Soc. Stabilization Fund</c:v>
                </c:pt>
                <c:pt idx="3">
                  <c:v>Asset sales</c:v>
                </c:pt>
                <c:pt idx="4">
                  <c:v>Expenditure allocation</c:v>
                </c:pt>
                <c:pt idx="5">
                  <c:v>Efficiency Gains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2.8</c:v>
                </c:pt>
                <c:pt idx="5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dPt>
            <c:idx val="0"/>
            <c:spPr>
              <a:solidFill>
                <a:srgbClr val="627D77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1"/>
            <c:spPr>
              <a:solidFill>
                <a:srgbClr val="A1B1AD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2"/>
            <c:spPr>
              <a:solidFill>
                <a:srgbClr val="0F4DBC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dPt>
            <c:idx val="3"/>
            <c:spPr>
              <a:solidFill>
                <a:srgbClr val="6F94D7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dPt>
          <c:cat>
            <c:strRef>
              <c:f>Sheet1!$A$2:$A$7</c:f>
              <c:strCache>
                <c:ptCount val="6"/>
                <c:pt idx="0">
                  <c:v>Higher taxes &amp; royalties</c:v>
                </c:pt>
                <c:pt idx="1">
                  <c:v>Borrowing</c:v>
                </c:pt>
                <c:pt idx="2">
                  <c:v>Econ. &amp; Soc. Stabilization Fund</c:v>
                </c:pt>
                <c:pt idx="3">
                  <c:v>Asset sales</c:v>
                </c:pt>
                <c:pt idx="4">
                  <c:v>Expenditure allocation</c:v>
                </c:pt>
                <c:pt idx="5">
                  <c:v>Efficiency Gains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 w="9525">
      <a:noFill/>
    </a:ln>
  </c:spPr>
  <c:txPr>
    <a:bodyPr/>
    <a:lstStyle/>
    <a:p>
      <a:pPr>
        <a:defRPr sz="1600">
          <a:solidFill>
            <a:srgbClr val="283E36"/>
          </a:solidFill>
          <a:latin typeface="SwissReSans" pitchFamily="34" charset="0"/>
        </a:defRPr>
      </a:pPr>
      <a:endParaRPr lang="es-ES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277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92214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137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8214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2121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6391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33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4102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7070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082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7220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9AD2-2AA9-4D5F-850F-E1C997414ECB}" type="datetimeFigureOut">
              <a:rPr lang="es-PA" smtClean="0"/>
              <a:pPr/>
              <a:t>11/27/2012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1778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2.jpeg"/><Relationship Id="rId7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5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3.jpeg"/><Relationship Id="rId5" Type="http://schemas.openxmlformats.org/officeDocument/2006/relationships/tags" Target="../tags/tag5.xml"/><Relationship Id="rId10" Type="http://schemas.openxmlformats.org/officeDocument/2006/relationships/image" Target="../media/image2.jpe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598935"/>
            <a:ext cx="7198568" cy="1470025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b="1" dirty="0"/>
              <a:t>Sesión Temática 4: Inversión Pública y herramientas financieras para RRD</a:t>
            </a:r>
            <a:endParaRPr lang="en-U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3573016"/>
            <a:ext cx="7416824" cy="1752600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r>
              <a:rPr lang="es-ES" sz="2800" b="1" dirty="0">
                <a:solidFill>
                  <a:schemeClr val="tx1"/>
                </a:solidFill>
              </a:rPr>
              <a:t>Sistemas de seguros, reaseguros y transferencia de riesgos</a:t>
            </a:r>
            <a:endParaRPr lang="es-PA" sz="2800" b="1" dirty="0" smtClean="0">
              <a:solidFill>
                <a:schemeClr val="tx1"/>
              </a:solidFill>
            </a:endParaRPr>
          </a:p>
          <a:p>
            <a:pPr algn="l"/>
            <a:r>
              <a:rPr lang="es-PA" sz="2800" b="1" dirty="0" err="1" smtClean="0">
                <a:solidFill>
                  <a:schemeClr val="tx1"/>
                </a:solidFill>
              </a:rPr>
              <a:t>Swiss</a:t>
            </a:r>
            <a:r>
              <a:rPr lang="es-PA" sz="2800" b="1" dirty="0" smtClean="0">
                <a:solidFill>
                  <a:schemeClr val="tx1"/>
                </a:solidFill>
              </a:rPr>
              <a:t> Re</a:t>
            </a:r>
          </a:p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Nikhil da Victoria Lobo</a:t>
            </a:r>
            <a:endParaRPr lang="es-PA" sz="28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104" y="57332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A" b="1" dirty="0" smtClean="0"/>
              <a:t>28 de Noviembre 2012 </a:t>
            </a:r>
            <a:endParaRPr lang="es-PA" b="1" dirty="0"/>
          </a:p>
        </p:txBody>
      </p:sp>
      <p:pic>
        <p:nvPicPr>
          <p:cNvPr id="6" name="Imagen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3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13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1912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38" y="1864196"/>
            <a:ext cx="9075737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1 Título"/>
          <p:cNvSpPr txBox="1">
            <a:spLocks/>
          </p:cNvSpPr>
          <p:nvPr/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smtClean="0"/>
              <a:t>A </a:t>
            </a:r>
            <a:r>
              <a:rPr lang="es-PA" sz="3200" b="1" dirty="0" err="1" smtClean="0"/>
              <a:t>growing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approach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to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risk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management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2602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1916832"/>
            <a:ext cx="7198568" cy="1470025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s-PA" sz="3200" b="1" dirty="0" err="1" smtClean="0"/>
              <a:t>Closing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the</a:t>
            </a:r>
            <a:r>
              <a:rPr lang="es-PA" sz="3200" b="1" dirty="0" smtClean="0"/>
              <a:t> gap </a:t>
            </a:r>
            <a:r>
              <a:rPr lang="es-PA" sz="3200" b="1" dirty="0" err="1" smtClean="0"/>
              <a:t>between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economic</a:t>
            </a:r>
            <a:r>
              <a:rPr lang="es-PA" sz="3200" b="1" dirty="0" smtClean="0"/>
              <a:t> and </a:t>
            </a:r>
            <a:r>
              <a:rPr lang="es-PA" sz="3200" b="1" dirty="0" err="1" smtClean="0"/>
              <a:t>insurance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losses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is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key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to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long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term</a:t>
            </a:r>
            <a:r>
              <a:rPr lang="es-PA" sz="3200" b="1" dirty="0" smtClean="0"/>
              <a:t> </a:t>
            </a:r>
            <a:r>
              <a:rPr lang="es-PA" sz="3200" b="1" dirty="0" err="1" smtClean="0"/>
              <a:t>development</a:t>
            </a:r>
            <a:endParaRPr lang="es-PA" sz="3200" b="1" dirty="0"/>
          </a:p>
        </p:txBody>
      </p:sp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2 Subtítulo"/>
          <p:cNvSpPr txBox="1">
            <a:spLocks/>
          </p:cNvSpPr>
          <p:nvPr/>
        </p:nvSpPr>
        <p:spPr>
          <a:xfrm>
            <a:off x="1259632" y="3573016"/>
            <a:ext cx="7272808" cy="1752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PA" sz="2800" b="1" smtClean="0">
                <a:solidFill>
                  <a:schemeClr val="tx1"/>
                </a:solidFill>
              </a:rPr>
              <a:t>Nikhil da Victoria Lobo</a:t>
            </a:r>
          </a:p>
          <a:p>
            <a:pPr algn="l"/>
            <a:r>
              <a:rPr lang="es-PA" sz="2800" b="1" smtClean="0">
                <a:solidFill>
                  <a:schemeClr val="tx1"/>
                </a:solidFill>
              </a:rPr>
              <a:t>nikhil_davictorialobo@swissre.com</a:t>
            </a:r>
          </a:p>
          <a:p>
            <a:pPr algn="l"/>
            <a:r>
              <a:rPr lang="es-PA" sz="2600" b="1" smtClean="0">
                <a:solidFill>
                  <a:schemeClr val="tx1"/>
                </a:solidFill>
              </a:rPr>
              <a:t>www.swissre.com/about_us/global_partnerships</a:t>
            </a:r>
            <a:endParaRPr lang="es-PA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0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PA" sz="3200" b="1" dirty="0"/>
              <a:t>The Gap </a:t>
            </a:r>
            <a:r>
              <a:rPr lang="es-PA" sz="3200" b="1" dirty="0" err="1"/>
              <a:t>between</a:t>
            </a:r>
            <a:r>
              <a:rPr lang="es-PA" sz="3200" b="1" dirty="0"/>
              <a:t> </a:t>
            </a:r>
            <a:r>
              <a:rPr lang="es-PA" sz="3200" b="1" dirty="0" err="1"/>
              <a:t>insured</a:t>
            </a:r>
            <a:r>
              <a:rPr lang="es-PA" sz="3200" b="1" dirty="0"/>
              <a:t> and </a:t>
            </a:r>
            <a:r>
              <a:rPr lang="es-PA" sz="3200" b="1" dirty="0" err="1"/>
              <a:t>economic</a:t>
            </a:r>
            <a:r>
              <a:rPr lang="es-PA" sz="3200" b="1" dirty="0"/>
              <a:t> </a:t>
            </a:r>
            <a:r>
              <a:rPr lang="es-PA" sz="3200" b="1" dirty="0" err="1"/>
              <a:t>losses</a:t>
            </a:r>
            <a:endParaRPr lang="es-ES" sz="3200" dirty="0"/>
          </a:p>
        </p:txBody>
      </p:sp>
      <p:pic>
        <p:nvPicPr>
          <p:cNvPr id="5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6" name="5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7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8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9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0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224" y="2060848"/>
            <a:ext cx="7223184" cy="403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314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821217308"/>
              </p:ext>
            </p:extLst>
          </p:nvPr>
        </p:nvGraphicFramePr>
        <p:xfrm>
          <a:off x="-540568" y="1484784"/>
          <a:ext cx="53285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PA" sz="3200" b="1" dirty="0" err="1" smtClean="0"/>
              <a:t>Example</a:t>
            </a:r>
            <a:r>
              <a:rPr lang="es-PA" sz="3200" b="1" dirty="0" smtClean="0"/>
              <a:t> of Chile in 2010</a:t>
            </a:r>
            <a:endParaRPr lang="es-ES" sz="3200" dirty="0"/>
          </a:p>
        </p:txBody>
      </p:sp>
      <p:pic>
        <p:nvPicPr>
          <p:cNvPr id="5" name="Imagen 10" descr="footer1.jpg"/>
          <p:cNvPicPr>
            <a:picLocks noChangeAspect="1" noChangeArrowheads="1"/>
          </p:cNvPicPr>
          <p:nvPr/>
        </p:nvPicPr>
        <p:blipFill>
          <a:blip r:embed="rId3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6" name="5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7" name="Picture 6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8" name="Picture 6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9" name="Picture 6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0" name="Imagen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788024" y="1908120"/>
            <a:ext cx="4176464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Split of USD 9.3 bn reconstruction 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fiscal funding requirements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39752" y="5488784"/>
            <a:ext cx="4608512" cy="460496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203848" y="2636912"/>
            <a:ext cx="3168352" cy="979664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496" y="1908121"/>
            <a:ext cx="5321812" cy="33855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 sz="1200" b="1" i="0" u="none" strike="noStrike" kern="1200" baseline="0">
                <a:solidFill>
                  <a:srgbClr val="002060"/>
                </a:solidFill>
                <a:latin typeface="SwissReSans" pitchFamily="34" charset="0"/>
                <a:ea typeface="+mn-ea"/>
                <a:cs typeface="+mn-cs"/>
              </a:defRPr>
            </a:pPr>
            <a:r>
              <a:rPr lang="en-US" sz="1600" dirty="0" smtClean="0">
                <a:solidFill>
                  <a:srgbClr val="002060"/>
                </a:solidFill>
              </a:rPr>
              <a:t>Chile Earthquake 2/2010 Economic Loss USD 29.7bn</a:t>
            </a:r>
            <a:endParaRPr lang="en-US" sz="1600" dirty="0">
              <a:solidFill>
                <a:srgbClr val="002060"/>
              </a:solidFill>
            </a:endParaRP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xmlns="" val="2655966405"/>
              </p:ext>
            </p:extLst>
          </p:nvPr>
        </p:nvGraphicFramePr>
        <p:xfrm>
          <a:off x="4472880" y="2101165"/>
          <a:ext cx="5050421" cy="4224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10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4082976" y="2132856"/>
            <a:ext cx="1065088" cy="2088232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SwissReSans" pitchFamily="34" charset="0"/>
              </a:rPr>
              <a:t>Macro</a:t>
            </a:r>
            <a:endParaRPr lang="en-GB" sz="1600" dirty="0" smtClean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5576" y="1988840"/>
            <a:ext cx="576064" cy="38884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5576" y="4932784"/>
            <a:ext cx="576064" cy="1016496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4941168"/>
            <a:ext cx="739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  <a:sym typeface="Wingdings" pitchFamily="2" charset="2"/>
              </a:rPr>
              <a:t>insured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  <a:sym typeface="Wingdings" pitchFamily="2" charset="2"/>
              </a:rPr>
              <a:t>loss 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6595" y="1959223"/>
            <a:ext cx="647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283E36"/>
                </a:solidFill>
                <a:sym typeface="Wingdings" pitchFamily="2" charset="2"/>
              </a:rPr>
              <a:t>eco-</a:t>
            </a:r>
            <a:br>
              <a:rPr lang="en-GB" sz="1200" dirty="0" smtClean="0">
                <a:solidFill>
                  <a:srgbClr val="283E36"/>
                </a:solidFill>
                <a:sym typeface="Wingdings" pitchFamily="2" charset="2"/>
              </a:rPr>
            </a:br>
            <a:r>
              <a:rPr lang="en-GB" sz="1200" dirty="0" smtClean="0">
                <a:solidFill>
                  <a:srgbClr val="283E36"/>
                </a:solidFill>
                <a:sym typeface="Wingdings" pitchFamily="2" charset="2"/>
              </a:rPr>
              <a:t>nomic </a:t>
            </a:r>
          </a:p>
          <a:p>
            <a:pPr algn="ctr"/>
            <a:r>
              <a:rPr lang="en-GB" sz="1200" dirty="0" smtClean="0">
                <a:solidFill>
                  <a:srgbClr val="283E36"/>
                </a:solidFill>
                <a:sym typeface="Wingdings" pitchFamily="2" charset="2"/>
              </a:rPr>
              <a:t>loss </a:t>
            </a:r>
            <a:endParaRPr lang="en-GB" sz="1200" dirty="0" smtClean="0">
              <a:solidFill>
                <a:srgbClr val="283E36"/>
              </a:solidFill>
            </a:endParaRPr>
          </a:p>
        </p:txBody>
      </p:sp>
      <p:sp>
        <p:nvSpPr>
          <p:cNvPr id="18" name="Line 15"/>
          <p:cNvSpPr>
            <a:spLocks noChangeShapeType="1"/>
          </p:cNvSpPr>
          <p:nvPr>
            <p:custDataLst>
              <p:tags r:id="rId1"/>
            </p:custDataLst>
          </p:nvPr>
        </p:nvSpPr>
        <p:spPr bwMode="gray">
          <a:xfrm>
            <a:off x="1403648" y="2033416"/>
            <a:ext cx="73152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19" name="Line 15"/>
          <p:cNvSpPr>
            <a:spLocks noChangeShapeType="1"/>
          </p:cNvSpPr>
          <p:nvPr>
            <p:custDataLst>
              <p:tags r:id="rId2"/>
            </p:custDataLst>
          </p:nvPr>
        </p:nvSpPr>
        <p:spPr bwMode="gray">
          <a:xfrm>
            <a:off x="1383064" y="4941168"/>
            <a:ext cx="731520" cy="1008112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flipV="1">
            <a:off x="872160" y="2564904"/>
            <a:ext cx="360040" cy="171448"/>
          </a:xfrm>
          <a:prstGeom prst="triangle">
            <a:avLst/>
          </a:prstGeom>
          <a:solidFill>
            <a:schemeClr val="tx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51160" y="2390016"/>
            <a:ext cx="216024" cy="8229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51160" y="3240408"/>
            <a:ext cx="219456" cy="216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wissReSans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51160" y="5048608"/>
            <a:ext cx="216024" cy="9006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51160" y="3550136"/>
            <a:ext cx="216024" cy="1463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51160" y="2073416"/>
            <a:ext cx="216024" cy="274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11760" y="3946723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livelihood assistance, </a:t>
            </a:r>
          </a:p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rehabilitation </a:t>
            </a:r>
            <a:b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</a:br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of the poor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66714" y="3496648"/>
            <a:ext cx="2200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tx2"/>
                </a:solidFill>
                <a:sym typeface="Wingdings" pitchFamily="2" charset="2"/>
              </a:rPr>
              <a:t>The Gap</a:t>
            </a:r>
            <a:endParaRPr lang="en-GB" sz="2000" dirty="0" smtClean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01296" y="2645743"/>
            <a:ext cx="143177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damaged public </a:t>
            </a:r>
            <a:b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</a:br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physical assets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20144" y="2079136"/>
            <a:ext cx="143177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foregone tax</a:t>
            </a:r>
            <a:b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</a:br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revenues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11200" y="3275112"/>
            <a:ext cx="143177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</a:rPr>
              <a:t>clean up costs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39752" y="3730699"/>
            <a:ext cx="15841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emergency relief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39192" y="5157192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damaged uninsured </a:t>
            </a:r>
            <a:b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</a:br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private assets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5" name="Line 15"/>
          <p:cNvSpPr>
            <a:spLocks noChangeShapeType="1"/>
          </p:cNvSpPr>
          <p:nvPr>
            <p:custDataLst>
              <p:tags r:id="rId3"/>
            </p:custDataLst>
          </p:nvPr>
        </p:nvSpPr>
        <p:spPr bwMode="gray">
          <a:xfrm>
            <a:off x="2439192" y="2033416"/>
            <a:ext cx="146304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>
            <p:custDataLst>
              <p:tags r:id="rId4"/>
            </p:custDataLst>
          </p:nvPr>
        </p:nvSpPr>
        <p:spPr bwMode="gray">
          <a:xfrm>
            <a:off x="2439192" y="3501008"/>
            <a:ext cx="13716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37" name="Line 15"/>
          <p:cNvSpPr>
            <a:spLocks noChangeShapeType="1"/>
          </p:cNvSpPr>
          <p:nvPr>
            <p:custDataLst>
              <p:tags r:id="rId5"/>
            </p:custDataLst>
          </p:nvPr>
        </p:nvSpPr>
        <p:spPr bwMode="gray">
          <a:xfrm>
            <a:off x="2457480" y="5949280"/>
            <a:ext cx="13716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20072" y="5085184"/>
            <a:ext cx="3240360" cy="864096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establishment of insurance pools </a:t>
            </a:r>
          </a:p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to increase insurance penetration</a:t>
            </a:r>
          </a:p>
        </p:txBody>
      </p:sp>
      <p:sp>
        <p:nvSpPr>
          <p:cNvPr id="39" name="Isosceles Triangle 38"/>
          <p:cNvSpPr/>
          <p:nvPr/>
        </p:nvSpPr>
        <p:spPr>
          <a:xfrm rot="5400000">
            <a:off x="3231279" y="2708920"/>
            <a:ext cx="1440160" cy="144016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40" name="Isosceles Triangle 39"/>
          <p:cNvSpPr/>
          <p:nvPr/>
        </p:nvSpPr>
        <p:spPr>
          <a:xfrm rot="5400000">
            <a:off x="3231279" y="4201656"/>
            <a:ext cx="1440160" cy="144016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20072" y="4293096"/>
            <a:ext cx="3240360" cy="658360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insure the uninsured through simple products via aggregators such as MFIs, NGOs, and corporates </a:t>
            </a:r>
          </a:p>
        </p:txBody>
      </p:sp>
      <p:sp>
        <p:nvSpPr>
          <p:cNvPr id="42" name="Isosceles Triangle 41"/>
          <p:cNvSpPr/>
          <p:nvPr/>
        </p:nvSpPr>
        <p:spPr>
          <a:xfrm rot="5400000">
            <a:off x="3539880" y="5424656"/>
            <a:ext cx="822960" cy="144016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082976" y="5085184"/>
            <a:ext cx="1065088" cy="8640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SwissReSans" pitchFamily="34" charset="0"/>
              </a:rPr>
              <a:t>Pooling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220072" y="2132856"/>
            <a:ext cx="3240360" cy="2088232"/>
          </a:xfrm>
          <a:prstGeom prst="rect">
            <a:avLst/>
          </a:prstGeom>
          <a:noFill/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risk transfer solutions </a:t>
            </a:r>
          </a:p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provided directly to (sub)sovereigns </a:t>
            </a:r>
          </a:p>
          <a:p>
            <a:pPr marL="228600" indent="-228600" algn="ctr">
              <a:buClr>
                <a:schemeClr val="tx2"/>
              </a:buClr>
              <a:buSzPct val="100000"/>
            </a:pPr>
            <a:r>
              <a:rPr lang="en-GB" sz="1400" dirty="0" smtClean="0">
                <a:solidFill>
                  <a:schemeClr val="tx2"/>
                </a:solidFill>
                <a:latin typeface="SwissReSans" pitchFamily="34" charset="0"/>
              </a:rPr>
              <a:t>to cover their direct or indirect costs</a:t>
            </a:r>
          </a:p>
        </p:txBody>
      </p:sp>
      <p:sp>
        <p:nvSpPr>
          <p:cNvPr id="45" name="Line 15"/>
          <p:cNvSpPr>
            <a:spLocks noChangeShapeType="1"/>
          </p:cNvSpPr>
          <p:nvPr>
            <p:custDataLst>
              <p:tags r:id="rId6"/>
            </p:custDataLst>
          </p:nvPr>
        </p:nvSpPr>
        <p:spPr bwMode="gray">
          <a:xfrm>
            <a:off x="2475752" y="4993744"/>
            <a:ext cx="13716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82976" y="4302240"/>
            <a:ext cx="1065088" cy="64921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  <a:latin typeface="SwissReSans" pitchFamily="34" charset="0"/>
              </a:rPr>
              <a:t>Micro</a:t>
            </a:r>
            <a:endParaRPr lang="en-GB" sz="1600" dirty="0" smtClean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032512" y="1783849"/>
            <a:ext cx="17281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Solution type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48064" y="1783849"/>
            <a:ext cx="23042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  <a:sym typeface="Wingdings" pitchFamily="2" charset="2"/>
              </a:rPr>
              <a:t>Description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9" name="Line 15"/>
          <p:cNvSpPr>
            <a:spLocks noChangeShapeType="1"/>
          </p:cNvSpPr>
          <p:nvPr>
            <p:custDataLst>
              <p:tags r:id="rId7"/>
            </p:custDataLst>
          </p:nvPr>
        </p:nvSpPr>
        <p:spPr bwMode="gray">
          <a:xfrm>
            <a:off x="4114800" y="2033416"/>
            <a:ext cx="100584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50" name="Line 15"/>
          <p:cNvSpPr>
            <a:spLocks noChangeShapeType="1"/>
          </p:cNvSpPr>
          <p:nvPr>
            <p:custDataLst>
              <p:tags r:id="rId8"/>
            </p:custDataLst>
          </p:nvPr>
        </p:nvSpPr>
        <p:spPr bwMode="gray">
          <a:xfrm>
            <a:off x="5222344" y="2033416"/>
            <a:ext cx="32004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</p:spPr>
        <p:txBody>
          <a:bodyPr lIns="64800" tIns="64800" rIns="64800" bIns="64800" anchor="ctr"/>
          <a:lstStyle/>
          <a:p>
            <a:endParaRPr lang="en-GB" dirty="0">
              <a:solidFill>
                <a:srgbClr val="283E36"/>
              </a:solidFill>
            </a:endParaRPr>
          </a:p>
        </p:txBody>
      </p:sp>
      <p:sp>
        <p:nvSpPr>
          <p:cNvPr id="51" name="Isosceles Triangle 50"/>
          <p:cNvSpPr/>
          <p:nvPr/>
        </p:nvSpPr>
        <p:spPr>
          <a:xfrm rot="10800000" flipV="1">
            <a:off x="881304" y="4716000"/>
            <a:ext cx="360040" cy="171448"/>
          </a:xfrm>
          <a:prstGeom prst="triangle">
            <a:avLst/>
          </a:prstGeom>
          <a:solidFill>
            <a:schemeClr val="tx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latin typeface="SwissReSans" pitchFamily="34" charset="0"/>
            </a:endParaRPr>
          </a:p>
        </p:txBody>
      </p:sp>
      <p:sp>
        <p:nvSpPr>
          <p:cNvPr id="52" name="1 Título"/>
          <p:cNvSpPr txBox="1">
            <a:spLocks/>
          </p:cNvSpPr>
          <p:nvPr/>
        </p:nvSpPr>
        <p:spPr>
          <a:xfrm>
            <a:off x="457200" y="908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Closing</a:t>
            </a:r>
            <a:r>
              <a:rPr lang="es-PA" sz="3200" b="1" dirty="0" smtClean="0"/>
              <a:t> the Gap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912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755650" y="2051721"/>
            <a:ext cx="3816350" cy="3897560"/>
          </a:xfrm>
          <a:prstGeom prst="rect">
            <a:avLst/>
          </a:prstGeom>
          <a:solidFill>
            <a:srgbClr val="BFEAF7"/>
          </a:solidFill>
        </p:spPr>
        <p:txBody>
          <a:bodyPr vert="horz" lIns="72000" tIns="36000" rIns="72000" bIns="3600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283E36"/>
                </a:solidFill>
              </a:rPr>
              <a:t>Public sector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283E36"/>
                </a:solidFill>
              </a:rPr>
              <a:t>Political and legal power to set framework conditions that facilitate adaptive responses by individuals, the public and the private sectors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rgbClr val="283E36"/>
                </a:solidFill>
              </a:rPr>
              <a:t>Typically operates under significant financial constraints. As costs of disasters rise, the ability of governments to cope with natural disasters will be stretched even further</a:t>
            </a: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4786314" y="2051721"/>
            <a:ext cx="3817936" cy="3897560"/>
          </a:xfrm>
          <a:prstGeom prst="rect">
            <a:avLst/>
          </a:prstGeom>
          <a:solidFill>
            <a:srgbClr val="BFDECC"/>
          </a:solidFill>
        </p:spPr>
        <p:txBody>
          <a:bodyPr lIns="72000" tIns="36000" rIns="72000" bIns="3600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283E36"/>
                </a:solidFill>
              </a:rPr>
              <a:t>Private sector </a:t>
            </a:r>
          </a:p>
          <a:p>
            <a:r>
              <a:rPr lang="en-US" sz="2000" dirty="0" smtClean="0">
                <a:solidFill>
                  <a:srgbClr val="283E36"/>
                </a:solidFill>
              </a:rPr>
              <a:t>Financial resources but lacks the power to set up the required frameworks</a:t>
            </a:r>
          </a:p>
          <a:p>
            <a:r>
              <a:rPr lang="en-US" sz="2000" dirty="0" smtClean="0">
                <a:solidFill>
                  <a:srgbClr val="283E36"/>
                </a:solidFill>
              </a:rPr>
              <a:t>Broad geographical diversification which is required to absorb these risks in a cost-efficient way</a:t>
            </a:r>
          </a:p>
          <a:p>
            <a:r>
              <a:rPr lang="en-US" sz="2000" dirty="0" smtClean="0">
                <a:solidFill>
                  <a:srgbClr val="283E36"/>
                </a:solidFill>
              </a:rPr>
              <a:t>Valuable knowledge and experience in dealing with catastrophe risk management</a:t>
            </a: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457200" y="9087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PPPs</a:t>
            </a:r>
            <a:r>
              <a:rPr lang="es-PA" sz="3200" b="1" dirty="0" smtClean="0"/>
              <a:t> in Risk Management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37894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3"/>
          <p:cNvSpPr>
            <a:spLocks noChangeArrowheads="1"/>
          </p:cNvSpPr>
          <p:nvPr/>
        </p:nvSpPr>
        <p:spPr bwMode="gray">
          <a:xfrm>
            <a:off x="3419475" y="1700683"/>
            <a:ext cx="5257800" cy="4392612"/>
          </a:xfrm>
          <a:prstGeom prst="rect">
            <a:avLst/>
          </a:prstGeom>
          <a:solidFill>
            <a:srgbClr val="BFEAF7"/>
          </a:solidFill>
          <a:ln w="9525">
            <a:noFill/>
            <a:miter lim="800000"/>
            <a:headEnd/>
            <a:tailEnd/>
          </a:ln>
          <a:effectLst/>
        </p:spPr>
        <p:txBody>
          <a:bodyPr lIns="45951" tIns="45951" rIns="45951" bIns="45951"/>
          <a:lstStyle/>
          <a:p>
            <a:pPr marL="268288" indent="-268288" defTabSz="1103313">
              <a:lnSpc>
                <a:spcPct val="96000"/>
              </a:lnSpc>
              <a:spcBef>
                <a:spcPct val="5000"/>
              </a:spcBef>
              <a:buClrTx/>
            </a:pPr>
            <a:r>
              <a:rPr lang="en-GB" sz="1600" b="1" dirty="0" smtClean="0">
                <a:solidFill>
                  <a:srgbClr val="133241"/>
                </a:solidFill>
              </a:rPr>
              <a:t>Solution features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GB" sz="1600" dirty="0" smtClean="0">
                <a:solidFill>
                  <a:srgbClr val="133241"/>
                </a:solidFill>
              </a:rPr>
              <a:t>The CCRIF offers parametric hurricane and earthquake insurance policies to 16 CARICOM governments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GB" sz="1600" dirty="0" smtClean="0">
                <a:solidFill>
                  <a:srgbClr val="133241"/>
                </a:solidFill>
              </a:rPr>
              <a:t>The policies provide immediate liquidity to participating governments </a:t>
            </a:r>
            <a:r>
              <a:rPr lang="en-US" sz="1600" dirty="0" smtClean="0">
                <a:solidFill>
                  <a:srgbClr val="133241"/>
                </a:solidFill>
              </a:rPr>
              <a:t>when affected by events with a probability of 1 in 15 years or over</a:t>
            </a:r>
            <a:endParaRPr lang="en-GB" sz="1600" dirty="0" smtClean="0">
              <a:solidFill>
                <a:srgbClr val="133241"/>
              </a:solidFill>
            </a:endParaRP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GB" sz="1600" dirty="0" smtClean="0">
                <a:solidFill>
                  <a:srgbClr val="133241"/>
                </a:solidFill>
              </a:rPr>
              <a:t>Member governments choose how much coverage they need up to an aggregate limit of USD 100 million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GB" sz="1600" dirty="0" smtClean="0">
                <a:solidFill>
                  <a:srgbClr val="133241"/>
                </a:solidFill>
              </a:rPr>
              <a:t>The mechanism will be triggered by the intensity of the event (modelled loss triggers)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GB" sz="1600" dirty="0" smtClean="0">
                <a:solidFill>
                  <a:srgbClr val="133241"/>
                </a:solidFill>
              </a:rPr>
              <a:t>The facility responded to events and made payments:</a:t>
            </a:r>
          </a:p>
          <a:p>
            <a:pPr marL="631825" lvl="1" indent="-184150" defTabSz="1103313">
              <a:spcBef>
                <a:spcPct val="5000"/>
              </a:spcBef>
              <a:buClrTx/>
              <a:buSzPct val="80000"/>
              <a:buFont typeface="SwissReSans" pitchFamily="34" charset="0"/>
              <a:buChar char="–"/>
            </a:pPr>
            <a:r>
              <a:rPr lang="en-GB" sz="1600" dirty="0" smtClean="0">
                <a:solidFill>
                  <a:srgbClr val="133241"/>
                </a:solidFill>
              </a:rPr>
              <a:t>Dominica &amp; St. Lucia after earthquake (2007)</a:t>
            </a:r>
          </a:p>
          <a:p>
            <a:pPr marL="631825" lvl="1" indent="-184150" defTabSz="1103313">
              <a:lnSpc>
                <a:spcPct val="96000"/>
              </a:lnSpc>
              <a:spcBef>
                <a:spcPct val="5000"/>
              </a:spcBef>
              <a:buClrTx/>
              <a:buSzPct val="80000"/>
              <a:buFont typeface="SwissReSans" pitchFamily="34" charset="0"/>
              <a:buChar char="–"/>
            </a:pPr>
            <a:r>
              <a:rPr lang="en-GB" sz="1600" dirty="0" smtClean="0">
                <a:solidFill>
                  <a:srgbClr val="133241"/>
                </a:solidFill>
              </a:rPr>
              <a:t>Turks &amp; Caicos after Hurricane Ike (2008)</a:t>
            </a:r>
          </a:p>
          <a:p>
            <a:pPr marL="631825" lvl="1" indent="-184150" defTabSz="1103313">
              <a:spcBef>
                <a:spcPct val="5000"/>
              </a:spcBef>
              <a:buClrTx/>
              <a:buSzPct val="80000"/>
              <a:buFont typeface="SwissReSans" pitchFamily="34" charset="0"/>
              <a:buChar char="–"/>
            </a:pPr>
            <a:r>
              <a:rPr lang="en-GB" sz="1600" dirty="0" smtClean="0">
                <a:solidFill>
                  <a:srgbClr val="133241"/>
                </a:solidFill>
              </a:rPr>
              <a:t>Haiti , Barbados, St. Lucia, Anguilla and St. Vincent (2010)</a:t>
            </a:r>
          </a:p>
        </p:txBody>
      </p:sp>
      <p:pic>
        <p:nvPicPr>
          <p:cNvPr id="14" name="Picture 13" descr="Caribbean.JPG"/>
          <p:cNvPicPr>
            <a:picLocks noChangeAspect="1"/>
          </p:cNvPicPr>
          <p:nvPr/>
        </p:nvPicPr>
        <p:blipFill>
          <a:blip r:embed="rId7" cstate="print"/>
          <a:srcRect l="6706" r="55287"/>
          <a:stretch>
            <a:fillRect/>
          </a:stretch>
        </p:blipFill>
        <p:spPr>
          <a:xfrm>
            <a:off x="755650" y="1700683"/>
            <a:ext cx="2447925" cy="43926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1 Título"/>
          <p:cNvSpPr txBox="1">
            <a:spLocks/>
          </p:cNvSpPr>
          <p:nvPr/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Macroinsurance</a:t>
            </a:r>
            <a:r>
              <a:rPr lang="es-PA" sz="3200" b="1" dirty="0" smtClean="0"/>
              <a:t>: CCRIF in </a:t>
            </a:r>
            <a:r>
              <a:rPr lang="es-PA" sz="3200" b="1" dirty="0" err="1" smtClean="0"/>
              <a:t>Caribbean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235219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000_SAPA990818847410.jpg"/>
          <p:cNvPicPr>
            <a:picLocks noChangeAspect="1"/>
          </p:cNvPicPr>
          <p:nvPr/>
        </p:nvPicPr>
        <p:blipFill>
          <a:blip r:embed="rId7" cstate="print"/>
          <a:srcRect l="12875" t="3690" r="48126"/>
          <a:stretch>
            <a:fillRect/>
          </a:stretch>
        </p:blipFill>
        <p:spPr>
          <a:xfrm>
            <a:off x="755650" y="1704318"/>
            <a:ext cx="2447925" cy="4388978"/>
          </a:xfrm>
          <a:prstGeom prst="rect">
            <a:avLst/>
          </a:prstGeom>
        </p:spPr>
      </p:pic>
      <p:sp>
        <p:nvSpPr>
          <p:cNvPr id="16" name="Rectangle 4"/>
          <p:cNvSpPr txBox="1">
            <a:spLocks noChangeArrowheads="1"/>
          </p:cNvSpPr>
          <p:nvPr/>
        </p:nvSpPr>
        <p:spPr>
          <a:xfrm>
            <a:off x="3419475" y="1700684"/>
            <a:ext cx="5256213" cy="4392612"/>
          </a:xfrm>
          <a:prstGeom prst="rect">
            <a:avLst/>
          </a:prstGeom>
          <a:solidFill>
            <a:srgbClr val="BFEAF7"/>
          </a:solidFill>
          <a:ln w="9525">
            <a:noFill/>
            <a:miter lim="800000"/>
            <a:headEnd/>
            <a:tailEnd/>
          </a:ln>
          <a:effectLst/>
        </p:spPr>
        <p:txBody>
          <a:bodyPr lIns="45951" tIns="45951" rIns="45951" bIns="45951"/>
          <a:lstStyle>
            <a:defPPr>
              <a:defRPr lang="es-PA"/>
            </a:defPPr>
            <a:lvl1pPr marL="268288" indent="-268288" defTabSz="1103313">
              <a:lnSpc>
                <a:spcPct val="96000"/>
              </a:lnSpc>
              <a:spcBef>
                <a:spcPct val="5000"/>
              </a:spcBef>
              <a:buClrTx/>
              <a:defRPr sz="1300" b="1">
                <a:solidFill>
                  <a:srgbClr val="133241"/>
                </a:solidFill>
              </a:defRPr>
            </a:lvl1pPr>
            <a:lvl2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  <a:defRPr sz="1300">
                <a:solidFill>
                  <a:srgbClr val="133241"/>
                </a:solidFill>
              </a:defRPr>
            </a:lvl2pPr>
          </a:lstStyle>
          <a:p>
            <a:r>
              <a:rPr lang="en-US" sz="1600" dirty="0"/>
              <a:t>Solution features</a:t>
            </a:r>
          </a:p>
          <a:p>
            <a:pPr lvl="1"/>
            <a:r>
              <a:rPr lang="en-US" sz="1600" dirty="0"/>
              <a:t>Payments used to offset the economic costs of earthquakes</a:t>
            </a:r>
          </a:p>
          <a:p>
            <a:pPr lvl="1"/>
            <a:r>
              <a:rPr lang="en-US" sz="1600" dirty="0"/>
              <a:t>Insured peril: Earthquake</a:t>
            </a:r>
          </a:p>
          <a:p>
            <a:pPr lvl="1"/>
            <a:r>
              <a:rPr lang="en-US" sz="1600" dirty="0"/>
              <a:t>Insured assets: Private residential dwellings</a:t>
            </a:r>
          </a:p>
          <a:p>
            <a:pPr lvl="1"/>
            <a:r>
              <a:rPr lang="en-US" sz="1600" dirty="0"/>
              <a:t>Funding: Compulsory premiums paid by homeowners; policies distributed by Turkish non-life insurers</a:t>
            </a:r>
          </a:p>
          <a:p>
            <a:pPr lvl="1"/>
            <a:r>
              <a:rPr lang="en-US" sz="1600" dirty="0"/>
              <a:t>Effect: Significantly increased penetration of earthquake coverage in Turkey</a:t>
            </a:r>
          </a:p>
          <a:p>
            <a:pPr lvl="1"/>
            <a:r>
              <a:rPr lang="en-US" sz="1600" dirty="0"/>
              <a:t>Policy coverage:</a:t>
            </a:r>
          </a:p>
          <a:p>
            <a:pPr lvl="1"/>
            <a:r>
              <a:rPr lang="en-US" sz="1600" dirty="0"/>
              <a:t>Limit of TLY 140,000</a:t>
            </a:r>
          </a:p>
          <a:p>
            <a:pPr lvl="1"/>
            <a:r>
              <a:rPr lang="en-US" sz="1600" dirty="0"/>
              <a:t>2% deductible </a:t>
            </a:r>
          </a:p>
          <a:p>
            <a:pPr lvl="1"/>
            <a:r>
              <a:rPr lang="en-US" sz="1600" dirty="0"/>
              <a:t>Additional cover can be bought from private </a:t>
            </a:r>
            <a:r>
              <a:rPr lang="en-US" sz="1600" dirty="0" smtClean="0"/>
              <a:t>insurers</a:t>
            </a:r>
            <a:endParaRPr lang="en-US" sz="1600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Pooling</a:t>
            </a:r>
            <a:r>
              <a:rPr lang="es-PA" sz="3200" b="1" dirty="0" smtClean="0"/>
              <a:t>: TCIP in </a:t>
            </a:r>
            <a:r>
              <a:rPr lang="es-PA" sz="3200" b="1" dirty="0" err="1" smtClean="0"/>
              <a:t>Turkey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67350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gray">
          <a:xfrm>
            <a:off x="3419475" y="1701155"/>
            <a:ext cx="5256981" cy="4392612"/>
          </a:xfrm>
          <a:prstGeom prst="rect">
            <a:avLst/>
          </a:prstGeom>
          <a:solidFill>
            <a:srgbClr val="BFEAF7"/>
          </a:solidFill>
          <a:ln w="9525">
            <a:noFill/>
            <a:miter lim="800000"/>
            <a:headEnd/>
            <a:tailEnd/>
          </a:ln>
        </p:spPr>
        <p:txBody>
          <a:bodyPr lIns="53680" tIns="53680" rIns="53680" bIns="53680"/>
          <a:lstStyle/>
          <a:p>
            <a:pPr marL="268288" indent="-268288" defTabSz="1103313" eaLnBrk="0" hangingPunct="0">
              <a:lnSpc>
                <a:spcPct val="96000"/>
              </a:lnSpc>
              <a:spcBef>
                <a:spcPct val="50000"/>
              </a:spcBef>
              <a:buSzPct val="80000"/>
            </a:pPr>
            <a:r>
              <a:rPr lang="en-US" sz="1600" b="1" dirty="0">
                <a:solidFill>
                  <a:srgbClr val="133241"/>
                </a:solidFill>
              </a:rPr>
              <a:t>Solution </a:t>
            </a:r>
            <a:r>
              <a:rPr lang="en-US" sz="1600" b="1" dirty="0" smtClean="0">
                <a:solidFill>
                  <a:srgbClr val="133241"/>
                </a:solidFill>
              </a:rPr>
              <a:t>features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>
                <a:solidFill>
                  <a:srgbClr val="133241"/>
                </a:solidFill>
              </a:rPr>
              <a:t>Haiti is a nation that is susceptible to catastrophes and is unprepared for the costs of </a:t>
            </a:r>
            <a:r>
              <a:rPr lang="en-US" sz="1600" dirty="0" smtClean="0">
                <a:solidFill>
                  <a:srgbClr val="133241"/>
                </a:solidFill>
              </a:rPr>
              <a:t>response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>
                <a:solidFill>
                  <a:srgbClr val="133241"/>
                </a:solidFill>
              </a:rPr>
              <a:t>Prior to the setup of </a:t>
            </a:r>
            <a:r>
              <a:rPr lang="en-US" sz="1600" dirty="0" err="1">
                <a:solidFill>
                  <a:srgbClr val="133241"/>
                </a:solidFill>
              </a:rPr>
              <a:t>MiCRO</a:t>
            </a:r>
            <a:r>
              <a:rPr lang="en-US" sz="1600" dirty="0">
                <a:solidFill>
                  <a:srgbClr val="133241"/>
                </a:solidFill>
              </a:rPr>
              <a:t>, </a:t>
            </a:r>
            <a:r>
              <a:rPr lang="en-US" sz="1600" dirty="0" err="1">
                <a:solidFill>
                  <a:srgbClr val="133241"/>
                </a:solidFill>
              </a:rPr>
              <a:t>Fonkoze's</a:t>
            </a:r>
            <a:r>
              <a:rPr lang="en-US" sz="1600" dirty="0">
                <a:solidFill>
                  <a:srgbClr val="133241"/>
                </a:solidFill>
              </a:rPr>
              <a:t> clients bore 100% of natural disaster </a:t>
            </a:r>
            <a:r>
              <a:rPr lang="en-US" sz="1600" dirty="0" smtClean="0">
                <a:solidFill>
                  <a:srgbClr val="133241"/>
                </a:solidFill>
              </a:rPr>
              <a:t>risk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Insured perils: Hurricane, earthquake and rainfall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Payments are made to microfinance borrowers post-disaster to reduce their loans and provide emergency cash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Parametric and basis risk policies are distributed through a local Haitian microfinance institution, </a:t>
            </a:r>
            <a:r>
              <a:rPr lang="en-US" sz="1600" dirty="0" err="1" smtClean="0">
                <a:solidFill>
                  <a:srgbClr val="133241"/>
                </a:solidFill>
              </a:rPr>
              <a:t>Fonkoze</a:t>
            </a:r>
            <a:endParaRPr lang="en-US" sz="1600" dirty="0" smtClean="0">
              <a:solidFill>
                <a:srgbClr val="133241"/>
              </a:solidFill>
            </a:endParaRP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Trigger: Index measured at Fonkoze branches in Haiti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Basis risk absorbed by new donor funded company, MiCRO</a:t>
            </a:r>
          </a:p>
          <a:p>
            <a:pPr marL="268288" lvl="1" indent="-268288" defTabSz="1103313">
              <a:lnSpc>
                <a:spcPct val="96000"/>
              </a:lnSpc>
              <a:spcBef>
                <a:spcPct val="25000"/>
              </a:spcBef>
              <a:buSzPct val="80000"/>
              <a:buFont typeface="Wingdings" pitchFamily="2" charset="2"/>
              <a:buChar char="n"/>
            </a:pPr>
            <a:r>
              <a:rPr lang="en-US" sz="1600" dirty="0" smtClean="0">
                <a:solidFill>
                  <a:srgbClr val="133241"/>
                </a:solidFill>
              </a:rPr>
              <a:t>Inception: March 2011</a:t>
            </a:r>
          </a:p>
        </p:txBody>
      </p:sp>
      <p:pic>
        <p:nvPicPr>
          <p:cNvPr id="16" name="Picture 15" descr="haiti-201004-fcoupet-001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6473" y="1700808"/>
            <a:ext cx="2467101" cy="4392612"/>
          </a:xfrm>
          <a:prstGeom prst="rect">
            <a:avLst/>
          </a:prstGeom>
        </p:spPr>
      </p:pic>
      <p:sp>
        <p:nvSpPr>
          <p:cNvPr id="13" name="1 Título"/>
          <p:cNvSpPr txBox="1">
            <a:spLocks/>
          </p:cNvSpPr>
          <p:nvPr/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Microinsurance</a:t>
            </a:r>
            <a:r>
              <a:rPr lang="es-PA" sz="3200" b="1" dirty="0" smtClean="0"/>
              <a:t>: </a:t>
            </a:r>
            <a:r>
              <a:rPr lang="es-PA" sz="3200" b="1" dirty="0" err="1" smtClean="0"/>
              <a:t>MiCRO</a:t>
            </a:r>
            <a:r>
              <a:rPr lang="es-PA" sz="3200" b="1" dirty="0" smtClean="0"/>
              <a:t> in </a:t>
            </a:r>
            <a:r>
              <a:rPr lang="es-PA" sz="3200" b="1" dirty="0" err="1" smtClean="0"/>
              <a:t>Haiti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14867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0" descr="footer1.jpg"/>
          <p:cNvPicPr>
            <a:picLocks noChangeAspect="1" noChangeArrowheads="1"/>
          </p:cNvPicPr>
          <p:nvPr/>
        </p:nvPicPr>
        <p:blipFill>
          <a:blip r:embed="rId2" cstate="print"/>
          <a:srcRect l="4155" r="7232" b="-25999"/>
          <a:stretch>
            <a:fillRect/>
          </a:stretch>
        </p:blipFill>
        <p:spPr bwMode="auto">
          <a:xfrm>
            <a:off x="4283968" y="6165304"/>
            <a:ext cx="4608512" cy="144016"/>
          </a:xfrm>
          <a:prstGeom prst="rect">
            <a:avLst/>
          </a:prstGeom>
          <a:noFill/>
        </p:spPr>
      </p:pic>
      <p:grpSp>
        <p:nvGrpSpPr>
          <p:cNvPr id="5" name="12 Grupo"/>
          <p:cNvGrpSpPr/>
          <p:nvPr/>
        </p:nvGrpSpPr>
        <p:grpSpPr>
          <a:xfrm>
            <a:off x="5790318" y="6378431"/>
            <a:ext cx="3102162" cy="362937"/>
            <a:chOff x="3980221" y="6142874"/>
            <a:chExt cx="3102162" cy="362937"/>
          </a:xfrm>
        </p:grpSpPr>
        <p:pic>
          <p:nvPicPr>
            <p:cNvPr id="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9427" y="6161943"/>
              <a:ext cx="1056704" cy="316537"/>
            </a:xfrm>
            <a:prstGeom prst="rect">
              <a:avLst/>
            </a:prstGeom>
            <a:noFill/>
          </p:spPr>
        </p:pic>
        <p:pic>
          <p:nvPicPr>
            <p:cNvPr id="1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0221" y="6181011"/>
              <a:ext cx="708703" cy="324800"/>
            </a:xfrm>
            <a:prstGeom prst="rect">
              <a:avLst/>
            </a:prstGeom>
            <a:noFill/>
          </p:spPr>
        </p:pic>
        <p:pic>
          <p:nvPicPr>
            <p:cNvPr id="12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28219" y="6142874"/>
              <a:ext cx="1054164" cy="333699"/>
            </a:xfrm>
            <a:prstGeom prst="rect">
              <a:avLst/>
            </a:prstGeom>
            <a:noFill/>
          </p:spPr>
        </p:pic>
      </p:grpSp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496" y="44624"/>
            <a:ext cx="5328592" cy="90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 Título"/>
          <p:cNvSpPr txBox="1">
            <a:spLocks/>
          </p:cNvSpPr>
          <p:nvPr/>
        </p:nvSpPr>
        <p:spPr>
          <a:xfrm>
            <a:off x="457200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A" sz="3200" b="1" dirty="0" err="1" smtClean="0"/>
              <a:t>Ma</a:t>
            </a:r>
            <a:r>
              <a:rPr lang="es-PA" sz="3200" b="1" dirty="0" err="1" smtClean="0"/>
              <a:t>croinsurance</a:t>
            </a:r>
            <a:r>
              <a:rPr lang="es-PA" sz="3200" b="1" dirty="0" smtClean="0"/>
              <a:t>: </a:t>
            </a:r>
            <a:r>
              <a:rPr lang="es-PA" sz="3200" b="1" dirty="0" smtClean="0"/>
              <a:t>RIFCA </a:t>
            </a:r>
            <a:r>
              <a:rPr lang="es-PA" sz="3200" b="1" dirty="0" smtClean="0"/>
              <a:t>in </a:t>
            </a:r>
            <a:r>
              <a:rPr lang="es-PA" sz="3200" b="1" dirty="0" err="1" smtClean="0"/>
              <a:t>Dom</a:t>
            </a:r>
            <a:r>
              <a:rPr lang="es-PA" sz="3200" b="1" dirty="0" smtClean="0"/>
              <a:t> Rep.</a:t>
            </a:r>
            <a:endParaRPr lang="es-ES" sz="3200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gray">
          <a:xfrm>
            <a:off x="4929190" y="1690550"/>
            <a:ext cx="3757610" cy="4464050"/>
          </a:xfrm>
          <a:prstGeom prst="rect">
            <a:avLst/>
          </a:prstGeom>
          <a:solidFill>
            <a:srgbClr val="BFEAF7"/>
          </a:solidFill>
          <a:ln w="9525">
            <a:noFill/>
            <a:miter lim="800000"/>
            <a:headEnd/>
            <a:tailEnd/>
          </a:ln>
        </p:spPr>
        <p:txBody>
          <a:bodyPr lIns="45951" tIns="45951" rIns="45951" bIns="45951"/>
          <a:lstStyle/>
          <a:p>
            <a:pPr marL="268288" indent="-268288" defTabSz="1103313" eaLnBrk="0" hangingPunct="0">
              <a:lnSpc>
                <a:spcPct val="96000"/>
              </a:lnSpc>
              <a:spcBef>
                <a:spcPct val="30000"/>
              </a:spcBef>
              <a:buSzPct val="80000"/>
              <a:buFont typeface="Wingdings" pitchFamily="2" charset="2"/>
              <a:buNone/>
            </a:pPr>
            <a:r>
              <a:rPr lang="en-US" sz="1600" b="1" dirty="0">
                <a:solidFill>
                  <a:srgbClr val="133241"/>
                </a:solidFill>
              </a:rPr>
              <a:t>Solution features</a:t>
            </a:r>
          </a:p>
          <a:p>
            <a:pPr marL="268288" indent="-268288" defTabSz="1103313" eaLnBrk="0" hangingPunct="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n"/>
            </a:pPr>
            <a:r>
              <a:rPr lang="en-US" sz="1600" dirty="0">
                <a:solidFill>
                  <a:srgbClr val="133241"/>
                </a:solidFill>
              </a:rPr>
              <a:t>Each country transfers risk to its own risk retention vehicle (captives)</a:t>
            </a:r>
          </a:p>
          <a:p>
            <a:pPr marL="268288" indent="-268288" defTabSz="1103313" eaLnBrk="0" hangingPunct="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n"/>
            </a:pPr>
            <a:r>
              <a:rPr lang="en-US" sz="1600" dirty="0">
                <a:solidFill>
                  <a:srgbClr val="133241"/>
                </a:solidFill>
              </a:rPr>
              <a:t>Captives buy risk transfer protection (Earthquake and potentially Hurricane) from (re-)insurers / capital markets in the form of reinsurance and, potentially a cat bond</a:t>
            </a:r>
          </a:p>
          <a:p>
            <a:pPr marL="268288" indent="-268288" defTabSz="1103313" eaLnBrk="0" hangingPunct="0">
              <a:lnSpc>
                <a:spcPct val="90000"/>
              </a:lnSpc>
              <a:spcBef>
                <a:spcPct val="30000"/>
              </a:spcBef>
              <a:buFont typeface="Wingdings" pitchFamily="2" charset="2"/>
              <a:buChar char="n"/>
            </a:pPr>
            <a:r>
              <a:rPr lang="en-US" sz="1600" dirty="0">
                <a:solidFill>
                  <a:srgbClr val="133241"/>
                </a:solidFill>
              </a:rPr>
              <a:t>Inter-American Development Bank serves as facilitator by financing premium and advising on setup of </a:t>
            </a:r>
            <a:r>
              <a:rPr lang="en-US" sz="1600" dirty="0" smtClean="0">
                <a:solidFill>
                  <a:srgbClr val="133241"/>
                </a:solidFill>
              </a:rPr>
              <a:t>Facility</a:t>
            </a:r>
            <a:endParaRPr lang="en-US" sz="1600" dirty="0">
              <a:solidFill>
                <a:srgbClr val="133241"/>
              </a:solidFill>
            </a:endParaRPr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214282" y="2500306"/>
            <a:ext cx="4312443" cy="1975402"/>
            <a:chOff x="1027" y="2473"/>
            <a:chExt cx="2125" cy="957"/>
          </a:xfrm>
        </p:grpSpPr>
        <p:sp>
          <p:nvSpPr>
            <p:cNvPr id="19" name="AutoShape 6"/>
            <p:cNvSpPr>
              <a:spLocks noChangeAspect="1" noChangeArrowheads="1" noTextEdit="1"/>
            </p:cNvSpPr>
            <p:nvPr/>
          </p:nvSpPr>
          <p:spPr bwMode="auto">
            <a:xfrm>
              <a:off x="1027" y="2473"/>
              <a:ext cx="2125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1451" y="2537"/>
              <a:ext cx="275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1477" y="2549"/>
              <a:ext cx="243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A</a:t>
              </a:r>
              <a:endParaRPr lang="en-US"/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1810" y="2537"/>
              <a:ext cx="275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1836" y="2549"/>
              <a:ext cx="242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B</a:t>
              </a:r>
              <a:endParaRPr lang="en-US"/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2187" y="2537"/>
              <a:ext cx="276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2213" y="2549"/>
              <a:ext cx="244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C</a:t>
              </a:r>
              <a:endParaRPr lang="en-US"/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2568" y="2537"/>
              <a:ext cx="273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2594" y="2549"/>
              <a:ext cx="239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Z</a:t>
              </a:r>
              <a:endParaRPr lang="en-US"/>
            </a:p>
          </p:txBody>
        </p:sp>
        <p:grpSp>
          <p:nvGrpSpPr>
            <p:cNvPr id="28" name="Group 15"/>
            <p:cNvGrpSpPr>
              <a:grpSpLocks/>
            </p:cNvGrpSpPr>
            <p:nvPr/>
          </p:nvGrpSpPr>
          <p:grpSpPr bwMode="auto">
            <a:xfrm>
              <a:off x="1643" y="3113"/>
              <a:ext cx="992" cy="200"/>
              <a:chOff x="1643" y="3218"/>
              <a:chExt cx="992" cy="200"/>
            </a:xfrm>
          </p:grpSpPr>
          <p:sp>
            <p:nvSpPr>
              <p:cNvPr id="150" name="Rectangle 16"/>
              <p:cNvSpPr>
                <a:spLocks noChangeArrowheads="1"/>
              </p:cNvSpPr>
              <p:nvPr/>
            </p:nvSpPr>
            <p:spPr bwMode="auto">
              <a:xfrm>
                <a:off x="1643" y="3218"/>
                <a:ext cx="992" cy="200"/>
              </a:xfrm>
              <a:prstGeom prst="rect">
                <a:avLst/>
              </a:prstGeom>
              <a:solidFill>
                <a:srgbClr val="82A49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51" name="Rectangle 17"/>
              <p:cNvSpPr>
                <a:spLocks noChangeArrowheads="1"/>
              </p:cNvSpPr>
              <p:nvPr/>
            </p:nvSpPr>
            <p:spPr bwMode="auto">
              <a:xfrm>
                <a:off x="1643" y="3218"/>
                <a:ext cx="992" cy="200"/>
              </a:xfrm>
              <a:prstGeom prst="rect">
                <a:avLst/>
              </a:prstGeom>
              <a:noFill/>
              <a:ln w="25400" cap="rnd">
                <a:solidFill>
                  <a:srgbClr val="455F55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29" name="Group 18"/>
            <p:cNvGrpSpPr>
              <a:grpSpLocks/>
            </p:cNvGrpSpPr>
            <p:nvPr/>
          </p:nvGrpSpPr>
          <p:grpSpPr bwMode="auto">
            <a:xfrm>
              <a:off x="1035" y="2477"/>
              <a:ext cx="242" cy="140"/>
              <a:chOff x="1035" y="2477"/>
              <a:chExt cx="242" cy="140"/>
            </a:xfrm>
          </p:grpSpPr>
          <p:sp>
            <p:nvSpPr>
              <p:cNvPr id="148" name="Rectangle 19"/>
              <p:cNvSpPr>
                <a:spLocks noChangeArrowheads="1"/>
              </p:cNvSpPr>
              <p:nvPr/>
            </p:nvSpPr>
            <p:spPr bwMode="auto">
              <a:xfrm>
                <a:off x="1035" y="2477"/>
                <a:ext cx="242" cy="140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49" name="Rectangle 20"/>
              <p:cNvSpPr>
                <a:spLocks noChangeArrowheads="1"/>
              </p:cNvSpPr>
              <p:nvPr/>
            </p:nvSpPr>
            <p:spPr bwMode="auto">
              <a:xfrm>
                <a:off x="1035" y="2477"/>
                <a:ext cx="242" cy="140"/>
              </a:xfrm>
              <a:prstGeom prst="rect">
                <a:avLst/>
              </a:prstGeom>
              <a:noFill/>
              <a:ln w="14288" cap="rnd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1081" y="2495"/>
              <a:ext cx="169" cy="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>
                  <a:solidFill>
                    <a:srgbClr val="000000"/>
                  </a:solidFill>
                </a:rPr>
                <a:t>Captive </a:t>
              </a:r>
              <a:endParaRPr lang="en-US"/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1067" y="2551"/>
              <a:ext cx="188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>
                  <a:solidFill>
                    <a:srgbClr val="000000"/>
                  </a:solidFill>
                </a:rPr>
                <a:t>Manager</a:t>
              </a:r>
              <a:endParaRPr lang="en-US"/>
            </a:p>
          </p:txBody>
        </p:sp>
        <p:grpSp>
          <p:nvGrpSpPr>
            <p:cNvPr id="32" name="Group 23"/>
            <p:cNvGrpSpPr>
              <a:grpSpLocks/>
            </p:cNvGrpSpPr>
            <p:nvPr/>
          </p:nvGrpSpPr>
          <p:grpSpPr bwMode="auto">
            <a:xfrm>
              <a:off x="1428" y="2818"/>
              <a:ext cx="321" cy="132"/>
              <a:chOff x="1428" y="2818"/>
              <a:chExt cx="321" cy="132"/>
            </a:xfrm>
          </p:grpSpPr>
          <p:sp>
            <p:nvSpPr>
              <p:cNvPr id="146" name="Rectangle 24"/>
              <p:cNvSpPr>
                <a:spLocks noChangeArrowheads="1"/>
              </p:cNvSpPr>
              <p:nvPr/>
            </p:nvSpPr>
            <p:spPr bwMode="auto">
              <a:xfrm>
                <a:off x="1428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47" name="Rectangle 25"/>
              <p:cNvSpPr>
                <a:spLocks noChangeArrowheads="1"/>
              </p:cNvSpPr>
              <p:nvPr/>
            </p:nvSpPr>
            <p:spPr bwMode="auto">
              <a:xfrm>
                <a:off x="1428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1477" y="2824"/>
              <a:ext cx="258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A </a:t>
              </a:r>
              <a:endParaRPr lang="en-US"/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1503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35" name="Group 28"/>
            <p:cNvGrpSpPr>
              <a:grpSpLocks/>
            </p:cNvGrpSpPr>
            <p:nvPr/>
          </p:nvGrpSpPr>
          <p:grpSpPr bwMode="auto">
            <a:xfrm>
              <a:off x="1787" y="2818"/>
              <a:ext cx="321" cy="132"/>
              <a:chOff x="1787" y="2818"/>
              <a:chExt cx="321" cy="132"/>
            </a:xfrm>
          </p:grpSpPr>
          <p:sp>
            <p:nvSpPr>
              <p:cNvPr id="144" name="Rectangle 29"/>
              <p:cNvSpPr>
                <a:spLocks noChangeArrowheads="1"/>
              </p:cNvSpPr>
              <p:nvPr/>
            </p:nvSpPr>
            <p:spPr bwMode="auto">
              <a:xfrm>
                <a:off x="1787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45" name="Rectangle 30"/>
              <p:cNvSpPr>
                <a:spLocks noChangeArrowheads="1"/>
              </p:cNvSpPr>
              <p:nvPr/>
            </p:nvSpPr>
            <p:spPr bwMode="auto">
              <a:xfrm>
                <a:off x="1787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836" y="2824"/>
              <a:ext cx="25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B </a:t>
              </a:r>
              <a:endParaRPr 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862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38" name="Group 33"/>
            <p:cNvGrpSpPr>
              <a:grpSpLocks/>
            </p:cNvGrpSpPr>
            <p:nvPr/>
          </p:nvGrpSpPr>
          <p:grpSpPr bwMode="auto">
            <a:xfrm>
              <a:off x="2165" y="2818"/>
              <a:ext cx="321" cy="132"/>
              <a:chOff x="2165" y="2818"/>
              <a:chExt cx="321" cy="132"/>
            </a:xfrm>
          </p:grpSpPr>
          <p:sp>
            <p:nvSpPr>
              <p:cNvPr id="142" name="Rectangle 34"/>
              <p:cNvSpPr>
                <a:spLocks noChangeArrowheads="1"/>
              </p:cNvSpPr>
              <p:nvPr/>
            </p:nvSpPr>
            <p:spPr bwMode="auto">
              <a:xfrm>
                <a:off x="2165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43" name="Rectangle 35"/>
              <p:cNvSpPr>
                <a:spLocks noChangeArrowheads="1"/>
              </p:cNvSpPr>
              <p:nvPr/>
            </p:nvSpPr>
            <p:spPr bwMode="auto">
              <a:xfrm>
                <a:off x="2165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2213" y="2824"/>
              <a:ext cx="259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C </a:t>
              </a:r>
              <a:endParaRPr lang="en-US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2240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41" name="Group 38"/>
            <p:cNvGrpSpPr>
              <a:grpSpLocks/>
            </p:cNvGrpSpPr>
            <p:nvPr/>
          </p:nvGrpSpPr>
          <p:grpSpPr bwMode="auto">
            <a:xfrm>
              <a:off x="2542" y="2818"/>
              <a:ext cx="322" cy="132"/>
              <a:chOff x="2542" y="2818"/>
              <a:chExt cx="322" cy="132"/>
            </a:xfrm>
          </p:grpSpPr>
          <p:sp>
            <p:nvSpPr>
              <p:cNvPr id="140" name="Rectangle 39"/>
              <p:cNvSpPr>
                <a:spLocks noChangeArrowheads="1"/>
              </p:cNvSpPr>
              <p:nvPr/>
            </p:nvSpPr>
            <p:spPr bwMode="auto">
              <a:xfrm>
                <a:off x="2542" y="2818"/>
                <a:ext cx="322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41" name="Rectangle 40"/>
              <p:cNvSpPr>
                <a:spLocks noChangeArrowheads="1"/>
              </p:cNvSpPr>
              <p:nvPr/>
            </p:nvSpPr>
            <p:spPr bwMode="auto">
              <a:xfrm>
                <a:off x="2542" y="2818"/>
                <a:ext cx="322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593" y="2824"/>
              <a:ext cx="254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Z </a:t>
              </a:r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618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sp>
          <p:nvSpPr>
            <p:cNvPr id="44" name="Freeform 43"/>
            <p:cNvSpPr>
              <a:spLocks noEditPoints="1"/>
            </p:cNvSpPr>
            <p:nvPr/>
          </p:nvSpPr>
          <p:spPr bwMode="auto">
            <a:xfrm>
              <a:off x="1938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7 w 19"/>
                <a:gd name="T5" fmla="*/ 179 h 196"/>
                <a:gd name="T6" fmla="*/ 7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7" y="179"/>
                  </a:lnTo>
                  <a:lnTo>
                    <a:pt x="7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2316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6 w 19"/>
                <a:gd name="T5" fmla="*/ 179 h 196"/>
                <a:gd name="T6" fmla="*/ 6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6" y="179"/>
                  </a:lnTo>
                  <a:lnTo>
                    <a:pt x="6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45"/>
            <p:cNvSpPr>
              <a:spLocks noEditPoints="1"/>
            </p:cNvSpPr>
            <p:nvPr/>
          </p:nvSpPr>
          <p:spPr bwMode="auto">
            <a:xfrm>
              <a:off x="1579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7 w 19"/>
                <a:gd name="T5" fmla="*/ 179 h 196"/>
                <a:gd name="T6" fmla="*/ 6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7" y="179"/>
                  </a:lnTo>
                  <a:lnTo>
                    <a:pt x="6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46"/>
            <p:cNvSpPr>
              <a:spLocks noEditPoints="1"/>
            </p:cNvSpPr>
            <p:nvPr/>
          </p:nvSpPr>
          <p:spPr bwMode="auto">
            <a:xfrm>
              <a:off x="2694" y="2617"/>
              <a:ext cx="20" cy="196"/>
            </a:xfrm>
            <a:custGeom>
              <a:avLst/>
              <a:gdLst>
                <a:gd name="T0" fmla="*/ 14 w 20"/>
                <a:gd name="T1" fmla="*/ 17 h 196"/>
                <a:gd name="T2" fmla="*/ 13 w 20"/>
                <a:gd name="T3" fmla="*/ 179 h 196"/>
                <a:gd name="T4" fmla="*/ 6 w 20"/>
                <a:gd name="T5" fmla="*/ 179 h 196"/>
                <a:gd name="T6" fmla="*/ 7 w 20"/>
                <a:gd name="T7" fmla="*/ 17 h 196"/>
                <a:gd name="T8" fmla="*/ 14 w 20"/>
                <a:gd name="T9" fmla="*/ 17 h 196"/>
                <a:gd name="T10" fmla="*/ 1 w 20"/>
                <a:gd name="T11" fmla="*/ 20 h 196"/>
                <a:gd name="T12" fmla="*/ 11 w 20"/>
                <a:gd name="T13" fmla="*/ 0 h 196"/>
                <a:gd name="T14" fmla="*/ 20 w 20"/>
                <a:gd name="T15" fmla="*/ 20 h 196"/>
                <a:gd name="T16" fmla="*/ 1 w 20"/>
                <a:gd name="T17" fmla="*/ 20 h 196"/>
                <a:gd name="T18" fmla="*/ 19 w 20"/>
                <a:gd name="T19" fmla="*/ 176 h 196"/>
                <a:gd name="T20" fmla="*/ 9 w 20"/>
                <a:gd name="T21" fmla="*/ 196 h 196"/>
                <a:gd name="T22" fmla="*/ 0 w 20"/>
                <a:gd name="T23" fmla="*/ 176 h 196"/>
                <a:gd name="T24" fmla="*/ 19 w 20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"/>
                <a:gd name="T40" fmla="*/ 0 h 196"/>
                <a:gd name="T41" fmla="*/ 20 w 20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" h="196">
                  <a:moveTo>
                    <a:pt x="14" y="17"/>
                  </a:moveTo>
                  <a:lnTo>
                    <a:pt x="13" y="179"/>
                  </a:lnTo>
                  <a:lnTo>
                    <a:pt x="6" y="179"/>
                  </a:lnTo>
                  <a:lnTo>
                    <a:pt x="7" y="17"/>
                  </a:lnTo>
                  <a:lnTo>
                    <a:pt x="14" y="17"/>
                  </a:lnTo>
                  <a:close/>
                  <a:moveTo>
                    <a:pt x="1" y="20"/>
                  </a:moveTo>
                  <a:lnTo>
                    <a:pt x="11" y="0"/>
                  </a:lnTo>
                  <a:lnTo>
                    <a:pt x="20" y="20"/>
                  </a:lnTo>
                  <a:lnTo>
                    <a:pt x="1" y="20"/>
                  </a:lnTo>
                  <a:close/>
                  <a:moveTo>
                    <a:pt x="19" y="176"/>
                  </a:moveTo>
                  <a:lnTo>
                    <a:pt x="9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948" y="2955"/>
              <a:ext cx="206" cy="158"/>
            </a:xfrm>
            <a:custGeom>
              <a:avLst/>
              <a:gdLst>
                <a:gd name="T0" fmla="*/ 14 w 191"/>
                <a:gd name="T1" fmla="*/ 4 h 255"/>
                <a:gd name="T2" fmla="*/ 214 w 191"/>
                <a:gd name="T3" fmla="*/ 92 h 255"/>
                <a:gd name="T4" fmla="*/ 208 w 191"/>
                <a:gd name="T5" fmla="*/ 94 h 255"/>
                <a:gd name="T6" fmla="*/ 9 w 191"/>
                <a:gd name="T7" fmla="*/ 6 h 255"/>
                <a:gd name="T8" fmla="*/ 14 w 191"/>
                <a:gd name="T9" fmla="*/ 4 h 255"/>
                <a:gd name="T10" fmla="*/ 4 w 191"/>
                <a:gd name="T11" fmla="*/ 9 h 255"/>
                <a:gd name="T12" fmla="*/ 0 w 191"/>
                <a:gd name="T13" fmla="*/ 0 h 255"/>
                <a:gd name="T14" fmla="*/ 22 w 191"/>
                <a:gd name="T15" fmla="*/ 4 h 255"/>
                <a:gd name="T16" fmla="*/ 4 w 191"/>
                <a:gd name="T17" fmla="*/ 9 h 255"/>
                <a:gd name="T18" fmla="*/ 218 w 191"/>
                <a:gd name="T19" fmla="*/ 89 h 255"/>
                <a:gd name="T20" fmla="*/ 222 w 191"/>
                <a:gd name="T21" fmla="*/ 98 h 255"/>
                <a:gd name="T22" fmla="*/ 201 w 191"/>
                <a:gd name="T23" fmla="*/ 94 h 255"/>
                <a:gd name="T24" fmla="*/ 218 w 191"/>
                <a:gd name="T25" fmla="*/ 89 h 2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1"/>
                <a:gd name="T40" fmla="*/ 0 h 255"/>
                <a:gd name="T41" fmla="*/ 191 w 191"/>
                <a:gd name="T42" fmla="*/ 255 h 2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1" h="255">
                  <a:moveTo>
                    <a:pt x="12" y="11"/>
                  </a:moveTo>
                  <a:lnTo>
                    <a:pt x="184" y="240"/>
                  </a:lnTo>
                  <a:lnTo>
                    <a:pt x="179" y="244"/>
                  </a:lnTo>
                  <a:lnTo>
                    <a:pt x="7" y="15"/>
                  </a:lnTo>
                  <a:lnTo>
                    <a:pt x="12" y="11"/>
                  </a:lnTo>
                  <a:close/>
                  <a:moveTo>
                    <a:pt x="4" y="22"/>
                  </a:moveTo>
                  <a:lnTo>
                    <a:pt x="0" y="0"/>
                  </a:lnTo>
                  <a:lnTo>
                    <a:pt x="19" y="9"/>
                  </a:lnTo>
                  <a:lnTo>
                    <a:pt x="4" y="22"/>
                  </a:lnTo>
                  <a:close/>
                  <a:moveTo>
                    <a:pt x="187" y="233"/>
                  </a:moveTo>
                  <a:lnTo>
                    <a:pt x="191" y="255"/>
                  </a:lnTo>
                  <a:lnTo>
                    <a:pt x="172" y="245"/>
                  </a:lnTo>
                  <a:lnTo>
                    <a:pt x="187" y="233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48"/>
            <p:cNvSpPr>
              <a:spLocks noEditPoints="1"/>
            </p:cNvSpPr>
            <p:nvPr/>
          </p:nvSpPr>
          <p:spPr bwMode="auto">
            <a:xfrm>
              <a:off x="2109" y="2955"/>
              <a:ext cx="217" cy="158"/>
            </a:xfrm>
            <a:custGeom>
              <a:avLst/>
              <a:gdLst>
                <a:gd name="T0" fmla="*/ 241 w 187"/>
                <a:gd name="T1" fmla="*/ 6 h 255"/>
                <a:gd name="T2" fmla="*/ 16 w 187"/>
                <a:gd name="T3" fmla="*/ 94 h 255"/>
                <a:gd name="T4" fmla="*/ 9 w 187"/>
                <a:gd name="T5" fmla="*/ 92 h 255"/>
                <a:gd name="T6" fmla="*/ 234 w 187"/>
                <a:gd name="T7" fmla="*/ 4 h 255"/>
                <a:gd name="T8" fmla="*/ 241 w 187"/>
                <a:gd name="T9" fmla="*/ 6 h 255"/>
                <a:gd name="T10" fmla="*/ 226 w 187"/>
                <a:gd name="T11" fmla="*/ 4 h 255"/>
                <a:gd name="T12" fmla="*/ 252 w 187"/>
                <a:gd name="T13" fmla="*/ 0 h 255"/>
                <a:gd name="T14" fmla="*/ 245 w 187"/>
                <a:gd name="T15" fmla="*/ 9 h 255"/>
                <a:gd name="T16" fmla="*/ 226 w 187"/>
                <a:gd name="T17" fmla="*/ 4 h 255"/>
                <a:gd name="T18" fmla="*/ 26 w 187"/>
                <a:gd name="T19" fmla="*/ 94 h 255"/>
                <a:gd name="T20" fmla="*/ 0 w 187"/>
                <a:gd name="T21" fmla="*/ 98 h 255"/>
                <a:gd name="T22" fmla="*/ 6 w 187"/>
                <a:gd name="T23" fmla="*/ 89 h 255"/>
                <a:gd name="T24" fmla="*/ 26 w 187"/>
                <a:gd name="T25" fmla="*/ 94 h 2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7"/>
                <a:gd name="T40" fmla="*/ 0 h 255"/>
                <a:gd name="T41" fmla="*/ 187 w 187"/>
                <a:gd name="T42" fmla="*/ 255 h 2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7" h="255">
                  <a:moveTo>
                    <a:pt x="179" y="15"/>
                  </a:moveTo>
                  <a:lnTo>
                    <a:pt x="12" y="244"/>
                  </a:lnTo>
                  <a:lnTo>
                    <a:pt x="7" y="239"/>
                  </a:lnTo>
                  <a:lnTo>
                    <a:pt x="174" y="11"/>
                  </a:lnTo>
                  <a:lnTo>
                    <a:pt x="179" y="15"/>
                  </a:lnTo>
                  <a:close/>
                  <a:moveTo>
                    <a:pt x="168" y="10"/>
                  </a:moveTo>
                  <a:lnTo>
                    <a:pt x="187" y="0"/>
                  </a:lnTo>
                  <a:lnTo>
                    <a:pt x="182" y="22"/>
                  </a:lnTo>
                  <a:lnTo>
                    <a:pt x="168" y="10"/>
                  </a:lnTo>
                  <a:close/>
                  <a:moveTo>
                    <a:pt x="19" y="245"/>
                  </a:moveTo>
                  <a:lnTo>
                    <a:pt x="0" y="255"/>
                  </a:lnTo>
                  <a:lnTo>
                    <a:pt x="4" y="233"/>
                  </a:lnTo>
                  <a:lnTo>
                    <a:pt x="19" y="245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2109" y="2954"/>
              <a:ext cx="594" cy="159"/>
            </a:xfrm>
            <a:custGeom>
              <a:avLst/>
              <a:gdLst>
                <a:gd name="T0" fmla="*/ 611 w 564"/>
                <a:gd name="T1" fmla="*/ 4 h 257"/>
                <a:gd name="T2" fmla="*/ 18 w 564"/>
                <a:gd name="T3" fmla="*/ 97 h 257"/>
                <a:gd name="T4" fmla="*/ 15 w 564"/>
                <a:gd name="T5" fmla="*/ 94 h 257"/>
                <a:gd name="T6" fmla="*/ 609 w 564"/>
                <a:gd name="T7" fmla="*/ 1 h 257"/>
                <a:gd name="T8" fmla="*/ 611 w 564"/>
                <a:gd name="T9" fmla="*/ 4 h 257"/>
                <a:gd name="T10" fmla="*/ 602 w 564"/>
                <a:gd name="T11" fmla="*/ 0 h 257"/>
                <a:gd name="T12" fmla="*/ 626 w 564"/>
                <a:gd name="T13" fmla="*/ 1 h 257"/>
                <a:gd name="T14" fmla="*/ 611 w 564"/>
                <a:gd name="T15" fmla="*/ 7 h 257"/>
                <a:gd name="T16" fmla="*/ 602 w 564"/>
                <a:gd name="T17" fmla="*/ 0 h 257"/>
                <a:gd name="T18" fmla="*/ 23 w 564"/>
                <a:gd name="T19" fmla="*/ 98 h 257"/>
                <a:gd name="T20" fmla="*/ 0 w 564"/>
                <a:gd name="T21" fmla="*/ 98 h 257"/>
                <a:gd name="T22" fmla="*/ 16 w 564"/>
                <a:gd name="T23" fmla="*/ 92 h 257"/>
                <a:gd name="T24" fmla="*/ 23 w 564"/>
                <a:gd name="T25" fmla="*/ 98 h 2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4"/>
                <a:gd name="T40" fmla="*/ 0 h 257"/>
                <a:gd name="T41" fmla="*/ 564 w 564"/>
                <a:gd name="T42" fmla="*/ 257 h 2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4" h="257">
                  <a:moveTo>
                    <a:pt x="551" y="10"/>
                  </a:moveTo>
                  <a:lnTo>
                    <a:pt x="16" y="252"/>
                  </a:lnTo>
                  <a:lnTo>
                    <a:pt x="13" y="246"/>
                  </a:lnTo>
                  <a:lnTo>
                    <a:pt x="549" y="4"/>
                  </a:lnTo>
                  <a:lnTo>
                    <a:pt x="551" y="10"/>
                  </a:lnTo>
                  <a:close/>
                  <a:moveTo>
                    <a:pt x="543" y="0"/>
                  </a:moveTo>
                  <a:lnTo>
                    <a:pt x="564" y="1"/>
                  </a:lnTo>
                  <a:lnTo>
                    <a:pt x="551" y="18"/>
                  </a:lnTo>
                  <a:lnTo>
                    <a:pt x="543" y="0"/>
                  </a:lnTo>
                  <a:close/>
                  <a:moveTo>
                    <a:pt x="21" y="257"/>
                  </a:moveTo>
                  <a:lnTo>
                    <a:pt x="0" y="256"/>
                  </a:lnTo>
                  <a:lnTo>
                    <a:pt x="14" y="239"/>
                  </a:lnTo>
                  <a:lnTo>
                    <a:pt x="21" y="257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" name="Group 50"/>
            <p:cNvGrpSpPr>
              <a:grpSpLocks/>
            </p:cNvGrpSpPr>
            <p:nvPr/>
          </p:nvGrpSpPr>
          <p:grpSpPr bwMode="auto">
            <a:xfrm>
              <a:off x="2958" y="2826"/>
              <a:ext cx="189" cy="111"/>
              <a:chOff x="2958" y="2826"/>
              <a:chExt cx="189" cy="111"/>
            </a:xfrm>
          </p:grpSpPr>
          <p:sp>
            <p:nvSpPr>
              <p:cNvPr id="138" name="Rectangle 51"/>
              <p:cNvSpPr>
                <a:spLocks noChangeArrowheads="1"/>
              </p:cNvSpPr>
              <p:nvPr/>
            </p:nvSpPr>
            <p:spPr bwMode="auto">
              <a:xfrm>
                <a:off x="2958" y="2826"/>
                <a:ext cx="189" cy="1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39" name="Rectangle 52"/>
              <p:cNvSpPr>
                <a:spLocks noChangeArrowheads="1"/>
              </p:cNvSpPr>
              <p:nvPr/>
            </p:nvSpPr>
            <p:spPr bwMode="auto">
              <a:xfrm>
                <a:off x="2958" y="2826"/>
                <a:ext cx="189" cy="1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3007" y="2849"/>
              <a:ext cx="101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000000"/>
                  </a:solidFill>
                </a:rPr>
                <a:t>IDB</a:t>
              </a:r>
              <a:endParaRPr lang="en-US"/>
            </a:p>
          </p:txBody>
        </p:sp>
        <p:grpSp>
          <p:nvGrpSpPr>
            <p:cNvPr id="53" name="Group 54"/>
            <p:cNvGrpSpPr>
              <a:grpSpLocks/>
            </p:cNvGrpSpPr>
            <p:nvPr/>
          </p:nvGrpSpPr>
          <p:grpSpPr bwMode="auto">
            <a:xfrm>
              <a:off x="1031" y="2765"/>
              <a:ext cx="246" cy="136"/>
              <a:chOff x="1031" y="2765"/>
              <a:chExt cx="246" cy="136"/>
            </a:xfrm>
          </p:grpSpPr>
          <p:sp>
            <p:nvSpPr>
              <p:cNvPr id="136" name="Rectangle 55"/>
              <p:cNvSpPr>
                <a:spLocks noChangeArrowheads="1"/>
              </p:cNvSpPr>
              <p:nvPr/>
            </p:nvSpPr>
            <p:spPr bwMode="auto">
              <a:xfrm>
                <a:off x="1031" y="2765"/>
                <a:ext cx="246" cy="136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37" name="Rectangle 56"/>
              <p:cNvSpPr>
                <a:spLocks noChangeArrowheads="1"/>
              </p:cNvSpPr>
              <p:nvPr/>
            </p:nvSpPr>
            <p:spPr bwMode="auto">
              <a:xfrm>
                <a:off x="1031" y="2765"/>
                <a:ext cx="246" cy="136"/>
              </a:xfrm>
              <a:prstGeom prst="rect">
                <a:avLst/>
              </a:prstGeom>
              <a:noFill/>
              <a:ln w="14288" cap="rnd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1081" y="2808"/>
              <a:ext cx="154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>
                  <a:solidFill>
                    <a:srgbClr val="000000"/>
                  </a:solidFill>
                </a:rPr>
                <a:t>Auditor</a:t>
              </a:r>
              <a:endParaRPr lang="en-US"/>
            </a:p>
          </p:txBody>
        </p:sp>
        <p:grpSp>
          <p:nvGrpSpPr>
            <p:cNvPr id="55" name="Group 58"/>
            <p:cNvGrpSpPr>
              <a:grpSpLocks/>
            </p:cNvGrpSpPr>
            <p:nvPr/>
          </p:nvGrpSpPr>
          <p:grpSpPr bwMode="auto">
            <a:xfrm>
              <a:off x="1236" y="2615"/>
              <a:ext cx="1418" cy="163"/>
              <a:chOff x="1236" y="2615"/>
              <a:chExt cx="1418" cy="163"/>
            </a:xfrm>
          </p:grpSpPr>
          <p:sp>
            <p:nvSpPr>
              <p:cNvPr id="130" name="Freeform 59"/>
              <p:cNvSpPr>
                <a:spLocks noEditPoints="1"/>
              </p:cNvSpPr>
              <p:nvPr/>
            </p:nvSpPr>
            <p:spPr bwMode="auto">
              <a:xfrm>
                <a:off x="1239" y="2682"/>
                <a:ext cx="1406" cy="5"/>
              </a:xfrm>
              <a:custGeom>
                <a:avLst/>
                <a:gdLst>
                  <a:gd name="T0" fmla="*/ 44 w 1406"/>
                  <a:gd name="T1" fmla="*/ 0 h 5"/>
                  <a:gd name="T2" fmla="*/ 0 w 1406"/>
                  <a:gd name="T3" fmla="*/ 5 h 5"/>
                  <a:gd name="T4" fmla="*/ 61 w 1406"/>
                  <a:gd name="T5" fmla="*/ 0 h 5"/>
                  <a:gd name="T6" fmla="*/ 105 w 1406"/>
                  <a:gd name="T7" fmla="*/ 5 h 5"/>
                  <a:gd name="T8" fmla="*/ 61 w 1406"/>
                  <a:gd name="T9" fmla="*/ 0 h 5"/>
                  <a:gd name="T10" fmla="*/ 165 w 1406"/>
                  <a:gd name="T11" fmla="*/ 0 h 5"/>
                  <a:gd name="T12" fmla="*/ 121 w 1406"/>
                  <a:gd name="T13" fmla="*/ 5 h 5"/>
                  <a:gd name="T14" fmla="*/ 182 w 1406"/>
                  <a:gd name="T15" fmla="*/ 0 h 5"/>
                  <a:gd name="T16" fmla="*/ 226 w 1406"/>
                  <a:gd name="T17" fmla="*/ 5 h 5"/>
                  <a:gd name="T18" fmla="*/ 182 w 1406"/>
                  <a:gd name="T19" fmla="*/ 0 h 5"/>
                  <a:gd name="T20" fmla="*/ 287 w 1406"/>
                  <a:gd name="T21" fmla="*/ 0 h 5"/>
                  <a:gd name="T22" fmla="*/ 242 w 1406"/>
                  <a:gd name="T23" fmla="*/ 5 h 5"/>
                  <a:gd name="T24" fmla="*/ 303 w 1406"/>
                  <a:gd name="T25" fmla="*/ 0 h 5"/>
                  <a:gd name="T26" fmla="*/ 347 w 1406"/>
                  <a:gd name="T27" fmla="*/ 5 h 5"/>
                  <a:gd name="T28" fmla="*/ 303 w 1406"/>
                  <a:gd name="T29" fmla="*/ 0 h 5"/>
                  <a:gd name="T30" fmla="*/ 408 w 1406"/>
                  <a:gd name="T31" fmla="*/ 0 h 5"/>
                  <a:gd name="T32" fmla="*/ 364 w 1406"/>
                  <a:gd name="T33" fmla="*/ 5 h 5"/>
                  <a:gd name="T34" fmla="*/ 424 w 1406"/>
                  <a:gd name="T35" fmla="*/ 0 h 5"/>
                  <a:gd name="T36" fmla="*/ 468 w 1406"/>
                  <a:gd name="T37" fmla="*/ 5 h 5"/>
                  <a:gd name="T38" fmla="*/ 424 w 1406"/>
                  <a:gd name="T39" fmla="*/ 0 h 5"/>
                  <a:gd name="T40" fmla="*/ 529 w 1406"/>
                  <a:gd name="T41" fmla="*/ 0 h 5"/>
                  <a:gd name="T42" fmla="*/ 485 w 1406"/>
                  <a:gd name="T43" fmla="*/ 5 h 5"/>
                  <a:gd name="T44" fmla="*/ 546 w 1406"/>
                  <a:gd name="T45" fmla="*/ 0 h 5"/>
                  <a:gd name="T46" fmla="*/ 590 w 1406"/>
                  <a:gd name="T47" fmla="*/ 5 h 5"/>
                  <a:gd name="T48" fmla="*/ 546 w 1406"/>
                  <a:gd name="T49" fmla="*/ 0 h 5"/>
                  <a:gd name="T50" fmla="*/ 650 w 1406"/>
                  <a:gd name="T51" fmla="*/ 0 h 5"/>
                  <a:gd name="T52" fmla="*/ 606 w 1406"/>
                  <a:gd name="T53" fmla="*/ 5 h 5"/>
                  <a:gd name="T54" fmla="*/ 667 w 1406"/>
                  <a:gd name="T55" fmla="*/ 0 h 5"/>
                  <a:gd name="T56" fmla="*/ 711 w 1406"/>
                  <a:gd name="T57" fmla="*/ 5 h 5"/>
                  <a:gd name="T58" fmla="*/ 667 w 1406"/>
                  <a:gd name="T59" fmla="*/ 0 h 5"/>
                  <a:gd name="T60" fmla="*/ 771 w 1406"/>
                  <a:gd name="T61" fmla="*/ 0 h 5"/>
                  <a:gd name="T62" fmla="*/ 727 w 1406"/>
                  <a:gd name="T63" fmla="*/ 5 h 5"/>
                  <a:gd name="T64" fmla="*/ 788 w 1406"/>
                  <a:gd name="T65" fmla="*/ 0 h 5"/>
                  <a:gd name="T66" fmla="*/ 832 w 1406"/>
                  <a:gd name="T67" fmla="*/ 5 h 5"/>
                  <a:gd name="T68" fmla="*/ 788 w 1406"/>
                  <a:gd name="T69" fmla="*/ 0 h 5"/>
                  <a:gd name="T70" fmla="*/ 893 w 1406"/>
                  <a:gd name="T71" fmla="*/ 0 h 5"/>
                  <a:gd name="T72" fmla="*/ 849 w 1406"/>
                  <a:gd name="T73" fmla="*/ 5 h 5"/>
                  <a:gd name="T74" fmla="*/ 909 w 1406"/>
                  <a:gd name="T75" fmla="*/ 0 h 5"/>
                  <a:gd name="T76" fmla="*/ 953 w 1406"/>
                  <a:gd name="T77" fmla="*/ 5 h 5"/>
                  <a:gd name="T78" fmla="*/ 909 w 1406"/>
                  <a:gd name="T79" fmla="*/ 0 h 5"/>
                  <a:gd name="T80" fmla="*/ 1014 w 1406"/>
                  <a:gd name="T81" fmla="*/ 0 h 5"/>
                  <a:gd name="T82" fmla="*/ 970 w 1406"/>
                  <a:gd name="T83" fmla="*/ 5 h 5"/>
                  <a:gd name="T84" fmla="*/ 1030 w 1406"/>
                  <a:gd name="T85" fmla="*/ 0 h 5"/>
                  <a:gd name="T86" fmla="*/ 1074 w 1406"/>
                  <a:gd name="T87" fmla="*/ 5 h 5"/>
                  <a:gd name="T88" fmla="*/ 1030 w 1406"/>
                  <a:gd name="T89" fmla="*/ 0 h 5"/>
                  <a:gd name="T90" fmla="*/ 1135 w 1406"/>
                  <a:gd name="T91" fmla="*/ 0 h 5"/>
                  <a:gd name="T92" fmla="*/ 1091 w 1406"/>
                  <a:gd name="T93" fmla="*/ 5 h 5"/>
                  <a:gd name="T94" fmla="*/ 1152 w 1406"/>
                  <a:gd name="T95" fmla="*/ 0 h 5"/>
                  <a:gd name="T96" fmla="*/ 1196 w 1406"/>
                  <a:gd name="T97" fmla="*/ 5 h 5"/>
                  <a:gd name="T98" fmla="*/ 1152 w 1406"/>
                  <a:gd name="T99" fmla="*/ 0 h 5"/>
                  <a:gd name="T100" fmla="*/ 1256 w 1406"/>
                  <a:gd name="T101" fmla="*/ 0 h 5"/>
                  <a:gd name="T102" fmla="*/ 1212 w 1406"/>
                  <a:gd name="T103" fmla="*/ 5 h 5"/>
                  <a:gd name="T104" fmla="*/ 1273 w 1406"/>
                  <a:gd name="T105" fmla="*/ 0 h 5"/>
                  <a:gd name="T106" fmla="*/ 1317 w 1406"/>
                  <a:gd name="T107" fmla="*/ 5 h 5"/>
                  <a:gd name="T108" fmla="*/ 1273 w 1406"/>
                  <a:gd name="T109" fmla="*/ 0 h 5"/>
                  <a:gd name="T110" fmla="*/ 1377 w 1406"/>
                  <a:gd name="T111" fmla="*/ 0 h 5"/>
                  <a:gd name="T112" fmla="*/ 1333 w 1406"/>
                  <a:gd name="T113" fmla="*/ 5 h 5"/>
                  <a:gd name="T114" fmla="*/ 1394 w 1406"/>
                  <a:gd name="T115" fmla="*/ 0 h 5"/>
                  <a:gd name="T116" fmla="*/ 1406 w 1406"/>
                  <a:gd name="T117" fmla="*/ 5 h 5"/>
                  <a:gd name="T118" fmla="*/ 1394 w 1406"/>
                  <a:gd name="T119" fmla="*/ 0 h 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406"/>
                  <a:gd name="T181" fmla="*/ 0 h 5"/>
                  <a:gd name="T182" fmla="*/ 1406 w 1406"/>
                  <a:gd name="T183" fmla="*/ 5 h 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406" h="5">
                    <a:moveTo>
                      <a:pt x="0" y="0"/>
                    </a:moveTo>
                    <a:lnTo>
                      <a:pt x="44" y="0"/>
                    </a:lnTo>
                    <a:lnTo>
                      <a:pt x="44" y="5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  <a:moveTo>
                      <a:pt x="61" y="0"/>
                    </a:moveTo>
                    <a:lnTo>
                      <a:pt x="105" y="0"/>
                    </a:lnTo>
                    <a:lnTo>
                      <a:pt x="105" y="5"/>
                    </a:lnTo>
                    <a:lnTo>
                      <a:pt x="61" y="5"/>
                    </a:lnTo>
                    <a:lnTo>
                      <a:pt x="61" y="0"/>
                    </a:lnTo>
                    <a:close/>
                    <a:moveTo>
                      <a:pt x="121" y="0"/>
                    </a:moveTo>
                    <a:lnTo>
                      <a:pt x="165" y="0"/>
                    </a:lnTo>
                    <a:lnTo>
                      <a:pt x="165" y="5"/>
                    </a:lnTo>
                    <a:lnTo>
                      <a:pt x="121" y="5"/>
                    </a:lnTo>
                    <a:lnTo>
                      <a:pt x="121" y="0"/>
                    </a:lnTo>
                    <a:close/>
                    <a:moveTo>
                      <a:pt x="182" y="0"/>
                    </a:moveTo>
                    <a:lnTo>
                      <a:pt x="226" y="0"/>
                    </a:lnTo>
                    <a:lnTo>
                      <a:pt x="226" y="5"/>
                    </a:lnTo>
                    <a:lnTo>
                      <a:pt x="182" y="5"/>
                    </a:lnTo>
                    <a:lnTo>
                      <a:pt x="182" y="0"/>
                    </a:lnTo>
                    <a:close/>
                    <a:moveTo>
                      <a:pt x="242" y="0"/>
                    </a:moveTo>
                    <a:lnTo>
                      <a:pt x="287" y="0"/>
                    </a:lnTo>
                    <a:lnTo>
                      <a:pt x="287" y="5"/>
                    </a:lnTo>
                    <a:lnTo>
                      <a:pt x="242" y="5"/>
                    </a:lnTo>
                    <a:lnTo>
                      <a:pt x="242" y="0"/>
                    </a:lnTo>
                    <a:close/>
                    <a:moveTo>
                      <a:pt x="303" y="0"/>
                    </a:moveTo>
                    <a:lnTo>
                      <a:pt x="347" y="0"/>
                    </a:lnTo>
                    <a:lnTo>
                      <a:pt x="347" y="5"/>
                    </a:lnTo>
                    <a:lnTo>
                      <a:pt x="303" y="5"/>
                    </a:lnTo>
                    <a:lnTo>
                      <a:pt x="303" y="0"/>
                    </a:lnTo>
                    <a:close/>
                    <a:moveTo>
                      <a:pt x="364" y="0"/>
                    </a:moveTo>
                    <a:lnTo>
                      <a:pt x="408" y="0"/>
                    </a:lnTo>
                    <a:lnTo>
                      <a:pt x="408" y="5"/>
                    </a:lnTo>
                    <a:lnTo>
                      <a:pt x="364" y="5"/>
                    </a:lnTo>
                    <a:lnTo>
                      <a:pt x="364" y="0"/>
                    </a:lnTo>
                    <a:close/>
                    <a:moveTo>
                      <a:pt x="424" y="0"/>
                    </a:moveTo>
                    <a:lnTo>
                      <a:pt x="468" y="0"/>
                    </a:lnTo>
                    <a:lnTo>
                      <a:pt x="468" y="5"/>
                    </a:lnTo>
                    <a:lnTo>
                      <a:pt x="424" y="5"/>
                    </a:lnTo>
                    <a:lnTo>
                      <a:pt x="424" y="0"/>
                    </a:lnTo>
                    <a:close/>
                    <a:moveTo>
                      <a:pt x="485" y="0"/>
                    </a:moveTo>
                    <a:lnTo>
                      <a:pt x="529" y="0"/>
                    </a:lnTo>
                    <a:lnTo>
                      <a:pt x="529" y="5"/>
                    </a:lnTo>
                    <a:lnTo>
                      <a:pt x="485" y="5"/>
                    </a:lnTo>
                    <a:lnTo>
                      <a:pt x="485" y="0"/>
                    </a:lnTo>
                    <a:close/>
                    <a:moveTo>
                      <a:pt x="546" y="0"/>
                    </a:moveTo>
                    <a:lnTo>
                      <a:pt x="590" y="0"/>
                    </a:lnTo>
                    <a:lnTo>
                      <a:pt x="590" y="5"/>
                    </a:lnTo>
                    <a:lnTo>
                      <a:pt x="546" y="5"/>
                    </a:lnTo>
                    <a:lnTo>
                      <a:pt x="546" y="0"/>
                    </a:lnTo>
                    <a:close/>
                    <a:moveTo>
                      <a:pt x="606" y="0"/>
                    </a:moveTo>
                    <a:lnTo>
                      <a:pt x="650" y="0"/>
                    </a:lnTo>
                    <a:lnTo>
                      <a:pt x="650" y="5"/>
                    </a:lnTo>
                    <a:lnTo>
                      <a:pt x="606" y="5"/>
                    </a:lnTo>
                    <a:lnTo>
                      <a:pt x="606" y="0"/>
                    </a:lnTo>
                    <a:close/>
                    <a:moveTo>
                      <a:pt x="667" y="0"/>
                    </a:moveTo>
                    <a:lnTo>
                      <a:pt x="711" y="0"/>
                    </a:lnTo>
                    <a:lnTo>
                      <a:pt x="711" y="5"/>
                    </a:lnTo>
                    <a:lnTo>
                      <a:pt x="667" y="5"/>
                    </a:lnTo>
                    <a:lnTo>
                      <a:pt x="667" y="0"/>
                    </a:lnTo>
                    <a:close/>
                    <a:moveTo>
                      <a:pt x="727" y="0"/>
                    </a:moveTo>
                    <a:lnTo>
                      <a:pt x="771" y="0"/>
                    </a:lnTo>
                    <a:lnTo>
                      <a:pt x="771" y="5"/>
                    </a:lnTo>
                    <a:lnTo>
                      <a:pt x="727" y="5"/>
                    </a:lnTo>
                    <a:lnTo>
                      <a:pt x="727" y="0"/>
                    </a:lnTo>
                    <a:close/>
                    <a:moveTo>
                      <a:pt x="788" y="0"/>
                    </a:moveTo>
                    <a:lnTo>
                      <a:pt x="832" y="0"/>
                    </a:lnTo>
                    <a:lnTo>
                      <a:pt x="832" y="5"/>
                    </a:lnTo>
                    <a:lnTo>
                      <a:pt x="788" y="5"/>
                    </a:lnTo>
                    <a:lnTo>
                      <a:pt x="788" y="0"/>
                    </a:lnTo>
                    <a:close/>
                    <a:moveTo>
                      <a:pt x="849" y="0"/>
                    </a:moveTo>
                    <a:lnTo>
                      <a:pt x="893" y="0"/>
                    </a:lnTo>
                    <a:lnTo>
                      <a:pt x="893" y="5"/>
                    </a:lnTo>
                    <a:lnTo>
                      <a:pt x="849" y="5"/>
                    </a:lnTo>
                    <a:lnTo>
                      <a:pt x="849" y="0"/>
                    </a:lnTo>
                    <a:close/>
                    <a:moveTo>
                      <a:pt x="909" y="0"/>
                    </a:moveTo>
                    <a:lnTo>
                      <a:pt x="953" y="0"/>
                    </a:lnTo>
                    <a:lnTo>
                      <a:pt x="953" y="5"/>
                    </a:lnTo>
                    <a:lnTo>
                      <a:pt x="909" y="5"/>
                    </a:lnTo>
                    <a:lnTo>
                      <a:pt x="909" y="0"/>
                    </a:lnTo>
                    <a:close/>
                    <a:moveTo>
                      <a:pt x="970" y="0"/>
                    </a:moveTo>
                    <a:lnTo>
                      <a:pt x="1014" y="0"/>
                    </a:lnTo>
                    <a:lnTo>
                      <a:pt x="1014" y="5"/>
                    </a:lnTo>
                    <a:lnTo>
                      <a:pt x="970" y="5"/>
                    </a:lnTo>
                    <a:lnTo>
                      <a:pt x="970" y="0"/>
                    </a:lnTo>
                    <a:close/>
                    <a:moveTo>
                      <a:pt x="1030" y="0"/>
                    </a:moveTo>
                    <a:lnTo>
                      <a:pt x="1074" y="0"/>
                    </a:lnTo>
                    <a:lnTo>
                      <a:pt x="1074" y="5"/>
                    </a:lnTo>
                    <a:lnTo>
                      <a:pt x="1030" y="5"/>
                    </a:lnTo>
                    <a:lnTo>
                      <a:pt x="1030" y="0"/>
                    </a:lnTo>
                    <a:close/>
                    <a:moveTo>
                      <a:pt x="1091" y="0"/>
                    </a:moveTo>
                    <a:lnTo>
                      <a:pt x="1135" y="0"/>
                    </a:lnTo>
                    <a:lnTo>
                      <a:pt x="1135" y="5"/>
                    </a:lnTo>
                    <a:lnTo>
                      <a:pt x="1091" y="5"/>
                    </a:lnTo>
                    <a:lnTo>
                      <a:pt x="1091" y="0"/>
                    </a:lnTo>
                    <a:close/>
                    <a:moveTo>
                      <a:pt x="1152" y="0"/>
                    </a:moveTo>
                    <a:lnTo>
                      <a:pt x="1196" y="0"/>
                    </a:lnTo>
                    <a:lnTo>
                      <a:pt x="1196" y="5"/>
                    </a:lnTo>
                    <a:lnTo>
                      <a:pt x="1152" y="5"/>
                    </a:lnTo>
                    <a:lnTo>
                      <a:pt x="1152" y="0"/>
                    </a:lnTo>
                    <a:close/>
                    <a:moveTo>
                      <a:pt x="1212" y="0"/>
                    </a:moveTo>
                    <a:lnTo>
                      <a:pt x="1256" y="0"/>
                    </a:lnTo>
                    <a:lnTo>
                      <a:pt x="1256" y="5"/>
                    </a:lnTo>
                    <a:lnTo>
                      <a:pt x="1212" y="5"/>
                    </a:lnTo>
                    <a:lnTo>
                      <a:pt x="1212" y="0"/>
                    </a:lnTo>
                    <a:close/>
                    <a:moveTo>
                      <a:pt x="1273" y="0"/>
                    </a:moveTo>
                    <a:lnTo>
                      <a:pt x="1317" y="0"/>
                    </a:lnTo>
                    <a:lnTo>
                      <a:pt x="1317" y="5"/>
                    </a:lnTo>
                    <a:lnTo>
                      <a:pt x="1273" y="5"/>
                    </a:lnTo>
                    <a:lnTo>
                      <a:pt x="1273" y="0"/>
                    </a:lnTo>
                    <a:close/>
                    <a:moveTo>
                      <a:pt x="1333" y="0"/>
                    </a:moveTo>
                    <a:lnTo>
                      <a:pt x="1377" y="0"/>
                    </a:lnTo>
                    <a:lnTo>
                      <a:pt x="1377" y="5"/>
                    </a:lnTo>
                    <a:lnTo>
                      <a:pt x="1333" y="5"/>
                    </a:lnTo>
                    <a:lnTo>
                      <a:pt x="1333" y="0"/>
                    </a:lnTo>
                    <a:close/>
                    <a:moveTo>
                      <a:pt x="1394" y="0"/>
                    </a:moveTo>
                    <a:lnTo>
                      <a:pt x="1406" y="0"/>
                    </a:lnTo>
                    <a:lnTo>
                      <a:pt x="1406" y="5"/>
                    </a:lnTo>
                    <a:lnTo>
                      <a:pt x="1394" y="5"/>
                    </a:lnTo>
                    <a:lnTo>
                      <a:pt x="139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60"/>
              <p:cNvSpPr>
                <a:spLocks noEditPoints="1"/>
              </p:cNvSpPr>
              <p:nvPr/>
            </p:nvSpPr>
            <p:spPr bwMode="auto">
              <a:xfrm>
                <a:off x="2635" y="2685"/>
                <a:ext cx="19" cy="93"/>
              </a:xfrm>
              <a:custGeom>
                <a:avLst/>
                <a:gdLst>
                  <a:gd name="T0" fmla="*/ 13 w 19"/>
                  <a:gd name="T1" fmla="*/ 0 h 93"/>
                  <a:gd name="T2" fmla="*/ 13 w 19"/>
                  <a:gd name="T3" fmla="*/ 46 h 93"/>
                  <a:gd name="T4" fmla="*/ 7 w 19"/>
                  <a:gd name="T5" fmla="*/ 46 h 93"/>
                  <a:gd name="T6" fmla="*/ 7 w 19"/>
                  <a:gd name="T7" fmla="*/ 0 h 93"/>
                  <a:gd name="T8" fmla="*/ 13 w 19"/>
                  <a:gd name="T9" fmla="*/ 0 h 93"/>
                  <a:gd name="T10" fmla="*/ 13 w 19"/>
                  <a:gd name="T11" fmla="*/ 64 h 93"/>
                  <a:gd name="T12" fmla="*/ 13 w 19"/>
                  <a:gd name="T13" fmla="*/ 76 h 93"/>
                  <a:gd name="T14" fmla="*/ 7 w 19"/>
                  <a:gd name="T15" fmla="*/ 76 h 93"/>
                  <a:gd name="T16" fmla="*/ 7 w 19"/>
                  <a:gd name="T17" fmla="*/ 64 h 93"/>
                  <a:gd name="T18" fmla="*/ 13 w 19"/>
                  <a:gd name="T19" fmla="*/ 64 h 93"/>
                  <a:gd name="T20" fmla="*/ 19 w 19"/>
                  <a:gd name="T21" fmla="*/ 73 h 93"/>
                  <a:gd name="T22" fmla="*/ 10 w 19"/>
                  <a:gd name="T23" fmla="*/ 93 h 93"/>
                  <a:gd name="T24" fmla="*/ 0 w 19"/>
                  <a:gd name="T25" fmla="*/ 73 h 93"/>
                  <a:gd name="T26" fmla="*/ 19 w 19"/>
                  <a:gd name="T27" fmla="*/ 73 h 9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93"/>
                  <a:gd name="T44" fmla="*/ 19 w 19"/>
                  <a:gd name="T45" fmla="*/ 93 h 9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93">
                    <a:moveTo>
                      <a:pt x="13" y="0"/>
                    </a:moveTo>
                    <a:lnTo>
                      <a:pt x="13" y="46"/>
                    </a:lnTo>
                    <a:lnTo>
                      <a:pt x="7" y="46"/>
                    </a:lnTo>
                    <a:lnTo>
                      <a:pt x="7" y="0"/>
                    </a:lnTo>
                    <a:lnTo>
                      <a:pt x="13" y="0"/>
                    </a:lnTo>
                    <a:close/>
                    <a:moveTo>
                      <a:pt x="13" y="64"/>
                    </a:moveTo>
                    <a:lnTo>
                      <a:pt x="13" y="76"/>
                    </a:lnTo>
                    <a:lnTo>
                      <a:pt x="7" y="76"/>
                    </a:lnTo>
                    <a:lnTo>
                      <a:pt x="7" y="64"/>
                    </a:lnTo>
                    <a:lnTo>
                      <a:pt x="13" y="64"/>
                    </a:lnTo>
                    <a:close/>
                    <a:moveTo>
                      <a:pt x="19" y="73"/>
                    </a:moveTo>
                    <a:lnTo>
                      <a:pt x="10" y="93"/>
                    </a:lnTo>
                    <a:lnTo>
                      <a:pt x="0" y="73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61"/>
              <p:cNvSpPr>
                <a:spLocks noEditPoints="1"/>
              </p:cNvSpPr>
              <p:nvPr/>
            </p:nvSpPr>
            <p:spPr bwMode="auto">
              <a:xfrm>
                <a:off x="2263" y="2685"/>
                <a:ext cx="19" cy="93"/>
              </a:xfrm>
              <a:custGeom>
                <a:avLst/>
                <a:gdLst>
                  <a:gd name="T0" fmla="*/ 13 w 19"/>
                  <a:gd name="T1" fmla="*/ 0 h 93"/>
                  <a:gd name="T2" fmla="*/ 13 w 19"/>
                  <a:gd name="T3" fmla="*/ 46 h 93"/>
                  <a:gd name="T4" fmla="*/ 7 w 19"/>
                  <a:gd name="T5" fmla="*/ 46 h 93"/>
                  <a:gd name="T6" fmla="*/ 7 w 19"/>
                  <a:gd name="T7" fmla="*/ 0 h 93"/>
                  <a:gd name="T8" fmla="*/ 13 w 19"/>
                  <a:gd name="T9" fmla="*/ 0 h 93"/>
                  <a:gd name="T10" fmla="*/ 13 w 19"/>
                  <a:gd name="T11" fmla="*/ 64 h 93"/>
                  <a:gd name="T12" fmla="*/ 13 w 19"/>
                  <a:gd name="T13" fmla="*/ 76 h 93"/>
                  <a:gd name="T14" fmla="*/ 7 w 19"/>
                  <a:gd name="T15" fmla="*/ 76 h 93"/>
                  <a:gd name="T16" fmla="*/ 7 w 19"/>
                  <a:gd name="T17" fmla="*/ 64 h 93"/>
                  <a:gd name="T18" fmla="*/ 13 w 19"/>
                  <a:gd name="T19" fmla="*/ 64 h 93"/>
                  <a:gd name="T20" fmla="*/ 19 w 19"/>
                  <a:gd name="T21" fmla="*/ 73 h 93"/>
                  <a:gd name="T22" fmla="*/ 10 w 19"/>
                  <a:gd name="T23" fmla="*/ 93 h 93"/>
                  <a:gd name="T24" fmla="*/ 0 w 19"/>
                  <a:gd name="T25" fmla="*/ 73 h 93"/>
                  <a:gd name="T26" fmla="*/ 19 w 19"/>
                  <a:gd name="T27" fmla="*/ 73 h 9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93"/>
                  <a:gd name="T44" fmla="*/ 19 w 19"/>
                  <a:gd name="T45" fmla="*/ 93 h 9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93">
                    <a:moveTo>
                      <a:pt x="13" y="0"/>
                    </a:moveTo>
                    <a:lnTo>
                      <a:pt x="13" y="46"/>
                    </a:lnTo>
                    <a:lnTo>
                      <a:pt x="7" y="46"/>
                    </a:lnTo>
                    <a:lnTo>
                      <a:pt x="7" y="0"/>
                    </a:lnTo>
                    <a:lnTo>
                      <a:pt x="13" y="0"/>
                    </a:lnTo>
                    <a:close/>
                    <a:moveTo>
                      <a:pt x="13" y="64"/>
                    </a:moveTo>
                    <a:lnTo>
                      <a:pt x="13" y="76"/>
                    </a:lnTo>
                    <a:lnTo>
                      <a:pt x="7" y="76"/>
                    </a:lnTo>
                    <a:lnTo>
                      <a:pt x="7" y="64"/>
                    </a:lnTo>
                    <a:lnTo>
                      <a:pt x="13" y="64"/>
                    </a:lnTo>
                    <a:close/>
                    <a:moveTo>
                      <a:pt x="19" y="73"/>
                    </a:moveTo>
                    <a:lnTo>
                      <a:pt x="10" y="93"/>
                    </a:lnTo>
                    <a:lnTo>
                      <a:pt x="0" y="73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62"/>
              <p:cNvSpPr>
                <a:spLocks noEditPoints="1"/>
              </p:cNvSpPr>
              <p:nvPr/>
            </p:nvSpPr>
            <p:spPr bwMode="auto">
              <a:xfrm>
                <a:off x="1890" y="2685"/>
                <a:ext cx="19" cy="93"/>
              </a:xfrm>
              <a:custGeom>
                <a:avLst/>
                <a:gdLst>
                  <a:gd name="T0" fmla="*/ 13 w 19"/>
                  <a:gd name="T1" fmla="*/ 0 h 93"/>
                  <a:gd name="T2" fmla="*/ 13 w 19"/>
                  <a:gd name="T3" fmla="*/ 46 h 93"/>
                  <a:gd name="T4" fmla="*/ 7 w 19"/>
                  <a:gd name="T5" fmla="*/ 46 h 93"/>
                  <a:gd name="T6" fmla="*/ 7 w 19"/>
                  <a:gd name="T7" fmla="*/ 0 h 93"/>
                  <a:gd name="T8" fmla="*/ 13 w 19"/>
                  <a:gd name="T9" fmla="*/ 0 h 93"/>
                  <a:gd name="T10" fmla="*/ 13 w 19"/>
                  <a:gd name="T11" fmla="*/ 64 h 93"/>
                  <a:gd name="T12" fmla="*/ 13 w 19"/>
                  <a:gd name="T13" fmla="*/ 76 h 93"/>
                  <a:gd name="T14" fmla="*/ 7 w 19"/>
                  <a:gd name="T15" fmla="*/ 76 h 93"/>
                  <a:gd name="T16" fmla="*/ 7 w 19"/>
                  <a:gd name="T17" fmla="*/ 64 h 93"/>
                  <a:gd name="T18" fmla="*/ 13 w 19"/>
                  <a:gd name="T19" fmla="*/ 64 h 93"/>
                  <a:gd name="T20" fmla="*/ 19 w 19"/>
                  <a:gd name="T21" fmla="*/ 73 h 93"/>
                  <a:gd name="T22" fmla="*/ 10 w 19"/>
                  <a:gd name="T23" fmla="*/ 93 h 93"/>
                  <a:gd name="T24" fmla="*/ 0 w 19"/>
                  <a:gd name="T25" fmla="*/ 73 h 93"/>
                  <a:gd name="T26" fmla="*/ 19 w 19"/>
                  <a:gd name="T27" fmla="*/ 73 h 9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93"/>
                  <a:gd name="T44" fmla="*/ 19 w 19"/>
                  <a:gd name="T45" fmla="*/ 93 h 9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93">
                    <a:moveTo>
                      <a:pt x="13" y="0"/>
                    </a:moveTo>
                    <a:lnTo>
                      <a:pt x="13" y="46"/>
                    </a:lnTo>
                    <a:lnTo>
                      <a:pt x="7" y="46"/>
                    </a:lnTo>
                    <a:lnTo>
                      <a:pt x="7" y="0"/>
                    </a:lnTo>
                    <a:lnTo>
                      <a:pt x="13" y="0"/>
                    </a:lnTo>
                    <a:close/>
                    <a:moveTo>
                      <a:pt x="13" y="64"/>
                    </a:moveTo>
                    <a:lnTo>
                      <a:pt x="13" y="76"/>
                    </a:lnTo>
                    <a:lnTo>
                      <a:pt x="7" y="76"/>
                    </a:lnTo>
                    <a:lnTo>
                      <a:pt x="7" y="64"/>
                    </a:lnTo>
                    <a:lnTo>
                      <a:pt x="13" y="64"/>
                    </a:lnTo>
                    <a:close/>
                    <a:moveTo>
                      <a:pt x="19" y="73"/>
                    </a:moveTo>
                    <a:lnTo>
                      <a:pt x="10" y="93"/>
                    </a:lnTo>
                    <a:lnTo>
                      <a:pt x="0" y="73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63"/>
              <p:cNvSpPr>
                <a:spLocks noEditPoints="1"/>
              </p:cNvSpPr>
              <p:nvPr/>
            </p:nvSpPr>
            <p:spPr bwMode="auto">
              <a:xfrm>
                <a:off x="1518" y="2685"/>
                <a:ext cx="19" cy="93"/>
              </a:xfrm>
              <a:custGeom>
                <a:avLst/>
                <a:gdLst>
                  <a:gd name="T0" fmla="*/ 13 w 19"/>
                  <a:gd name="T1" fmla="*/ 0 h 93"/>
                  <a:gd name="T2" fmla="*/ 13 w 19"/>
                  <a:gd name="T3" fmla="*/ 46 h 93"/>
                  <a:gd name="T4" fmla="*/ 7 w 19"/>
                  <a:gd name="T5" fmla="*/ 46 h 93"/>
                  <a:gd name="T6" fmla="*/ 7 w 19"/>
                  <a:gd name="T7" fmla="*/ 0 h 93"/>
                  <a:gd name="T8" fmla="*/ 13 w 19"/>
                  <a:gd name="T9" fmla="*/ 0 h 93"/>
                  <a:gd name="T10" fmla="*/ 13 w 19"/>
                  <a:gd name="T11" fmla="*/ 64 h 93"/>
                  <a:gd name="T12" fmla="*/ 13 w 19"/>
                  <a:gd name="T13" fmla="*/ 76 h 93"/>
                  <a:gd name="T14" fmla="*/ 7 w 19"/>
                  <a:gd name="T15" fmla="*/ 76 h 93"/>
                  <a:gd name="T16" fmla="*/ 7 w 19"/>
                  <a:gd name="T17" fmla="*/ 64 h 93"/>
                  <a:gd name="T18" fmla="*/ 13 w 19"/>
                  <a:gd name="T19" fmla="*/ 64 h 93"/>
                  <a:gd name="T20" fmla="*/ 19 w 19"/>
                  <a:gd name="T21" fmla="*/ 73 h 93"/>
                  <a:gd name="T22" fmla="*/ 10 w 19"/>
                  <a:gd name="T23" fmla="*/ 93 h 93"/>
                  <a:gd name="T24" fmla="*/ 0 w 19"/>
                  <a:gd name="T25" fmla="*/ 73 h 93"/>
                  <a:gd name="T26" fmla="*/ 19 w 19"/>
                  <a:gd name="T27" fmla="*/ 73 h 9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9"/>
                  <a:gd name="T43" fmla="*/ 0 h 93"/>
                  <a:gd name="T44" fmla="*/ 19 w 19"/>
                  <a:gd name="T45" fmla="*/ 93 h 9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9" h="93">
                    <a:moveTo>
                      <a:pt x="13" y="0"/>
                    </a:moveTo>
                    <a:lnTo>
                      <a:pt x="13" y="46"/>
                    </a:lnTo>
                    <a:lnTo>
                      <a:pt x="7" y="46"/>
                    </a:lnTo>
                    <a:lnTo>
                      <a:pt x="7" y="0"/>
                    </a:lnTo>
                    <a:lnTo>
                      <a:pt x="13" y="0"/>
                    </a:lnTo>
                    <a:close/>
                    <a:moveTo>
                      <a:pt x="13" y="64"/>
                    </a:moveTo>
                    <a:lnTo>
                      <a:pt x="13" y="76"/>
                    </a:lnTo>
                    <a:lnTo>
                      <a:pt x="7" y="76"/>
                    </a:lnTo>
                    <a:lnTo>
                      <a:pt x="7" y="64"/>
                    </a:lnTo>
                    <a:lnTo>
                      <a:pt x="13" y="64"/>
                    </a:lnTo>
                    <a:close/>
                    <a:moveTo>
                      <a:pt x="19" y="73"/>
                    </a:moveTo>
                    <a:lnTo>
                      <a:pt x="10" y="93"/>
                    </a:lnTo>
                    <a:lnTo>
                      <a:pt x="0" y="73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64"/>
              <p:cNvSpPr>
                <a:spLocks noEditPoints="1"/>
              </p:cNvSpPr>
              <p:nvPr/>
            </p:nvSpPr>
            <p:spPr bwMode="auto">
              <a:xfrm>
                <a:off x="1236" y="2615"/>
                <a:ext cx="6" cy="146"/>
              </a:xfrm>
              <a:custGeom>
                <a:avLst/>
                <a:gdLst>
                  <a:gd name="T0" fmla="*/ 6 w 6"/>
                  <a:gd name="T1" fmla="*/ 0 h 146"/>
                  <a:gd name="T2" fmla="*/ 6 w 6"/>
                  <a:gd name="T3" fmla="*/ 47 h 146"/>
                  <a:gd name="T4" fmla="*/ 0 w 6"/>
                  <a:gd name="T5" fmla="*/ 47 h 146"/>
                  <a:gd name="T6" fmla="*/ 0 w 6"/>
                  <a:gd name="T7" fmla="*/ 0 h 146"/>
                  <a:gd name="T8" fmla="*/ 6 w 6"/>
                  <a:gd name="T9" fmla="*/ 0 h 146"/>
                  <a:gd name="T10" fmla="*/ 6 w 6"/>
                  <a:gd name="T11" fmla="*/ 64 h 146"/>
                  <a:gd name="T12" fmla="*/ 6 w 6"/>
                  <a:gd name="T13" fmla="*/ 111 h 146"/>
                  <a:gd name="T14" fmla="*/ 0 w 6"/>
                  <a:gd name="T15" fmla="*/ 111 h 146"/>
                  <a:gd name="T16" fmla="*/ 0 w 6"/>
                  <a:gd name="T17" fmla="*/ 64 h 146"/>
                  <a:gd name="T18" fmla="*/ 6 w 6"/>
                  <a:gd name="T19" fmla="*/ 64 h 146"/>
                  <a:gd name="T20" fmla="*/ 6 w 6"/>
                  <a:gd name="T21" fmla="*/ 128 h 146"/>
                  <a:gd name="T22" fmla="*/ 6 w 6"/>
                  <a:gd name="T23" fmla="*/ 146 h 146"/>
                  <a:gd name="T24" fmla="*/ 0 w 6"/>
                  <a:gd name="T25" fmla="*/ 146 h 146"/>
                  <a:gd name="T26" fmla="*/ 0 w 6"/>
                  <a:gd name="T27" fmla="*/ 128 h 146"/>
                  <a:gd name="T28" fmla="*/ 6 w 6"/>
                  <a:gd name="T29" fmla="*/ 128 h 14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"/>
                  <a:gd name="T46" fmla="*/ 0 h 146"/>
                  <a:gd name="T47" fmla="*/ 6 w 6"/>
                  <a:gd name="T48" fmla="*/ 146 h 14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" h="146">
                    <a:moveTo>
                      <a:pt x="6" y="0"/>
                    </a:move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6" y="64"/>
                    </a:moveTo>
                    <a:lnTo>
                      <a:pt x="6" y="111"/>
                    </a:lnTo>
                    <a:lnTo>
                      <a:pt x="0" y="111"/>
                    </a:lnTo>
                    <a:lnTo>
                      <a:pt x="0" y="64"/>
                    </a:lnTo>
                    <a:lnTo>
                      <a:pt x="6" y="64"/>
                    </a:lnTo>
                    <a:close/>
                    <a:moveTo>
                      <a:pt x="6" y="128"/>
                    </a:moveTo>
                    <a:lnTo>
                      <a:pt x="6" y="146"/>
                    </a:lnTo>
                    <a:lnTo>
                      <a:pt x="0" y="146"/>
                    </a:lnTo>
                    <a:lnTo>
                      <a:pt x="0" y="128"/>
                    </a:lnTo>
                    <a:lnTo>
                      <a:pt x="6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6" name="Freeform 65"/>
            <p:cNvSpPr>
              <a:spLocks noEditPoints="1"/>
            </p:cNvSpPr>
            <p:nvPr/>
          </p:nvSpPr>
          <p:spPr bwMode="auto">
            <a:xfrm>
              <a:off x="2702" y="2615"/>
              <a:ext cx="256" cy="269"/>
            </a:xfrm>
            <a:custGeom>
              <a:avLst/>
              <a:gdLst>
                <a:gd name="T0" fmla="*/ 252 w 256"/>
                <a:gd name="T1" fmla="*/ 260 h 269"/>
                <a:gd name="T2" fmla="*/ 243 w 256"/>
                <a:gd name="T3" fmla="*/ 260 h 269"/>
                <a:gd name="T4" fmla="*/ 247 w 256"/>
                <a:gd name="T5" fmla="*/ 255 h 269"/>
                <a:gd name="T6" fmla="*/ 229 w 256"/>
                <a:gd name="T7" fmla="*/ 246 h 269"/>
                <a:gd name="T8" fmla="*/ 234 w 256"/>
                <a:gd name="T9" fmla="*/ 250 h 269"/>
                <a:gd name="T10" fmla="*/ 225 w 256"/>
                <a:gd name="T11" fmla="*/ 232 h 269"/>
                <a:gd name="T12" fmla="*/ 216 w 256"/>
                <a:gd name="T13" fmla="*/ 232 h 269"/>
                <a:gd name="T14" fmla="*/ 221 w 256"/>
                <a:gd name="T15" fmla="*/ 227 h 269"/>
                <a:gd name="T16" fmla="*/ 203 w 256"/>
                <a:gd name="T17" fmla="*/ 217 h 269"/>
                <a:gd name="T18" fmla="*/ 207 w 256"/>
                <a:gd name="T19" fmla="*/ 222 h 269"/>
                <a:gd name="T20" fmla="*/ 198 w 256"/>
                <a:gd name="T21" fmla="*/ 203 h 269"/>
                <a:gd name="T22" fmla="*/ 189 w 256"/>
                <a:gd name="T23" fmla="*/ 203 h 269"/>
                <a:gd name="T24" fmla="*/ 194 w 256"/>
                <a:gd name="T25" fmla="*/ 199 h 269"/>
                <a:gd name="T26" fmla="*/ 176 w 256"/>
                <a:gd name="T27" fmla="*/ 189 h 269"/>
                <a:gd name="T28" fmla="*/ 180 w 256"/>
                <a:gd name="T29" fmla="*/ 194 h 269"/>
                <a:gd name="T30" fmla="*/ 171 w 256"/>
                <a:gd name="T31" fmla="*/ 175 h 269"/>
                <a:gd name="T32" fmla="*/ 162 w 256"/>
                <a:gd name="T33" fmla="*/ 175 h 269"/>
                <a:gd name="T34" fmla="*/ 167 w 256"/>
                <a:gd name="T35" fmla="*/ 170 h 269"/>
                <a:gd name="T36" fmla="*/ 149 w 256"/>
                <a:gd name="T37" fmla="*/ 161 h 269"/>
                <a:gd name="T38" fmla="*/ 153 w 256"/>
                <a:gd name="T39" fmla="*/ 166 h 269"/>
                <a:gd name="T40" fmla="*/ 144 w 256"/>
                <a:gd name="T41" fmla="*/ 147 h 269"/>
                <a:gd name="T42" fmla="*/ 136 w 256"/>
                <a:gd name="T43" fmla="*/ 147 h 269"/>
                <a:gd name="T44" fmla="*/ 140 w 256"/>
                <a:gd name="T45" fmla="*/ 142 h 269"/>
                <a:gd name="T46" fmla="*/ 122 w 256"/>
                <a:gd name="T47" fmla="*/ 133 h 269"/>
                <a:gd name="T48" fmla="*/ 127 w 256"/>
                <a:gd name="T49" fmla="*/ 138 h 269"/>
                <a:gd name="T50" fmla="*/ 118 w 256"/>
                <a:gd name="T51" fmla="*/ 119 h 269"/>
                <a:gd name="T52" fmla="*/ 109 w 256"/>
                <a:gd name="T53" fmla="*/ 119 h 269"/>
                <a:gd name="T54" fmla="*/ 113 w 256"/>
                <a:gd name="T55" fmla="*/ 114 h 269"/>
                <a:gd name="T56" fmla="*/ 95 w 256"/>
                <a:gd name="T57" fmla="*/ 105 h 269"/>
                <a:gd name="T58" fmla="*/ 100 w 256"/>
                <a:gd name="T59" fmla="*/ 109 h 269"/>
                <a:gd name="T60" fmla="*/ 91 w 256"/>
                <a:gd name="T61" fmla="*/ 91 h 269"/>
                <a:gd name="T62" fmla="*/ 82 w 256"/>
                <a:gd name="T63" fmla="*/ 91 h 269"/>
                <a:gd name="T64" fmla="*/ 86 w 256"/>
                <a:gd name="T65" fmla="*/ 86 h 269"/>
                <a:gd name="T66" fmla="*/ 69 w 256"/>
                <a:gd name="T67" fmla="*/ 77 h 269"/>
                <a:gd name="T68" fmla="*/ 73 w 256"/>
                <a:gd name="T69" fmla="*/ 81 h 269"/>
                <a:gd name="T70" fmla="*/ 64 w 256"/>
                <a:gd name="T71" fmla="*/ 62 h 269"/>
                <a:gd name="T72" fmla="*/ 55 w 256"/>
                <a:gd name="T73" fmla="*/ 62 h 269"/>
                <a:gd name="T74" fmla="*/ 60 w 256"/>
                <a:gd name="T75" fmla="*/ 58 h 269"/>
                <a:gd name="T76" fmla="*/ 42 w 256"/>
                <a:gd name="T77" fmla="*/ 48 h 269"/>
                <a:gd name="T78" fmla="*/ 46 w 256"/>
                <a:gd name="T79" fmla="*/ 53 h 269"/>
                <a:gd name="T80" fmla="*/ 37 w 256"/>
                <a:gd name="T81" fmla="*/ 34 h 269"/>
                <a:gd name="T82" fmla="*/ 28 w 256"/>
                <a:gd name="T83" fmla="*/ 34 h 269"/>
                <a:gd name="T84" fmla="*/ 33 w 256"/>
                <a:gd name="T85" fmla="*/ 29 h 269"/>
                <a:gd name="T86" fmla="*/ 15 w 256"/>
                <a:gd name="T87" fmla="*/ 20 h 269"/>
                <a:gd name="T88" fmla="*/ 19 w 256"/>
                <a:gd name="T89" fmla="*/ 25 h 269"/>
                <a:gd name="T90" fmla="*/ 10 w 256"/>
                <a:gd name="T91" fmla="*/ 6 h 269"/>
                <a:gd name="T92" fmla="*/ 2 w 256"/>
                <a:gd name="T93" fmla="*/ 6 h 269"/>
                <a:gd name="T94" fmla="*/ 6 w 256"/>
                <a:gd name="T95" fmla="*/ 1 h 26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6"/>
                <a:gd name="T145" fmla="*/ 0 h 269"/>
                <a:gd name="T146" fmla="*/ 256 w 256"/>
                <a:gd name="T147" fmla="*/ 269 h 26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6" h="269">
                  <a:moveTo>
                    <a:pt x="252" y="269"/>
                  </a:moveTo>
                  <a:lnTo>
                    <a:pt x="247" y="265"/>
                  </a:lnTo>
                  <a:lnTo>
                    <a:pt x="252" y="260"/>
                  </a:lnTo>
                  <a:lnTo>
                    <a:pt x="256" y="264"/>
                  </a:lnTo>
                  <a:lnTo>
                    <a:pt x="252" y="269"/>
                  </a:lnTo>
                  <a:close/>
                  <a:moveTo>
                    <a:pt x="243" y="260"/>
                  </a:moveTo>
                  <a:lnTo>
                    <a:pt x="238" y="255"/>
                  </a:lnTo>
                  <a:lnTo>
                    <a:pt x="243" y="250"/>
                  </a:lnTo>
                  <a:lnTo>
                    <a:pt x="247" y="255"/>
                  </a:lnTo>
                  <a:lnTo>
                    <a:pt x="243" y="260"/>
                  </a:lnTo>
                  <a:close/>
                  <a:moveTo>
                    <a:pt x="234" y="250"/>
                  </a:moveTo>
                  <a:lnTo>
                    <a:pt x="229" y="246"/>
                  </a:lnTo>
                  <a:lnTo>
                    <a:pt x="234" y="241"/>
                  </a:lnTo>
                  <a:lnTo>
                    <a:pt x="238" y="246"/>
                  </a:lnTo>
                  <a:lnTo>
                    <a:pt x="234" y="250"/>
                  </a:lnTo>
                  <a:close/>
                  <a:moveTo>
                    <a:pt x="225" y="241"/>
                  </a:moveTo>
                  <a:lnTo>
                    <a:pt x="221" y="236"/>
                  </a:lnTo>
                  <a:lnTo>
                    <a:pt x="225" y="232"/>
                  </a:lnTo>
                  <a:lnTo>
                    <a:pt x="229" y="236"/>
                  </a:lnTo>
                  <a:lnTo>
                    <a:pt x="225" y="241"/>
                  </a:lnTo>
                  <a:close/>
                  <a:moveTo>
                    <a:pt x="216" y="232"/>
                  </a:moveTo>
                  <a:lnTo>
                    <a:pt x="212" y="227"/>
                  </a:lnTo>
                  <a:lnTo>
                    <a:pt x="216" y="222"/>
                  </a:lnTo>
                  <a:lnTo>
                    <a:pt x="221" y="227"/>
                  </a:lnTo>
                  <a:lnTo>
                    <a:pt x="216" y="232"/>
                  </a:lnTo>
                  <a:close/>
                  <a:moveTo>
                    <a:pt x="207" y="222"/>
                  </a:moveTo>
                  <a:lnTo>
                    <a:pt x="203" y="217"/>
                  </a:lnTo>
                  <a:lnTo>
                    <a:pt x="207" y="213"/>
                  </a:lnTo>
                  <a:lnTo>
                    <a:pt x="212" y="217"/>
                  </a:lnTo>
                  <a:lnTo>
                    <a:pt x="207" y="222"/>
                  </a:lnTo>
                  <a:close/>
                  <a:moveTo>
                    <a:pt x="198" y="213"/>
                  </a:moveTo>
                  <a:lnTo>
                    <a:pt x="194" y="208"/>
                  </a:lnTo>
                  <a:lnTo>
                    <a:pt x="198" y="203"/>
                  </a:lnTo>
                  <a:lnTo>
                    <a:pt x="203" y="208"/>
                  </a:lnTo>
                  <a:lnTo>
                    <a:pt x="198" y="213"/>
                  </a:lnTo>
                  <a:close/>
                  <a:moveTo>
                    <a:pt x="189" y="203"/>
                  </a:moveTo>
                  <a:lnTo>
                    <a:pt x="185" y="199"/>
                  </a:lnTo>
                  <a:lnTo>
                    <a:pt x="189" y="194"/>
                  </a:lnTo>
                  <a:lnTo>
                    <a:pt x="194" y="199"/>
                  </a:lnTo>
                  <a:lnTo>
                    <a:pt x="189" y="203"/>
                  </a:lnTo>
                  <a:close/>
                  <a:moveTo>
                    <a:pt x="180" y="194"/>
                  </a:moveTo>
                  <a:lnTo>
                    <a:pt x="176" y="189"/>
                  </a:lnTo>
                  <a:lnTo>
                    <a:pt x="180" y="185"/>
                  </a:lnTo>
                  <a:lnTo>
                    <a:pt x="185" y="189"/>
                  </a:lnTo>
                  <a:lnTo>
                    <a:pt x="180" y="194"/>
                  </a:lnTo>
                  <a:close/>
                  <a:moveTo>
                    <a:pt x="171" y="185"/>
                  </a:moveTo>
                  <a:lnTo>
                    <a:pt x="167" y="180"/>
                  </a:lnTo>
                  <a:lnTo>
                    <a:pt x="171" y="175"/>
                  </a:lnTo>
                  <a:lnTo>
                    <a:pt x="176" y="180"/>
                  </a:lnTo>
                  <a:lnTo>
                    <a:pt x="171" y="185"/>
                  </a:lnTo>
                  <a:close/>
                  <a:moveTo>
                    <a:pt x="162" y="175"/>
                  </a:moveTo>
                  <a:lnTo>
                    <a:pt x="158" y="171"/>
                  </a:lnTo>
                  <a:lnTo>
                    <a:pt x="162" y="166"/>
                  </a:lnTo>
                  <a:lnTo>
                    <a:pt x="167" y="170"/>
                  </a:lnTo>
                  <a:lnTo>
                    <a:pt x="162" y="175"/>
                  </a:lnTo>
                  <a:close/>
                  <a:moveTo>
                    <a:pt x="153" y="166"/>
                  </a:moveTo>
                  <a:lnTo>
                    <a:pt x="149" y="161"/>
                  </a:lnTo>
                  <a:lnTo>
                    <a:pt x="153" y="156"/>
                  </a:lnTo>
                  <a:lnTo>
                    <a:pt x="158" y="161"/>
                  </a:lnTo>
                  <a:lnTo>
                    <a:pt x="153" y="166"/>
                  </a:lnTo>
                  <a:close/>
                  <a:moveTo>
                    <a:pt x="145" y="156"/>
                  </a:moveTo>
                  <a:lnTo>
                    <a:pt x="140" y="152"/>
                  </a:lnTo>
                  <a:lnTo>
                    <a:pt x="144" y="147"/>
                  </a:lnTo>
                  <a:lnTo>
                    <a:pt x="149" y="152"/>
                  </a:lnTo>
                  <a:lnTo>
                    <a:pt x="145" y="156"/>
                  </a:lnTo>
                  <a:close/>
                  <a:moveTo>
                    <a:pt x="136" y="147"/>
                  </a:moveTo>
                  <a:lnTo>
                    <a:pt x="131" y="142"/>
                  </a:lnTo>
                  <a:lnTo>
                    <a:pt x="136" y="138"/>
                  </a:lnTo>
                  <a:lnTo>
                    <a:pt x="140" y="142"/>
                  </a:lnTo>
                  <a:lnTo>
                    <a:pt x="136" y="147"/>
                  </a:lnTo>
                  <a:close/>
                  <a:moveTo>
                    <a:pt x="127" y="138"/>
                  </a:moveTo>
                  <a:lnTo>
                    <a:pt x="122" y="133"/>
                  </a:lnTo>
                  <a:lnTo>
                    <a:pt x="127" y="128"/>
                  </a:lnTo>
                  <a:lnTo>
                    <a:pt x="131" y="133"/>
                  </a:lnTo>
                  <a:lnTo>
                    <a:pt x="127" y="138"/>
                  </a:lnTo>
                  <a:close/>
                  <a:moveTo>
                    <a:pt x="118" y="128"/>
                  </a:moveTo>
                  <a:lnTo>
                    <a:pt x="113" y="123"/>
                  </a:lnTo>
                  <a:lnTo>
                    <a:pt x="118" y="119"/>
                  </a:lnTo>
                  <a:lnTo>
                    <a:pt x="122" y="123"/>
                  </a:lnTo>
                  <a:lnTo>
                    <a:pt x="118" y="128"/>
                  </a:lnTo>
                  <a:close/>
                  <a:moveTo>
                    <a:pt x="109" y="119"/>
                  </a:moveTo>
                  <a:lnTo>
                    <a:pt x="104" y="114"/>
                  </a:lnTo>
                  <a:lnTo>
                    <a:pt x="109" y="109"/>
                  </a:lnTo>
                  <a:lnTo>
                    <a:pt x="113" y="114"/>
                  </a:lnTo>
                  <a:lnTo>
                    <a:pt x="109" y="119"/>
                  </a:lnTo>
                  <a:close/>
                  <a:moveTo>
                    <a:pt x="100" y="109"/>
                  </a:moveTo>
                  <a:lnTo>
                    <a:pt x="95" y="105"/>
                  </a:lnTo>
                  <a:lnTo>
                    <a:pt x="100" y="100"/>
                  </a:lnTo>
                  <a:lnTo>
                    <a:pt x="104" y="105"/>
                  </a:lnTo>
                  <a:lnTo>
                    <a:pt x="100" y="109"/>
                  </a:lnTo>
                  <a:close/>
                  <a:moveTo>
                    <a:pt x="91" y="100"/>
                  </a:moveTo>
                  <a:lnTo>
                    <a:pt x="86" y="95"/>
                  </a:lnTo>
                  <a:lnTo>
                    <a:pt x="91" y="91"/>
                  </a:lnTo>
                  <a:lnTo>
                    <a:pt x="95" y="95"/>
                  </a:lnTo>
                  <a:lnTo>
                    <a:pt x="91" y="100"/>
                  </a:lnTo>
                  <a:close/>
                  <a:moveTo>
                    <a:pt x="82" y="91"/>
                  </a:moveTo>
                  <a:lnTo>
                    <a:pt x="78" y="86"/>
                  </a:lnTo>
                  <a:lnTo>
                    <a:pt x="82" y="81"/>
                  </a:lnTo>
                  <a:lnTo>
                    <a:pt x="86" y="86"/>
                  </a:lnTo>
                  <a:lnTo>
                    <a:pt x="82" y="91"/>
                  </a:lnTo>
                  <a:close/>
                  <a:moveTo>
                    <a:pt x="73" y="81"/>
                  </a:moveTo>
                  <a:lnTo>
                    <a:pt x="69" y="77"/>
                  </a:lnTo>
                  <a:lnTo>
                    <a:pt x="73" y="72"/>
                  </a:lnTo>
                  <a:lnTo>
                    <a:pt x="77" y="76"/>
                  </a:lnTo>
                  <a:lnTo>
                    <a:pt x="73" y="81"/>
                  </a:lnTo>
                  <a:close/>
                  <a:moveTo>
                    <a:pt x="64" y="72"/>
                  </a:moveTo>
                  <a:lnTo>
                    <a:pt x="60" y="67"/>
                  </a:lnTo>
                  <a:lnTo>
                    <a:pt x="64" y="62"/>
                  </a:lnTo>
                  <a:lnTo>
                    <a:pt x="69" y="67"/>
                  </a:lnTo>
                  <a:lnTo>
                    <a:pt x="64" y="72"/>
                  </a:lnTo>
                  <a:close/>
                  <a:moveTo>
                    <a:pt x="55" y="62"/>
                  </a:moveTo>
                  <a:lnTo>
                    <a:pt x="51" y="58"/>
                  </a:lnTo>
                  <a:lnTo>
                    <a:pt x="55" y="53"/>
                  </a:lnTo>
                  <a:lnTo>
                    <a:pt x="60" y="58"/>
                  </a:lnTo>
                  <a:lnTo>
                    <a:pt x="55" y="62"/>
                  </a:lnTo>
                  <a:close/>
                  <a:moveTo>
                    <a:pt x="46" y="53"/>
                  </a:moveTo>
                  <a:lnTo>
                    <a:pt x="42" y="48"/>
                  </a:lnTo>
                  <a:lnTo>
                    <a:pt x="46" y="44"/>
                  </a:lnTo>
                  <a:lnTo>
                    <a:pt x="51" y="48"/>
                  </a:lnTo>
                  <a:lnTo>
                    <a:pt x="46" y="53"/>
                  </a:lnTo>
                  <a:close/>
                  <a:moveTo>
                    <a:pt x="37" y="44"/>
                  </a:moveTo>
                  <a:lnTo>
                    <a:pt x="33" y="39"/>
                  </a:lnTo>
                  <a:lnTo>
                    <a:pt x="37" y="34"/>
                  </a:lnTo>
                  <a:lnTo>
                    <a:pt x="42" y="39"/>
                  </a:lnTo>
                  <a:lnTo>
                    <a:pt x="37" y="44"/>
                  </a:lnTo>
                  <a:close/>
                  <a:moveTo>
                    <a:pt x="28" y="34"/>
                  </a:moveTo>
                  <a:lnTo>
                    <a:pt x="24" y="29"/>
                  </a:lnTo>
                  <a:lnTo>
                    <a:pt x="28" y="25"/>
                  </a:lnTo>
                  <a:lnTo>
                    <a:pt x="33" y="29"/>
                  </a:lnTo>
                  <a:lnTo>
                    <a:pt x="28" y="34"/>
                  </a:lnTo>
                  <a:close/>
                  <a:moveTo>
                    <a:pt x="19" y="25"/>
                  </a:moveTo>
                  <a:lnTo>
                    <a:pt x="15" y="20"/>
                  </a:lnTo>
                  <a:lnTo>
                    <a:pt x="19" y="15"/>
                  </a:lnTo>
                  <a:lnTo>
                    <a:pt x="24" y="20"/>
                  </a:lnTo>
                  <a:lnTo>
                    <a:pt x="19" y="25"/>
                  </a:lnTo>
                  <a:close/>
                  <a:moveTo>
                    <a:pt x="10" y="15"/>
                  </a:moveTo>
                  <a:lnTo>
                    <a:pt x="6" y="11"/>
                  </a:lnTo>
                  <a:lnTo>
                    <a:pt x="10" y="6"/>
                  </a:lnTo>
                  <a:lnTo>
                    <a:pt x="15" y="11"/>
                  </a:lnTo>
                  <a:lnTo>
                    <a:pt x="10" y="15"/>
                  </a:lnTo>
                  <a:close/>
                  <a:moveTo>
                    <a:pt x="2" y="6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6" y="1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66"/>
            <p:cNvSpPr>
              <a:spLocks noEditPoints="1"/>
            </p:cNvSpPr>
            <p:nvPr/>
          </p:nvSpPr>
          <p:spPr bwMode="auto">
            <a:xfrm>
              <a:off x="2874" y="2879"/>
              <a:ext cx="82" cy="8"/>
            </a:xfrm>
            <a:custGeom>
              <a:avLst/>
              <a:gdLst>
                <a:gd name="T0" fmla="*/ 82 w 82"/>
                <a:gd name="T1" fmla="*/ 6 h 8"/>
                <a:gd name="T2" fmla="*/ 76 w 82"/>
                <a:gd name="T3" fmla="*/ 6 h 8"/>
                <a:gd name="T4" fmla="*/ 76 w 82"/>
                <a:gd name="T5" fmla="*/ 0 h 8"/>
                <a:gd name="T6" fmla="*/ 82 w 82"/>
                <a:gd name="T7" fmla="*/ 0 h 8"/>
                <a:gd name="T8" fmla="*/ 82 w 82"/>
                <a:gd name="T9" fmla="*/ 6 h 8"/>
                <a:gd name="T10" fmla="*/ 69 w 82"/>
                <a:gd name="T11" fmla="*/ 6 h 8"/>
                <a:gd name="T12" fmla="*/ 63 w 82"/>
                <a:gd name="T13" fmla="*/ 7 h 8"/>
                <a:gd name="T14" fmla="*/ 63 w 82"/>
                <a:gd name="T15" fmla="*/ 0 h 8"/>
                <a:gd name="T16" fmla="*/ 69 w 82"/>
                <a:gd name="T17" fmla="*/ 0 h 8"/>
                <a:gd name="T18" fmla="*/ 69 w 82"/>
                <a:gd name="T19" fmla="*/ 6 h 8"/>
                <a:gd name="T20" fmla="*/ 57 w 82"/>
                <a:gd name="T21" fmla="*/ 7 h 8"/>
                <a:gd name="T22" fmla="*/ 51 w 82"/>
                <a:gd name="T23" fmla="*/ 7 h 8"/>
                <a:gd name="T24" fmla="*/ 51 w 82"/>
                <a:gd name="T25" fmla="*/ 0 h 8"/>
                <a:gd name="T26" fmla="*/ 57 w 82"/>
                <a:gd name="T27" fmla="*/ 0 h 8"/>
                <a:gd name="T28" fmla="*/ 57 w 82"/>
                <a:gd name="T29" fmla="*/ 7 h 8"/>
                <a:gd name="T30" fmla="*/ 44 w 82"/>
                <a:gd name="T31" fmla="*/ 7 h 8"/>
                <a:gd name="T32" fmla="*/ 38 w 82"/>
                <a:gd name="T33" fmla="*/ 7 h 8"/>
                <a:gd name="T34" fmla="*/ 38 w 82"/>
                <a:gd name="T35" fmla="*/ 1 h 8"/>
                <a:gd name="T36" fmla="*/ 44 w 82"/>
                <a:gd name="T37" fmla="*/ 0 h 8"/>
                <a:gd name="T38" fmla="*/ 44 w 82"/>
                <a:gd name="T39" fmla="*/ 7 h 8"/>
                <a:gd name="T40" fmla="*/ 32 w 82"/>
                <a:gd name="T41" fmla="*/ 7 h 8"/>
                <a:gd name="T42" fmla="*/ 25 w 82"/>
                <a:gd name="T43" fmla="*/ 8 h 8"/>
                <a:gd name="T44" fmla="*/ 25 w 82"/>
                <a:gd name="T45" fmla="*/ 1 h 8"/>
                <a:gd name="T46" fmla="*/ 32 w 82"/>
                <a:gd name="T47" fmla="*/ 1 h 8"/>
                <a:gd name="T48" fmla="*/ 32 w 82"/>
                <a:gd name="T49" fmla="*/ 7 h 8"/>
                <a:gd name="T50" fmla="*/ 19 w 82"/>
                <a:gd name="T51" fmla="*/ 8 h 8"/>
                <a:gd name="T52" fmla="*/ 13 w 82"/>
                <a:gd name="T53" fmla="*/ 8 h 8"/>
                <a:gd name="T54" fmla="*/ 13 w 82"/>
                <a:gd name="T55" fmla="*/ 1 h 8"/>
                <a:gd name="T56" fmla="*/ 19 w 82"/>
                <a:gd name="T57" fmla="*/ 1 h 8"/>
                <a:gd name="T58" fmla="*/ 19 w 82"/>
                <a:gd name="T59" fmla="*/ 8 h 8"/>
                <a:gd name="T60" fmla="*/ 7 w 82"/>
                <a:gd name="T61" fmla="*/ 8 h 8"/>
                <a:gd name="T62" fmla="*/ 0 w 82"/>
                <a:gd name="T63" fmla="*/ 8 h 8"/>
                <a:gd name="T64" fmla="*/ 0 w 82"/>
                <a:gd name="T65" fmla="*/ 1 h 8"/>
                <a:gd name="T66" fmla="*/ 6 w 82"/>
                <a:gd name="T67" fmla="*/ 1 h 8"/>
                <a:gd name="T68" fmla="*/ 7 w 82"/>
                <a:gd name="T69" fmla="*/ 8 h 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2"/>
                <a:gd name="T106" fmla="*/ 0 h 8"/>
                <a:gd name="T107" fmla="*/ 82 w 82"/>
                <a:gd name="T108" fmla="*/ 8 h 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2" h="8">
                  <a:moveTo>
                    <a:pt x="82" y="6"/>
                  </a:moveTo>
                  <a:lnTo>
                    <a:pt x="76" y="6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2" y="6"/>
                  </a:lnTo>
                  <a:close/>
                  <a:moveTo>
                    <a:pt x="69" y="6"/>
                  </a:moveTo>
                  <a:lnTo>
                    <a:pt x="63" y="7"/>
                  </a:lnTo>
                  <a:lnTo>
                    <a:pt x="63" y="0"/>
                  </a:lnTo>
                  <a:lnTo>
                    <a:pt x="69" y="0"/>
                  </a:lnTo>
                  <a:lnTo>
                    <a:pt x="69" y="6"/>
                  </a:lnTo>
                  <a:close/>
                  <a:moveTo>
                    <a:pt x="57" y="7"/>
                  </a:moveTo>
                  <a:lnTo>
                    <a:pt x="51" y="7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7" y="7"/>
                  </a:lnTo>
                  <a:close/>
                  <a:moveTo>
                    <a:pt x="44" y="7"/>
                  </a:moveTo>
                  <a:lnTo>
                    <a:pt x="38" y="7"/>
                  </a:lnTo>
                  <a:lnTo>
                    <a:pt x="38" y="1"/>
                  </a:lnTo>
                  <a:lnTo>
                    <a:pt x="44" y="0"/>
                  </a:lnTo>
                  <a:lnTo>
                    <a:pt x="44" y="7"/>
                  </a:lnTo>
                  <a:close/>
                  <a:moveTo>
                    <a:pt x="32" y="7"/>
                  </a:moveTo>
                  <a:lnTo>
                    <a:pt x="25" y="8"/>
                  </a:lnTo>
                  <a:lnTo>
                    <a:pt x="25" y="1"/>
                  </a:lnTo>
                  <a:lnTo>
                    <a:pt x="32" y="1"/>
                  </a:lnTo>
                  <a:lnTo>
                    <a:pt x="32" y="7"/>
                  </a:lnTo>
                  <a:close/>
                  <a:moveTo>
                    <a:pt x="19" y="8"/>
                  </a:moveTo>
                  <a:lnTo>
                    <a:pt x="13" y="8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9" y="8"/>
                  </a:lnTo>
                  <a:close/>
                  <a:moveTo>
                    <a:pt x="7" y="8"/>
                  </a:moveTo>
                  <a:lnTo>
                    <a:pt x="0" y="8"/>
                  </a:lnTo>
                  <a:lnTo>
                    <a:pt x="0" y="1"/>
                  </a:lnTo>
                  <a:lnTo>
                    <a:pt x="6" y="1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Rectangle 67"/>
            <p:cNvSpPr>
              <a:spLocks noChangeArrowheads="1"/>
            </p:cNvSpPr>
            <p:nvPr/>
          </p:nvSpPr>
          <p:spPr bwMode="auto">
            <a:xfrm>
              <a:off x="1666" y="3133"/>
              <a:ext cx="302" cy="160"/>
            </a:xfrm>
            <a:prstGeom prst="rect">
              <a:avLst/>
            </a:prstGeom>
            <a:solidFill>
              <a:srgbClr val="455F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59" name="Rectangle 68"/>
            <p:cNvSpPr>
              <a:spLocks noChangeArrowheads="1"/>
            </p:cNvSpPr>
            <p:nvPr/>
          </p:nvSpPr>
          <p:spPr bwMode="auto">
            <a:xfrm>
              <a:off x="1701" y="3181"/>
              <a:ext cx="258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FFFFFF"/>
                  </a:solidFill>
                </a:rPr>
                <a:t>Cat Bond</a:t>
              </a:r>
              <a:endParaRPr lang="en-US"/>
            </a:p>
          </p:txBody>
        </p:sp>
        <p:sp>
          <p:nvSpPr>
            <p:cNvPr id="60" name="Rectangle 69"/>
            <p:cNvSpPr>
              <a:spLocks noChangeArrowheads="1"/>
            </p:cNvSpPr>
            <p:nvPr/>
          </p:nvSpPr>
          <p:spPr bwMode="auto">
            <a:xfrm>
              <a:off x="1983" y="3133"/>
              <a:ext cx="632" cy="160"/>
            </a:xfrm>
            <a:prstGeom prst="rect">
              <a:avLst/>
            </a:prstGeom>
            <a:solidFill>
              <a:srgbClr val="455F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61" name="Rectangle 70"/>
            <p:cNvSpPr>
              <a:spLocks noChangeArrowheads="1"/>
            </p:cNvSpPr>
            <p:nvPr/>
          </p:nvSpPr>
          <p:spPr bwMode="auto">
            <a:xfrm>
              <a:off x="2141" y="3181"/>
              <a:ext cx="349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FFFFFF"/>
                  </a:solidFill>
                </a:rPr>
                <a:t>Reinsurance</a:t>
              </a:r>
              <a:endParaRPr lang="en-US"/>
            </a:p>
          </p:txBody>
        </p:sp>
        <p:sp>
          <p:nvSpPr>
            <p:cNvPr id="62" name="Rectangle 71"/>
            <p:cNvSpPr>
              <a:spLocks noChangeArrowheads="1"/>
            </p:cNvSpPr>
            <p:nvPr/>
          </p:nvSpPr>
          <p:spPr bwMode="auto">
            <a:xfrm>
              <a:off x="1451" y="2537"/>
              <a:ext cx="275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63" name="Rectangle 72"/>
            <p:cNvSpPr>
              <a:spLocks noChangeArrowheads="1"/>
            </p:cNvSpPr>
            <p:nvPr/>
          </p:nvSpPr>
          <p:spPr bwMode="auto">
            <a:xfrm>
              <a:off x="1477" y="2549"/>
              <a:ext cx="243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A</a:t>
              </a:r>
              <a:endParaRPr lang="en-US"/>
            </a:p>
          </p:txBody>
        </p:sp>
        <p:sp>
          <p:nvSpPr>
            <p:cNvPr id="64" name="Rectangle 73"/>
            <p:cNvSpPr>
              <a:spLocks noChangeArrowheads="1"/>
            </p:cNvSpPr>
            <p:nvPr/>
          </p:nvSpPr>
          <p:spPr bwMode="auto">
            <a:xfrm>
              <a:off x="1810" y="2537"/>
              <a:ext cx="275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65" name="Rectangle 74"/>
            <p:cNvSpPr>
              <a:spLocks noChangeArrowheads="1"/>
            </p:cNvSpPr>
            <p:nvPr/>
          </p:nvSpPr>
          <p:spPr bwMode="auto">
            <a:xfrm>
              <a:off x="1836" y="2549"/>
              <a:ext cx="242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B</a:t>
              </a:r>
              <a:endParaRPr lang="en-US"/>
            </a:p>
          </p:txBody>
        </p:sp>
        <p:sp>
          <p:nvSpPr>
            <p:cNvPr id="66" name="Rectangle 75"/>
            <p:cNvSpPr>
              <a:spLocks noChangeArrowheads="1"/>
            </p:cNvSpPr>
            <p:nvPr/>
          </p:nvSpPr>
          <p:spPr bwMode="auto">
            <a:xfrm>
              <a:off x="2187" y="2537"/>
              <a:ext cx="276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67" name="Rectangle 76"/>
            <p:cNvSpPr>
              <a:spLocks noChangeArrowheads="1"/>
            </p:cNvSpPr>
            <p:nvPr/>
          </p:nvSpPr>
          <p:spPr bwMode="auto">
            <a:xfrm>
              <a:off x="2213" y="2549"/>
              <a:ext cx="244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C</a:t>
              </a:r>
              <a:endParaRPr lang="en-US"/>
            </a:p>
          </p:txBody>
        </p:sp>
        <p:sp>
          <p:nvSpPr>
            <p:cNvPr id="68" name="Rectangle 77"/>
            <p:cNvSpPr>
              <a:spLocks noChangeArrowheads="1"/>
            </p:cNvSpPr>
            <p:nvPr/>
          </p:nvSpPr>
          <p:spPr bwMode="auto">
            <a:xfrm>
              <a:off x="2568" y="2537"/>
              <a:ext cx="273" cy="80"/>
            </a:xfrm>
            <a:prstGeom prst="rect">
              <a:avLst/>
            </a:prstGeom>
            <a:solidFill>
              <a:srgbClr val="728B8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69" name="Rectangle 78"/>
            <p:cNvSpPr>
              <a:spLocks noChangeArrowheads="1"/>
            </p:cNvSpPr>
            <p:nvPr/>
          </p:nvSpPr>
          <p:spPr bwMode="auto">
            <a:xfrm>
              <a:off x="2594" y="2549"/>
              <a:ext cx="239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>
                  <a:solidFill>
                    <a:srgbClr val="FFFFFF"/>
                  </a:solidFill>
                </a:rPr>
                <a:t>Country Z</a:t>
              </a:r>
              <a:endParaRPr lang="en-US"/>
            </a:p>
          </p:txBody>
        </p:sp>
        <p:grpSp>
          <p:nvGrpSpPr>
            <p:cNvPr id="70" name="Group 79"/>
            <p:cNvGrpSpPr>
              <a:grpSpLocks/>
            </p:cNvGrpSpPr>
            <p:nvPr/>
          </p:nvGrpSpPr>
          <p:grpSpPr bwMode="auto">
            <a:xfrm>
              <a:off x="1643" y="3113"/>
              <a:ext cx="992" cy="200"/>
              <a:chOff x="1643" y="3218"/>
              <a:chExt cx="992" cy="200"/>
            </a:xfrm>
          </p:grpSpPr>
          <p:sp>
            <p:nvSpPr>
              <p:cNvPr id="128" name="Rectangle 80"/>
              <p:cNvSpPr>
                <a:spLocks noChangeArrowheads="1"/>
              </p:cNvSpPr>
              <p:nvPr/>
            </p:nvSpPr>
            <p:spPr bwMode="auto">
              <a:xfrm>
                <a:off x="1643" y="3218"/>
                <a:ext cx="992" cy="200"/>
              </a:xfrm>
              <a:prstGeom prst="rect">
                <a:avLst/>
              </a:prstGeom>
              <a:solidFill>
                <a:srgbClr val="82A49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29" name="Rectangle 81"/>
              <p:cNvSpPr>
                <a:spLocks noChangeArrowheads="1"/>
              </p:cNvSpPr>
              <p:nvPr/>
            </p:nvSpPr>
            <p:spPr bwMode="auto">
              <a:xfrm>
                <a:off x="1643" y="3218"/>
                <a:ext cx="992" cy="200"/>
              </a:xfrm>
              <a:prstGeom prst="rect">
                <a:avLst/>
              </a:prstGeom>
              <a:noFill/>
              <a:ln w="25400" cap="rnd">
                <a:solidFill>
                  <a:srgbClr val="455F55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grpSp>
          <p:nvGrpSpPr>
            <p:cNvPr id="71" name="Group 82"/>
            <p:cNvGrpSpPr>
              <a:grpSpLocks/>
            </p:cNvGrpSpPr>
            <p:nvPr/>
          </p:nvGrpSpPr>
          <p:grpSpPr bwMode="auto">
            <a:xfrm>
              <a:off x="1035" y="2477"/>
              <a:ext cx="242" cy="140"/>
              <a:chOff x="1035" y="2477"/>
              <a:chExt cx="242" cy="140"/>
            </a:xfrm>
          </p:grpSpPr>
          <p:sp>
            <p:nvSpPr>
              <p:cNvPr id="126" name="Rectangle 83"/>
              <p:cNvSpPr>
                <a:spLocks noChangeArrowheads="1"/>
              </p:cNvSpPr>
              <p:nvPr/>
            </p:nvSpPr>
            <p:spPr bwMode="auto">
              <a:xfrm>
                <a:off x="1035" y="2477"/>
                <a:ext cx="242" cy="140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27" name="Rectangle 84"/>
              <p:cNvSpPr>
                <a:spLocks noChangeArrowheads="1"/>
              </p:cNvSpPr>
              <p:nvPr/>
            </p:nvSpPr>
            <p:spPr bwMode="auto">
              <a:xfrm>
                <a:off x="1035" y="2477"/>
                <a:ext cx="242" cy="140"/>
              </a:xfrm>
              <a:prstGeom prst="rect">
                <a:avLst/>
              </a:prstGeom>
              <a:noFill/>
              <a:ln w="14288" cap="rnd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72" name="Rectangle 85"/>
            <p:cNvSpPr>
              <a:spLocks noChangeArrowheads="1"/>
            </p:cNvSpPr>
            <p:nvPr/>
          </p:nvSpPr>
          <p:spPr bwMode="auto">
            <a:xfrm>
              <a:off x="1081" y="2495"/>
              <a:ext cx="169" cy="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>
                  <a:solidFill>
                    <a:srgbClr val="000000"/>
                  </a:solidFill>
                </a:rPr>
                <a:t>Captive </a:t>
              </a:r>
              <a:endParaRPr lang="en-US"/>
            </a:p>
          </p:txBody>
        </p:sp>
        <p:sp>
          <p:nvSpPr>
            <p:cNvPr id="73" name="Rectangle 86"/>
            <p:cNvSpPr>
              <a:spLocks noChangeArrowheads="1"/>
            </p:cNvSpPr>
            <p:nvPr/>
          </p:nvSpPr>
          <p:spPr bwMode="auto">
            <a:xfrm>
              <a:off x="1067" y="2551"/>
              <a:ext cx="188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>
                  <a:solidFill>
                    <a:srgbClr val="000000"/>
                  </a:solidFill>
                </a:rPr>
                <a:t>Manager</a:t>
              </a:r>
              <a:endParaRPr lang="en-US"/>
            </a:p>
          </p:txBody>
        </p:sp>
        <p:grpSp>
          <p:nvGrpSpPr>
            <p:cNvPr id="74" name="Group 87"/>
            <p:cNvGrpSpPr>
              <a:grpSpLocks/>
            </p:cNvGrpSpPr>
            <p:nvPr/>
          </p:nvGrpSpPr>
          <p:grpSpPr bwMode="auto">
            <a:xfrm>
              <a:off x="1428" y="2818"/>
              <a:ext cx="321" cy="132"/>
              <a:chOff x="1428" y="2818"/>
              <a:chExt cx="321" cy="132"/>
            </a:xfrm>
          </p:grpSpPr>
          <p:sp>
            <p:nvSpPr>
              <p:cNvPr id="124" name="Rectangle 88"/>
              <p:cNvSpPr>
                <a:spLocks noChangeArrowheads="1"/>
              </p:cNvSpPr>
              <p:nvPr/>
            </p:nvSpPr>
            <p:spPr bwMode="auto">
              <a:xfrm>
                <a:off x="1428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25" name="Rectangle 89"/>
              <p:cNvSpPr>
                <a:spLocks noChangeArrowheads="1"/>
              </p:cNvSpPr>
              <p:nvPr/>
            </p:nvSpPr>
            <p:spPr bwMode="auto">
              <a:xfrm>
                <a:off x="1428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75" name="Rectangle 90"/>
            <p:cNvSpPr>
              <a:spLocks noChangeArrowheads="1"/>
            </p:cNvSpPr>
            <p:nvPr/>
          </p:nvSpPr>
          <p:spPr bwMode="auto">
            <a:xfrm>
              <a:off x="1477" y="2824"/>
              <a:ext cx="258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 dirty="0">
                  <a:solidFill>
                    <a:srgbClr val="000000"/>
                  </a:solidFill>
                </a:rPr>
                <a:t>Country A </a:t>
              </a:r>
              <a:endParaRPr lang="en-US" dirty="0"/>
            </a:p>
          </p:txBody>
        </p:sp>
        <p:sp>
          <p:nvSpPr>
            <p:cNvPr id="76" name="Rectangle 91"/>
            <p:cNvSpPr>
              <a:spLocks noChangeArrowheads="1"/>
            </p:cNvSpPr>
            <p:nvPr/>
          </p:nvSpPr>
          <p:spPr bwMode="auto">
            <a:xfrm>
              <a:off x="1503" y="2888"/>
              <a:ext cx="191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77" name="Group 92"/>
            <p:cNvGrpSpPr>
              <a:grpSpLocks/>
            </p:cNvGrpSpPr>
            <p:nvPr/>
          </p:nvGrpSpPr>
          <p:grpSpPr bwMode="auto">
            <a:xfrm>
              <a:off x="1787" y="2818"/>
              <a:ext cx="321" cy="132"/>
              <a:chOff x="1787" y="2818"/>
              <a:chExt cx="321" cy="132"/>
            </a:xfrm>
          </p:grpSpPr>
          <p:sp>
            <p:nvSpPr>
              <p:cNvPr id="122" name="Rectangle 93"/>
              <p:cNvSpPr>
                <a:spLocks noChangeArrowheads="1"/>
              </p:cNvSpPr>
              <p:nvPr/>
            </p:nvSpPr>
            <p:spPr bwMode="auto">
              <a:xfrm>
                <a:off x="1787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23" name="Rectangle 94"/>
              <p:cNvSpPr>
                <a:spLocks noChangeArrowheads="1"/>
              </p:cNvSpPr>
              <p:nvPr/>
            </p:nvSpPr>
            <p:spPr bwMode="auto">
              <a:xfrm>
                <a:off x="1787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78" name="Rectangle 95"/>
            <p:cNvSpPr>
              <a:spLocks noChangeArrowheads="1"/>
            </p:cNvSpPr>
            <p:nvPr/>
          </p:nvSpPr>
          <p:spPr bwMode="auto">
            <a:xfrm>
              <a:off x="1836" y="2824"/>
              <a:ext cx="25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B </a:t>
              </a:r>
              <a:endParaRPr lang="en-US"/>
            </a:p>
          </p:txBody>
        </p:sp>
        <p:sp>
          <p:nvSpPr>
            <p:cNvPr id="79" name="Rectangle 96"/>
            <p:cNvSpPr>
              <a:spLocks noChangeArrowheads="1"/>
            </p:cNvSpPr>
            <p:nvPr/>
          </p:nvSpPr>
          <p:spPr bwMode="auto">
            <a:xfrm>
              <a:off x="1862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80" name="Group 97"/>
            <p:cNvGrpSpPr>
              <a:grpSpLocks/>
            </p:cNvGrpSpPr>
            <p:nvPr/>
          </p:nvGrpSpPr>
          <p:grpSpPr bwMode="auto">
            <a:xfrm>
              <a:off x="2165" y="2818"/>
              <a:ext cx="321" cy="132"/>
              <a:chOff x="2165" y="2818"/>
              <a:chExt cx="321" cy="132"/>
            </a:xfrm>
          </p:grpSpPr>
          <p:sp>
            <p:nvSpPr>
              <p:cNvPr id="120" name="Rectangle 98"/>
              <p:cNvSpPr>
                <a:spLocks noChangeArrowheads="1"/>
              </p:cNvSpPr>
              <p:nvPr/>
            </p:nvSpPr>
            <p:spPr bwMode="auto">
              <a:xfrm>
                <a:off x="2165" y="2818"/>
                <a:ext cx="321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21" name="Rectangle 99"/>
              <p:cNvSpPr>
                <a:spLocks noChangeArrowheads="1"/>
              </p:cNvSpPr>
              <p:nvPr/>
            </p:nvSpPr>
            <p:spPr bwMode="auto">
              <a:xfrm>
                <a:off x="2165" y="2818"/>
                <a:ext cx="321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81" name="Rectangle 100"/>
            <p:cNvSpPr>
              <a:spLocks noChangeArrowheads="1"/>
            </p:cNvSpPr>
            <p:nvPr/>
          </p:nvSpPr>
          <p:spPr bwMode="auto">
            <a:xfrm>
              <a:off x="2213" y="2824"/>
              <a:ext cx="259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C </a:t>
              </a:r>
              <a:endParaRPr lang="en-US"/>
            </a:p>
          </p:txBody>
        </p:sp>
        <p:sp>
          <p:nvSpPr>
            <p:cNvPr id="82" name="Rectangle 101"/>
            <p:cNvSpPr>
              <a:spLocks noChangeArrowheads="1"/>
            </p:cNvSpPr>
            <p:nvPr/>
          </p:nvSpPr>
          <p:spPr bwMode="auto">
            <a:xfrm>
              <a:off x="2240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grpSp>
          <p:nvGrpSpPr>
            <p:cNvPr id="83" name="Group 102"/>
            <p:cNvGrpSpPr>
              <a:grpSpLocks/>
            </p:cNvGrpSpPr>
            <p:nvPr/>
          </p:nvGrpSpPr>
          <p:grpSpPr bwMode="auto">
            <a:xfrm>
              <a:off x="2542" y="2818"/>
              <a:ext cx="322" cy="132"/>
              <a:chOff x="2542" y="2818"/>
              <a:chExt cx="322" cy="132"/>
            </a:xfrm>
          </p:grpSpPr>
          <p:sp>
            <p:nvSpPr>
              <p:cNvPr id="118" name="Rectangle 103"/>
              <p:cNvSpPr>
                <a:spLocks noChangeArrowheads="1"/>
              </p:cNvSpPr>
              <p:nvPr/>
            </p:nvSpPr>
            <p:spPr bwMode="auto">
              <a:xfrm>
                <a:off x="2542" y="2818"/>
                <a:ext cx="322" cy="132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19" name="Rectangle 104"/>
              <p:cNvSpPr>
                <a:spLocks noChangeArrowheads="1"/>
              </p:cNvSpPr>
              <p:nvPr/>
            </p:nvSpPr>
            <p:spPr bwMode="auto">
              <a:xfrm>
                <a:off x="2542" y="2818"/>
                <a:ext cx="322" cy="132"/>
              </a:xfrm>
              <a:prstGeom prst="rect">
                <a:avLst/>
              </a:prstGeom>
              <a:noFill/>
              <a:ln w="15875" cap="rnd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84" name="Rectangle 105"/>
            <p:cNvSpPr>
              <a:spLocks noChangeArrowheads="1"/>
            </p:cNvSpPr>
            <p:nvPr/>
          </p:nvSpPr>
          <p:spPr bwMode="auto">
            <a:xfrm>
              <a:off x="2593" y="2824"/>
              <a:ext cx="254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Country Z </a:t>
              </a:r>
              <a:endParaRPr lang="en-US"/>
            </a:p>
          </p:txBody>
        </p:sp>
        <p:sp>
          <p:nvSpPr>
            <p:cNvPr id="85" name="Rectangle 106"/>
            <p:cNvSpPr>
              <a:spLocks noChangeArrowheads="1"/>
            </p:cNvSpPr>
            <p:nvPr/>
          </p:nvSpPr>
          <p:spPr bwMode="auto">
            <a:xfrm>
              <a:off x="2618" y="2888"/>
              <a:ext cx="187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700" b="1">
                  <a:solidFill>
                    <a:srgbClr val="000000"/>
                  </a:solidFill>
                </a:rPr>
                <a:t>Captive</a:t>
              </a:r>
              <a:endParaRPr lang="en-US"/>
            </a:p>
          </p:txBody>
        </p:sp>
        <p:sp>
          <p:nvSpPr>
            <p:cNvPr id="86" name="Freeform 107"/>
            <p:cNvSpPr>
              <a:spLocks noEditPoints="1"/>
            </p:cNvSpPr>
            <p:nvPr/>
          </p:nvSpPr>
          <p:spPr bwMode="auto">
            <a:xfrm>
              <a:off x="1938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7 w 19"/>
                <a:gd name="T5" fmla="*/ 179 h 196"/>
                <a:gd name="T6" fmla="*/ 7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7" y="179"/>
                  </a:lnTo>
                  <a:lnTo>
                    <a:pt x="7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08"/>
            <p:cNvSpPr>
              <a:spLocks noEditPoints="1"/>
            </p:cNvSpPr>
            <p:nvPr/>
          </p:nvSpPr>
          <p:spPr bwMode="auto">
            <a:xfrm>
              <a:off x="2316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6 w 19"/>
                <a:gd name="T5" fmla="*/ 179 h 196"/>
                <a:gd name="T6" fmla="*/ 6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6" y="179"/>
                  </a:lnTo>
                  <a:lnTo>
                    <a:pt x="6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09"/>
            <p:cNvSpPr>
              <a:spLocks noEditPoints="1"/>
            </p:cNvSpPr>
            <p:nvPr/>
          </p:nvSpPr>
          <p:spPr bwMode="auto">
            <a:xfrm>
              <a:off x="1579" y="2617"/>
              <a:ext cx="19" cy="196"/>
            </a:xfrm>
            <a:custGeom>
              <a:avLst/>
              <a:gdLst>
                <a:gd name="T0" fmla="*/ 13 w 19"/>
                <a:gd name="T1" fmla="*/ 17 h 196"/>
                <a:gd name="T2" fmla="*/ 13 w 19"/>
                <a:gd name="T3" fmla="*/ 179 h 196"/>
                <a:gd name="T4" fmla="*/ 7 w 19"/>
                <a:gd name="T5" fmla="*/ 179 h 196"/>
                <a:gd name="T6" fmla="*/ 6 w 19"/>
                <a:gd name="T7" fmla="*/ 17 h 196"/>
                <a:gd name="T8" fmla="*/ 13 w 19"/>
                <a:gd name="T9" fmla="*/ 17 h 196"/>
                <a:gd name="T10" fmla="*/ 0 w 19"/>
                <a:gd name="T11" fmla="*/ 20 h 196"/>
                <a:gd name="T12" fmla="*/ 10 w 19"/>
                <a:gd name="T13" fmla="*/ 0 h 196"/>
                <a:gd name="T14" fmla="*/ 19 w 19"/>
                <a:gd name="T15" fmla="*/ 20 h 196"/>
                <a:gd name="T16" fmla="*/ 0 w 19"/>
                <a:gd name="T17" fmla="*/ 20 h 196"/>
                <a:gd name="T18" fmla="*/ 19 w 19"/>
                <a:gd name="T19" fmla="*/ 176 h 196"/>
                <a:gd name="T20" fmla="*/ 10 w 19"/>
                <a:gd name="T21" fmla="*/ 196 h 196"/>
                <a:gd name="T22" fmla="*/ 0 w 19"/>
                <a:gd name="T23" fmla="*/ 176 h 196"/>
                <a:gd name="T24" fmla="*/ 19 w 19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196"/>
                <a:gd name="T41" fmla="*/ 19 w 19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196">
                  <a:moveTo>
                    <a:pt x="13" y="17"/>
                  </a:moveTo>
                  <a:lnTo>
                    <a:pt x="13" y="179"/>
                  </a:lnTo>
                  <a:lnTo>
                    <a:pt x="7" y="179"/>
                  </a:lnTo>
                  <a:lnTo>
                    <a:pt x="6" y="17"/>
                  </a:lnTo>
                  <a:lnTo>
                    <a:pt x="13" y="17"/>
                  </a:lnTo>
                  <a:close/>
                  <a:moveTo>
                    <a:pt x="0" y="20"/>
                  </a:moveTo>
                  <a:lnTo>
                    <a:pt x="10" y="0"/>
                  </a:lnTo>
                  <a:lnTo>
                    <a:pt x="19" y="20"/>
                  </a:lnTo>
                  <a:lnTo>
                    <a:pt x="0" y="20"/>
                  </a:lnTo>
                  <a:close/>
                  <a:moveTo>
                    <a:pt x="19" y="176"/>
                  </a:moveTo>
                  <a:lnTo>
                    <a:pt x="10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10"/>
            <p:cNvSpPr>
              <a:spLocks noEditPoints="1"/>
            </p:cNvSpPr>
            <p:nvPr/>
          </p:nvSpPr>
          <p:spPr bwMode="auto">
            <a:xfrm>
              <a:off x="2694" y="2617"/>
              <a:ext cx="20" cy="196"/>
            </a:xfrm>
            <a:custGeom>
              <a:avLst/>
              <a:gdLst>
                <a:gd name="T0" fmla="*/ 14 w 20"/>
                <a:gd name="T1" fmla="*/ 17 h 196"/>
                <a:gd name="T2" fmla="*/ 13 w 20"/>
                <a:gd name="T3" fmla="*/ 179 h 196"/>
                <a:gd name="T4" fmla="*/ 6 w 20"/>
                <a:gd name="T5" fmla="*/ 179 h 196"/>
                <a:gd name="T6" fmla="*/ 7 w 20"/>
                <a:gd name="T7" fmla="*/ 17 h 196"/>
                <a:gd name="T8" fmla="*/ 14 w 20"/>
                <a:gd name="T9" fmla="*/ 17 h 196"/>
                <a:gd name="T10" fmla="*/ 1 w 20"/>
                <a:gd name="T11" fmla="*/ 20 h 196"/>
                <a:gd name="T12" fmla="*/ 11 w 20"/>
                <a:gd name="T13" fmla="*/ 0 h 196"/>
                <a:gd name="T14" fmla="*/ 20 w 20"/>
                <a:gd name="T15" fmla="*/ 20 h 196"/>
                <a:gd name="T16" fmla="*/ 1 w 20"/>
                <a:gd name="T17" fmla="*/ 20 h 196"/>
                <a:gd name="T18" fmla="*/ 19 w 20"/>
                <a:gd name="T19" fmla="*/ 176 h 196"/>
                <a:gd name="T20" fmla="*/ 9 w 20"/>
                <a:gd name="T21" fmla="*/ 196 h 196"/>
                <a:gd name="T22" fmla="*/ 0 w 20"/>
                <a:gd name="T23" fmla="*/ 176 h 196"/>
                <a:gd name="T24" fmla="*/ 19 w 20"/>
                <a:gd name="T25" fmla="*/ 176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0"/>
                <a:gd name="T40" fmla="*/ 0 h 196"/>
                <a:gd name="T41" fmla="*/ 20 w 20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0" h="196">
                  <a:moveTo>
                    <a:pt x="14" y="17"/>
                  </a:moveTo>
                  <a:lnTo>
                    <a:pt x="13" y="179"/>
                  </a:lnTo>
                  <a:lnTo>
                    <a:pt x="6" y="179"/>
                  </a:lnTo>
                  <a:lnTo>
                    <a:pt x="7" y="17"/>
                  </a:lnTo>
                  <a:lnTo>
                    <a:pt x="14" y="17"/>
                  </a:lnTo>
                  <a:close/>
                  <a:moveTo>
                    <a:pt x="1" y="20"/>
                  </a:moveTo>
                  <a:lnTo>
                    <a:pt x="11" y="0"/>
                  </a:lnTo>
                  <a:lnTo>
                    <a:pt x="20" y="20"/>
                  </a:lnTo>
                  <a:lnTo>
                    <a:pt x="1" y="20"/>
                  </a:lnTo>
                  <a:close/>
                  <a:moveTo>
                    <a:pt x="19" y="176"/>
                  </a:moveTo>
                  <a:lnTo>
                    <a:pt x="9" y="196"/>
                  </a:lnTo>
                  <a:lnTo>
                    <a:pt x="0" y="176"/>
                  </a:lnTo>
                  <a:lnTo>
                    <a:pt x="19" y="17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11"/>
            <p:cNvSpPr>
              <a:spLocks noEditPoints="1"/>
            </p:cNvSpPr>
            <p:nvPr/>
          </p:nvSpPr>
          <p:spPr bwMode="auto">
            <a:xfrm>
              <a:off x="1589" y="2954"/>
              <a:ext cx="565" cy="159"/>
            </a:xfrm>
            <a:custGeom>
              <a:avLst/>
              <a:gdLst>
                <a:gd name="T0" fmla="*/ 16 w 550"/>
                <a:gd name="T1" fmla="*/ 1 h 257"/>
                <a:gd name="T2" fmla="*/ 567 w 550"/>
                <a:gd name="T3" fmla="*/ 94 h 257"/>
                <a:gd name="T4" fmla="*/ 564 w 550"/>
                <a:gd name="T5" fmla="*/ 97 h 257"/>
                <a:gd name="T6" fmla="*/ 13 w 550"/>
                <a:gd name="T7" fmla="*/ 4 h 257"/>
                <a:gd name="T8" fmla="*/ 16 w 550"/>
                <a:gd name="T9" fmla="*/ 1 h 257"/>
                <a:gd name="T10" fmla="*/ 13 w 550"/>
                <a:gd name="T11" fmla="*/ 7 h 257"/>
                <a:gd name="T12" fmla="*/ 0 w 550"/>
                <a:gd name="T13" fmla="*/ 1 h 257"/>
                <a:gd name="T14" fmla="*/ 23 w 550"/>
                <a:gd name="T15" fmla="*/ 0 h 257"/>
                <a:gd name="T16" fmla="*/ 13 w 550"/>
                <a:gd name="T17" fmla="*/ 7 h 257"/>
                <a:gd name="T18" fmla="*/ 567 w 550"/>
                <a:gd name="T19" fmla="*/ 91 h 257"/>
                <a:gd name="T20" fmla="*/ 580 w 550"/>
                <a:gd name="T21" fmla="*/ 98 h 257"/>
                <a:gd name="T22" fmla="*/ 558 w 550"/>
                <a:gd name="T23" fmla="*/ 98 h 257"/>
                <a:gd name="T24" fmla="*/ 567 w 550"/>
                <a:gd name="T25" fmla="*/ 91 h 2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0"/>
                <a:gd name="T40" fmla="*/ 0 h 257"/>
                <a:gd name="T41" fmla="*/ 550 w 550"/>
                <a:gd name="T42" fmla="*/ 257 h 2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0" h="257">
                  <a:moveTo>
                    <a:pt x="16" y="4"/>
                  </a:moveTo>
                  <a:lnTo>
                    <a:pt x="537" y="246"/>
                  </a:lnTo>
                  <a:lnTo>
                    <a:pt x="534" y="252"/>
                  </a:lnTo>
                  <a:lnTo>
                    <a:pt x="13" y="11"/>
                  </a:lnTo>
                  <a:lnTo>
                    <a:pt x="16" y="4"/>
                  </a:lnTo>
                  <a:close/>
                  <a:moveTo>
                    <a:pt x="13" y="18"/>
                  </a:moveTo>
                  <a:lnTo>
                    <a:pt x="0" y="1"/>
                  </a:lnTo>
                  <a:lnTo>
                    <a:pt x="21" y="0"/>
                  </a:lnTo>
                  <a:lnTo>
                    <a:pt x="13" y="18"/>
                  </a:lnTo>
                  <a:close/>
                  <a:moveTo>
                    <a:pt x="537" y="238"/>
                  </a:moveTo>
                  <a:lnTo>
                    <a:pt x="550" y="256"/>
                  </a:lnTo>
                  <a:lnTo>
                    <a:pt x="529" y="257"/>
                  </a:lnTo>
                  <a:lnTo>
                    <a:pt x="537" y="238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1" name="Group 112"/>
            <p:cNvGrpSpPr>
              <a:grpSpLocks/>
            </p:cNvGrpSpPr>
            <p:nvPr/>
          </p:nvGrpSpPr>
          <p:grpSpPr bwMode="auto">
            <a:xfrm>
              <a:off x="2958" y="2826"/>
              <a:ext cx="189" cy="111"/>
              <a:chOff x="2958" y="2826"/>
              <a:chExt cx="189" cy="111"/>
            </a:xfrm>
          </p:grpSpPr>
          <p:sp>
            <p:nvSpPr>
              <p:cNvPr id="116" name="Rectangle 113"/>
              <p:cNvSpPr>
                <a:spLocks noChangeArrowheads="1"/>
              </p:cNvSpPr>
              <p:nvPr/>
            </p:nvSpPr>
            <p:spPr bwMode="auto">
              <a:xfrm>
                <a:off x="2958" y="2826"/>
                <a:ext cx="189" cy="1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17" name="Rectangle 114"/>
              <p:cNvSpPr>
                <a:spLocks noChangeArrowheads="1"/>
              </p:cNvSpPr>
              <p:nvPr/>
            </p:nvSpPr>
            <p:spPr bwMode="auto">
              <a:xfrm>
                <a:off x="2958" y="2826"/>
                <a:ext cx="189" cy="111"/>
              </a:xfrm>
              <a:prstGeom prst="rect">
                <a:avLst/>
              </a:prstGeom>
              <a:noFill/>
              <a:ln w="6350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92" name="Rectangle 115"/>
            <p:cNvSpPr>
              <a:spLocks noChangeArrowheads="1"/>
            </p:cNvSpPr>
            <p:nvPr/>
          </p:nvSpPr>
          <p:spPr bwMode="auto">
            <a:xfrm>
              <a:off x="3007" y="2849"/>
              <a:ext cx="101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000000"/>
                  </a:solidFill>
                </a:rPr>
                <a:t>IDB</a:t>
              </a:r>
              <a:endParaRPr lang="en-US"/>
            </a:p>
          </p:txBody>
        </p:sp>
        <p:grpSp>
          <p:nvGrpSpPr>
            <p:cNvPr id="93" name="Group 116"/>
            <p:cNvGrpSpPr>
              <a:grpSpLocks/>
            </p:cNvGrpSpPr>
            <p:nvPr/>
          </p:nvGrpSpPr>
          <p:grpSpPr bwMode="auto">
            <a:xfrm>
              <a:off x="1031" y="2765"/>
              <a:ext cx="246" cy="136"/>
              <a:chOff x="1031" y="2765"/>
              <a:chExt cx="246" cy="136"/>
            </a:xfrm>
          </p:grpSpPr>
          <p:sp>
            <p:nvSpPr>
              <p:cNvPr id="114" name="Rectangle 117"/>
              <p:cNvSpPr>
                <a:spLocks noChangeArrowheads="1"/>
              </p:cNvSpPr>
              <p:nvPr/>
            </p:nvSpPr>
            <p:spPr bwMode="auto">
              <a:xfrm>
                <a:off x="1031" y="2765"/>
                <a:ext cx="246" cy="136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  <p:sp>
            <p:nvSpPr>
              <p:cNvPr id="115" name="Rectangle 118"/>
              <p:cNvSpPr>
                <a:spLocks noChangeArrowheads="1"/>
              </p:cNvSpPr>
              <p:nvPr/>
            </p:nvSpPr>
            <p:spPr bwMode="auto">
              <a:xfrm>
                <a:off x="1031" y="2765"/>
                <a:ext cx="246" cy="136"/>
              </a:xfrm>
              <a:prstGeom prst="rect">
                <a:avLst/>
              </a:prstGeom>
              <a:noFill/>
              <a:ln w="14288" cap="rnd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>
                  <a:buClr>
                    <a:srgbClr val="455F55"/>
                  </a:buClr>
                  <a:buSzPct val="80000"/>
                  <a:buFont typeface="Wingdings" pitchFamily="2" charset="2"/>
                  <a:buNone/>
                </a:pPr>
                <a:endParaRPr lang="en-GB"/>
              </a:p>
            </p:txBody>
          </p:sp>
        </p:grpSp>
        <p:sp>
          <p:nvSpPr>
            <p:cNvPr id="94" name="Rectangle 119"/>
            <p:cNvSpPr>
              <a:spLocks noChangeArrowheads="1"/>
            </p:cNvSpPr>
            <p:nvPr/>
          </p:nvSpPr>
          <p:spPr bwMode="auto">
            <a:xfrm>
              <a:off x="1081" y="2808"/>
              <a:ext cx="154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600" b="1" dirty="0">
                  <a:solidFill>
                    <a:srgbClr val="000000"/>
                  </a:solidFill>
                </a:rPr>
                <a:t>Auditor</a:t>
              </a:r>
              <a:endParaRPr lang="en-US" dirty="0"/>
            </a:p>
          </p:txBody>
        </p:sp>
        <p:sp>
          <p:nvSpPr>
            <p:cNvPr id="95" name="Freeform 120"/>
            <p:cNvSpPr>
              <a:spLocks noEditPoints="1"/>
            </p:cNvSpPr>
            <p:nvPr/>
          </p:nvSpPr>
          <p:spPr bwMode="auto">
            <a:xfrm>
              <a:off x="1239" y="2682"/>
              <a:ext cx="1406" cy="5"/>
            </a:xfrm>
            <a:custGeom>
              <a:avLst/>
              <a:gdLst>
                <a:gd name="T0" fmla="*/ 44 w 1406"/>
                <a:gd name="T1" fmla="*/ 0 h 5"/>
                <a:gd name="T2" fmla="*/ 0 w 1406"/>
                <a:gd name="T3" fmla="*/ 5 h 5"/>
                <a:gd name="T4" fmla="*/ 61 w 1406"/>
                <a:gd name="T5" fmla="*/ 0 h 5"/>
                <a:gd name="T6" fmla="*/ 105 w 1406"/>
                <a:gd name="T7" fmla="*/ 5 h 5"/>
                <a:gd name="T8" fmla="*/ 61 w 1406"/>
                <a:gd name="T9" fmla="*/ 0 h 5"/>
                <a:gd name="T10" fmla="*/ 165 w 1406"/>
                <a:gd name="T11" fmla="*/ 0 h 5"/>
                <a:gd name="T12" fmla="*/ 121 w 1406"/>
                <a:gd name="T13" fmla="*/ 5 h 5"/>
                <a:gd name="T14" fmla="*/ 182 w 1406"/>
                <a:gd name="T15" fmla="*/ 0 h 5"/>
                <a:gd name="T16" fmla="*/ 226 w 1406"/>
                <a:gd name="T17" fmla="*/ 5 h 5"/>
                <a:gd name="T18" fmla="*/ 182 w 1406"/>
                <a:gd name="T19" fmla="*/ 0 h 5"/>
                <a:gd name="T20" fmla="*/ 287 w 1406"/>
                <a:gd name="T21" fmla="*/ 0 h 5"/>
                <a:gd name="T22" fmla="*/ 242 w 1406"/>
                <a:gd name="T23" fmla="*/ 5 h 5"/>
                <a:gd name="T24" fmla="*/ 303 w 1406"/>
                <a:gd name="T25" fmla="*/ 0 h 5"/>
                <a:gd name="T26" fmla="*/ 347 w 1406"/>
                <a:gd name="T27" fmla="*/ 5 h 5"/>
                <a:gd name="T28" fmla="*/ 303 w 1406"/>
                <a:gd name="T29" fmla="*/ 0 h 5"/>
                <a:gd name="T30" fmla="*/ 408 w 1406"/>
                <a:gd name="T31" fmla="*/ 0 h 5"/>
                <a:gd name="T32" fmla="*/ 364 w 1406"/>
                <a:gd name="T33" fmla="*/ 5 h 5"/>
                <a:gd name="T34" fmla="*/ 424 w 1406"/>
                <a:gd name="T35" fmla="*/ 0 h 5"/>
                <a:gd name="T36" fmla="*/ 468 w 1406"/>
                <a:gd name="T37" fmla="*/ 5 h 5"/>
                <a:gd name="T38" fmla="*/ 424 w 1406"/>
                <a:gd name="T39" fmla="*/ 0 h 5"/>
                <a:gd name="T40" fmla="*/ 529 w 1406"/>
                <a:gd name="T41" fmla="*/ 0 h 5"/>
                <a:gd name="T42" fmla="*/ 485 w 1406"/>
                <a:gd name="T43" fmla="*/ 5 h 5"/>
                <a:gd name="T44" fmla="*/ 546 w 1406"/>
                <a:gd name="T45" fmla="*/ 0 h 5"/>
                <a:gd name="T46" fmla="*/ 590 w 1406"/>
                <a:gd name="T47" fmla="*/ 5 h 5"/>
                <a:gd name="T48" fmla="*/ 546 w 1406"/>
                <a:gd name="T49" fmla="*/ 0 h 5"/>
                <a:gd name="T50" fmla="*/ 650 w 1406"/>
                <a:gd name="T51" fmla="*/ 0 h 5"/>
                <a:gd name="T52" fmla="*/ 606 w 1406"/>
                <a:gd name="T53" fmla="*/ 5 h 5"/>
                <a:gd name="T54" fmla="*/ 667 w 1406"/>
                <a:gd name="T55" fmla="*/ 0 h 5"/>
                <a:gd name="T56" fmla="*/ 711 w 1406"/>
                <a:gd name="T57" fmla="*/ 5 h 5"/>
                <a:gd name="T58" fmla="*/ 667 w 1406"/>
                <a:gd name="T59" fmla="*/ 0 h 5"/>
                <a:gd name="T60" fmla="*/ 771 w 1406"/>
                <a:gd name="T61" fmla="*/ 0 h 5"/>
                <a:gd name="T62" fmla="*/ 727 w 1406"/>
                <a:gd name="T63" fmla="*/ 5 h 5"/>
                <a:gd name="T64" fmla="*/ 788 w 1406"/>
                <a:gd name="T65" fmla="*/ 0 h 5"/>
                <a:gd name="T66" fmla="*/ 832 w 1406"/>
                <a:gd name="T67" fmla="*/ 5 h 5"/>
                <a:gd name="T68" fmla="*/ 788 w 1406"/>
                <a:gd name="T69" fmla="*/ 0 h 5"/>
                <a:gd name="T70" fmla="*/ 893 w 1406"/>
                <a:gd name="T71" fmla="*/ 0 h 5"/>
                <a:gd name="T72" fmla="*/ 849 w 1406"/>
                <a:gd name="T73" fmla="*/ 5 h 5"/>
                <a:gd name="T74" fmla="*/ 909 w 1406"/>
                <a:gd name="T75" fmla="*/ 0 h 5"/>
                <a:gd name="T76" fmla="*/ 953 w 1406"/>
                <a:gd name="T77" fmla="*/ 5 h 5"/>
                <a:gd name="T78" fmla="*/ 909 w 1406"/>
                <a:gd name="T79" fmla="*/ 0 h 5"/>
                <a:gd name="T80" fmla="*/ 1014 w 1406"/>
                <a:gd name="T81" fmla="*/ 0 h 5"/>
                <a:gd name="T82" fmla="*/ 970 w 1406"/>
                <a:gd name="T83" fmla="*/ 5 h 5"/>
                <a:gd name="T84" fmla="*/ 1030 w 1406"/>
                <a:gd name="T85" fmla="*/ 0 h 5"/>
                <a:gd name="T86" fmla="*/ 1074 w 1406"/>
                <a:gd name="T87" fmla="*/ 5 h 5"/>
                <a:gd name="T88" fmla="*/ 1030 w 1406"/>
                <a:gd name="T89" fmla="*/ 0 h 5"/>
                <a:gd name="T90" fmla="*/ 1135 w 1406"/>
                <a:gd name="T91" fmla="*/ 0 h 5"/>
                <a:gd name="T92" fmla="*/ 1091 w 1406"/>
                <a:gd name="T93" fmla="*/ 5 h 5"/>
                <a:gd name="T94" fmla="*/ 1152 w 1406"/>
                <a:gd name="T95" fmla="*/ 0 h 5"/>
                <a:gd name="T96" fmla="*/ 1196 w 1406"/>
                <a:gd name="T97" fmla="*/ 5 h 5"/>
                <a:gd name="T98" fmla="*/ 1152 w 1406"/>
                <a:gd name="T99" fmla="*/ 0 h 5"/>
                <a:gd name="T100" fmla="*/ 1256 w 1406"/>
                <a:gd name="T101" fmla="*/ 0 h 5"/>
                <a:gd name="T102" fmla="*/ 1212 w 1406"/>
                <a:gd name="T103" fmla="*/ 5 h 5"/>
                <a:gd name="T104" fmla="*/ 1273 w 1406"/>
                <a:gd name="T105" fmla="*/ 0 h 5"/>
                <a:gd name="T106" fmla="*/ 1317 w 1406"/>
                <a:gd name="T107" fmla="*/ 5 h 5"/>
                <a:gd name="T108" fmla="*/ 1273 w 1406"/>
                <a:gd name="T109" fmla="*/ 0 h 5"/>
                <a:gd name="T110" fmla="*/ 1377 w 1406"/>
                <a:gd name="T111" fmla="*/ 0 h 5"/>
                <a:gd name="T112" fmla="*/ 1333 w 1406"/>
                <a:gd name="T113" fmla="*/ 5 h 5"/>
                <a:gd name="T114" fmla="*/ 1394 w 1406"/>
                <a:gd name="T115" fmla="*/ 0 h 5"/>
                <a:gd name="T116" fmla="*/ 1406 w 1406"/>
                <a:gd name="T117" fmla="*/ 5 h 5"/>
                <a:gd name="T118" fmla="*/ 1394 w 1406"/>
                <a:gd name="T119" fmla="*/ 0 h 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06"/>
                <a:gd name="T181" fmla="*/ 0 h 5"/>
                <a:gd name="T182" fmla="*/ 1406 w 1406"/>
                <a:gd name="T183" fmla="*/ 5 h 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06" h="5">
                  <a:moveTo>
                    <a:pt x="0" y="0"/>
                  </a:moveTo>
                  <a:lnTo>
                    <a:pt x="44" y="0"/>
                  </a:lnTo>
                  <a:lnTo>
                    <a:pt x="44" y="5"/>
                  </a:lnTo>
                  <a:lnTo>
                    <a:pt x="0" y="5"/>
                  </a:lnTo>
                  <a:lnTo>
                    <a:pt x="0" y="0"/>
                  </a:lnTo>
                  <a:close/>
                  <a:moveTo>
                    <a:pt x="61" y="0"/>
                  </a:moveTo>
                  <a:lnTo>
                    <a:pt x="105" y="0"/>
                  </a:lnTo>
                  <a:lnTo>
                    <a:pt x="105" y="5"/>
                  </a:lnTo>
                  <a:lnTo>
                    <a:pt x="61" y="5"/>
                  </a:lnTo>
                  <a:lnTo>
                    <a:pt x="61" y="0"/>
                  </a:lnTo>
                  <a:close/>
                  <a:moveTo>
                    <a:pt x="121" y="0"/>
                  </a:moveTo>
                  <a:lnTo>
                    <a:pt x="165" y="0"/>
                  </a:lnTo>
                  <a:lnTo>
                    <a:pt x="165" y="5"/>
                  </a:lnTo>
                  <a:lnTo>
                    <a:pt x="121" y="5"/>
                  </a:lnTo>
                  <a:lnTo>
                    <a:pt x="121" y="0"/>
                  </a:lnTo>
                  <a:close/>
                  <a:moveTo>
                    <a:pt x="182" y="0"/>
                  </a:moveTo>
                  <a:lnTo>
                    <a:pt x="226" y="0"/>
                  </a:lnTo>
                  <a:lnTo>
                    <a:pt x="226" y="5"/>
                  </a:lnTo>
                  <a:lnTo>
                    <a:pt x="182" y="5"/>
                  </a:lnTo>
                  <a:lnTo>
                    <a:pt x="182" y="0"/>
                  </a:lnTo>
                  <a:close/>
                  <a:moveTo>
                    <a:pt x="242" y="0"/>
                  </a:moveTo>
                  <a:lnTo>
                    <a:pt x="287" y="0"/>
                  </a:lnTo>
                  <a:lnTo>
                    <a:pt x="287" y="5"/>
                  </a:lnTo>
                  <a:lnTo>
                    <a:pt x="242" y="5"/>
                  </a:lnTo>
                  <a:lnTo>
                    <a:pt x="242" y="0"/>
                  </a:lnTo>
                  <a:close/>
                  <a:moveTo>
                    <a:pt x="303" y="0"/>
                  </a:moveTo>
                  <a:lnTo>
                    <a:pt x="347" y="0"/>
                  </a:lnTo>
                  <a:lnTo>
                    <a:pt x="347" y="5"/>
                  </a:lnTo>
                  <a:lnTo>
                    <a:pt x="303" y="5"/>
                  </a:lnTo>
                  <a:lnTo>
                    <a:pt x="303" y="0"/>
                  </a:lnTo>
                  <a:close/>
                  <a:moveTo>
                    <a:pt x="364" y="0"/>
                  </a:moveTo>
                  <a:lnTo>
                    <a:pt x="408" y="0"/>
                  </a:lnTo>
                  <a:lnTo>
                    <a:pt x="408" y="5"/>
                  </a:lnTo>
                  <a:lnTo>
                    <a:pt x="364" y="5"/>
                  </a:lnTo>
                  <a:lnTo>
                    <a:pt x="364" y="0"/>
                  </a:lnTo>
                  <a:close/>
                  <a:moveTo>
                    <a:pt x="424" y="0"/>
                  </a:moveTo>
                  <a:lnTo>
                    <a:pt x="468" y="0"/>
                  </a:lnTo>
                  <a:lnTo>
                    <a:pt x="468" y="5"/>
                  </a:lnTo>
                  <a:lnTo>
                    <a:pt x="424" y="5"/>
                  </a:lnTo>
                  <a:lnTo>
                    <a:pt x="424" y="0"/>
                  </a:lnTo>
                  <a:close/>
                  <a:moveTo>
                    <a:pt x="485" y="0"/>
                  </a:moveTo>
                  <a:lnTo>
                    <a:pt x="529" y="0"/>
                  </a:lnTo>
                  <a:lnTo>
                    <a:pt x="529" y="5"/>
                  </a:lnTo>
                  <a:lnTo>
                    <a:pt x="485" y="5"/>
                  </a:lnTo>
                  <a:lnTo>
                    <a:pt x="485" y="0"/>
                  </a:lnTo>
                  <a:close/>
                  <a:moveTo>
                    <a:pt x="546" y="0"/>
                  </a:moveTo>
                  <a:lnTo>
                    <a:pt x="590" y="0"/>
                  </a:lnTo>
                  <a:lnTo>
                    <a:pt x="590" y="5"/>
                  </a:lnTo>
                  <a:lnTo>
                    <a:pt x="546" y="5"/>
                  </a:lnTo>
                  <a:lnTo>
                    <a:pt x="546" y="0"/>
                  </a:lnTo>
                  <a:close/>
                  <a:moveTo>
                    <a:pt x="606" y="0"/>
                  </a:moveTo>
                  <a:lnTo>
                    <a:pt x="650" y="0"/>
                  </a:lnTo>
                  <a:lnTo>
                    <a:pt x="650" y="5"/>
                  </a:lnTo>
                  <a:lnTo>
                    <a:pt x="606" y="5"/>
                  </a:lnTo>
                  <a:lnTo>
                    <a:pt x="606" y="0"/>
                  </a:lnTo>
                  <a:close/>
                  <a:moveTo>
                    <a:pt x="667" y="0"/>
                  </a:moveTo>
                  <a:lnTo>
                    <a:pt x="711" y="0"/>
                  </a:lnTo>
                  <a:lnTo>
                    <a:pt x="711" y="5"/>
                  </a:lnTo>
                  <a:lnTo>
                    <a:pt x="667" y="5"/>
                  </a:lnTo>
                  <a:lnTo>
                    <a:pt x="667" y="0"/>
                  </a:lnTo>
                  <a:close/>
                  <a:moveTo>
                    <a:pt x="727" y="0"/>
                  </a:moveTo>
                  <a:lnTo>
                    <a:pt x="771" y="0"/>
                  </a:lnTo>
                  <a:lnTo>
                    <a:pt x="771" y="5"/>
                  </a:lnTo>
                  <a:lnTo>
                    <a:pt x="727" y="5"/>
                  </a:lnTo>
                  <a:lnTo>
                    <a:pt x="727" y="0"/>
                  </a:lnTo>
                  <a:close/>
                  <a:moveTo>
                    <a:pt x="788" y="0"/>
                  </a:moveTo>
                  <a:lnTo>
                    <a:pt x="832" y="0"/>
                  </a:lnTo>
                  <a:lnTo>
                    <a:pt x="832" y="5"/>
                  </a:lnTo>
                  <a:lnTo>
                    <a:pt x="788" y="5"/>
                  </a:lnTo>
                  <a:lnTo>
                    <a:pt x="788" y="0"/>
                  </a:lnTo>
                  <a:close/>
                  <a:moveTo>
                    <a:pt x="849" y="0"/>
                  </a:moveTo>
                  <a:lnTo>
                    <a:pt x="893" y="0"/>
                  </a:lnTo>
                  <a:lnTo>
                    <a:pt x="893" y="5"/>
                  </a:lnTo>
                  <a:lnTo>
                    <a:pt x="849" y="5"/>
                  </a:lnTo>
                  <a:lnTo>
                    <a:pt x="849" y="0"/>
                  </a:lnTo>
                  <a:close/>
                  <a:moveTo>
                    <a:pt x="909" y="0"/>
                  </a:moveTo>
                  <a:lnTo>
                    <a:pt x="953" y="0"/>
                  </a:lnTo>
                  <a:lnTo>
                    <a:pt x="953" y="5"/>
                  </a:lnTo>
                  <a:lnTo>
                    <a:pt x="909" y="5"/>
                  </a:lnTo>
                  <a:lnTo>
                    <a:pt x="909" y="0"/>
                  </a:lnTo>
                  <a:close/>
                  <a:moveTo>
                    <a:pt x="970" y="0"/>
                  </a:moveTo>
                  <a:lnTo>
                    <a:pt x="1014" y="0"/>
                  </a:lnTo>
                  <a:lnTo>
                    <a:pt x="1014" y="5"/>
                  </a:lnTo>
                  <a:lnTo>
                    <a:pt x="970" y="5"/>
                  </a:lnTo>
                  <a:lnTo>
                    <a:pt x="970" y="0"/>
                  </a:lnTo>
                  <a:close/>
                  <a:moveTo>
                    <a:pt x="1030" y="0"/>
                  </a:moveTo>
                  <a:lnTo>
                    <a:pt x="1074" y="0"/>
                  </a:lnTo>
                  <a:lnTo>
                    <a:pt x="1074" y="5"/>
                  </a:lnTo>
                  <a:lnTo>
                    <a:pt x="1030" y="5"/>
                  </a:lnTo>
                  <a:lnTo>
                    <a:pt x="1030" y="0"/>
                  </a:lnTo>
                  <a:close/>
                  <a:moveTo>
                    <a:pt x="1091" y="0"/>
                  </a:moveTo>
                  <a:lnTo>
                    <a:pt x="1135" y="0"/>
                  </a:lnTo>
                  <a:lnTo>
                    <a:pt x="1135" y="5"/>
                  </a:lnTo>
                  <a:lnTo>
                    <a:pt x="1091" y="5"/>
                  </a:lnTo>
                  <a:lnTo>
                    <a:pt x="1091" y="0"/>
                  </a:lnTo>
                  <a:close/>
                  <a:moveTo>
                    <a:pt x="1152" y="0"/>
                  </a:moveTo>
                  <a:lnTo>
                    <a:pt x="1196" y="0"/>
                  </a:lnTo>
                  <a:lnTo>
                    <a:pt x="1196" y="5"/>
                  </a:lnTo>
                  <a:lnTo>
                    <a:pt x="1152" y="5"/>
                  </a:lnTo>
                  <a:lnTo>
                    <a:pt x="1152" y="0"/>
                  </a:lnTo>
                  <a:close/>
                  <a:moveTo>
                    <a:pt x="1212" y="0"/>
                  </a:moveTo>
                  <a:lnTo>
                    <a:pt x="1256" y="0"/>
                  </a:lnTo>
                  <a:lnTo>
                    <a:pt x="1256" y="5"/>
                  </a:lnTo>
                  <a:lnTo>
                    <a:pt x="1212" y="5"/>
                  </a:lnTo>
                  <a:lnTo>
                    <a:pt x="1212" y="0"/>
                  </a:lnTo>
                  <a:close/>
                  <a:moveTo>
                    <a:pt x="1273" y="0"/>
                  </a:moveTo>
                  <a:lnTo>
                    <a:pt x="1317" y="0"/>
                  </a:lnTo>
                  <a:lnTo>
                    <a:pt x="1317" y="5"/>
                  </a:lnTo>
                  <a:lnTo>
                    <a:pt x="1273" y="5"/>
                  </a:lnTo>
                  <a:lnTo>
                    <a:pt x="1273" y="0"/>
                  </a:lnTo>
                  <a:close/>
                  <a:moveTo>
                    <a:pt x="1333" y="0"/>
                  </a:moveTo>
                  <a:lnTo>
                    <a:pt x="1377" y="0"/>
                  </a:lnTo>
                  <a:lnTo>
                    <a:pt x="1377" y="5"/>
                  </a:lnTo>
                  <a:lnTo>
                    <a:pt x="1333" y="5"/>
                  </a:lnTo>
                  <a:lnTo>
                    <a:pt x="1333" y="0"/>
                  </a:lnTo>
                  <a:close/>
                  <a:moveTo>
                    <a:pt x="1394" y="0"/>
                  </a:moveTo>
                  <a:lnTo>
                    <a:pt x="1406" y="0"/>
                  </a:lnTo>
                  <a:lnTo>
                    <a:pt x="1406" y="5"/>
                  </a:lnTo>
                  <a:lnTo>
                    <a:pt x="1394" y="5"/>
                  </a:lnTo>
                  <a:lnTo>
                    <a:pt x="139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121"/>
            <p:cNvSpPr>
              <a:spLocks noEditPoints="1"/>
            </p:cNvSpPr>
            <p:nvPr/>
          </p:nvSpPr>
          <p:spPr bwMode="auto">
            <a:xfrm>
              <a:off x="2635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122"/>
            <p:cNvSpPr>
              <a:spLocks noEditPoints="1"/>
            </p:cNvSpPr>
            <p:nvPr/>
          </p:nvSpPr>
          <p:spPr bwMode="auto">
            <a:xfrm>
              <a:off x="2263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123"/>
            <p:cNvSpPr>
              <a:spLocks noEditPoints="1"/>
            </p:cNvSpPr>
            <p:nvPr/>
          </p:nvSpPr>
          <p:spPr bwMode="auto">
            <a:xfrm>
              <a:off x="1890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124"/>
            <p:cNvSpPr>
              <a:spLocks noEditPoints="1"/>
            </p:cNvSpPr>
            <p:nvPr/>
          </p:nvSpPr>
          <p:spPr bwMode="auto">
            <a:xfrm>
              <a:off x="1518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125"/>
            <p:cNvSpPr>
              <a:spLocks noEditPoints="1"/>
            </p:cNvSpPr>
            <p:nvPr/>
          </p:nvSpPr>
          <p:spPr bwMode="auto">
            <a:xfrm>
              <a:off x="1236" y="2615"/>
              <a:ext cx="6" cy="146"/>
            </a:xfrm>
            <a:custGeom>
              <a:avLst/>
              <a:gdLst>
                <a:gd name="T0" fmla="*/ 6 w 6"/>
                <a:gd name="T1" fmla="*/ 0 h 146"/>
                <a:gd name="T2" fmla="*/ 6 w 6"/>
                <a:gd name="T3" fmla="*/ 47 h 146"/>
                <a:gd name="T4" fmla="*/ 0 w 6"/>
                <a:gd name="T5" fmla="*/ 47 h 146"/>
                <a:gd name="T6" fmla="*/ 0 w 6"/>
                <a:gd name="T7" fmla="*/ 0 h 146"/>
                <a:gd name="T8" fmla="*/ 6 w 6"/>
                <a:gd name="T9" fmla="*/ 0 h 146"/>
                <a:gd name="T10" fmla="*/ 6 w 6"/>
                <a:gd name="T11" fmla="*/ 64 h 146"/>
                <a:gd name="T12" fmla="*/ 6 w 6"/>
                <a:gd name="T13" fmla="*/ 111 h 146"/>
                <a:gd name="T14" fmla="*/ 0 w 6"/>
                <a:gd name="T15" fmla="*/ 111 h 146"/>
                <a:gd name="T16" fmla="*/ 0 w 6"/>
                <a:gd name="T17" fmla="*/ 64 h 146"/>
                <a:gd name="T18" fmla="*/ 6 w 6"/>
                <a:gd name="T19" fmla="*/ 64 h 146"/>
                <a:gd name="T20" fmla="*/ 6 w 6"/>
                <a:gd name="T21" fmla="*/ 128 h 146"/>
                <a:gd name="T22" fmla="*/ 6 w 6"/>
                <a:gd name="T23" fmla="*/ 146 h 146"/>
                <a:gd name="T24" fmla="*/ 0 w 6"/>
                <a:gd name="T25" fmla="*/ 146 h 146"/>
                <a:gd name="T26" fmla="*/ 0 w 6"/>
                <a:gd name="T27" fmla="*/ 128 h 146"/>
                <a:gd name="T28" fmla="*/ 6 w 6"/>
                <a:gd name="T29" fmla="*/ 128 h 1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146"/>
                <a:gd name="T47" fmla="*/ 6 w 6"/>
                <a:gd name="T48" fmla="*/ 146 h 14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146">
                  <a:moveTo>
                    <a:pt x="6" y="0"/>
                  </a:moveTo>
                  <a:lnTo>
                    <a:pt x="6" y="47"/>
                  </a:lnTo>
                  <a:lnTo>
                    <a:pt x="0" y="47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64"/>
                  </a:moveTo>
                  <a:lnTo>
                    <a:pt x="6" y="111"/>
                  </a:lnTo>
                  <a:lnTo>
                    <a:pt x="0" y="111"/>
                  </a:lnTo>
                  <a:lnTo>
                    <a:pt x="0" y="64"/>
                  </a:lnTo>
                  <a:lnTo>
                    <a:pt x="6" y="64"/>
                  </a:lnTo>
                  <a:close/>
                  <a:moveTo>
                    <a:pt x="6" y="128"/>
                  </a:moveTo>
                  <a:lnTo>
                    <a:pt x="6" y="146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6" y="1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126"/>
            <p:cNvSpPr>
              <a:spLocks noEditPoints="1"/>
            </p:cNvSpPr>
            <p:nvPr/>
          </p:nvSpPr>
          <p:spPr bwMode="auto">
            <a:xfrm>
              <a:off x="1239" y="2682"/>
              <a:ext cx="1406" cy="5"/>
            </a:xfrm>
            <a:custGeom>
              <a:avLst/>
              <a:gdLst>
                <a:gd name="T0" fmla="*/ 44 w 1406"/>
                <a:gd name="T1" fmla="*/ 0 h 5"/>
                <a:gd name="T2" fmla="*/ 0 w 1406"/>
                <a:gd name="T3" fmla="*/ 5 h 5"/>
                <a:gd name="T4" fmla="*/ 61 w 1406"/>
                <a:gd name="T5" fmla="*/ 0 h 5"/>
                <a:gd name="T6" fmla="*/ 105 w 1406"/>
                <a:gd name="T7" fmla="*/ 5 h 5"/>
                <a:gd name="T8" fmla="*/ 61 w 1406"/>
                <a:gd name="T9" fmla="*/ 0 h 5"/>
                <a:gd name="T10" fmla="*/ 165 w 1406"/>
                <a:gd name="T11" fmla="*/ 0 h 5"/>
                <a:gd name="T12" fmla="*/ 121 w 1406"/>
                <a:gd name="T13" fmla="*/ 5 h 5"/>
                <a:gd name="T14" fmla="*/ 182 w 1406"/>
                <a:gd name="T15" fmla="*/ 0 h 5"/>
                <a:gd name="T16" fmla="*/ 226 w 1406"/>
                <a:gd name="T17" fmla="*/ 5 h 5"/>
                <a:gd name="T18" fmla="*/ 182 w 1406"/>
                <a:gd name="T19" fmla="*/ 0 h 5"/>
                <a:gd name="T20" fmla="*/ 287 w 1406"/>
                <a:gd name="T21" fmla="*/ 0 h 5"/>
                <a:gd name="T22" fmla="*/ 242 w 1406"/>
                <a:gd name="T23" fmla="*/ 5 h 5"/>
                <a:gd name="T24" fmla="*/ 303 w 1406"/>
                <a:gd name="T25" fmla="*/ 0 h 5"/>
                <a:gd name="T26" fmla="*/ 347 w 1406"/>
                <a:gd name="T27" fmla="*/ 5 h 5"/>
                <a:gd name="T28" fmla="*/ 303 w 1406"/>
                <a:gd name="T29" fmla="*/ 0 h 5"/>
                <a:gd name="T30" fmla="*/ 408 w 1406"/>
                <a:gd name="T31" fmla="*/ 0 h 5"/>
                <a:gd name="T32" fmla="*/ 364 w 1406"/>
                <a:gd name="T33" fmla="*/ 5 h 5"/>
                <a:gd name="T34" fmla="*/ 424 w 1406"/>
                <a:gd name="T35" fmla="*/ 0 h 5"/>
                <a:gd name="T36" fmla="*/ 468 w 1406"/>
                <a:gd name="T37" fmla="*/ 5 h 5"/>
                <a:gd name="T38" fmla="*/ 424 w 1406"/>
                <a:gd name="T39" fmla="*/ 0 h 5"/>
                <a:gd name="T40" fmla="*/ 529 w 1406"/>
                <a:gd name="T41" fmla="*/ 0 h 5"/>
                <a:gd name="T42" fmla="*/ 485 w 1406"/>
                <a:gd name="T43" fmla="*/ 5 h 5"/>
                <a:gd name="T44" fmla="*/ 546 w 1406"/>
                <a:gd name="T45" fmla="*/ 0 h 5"/>
                <a:gd name="T46" fmla="*/ 590 w 1406"/>
                <a:gd name="T47" fmla="*/ 5 h 5"/>
                <a:gd name="T48" fmla="*/ 546 w 1406"/>
                <a:gd name="T49" fmla="*/ 0 h 5"/>
                <a:gd name="T50" fmla="*/ 650 w 1406"/>
                <a:gd name="T51" fmla="*/ 0 h 5"/>
                <a:gd name="T52" fmla="*/ 606 w 1406"/>
                <a:gd name="T53" fmla="*/ 5 h 5"/>
                <a:gd name="T54" fmla="*/ 667 w 1406"/>
                <a:gd name="T55" fmla="*/ 0 h 5"/>
                <a:gd name="T56" fmla="*/ 711 w 1406"/>
                <a:gd name="T57" fmla="*/ 5 h 5"/>
                <a:gd name="T58" fmla="*/ 667 w 1406"/>
                <a:gd name="T59" fmla="*/ 0 h 5"/>
                <a:gd name="T60" fmla="*/ 771 w 1406"/>
                <a:gd name="T61" fmla="*/ 0 h 5"/>
                <a:gd name="T62" fmla="*/ 727 w 1406"/>
                <a:gd name="T63" fmla="*/ 5 h 5"/>
                <a:gd name="T64" fmla="*/ 788 w 1406"/>
                <a:gd name="T65" fmla="*/ 0 h 5"/>
                <a:gd name="T66" fmla="*/ 832 w 1406"/>
                <a:gd name="T67" fmla="*/ 5 h 5"/>
                <a:gd name="T68" fmla="*/ 788 w 1406"/>
                <a:gd name="T69" fmla="*/ 0 h 5"/>
                <a:gd name="T70" fmla="*/ 893 w 1406"/>
                <a:gd name="T71" fmla="*/ 0 h 5"/>
                <a:gd name="T72" fmla="*/ 849 w 1406"/>
                <a:gd name="T73" fmla="*/ 5 h 5"/>
                <a:gd name="T74" fmla="*/ 909 w 1406"/>
                <a:gd name="T75" fmla="*/ 0 h 5"/>
                <a:gd name="T76" fmla="*/ 953 w 1406"/>
                <a:gd name="T77" fmla="*/ 5 h 5"/>
                <a:gd name="T78" fmla="*/ 909 w 1406"/>
                <a:gd name="T79" fmla="*/ 0 h 5"/>
                <a:gd name="T80" fmla="*/ 1014 w 1406"/>
                <a:gd name="T81" fmla="*/ 0 h 5"/>
                <a:gd name="T82" fmla="*/ 970 w 1406"/>
                <a:gd name="T83" fmla="*/ 5 h 5"/>
                <a:gd name="T84" fmla="*/ 1030 w 1406"/>
                <a:gd name="T85" fmla="*/ 0 h 5"/>
                <a:gd name="T86" fmla="*/ 1074 w 1406"/>
                <a:gd name="T87" fmla="*/ 5 h 5"/>
                <a:gd name="T88" fmla="*/ 1030 w 1406"/>
                <a:gd name="T89" fmla="*/ 0 h 5"/>
                <a:gd name="T90" fmla="*/ 1135 w 1406"/>
                <a:gd name="T91" fmla="*/ 0 h 5"/>
                <a:gd name="T92" fmla="*/ 1091 w 1406"/>
                <a:gd name="T93" fmla="*/ 5 h 5"/>
                <a:gd name="T94" fmla="*/ 1152 w 1406"/>
                <a:gd name="T95" fmla="*/ 0 h 5"/>
                <a:gd name="T96" fmla="*/ 1196 w 1406"/>
                <a:gd name="T97" fmla="*/ 5 h 5"/>
                <a:gd name="T98" fmla="*/ 1152 w 1406"/>
                <a:gd name="T99" fmla="*/ 0 h 5"/>
                <a:gd name="T100" fmla="*/ 1256 w 1406"/>
                <a:gd name="T101" fmla="*/ 0 h 5"/>
                <a:gd name="T102" fmla="*/ 1212 w 1406"/>
                <a:gd name="T103" fmla="*/ 5 h 5"/>
                <a:gd name="T104" fmla="*/ 1273 w 1406"/>
                <a:gd name="T105" fmla="*/ 0 h 5"/>
                <a:gd name="T106" fmla="*/ 1317 w 1406"/>
                <a:gd name="T107" fmla="*/ 5 h 5"/>
                <a:gd name="T108" fmla="*/ 1273 w 1406"/>
                <a:gd name="T109" fmla="*/ 0 h 5"/>
                <a:gd name="T110" fmla="*/ 1377 w 1406"/>
                <a:gd name="T111" fmla="*/ 0 h 5"/>
                <a:gd name="T112" fmla="*/ 1333 w 1406"/>
                <a:gd name="T113" fmla="*/ 5 h 5"/>
                <a:gd name="T114" fmla="*/ 1394 w 1406"/>
                <a:gd name="T115" fmla="*/ 0 h 5"/>
                <a:gd name="T116" fmla="*/ 1406 w 1406"/>
                <a:gd name="T117" fmla="*/ 5 h 5"/>
                <a:gd name="T118" fmla="*/ 1394 w 1406"/>
                <a:gd name="T119" fmla="*/ 0 h 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06"/>
                <a:gd name="T181" fmla="*/ 0 h 5"/>
                <a:gd name="T182" fmla="*/ 1406 w 1406"/>
                <a:gd name="T183" fmla="*/ 5 h 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06" h="5">
                  <a:moveTo>
                    <a:pt x="0" y="0"/>
                  </a:moveTo>
                  <a:lnTo>
                    <a:pt x="44" y="0"/>
                  </a:lnTo>
                  <a:lnTo>
                    <a:pt x="44" y="5"/>
                  </a:lnTo>
                  <a:lnTo>
                    <a:pt x="0" y="5"/>
                  </a:lnTo>
                  <a:lnTo>
                    <a:pt x="0" y="0"/>
                  </a:lnTo>
                  <a:close/>
                  <a:moveTo>
                    <a:pt x="61" y="0"/>
                  </a:moveTo>
                  <a:lnTo>
                    <a:pt x="105" y="0"/>
                  </a:lnTo>
                  <a:lnTo>
                    <a:pt x="105" y="5"/>
                  </a:lnTo>
                  <a:lnTo>
                    <a:pt x="61" y="5"/>
                  </a:lnTo>
                  <a:lnTo>
                    <a:pt x="61" y="0"/>
                  </a:lnTo>
                  <a:close/>
                  <a:moveTo>
                    <a:pt x="121" y="0"/>
                  </a:moveTo>
                  <a:lnTo>
                    <a:pt x="165" y="0"/>
                  </a:lnTo>
                  <a:lnTo>
                    <a:pt x="165" y="5"/>
                  </a:lnTo>
                  <a:lnTo>
                    <a:pt x="121" y="5"/>
                  </a:lnTo>
                  <a:lnTo>
                    <a:pt x="121" y="0"/>
                  </a:lnTo>
                  <a:close/>
                  <a:moveTo>
                    <a:pt x="182" y="0"/>
                  </a:moveTo>
                  <a:lnTo>
                    <a:pt x="226" y="0"/>
                  </a:lnTo>
                  <a:lnTo>
                    <a:pt x="226" y="5"/>
                  </a:lnTo>
                  <a:lnTo>
                    <a:pt x="182" y="5"/>
                  </a:lnTo>
                  <a:lnTo>
                    <a:pt x="182" y="0"/>
                  </a:lnTo>
                  <a:close/>
                  <a:moveTo>
                    <a:pt x="242" y="0"/>
                  </a:moveTo>
                  <a:lnTo>
                    <a:pt x="287" y="0"/>
                  </a:lnTo>
                  <a:lnTo>
                    <a:pt x="287" y="5"/>
                  </a:lnTo>
                  <a:lnTo>
                    <a:pt x="242" y="5"/>
                  </a:lnTo>
                  <a:lnTo>
                    <a:pt x="242" y="0"/>
                  </a:lnTo>
                  <a:close/>
                  <a:moveTo>
                    <a:pt x="303" y="0"/>
                  </a:moveTo>
                  <a:lnTo>
                    <a:pt x="347" y="0"/>
                  </a:lnTo>
                  <a:lnTo>
                    <a:pt x="347" y="5"/>
                  </a:lnTo>
                  <a:lnTo>
                    <a:pt x="303" y="5"/>
                  </a:lnTo>
                  <a:lnTo>
                    <a:pt x="303" y="0"/>
                  </a:lnTo>
                  <a:close/>
                  <a:moveTo>
                    <a:pt x="364" y="0"/>
                  </a:moveTo>
                  <a:lnTo>
                    <a:pt x="408" y="0"/>
                  </a:lnTo>
                  <a:lnTo>
                    <a:pt x="408" y="5"/>
                  </a:lnTo>
                  <a:lnTo>
                    <a:pt x="364" y="5"/>
                  </a:lnTo>
                  <a:lnTo>
                    <a:pt x="364" y="0"/>
                  </a:lnTo>
                  <a:close/>
                  <a:moveTo>
                    <a:pt x="424" y="0"/>
                  </a:moveTo>
                  <a:lnTo>
                    <a:pt x="468" y="0"/>
                  </a:lnTo>
                  <a:lnTo>
                    <a:pt x="468" y="5"/>
                  </a:lnTo>
                  <a:lnTo>
                    <a:pt x="424" y="5"/>
                  </a:lnTo>
                  <a:lnTo>
                    <a:pt x="424" y="0"/>
                  </a:lnTo>
                  <a:close/>
                  <a:moveTo>
                    <a:pt x="485" y="0"/>
                  </a:moveTo>
                  <a:lnTo>
                    <a:pt x="529" y="0"/>
                  </a:lnTo>
                  <a:lnTo>
                    <a:pt x="529" y="5"/>
                  </a:lnTo>
                  <a:lnTo>
                    <a:pt x="485" y="5"/>
                  </a:lnTo>
                  <a:lnTo>
                    <a:pt x="485" y="0"/>
                  </a:lnTo>
                  <a:close/>
                  <a:moveTo>
                    <a:pt x="546" y="0"/>
                  </a:moveTo>
                  <a:lnTo>
                    <a:pt x="590" y="0"/>
                  </a:lnTo>
                  <a:lnTo>
                    <a:pt x="590" y="5"/>
                  </a:lnTo>
                  <a:lnTo>
                    <a:pt x="546" y="5"/>
                  </a:lnTo>
                  <a:lnTo>
                    <a:pt x="546" y="0"/>
                  </a:lnTo>
                  <a:close/>
                  <a:moveTo>
                    <a:pt x="606" y="0"/>
                  </a:moveTo>
                  <a:lnTo>
                    <a:pt x="650" y="0"/>
                  </a:lnTo>
                  <a:lnTo>
                    <a:pt x="650" y="5"/>
                  </a:lnTo>
                  <a:lnTo>
                    <a:pt x="606" y="5"/>
                  </a:lnTo>
                  <a:lnTo>
                    <a:pt x="606" y="0"/>
                  </a:lnTo>
                  <a:close/>
                  <a:moveTo>
                    <a:pt x="667" y="0"/>
                  </a:moveTo>
                  <a:lnTo>
                    <a:pt x="711" y="0"/>
                  </a:lnTo>
                  <a:lnTo>
                    <a:pt x="711" y="5"/>
                  </a:lnTo>
                  <a:lnTo>
                    <a:pt x="667" y="5"/>
                  </a:lnTo>
                  <a:lnTo>
                    <a:pt x="667" y="0"/>
                  </a:lnTo>
                  <a:close/>
                  <a:moveTo>
                    <a:pt x="727" y="0"/>
                  </a:moveTo>
                  <a:lnTo>
                    <a:pt x="771" y="0"/>
                  </a:lnTo>
                  <a:lnTo>
                    <a:pt x="771" y="5"/>
                  </a:lnTo>
                  <a:lnTo>
                    <a:pt x="727" y="5"/>
                  </a:lnTo>
                  <a:lnTo>
                    <a:pt x="727" y="0"/>
                  </a:lnTo>
                  <a:close/>
                  <a:moveTo>
                    <a:pt x="788" y="0"/>
                  </a:moveTo>
                  <a:lnTo>
                    <a:pt x="832" y="0"/>
                  </a:lnTo>
                  <a:lnTo>
                    <a:pt x="832" y="5"/>
                  </a:lnTo>
                  <a:lnTo>
                    <a:pt x="788" y="5"/>
                  </a:lnTo>
                  <a:lnTo>
                    <a:pt x="788" y="0"/>
                  </a:lnTo>
                  <a:close/>
                  <a:moveTo>
                    <a:pt x="849" y="0"/>
                  </a:moveTo>
                  <a:lnTo>
                    <a:pt x="893" y="0"/>
                  </a:lnTo>
                  <a:lnTo>
                    <a:pt x="893" y="5"/>
                  </a:lnTo>
                  <a:lnTo>
                    <a:pt x="849" y="5"/>
                  </a:lnTo>
                  <a:lnTo>
                    <a:pt x="849" y="0"/>
                  </a:lnTo>
                  <a:close/>
                  <a:moveTo>
                    <a:pt x="909" y="0"/>
                  </a:moveTo>
                  <a:lnTo>
                    <a:pt x="953" y="0"/>
                  </a:lnTo>
                  <a:lnTo>
                    <a:pt x="953" y="5"/>
                  </a:lnTo>
                  <a:lnTo>
                    <a:pt x="909" y="5"/>
                  </a:lnTo>
                  <a:lnTo>
                    <a:pt x="909" y="0"/>
                  </a:lnTo>
                  <a:close/>
                  <a:moveTo>
                    <a:pt x="970" y="0"/>
                  </a:moveTo>
                  <a:lnTo>
                    <a:pt x="1014" y="0"/>
                  </a:lnTo>
                  <a:lnTo>
                    <a:pt x="1014" y="5"/>
                  </a:lnTo>
                  <a:lnTo>
                    <a:pt x="970" y="5"/>
                  </a:lnTo>
                  <a:lnTo>
                    <a:pt x="970" y="0"/>
                  </a:lnTo>
                  <a:close/>
                  <a:moveTo>
                    <a:pt x="1030" y="0"/>
                  </a:moveTo>
                  <a:lnTo>
                    <a:pt x="1074" y="0"/>
                  </a:lnTo>
                  <a:lnTo>
                    <a:pt x="1074" y="5"/>
                  </a:lnTo>
                  <a:lnTo>
                    <a:pt x="1030" y="5"/>
                  </a:lnTo>
                  <a:lnTo>
                    <a:pt x="1030" y="0"/>
                  </a:lnTo>
                  <a:close/>
                  <a:moveTo>
                    <a:pt x="1091" y="0"/>
                  </a:moveTo>
                  <a:lnTo>
                    <a:pt x="1135" y="0"/>
                  </a:lnTo>
                  <a:lnTo>
                    <a:pt x="1135" y="5"/>
                  </a:lnTo>
                  <a:lnTo>
                    <a:pt x="1091" y="5"/>
                  </a:lnTo>
                  <a:lnTo>
                    <a:pt x="1091" y="0"/>
                  </a:lnTo>
                  <a:close/>
                  <a:moveTo>
                    <a:pt x="1152" y="0"/>
                  </a:moveTo>
                  <a:lnTo>
                    <a:pt x="1196" y="0"/>
                  </a:lnTo>
                  <a:lnTo>
                    <a:pt x="1196" y="5"/>
                  </a:lnTo>
                  <a:lnTo>
                    <a:pt x="1152" y="5"/>
                  </a:lnTo>
                  <a:lnTo>
                    <a:pt x="1152" y="0"/>
                  </a:lnTo>
                  <a:close/>
                  <a:moveTo>
                    <a:pt x="1212" y="0"/>
                  </a:moveTo>
                  <a:lnTo>
                    <a:pt x="1256" y="0"/>
                  </a:lnTo>
                  <a:lnTo>
                    <a:pt x="1256" y="5"/>
                  </a:lnTo>
                  <a:lnTo>
                    <a:pt x="1212" y="5"/>
                  </a:lnTo>
                  <a:lnTo>
                    <a:pt x="1212" y="0"/>
                  </a:lnTo>
                  <a:close/>
                  <a:moveTo>
                    <a:pt x="1273" y="0"/>
                  </a:moveTo>
                  <a:lnTo>
                    <a:pt x="1317" y="0"/>
                  </a:lnTo>
                  <a:lnTo>
                    <a:pt x="1317" y="5"/>
                  </a:lnTo>
                  <a:lnTo>
                    <a:pt x="1273" y="5"/>
                  </a:lnTo>
                  <a:lnTo>
                    <a:pt x="1273" y="0"/>
                  </a:lnTo>
                  <a:close/>
                  <a:moveTo>
                    <a:pt x="1333" y="0"/>
                  </a:moveTo>
                  <a:lnTo>
                    <a:pt x="1377" y="0"/>
                  </a:lnTo>
                  <a:lnTo>
                    <a:pt x="1377" y="5"/>
                  </a:lnTo>
                  <a:lnTo>
                    <a:pt x="1333" y="5"/>
                  </a:lnTo>
                  <a:lnTo>
                    <a:pt x="1333" y="0"/>
                  </a:lnTo>
                  <a:close/>
                  <a:moveTo>
                    <a:pt x="1394" y="0"/>
                  </a:moveTo>
                  <a:lnTo>
                    <a:pt x="1406" y="0"/>
                  </a:lnTo>
                  <a:lnTo>
                    <a:pt x="1406" y="5"/>
                  </a:lnTo>
                  <a:lnTo>
                    <a:pt x="1394" y="5"/>
                  </a:lnTo>
                  <a:lnTo>
                    <a:pt x="139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127"/>
            <p:cNvSpPr>
              <a:spLocks noEditPoints="1"/>
            </p:cNvSpPr>
            <p:nvPr/>
          </p:nvSpPr>
          <p:spPr bwMode="auto">
            <a:xfrm>
              <a:off x="2635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128"/>
            <p:cNvSpPr>
              <a:spLocks noEditPoints="1"/>
            </p:cNvSpPr>
            <p:nvPr/>
          </p:nvSpPr>
          <p:spPr bwMode="auto">
            <a:xfrm>
              <a:off x="2263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Freeform 129"/>
            <p:cNvSpPr>
              <a:spLocks noEditPoints="1"/>
            </p:cNvSpPr>
            <p:nvPr/>
          </p:nvSpPr>
          <p:spPr bwMode="auto">
            <a:xfrm>
              <a:off x="1890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Freeform 130"/>
            <p:cNvSpPr>
              <a:spLocks noEditPoints="1"/>
            </p:cNvSpPr>
            <p:nvPr/>
          </p:nvSpPr>
          <p:spPr bwMode="auto">
            <a:xfrm>
              <a:off x="1518" y="2685"/>
              <a:ext cx="19" cy="93"/>
            </a:xfrm>
            <a:custGeom>
              <a:avLst/>
              <a:gdLst>
                <a:gd name="T0" fmla="*/ 13 w 19"/>
                <a:gd name="T1" fmla="*/ 0 h 93"/>
                <a:gd name="T2" fmla="*/ 13 w 19"/>
                <a:gd name="T3" fmla="*/ 46 h 93"/>
                <a:gd name="T4" fmla="*/ 7 w 19"/>
                <a:gd name="T5" fmla="*/ 46 h 93"/>
                <a:gd name="T6" fmla="*/ 7 w 19"/>
                <a:gd name="T7" fmla="*/ 0 h 93"/>
                <a:gd name="T8" fmla="*/ 13 w 19"/>
                <a:gd name="T9" fmla="*/ 0 h 93"/>
                <a:gd name="T10" fmla="*/ 13 w 19"/>
                <a:gd name="T11" fmla="*/ 64 h 93"/>
                <a:gd name="T12" fmla="*/ 13 w 19"/>
                <a:gd name="T13" fmla="*/ 76 h 93"/>
                <a:gd name="T14" fmla="*/ 7 w 19"/>
                <a:gd name="T15" fmla="*/ 76 h 93"/>
                <a:gd name="T16" fmla="*/ 7 w 19"/>
                <a:gd name="T17" fmla="*/ 64 h 93"/>
                <a:gd name="T18" fmla="*/ 13 w 19"/>
                <a:gd name="T19" fmla="*/ 64 h 93"/>
                <a:gd name="T20" fmla="*/ 19 w 19"/>
                <a:gd name="T21" fmla="*/ 73 h 93"/>
                <a:gd name="T22" fmla="*/ 10 w 19"/>
                <a:gd name="T23" fmla="*/ 93 h 93"/>
                <a:gd name="T24" fmla="*/ 0 w 19"/>
                <a:gd name="T25" fmla="*/ 73 h 93"/>
                <a:gd name="T26" fmla="*/ 19 w 19"/>
                <a:gd name="T27" fmla="*/ 73 h 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"/>
                <a:gd name="T43" fmla="*/ 0 h 93"/>
                <a:gd name="T44" fmla="*/ 19 w 19"/>
                <a:gd name="T45" fmla="*/ 93 h 9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" h="93">
                  <a:moveTo>
                    <a:pt x="13" y="0"/>
                  </a:moveTo>
                  <a:lnTo>
                    <a:pt x="13" y="46"/>
                  </a:lnTo>
                  <a:lnTo>
                    <a:pt x="7" y="46"/>
                  </a:lnTo>
                  <a:lnTo>
                    <a:pt x="7" y="0"/>
                  </a:lnTo>
                  <a:lnTo>
                    <a:pt x="13" y="0"/>
                  </a:lnTo>
                  <a:close/>
                  <a:moveTo>
                    <a:pt x="13" y="64"/>
                  </a:moveTo>
                  <a:lnTo>
                    <a:pt x="13" y="76"/>
                  </a:lnTo>
                  <a:lnTo>
                    <a:pt x="7" y="76"/>
                  </a:lnTo>
                  <a:lnTo>
                    <a:pt x="7" y="64"/>
                  </a:lnTo>
                  <a:lnTo>
                    <a:pt x="13" y="64"/>
                  </a:lnTo>
                  <a:close/>
                  <a:moveTo>
                    <a:pt x="19" y="73"/>
                  </a:moveTo>
                  <a:lnTo>
                    <a:pt x="10" y="93"/>
                  </a:lnTo>
                  <a:lnTo>
                    <a:pt x="0" y="73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Freeform 131"/>
            <p:cNvSpPr>
              <a:spLocks noEditPoints="1"/>
            </p:cNvSpPr>
            <p:nvPr/>
          </p:nvSpPr>
          <p:spPr bwMode="auto">
            <a:xfrm>
              <a:off x="1236" y="2615"/>
              <a:ext cx="6" cy="146"/>
            </a:xfrm>
            <a:custGeom>
              <a:avLst/>
              <a:gdLst>
                <a:gd name="T0" fmla="*/ 6 w 6"/>
                <a:gd name="T1" fmla="*/ 0 h 146"/>
                <a:gd name="T2" fmla="*/ 6 w 6"/>
                <a:gd name="T3" fmla="*/ 47 h 146"/>
                <a:gd name="T4" fmla="*/ 0 w 6"/>
                <a:gd name="T5" fmla="*/ 47 h 146"/>
                <a:gd name="T6" fmla="*/ 0 w 6"/>
                <a:gd name="T7" fmla="*/ 0 h 146"/>
                <a:gd name="T8" fmla="*/ 6 w 6"/>
                <a:gd name="T9" fmla="*/ 0 h 146"/>
                <a:gd name="T10" fmla="*/ 6 w 6"/>
                <a:gd name="T11" fmla="*/ 64 h 146"/>
                <a:gd name="T12" fmla="*/ 6 w 6"/>
                <a:gd name="T13" fmla="*/ 111 h 146"/>
                <a:gd name="T14" fmla="*/ 0 w 6"/>
                <a:gd name="T15" fmla="*/ 111 h 146"/>
                <a:gd name="T16" fmla="*/ 0 w 6"/>
                <a:gd name="T17" fmla="*/ 64 h 146"/>
                <a:gd name="T18" fmla="*/ 6 w 6"/>
                <a:gd name="T19" fmla="*/ 64 h 146"/>
                <a:gd name="T20" fmla="*/ 6 w 6"/>
                <a:gd name="T21" fmla="*/ 128 h 146"/>
                <a:gd name="T22" fmla="*/ 6 w 6"/>
                <a:gd name="T23" fmla="*/ 146 h 146"/>
                <a:gd name="T24" fmla="*/ 0 w 6"/>
                <a:gd name="T25" fmla="*/ 146 h 146"/>
                <a:gd name="T26" fmla="*/ 0 w 6"/>
                <a:gd name="T27" fmla="*/ 128 h 146"/>
                <a:gd name="T28" fmla="*/ 6 w 6"/>
                <a:gd name="T29" fmla="*/ 128 h 1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146"/>
                <a:gd name="T47" fmla="*/ 6 w 6"/>
                <a:gd name="T48" fmla="*/ 146 h 14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146">
                  <a:moveTo>
                    <a:pt x="6" y="0"/>
                  </a:moveTo>
                  <a:lnTo>
                    <a:pt x="6" y="47"/>
                  </a:lnTo>
                  <a:lnTo>
                    <a:pt x="0" y="47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6" y="64"/>
                  </a:moveTo>
                  <a:lnTo>
                    <a:pt x="6" y="111"/>
                  </a:lnTo>
                  <a:lnTo>
                    <a:pt x="0" y="111"/>
                  </a:lnTo>
                  <a:lnTo>
                    <a:pt x="0" y="64"/>
                  </a:lnTo>
                  <a:lnTo>
                    <a:pt x="6" y="64"/>
                  </a:lnTo>
                  <a:close/>
                  <a:moveTo>
                    <a:pt x="6" y="128"/>
                  </a:moveTo>
                  <a:lnTo>
                    <a:pt x="6" y="146"/>
                  </a:lnTo>
                  <a:lnTo>
                    <a:pt x="0" y="146"/>
                  </a:lnTo>
                  <a:lnTo>
                    <a:pt x="0" y="128"/>
                  </a:lnTo>
                  <a:lnTo>
                    <a:pt x="6" y="1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Freeform 132"/>
            <p:cNvSpPr>
              <a:spLocks noEditPoints="1"/>
            </p:cNvSpPr>
            <p:nvPr/>
          </p:nvSpPr>
          <p:spPr bwMode="auto">
            <a:xfrm>
              <a:off x="2702" y="2615"/>
              <a:ext cx="256" cy="269"/>
            </a:xfrm>
            <a:custGeom>
              <a:avLst/>
              <a:gdLst>
                <a:gd name="T0" fmla="*/ 252 w 256"/>
                <a:gd name="T1" fmla="*/ 260 h 269"/>
                <a:gd name="T2" fmla="*/ 243 w 256"/>
                <a:gd name="T3" fmla="*/ 260 h 269"/>
                <a:gd name="T4" fmla="*/ 247 w 256"/>
                <a:gd name="T5" fmla="*/ 255 h 269"/>
                <a:gd name="T6" fmla="*/ 229 w 256"/>
                <a:gd name="T7" fmla="*/ 246 h 269"/>
                <a:gd name="T8" fmla="*/ 234 w 256"/>
                <a:gd name="T9" fmla="*/ 250 h 269"/>
                <a:gd name="T10" fmla="*/ 225 w 256"/>
                <a:gd name="T11" fmla="*/ 232 h 269"/>
                <a:gd name="T12" fmla="*/ 216 w 256"/>
                <a:gd name="T13" fmla="*/ 232 h 269"/>
                <a:gd name="T14" fmla="*/ 221 w 256"/>
                <a:gd name="T15" fmla="*/ 227 h 269"/>
                <a:gd name="T16" fmla="*/ 203 w 256"/>
                <a:gd name="T17" fmla="*/ 217 h 269"/>
                <a:gd name="T18" fmla="*/ 207 w 256"/>
                <a:gd name="T19" fmla="*/ 222 h 269"/>
                <a:gd name="T20" fmla="*/ 198 w 256"/>
                <a:gd name="T21" fmla="*/ 203 h 269"/>
                <a:gd name="T22" fmla="*/ 189 w 256"/>
                <a:gd name="T23" fmla="*/ 203 h 269"/>
                <a:gd name="T24" fmla="*/ 194 w 256"/>
                <a:gd name="T25" fmla="*/ 199 h 269"/>
                <a:gd name="T26" fmla="*/ 176 w 256"/>
                <a:gd name="T27" fmla="*/ 189 h 269"/>
                <a:gd name="T28" fmla="*/ 180 w 256"/>
                <a:gd name="T29" fmla="*/ 194 h 269"/>
                <a:gd name="T30" fmla="*/ 171 w 256"/>
                <a:gd name="T31" fmla="*/ 175 h 269"/>
                <a:gd name="T32" fmla="*/ 162 w 256"/>
                <a:gd name="T33" fmla="*/ 175 h 269"/>
                <a:gd name="T34" fmla="*/ 167 w 256"/>
                <a:gd name="T35" fmla="*/ 170 h 269"/>
                <a:gd name="T36" fmla="*/ 149 w 256"/>
                <a:gd name="T37" fmla="*/ 161 h 269"/>
                <a:gd name="T38" fmla="*/ 153 w 256"/>
                <a:gd name="T39" fmla="*/ 166 h 269"/>
                <a:gd name="T40" fmla="*/ 144 w 256"/>
                <a:gd name="T41" fmla="*/ 147 h 269"/>
                <a:gd name="T42" fmla="*/ 136 w 256"/>
                <a:gd name="T43" fmla="*/ 147 h 269"/>
                <a:gd name="T44" fmla="*/ 140 w 256"/>
                <a:gd name="T45" fmla="*/ 142 h 269"/>
                <a:gd name="T46" fmla="*/ 122 w 256"/>
                <a:gd name="T47" fmla="*/ 133 h 269"/>
                <a:gd name="T48" fmla="*/ 127 w 256"/>
                <a:gd name="T49" fmla="*/ 138 h 269"/>
                <a:gd name="T50" fmla="*/ 118 w 256"/>
                <a:gd name="T51" fmla="*/ 119 h 269"/>
                <a:gd name="T52" fmla="*/ 109 w 256"/>
                <a:gd name="T53" fmla="*/ 119 h 269"/>
                <a:gd name="T54" fmla="*/ 113 w 256"/>
                <a:gd name="T55" fmla="*/ 114 h 269"/>
                <a:gd name="T56" fmla="*/ 95 w 256"/>
                <a:gd name="T57" fmla="*/ 105 h 269"/>
                <a:gd name="T58" fmla="*/ 100 w 256"/>
                <a:gd name="T59" fmla="*/ 109 h 269"/>
                <a:gd name="T60" fmla="*/ 91 w 256"/>
                <a:gd name="T61" fmla="*/ 91 h 269"/>
                <a:gd name="T62" fmla="*/ 82 w 256"/>
                <a:gd name="T63" fmla="*/ 91 h 269"/>
                <a:gd name="T64" fmla="*/ 86 w 256"/>
                <a:gd name="T65" fmla="*/ 86 h 269"/>
                <a:gd name="T66" fmla="*/ 69 w 256"/>
                <a:gd name="T67" fmla="*/ 77 h 269"/>
                <a:gd name="T68" fmla="*/ 73 w 256"/>
                <a:gd name="T69" fmla="*/ 81 h 269"/>
                <a:gd name="T70" fmla="*/ 64 w 256"/>
                <a:gd name="T71" fmla="*/ 62 h 269"/>
                <a:gd name="T72" fmla="*/ 55 w 256"/>
                <a:gd name="T73" fmla="*/ 62 h 269"/>
                <a:gd name="T74" fmla="*/ 60 w 256"/>
                <a:gd name="T75" fmla="*/ 58 h 269"/>
                <a:gd name="T76" fmla="*/ 42 w 256"/>
                <a:gd name="T77" fmla="*/ 48 h 269"/>
                <a:gd name="T78" fmla="*/ 46 w 256"/>
                <a:gd name="T79" fmla="*/ 53 h 269"/>
                <a:gd name="T80" fmla="*/ 37 w 256"/>
                <a:gd name="T81" fmla="*/ 34 h 269"/>
                <a:gd name="T82" fmla="*/ 28 w 256"/>
                <a:gd name="T83" fmla="*/ 34 h 269"/>
                <a:gd name="T84" fmla="*/ 33 w 256"/>
                <a:gd name="T85" fmla="*/ 29 h 269"/>
                <a:gd name="T86" fmla="*/ 15 w 256"/>
                <a:gd name="T87" fmla="*/ 20 h 269"/>
                <a:gd name="T88" fmla="*/ 19 w 256"/>
                <a:gd name="T89" fmla="*/ 25 h 269"/>
                <a:gd name="T90" fmla="*/ 10 w 256"/>
                <a:gd name="T91" fmla="*/ 6 h 269"/>
                <a:gd name="T92" fmla="*/ 2 w 256"/>
                <a:gd name="T93" fmla="*/ 6 h 269"/>
                <a:gd name="T94" fmla="*/ 6 w 256"/>
                <a:gd name="T95" fmla="*/ 1 h 26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56"/>
                <a:gd name="T145" fmla="*/ 0 h 269"/>
                <a:gd name="T146" fmla="*/ 256 w 256"/>
                <a:gd name="T147" fmla="*/ 269 h 26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56" h="269">
                  <a:moveTo>
                    <a:pt x="252" y="269"/>
                  </a:moveTo>
                  <a:lnTo>
                    <a:pt x="247" y="265"/>
                  </a:lnTo>
                  <a:lnTo>
                    <a:pt x="252" y="260"/>
                  </a:lnTo>
                  <a:lnTo>
                    <a:pt x="256" y="264"/>
                  </a:lnTo>
                  <a:lnTo>
                    <a:pt x="252" y="269"/>
                  </a:lnTo>
                  <a:close/>
                  <a:moveTo>
                    <a:pt x="243" y="260"/>
                  </a:moveTo>
                  <a:lnTo>
                    <a:pt x="238" y="255"/>
                  </a:lnTo>
                  <a:lnTo>
                    <a:pt x="243" y="250"/>
                  </a:lnTo>
                  <a:lnTo>
                    <a:pt x="247" y="255"/>
                  </a:lnTo>
                  <a:lnTo>
                    <a:pt x="243" y="260"/>
                  </a:lnTo>
                  <a:close/>
                  <a:moveTo>
                    <a:pt x="234" y="250"/>
                  </a:moveTo>
                  <a:lnTo>
                    <a:pt x="229" y="246"/>
                  </a:lnTo>
                  <a:lnTo>
                    <a:pt x="234" y="241"/>
                  </a:lnTo>
                  <a:lnTo>
                    <a:pt x="238" y="246"/>
                  </a:lnTo>
                  <a:lnTo>
                    <a:pt x="234" y="250"/>
                  </a:lnTo>
                  <a:close/>
                  <a:moveTo>
                    <a:pt x="225" y="241"/>
                  </a:moveTo>
                  <a:lnTo>
                    <a:pt x="221" y="236"/>
                  </a:lnTo>
                  <a:lnTo>
                    <a:pt x="225" y="232"/>
                  </a:lnTo>
                  <a:lnTo>
                    <a:pt x="229" y="236"/>
                  </a:lnTo>
                  <a:lnTo>
                    <a:pt x="225" y="241"/>
                  </a:lnTo>
                  <a:close/>
                  <a:moveTo>
                    <a:pt x="216" y="232"/>
                  </a:moveTo>
                  <a:lnTo>
                    <a:pt x="212" y="227"/>
                  </a:lnTo>
                  <a:lnTo>
                    <a:pt x="216" y="222"/>
                  </a:lnTo>
                  <a:lnTo>
                    <a:pt x="221" y="227"/>
                  </a:lnTo>
                  <a:lnTo>
                    <a:pt x="216" y="232"/>
                  </a:lnTo>
                  <a:close/>
                  <a:moveTo>
                    <a:pt x="207" y="222"/>
                  </a:moveTo>
                  <a:lnTo>
                    <a:pt x="203" y="217"/>
                  </a:lnTo>
                  <a:lnTo>
                    <a:pt x="207" y="213"/>
                  </a:lnTo>
                  <a:lnTo>
                    <a:pt x="212" y="217"/>
                  </a:lnTo>
                  <a:lnTo>
                    <a:pt x="207" y="222"/>
                  </a:lnTo>
                  <a:close/>
                  <a:moveTo>
                    <a:pt x="198" y="213"/>
                  </a:moveTo>
                  <a:lnTo>
                    <a:pt x="194" y="208"/>
                  </a:lnTo>
                  <a:lnTo>
                    <a:pt x="198" y="203"/>
                  </a:lnTo>
                  <a:lnTo>
                    <a:pt x="203" y="208"/>
                  </a:lnTo>
                  <a:lnTo>
                    <a:pt x="198" y="213"/>
                  </a:lnTo>
                  <a:close/>
                  <a:moveTo>
                    <a:pt x="189" y="203"/>
                  </a:moveTo>
                  <a:lnTo>
                    <a:pt x="185" y="199"/>
                  </a:lnTo>
                  <a:lnTo>
                    <a:pt x="189" y="194"/>
                  </a:lnTo>
                  <a:lnTo>
                    <a:pt x="194" y="199"/>
                  </a:lnTo>
                  <a:lnTo>
                    <a:pt x="189" y="203"/>
                  </a:lnTo>
                  <a:close/>
                  <a:moveTo>
                    <a:pt x="180" y="194"/>
                  </a:moveTo>
                  <a:lnTo>
                    <a:pt x="176" y="189"/>
                  </a:lnTo>
                  <a:lnTo>
                    <a:pt x="180" y="185"/>
                  </a:lnTo>
                  <a:lnTo>
                    <a:pt x="185" y="189"/>
                  </a:lnTo>
                  <a:lnTo>
                    <a:pt x="180" y="194"/>
                  </a:lnTo>
                  <a:close/>
                  <a:moveTo>
                    <a:pt x="171" y="185"/>
                  </a:moveTo>
                  <a:lnTo>
                    <a:pt x="167" y="180"/>
                  </a:lnTo>
                  <a:lnTo>
                    <a:pt x="171" y="175"/>
                  </a:lnTo>
                  <a:lnTo>
                    <a:pt x="176" y="180"/>
                  </a:lnTo>
                  <a:lnTo>
                    <a:pt x="171" y="185"/>
                  </a:lnTo>
                  <a:close/>
                  <a:moveTo>
                    <a:pt x="162" y="175"/>
                  </a:moveTo>
                  <a:lnTo>
                    <a:pt x="158" y="171"/>
                  </a:lnTo>
                  <a:lnTo>
                    <a:pt x="162" y="166"/>
                  </a:lnTo>
                  <a:lnTo>
                    <a:pt x="167" y="170"/>
                  </a:lnTo>
                  <a:lnTo>
                    <a:pt x="162" y="175"/>
                  </a:lnTo>
                  <a:close/>
                  <a:moveTo>
                    <a:pt x="153" y="166"/>
                  </a:moveTo>
                  <a:lnTo>
                    <a:pt x="149" y="161"/>
                  </a:lnTo>
                  <a:lnTo>
                    <a:pt x="153" y="156"/>
                  </a:lnTo>
                  <a:lnTo>
                    <a:pt x="158" y="161"/>
                  </a:lnTo>
                  <a:lnTo>
                    <a:pt x="153" y="166"/>
                  </a:lnTo>
                  <a:close/>
                  <a:moveTo>
                    <a:pt x="145" y="156"/>
                  </a:moveTo>
                  <a:lnTo>
                    <a:pt x="140" y="152"/>
                  </a:lnTo>
                  <a:lnTo>
                    <a:pt x="144" y="147"/>
                  </a:lnTo>
                  <a:lnTo>
                    <a:pt x="149" y="152"/>
                  </a:lnTo>
                  <a:lnTo>
                    <a:pt x="145" y="156"/>
                  </a:lnTo>
                  <a:close/>
                  <a:moveTo>
                    <a:pt x="136" y="147"/>
                  </a:moveTo>
                  <a:lnTo>
                    <a:pt x="131" y="142"/>
                  </a:lnTo>
                  <a:lnTo>
                    <a:pt x="136" y="138"/>
                  </a:lnTo>
                  <a:lnTo>
                    <a:pt x="140" y="142"/>
                  </a:lnTo>
                  <a:lnTo>
                    <a:pt x="136" y="147"/>
                  </a:lnTo>
                  <a:close/>
                  <a:moveTo>
                    <a:pt x="127" y="138"/>
                  </a:moveTo>
                  <a:lnTo>
                    <a:pt x="122" y="133"/>
                  </a:lnTo>
                  <a:lnTo>
                    <a:pt x="127" y="128"/>
                  </a:lnTo>
                  <a:lnTo>
                    <a:pt x="131" y="133"/>
                  </a:lnTo>
                  <a:lnTo>
                    <a:pt x="127" y="138"/>
                  </a:lnTo>
                  <a:close/>
                  <a:moveTo>
                    <a:pt x="118" y="128"/>
                  </a:moveTo>
                  <a:lnTo>
                    <a:pt x="113" y="123"/>
                  </a:lnTo>
                  <a:lnTo>
                    <a:pt x="118" y="119"/>
                  </a:lnTo>
                  <a:lnTo>
                    <a:pt x="122" y="123"/>
                  </a:lnTo>
                  <a:lnTo>
                    <a:pt x="118" y="128"/>
                  </a:lnTo>
                  <a:close/>
                  <a:moveTo>
                    <a:pt x="109" y="119"/>
                  </a:moveTo>
                  <a:lnTo>
                    <a:pt x="104" y="114"/>
                  </a:lnTo>
                  <a:lnTo>
                    <a:pt x="109" y="109"/>
                  </a:lnTo>
                  <a:lnTo>
                    <a:pt x="113" y="114"/>
                  </a:lnTo>
                  <a:lnTo>
                    <a:pt x="109" y="119"/>
                  </a:lnTo>
                  <a:close/>
                  <a:moveTo>
                    <a:pt x="100" y="109"/>
                  </a:moveTo>
                  <a:lnTo>
                    <a:pt x="95" y="105"/>
                  </a:lnTo>
                  <a:lnTo>
                    <a:pt x="100" y="100"/>
                  </a:lnTo>
                  <a:lnTo>
                    <a:pt x="104" y="105"/>
                  </a:lnTo>
                  <a:lnTo>
                    <a:pt x="100" y="109"/>
                  </a:lnTo>
                  <a:close/>
                  <a:moveTo>
                    <a:pt x="91" y="100"/>
                  </a:moveTo>
                  <a:lnTo>
                    <a:pt x="86" y="95"/>
                  </a:lnTo>
                  <a:lnTo>
                    <a:pt x="91" y="91"/>
                  </a:lnTo>
                  <a:lnTo>
                    <a:pt x="95" y="95"/>
                  </a:lnTo>
                  <a:lnTo>
                    <a:pt x="91" y="100"/>
                  </a:lnTo>
                  <a:close/>
                  <a:moveTo>
                    <a:pt x="82" y="91"/>
                  </a:moveTo>
                  <a:lnTo>
                    <a:pt x="78" y="86"/>
                  </a:lnTo>
                  <a:lnTo>
                    <a:pt x="82" y="81"/>
                  </a:lnTo>
                  <a:lnTo>
                    <a:pt x="86" y="86"/>
                  </a:lnTo>
                  <a:lnTo>
                    <a:pt x="82" y="91"/>
                  </a:lnTo>
                  <a:close/>
                  <a:moveTo>
                    <a:pt x="73" y="81"/>
                  </a:moveTo>
                  <a:lnTo>
                    <a:pt x="69" y="77"/>
                  </a:lnTo>
                  <a:lnTo>
                    <a:pt x="73" y="72"/>
                  </a:lnTo>
                  <a:lnTo>
                    <a:pt x="77" y="76"/>
                  </a:lnTo>
                  <a:lnTo>
                    <a:pt x="73" y="81"/>
                  </a:lnTo>
                  <a:close/>
                  <a:moveTo>
                    <a:pt x="64" y="72"/>
                  </a:moveTo>
                  <a:lnTo>
                    <a:pt x="60" y="67"/>
                  </a:lnTo>
                  <a:lnTo>
                    <a:pt x="64" y="62"/>
                  </a:lnTo>
                  <a:lnTo>
                    <a:pt x="69" y="67"/>
                  </a:lnTo>
                  <a:lnTo>
                    <a:pt x="64" y="72"/>
                  </a:lnTo>
                  <a:close/>
                  <a:moveTo>
                    <a:pt x="55" y="62"/>
                  </a:moveTo>
                  <a:lnTo>
                    <a:pt x="51" y="58"/>
                  </a:lnTo>
                  <a:lnTo>
                    <a:pt x="55" y="53"/>
                  </a:lnTo>
                  <a:lnTo>
                    <a:pt x="60" y="58"/>
                  </a:lnTo>
                  <a:lnTo>
                    <a:pt x="55" y="62"/>
                  </a:lnTo>
                  <a:close/>
                  <a:moveTo>
                    <a:pt x="46" y="53"/>
                  </a:moveTo>
                  <a:lnTo>
                    <a:pt x="42" y="48"/>
                  </a:lnTo>
                  <a:lnTo>
                    <a:pt x="46" y="44"/>
                  </a:lnTo>
                  <a:lnTo>
                    <a:pt x="51" y="48"/>
                  </a:lnTo>
                  <a:lnTo>
                    <a:pt x="46" y="53"/>
                  </a:lnTo>
                  <a:close/>
                  <a:moveTo>
                    <a:pt x="37" y="44"/>
                  </a:moveTo>
                  <a:lnTo>
                    <a:pt x="33" y="39"/>
                  </a:lnTo>
                  <a:lnTo>
                    <a:pt x="37" y="34"/>
                  </a:lnTo>
                  <a:lnTo>
                    <a:pt x="42" y="39"/>
                  </a:lnTo>
                  <a:lnTo>
                    <a:pt x="37" y="44"/>
                  </a:lnTo>
                  <a:close/>
                  <a:moveTo>
                    <a:pt x="28" y="34"/>
                  </a:moveTo>
                  <a:lnTo>
                    <a:pt x="24" y="29"/>
                  </a:lnTo>
                  <a:lnTo>
                    <a:pt x="28" y="25"/>
                  </a:lnTo>
                  <a:lnTo>
                    <a:pt x="33" y="29"/>
                  </a:lnTo>
                  <a:lnTo>
                    <a:pt x="28" y="34"/>
                  </a:lnTo>
                  <a:close/>
                  <a:moveTo>
                    <a:pt x="19" y="25"/>
                  </a:moveTo>
                  <a:lnTo>
                    <a:pt x="15" y="20"/>
                  </a:lnTo>
                  <a:lnTo>
                    <a:pt x="19" y="15"/>
                  </a:lnTo>
                  <a:lnTo>
                    <a:pt x="24" y="20"/>
                  </a:lnTo>
                  <a:lnTo>
                    <a:pt x="19" y="25"/>
                  </a:lnTo>
                  <a:close/>
                  <a:moveTo>
                    <a:pt x="10" y="15"/>
                  </a:moveTo>
                  <a:lnTo>
                    <a:pt x="6" y="11"/>
                  </a:lnTo>
                  <a:lnTo>
                    <a:pt x="10" y="6"/>
                  </a:lnTo>
                  <a:lnTo>
                    <a:pt x="15" y="11"/>
                  </a:lnTo>
                  <a:lnTo>
                    <a:pt x="10" y="15"/>
                  </a:lnTo>
                  <a:close/>
                  <a:moveTo>
                    <a:pt x="2" y="6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6" y="1"/>
                  </a:lnTo>
                  <a:lnTo>
                    <a:pt x="2" y="6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Freeform 133"/>
            <p:cNvSpPr>
              <a:spLocks noEditPoints="1"/>
            </p:cNvSpPr>
            <p:nvPr/>
          </p:nvSpPr>
          <p:spPr bwMode="auto">
            <a:xfrm>
              <a:off x="2874" y="2879"/>
              <a:ext cx="82" cy="8"/>
            </a:xfrm>
            <a:custGeom>
              <a:avLst/>
              <a:gdLst>
                <a:gd name="T0" fmla="*/ 82 w 82"/>
                <a:gd name="T1" fmla="*/ 6 h 8"/>
                <a:gd name="T2" fmla="*/ 76 w 82"/>
                <a:gd name="T3" fmla="*/ 6 h 8"/>
                <a:gd name="T4" fmla="*/ 76 w 82"/>
                <a:gd name="T5" fmla="*/ 0 h 8"/>
                <a:gd name="T6" fmla="*/ 82 w 82"/>
                <a:gd name="T7" fmla="*/ 0 h 8"/>
                <a:gd name="T8" fmla="*/ 82 w 82"/>
                <a:gd name="T9" fmla="*/ 6 h 8"/>
                <a:gd name="T10" fmla="*/ 69 w 82"/>
                <a:gd name="T11" fmla="*/ 6 h 8"/>
                <a:gd name="T12" fmla="*/ 63 w 82"/>
                <a:gd name="T13" fmla="*/ 7 h 8"/>
                <a:gd name="T14" fmla="*/ 63 w 82"/>
                <a:gd name="T15" fmla="*/ 0 h 8"/>
                <a:gd name="T16" fmla="*/ 69 w 82"/>
                <a:gd name="T17" fmla="*/ 0 h 8"/>
                <a:gd name="T18" fmla="*/ 69 w 82"/>
                <a:gd name="T19" fmla="*/ 6 h 8"/>
                <a:gd name="T20" fmla="*/ 57 w 82"/>
                <a:gd name="T21" fmla="*/ 7 h 8"/>
                <a:gd name="T22" fmla="*/ 51 w 82"/>
                <a:gd name="T23" fmla="*/ 7 h 8"/>
                <a:gd name="T24" fmla="*/ 51 w 82"/>
                <a:gd name="T25" fmla="*/ 0 h 8"/>
                <a:gd name="T26" fmla="*/ 57 w 82"/>
                <a:gd name="T27" fmla="*/ 0 h 8"/>
                <a:gd name="T28" fmla="*/ 57 w 82"/>
                <a:gd name="T29" fmla="*/ 7 h 8"/>
                <a:gd name="T30" fmla="*/ 44 w 82"/>
                <a:gd name="T31" fmla="*/ 7 h 8"/>
                <a:gd name="T32" fmla="*/ 38 w 82"/>
                <a:gd name="T33" fmla="*/ 7 h 8"/>
                <a:gd name="T34" fmla="*/ 38 w 82"/>
                <a:gd name="T35" fmla="*/ 1 h 8"/>
                <a:gd name="T36" fmla="*/ 44 w 82"/>
                <a:gd name="T37" fmla="*/ 0 h 8"/>
                <a:gd name="T38" fmla="*/ 44 w 82"/>
                <a:gd name="T39" fmla="*/ 7 h 8"/>
                <a:gd name="T40" fmla="*/ 32 w 82"/>
                <a:gd name="T41" fmla="*/ 7 h 8"/>
                <a:gd name="T42" fmla="*/ 25 w 82"/>
                <a:gd name="T43" fmla="*/ 8 h 8"/>
                <a:gd name="T44" fmla="*/ 25 w 82"/>
                <a:gd name="T45" fmla="*/ 1 h 8"/>
                <a:gd name="T46" fmla="*/ 32 w 82"/>
                <a:gd name="T47" fmla="*/ 1 h 8"/>
                <a:gd name="T48" fmla="*/ 32 w 82"/>
                <a:gd name="T49" fmla="*/ 7 h 8"/>
                <a:gd name="T50" fmla="*/ 19 w 82"/>
                <a:gd name="T51" fmla="*/ 8 h 8"/>
                <a:gd name="T52" fmla="*/ 13 w 82"/>
                <a:gd name="T53" fmla="*/ 8 h 8"/>
                <a:gd name="T54" fmla="*/ 13 w 82"/>
                <a:gd name="T55" fmla="*/ 1 h 8"/>
                <a:gd name="T56" fmla="*/ 19 w 82"/>
                <a:gd name="T57" fmla="*/ 1 h 8"/>
                <a:gd name="T58" fmla="*/ 19 w 82"/>
                <a:gd name="T59" fmla="*/ 8 h 8"/>
                <a:gd name="T60" fmla="*/ 7 w 82"/>
                <a:gd name="T61" fmla="*/ 8 h 8"/>
                <a:gd name="T62" fmla="*/ 0 w 82"/>
                <a:gd name="T63" fmla="*/ 8 h 8"/>
                <a:gd name="T64" fmla="*/ 0 w 82"/>
                <a:gd name="T65" fmla="*/ 1 h 8"/>
                <a:gd name="T66" fmla="*/ 6 w 82"/>
                <a:gd name="T67" fmla="*/ 1 h 8"/>
                <a:gd name="T68" fmla="*/ 7 w 82"/>
                <a:gd name="T69" fmla="*/ 8 h 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82"/>
                <a:gd name="T106" fmla="*/ 0 h 8"/>
                <a:gd name="T107" fmla="*/ 82 w 82"/>
                <a:gd name="T108" fmla="*/ 8 h 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82" h="8">
                  <a:moveTo>
                    <a:pt x="82" y="6"/>
                  </a:moveTo>
                  <a:lnTo>
                    <a:pt x="76" y="6"/>
                  </a:lnTo>
                  <a:lnTo>
                    <a:pt x="76" y="0"/>
                  </a:lnTo>
                  <a:lnTo>
                    <a:pt x="82" y="0"/>
                  </a:lnTo>
                  <a:lnTo>
                    <a:pt x="82" y="6"/>
                  </a:lnTo>
                  <a:close/>
                  <a:moveTo>
                    <a:pt x="69" y="6"/>
                  </a:moveTo>
                  <a:lnTo>
                    <a:pt x="63" y="7"/>
                  </a:lnTo>
                  <a:lnTo>
                    <a:pt x="63" y="0"/>
                  </a:lnTo>
                  <a:lnTo>
                    <a:pt x="69" y="0"/>
                  </a:lnTo>
                  <a:lnTo>
                    <a:pt x="69" y="6"/>
                  </a:lnTo>
                  <a:close/>
                  <a:moveTo>
                    <a:pt x="57" y="7"/>
                  </a:moveTo>
                  <a:lnTo>
                    <a:pt x="51" y="7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57" y="7"/>
                  </a:lnTo>
                  <a:close/>
                  <a:moveTo>
                    <a:pt x="44" y="7"/>
                  </a:moveTo>
                  <a:lnTo>
                    <a:pt x="38" y="7"/>
                  </a:lnTo>
                  <a:lnTo>
                    <a:pt x="38" y="1"/>
                  </a:lnTo>
                  <a:lnTo>
                    <a:pt x="44" y="0"/>
                  </a:lnTo>
                  <a:lnTo>
                    <a:pt x="44" y="7"/>
                  </a:lnTo>
                  <a:close/>
                  <a:moveTo>
                    <a:pt x="32" y="7"/>
                  </a:moveTo>
                  <a:lnTo>
                    <a:pt x="25" y="8"/>
                  </a:lnTo>
                  <a:lnTo>
                    <a:pt x="25" y="1"/>
                  </a:lnTo>
                  <a:lnTo>
                    <a:pt x="32" y="1"/>
                  </a:lnTo>
                  <a:lnTo>
                    <a:pt x="32" y="7"/>
                  </a:lnTo>
                  <a:close/>
                  <a:moveTo>
                    <a:pt x="19" y="8"/>
                  </a:moveTo>
                  <a:lnTo>
                    <a:pt x="13" y="8"/>
                  </a:lnTo>
                  <a:lnTo>
                    <a:pt x="13" y="1"/>
                  </a:lnTo>
                  <a:lnTo>
                    <a:pt x="19" y="1"/>
                  </a:lnTo>
                  <a:lnTo>
                    <a:pt x="19" y="8"/>
                  </a:lnTo>
                  <a:close/>
                  <a:moveTo>
                    <a:pt x="7" y="8"/>
                  </a:moveTo>
                  <a:lnTo>
                    <a:pt x="0" y="8"/>
                  </a:lnTo>
                  <a:lnTo>
                    <a:pt x="0" y="1"/>
                  </a:lnTo>
                  <a:lnTo>
                    <a:pt x="6" y="1"/>
                  </a:lnTo>
                  <a:lnTo>
                    <a:pt x="7" y="8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Freeform 134"/>
            <p:cNvSpPr>
              <a:spLocks noEditPoints="1"/>
            </p:cNvSpPr>
            <p:nvPr/>
          </p:nvSpPr>
          <p:spPr bwMode="auto">
            <a:xfrm>
              <a:off x="2641" y="2880"/>
              <a:ext cx="318" cy="323"/>
            </a:xfrm>
            <a:custGeom>
              <a:avLst/>
              <a:gdLst>
                <a:gd name="T0" fmla="*/ 313 w 318"/>
                <a:gd name="T1" fmla="*/ 0 h 440"/>
                <a:gd name="T2" fmla="*/ 301 w 318"/>
                <a:gd name="T3" fmla="*/ 9 h 440"/>
                <a:gd name="T4" fmla="*/ 299 w 318"/>
                <a:gd name="T5" fmla="*/ 16 h 440"/>
                <a:gd name="T6" fmla="*/ 295 w 318"/>
                <a:gd name="T7" fmla="*/ 19 h 440"/>
                <a:gd name="T8" fmla="*/ 295 w 318"/>
                <a:gd name="T9" fmla="*/ 19 h 440"/>
                <a:gd name="T10" fmla="*/ 282 w 318"/>
                <a:gd name="T11" fmla="*/ 23 h 440"/>
                <a:gd name="T12" fmla="*/ 271 w 318"/>
                <a:gd name="T13" fmla="*/ 32 h 440"/>
                <a:gd name="T14" fmla="*/ 268 w 318"/>
                <a:gd name="T15" fmla="*/ 40 h 440"/>
                <a:gd name="T16" fmla="*/ 264 w 318"/>
                <a:gd name="T17" fmla="*/ 42 h 440"/>
                <a:gd name="T18" fmla="*/ 264 w 318"/>
                <a:gd name="T19" fmla="*/ 42 h 440"/>
                <a:gd name="T20" fmla="*/ 252 w 318"/>
                <a:gd name="T21" fmla="*/ 46 h 440"/>
                <a:gd name="T22" fmla="*/ 240 w 318"/>
                <a:gd name="T23" fmla="*/ 54 h 440"/>
                <a:gd name="T24" fmla="*/ 238 w 318"/>
                <a:gd name="T25" fmla="*/ 62 h 440"/>
                <a:gd name="T26" fmla="*/ 234 w 318"/>
                <a:gd name="T27" fmla="*/ 65 h 440"/>
                <a:gd name="T28" fmla="*/ 234 w 318"/>
                <a:gd name="T29" fmla="*/ 65 h 440"/>
                <a:gd name="T30" fmla="*/ 221 w 318"/>
                <a:gd name="T31" fmla="*/ 68 h 440"/>
                <a:gd name="T32" fmla="*/ 210 w 318"/>
                <a:gd name="T33" fmla="*/ 77 h 440"/>
                <a:gd name="T34" fmla="*/ 207 w 318"/>
                <a:gd name="T35" fmla="*/ 85 h 440"/>
                <a:gd name="T36" fmla="*/ 203 w 318"/>
                <a:gd name="T37" fmla="*/ 88 h 440"/>
                <a:gd name="T38" fmla="*/ 203 w 318"/>
                <a:gd name="T39" fmla="*/ 88 h 440"/>
                <a:gd name="T40" fmla="*/ 191 w 318"/>
                <a:gd name="T41" fmla="*/ 92 h 440"/>
                <a:gd name="T42" fmla="*/ 179 w 318"/>
                <a:gd name="T43" fmla="*/ 101 h 440"/>
                <a:gd name="T44" fmla="*/ 177 w 318"/>
                <a:gd name="T45" fmla="*/ 108 h 440"/>
                <a:gd name="T46" fmla="*/ 173 w 318"/>
                <a:gd name="T47" fmla="*/ 111 h 440"/>
                <a:gd name="T48" fmla="*/ 173 w 318"/>
                <a:gd name="T49" fmla="*/ 111 h 440"/>
                <a:gd name="T50" fmla="*/ 160 w 318"/>
                <a:gd name="T51" fmla="*/ 115 h 440"/>
                <a:gd name="T52" fmla="*/ 149 w 318"/>
                <a:gd name="T53" fmla="*/ 123 h 440"/>
                <a:gd name="T54" fmla="*/ 146 w 318"/>
                <a:gd name="T55" fmla="*/ 131 h 440"/>
                <a:gd name="T56" fmla="*/ 142 w 318"/>
                <a:gd name="T57" fmla="*/ 134 h 440"/>
                <a:gd name="T58" fmla="*/ 142 w 318"/>
                <a:gd name="T59" fmla="*/ 134 h 440"/>
                <a:gd name="T60" fmla="*/ 130 w 318"/>
                <a:gd name="T61" fmla="*/ 137 h 440"/>
                <a:gd name="T62" fmla="*/ 118 w 318"/>
                <a:gd name="T63" fmla="*/ 146 h 440"/>
                <a:gd name="T64" fmla="*/ 116 w 318"/>
                <a:gd name="T65" fmla="*/ 153 h 440"/>
                <a:gd name="T66" fmla="*/ 112 w 318"/>
                <a:gd name="T67" fmla="*/ 157 h 440"/>
                <a:gd name="T68" fmla="*/ 112 w 318"/>
                <a:gd name="T69" fmla="*/ 157 h 440"/>
                <a:gd name="T70" fmla="*/ 99 w 318"/>
                <a:gd name="T71" fmla="*/ 160 h 440"/>
                <a:gd name="T72" fmla="*/ 88 w 318"/>
                <a:gd name="T73" fmla="*/ 169 h 440"/>
                <a:gd name="T74" fmla="*/ 85 w 318"/>
                <a:gd name="T75" fmla="*/ 177 h 440"/>
                <a:gd name="T76" fmla="*/ 81 w 318"/>
                <a:gd name="T77" fmla="*/ 179 h 440"/>
                <a:gd name="T78" fmla="*/ 81 w 318"/>
                <a:gd name="T79" fmla="*/ 179 h 440"/>
                <a:gd name="T80" fmla="*/ 69 w 318"/>
                <a:gd name="T81" fmla="*/ 184 h 440"/>
                <a:gd name="T82" fmla="*/ 57 w 318"/>
                <a:gd name="T83" fmla="*/ 192 h 440"/>
                <a:gd name="T84" fmla="*/ 55 w 318"/>
                <a:gd name="T85" fmla="*/ 200 h 440"/>
                <a:gd name="T86" fmla="*/ 51 w 318"/>
                <a:gd name="T87" fmla="*/ 203 h 440"/>
                <a:gd name="T88" fmla="*/ 51 w 318"/>
                <a:gd name="T89" fmla="*/ 203 h 440"/>
                <a:gd name="T90" fmla="*/ 38 w 318"/>
                <a:gd name="T91" fmla="*/ 206 h 440"/>
                <a:gd name="T92" fmla="*/ 27 w 318"/>
                <a:gd name="T93" fmla="*/ 214 h 440"/>
                <a:gd name="T94" fmla="*/ 24 w 318"/>
                <a:gd name="T95" fmla="*/ 222 h 440"/>
                <a:gd name="T96" fmla="*/ 20 w 318"/>
                <a:gd name="T97" fmla="*/ 225 h 440"/>
                <a:gd name="T98" fmla="*/ 20 w 318"/>
                <a:gd name="T99" fmla="*/ 225 h 440"/>
                <a:gd name="T100" fmla="*/ 8 w 318"/>
                <a:gd name="T101" fmla="*/ 229 h 440"/>
                <a:gd name="T102" fmla="*/ 0 w 318"/>
                <a:gd name="T103" fmla="*/ 235 h 44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18"/>
                <a:gd name="T157" fmla="*/ 0 h 440"/>
                <a:gd name="T158" fmla="*/ 318 w 318"/>
                <a:gd name="T159" fmla="*/ 440 h 44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18" h="440">
                  <a:moveTo>
                    <a:pt x="318" y="4"/>
                  </a:moveTo>
                  <a:lnTo>
                    <a:pt x="314" y="9"/>
                  </a:lnTo>
                  <a:lnTo>
                    <a:pt x="309" y="5"/>
                  </a:lnTo>
                  <a:lnTo>
                    <a:pt x="313" y="0"/>
                  </a:lnTo>
                  <a:lnTo>
                    <a:pt x="318" y="4"/>
                  </a:lnTo>
                  <a:close/>
                  <a:moveTo>
                    <a:pt x="310" y="14"/>
                  </a:moveTo>
                  <a:lnTo>
                    <a:pt x="306" y="20"/>
                  </a:lnTo>
                  <a:lnTo>
                    <a:pt x="301" y="16"/>
                  </a:lnTo>
                  <a:lnTo>
                    <a:pt x="305" y="10"/>
                  </a:lnTo>
                  <a:lnTo>
                    <a:pt x="310" y="14"/>
                  </a:lnTo>
                  <a:close/>
                  <a:moveTo>
                    <a:pt x="302" y="25"/>
                  </a:moveTo>
                  <a:lnTo>
                    <a:pt x="299" y="30"/>
                  </a:lnTo>
                  <a:lnTo>
                    <a:pt x="294" y="26"/>
                  </a:lnTo>
                  <a:lnTo>
                    <a:pt x="297" y="21"/>
                  </a:lnTo>
                  <a:lnTo>
                    <a:pt x="302" y="25"/>
                  </a:lnTo>
                  <a:close/>
                  <a:moveTo>
                    <a:pt x="295" y="36"/>
                  </a:moveTo>
                  <a:lnTo>
                    <a:pt x="291" y="41"/>
                  </a:lnTo>
                  <a:lnTo>
                    <a:pt x="286" y="37"/>
                  </a:lnTo>
                  <a:lnTo>
                    <a:pt x="290" y="32"/>
                  </a:lnTo>
                  <a:lnTo>
                    <a:pt x="295" y="36"/>
                  </a:lnTo>
                  <a:close/>
                  <a:moveTo>
                    <a:pt x="287" y="46"/>
                  </a:moveTo>
                  <a:lnTo>
                    <a:pt x="283" y="52"/>
                  </a:lnTo>
                  <a:lnTo>
                    <a:pt x="278" y="48"/>
                  </a:lnTo>
                  <a:lnTo>
                    <a:pt x="282" y="42"/>
                  </a:lnTo>
                  <a:lnTo>
                    <a:pt x="287" y="46"/>
                  </a:lnTo>
                  <a:close/>
                  <a:moveTo>
                    <a:pt x="279" y="57"/>
                  </a:moveTo>
                  <a:lnTo>
                    <a:pt x="276" y="62"/>
                  </a:lnTo>
                  <a:lnTo>
                    <a:pt x="271" y="58"/>
                  </a:lnTo>
                  <a:lnTo>
                    <a:pt x="274" y="53"/>
                  </a:lnTo>
                  <a:lnTo>
                    <a:pt x="279" y="57"/>
                  </a:lnTo>
                  <a:close/>
                  <a:moveTo>
                    <a:pt x="272" y="68"/>
                  </a:moveTo>
                  <a:lnTo>
                    <a:pt x="268" y="73"/>
                  </a:lnTo>
                  <a:lnTo>
                    <a:pt x="263" y="69"/>
                  </a:lnTo>
                  <a:lnTo>
                    <a:pt x="267" y="64"/>
                  </a:lnTo>
                  <a:lnTo>
                    <a:pt x="272" y="68"/>
                  </a:lnTo>
                  <a:close/>
                  <a:moveTo>
                    <a:pt x="264" y="78"/>
                  </a:moveTo>
                  <a:lnTo>
                    <a:pt x="260" y="84"/>
                  </a:lnTo>
                  <a:lnTo>
                    <a:pt x="255" y="80"/>
                  </a:lnTo>
                  <a:lnTo>
                    <a:pt x="259" y="74"/>
                  </a:lnTo>
                  <a:lnTo>
                    <a:pt x="264" y="78"/>
                  </a:lnTo>
                  <a:close/>
                  <a:moveTo>
                    <a:pt x="257" y="89"/>
                  </a:moveTo>
                  <a:lnTo>
                    <a:pt x="253" y="94"/>
                  </a:lnTo>
                  <a:lnTo>
                    <a:pt x="248" y="90"/>
                  </a:lnTo>
                  <a:lnTo>
                    <a:pt x="252" y="85"/>
                  </a:lnTo>
                  <a:lnTo>
                    <a:pt x="257" y="89"/>
                  </a:lnTo>
                  <a:close/>
                  <a:moveTo>
                    <a:pt x="249" y="100"/>
                  </a:moveTo>
                  <a:lnTo>
                    <a:pt x="245" y="105"/>
                  </a:lnTo>
                  <a:lnTo>
                    <a:pt x="240" y="101"/>
                  </a:lnTo>
                  <a:lnTo>
                    <a:pt x="244" y="95"/>
                  </a:lnTo>
                  <a:lnTo>
                    <a:pt x="249" y="100"/>
                  </a:lnTo>
                  <a:close/>
                  <a:moveTo>
                    <a:pt x="241" y="110"/>
                  </a:moveTo>
                  <a:lnTo>
                    <a:pt x="238" y="115"/>
                  </a:lnTo>
                  <a:lnTo>
                    <a:pt x="233" y="111"/>
                  </a:lnTo>
                  <a:lnTo>
                    <a:pt x="236" y="106"/>
                  </a:lnTo>
                  <a:lnTo>
                    <a:pt x="241" y="110"/>
                  </a:lnTo>
                  <a:close/>
                  <a:moveTo>
                    <a:pt x="234" y="121"/>
                  </a:moveTo>
                  <a:lnTo>
                    <a:pt x="230" y="126"/>
                  </a:lnTo>
                  <a:lnTo>
                    <a:pt x="225" y="122"/>
                  </a:lnTo>
                  <a:lnTo>
                    <a:pt x="229" y="117"/>
                  </a:lnTo>
                  <a:lnTo>
                    <a:pt x="234" y="121"/>
                  </a:lnTo>
                  <a:close/>
                  <a:moveTo>
                    <a:pt x="226" y="131"/>
                  </a:moveTo>
                  <a:lnTo>
                    <a:pt x="222" y="137"/>
                  </a:lnTo>
                  <a:lnTo>
                    <a:pt x="217" y="133"/>
                  </a:lnTo>
                  <a:lnTo>
                    <a:pt x="221" y="127"/>
                  </a:lnTo>
                  <a:lnTo>
                    <a:pt x="226" y="131"/>
                  </a:lnTo>
                  <a:close/>
                  <a:moveTo>
                    <a:pt x="219" y="142"/>
                  </a:moveTo>
                  <a:lnTo>
                    <a:pt x="215" y="147"/>
                  </a:lnTo>
                  <a:lnTo>
                    <a:pt x="210" y="143"/>
                  </a:lnTo>
                  <a:lnTo>
                    <a:pt x="214" y="138"/>
                  </a:lnTo>
                  <a:lnTo>
                    <a:pt x="219" y="142"/>
                  </a:lnTo>
                  <a:close/>
                  <a:moveTo>
                    <a:pt x="211" y="153"/>
                  </a:moveTo>
                  <a:lnTo>
                    <a:pt x="207" y="158"/>
                  </a:lnTo>
                  <a:lnTo>
                    <a:pt x="202" y="154"/>
                  </a:lnTo>
                  <a:lnTo>
                    <a:pt x="206" y="149"/>
                  </a:lnTo>
                  <a:lnTo>
                    <a:pt x="211" y="153"/>
                  </a:lnTo>
                  <a:close/>
                  <a:moveTo>
                    <a:pt x="203" y="163"/>
                  </a:moveTo>
                  <a:lnTo>
                    <a:pt x="199" y="169"/>
                  </a:lnTo>
                  <a:lnTo>
                    <a:pt x="194" y="165"/>
                  </a:lnTo>
                  <a:lnTo>
                    <a:pt x="198" y="159"/>
                  </a:lnTo>
                  <a:lnTo>
                    <a:pt x="203" y="163"/>
                  </a:lnTo>
                  <a:close/>
                  <a:moveTo>
                    <a:pt x="196" y="174"/>
                  </a:moveTo>
                  <a:lnTo>
                    <a:pt x="192" y="179"/>
                  </a:lnTo>
                  <a:lnTo>
                    <a:pt x="187" y="175"/>
                  </a:lnTo>
                  <a:lnTo>
                    <a:pt x="191" y="170"/>
                  </a:lnTo>
                  <a:lnTo>
                    <a:pt x="196" y="174"/>
                  </a:lnTo>
                  <a:close/>
                  <a:moveTo>
                    <a:pt x="188" y="185"/>
                  </a:moveTo>
                  <a:lnTo>
                    <a:pt x="184" y="190"/>
                  </a:lnTo>
                  <a:lnTo>
                    <a:pt x="179" y="186"/>
                  </a:lnTo>
                  <a:lnTo>
                    <a:pt x="183" y="181"/>
                  </a:lnTo>
                  <a:lnTo>
                    <a:pt x="188" y="185"/>
                  </a:lnTo>
                  <a:close/>
                  <a:moveTo>
                    <a:pt x="180" y="195"/>
                  </a:moveTo>
                  <a:lnTo>
                    <a:pt x="177" y="200"/>
                  </a:lnTo>
                  <a:lnTo>
                    <a:pt x="172" y="196"/>
                  </a:lnTo>
                  <a:lnTo>
                    <a:pt x="175" y="191"/>
                  </a:lnTo>
                  <a:lnTo>
                    <a:pt x="180" y="195"/>
                  </a:lnTo>
                  <a:close/>
                  <a:moveTo>
                    <a:pt x="173" y="206"/>
                  </a:moveTo>
                  <a:lnTo>
                    <a:pt x="169" y="211"/>
                  </a:lnTo>
                  <a:lnTo>
                    <a:pt x="164" y="207"/>
                  </a:lnTo>
                  <a:lnTo>
                    <a:pt x="168" y="202"/>
                  </a:lnTo>
                  <a:lnTo>
                    <a:pt x="173" y="206"/>
                  </a:lnTo>
                  <a:close/>
                  <a:moveTo>
                    <a:pt x="165" y="216"/>
                  </a:moveTo>
                  <a:lnTo>
                    <a:pt x="161" y="222"/>
                  </a:lnTo>
                  <a:lnTo>
                    <a:pt x="156" y="218"/>
                  </a:lnTo>
                  <a:lnTo>
                    <a:pt x="160" y="212"/>
                  </a:lnTo>
                  <a:lnTo>
                    <a:pt x="165" y="216"/>
                  </a:lnTo>
                  <a:close/>
                  <a:moveTo>
                    <a:pt x="158" y="227"/>
                  </a:moveTo>
                  <a:lnTo>
                    <a:pt x="154" y="232"/>
                  </a:lnTo>
                  <a:lnTo>
                    <a:pt x="149" y="228"/>
                  </a:lnTo>
                  <a:lnTo>
                    <a:pt x="153" y="223"/>
                  </a:lnTo>
                  <a:lnTo>
                    <a:pt x="158" y="227"/>
                  </a:lnTo>
                  <a:close/>
                  <a:moveTo>
                    <a:pt x="150" y="238"/>
                  </a:moveTo>
                  <a:lnTo>
                    <a:pt x="146" y="243"/>
                  </a:lnTo>
                  <a:lnTo>
                    <a:pt x="141" y="239"/>
                  </a:lnTo>
                  <a:lnTo>
                    <a:pt x="145" y="234"/>
                  </a:lnTo>
                  <a:lnTo>
                    <a:pt x="150" y="238"/>
                  </a:lnTo>
                  <a:close/>
                  <a:moveTo>
                    <a:pt x="142" y="248"/>
                  </a:moveTo>
                  <a:lnTo>
                    <a:pt x="139" y="254"/>
                  </a:lnTo>
                  <a:lnTo>
                    <a:pt x="133" y="250"/>
                  </a:lnTo>
                  <a:lnTo>
                    <a:pt x="137" y="244"/>
                  </a:lnTo>
                  <a:lnTo>
                    <a:pt x="142" y="248"/>
                  </a:lnTo>
                  <a:close/>
                  <a:moveTo>
                    <a:pt x="135" y="259"/>
                  </a:moveTo>
                  <a:lnTo>
                    <a:pt x="131" y="264"/>
                  </a:lnTo>
                  <a:lnTo>
                    <a:pt x="126" y="260"/>
                  </a:lnTo>
                  <a:lnTo>
                    <a:pt x="130" y="255"/>
                  </a:lnTo>
                  <a:lnTo>
                    <a:pt x="135" y="259"/>
                  </a:lnTo>
                  <a:close/>
                  <a:moveTo>
                    <a:pt x="127" y="270"/>
                  </a:moveTo>
                  <a:lnTo>
                    <a:pt x="123" y="275"/>
                  </a:lnTo>
                  <a:lnTo>
                    <a:pt x="118" y="271"/>
                  </a:lnTo>
                  <a:lnTo>
                    <a:pt x="122" y="266"/>
                  </a:lnTo>
                  <a:lnTo>
                    <a:pt x="127" y="270"/>
                  </a:lnTo>
                  <a:close/>
                  <a:moveTo>
                    <a:pt x="119" y="280"/>
                  </a:moveTo>
                  <a:lnTo>
                    <a:pt x="116" y="285"/>
                  </a:lnTo>
                  <a:lnTo>
                    <a:pt x="111" y="281"/>
                  </a:lnTo>
                  <a:lnTo>
                    <a:pt x="114" y="276"/>
                  </a:lnTo>
                  <a:lnTo>
                    <a:pt x="119" y="280"/>
                  </a:lnTo>
                  <a:close/>
                  <a:moveTo>
                    <a:pt x="112" y="291"/>
                  </a:moveTo>
                  <a:lnTo>
                    <a:pt x="108" y="296"/>
                  </a:lnTo>
                  <a:lnTo>
                    <a:pt x="103" y="292"/>
                  </a:lnTo>
                  <a:lnTo>
                    <a:pt x="107" y="287"/>
                  </a:lnTo>
                  <a:lnTo>
                    <a:pt x="112" y="291"/>
                  </a:lnTo>
                  <a:close/>
                  <a:moveTo>
                    <a:pt x="104" y="301"/>
                  </a:moveTo>
                  <a:lnTo>
                    <a:pt x="100" y="307"/>
                  </a:lnTo>
                  <a:lnTo>
                    <a:pt x="95" y="303"/>
                  </a:lnTo>
                  <a:lnTo>
                    <a:pt x="99" y="297"/>
                  </a:lnTo>
                  <a:lnTo>
                    <a:pt x="104" y="301"/>
                  </a:lnTo>
                  <a:close/>
                  <a:moveTo>
                    <a:pt x="97" y="312"/>
                  </a:moveTo>
                  <a:lnTo>
                    <a:pt x="93" y="317"/>
                  </a:lnTo>
                  <a:lnTo>
                    <a:pt x="88" y="313"/>
                  </a:lnTo>
                  <a:lnTo>
                    <a:pt x="92" y="308"/>
                  </a:lnTo>
                  <a:lnTo>
                    <a:pt x="97" y="312"/>
                  </a:lnTo>
                  <a:close/>
                  <a:moveTo>
                    <a:pt x="89" y="323"/>
                  </a:moveTo>
                  <a:lnTo>
                    <a:pt x="85" y="328"/>
                  </a:lnTo>
                  <a:lnTo>
                    <a:pt x="80" y="324"/>
                  </a:lnTo>
                  <a:lnTo>
                    <a:pt x="84" y="319"/>
                  </a:lnTo>
                  <a:lnTo>
                    <a:pt x="89" y="323"/>
                  </a:lnTo>
                  <a:close/>
                  <a:moveTo>
                    <a:pt x="81" y="333"/>
                  </a:moveTo>
                  <a:lnTo>
                    <a:pt x="78" y="339"/>
                  </a:lnTo>
                  <a:lnTo>
                    <a:pt x="73" y="335"/>
                  </a:lnTo>
                  <a:lnTo>
                    <a:pt x="76" y="329"/>
                  </a:lnTo>
                  <a:lnTo>
                    <a:pt x="81" y="333"/>
                  </a:lnTo>
                  <a:close/>
                  <a:moveTo>
                    <a:pt x="74" y="344"/>
                  </a:moveTo>
                  <a:lnTo>
                    <a:pt x="70" y="349"/>
                  </a:lnTo>
                  <a:lnTo>
                    <a:pt x="65" y="345"/>
                  </a:lnTo>
                  <a:lnTo>
                    <a:pt x="69" y="340"/>
                  </a:lnTo>
                  <a:lnTo>
                    <a:pt x="74" y="344"/>
                  </a:lnTo>
                  <a:close/>
                  <a:moveTo>
                    <a:pt x="66" y="355"/>
                  </a:moveTo>
                  <a:lnTo>
                    <a:pt x="62" y="360"/>
                  </a:lnTo>
                  <a:lnTo>
                    <a:pt x="57" y="356"/>
                  </a:lnTo>
                  <a:lnTo>
                    <a:pt x="61" y="351"/>
                  </a:lnTo>
                  <a:lnTo>
                    <a:pt x="66" y="355"/>
                  </a:lnTo>
                  <a:close/>
                  <a:moveTo>
                    <a:pt x="58" y="365"/>
                  </a:moveTo>
                  <a:lnTo>
                    <a:pt x="55" y="371"/>
                  </a:lnTo>
                  <a:lnTo>
                    <a:pt x="50" y="366"/>
                  </a:lnTo>
                  <a:lnTo>
                    <a:pt x="53" y="361"/>
                  </a:lnTo>
                  <a:lnTo>
                    <a:pt x="58" y="365"/>
                  </a:lnTo>
                  <a:close/>
                  <a:moveTo>
                    <a:pt x="51" y="376"/>
                  </a:moveTo>
                  <a:lnTo>
                    <a:pt x="47" y="381"/>
                  </a:lnTo>
                  <a:lnTo>
                    <a:pt x="42" y="377"/>
                  </a:lnTo>
                  <a:lnTo>
                    <a:pt x="46" y="372"/>
                  </a:lnTo>
                  <a:lnTo>
                    <a:pt x="51" y="376"/>
                  </a:lnTo>
                  <a:close/>
                  <a:moveTo>
                    <a:pt x="43" y="386"/>
                  </a:moveTo>
                  <a:lnTo>
                    <a:pt x="39" y="392"/>
                  </a:lnTo>
                  <a:lnTo>
                    <a:pt x="34" y="388"/>
                  </a:lnTo>
                  <a:lnTo>
                    <a:pt x="38" y="382"/>
                  </a:lnTo>
                  <a:lnTo>
                    <a:pt x="43" y="386"/>
                  </a:lnTo>
                  <a:close/>
                  <a:moveTo>
                    <a:pt x="36" y="397"/>
                  </a:moveTo>
                  <a:lnTo>
                    <a:pt x="32" y="402"/>
                  </a:lnTo>
                  <a:lnTo>
                    <a:pt x="27" y="398"/>
                  </a:lnTo>
                  <a:lnTo>
                    <a:pt x="31" y="393"/>
                  </a:lnTo>
                  <a:lnTo>
                    <a:pt x="36" y="397"/>
                  </a:lnTo>
                  <a:close/>
                  <a:moveTo>
                    <a:pt x="28" y="408"/>
                  </a:moveTo>
                  <a:lnTo>
                    <a:pt x="24" y="413"/>
                  </a:lnTo>
                  <a:lnTo>
                    <a:pt x="19" y="409"/>
                  </a:lnTo>
                  <a:lnTo>
                    <a:pt x="23" y="404"/>
                  </a:lnTo>
                  <a:lnTo>
                    <a:pt x="28" y="408"/>
                  </a:lnTo>
                  <a:close/>
                  <a:moveTo>
                    <a:pt x="20" y="418"/>
                  </a:moveTo>
                  <a:lnTo>
                    <a:pt x="17" y="424"/>
                  </a:lnTo>
                  <a:lnTo>
                    <a:pt x="12" y="420"/>
                  </a:lnTo>
                  <a:lnTo>
                    <a:pt x="15" y="414"/>
                  </a:lnTo>
                  <a:lnTo>
                    <a:pt x="20" y="418"/>
                  </a:lnTo>
                  <a:close/>
                  <a:moveTo>
                    <a:pt x="13" y="429"/>
                  </a:moveTo>
                  <a:lnTo>
                    <a:pt x="9" y="434"/>
                  </a:lnTo>
                  <a:lnTo>
                    <a:pt x="4" y="430"/>
                  </a:lnTo>
                  <a:lnTo>
                    <a:pt x="8" y="425"/>
                  </a:lnTo>
                  <a:lnTo>
                    <a:pt x="13" y="429"/>
                  </a:lnTo>
                  <a:close/>
                  <a:moveTo>
                    <a:pt x="5" y="440"/>
                  </a:moveTo>
                  <a:lnTo>
                    <a:pt x="5" y="440"/>
                  </a:lnTo>
                  <a:lnTo>
                    <a:pt x="0" y="436"/>
                  </a:lnTo>
                  <a:lnTo>
                    <a:pt x="0" y="435"/>
                  </a:lnTo>
                  <a:lnTo>
                    <a:pt x="5" y="440"/>
                  </a:lnTo>
                  <a:close/>
                </a:path>
              </a:pathLst>
            </a:custGeom>
            <a:solidFill>
              <a:srgbClr val="455F55"/>
            </a:solidFill>
            <a:ln w="0">
              <a:solidFill>
                <a:srgbClr val="455F55"/>
              </a:solidFill>
              <a:bevel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Rectangle 135"/>
            <p:cNvSpPr>
              <a:spLocks noChangeArrowheads="1"/>
            </p:cNvSpPr>
            <p:nvPr/>
          </p:nvSpPr>
          <p:spPr bwMode="auto">
            <a:xfrm>
              <a:off x="1666" y="3133"/>
              <a:ext cx="302" cy="160"/>
            </a:xfrm>
            <a:prstGeom prst="rect">
              <a:avLst/>
            </a:prstGeom>
            <a:solidFill>
              <a:srgbClr val="455F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111" name="Rectangle 136"/>
            <p:cNvSpPr>
              <a:spLocks noChangeArrowheads="1"/>
            </p:cNvSpPr>
            <p:nvPr/>
          </p:nvSpPr>
          <p:spPr bwMode="auto">
            <a:xfrm>
              <a:off x="1681" y="3181"/>
              <a:ext cx="257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FFFFFF"/>
                  </a:solidFill>
                </a:rPr>
                <a:t>Cat Bond</a:t>
              </a:r>
              <a:endParaRPr lang="en-US"/>
            </a:p>
          </p:txBody>
        </p:sp>
        <p:sp>
          <p:nvSpPr>
            <p:cNvPr id="112" name="Rectangle 137"/>
            <p:cNvSpPr>
              <a:spLocks noChangeArrowheads="1"/>
            </p:cNvSpPr>
            <p:nvPr/>
          </p:nvSpPr>
          <p:spPr bwMode="auto">
            <a:xfrm>
              <a:off x="1983" y="3133"/>
              <a:ext cx="632" cy="160"/>
            </a:xfrm>
            <a:prstGeom prst="rect">
              <a:avLst/>
            </a:prstGeom>
            <a:solidFill>
              <a:srgbClr val="455F5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endParaRPr lang="en-GB"/>
            </a:p>
          </p:txBody>
        </p:sp>
        <p:sp>
          <p:nvSpPr>
            <p:cNvPr id="113" name="Rectangle 138"/>
            <p:cNvSpPr>
              <a:spLocks noChangeArrowheads="1"/>
            </p:cNvSpPr>
            <p:nvPr/>
          </p:nvSpPr>
          <p:spPr bwMode="auto">
            <a:xfrm>
              <a:off x="2141" y="3181"/>
              <a:ext cx="349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 eaLnBrk="0" hangingPunct="0">
                <a:buClr>
                  <a:srgbClr val="455F55"/>
                </a:buClr>
                <a:buSzPct val="80000"/>
                <a:buFont typeface="Wingdings" pitchFamily="2" charset="2"/>
                <a:buNone/>
              </a:pPr>
              <a:r>
                <a:rPr lang="en-US" sz="800" b="1">
                  <a:solidFill>
                    <a:srgbClr val="FFFFFF"/>
                  </a:solidFill>
                </a:rPr>
                <a:t>Reinsurance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85960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LkVCwqHBEGP8TjkTJVItg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wiss Re - SunsetChilli">
    <a:dk1>
      <a:srgbClr val="000000"/>
    </a:dk1>
    <a:lt1>
      <a:sysClr val="window" lastClr="FFFFFF"/>
    </a:lt1>
    <a:dk2>
      <a:srgbClr val="283E36"/>
    </a:dk2>
    <a:lt2>
      <a:srgbClr val="D0D8D6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wiss Re - SunsetChilli">
    <a:dk1>
      <a:srgbClr val="000000"/>
    </a:dk1>
    <a:lt1>
      <a:sysClr val="window" lastClr="FFFFFF"/>
    </a:lt1>
    <a:dk2>
      <a:srgbClr val="283E36"/>
    </a:dk2>
    <a:lt2>
      <a:srgbClr val="D0D8D6"/>
    </a:lt2>
    <a:accent1>
      <a:srgbClr val="627D77"/>
    </a:accent1>
    <a:accent2>
      <a:srgbClr val="A1B1AD"/>
    </a:accent2>
    <a:accent3>
      <a:srgbClr val="E00034"/>
    </a:accent3>
    <a:accent4>
      <a:srgbClr val="EC6685"/>
    </a:accent4>
    <a:accent5>
      <a:srgbClr val="FFA02F"/>
    </a:accent5>
    <a:accent6>
      <a:srgbClr val="FFC682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723</Words>
  <Application>Microsoft Office PowerPoint</Application>
  <PresentationFormat>Presentación en pantalla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Sesión Temática 4: Inversión Pública y herramientas financieras para RRD</vt:lpstr>
      <vt:lpstr>The Gap between insured and economic losses</vt:lpstr>
      <vt:lpstr>Example of Chile in 2010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Closing the gap between economic and insurance losses is key to long term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Temática:</dc:title>
  <dc:creator>Julio Garcia</dc:creator>
  <cp:lastModifiedBy>hp430w78r</cp:lastModifiedBy>
  <cp:revision>23</cp:revision>
  <dcterms:created xsi:type="dcterms:W3CDTF">2011-02-04T21:23:49Z</dcterms:created>
  <dcterms:modified xsi:type="dcterms:W3CDTF">2012-11-27T17:12:40Z</dcterms:modified>
</cp:coreProperties>
</file>