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878" r:id="rId2"/>
    <p:sldMasterId id="2147483890" r:id="rId3"/>
  </p:sldMasterIdLst>
  <p:notesMasterIdLst>
    <p:notesMasterId r:id="rId39"/>
  </p:notesMasterIdLst>
  <p:handoutMasterIdLst>
    <p:handoutMasterId r:id="rId40"/>
  </p:handoutMasterIdLst>
  <p:sldIdLst>
    <p:sldId id="395" r:id="rId4"/>
    <p:sldId id="472" r:id="rId5"/>
    <p:sldId id="432" r:id="rId6"/>
    <p:sldId id="418" r:id="rId7"/>
    <p:sldId id="396" r:id="rId8"/>
    <p:sldId id="446" r:id="rId9"/>
    <p:sldId id="462" r:id="rId10"/>
    <p:sldId id="397" r:id="rId11"/>
    <p:sldId id="429" r:id="rId12"/>
    <p:sldId id="437" r:id="rId13"/>
    <p:sldId id="426" r:id="rId14"/>
    <p:sldId id="430" r:id="rId15"/>
    <p:sldId id="427" r:id="rId16"/>
    <p:sldId id="398" r:id="rId17"/>
    <p:sldId id="401" r:id="rId18"/>
    <p:sldId id="402" r:id="rId19"/>
    <p:sldId id="400" r:id="rId20"/>
    <p:sldId id="417" r:id="rId21"/>
    <p:sldId id="473" r:id="rId22"/>
    <p:sldId id="463" r:id="rId23"/>
    <p:sldId id="428" r:id="rId24"/>
    <p:sldId id="385" r:id="rId25"/>
    <p:sldId id="405" r:id="rId26"/>
    <p:sldId id="406" r:id="rId27"/>
    <p:sldId id="382" r:id="rId28"/>
    <p:sldId id="383" r:id="rId29"/>
    <p:sldId id="468" r:id="rId30"/>
    <p:sldId id="469" r:id="rId31"/>
    <p:sldId id="470" r:id="rId32"/>
    <p:sldId id="471" r:id="rId33"/>
    <p:sldId id="384" r:id="rId34"/>
    <p:sldId id="386" r:id="rId35"/>
    <p:sldId id="467" r:id="rId36"/>
    <p:sldId id="466" r:id="rId37"/>
    <p:sldId id="464" r:id="rId38"/>
  </p:sldIdLst>
  <p:sldSz cx="9144000" cy="6858000" type="screen4x3"/>
  <p:notesSz cx="6986588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3399FF"/>
    <a:srgbClr val="FFCC00"/>
    <a:srgbClr val="7D7D7D"/>
    <a:srgbClr val="3B8AD1"/>
    <a:srgbClr val="FF0000"/>
    <a:srgbClr val="2761AB"/>
    <a:srgbClr val="272525"/>
    <a:srgbClr val="A1C456"/>
    <a:srgbClr val="6CA8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0707" autoAdjust="0"/>
    <p:restoredTop sz="95238" autoAdjust="0"/>
  </p:normalViewPr>
  <p:slideViewPr>
    <p:cSldViewPr snapToGrid="0">
      <p:cViewPr varScale="1">
        <p:scale>
          <a:sx n="67" d="100"/>
          <a:sy n="67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7638" y="0"/>
            <a:ext cx="3027362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6132B4-125A-4E29-A5FC-C09FD06F20C7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7638" y="8816975"/>
            <a:ext cx="3027362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ABFE52-D594-4A0A-903C-7ABBD5F394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950" cy="463550"/>
          </a:xfrm>
          <a:prstGeom prst="rect">
            <a:avLst/>
          </a:prstGeom>
        </p:spPr>
        <p:txBody>
          <a:bodyPr vert="horz" lIns="90790" tIns="45394" rIns="90790" bIns="453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7638" y="0"/>
            <a:ext cx="3027362" cy="463550"/>
          </a:xfrm>
          <a:prstGeom prst="rect">
            <a:avLst/>
          </a:prstGeom>
        </p:spPr>
        <p:txBody>
          <a:bodyPr vert="horz" lIns="90790" tIns="45394" rIns="90790" bIns="453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E52368-730D-45C4-8010-041B4F23CCF3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637088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0" tIns="45394" rIns="90790" bIns="4539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8488"/>
            <a:ext cx="5589588" cy="4178300"/>
          </a:xfrm>
          <a:prstGeom prst="rect">
            <a:avLst/>
          </a:prstGeom>
        </p:spPr>
        <p:txBody>
          <a:bodyPr vert="horz" lIns="90790" tIns="45394" rIns="90790" bIns="4539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8950" cy="463550"/>
          </a:xfrm>
          <a:prstGeom prst="rect">
            <a:avLst/>
          </a:prstGeom>
        </p:spPr>
        <p:txBody>
          <a:bodyPr vert="horz" lIns="90790" tIns="45394" rIns="90790" bIns="453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</p:spPr>
        <p:txBody>
          <a:bodyPr vert="horz" lIns="90790" tIns="45394" rIns="90790" bIns="453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50FE29-9801-41A6-81A1-EEF33E6C09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4E611-EC9F-4869-9996-E76784B86584}" type="slidenum">
              <a:rPr lang="en-US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7A559-A528-4448-9DD4-DB4EA085730C}" type="slidenum">
              <a:rPr lang="en-US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8BDF5E-8722-4C47-A901-2CBC937BE425}" type="slidenum">
              <a:rPr lang="en-US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6BDFE-FA90-45C8-BF59-FBE96D34C7F4}" type="slidenum">
              <a:rPr lang="en-US" smtClean="0">
                <a:latin typeface="Times" pitchFamily="18" charset="0"/>
              </a:rPr>
              <a:pPr/>
              <a:t>20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71FD3-76CE-4413-9280-57AD9FBF2B93}" type="slidenum">
              <a:rPr lang="en-US"/>
              <a:pPr/>
              <a:t>21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0262" cy="34813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292" y="4410392"/>
            <a:ext cx="5588005" cy="4177348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F69E9-9DDC-4CE8-95E8-8A7A5D830E24}" type="slidenum">
              <a:rPr lang="en-US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CCBEAC-528D-4D18-B268-0B5E94D06F35}" type="slidenum">
              <a:rPr lang="en-US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3CC64-B964-4B99-A47D-9E4CB649BF44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A58A6-BFCA-49C8-923E-92FE77F5C1EB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30</a:t>
            </a:fld>
            <a:endParaRPr lang="en-US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9" y="4410656"/>
            <a:ext cx="5589270" cy="4176292"/>
          </a:xfrm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4E611-EC9F-4869-9996-E76784B86584}" type="slidenum">
              <a:rPr lang="en-US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CA793-49E8-4F08-8138-43C84101E9D9}" type="slidenum">
              <a:rPr lang="en-US" smtClean="0">
                <a:latin typeface="Times" pitchFamily="18" charset="0"/>
              </a:rPr>
              <a:pPr/>
              <a:t>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43F17-9F9E-4284-B0E1-075BB675B36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0262" cy="34813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9" y="4410656"/>
            <a:ext cx="5589270" cy="4176292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14192-73BA-40CD-971B-F9306F3BD46E}" type="slidenum">
              <a:rPr lang="en-US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E8C46-2852-4902-B00A-77C6906BDF33}" type="slidenum">
              <a:rPr lang="en-US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B554F6-A242-493F-8E1E-1B2CEA2E635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D65D2-621E-4008-ADC5-4A1A20157140}" type="slidenum">
              <a:rPr lang="en-US"/>
              <a:pPr/>
              <a:t>12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0262" cy="3481387"/>
          </a:xfrm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9" y="4410656"/>
            <a:ext cx="5589270" cy="4176292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C259BF-9FBB-4CE5-9FE2-E1444313DCF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10075"/>
            <a:ext cx="5589588" cy="41767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BEB41-986D-43C3-A217-C32D7C5D8F24}" type="slidenum">
              <a:rPr lang="en-US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93C9D1-4F88-472A-BE6A-2286DD13C6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83CB9F-6F6A-49FD-912C-A478A55F3F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47F898-3D24-4C34-BC0F-DB8B5B9288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762F-B1CA-4969-94E4-3E211CF34F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EE27-418A-481F-8371-5D186F5CDF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9173-29E7-41C2-9160-97AEFF45DA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E015-FAAF-4534-A228-621FF6B878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6F188-BE58-4D7E-8FAF-39E548C1C3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D6E1-6FB2-40DA-88C7-FDF97D8CC1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C72A-DD51-4AD9-A9E3-7704B93ECD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48CB-74C5-4CB5-BBB0-26ABD346F5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8FBE-F6A1-4B0B-813B-92072231F7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AFB87-B088-4121-8428-B0BEA1ECA9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19C0-C12F-4C08-8959-22D09666D1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BC3-2D90-43F1-A71F-632DD58340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59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5590"/>
            <a:ext cx="5111750" cy="5194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47640"/>
            <a:ext cx="3008313" cy="403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A948C-CC0A-457A-A55E-6A1478F2BD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62F9-86EB-4C4C-930C-B32D36569E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033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551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70078"/>
            <a:ext cx="5486400" cy="3482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BF91-B24D-4F6C-9E53-F5FF41940E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DCE8-8619-47D3-AB56-F53667BFF3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57AE7-F251-46AA-AFA5-F468D86441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4589F-21FE-4C57-AF08-910A12B5A3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7800"/>
            <a:ext cx="2057400" cy="50883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8779"/>
            <a:ext cx="6019800" cy="505738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50F1-6081-4020-A0D1-A41E1FD20E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E87A4-DF9D-438F-B982-3DD5BA91A1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6E87C-6C8C-4080-B823-F8E2A3A131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BB966-78A1-47BA-8BD3-771A489EBC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C1F7-9DCB-4B4F-9279-6CB67DB20A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E7923-7D68-42C8-B7A1-5274C9F9A4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2D2E-D97D-4DBC-8E2E-E7D940CCE6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6330-1417-4457-862A-EE89568434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ADF5-6CC4-41DD-A67C-47B88F5DBA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AB12-5FFB-456E-B831-A112E6A46C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2289F-859F-48E8-BE83-7CF32067C9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88B0D-8A1B-456E-8995-48B39E936D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07C2-BA51-4A04-A47A-470F05221B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03C684-AB19-4697-8CCB-377C014CE6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D50196-E8F9-48A8-8866-A8EEE35A0D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738219-933A-498E-A0F3-81AF7CBB5B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4A8934-0BAE-4BD8-8388-3685302036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EA94E1-8898-4649-BF16-6FD39E7958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7636E4-7C34-4B01-BC47-63E7AB34C5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ADC0CAD3-5CD9-497C-A1C2-52CEC9722F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7983538" y="6232525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dirty="0" smtClean="0">
                <a:solidFill>
                  <a:srgbClr val="006699"/>
                </a:solidFill>
                <a:latin typeface="Arial Black" pitchFamily="34" charset="0"/>
                <a:cs typeface="+mn-cs"/>
              </a:rPr>
              <a:t>2012</a:t>
            </a:r>
            <a:endParaRPr lang="en-US" sz="2400" dirty="0">
              <a:solidFill>
                <a:srgbClr val="006699"/>
              </a:solidFill>
              <a:latin typeface="Arial Black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ial Narrow Bold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 Narrow Bold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 Narrow Bold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 Narrow Bold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 Narrow Bold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 Narrow Bold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 Narrow Bold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 Narrow 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06475"/>
            <a:ext cx="8229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2188"/>
            <a:ext cx="82296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6D3497-CC3F-4A80-8EA7-1B07E4A9EA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C10C13-5983-48E4-A5DC-4E94FF120F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6092"/>
          </a:solidFill>
          <a:latin typeface="Helvetica"/>
          <a:ea typeface="Helvetica" pitchFamily="34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Helvetica" pitchFamily="34" charset="0"/>
          <a:ea typeface="Helvetica" pitchFamily="34" charset="0"/>
          <a:cs typeface="Helvetic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Helvetica" pitchFamily="34" charset="0"/>
          <a:ea typeface="Helvetica" pitchFamily="34" charset="0"/>
          <a:cs typeface="Helvetic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Helvetica" pitchFamily="34" charset="0"/>
          <a:ea typeface="Helvetica" pitchFamily="34" charset="0"/>
          <a:cs typeface="Helvetic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Helvetica" pitchFamily="34" charset="0"/>
          <a:ea typeface="Helvetica" pitchFamily="34" charset="0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Helvetica" pitchFamily="34" charset="0"/>
          <a:ea typeface="Helvetica" pitchFamily="34" charset="0"/>
          <a:cs typeface="Helvetic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Helvetica" pitchFamily="34" charset="0"/>
          <a:ea typeface="Helvetica" pitchFamily="34" charset="0"/>
          <a:cs typeface="Helvetic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Helvetica" pitchFamily="34" charset="0"/>
          <a:ea typeface="Helvetica" pitchFamily="34" charset="0"/>
          <a:cs typeface="Helvetic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Helvetica" pitchFamily="34" charset="0"/>
          <a:ea typeface="Helvetica" pitchFamily="34" charset="0"/>
          <a:cs typeface="Helvetic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 eaLnBrk="0" hangingPunct="0">
              <a:defRPr/>
            </a:pPr>
            <a:fld id="{35BC1824-12B5-4158-B210-0F731089F835}" type="slidenum">
              <a:rPr lang="en-US">
                <a:cs typeface="+mn-cs"/>
              </a:rPr>
              <a:pPr eaLnBrk="0" hangingPunct="0">
                <a:defRPr/>
              </a:pPr>
              <a:t>‹Nº›</a:t>
            </a:fld>
            <a:endParaRPr lang="en-US">
              <a:cs typeface="+mn-cs"/>
            </a:endParaRPr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7983538" y="6232525"/>
            <a:ext cx="533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rgbClr val="006699"/>
                </a:solidFill>
                <a:latin typeface="Arial Black" pitchFamily="34" charset="0"/>
                <a:cs typeface="+mn-cs"/>
              </a:rPr>
              <a:t>2011</a:t>
            </a:r>
            <a:endParaRPr lang="en-US" sz="2400" dirty="0">
              <a:solidFill>
                <a:srgbClr val="006699"/>
              </a:solidFill>
              <a:latin typeface="Arial Black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ial Narrow Bold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 Narrow Bold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 Narrow Bold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 Narrow Bold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 Narrow Bold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 Narrow Bold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 Narrow Bold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 Narrow 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Hoja_de_c_lculo_de_Microsoft_Office_Excel_97-20032.xls"/><Relationship Id="rId4" Type="http://schemas.openxmlformats.org/officeDocument/2006/relationships/oleObject" Target="../embeddings/Hoja_de_c_lculo_de_Microsoft_Office_Excel_97-2003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a-events.org.uk/hpa/system/proweb/start.csp?pageID=&amp;eventID=92" TargetMode="External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6.wmf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00" smtClean="0">
                <a:solidFill>
                  <a:schemeClr val="accent2"/>
                </a:solidFill>
              </a:rPr>
              <a:t>.</a:t>
            </a:r>
            <a:endParaRPr lang="en-US" smtClean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" smtClean="0">
                <a:solidFill>
                  <a:srgbClr val="006699"/>
                </a:solidFill>
                <a:latin typeface="Arial" charset="0"/>
              </a:rPr>
              <a:t>.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909888" y="3148574"/>
            <a:ext cx="5884862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Advances in the implementation of the Regional Plan of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Action on Safe Hospitals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00CCFF"/>
                </a:solidFill>
              </a:rPr>
              <a:t>Dr. Ciro </a:t>
            </a:r>
            <a:r>
              <a:rPr lang="en-US" sz="2000" b="1" dirty="0" smtClean="0">
                <a:solidFill>
                  <a:srgbClr val="00CCFF"/>
                </a:solidFill>
              </a:rPr>
              <a:t>Ugarte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Regional Advisor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Disaster Risk Reduction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</a:rPr>
              <a:t>nd Emergency </a:t>
            </a:r>
            <a:r>
              <a:rPr lang="en-US" sz="2000" b="1" dirty="0">
                <a:solidFill>
                  <a:schemeClr val="bg1"/>
                </a:solidFill>
              </a:rPr>
              <a:t>Preparedness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1000"/>
            <a:ext cx="7772400" cy="914400"/>
          </a:xfrm>
        </p:spPr>
        <p:txBody>
          <a:bodyPr/>
          <a:lstStyle/>
          <a:p>
            <a:r>
              <a:rPr lang="en-US" sz="2600" b="1" dirty="0" smtClean="0"/>
              <a:t>Regional Meeting</a:t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700" b="1" dirty="0" smtClean="0"/>
              <a:t>Hospitals in Disasters: Handle with Care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400" dirty="0" smtClean="0"/>
              <a:t>El Salvador, 8-10 July </a:t>
            </a:r>
            <a:r>
              <a:rPr lang="en-US" sz="2400" dirty="0" smtClean="0">
                <a:solidFill>
                  <a:schemeClr val="bg1"/>
                </a:solidFill>
              </a:rPr>
              <a:t>2003</a:t>
            </a:r>
            <a:endParaRPr lang="en-US" sz="26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292100" y="3873500"/>
            <a:ext cx="8534400" cy="1143000"/>
            <a:chOff x="2032000" y="3340100"/>
            <a:chExt cx="6407150" cy="774700"/>
          </a:xfrm>
        </p:grpSpPr>
        <p:pic>
          <p:nvPicPr>
            <p:cNvPr id="241719" name="Picture 55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2032000" y="3352800"/>
              <a:ext cx="571500" cy="762000"/>
            </a:xfrm>
            <a:prstGeom prst="rect">
              <a:avLst/>
            </a:prstGeom>
            <a:noFill/>
          </p:spPr>
        </p:pic>
        <p:pic>
          <p:nvPicPr>
            <p:cNvPr id="241718" name="Picture 54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2781300" y="3352800"/>
              <a:ext cx="609600" cy="752475"/>
            </a:xfrm>
            <a:prstGeom prst="rect">
              <a:avLst/>
            </a:prstGeom>
            <a:noFill/>
          </p:spPr>
        </p:pic>
        <p:pic>
          <p:nvPicPr>
            <p:cNvPr id="241717" name="Picture 53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3632200" y="3378200"/>
              <a:ext cx="600075" cy="685800"/>
            </a:xfrm>
            <a:prstGeom prst="rect">
              <a:avLst/>
            </a:prstGeom>
            <a:noFill/>
          </p:spPr>
        </p:pic>
        <p:pic>
          <p:nvPicPr>
            <p:cNvPr id="241716" name="Picture 52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4419600" y="3378200"/>
              <a:ext cx="1114425" cy="638175"/>
            </a:xfrm>
            <a:prstGeom prst="rect">
              <a:avLst/>
            </a:prstGeom>
            <a:noFill/>
          </p:spPr>
        </p:pic>
        <p:grpSp>
          <p:nvGrpSpPr>
            <p:cNvPr id="241712" name="Group 48"/>
            <p:cNvGrpSpPr>
              <a:grpSpLocks noChangeAspect="1"/>
            </p:cNvGrpSpPr>
            <p:nvPr/>
          </p:nvGrpSpPr>
          <p:grpSpPr bwMode="auto">
            <a:xfrm>
              <a:off x="5664200" y="3378200"/>
              <a:ext cx="960438" cy="612775"/>
              <a:chOff x="2520" y="1687"/>
              <a:chExt cx="2382" cy="1564"/>
            </a:xfrm>
          </p:grpSpPr>
          <p:sp>
            <p:nvSpPr>
              <p:cNvPr id="241715" name="AutoShape 51"/>
              <p:cNvSpPr>
                <a:spLocks noChangeAspect="1" noChangeArrowheads="1" noTextEdit="1"/>
              </p:cNvSpPr>
              <p:nvPr/>
            </p:nvSpPr>
            <p:spPr bwMode="auto">
              <a:xfrm>
                <a:off x="2520" y="1687"/>
                <a:ext cx="2382" cy="1564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41714" name="Picture 50" descr="GTZ_FS_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720" y="1687"/>
                <a:ext cx="1417" cy="1041"/>
              </a:xfrm>
              <a:prstGeom prst="rect">
                <a:avLst/>
              </a:prstGeom>
              <a:noFill/>
            </p:spPr>
          </p:pic>
          <p:sp>
            <p:nvSpPr>
              <p:cNvPr id="241713" name="Text Box 49"/>
              <p:cNvSpPr txBox="1">
                <a:spLocks noChangeArrowheads="1"/>
              </p:cNvSpPr>
              <p:nvPr/>
            </p:nvSpPr>
            <p:spPr bwMode="auto">
              <a:xfrm>
                <a:off x="2520" y="2715"/>
                <a:ext cx="2382" cy="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1028" tIns="25513" rIns="51028" bIns="255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41711" name="Picture 47" descr="Logo_EIRD_españo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81800" y="3403600"/>
              <a:ext cx="866775" cy="561975"/>
            </a:xfrm>
            <a:prstGeom prst="rect">
              <a:avLst/>
            </a:prstGeom>
            <a:noFill/>
          </p:spPr>
        </p:pic>
        <p:pic>
          <p:nvPicPr>
            <p:cNvPr id="241710" name="Picture 46" descr="MSalud-ELSlo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72400" y="3340100"/>
              <a:ext cx="666750" cy="6286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>
              <a:defRPr/>
            </a:pPr>
            <a:fld id="{0E0F0977-FCE3-4DBA-AA66-8EC5631F6534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DRR at the Country Level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65263"/>
            <a:ext cx="7772400" cy="48545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500" dirty="0" smtClean="0">
                <a:solidFill>
                  <a:srgbClr val="66FFFF"/>
                </a:solidFill>
              </a:rPr>
              <a:t>In theory, </a:t>
            </a:r>
            <a:r>
              <a:rPr lang="en-US" sz="2500" dirty="0" smtClean="0"/>
              <a:t>the countries should ensure that </a:t>
            </a:r>
            <a:r>
              <a:rPr lang="en-US" sz="2500" u="sng" dirty="0" smtClean="0"/>
              <a:t>each sector and institution is resilient </a:t>
            </a:r>
            <a:r>
              <a:rPr lang="en-US" sz="2500" dirty="0" smtClean="0"/>
              <a:t>to disasters and assign all the necessary resources to obtain adequate results in all aspects of risk reduction. </a:t>
            </a:r>
            <a:r>
              <a:rPr lang="en-US" sz="2500" dirty="0" smtClean="0">
                <a:solidFill>
                  <a:srgbClr val="66FFFF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500" dirty="0" smtClean="0">
              <a:solidFill>
                <a:srgbClr val="66FF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500" dirty="0" smtClean="0">
                <a:solidFill>
                  <a:srgbClr val="66FFFF"/>
                </a:solidFill>
              </a:rPr>
              <a:t>In practice, </a:t>
            </a:r>
            <a:r>
              <a:rPr lang="en-US" sz="2500" dirty="0" smtClean="0"/>
              <a:t>the best strategy results upon prioritizing the interventions in those </a:t>
            </a:r>
            <a:r>
              <a:rPr lang="en-US" sz="2500" u="sng" dirty="0" smtClean="0"/>
              <a:t>components that are essential for the community</a:t>
            </a:r>
            <a:r>
              <a:rPr lang="en-US" sz="2500" dirty="0" smtClean="0"/>
              <a:t> in case of disasters and therefore should remain operational when they are most needed.</a:t>
            </a:r>
            <a:r>
              <a:rPr lang="es-CO" sz="2500" dirty="0" smtClean="0"/>
              <a:t> </a:t>
            </a:r>
            <a:endParaRPr lang="es-E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3D05-6272-41B4-B930-9F464085BA4E}" type="slidenum">
              <a:rPr lang="en-US"/>
              <a:pPr/>
              <a:t>12</a:t>
            </a:fld>
            <a:endParaRPr 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A" sz="3200" dirty="0" err="1" smtClean="0"/>
              <a:t>Think</a:t>
            </a:r>
            <a:r>
              <a:rPr lang="es-PA" sz="3200" dirty="0" smtClean="0"/>
              <a:t> Big…?</a:t>
            </a:r>
            <a:endParaRPr lang="es-ES" sz="3200" dirty="0"/>
          </a:p>
        </p:txBody>
      </p:sp>
      <p:pic>
        <p:nvPicPr>
          <p:cNvPr id="573443" name="Picture 3" descr="bad judg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728788"/>
            <a:ext cx="8159750" cy="478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>
              <a:defRPr/>
            </a:pPr>
            <a:fld id="{67A9AECD-56D9-41DB-924F-E1AC6A77B7A7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13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Disaster Risk reduction</a:t>
            </a:r>
            <a:br>
              <a:rPr lang="en-US" dirty="0" smtClean="0"/>
            </a:br>
            <a:r>
              <a:rPr lang="en-US" dirty="0" smtClean="0"/>
              <a:t> in the Health Sector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95475"/>
            <a:ext cx="7772400" cy="4200525"/>
          </a:xfrm>
        </p:spPr>
        <p:txBody>
          <a:bodyPr/>
          <a:lstStyle/>
          <a:p>
            <a:pPr>
              <a:defRPr/>
            </a:pPr>
            <a:r>
              <a:rPr lang="en-US" sz="2600" dirty="0" smtClean="0">
                <a:solidFill>
                  <a:srgbClr val="66FFFF"/>
                </a:solidFill>
              </a:rPr>
              <a:t>In theory</a:t>
            </a:r>
            <a:r>
              <a:rPr lang="en-US" sz="2600" dirty="0" smtClean="0"/>
              <a:t>, the health sector should be able to </a:t>
            </a:r>
            <a:r>
              <a:rPr lang="en-US" sz="2600" u="sng" dirty="0" smtClean="0"/>
              <a:t>ensure that all health facilities are safe </a:t>
            </a:r>
            <a:r>
              <a:rPr lang="en-US" sz="2600" dirty="0" smtClean="0"/>
              <a:t>from  disasters. </a:t>
            </a:r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r>
              <a:rPr lang="en-US" sz="2600" dirty="0" smtClean="0">
                <a:solidFill>
                  <a:srgbClr val="66FFFF"/>
                </a:solidFill>
              </a:rPr>
              <a:t>In practice</a:t>
            </a:r>
            <a:r>
              <a:rPr lang="en-US" sz="2600" dirty="0" smtClean="0"/>
              <a:t>, it is necessary to begin increasing the safety of those health services that are located in high risk areas and that provide </a:t>
            </a:r>
            <a:r>
              <a:rPr lang="en-US" sz="2600" u="sng" dirty="0" smtClean="0"/>
              <a:t>essential life-saving health care services</a:t>
            </a:r>
            <a:r>
              <a:rPr lang="en-US" sz="2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193800" y="1489075"/>
            <a:ext cx="6635750" cy="386873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8" y="1655763"/>
            <a:ext cx="6624637" cy="366395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From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US" sz="3200" dirty="0">
                <a:cs typeface="Times New Roman" pitchFamily="18" charset="0"/>
              </a:rPr>
              <a:t>Vulnerability Reduction in Health Facilities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to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US" sz="3200" dirty="0">
                <a:cs typeface="Times New Roman" pitchFamily="18" charset="0"/>
              </a:rPr>
              <a:t>Safe </a:t>
            </a:r>
            <a:r>
              <a:rPr lang="en-US" sz="3200" dirty="0" smtClean="0">
                <a:cs typeface="Times New Roman" pitchFamily="18" charset="0"/>
              </a:rPr>
              <a:t>Hospital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81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s-ES" sz="2000" smtClean="0">
                <a:latin typeface="Arial" charset="0"/>
              </a:rPr>
              <a:t/>
            </a:r>
            <a:br>
              <a:rPr lang="es-ES" sz="2000" smtClean="0">
                <a:latin typeface="Arial" charset="0"/>
              </a:rPr>
            </a:br>
            <a:r>
              <a:rPr lang="es-ES" sz="2400" smtClean="0">
                <a:latin typeface="Arial" charset="0"/>
              </a:rPr>
              <a:t/>
            </a:r>
            <a:br>
              <a:rPr lang="es-ES" sz="2400" smtClean="0">
                <a:latin typeface="Arial" charset="0"/>
              </a:rPr>
            </a:br>
            <a:endParaRPr lang="es-ES" sz="2400" smtClean="0">
              <a:latin typeface="Arial" charset="0"/>
            </a:endParaRP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93875"/>
            <a:ext cx="7772400" cy="4737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	To urge Member States to adopt “</a:t>
            </a:r>
            <a:r>
              <a:rPr lang="en-US" dirty="0" smtClean="0">
                <a:solidFill>
                  <a:srgbClr val="FFFF00"/>
                </a:solidFill>
              </a:rPr>
              <a:t>Hospitals Safe from Disasters</a:t>
            </a:r>
            <a:r>
              <a:rPr lang="en-US" dirty="0" smtClean="0"/>
              <a:t>” as a national risk reduction policy, set the goal that all new hospitals are built with a level of protection that better guarantees their </a:t>
            </a:r>
            <a:r>
              <a:rPr lang="en-US" dirty="0" smtClean="0">
                <a:solidFill>
                  <a:srgbClr val="FFFF00"/>
                </a:solidFill>
              </a:rPr>
              <a:t>remaining functional in disaster situations</a:t>
            </a:r>
            <a:r>
              <a:rPr lang="en-US" dirty="0" smtClean="0"/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	and implement appropriate mitigation measures to retrofit existing health facilities, particularly those providing primary care.</a:t>
            </a:r>
            <a:endParaRPr lang="es-ES" b="1" dirty="0" smtClean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endParaRPr lang="es-ES" sz="2000" b="1" dirty="0" smtClean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es-ES" sz="2000" b="1" i="1" dirty="0" smtClean="0">
                <a:latin typeface="Arial" charset="0"/>
              </a:rPr>
              <a:t>45th </a:t>
            </a:r>
            <a:r>
              <a:rPr lang="es-ES" sz="2000" b="1" i="1" dirty="0" err="1" smtClean="0">
                <a:latin typeface="Arial" charset="0"/>
              </a:rPr>
              <a:t>Directing</a:t>
            </a:r>
            <a:r>
              <a:rPr lang="es-ES" sz="2000" b="1" i="1" dirty="0" smtClean="0">
                <a:latin typeface="Arial" charset="0"/>
              </a:rPr>
              <a:t> Council, 2004</a:t>
            </a:r>
            <a:r>
              <a:rPr lang="es-ES" sz="1800" b="1" i="1" dirty="0" smtClean="0">
                <a:latin typeface="Arial" charset="0"/>
              </a:rPr>
              <a:t/>
            </a:r>
            <a:br>
              <a:rPr lang="es-ES" sz="1800" b="1" i="1" dirty="0" smtClean="0">
                <a:latin typeface="Arial" charset="0"/>
              </a:rPr>
            </a:br>
            <a:r>
              <a:rPr lang="es-ES" sz="1800" b="1" i="1" dirty="0" smtClean="0">
                <a:latin typeface="Arial" charset="0"/>
              </a:rPr>
              <a:t>Pan American </a:t>
            </a:r>
            <a:r>
              <a:rPr lang="es-ES" sz="1800" b="1" i="1" dirty="0" err="1" smtClean="0">
                <a:latin typeface="Arial" charset="0"/>
              </a:rPr>
              <a:t>Health</a:t>
            </a:r>
            <a:r>
              <a:rPr lang="es-ES" sz="1800" b="1" i="1" dirty="0" smtClean="0">
                <a:latin typeface="Arial" charset="0"/>
              </a:rPr>
              <a:t> </a:t>
            </a:r>
            <a:r>
              <a:rPr lang="es-ES" sz="1800" b="1" i="1" dirty="0" err="1" smtClean="0">
                <a:latin typeface="Arial" charset="0"/>
              </a:rPr>
              <a:t>Organization</a:t>
            </a:r>
            <a:r>
              <a:rPr lang="es-ES" sz="1800" b="1" i="1" dirty="0" smtClean="0">
                <a:latin typeface="Arial" charset="0"/>
              </a:rPr>
              <a:t/>
            </a:r>
            <a:br>
              <a:rPr lang="es-ES" sz="1800" b="1" i="1" dirty="0" smtClean="0">
                <a:latin typeface="Arial" charset="0"/>
              </a:rPr>
            </a:br>
            <a:r>
              <a:rPr lang="es-ES" sz="1800" b="1" i="1" dirty="0" err="1" smtClean="0">
                <a:latin typeface="Arial" charset="0"/>
              </a:rPr>
              <a:t>World</a:t>
            </a:r>
            <a:r>
              <a:rPr lang="es-ES" sz="1800" b="1" i="1" dirty="0" smtClean="0">
                <a:latin typeface="Arial" charset="0"/>
              </a:rPr>
              <a:t> </a:t>
            </a:r>
            <a:r>
              <a:rPr lang="es-ES" sz="1800" b="1" i="1" dirty="0" err="1" smtClean="0">
                <a:latin typeface="Arial" charset="0"/>
              </a:rPr>
              <a:t>Health</a:t>
            </a:r>
            <a:r>
              <a:rPr lang="es-ES" sz="1800" b="1" i="1" dirty="0" smtClean="0">
                <a:latin typeface="Arial" charset="0"/>
              </a:rPr>
              <a:t> </a:t>
            </a:r>
            <a:r>
              <a:rPr lang="es-ES" sz="1800" b="1" i="1" dirty="0" err="1" smtClean="0">
                <a:latin typeface="Arial" charset="0"/>
              </a:rPr>
              <a:t>Organization</a:t>
            </a:r>
            <a:endParaRPr lang="en-US" sz="1800" b="1" i="1" dirty="0" smtClean="0">
              <a:latin typeface="Arial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617663" y="768350"/>
            <a:ext cx="6189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CC00"/>
                </a:solidFill>
                <a:latin typeface="Arial Black" pitchFamily="34" charset="0"/>
              </a:rPr>
              <a:t>Agreement in the Americas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117725"/>
            <a:ext cx="7578725" cy="47402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/>
              <a:t>	“Integrate disaster reduction planning in the health sector; Promote the goal of </a:t>
            </a:r>
            <a:r>
              <a:rPr lang="en-US" b="1" dirty="0">
                <a:solidFill>
                  <a:srgbClr val="FFFF00"/>
                </a:solidFill>
              </a:rPr>
              <a:t>Safe Hospitals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/>
              <a:t>to ensure that all new hospitals are built with a level of protection that better guarantees their </a:t>
            </a:r>
            <a:r>
              <a:rPr lang="en-US" b="1" dirty="0">
                <a:solidFill>
                  <a:srgbClr val="FFFF00"/>
                </a:solidFill>
              </a:rPr>
              <a:t>remaining functional in disaster situations</a:t>
            </a:r>
            <a:r>
              <a:rPr lang="en-US" dirty="0"/>
              <a:t>,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/>
              <a:t>	and implement appropriate mitigation measures to reinforce existing health facilities, particularly those providing primary care.”</a:t>
            </a:r>
            <a:endParaRPr lang="en-US" b="1" dirty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latin typeface="Arial" charset="0"/>
            </a:endParaRP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b="1" dirty="0">
                <a:latin typeface="Arial" charset="0"/>
              </a:rPr>
              <a:t>Hyogo Framework for Action 2005–2015:</a:t>
            </a: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b="1" dirty="0">
                <a:latin typeface="Arial" charset="0"/>
              </a:rPr>
              <a:t>Building the Resilience of Nations </a:t>
            </a: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b="1" dirty="0">
                <a:latin typeface="Arial" charset="0"/>
              </a:rPr>
              <a:t>and Communities to Disasters</a:t>
            </a:r>
          </a:p>
        </p:txBody>
      </p:sp>
      <p:pic>
        <p:nvPicPr>
          <p:cNvPr id="53251" name="Picture 3" descr="wcdr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908050"/>
            <a:ext cx="86074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Levels of Protection of a Safe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marL="660400" indent="-6604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 smtClean="0"/>
              <a:t>Life Protection (patients, health personnel and visitors)</a:t>
            </a:r>
          </a:p>
          <a:p>
            <a:pPr marL="660400" indent="-660400" eaLnBrk="1" fontAlgn="auto" hangingPunct="1">
              <a:spcAft>
                <a:spcPts val="0"/>
              </a:spcAft>
              <a:buFontTx/>
              <a:buAutoNum type="romanUcPeriod"/>
              <a:defRPr/>
            </a:pPr>
            <a:endParaRPr lang="en-US" dirty="0" smtClean="0"/>
          </a:p>
          <a:p>
            <a:pPr marL="660400" indent="-6604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 smtClean="0"/>
              <a:t>Investment Protection (equipment, supplies, furniture and utility services)</a:t>
            </a:r>
          </a:p>
          <a:p>
            <a:pPr marL="660400" indent="-660400" eaLnBrk="1" fontAlgn="auto" hangingPunct="1">
              <a:spcAft>
                <a:spcPts val="0"/>
              </a:spcAft>
              <a:buFontTx/>
              <a:buAutoNum type="romanUcPeriod"/>
              <a:defRPr/>
            </a:pPr>
            <a:endParaRPr lang="en-US" dirty="0" smtClean="0"/>
          </a:p>
          <a:p>
            <a:pPr marL="660400" indent="-6604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b="1" dirty="0" smtClean="0"/>
              <a:t>Operational Protection (facility’s capacity to provide health care).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6081713" y="1538288"/>
            <a:ext cx="2562225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3075" name="Rectangle 3"/>
          <p:cNvSpPr>
            <a:spLocks noChangeArrowheads="1"/>
          </p:cNvSpPr>
          <p:nvPr/>
        </p:nvSpPr>
        <p:spPr bwMode="auto">
          <a:xfrm>
            <a:off x="222250" y="1898650"/>
            <a:ext cx="3255963" cy="2479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73100" y="862013"/>
            <a:ext cx="7772400" cy="914400"/>
          </a:xfrm>
        </p:spPr>
        <p:txBody>
          <a:bodyPr/>
          <a:lstStyle/>
          <a:p>
            <a:r>
              <a:rPr lang="en-US" sz="2400" b="1" dirty="0" smtClean="0"/>
              <a:t>Regional Initiative on Safe Hospitals </a:t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r>
              <a:rPr lang="en-US" sz="2000" b="1" i="1" dirty="0" smtClean="0">
                <a:solidFill>
                  <a:srgbClr val="FFFF66"/>
                </a:solidFill>
                <a:latin typeface="TimesNewRomanPS-ItalicMT" charset="0"/>
              </a:rPr>
              <a:t>27</a:t>
            </a:r>
            <a:r>
              <a:rPr lang="en-US" sz="2000" b="1" i="1" baseline="30000" dirty="0" smtClean="0">
                <a:solidFill>
                  <a:srgbClr val="FFFF66"/>
                </a:solidFill>
                <a:latin typeface=""/>
              </a:rPr>
              <a:t>th</a:t>
            </a:r>
            <a:r>
              <a:rPr lang="en-US" sz="2000" b="1" i="1" dirty="0" smtClean="0">
                <a:solidFill>
                  <a:srgbClr val="FFFF66"/>
                </a:solidFill>
                <a:latin typeface="TimesNewRomanPS-ItalicMT" charset="0"/>
              </a:rPr>
              <a:t> Pan American Sanitary Conference</a:t>
            </a:r>
            <a:br>
              <a:rPr lang="en-US" sz="2000" b="1" i="1" dirty="0" smtClean="0">
                <a:solidFill>
                  <a:srgbClr val="FFFF66"/>
                </a:solidFill>
                <a:latin typeface="TimesNewRomanPS-ItalicMT" charset="0"/>
              </a:rPr>
            </a:br>
            <a:r>
              <a:rPr lang="en-US" sz="2000" b="1" i="1" dirty="0" smtClean="0">
                <a:solidFill>
                  <a:srgbClr val="FFFF66"/>
                </a:solidFill>
                <a:latin typeface="TimesNewRomanPS-ItalicMT" charset="0"/>
              </a:rPr>
              <a:t>1-5 October </a:t>
            </a:r>
            <a:r>
              <a:rPr lang="en-US" sz="2000" b="1" i="1" dirty="0" smtClean="0">
                <a:solidFill>
                  <a:schemeClr val="bg1"/>
                </a:solidFill>
                <a:latin typeface="TimesNewRomanPS-ItalicMT" charset="0"/>
              </a:rPr>
              <a:t>2007</a:t>
            </a:r>
            <a:endParaRPr lang="en-US" sz="2000" b="1" i="1" dirty="0">
              <a:solidFill>
                <a:schemeClr val="bg1"/>
              </a:solidFill>
              <a:latin typeface="TimesNewRomanPS-ItalicMT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866775" y="4945063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FFCC00"/>
                </a:solidFill>
                <a:latin typeface="Arial Black" pitchFamily="34" charset="0"/>
              </a:rPr>
              <a:t>Round Table on Safe Hospitals: A Goal within our Reach</a:t>
            </a:r>
            <a:br>
              <a:rPr lang="en-US" b="1" dirty="0" smtClean="0">
                <a:solidFill>
                  <a:srgbClr val="FFCC00"/>
                </a:solidFill>
                <a:latin typeface="Arial Black" pitchFamily="34" charset="0"/>
              </a:rPr>
            </a:br>
            <a:r>
              <a:rPr lang="en-US" sz="2000" i="1" dirty="0" smtClean="0">
                <a:solidFill>
                  <a:srgbClr val="FFFF66"/>
                </a:solidFill>
                <a:latin typeface="Arial Black" pitchFamily="34" charset="0"/>
              </a:rPr>
              <a:t>49</a:t>
            </a:r>
            <a:r>
              <a:rPr lang="en-US" sz="2000" i="1" baseline="30000" dirty="0" smtClean="0">
                <a:solidFill>
                  <a:srgbClr val="FFFF66"/>
                </a:solidFill>
                <a:latin typeface="Arial Black" pitchFamily="34" charset="0"/>
              </a:rPr>
              <a:t>th</a:t>
            </a:r>
            <a:r>
              <a:rPr lang="en-US" sz="2000" i="1" dirty="0" smtClean="0">
                <a:solidFill>
                  <a:srgbClr val="FFFF66"/>
                </a:solidFill>
                <a:latin typeface="Arial Black" pitchFamily="34" charset="0"/>
              </a:rPr>
              <a:t> PAHO/WHO Directive Council </a:t>
            </a:r>
            <a:br>
              <a:rPr lang="en-US" sz="2000" i="1" dirty="0" smtClean="0">
                <a:solidFill>
                  <a:srgbClr val="FFFF66"/>
                </a:solidFill>
                <a:latin typeface="Arial Black" pitchFamily="34" charset="0"/>
              </a:rPr>
            </a:br>
            <a:r>
              <a:rPr lang="en-US" sz="2000" i="1" dirty="0" smtClean="0">
                <a:solidFill>
                  <a:srgbClr val="FFFF66"/>
                </a:solidFill>
                <a:latin typeface="Arial Black" pitchFamily="34" charset="0"/>
              </a:rPr>
              <a:t>28 September - 2 October, </a:t>
            </a:r>
            <a:r>
              <a:rPr lang="en-US" sz="2000" i="1" dirty="0" smtClean="0">
                <a:solidFill>
                  <a:schemeClr val="bg1"/>
                </a:solidFill>
                <a:latin typeface="Arial Black" pitchFamily="34" charset="0"/>
              </a:rPr>
              <a:t>2009</a:t>
            </a:r>
            <a:endParaRPr lang="en-US" sz="2000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4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613" y="1627188"/>
            <a:ext cx="238918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2000250"/>
            <a:ext cx="30019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F67A76B0-A0F0-4017-9236-EA448CEB61F3}" type="slidenum">
              <a:rPr lang="en-US" smtClean="0">
                <a:latin typeface="Times" charset="0"/>
              </a:rPr>
              <a:pPr/>
              <a:t>19</a:t>
            </a:fld>
            <a:endParaRPr lang="en-US" smtClean="0">
              <a:latin typeface="Times" charset="0"/>
            </a:endParaRPr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/>
              <a:t>World</a:t>
            </a:r>
            <a:r>
              <a:rPr lang="es-ES" dirty="0" smtClean="0"/>
              <a:t> </a:t>
            </a:r>
            <a:r>
              <a:rPr lang="es-ES" dirty="0" err="1" smtClean="0"/>
              <a:t>Health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2009</a:t>
            </a:r>
            <a:endParaRPr lang="en-US" dirty="0" smtClean="0"/>
          </a:p>
        </p:txBody>
      </p:sp>
      <p:pic>
        <p:nvPicPr>
          <p:cNvPr id="55300" name="Picture 3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113" y="1511300"/>
            <a:ext cx="293052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Based on lessons learned from disasters…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138" y="1922930"/>
            <a:ext cx="6911975" cy="346392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FFFF00"/>
                </a:solidFill>
              </a:rPr>
              <a:t>1976</a:t>
            </a:r>
            <a:r>
              <a:rPr lang="en-US" dirty="0" smtClean="0"/>
              <a:t> after a series of disasters (70, 72, 76), the Ministers of Health in the Americas decided to establish an Emergency Preparedness and Disaster Relief Program.</a:t>
            </a:r>
          </a:p>
          <a:p>
            <a:pPr>
              <a:buNone/>
              <a:defRPr/>
            </a:pPr>
            <a:endParaRPr lang="en-US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7546" y="3630707"/>
            <a:ext cx="4133989" cy="293874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229600" cy="155416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Tahoma" pitchFamily="34" charset="0"/>
              </a:rPr>
              <a:t>Regional Strategic Plan</a:t>
            </a:r>
            <a:br>
              <a:rPr lang="en-US" b="1" dirty="0" smtClean="0">
                <a:latin typeface="Tahoma" pitchFamily="34" charset="0"/>
              </a:rPr>
            </a:br>
            <a:r>
              <a:rPr lang="en-US" b="1" dirty="0" smtClean="0">
                <a:latin typeface="Tahoma" pitchFamily="34" charset="0"/>
              </a:rPr>
              <a:t>2008 - 2012</a:t>
            </a:r>
            <a:endParaRPr lang="en-US" sz="2100" b="1" dirty="0" smtClean="0">
              <a:latin typeface="Tahoma" pitchFamily="34" charset="0"/>
            </a:endParaRPr>
          </a:p>
        </p:txBody>
      </p:sp>
      <p:pic>
        <p:nvPicPr>
          <p:cNvPr id="19460" name="Picture 6" descr="StrategicPlan2008Cover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710" y="2006600"/>
            <a:ext cx="2593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781300" y="1685925"/>
            <a:ext cx="63627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CEBA2"/>
                </a:solidFill>
                <a:latin typeface="Tahoma" pitchFamily="34" charset="0"/>
              </a:rPr>
              <a:t>A secure and </a:t>
            </a:r>
            <a:r>
              <a:rPr lang="en-US" sz="2800" b="1" i="1" dirty="0" smtClean="0">
                <a:solidFill>
                  <a:srgbClr val="FCEBA2"/>
                </a:solidFill>
                <a:latin typeface="Tahoma" pitchFamily="34" charset="0"/>
              </a:rPr>
              <a:t>disaster-resilient </a:t>
            </a:r>
            <a:endParaRPr lang="en-US" sz="2800" b="1" i="1" dirty="0">
              <a:solidFill>
                <a:srgbClr val="FCEBA2"/>
              </a:solidFill>
              <a:latin typeface="Tahoma" pitchFamily="34" charset="0"/>
            </a:endParaRPr>
          </a:p>
          <a:p>
            <a:pPr algn="ctr"/>
            <a:r>
              <a:rPr lang="en-US" sz="2800" b="1" i="1" dirty="0">
                <a:solidFill>
                  <a:srgbClr val="FCEBA2"/>
                </a:solidFill>
                <a:latin typeface="Tahoma" pitchFamily="34" charset="0"/>
              </a:rPr>
              <a:t>health sector </a:t>
            </a:r>
            <a:r>
              <a:rPr lang="en-US" sz="2800" b="1" i="1" dirty="0" smtClean="0">
                <a:solidFill>
                  <a:srgbClr val="FCEBA2"/>
                </a:solidFill>
                <a:latin typeface="Tahoma" pitchFamily="34" charset="0"/>
              </a:rPr>
              <a:t>in the Americas</a:t>
            </a:r>
          </a:p>
          <a:p>
            <a:pPr algn="ctr"/>
            <a:endParaRPr lang="en-US" sz="2800" b="1" i="1" dirty="0">
              <a:solidFill>
                <a:srgbClr val="FCEBA2"/>
              </a:solidFill>
              <a:latin typeface="Tahoma" pitchFamily="34" charset="0"/>
            </a:endParaRPr>
          </a:p>
          <a:p>
            <a:pPr algn="ctr"/>
            <a:r>
              <a:rPr lang="en-GB" sz="2500" dirty="0" smtClean="0">
                <a:solidFill>
                  <a:schemeClr val="bg1"/>
                </a:solidFill>
                <a:latin typeface="Tahoma" pitchFamily="34" charset="0"/>
              </a:rPr>
              <a:t>“A future when there is adequate, nationally-led and sustained capacity to reduce disaster risk in the health sector, both to prevent damage </a:t>
            </a:r>
          </a:p>
          <a:p>
            <a:pPr algn="ctr"/>
            <a:r>
              <a:rPr lang="en-GB" sz="2500" dirty="0" smtClean="0">
                <a:solidFill>
                  <a:schemeClr val="bg1"/>
                </a:solidFill>
                <a:latin typeface="Tahoma" pitchFamily="34" charset="0"/>
              </a:rPr>
              <a:t>to infrastructure and service delivery </a:t>
            </a:r>
          </a:p>
          <a:p>
            <a:pPr algn="ctr"/>
            <a:r>
              <a:rPr lang="en-GB" sz="2500" dirty="0">
                <a:solidFill>
                  <a:schemeClr val="bg1"/>
                </a:solidFill>
                <a:latin typeface="Tahoma" pitchFamily="34" charset="0"/>
              </a:rPr>
              <a:t>a</a:t>
            </a:r>
            <a:r>
              <a:rPr lang="en-GB" sz="2500" dirty="0" smtClean="0">
                <a:solidFill>
                  <a:schemeClr val="bg1"/>
                </a:solidFill>
                <a:latin typeface="Tahoma" pitchFamily="34" charset="0"/>
              </a:rPr>
              <a:t>nd to provide a timely </a:t>
            </a:r>
            <a:br>
              <a:rPr lang="en-GB" sz="2500" dirty="0" smtClean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2500" dirty="0" smtClean="0">
                <a:solidFill>
                  <a:schemeClr val="bg1"/>
                </a:solidFill>
                <a:latin typeface="Tahoma" pitchFamily="34" charset="0"/>
              </a:rPr>
              <a:t>and effective response to disasters.”</a:t>
            </a:r>
            <a:endParaRPr lang="en-US" sz="2500" b="1" dirty="0">
              <a:solidFill>
                <a:srgbClr val="FCEBA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Safe Hospitals Strategy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7513"/>
            <a:ext cx="8229600" cy="47894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National and international agreements</a:t>
            </a:r>
          </a:p>
          <a:p>
            <a:pPr eaLnBrk="1" hangingPunct="1">
              <a:defRPr/>
            </a:pPr>
            <a:r>
              <a:rPr lang="en-US" dirty="0" smtClean="0"/>
              <a:t>Adoption of appropriate norms and standards</a:t>
            </a:r>
          </a:p>
          <a:p>
            <a:pPr eaLnBrk="1" hangingPunct="1">
              <a:defRPr/>
            </a:pPr>
            <a:r>
              <a:rPr lang="en-US" dirty="0" smtClean="0"/>
              <a:t>Promotion of other sectors participation</a:t>
            </a:r>
          </a:p>
          <a:p>
            <a:pPr eaLnBrk="1" hangingPunct="1">
              <a:defRPr/>
            </a:pPr>
            <a:r>
              <a:rPr lang="en-US" dirty="0" smtClean="0"/>
              <a:t>Incorporation of protection criteria at the hospital design phase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Implementation of safety measures in existing health facilities</a:t>
            </a:r>
          </a:p>
          <a:p>
            <a:pPr eaLnBrk="1" hangingPunct="1">
              <a:defRPr/>
            </a:pPr>
            <a:r>
              <a:rPr lang="en-US" dirty="0" smtClean="0"/>
              <a:t>Strengthening emergency preparedness</a:t>
            </a:r>
          </a:p>
          <a:p>
            <a:pPr eaLnBrk="1" hangingPunct="1">
              <a:defRPr/>
            </a:pPr>
            <a:r>
              <a:rPr lang="en-US" dirty="0" smtClean="0"/>
              <a:t>Monitoring the implementation of national safe hospitals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9526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Creating a </a:t>
            </a:r>
            <a:br>
              <a:rPr lang="en-US" sz="2400" dirty="0" smtClean="0"/>
            </a:br>
            <a:r>
              <a:rPr lang="en-US" sz="2400" dirty="0" smtClean="0"/>
              <a:t>National Safe Hospitals Program</a:t>
            </a:r>
            <a:endParaRPr lang="en-US" sz="2400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88" y="1308100"/>
            <a:ext cx="22606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5" y="1308100"/>
            <a:ext cx="470376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87575"/>
            <a:ext cx="7391400" cy="3854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Hazard and Vulnerability Analysis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Structural Assessment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Non Structural Assessment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Equipment and Critical Lines Studies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/>
              <a:t>Organizational/Functional </a:t>
            </a:r>
            <a:r>
              <a:rPr lang="en-US"/>
              <a:t>Evaluation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mtClean="0"/>
          </a:p>
          <a:p>
            <a:pPr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mtClean="0">
                <a:solidFill>
                  <a:srgbClr val="00CCFF"/>
                </a:solidFill>
              </a:rPr>
              <a:t>All these studies are very good but they usually last several months and cost tens of thousands of dollars.</a:t>
            </a:r>
            <a:r>
              <a:rPr lang="en-US" smtClean="0">
                <a:solidFill>
                  <a:srgbClr val="CCECFF"/>
                </a:solidFill>
              </a:rPr>
              <a:t> </a:t>
            </a:r>
            <a:endParaRPr lang="en-US"/>
          </a:p>
        </p:txBody>
      </p:sp>
      <p:sp>
        <p:nvSpPr>
          <p:cNvPr id="33795" name="1 Título"/>
          <p:cNvSpPr>
            <a:spLocks noGrp="1"/>
          </p:cNvSpPr>
          <p:nvPr>
            <p:ph type="title" idx="4294967295"/>
          </p:nvPr>
        </p:nvSpPr>
        <p:spPr>
          <a:xfrm>
            <a:off x="347663" y="1096963"/>
            <a:ext cx="8180387" cy="8667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Traditional Hospital Vulnerability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9953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Hospital Safety Index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539875" y="2500313"/>
            <a:ext cx="5621338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Safe Hospitals Checklist</a:t>
            </a:r>
          </a:p>
          <a:p>
            <a:pPr marL="350838" indent="-350838">
              <a:spcBef>
                <a:spcPct val="50000"/>
              </a:spcBef>
              <a:buFontTx/>
              <a:buChar char="•"/>
            </a:pPr>
            <a:endParaRPr lang="en-US" sz="1600">
              <a:solidFill>
                <a:schemeClr val="bg1"/>
              </a:solidFill>
              <a:latin typeface="Arial Rounded MT Bold" pitchFamily="34" charset="0"/>
            </a:endParaRPr>
          </a:p>
          <a:p>
            <a:pPr marL="350838" indent="-350838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Mathematic Model (Safety Index Calculator)</a:t>
            </a:r>
          </a:p>
          <a:p>
            <a:pPr marL="350838" indent="-350838">
              <a:spcBef>
                <a:spcPct val="50000"/>
              </a:spcBef>
              <a:buFontTx/>
              <a:buChar char="•"/>
            </a:pPr>
            <a:endParaRPr lang="en-US" sz="1600">
              <a:solidFill>
                <a:schemeClr val="bg1"/>
              </a:solidFill>
              <a:latin typeface="Arial Rounded MT Bold" pitchFamily="34" charset="0"/>
            </a:endParaRPr>
          </a:p>
          <a:p>
            <a:pPr marL="350838" indent="-350838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Hospital Safety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32 Countries and Territories in the Region apply the Hospital Safety Index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10311"/>
            <a:ext cx="381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Anguilla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Argentina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Bahamas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Barbados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Belize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Bolivia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Brazil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Chile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Colombia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Costa Rica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Cuba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Dominica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Dominican Republic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Ecuador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El Salvador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Grenada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Guatemala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/>
          </a:p>
        </p:txBody>
      </p:sp>
      <p:sp>
        <p:nvSpPr>
          <p:cNvPr id="6041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Guyana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Honduras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Jamaica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Mexico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Montserrat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Nicaragua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Panama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Paraguay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Peru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Saint Kitts and Nevis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Saint Vincent &amp; the Grenadines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Suriname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Trinidad and Tobago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Uruguay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Venezuela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1288" y="444500"/>
          <a:ext cx="4168775" cy="2528888"/>
        </p:xfrm>
        <a:graphic>
          <a:graphicData uri="http://schemas.openxmlformats.org/presentationml/2006/ole">
            <p:oleObj spid="_x0000_s1026" name="Chart" r:id="rId4" imgW="4276725" imgH="2600325" progId="Excel.Sheet.8">
              <p:embed/>
            </p:oleObj>
          </a:graphicData>
        </a:graphic>
      </p:graphicFrame>
      <p:sp>
        <p:nvSpPr>
          <p:cNvPr id="565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830763" y="639763"/>
            <a:ext cx="4070350" cy="2889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HSI results of 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first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1524 hospitals assessed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Category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  46 %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Category </a:t>
            </a:r>
            <a:r>
              <a:rPr lang="en-US" sz="2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B  37 %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Category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  17 %</a:t>
            </a:r>
            <a:endParaRPr lang="en-US" sz="26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ph idx="1"/>
          </p:nvPr>
        </p:nvGraphicFramePr>
        <p:xfrm>
          <a:off x="193675" y="2603500"/>
          <a:ext cx="4270375" cy="3000375"/>
        </p:xfrm>
        <a:graphic>
          <a:graphicData uri="http://schemas.openxmlformats.org/presentationml/2006/ole">
            <p:oleObj spid="_x0000_s1027" name="Chart" r:id="rId5" imgW="4829251" imgH="3381451" progId="Excel.Sheet.8">
              <p:embed/>
            </p:oleObj>
          </a:graphicData>
        </a:graphic>
      </p:graphicFrame>
      <p:graphicFrame>
        <p:nvGraphicFramePr>
          <p:cNvPr id="565253" name="Group 5"/>
          <p:cNvGraphicFramePr>
            <a:graphicFrameLocks noGrp="1"/>
          </p:cNvGraphicFramePr>
          <p:nvPr/>
        </p:nvGraphicFramePr>
        <p:xfrm>
          <a:off x="2727325" y="3983038"/>
          <a:ext cx="6233160" cy="2570160"/>
        </p:xfrm>
        <a:graphic>
          <a:graphicData uri="http://schemas.openxmlformats.org/drawingml/2006/table">
            <a:tbl>
              <a:tblPr/>
              <a:tblGrid>
                <a:gridCol w="1393793"/>
                <a:gridCol w="1343385"/>
                <a:gridCol w="3495982"/>
              </a:tblGrid>
              <a:tr h="64254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Safety index</a:t>
                      </a:r>
                      <a:endParaRPr kumimoji="0" lang="en-US" sz="16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Category Type</a:t>
                      </a:r>
                      <a:endParaRPr kumimoji="0" lang="en-US" sz="16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What should be done?</a:t>
                      </a:r>
                      <a:endParaRPr kumimoji="0" lang="en-US" sz="16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64254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 – 0.35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Category C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Urgent measures to protect the life of patients and hospital staff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54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0.36 – 0.65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Category 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Necessary measures are required in the short term to reduce losses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54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0.66 – 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Category 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Preventive measures are required to maintain and improve safety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37760B5B-0321-46A3-870C-2B1690E9ECDE}" type="slidenum">
              <a:rPr lang="en-US" smtClean="0">
                <a:latin typeface="Times" charset="0"/>
              </a:rPr>
              <a:pPr/>
              <a:t>27</a:t>
            </a:fld>
            <a:endParaRPr lang="en-US" smtClean="0">
              <a:latin typeface="Times" charset="0"/>
            </a:endParaRPr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282575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s-ES" dirty="0" err="1" smtClean="0"/>
              <a:t>Europe</a:t>
            </a:r>
            <a:endParaRPr lang="en-US" dirty="0" smtClean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642938"/>
            <a:ext cx="240347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Image: Top banner">
            <a:hlinkClick r:id="rId3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4338" y="5137150"/>
            <a:ext cx="7429500" cy="1524000"/>
          </a:xfrm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1320800"/>
            <a:ext cx="5694363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0CAF65F-B81D-4A6E-9265-4F360DE728E0}" type="slidenum">
              <a:rPr lang="en-US" smtClean="0">
                <a:latin typeface="Times" charset="0"/>
              </a:rPr>
              <a:pPr/>
              <a:t>28</a:t>
            </a:fld>
            <a:endParaRPr lang="en-US" smtClean="0">
              <a:latin typeface="Times" charset="0"/>
            </a:endParaRPr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2730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South East Asia</a:t>
            </a:r>
            <a:endParaRPr lang="en-US" dirty="0" smtClean="0"/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5" y="1235075"/>
            <a:ext cx="3748088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5288" y="4648200"/>
            <a:ext cx="47148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63" y="4005263"/>
            <a:ext cx="357663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1203325"/>
            <a:ext cx="34290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EE5B620-EDA6-480A-A036-455431F41FB6}" type="slidenum">
              <a:rPr lang="en-US" smtClean="0">
                <a:latin typeface="Times" charset="0"/>
              </a:rPr>
              <a:pPr/>
              <a:t>29</a:t>
            </a:fld>
            <a:endParaRPr lang="en-US" smtClean="0">
              <a:latin typeface="Times" charset="0"/>
            </a:endParaRPr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0563" y="498475"/>
            <a:ext cx="7772400" cy="914400"/>
          </a:xfrm>
        </p:spPr>
        <p:txBody>
          <a:bodyPr>
            <a:noAutofit/>
          </a:bodyPr>
          <a:lstStyle/>
          <a:p>
            <a:r>
              <a:rPr lang="en-US" smtClean="0"/>
              <a:t>East Mediterranean</a:t>
            </a:r>
            <a:br>
              <a:rPr lang="en-US" smtClean="0"/>
            </a:br>
            <a:r>
              <a:rPr lang="ar-SA" smtClean="0">
                <a:cs typeface="Arial" charset="0"/>
              </a:rPr>
              <a:t>المستشفيات المأمونة من الكوارث الطبيعية</a:t>
            </a:r>
            <a:endParaRPr lang="en-US" smtClean="0"/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1838"/>
            <a:ext cx="5348288" cy="410368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80000"/>
              </a:spcAft>
              <a:defRPr/>
            </a:pPr>
            <a:r>
              <a:rPr lang="en-US" altLang="ja-JP" sz="2200" dirty="0" smtClean="0">
                <a:ea typeface="MS PGothic" pitchFamily="34" charset="-128"/>
              </a:rPr>
              <a:t>The 2005 Pakistan Earthquake destroyed 388 of the796 health facilities.</a:t>
            </a:r>
          </a:p>
          <a:p>
            <a:pPr>
              <a:spcBef>
                <a:spcPct val="0"/>
              </a:spcBef>
              <a:spcAft>
                <a:spcPct val="80000"/>
              </a:spcAft>
              <a:defRPr/>
            </a:pPr>
            <a:r>
              <a:rPr lang="en-US" altLang="ja-JP" sz="2200" dirty="0" smtClean="0">
                <a:ea typeface="MS PGothic" pitchFamily="34" charset="-128"/>
              </a:rPr>
              <a:t>A Group of Experts was created to validate safe hospital assessment tools and to elaborate a Regional Implementation Framework.</a:t>
            </a:r>
          </a:p>
          <a:p>
            <a:pPr>
              <a:spcBef>
                <a:spcPct val="0"/>
              </a:spcBef>
              <a:spcAft>
                <a:spcPct val="80000"/>
              </a:spcAft>
              <a:defRPr/>
            </a:pPr>
            <a:r>
              <a:rPr lang="en-US" sz="2200" dirty="0" smtClean="0"/>
              <a:t>Electronic Disaster Risk Atlas</a:t>
            </a:r>
          </a:p>
        </p:txBody>
      </p:sp>
      <p:pic>
        <p:nvPicPr>
          <p:cNvPr id="48133" name="Picture 4" descr="e-at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451350"/>
            <a:ext cx="2144713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763" y="1708150"/>
            <a:ext cx="20129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30307" y="1447800"/>
            <a:ext cx="3939988" cy="484542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From 1976 to 1985, hospital preparedness and mass casualty management was the main concern for the countries.</a:t>
            </a:r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sp>
        <p:nvSpPr>
          <p:cNvPr id="16387" name="Title 3"/>
          <p:cNvSpPr>
            <a:spLocks noGrp="1"/>
          </p:cNvSpPr>
          <p:nvPr>
            <p:ph type="title"/>
          </p:nvPr>
        </p:nvSpPr>
        <p:spPr>
          <a:xfrm>
            <a:off x="0" y="246529"/>
            <a:ext cx="457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trigger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lum bright="24000" contrast="20000"/>
          </a:blip>
          <a:srcRect/>
          <a:stretch>
            <a:fillRect/>
          </a:stretch>
        </p:blipFill>
        <p:spPr bwMode="auto">
          <a:xfrm>
            <a:off x="5096435" y="724895"/>
            <a:ext cx="3328736" cy="504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30200" y="587375"/>
            <a:ext cx="8229600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100" dirty="0" smtClean="0"/>
              <a:t>Africa: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Uganda experience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4691063" y="2097088"/>
            <a:ext cx="3621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altLang="zh-CN" b="1" smtClean="0">
                <a:solidFill>
                  <a:srgbClr val="00FFFF"/>
                </a:solidFill>
                <a:ea typeface="SimSun" pitchFamily="2" charset="-122"/>
              </a:rPr>
              <a:t>Vulnerability / Capacity</a:t>
            </a:r>
            <a:endParaRPr lang="en-US" b="1" smtClean="0">
              <a:solidFill>
                <a:srgbClr val="00FFFF"/>
              </a:solidFill>
              <a:ea typeface="SimSun" pitchFamily="2" charset="-122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201613" y="1925638"/>
            <a:ext cx="4187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GB" altLang="zh-CN" b="1" smtClean="0">
                <a:solidFill>
                  <a:srgbClr val="00FFFF"/>
                </a:solidFill>
                <a:ea typeface="SimSun" pitchFamily="2" charset="-122"/>
              </a:rPr>
              <a:t>Health facilities./services </a:t>
            </a: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4648200" y="2676525"/>
            <a:ext cx="4495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altLang="zh-CN" b="1" smtClean="0">
                <a:solidFill>
                  <a:srgbClr val="00FFFF"/>
                </a:solidFill>
                <a:ea typeface="SimSun" pitchFamily="2" charset="-122"/>
              </a:rPr>
              <a:t>Missing health facility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altLang="zh-CN" b="1" smtClean="0">
                <a:solidFill>
                  <a:srgbClr val="00FFFF"/>
                </a:solidFill>
                <a:ea typeface="SimSun" pitchFamily="2" charset="-122"/>
              </a:rPr>
              <a:t>Vulnerability / capacity information</a:t>
            </a:r>
            <a:endParaRPr lang="en-US" b="1" smtClean="0">
              <a:solidFill>
                <a:srgbClr val="00FFFF"/>
              </a:solidFill>
              <a:ea typeface="SimSun" pitchFamily="2" charset="-122"/>
            </a:endParaRPr>
          </a:p>
        </p:txBody>
      </p:sp>
      <p:sp>
        <p:nvSpPr>
          <p:cNvPr id="49158" name="AutoShape 7"/>
          <p:cNvSpPr>
            <a:spLocks noChangeArrowheads="1"/>
          </p:cNvSpPr>
          <p:nvPr/>
        </p:nvSpPr>
        <p:spPr bwMode="auto">
          <a:xfrm>
            <a:off x="4267200" y="2790825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mtClean="0">
              <a:solidFill>
                <a:srgbClr val="00FFFF"/>
              </a:solidFill>
            </a:endParaRP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4838700" y="3475038"/>
            <a:ext cx="40878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altLang="zh-CN" b="1" smtClean="0">
                <a:solidFill>
                  <a:srgbClr val="00FFFF"/>
                </a:solidFill>
                <a:ea typeface="SimSun" pitchFamily="2" charset="-122"/>
              </a:rPr>
              <a:t>Hospital Safety Index</a:t>
            </a:r>
            <a:endParaRPr lang="en-US" b="1" smtClean="0">
              <a:solidFill>
                <a:srgbClr val="00FFFF"/>
              </a:solidFill>
              <a:ea typeface="SimSun" pitchFamily="2" charset="-122"/>
            </a:endParaRPr>
          </a:p>
        </p:txBody>
      </p:sp>
      <p:sp>
        <p:nvSpPr>
          <p:cNvPr id="49160" name="AutoShape 9"/>
          <p:cNvSpPr>
            <a:spLocks noChangeArrowheads="1"/>
          </p:cNvSpPr>
          <p:nvPr/>
        </p:nvSpPr>
        <p:spPr bwMode="auto">
          <a:xfrm>
            <a:off x="4495800" y="3502025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mtClean="0">
              <a:solidFill>
                <a:srgbClr val="00FFFF"/>
              </a:solidFill>
            </a:endParaRP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4876800" y="5410200"/>
            <a:ext cx="4106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altLang="zh-CN" b="1" smtClean="0">
                <a:solidFill>
                  <a:srgbClr val="00FFFF"/>
                </a:solidFill>
                <a:ea typeface="SimSun" pitchFamily="2" charset="-122"/>
              </a:rPr>
              <a:t>Health Information System</a:t>
            </a:r>
            <a:endParaRPr lang="en-US" b="1" smtClean="0">
              <a:solidFill>
                <a:srgbClr val="00FFFF"/>
              </a:solidFill>
              <a:ea typeface="SimSun" pitchFamily="2" charset="-122"/>
            </a:endParaRP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4495800" y="5419725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mtClean="0">
              <a:solidFill>
                <a:srgbClr val="00FFFF"/>
              </a:solidFill>
            </a:endParaRP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3" cstate="print"/>
          <a:srcRect l="14117" t="27940" r="20000" b="14706"/>
          <a:stretch>
            <a:fillRect/>
          </a:stretch>
        </p:blipFill>
        <p:spPr bwMode="auto">
          <a:xfrm>
            <a:off x="5870575" y="3848100"/>
            <a:ext cx="19050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Rectangle 14"/>
          <p:cNvSpPr>
            <a:spLocks noChangeArrowheads="1"/>
          </p:cNvSpPr>
          <p:nvPr/>
        </p:nvSpPr>
        <p:spPr bwMode="auto">
          <a:xfrm>
            <a:off x="5181600" y="5824538"/>
            <a:ext cx="3811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altLang="zh-CN" b="1" smtClean="0">
                <a:solidFill>
                  <a:srgbClr val="00FFFF"/>
                </a:solidFill>
                <a:ea typeface="SimSun" pitchFamily="2" charset="-122"/>
              </a:rPr>
              <a:t>Health facility registry</a:t>
            </a:r>
            <a:endParaRPr lang="en-US" b="1" smtClean="0">
              <a:solidFill>
                <a:srgbClr val="00FFFF"/>
              </a:solidFill>
              <a:ea typeface="SimSun" pitchFamily="2" charset="-122"/>
            </a:endParaRPr>
          </a:p>
        </p:txBody>
      </p:sp>
      <p:sp>
        <p:nvSpPr>
          <p:cNvPr id="49165" name="AutoShape 15"/>
          <p:cNvSpPr>
            <a:spLocks noChangeArrowheads="1"/>
          </p:cNvSpPr>
          <p:nvPr/>
        </p:nvSpPr>
        <p:spPr bwMode="auto">
          <a:xfrm>
            <a:off x="4800600" y="583406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mtClean="0">
              <a:solidFill>
                <a:srgbClr val="00FFFF"/>
              </a:solidFill>
            </a:endParaRPr>
          </a:p>
        </p:txBody>
      </p:sp>
      <p:pic>
        <p:nvPicPr>
          <p:cNvPr id="49166" name="Picture 18" descr="Picture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" y="2500313"/>
            <a:ext cx="3595688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5643" y="435293"/>
            <a:ext cx="7772400" cy="1256347"/>
          </a:xfrm>
        </p:spPr>
        <p:txBody>
          <a:bodyPr/>
          <a:lstStyle/>
          <a:p>
            <a:pPr>
              <a:defRPr/>
            </a:pPr>
            <a:r>
              <a:rPr lang="en-US" dirty="0"/>
              <a:t>Plan of Action on Safe Hospitals </a:t>
            </a:r>
            <a:br>
              <a:rPr lang="en-US" dirty="0"/>
            </a:br>
            <a:r>
              <a:rPr lang="en-US" dirty="0" smtClean="0"/>
              <a:t>2010 –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" y="1748790"/>
            <a:ext cx="8549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C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CCFF"/>
                </a:solidFill>
              </a:rPr>
              <a:t>80% of MS with national safe hospitals program. (48% / 57% / 91%)</a:t>
            </a:r>
          </a:p>
          <a:p>
            <a:pPr marL="457200" indent="-457200">
              <a:buClr>
                <a:srgbClr val="FFCC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CCFF"/>
                </a:solidFill>
              </a:rPr>
              <a:t>90% of the countries monitor hospitals construction or remodeling. (91%)</a:t>
            </a:r>
          </a:p>
          <a:p>
            <a:pPr marL="457200" indent="-457200">
              <a:buClr>
                <a:srgbClr val="FFCC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CCFF"/>
                </a:solidFill>
              </a:rPr>
              <a:t>80% of the countries with independent supervision mechanisms. (26%)</a:t>
            </a:r>
          </a:p>
          <a:p>
            <a:pPr marL="457200" indent="-457200">
              <a:buClr>
                <a:srgbClr val="FFCC00"/>
              </a:buClr>
              <a:buFont typeface="+mj-lt"/>
              <a:buAutoNum type="arabicPeriod"/>
            </a:pPr>
            <a:r>
              <a:rPr lang="en-US" sz="2400" i="1" dirty="0" smtClean="0">
                <a:solidFill>
                  <a:srgbClr val="00CCFF"/>
                </a:solidFill>
              </a:rPr>
              <a:t>A</a:t>
            </a:r>
            <a:r>
              <a:rPr lang="en-US" sz="2400" dirty="0" smtClean="0">
                <a:solidFill>
                  <a:srgbClr val="00CCFF"/>
                </a:solidFill>
              </a:rPr>
              <a:t>ll countries ensure that all new health facilities are operational in disasters. (60%)</a:t>
            </a:r>
          </a:p>
          <a:p>
            <a:pPr marL="457200" indent="-457200">
              <a:buClr>
                <a:srgbClr val="FFCC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CCFF"/>
                </a:solidFill>
              </a:rPr>
              <a:t>90% of the countries have updated standards for the design, construction, and operation of new, safe health facilities. (60%)</a:t>
            </a:r>
          </a:p>
          <a:p>
            <a:pPr marL="457200" indent="-457200">
              <a:buClr>
                <a:srgbClr val="FFCC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CCFF"/>
                </a:solidFill>
              </a:rPr>
              <a:t>90% of the countries improve the safety of the existing health facilities. (35%)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00CC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620" y="216535"/>
            <a:ext cx="8229600" cy="6715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Current situation in the Americas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7800" y="1188719"/>
            <a:ext cx="5214471" cy="52255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 smtClean="0"/>
              <a:t>28 countries have included DRR as a component of their HDP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 smtClean="0"/>
              <a:t>21 countries have design norms for health facilities 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 smtClean="0"/>
              <a:t>32 countries and territories in the Region apply the Hospital Safety Index.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 smtClean="0"/>
              <a:t>20 Countries have a National Policy on Safe Hospitals and 17 have a Safe Hospitals Program.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 smtClean="0"/>
              <a:t>57% of the hospitals in category “B” and “C” are implementing corrective measures</a:t>
            </a:r>
          </a:p>
        </p:txBody>
      </p:sp>
      <p:pic>
        <p:nvPicPr>
          <p:cNvPr id="61444" name="Picture 7" descr="Picture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738" y="1030288"/>
            <a:ext cx="248126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8" descr="Picture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4596" y="1971675"/>
            <a:ext cx="2382837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9" descr="Picture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511550"/>
            <a:ext cx="2484437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620624" cy="316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623" y="1100866"/>
            <a:ext cx="5607424" cy="302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960" y="2218764"/>
            <a:ext cx="5453201" cy="306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0846" y="3292659"/>
            <a:ext cx="5042648" cy="28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6381" y="4258720"/>
            <a:ext cx="5221137" cy="293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21823" y="685800"/>
            <a:ext cx="2393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Hospitals Mapping Database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620" y="216535"/>
            <a:ext cx="8229600" cy="6715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4777" y="1188719"/>
            <a:ext cx="8095128" cy="52255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Regional Plan of Action on Safe Hospitals with non-health actors too</a:t>
            </a:r>
          </a:p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New standards for the design of safe hospitals </a:t>
            </a:r>
          </a:p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Check consultant mechanism</a:t>
            </a:r>
          </a:p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Smart hospitals: green and safe</a:t>
            </a:r>
          </a:p>
          <a:p>
            <a:pPr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imagen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718" y="4070109"/>
            <a:ext cx="4298576" cy="260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00" smtClean="0">
                <a:solidFill>
                  <a:schemeClr val="accent2"/>
                </a:solidFill>
              </a:rPr>
              <a:t>.</a:t>
            </a:r>
            <a:endParaRPr lang="en-US" smtClean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" smtClean="0">
                <a:solidFill>
                  <a:srgbClr val="006699"/>
                </a:solidFill>
                <a:latin typeface="Arial" charset="0"/>
              </a:rPr>
              <a:t>.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909888" y="3309938"/>
            <a:ext cx="5884862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Regional Plan of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Action on Safe Hospitals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and National Experiences</a:t>
            </a:r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sz="2200" b="1" dirty="0">
                <a:solidFill>
                  <a:srgbClr val="00CCFF"/>
                </a:solidFill>
              </a:rPr>
              <a:t>Dr. Ciro </a:t>
            </a:r>
            <a:r>
              <a:rPr lang="en-US" sz="2200" b="1" dirty="0" smtClean="0">
                <a:solidFill>
                  <a:srgbClr val="00CCFF"/>
                </a:solidFill>
              </a:rPr>
              <a:t>Ugarte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Regional Advisor</a:t>
            </a:r>
            <a:endParaRPr lang="en-US" sz="2200" b="1" dirty="0">
              <a:solidFill>
                <a:schemeClr val="bg1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Disaster Risk Reduction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sz="2200" b="1" dirty="0" smtClean="0">
                <a:solidFill>
                  <a:schemeClr val="bg1"/>
                </a:solidFill>
              </a:rPr>
              <a:t>nd Emergency </a:t>
            </a:r>
            <a:r>
              <a:rPr lang="en-US" sz="2200" b="1" dirty="0">
                <a:solidFill>
                  <a:schemeClr val="bg1"/>
                </a:solidFill>
              </a:rPr>
              <a:t>Preparedness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9144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dirty="0" smtClean="0"/>
              <a:t>Earthquake in Mexico, 1985</a:t>
            </a:r>
          </a:p>
        </p:txBody>
      </p:sp>
      <p:pic>
        <p:nvPicPr>
          <p:cNvPr id="8195" name="Picture 3" descr="C:\graphics\Ped-cd Best-1\72 SAR Juarez M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300" y="990600"/>
            <a:ext cx="95123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>
              <a:defRPr/>
            </a:pPr>
            <a:r>
              <a:rPr lang="en-US"/>
              <a:t>The problem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4200" y="1320800"/>
            <a:ext cx="7772400" cy="4818063"/>
          </a:xfrm>
        </p:spPr>
        <p:txBody>
          <a:bodyPr/>
          <a:lstStyle/>
          <a:p>
            <a:pPr marL="36576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More than 67% of the nearly 18,000 hospitals </a:t>
            </a:r>
            <a:r>
              <a:rPr lang="en-US" dirty="0" smtClean="0"/>
              <a:t>in Latin America and the Caribbean are </a:t>
            </a:r>
            <a:r>
              <a:rPr lang="en-US" dirty="0"/>
              <a:t>located in areas at higher risk of disasters</a:t>
            </a:r>
            <a:r>
              <a:rPr lang="en-US" dirty="0" smtClean="0"/>
              <a:t>.</a:t>
            </a:r>
            <a:endParaRPr lang="en-US" dirty="0"/>
          </a:p>
          <a:p>
            <a:pPr marL="36576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Hospitals are a huge investment and represent </a:t>
            </a:r>
            <a:r>
              <a:rPr lang="en-US" dirty="0" smtClean="0"/>
              <a:t>close to 70%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Ministries of Health </a:t>
            </a:r>
            <a:r>
              <a:rPr lang="en-US" dirty="0" smtClean="0"/>
              <a:t>budget.</a:t>
            </a:r>
            <a:endParaRPr lang="en-US" dirty="0"/>
          </a:p>
          <a:p>
            <a:pPr marL="36576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In the Americas, 61% of the impact on health facilities is caused by earthquakes; 17% by hurricanes; 14% by floods and 8% by health emergencies.</a:t>
            </a:r>
          </a:p>
          <a:p>
            <a:pPr marL="36576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Consequence: 45 million people without proper health care and more than 5 billion dollars in direct costs.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8B40BA6C-5354-47C6-A284-94867643784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preparedness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mitigation</a:t>
            </a:r>
            <a:endParaRPr lang="en-US" sz="2400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93850"/>
            <a:ext cx="7772400" cy="4502150"/>
          </a:xfrm>
        </p:spPr>
        <p:txBody>
          <a:bodyPr/>
          <a:lstStyle/>
          <a:p>
            <a:pPr marL="495300" indent="-495300">
              <a:defRPr/>
            </a:pPr>
            <a:r>
              <a:rPr lang="en-US" smtClean="0">
                <a:ea typeface="SimSun" pitchFamily="2" charset="-122"/>
              </a:rPr>
              <a:t>After the 1985 Mexico earthquake, many initiatives were implemented to reduce the vulnerability of health facilities:</a:t>
            </a:r>
          </a:p>
          <a:p>
            <a:pPr marL="952500" lvl="1" indent="-495300"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n-US" sz="2000" smtClean="0">
                <a:latin typeface="Arial Rounded MT Bold" pitchFamily="34" charset="0"/>
                <a:ea typeface="SimSun" pitchFamily="2" charset="-122"/>
              </a:rPr>
              <a:t>International Course on Planning, Desing and Construction of Hospitals in Seismic Zones</a:t>
            </a:r>
          </a:p>
          <a:p>
            <a:pPr marL="952500" lvl="1" indent="-495300"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n-US" sz="2000" smtClean="0">
                <a:latin typeface="Arial Rounded MT Bold" pitchFamily="34" charset="0"/>
                <a:ea typeface="SimSun" pitchFamily="2" charset="-122"/>
              </a:rPr>
              <a:t>Technical publications on mitigation in health facilities: structural, non-structural and functional.</a:t>
            </a:r>
          </a:p>
          <a:p>
            <a:pPr marL="952500" lvl="1" indent="-495300"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n-US" sz="2000" smtClean="0">
                <a:latin typeface="Arial Rounded MT Bold" pitchFamily="34" charset="0"/>
                <a:ea typeface="SimSun" pitchFamily="2" charset="-122"/>
              </a:rPr>
              <a:t>International Conference on Vulnerability Reduction in Health Facilities</a:t>
            </a:r>
          </a:p>
          <a:p>
            <a:pPr marL="952500" lvl="1" indent="-495300"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n-US" sz="2000" smtClean="0">
                <a:latin typeface="Arial Rounded MT Bold" pitchFamily="34" charset="0"/>
                <a:ea typeface="SimSun" pitchFamily="2" charset="-122"/>
              </a:rPr>
              <a:t>Hospitals Vulnerability Studies in more than a dozen countries.</a:t>
            </a:r>
          </a:p>
          <a:p>
            <a:pPr marL="952500" lvl="1" indent="-495300"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n-US" sz="2000" smtClean="0">
                <a:latin typeface="Arial Rounded MT Bold" pitchFamily="34" charset="0"/>
                <a:ea typeface="SimSun" pitchFamily="2" charset="-122"/>
              </a:rPr>
              <a:t>PAHO/WHO Collaborating Center</a:t>
            </a:r>
          </a:p>
          <a:p>
            <a:pPr marL="952500" lvl="1" indent="-495300"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n-US" sz="2000" smtClean="0">
                <a:latin typeface="Arial Rounded MT Bold" pitchFamily="34" charset="0"/>
                <a:ea typeface="SimSun" pitchFamily="2" charset="-122"/>
              </a:rPr>
              <a:t>Disaster Mitigation Advisory Group (DiMAG)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300" y="1593850"/>
            <a:ext cx="16652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703263"/>
            <a:ext cx="21082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336675"/>
            <a:ext cx="26003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0500" y="1644650"/>
            <a:ext cx="17764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6938" y="1403350"/>
            <a:ext cx="203358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6788" y="2184400"/>
            <a:ext cx="20288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8850" y="2252663"/>
            <a:ext cx="1957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2940050"/>
            <a:ext cx="195738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57040" y="3049905"/>
            <a:ext cx="195738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6163" y="3605213"/>
            <a:ext cx="1957387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2920" y="4568825"/>
            <a:ext cx="16351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1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28958" y="4583113"/>
            <a:ext cx="16351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2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0663" y="2722563"/>
            <a:ext cx="191928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3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43275" y="4640263"/>
            <a:ext cx="16351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4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60625" y="4659313"/>
            <a:ext cx="16351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263525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Scientific Publications</a:t>
            </a:r>
            <a:br>
              <a:rPr lang="en-US" sz="2800" dirty="0" smtClean="0"/>
            </a:br>
            <a:r>
              <a:rPr lang="en-US" sz="2400" u="sng" dirty="0" smtClean="0">
                <a:solidFill>
                  <a:srgbClr val="66CCFF"/>
                </a:solidFill>
              </a:rPr>
              <a:t>www.paho.org/disasters</a:t>
            </a:r>
            <a:r>
              <a:rPr lang="en-US" sz="2800" dirty="0" smtClean="0"/>
              <a:t> </a:t>
            </a:r>
          </a:p>
        </p:txBody>
      </p:sp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07908" y="3569018"/>
            <a:ext cx="2185987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71450"/>
            <a:ext cx="8483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Hundreds of hospitals and thousands of </a:t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other health facilities are affected </a:t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by natural phenomena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016841"/>
            <a:ext cx="7947025" cy="58277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EARTHQUAKES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Peru, 1970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Nicaragua, 1972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Guatemala, 1976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Mexico, 1985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Colombia, 1999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El Salvador, 2001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Peru, 2007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Haiti, Chile, Mexico, 2010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500" dirty="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HURRICANES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1500" dirty="0" smtClean="0"/>
              <a:t>Jamaica, H. Gilbert, Dominican Republic, H. George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1500" dirty="0" smtClean="0"/>
              <a:t>Honduras and Nicaragua, H. Mitch, 1998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1500" dirty="0" smtClean="0"/>
              <a:t>Grenada, H. Ivan, 2004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1500" dirty="0" smtClean="0"/>
              <a:t>United States, H. Katrina, 2005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1500" dirty="0" smtClean="0"/>
              <a:t>Guatemala, H. Stan, 2006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1500" dirty="0" smtClean="0"/>
              <a:t>Nicaragua, H. Felix, 2007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1500" dirty="0" smtClean="0"/>
              <a:t>Cuba, H. Gustav &amp; Ike, 2008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1500" dirty="0" smtClean="0"/>
              <a:t>Jamaica, Cuba, USA, H. Sandy, 2012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n-US" sz="15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OTHER PHENOMENA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Colombia, volcanic avalanche, 1985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Peru &amp; Ecuador, El Niño Phenomenon, 1997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Argentina, floods, 2003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Haiti &amp; Dominican Republic, landslides, 2004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Mexico, floods, 2007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Mexico, Chile, Argentina, Pandemic H1N1 2009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 smtClean="0"/>
              <a:t>Brazil, Colombia, Mexico, Central America,  floods 2010, 2011, 2012</a:t>
            </a:r>
          </a:p>
        </p:txBody>
      </p:sp>
      <p:pic>
        <p:nvPicPr>
          <p:cNvPr id="48132" name="Picture 4" descr="HospitalMex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16591">
            <a:off x="5391234" y="927936"/>
            <a:ext cx="3249612" cy="1847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8133" name="Picture 5" descr="HospitalDestrui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10702">
            <a:off x="5565775" y="2704766"/>
            <a:ext cx="3140075" cy="1976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8134" name="Picture 6" descr="Inundacio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5889">
            <a:off x="5471696" y="4355683"/>
            <a:ext cx="3251200" cy="19986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Vulnerability reduction initiatives</a:t>
            </a:r>
            <a:br>
              <a:rPr lang="en-US" dirty="0" smtClean="0"/>
            </a:br>
            <a:r>
              <a:rPr lang="en-US" dirty="0" smtClean="0"/>
              <a:t>at country level (1985-2003)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563" y="182245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Colombia: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Costa Rica: fire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Chile: new investment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Peru: civil defense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El Salvador: reconstruction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Bolivia: guidelines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Cuba: international seminars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Nicaragua: national committee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Mexico: certification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Andean Community: Disaster reduction priority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BlueTEMspa">
  <a:themeElements>
    <a:clrScheme name="3_BlueTEMsp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ueTEMspa">
      <a:majorFont>
        <a:latin typeface="Arial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 Dingbats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 Dingbats" charset="2"/>
          </a:defRPr>
        </a:defPPr>
      </a:lstStyle>
    </a:lnDef>
  </a:objectDefaults>
  <a:extraClrSchemeLst>
    <a:extraClrScheme>
      <a:clrScheme name="3_BlueTEMsp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TEMsp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ueTEMsp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TEMsp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TEMsp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TEMsp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TEMsp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BlueTEMspa">
  <a:themeElements>
    <a:clrScheme name="3_BlueTEMsp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ueTEMspa">
      <a:majorFont>
        <a:latin typeface="Arial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 Dingbats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 Dingbats" charset="2"/>
          </a:defRPr>
        </a:defPPr>
      </a:lstStyle>
    </a:lnDef>
  </a:objectDefaults>
  <a:extraClrSchemeLst>
    <a:extraClrScheme>
      <a:clrScheme name="3_BlueTEMsp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TEMsp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ueTEMsp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TEMsp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TEMsp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TEMsp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TEMsp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7376</TotalTime>
  <Words>1285</Words>
  <Application>Microsoft Office PowerPoint</Application>
  <PresentationFormat>Presentación en pantalla (4:3)</PresentationFormat>
  <Paragraphs>254</Paragraphs>
  <Slides>35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4_BlueTEMspa</vt:lpstr>
      <vt:lpstr>Office Theme</vt:lpstr>
      <vt:lpstr>5_BlueTEMspa</vt:lpstr>
      <vt:lpstr>Chart</vt:lpstr>
      <vt:lpstr>.</vt:lpstr>
      <vt:lpstr>Based on lessons learned from disasters…</vt:lpstr>
      <vt:lpstr>The trigger</vt:lpstr>
      <vt:lpstr>Earthquake in Mexico, 1985</vt:lpstr>
      <vt:lpstr>The problem</vt:lpstr>
      <vt:lpstr>From preparedness to mitigation</vt:lpstr>
      <vt:lpstr>Scientific Publications www.paho.org/disasters </vt:lpstr>
      <vt:lpstr>Hundreds of hospitals and thousands of  other health facilities are affected  by natural phenomena</vt:lpstr>
      <vt:lpstr>Vulnerability reduction initiatives at country level (1985-2003)</vt:lpstr>
      <vt:lpstr>Regional Meeting  Hospitals in Disasters: Handle with Care  El Salvador, 8-10 July 2003</vt:lpstr>
      <vt:lpstr>DRR at the Country Level</vt:lpstr>
      <vt:lpstr>Think Big…?</vt:lpstr>
      <vt:lpstr>Disaster Risk reduction  in the Health Sector</vt:lpstr>
      <vt:lpstr>Diapositiva 14</vt:lpstr>
      <vt:lpstr>  </vt:lpstr>
      <vt:lpstr>Diapositiva 16</vt:lpstr>
      <vt:lpstr>Levels of Protection of a Safe Hospital</vt:lpstr>
      <vt:lpstr>Regional Initiative on Safe Hospitals   27th Pan American Sanitary Conference 1-5 October 2007</vt:lpstr>
      <vt:lpstr>World Health Day 2009</vt:lpstr>
      <vt:lpstr>Regional Strategic Plan 2008 - 2012</vt:lpstr>
      <vt:lpstr>Safe Hospitals Strategy</vt:lpstr>
      <vt:lpstr>Creating a  National Safe Hospitals Program</vt:lpstr>
      <vt:lpstr>Traditional Hospital Vulnerability Assessment</vt:lpstr>
      <vt:lpstr>Hospital Safety Index</vt:lpstr>
      <vt:lpstr>32 Countries and Territories in the Region apply the Hospital Safety Index</vt:lpstr>
      <vt:lpstr>HSI results of the first 1524 hospitals assessed  Category A  46 % Category B  37 % Category C  17 %</vt:lpstr>
      <vt:lpstr>Europe</vt:lpstr>
      <vt:lpstr>South East Asia</vt:lpstr>
      <vt:lpstr>East Mediterranean المستشفيات المأمونة من الكوارث الطبيعية</vt:lpstr>
      <vt:lpstr>Africa:  Uganda experience</vt:lpstr>
      <vt:lpstr>Plan of Action on Safe Hospitals  2010 – 2015</vt:lpstr>
      <vt:lpstr>Current situation in the Americas</vt:lpstr>
      <vt:lpstr>Diapositiva 33</vt:lpstr>
      <vt:lpstr>The Future</vt:lpstr>
      <vt:lpstr>.</vt:lpstr>
    </vt:vector>
  </TitlesOfParts>
  <Company>Pan American Health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Hospitals</dc:title>
  <dc:subject>Hospital Safety Index</dc:subject>
  <dc:creator>Dr. Ciro Ugarte</dc:creator>
  <cp:lastModifiedBy>Shiloh Productions</cp:lastModifiedBy>
  <cp:revision>609</cp:revision>
  <dcterms:created xsi:type="dcterms:W3CDTF">2011-02-15T19:54:51Z</dcterms:created>
  <dcterms:modified xsi:type="dcterms:W3CDTF">2012-12-05T22:58:23Z</dcterms:modified>
</cp:coreProperties>
</file>