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  <p:sldId id="267" r:id="rId7"/>
    <p:sldId id="266" r:id="rId8"/>
    <p:sldId id="268" r:id="rId9"/>
    <p:sldId id="260" r:id="rId1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11/20/2012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98568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Políticas Públicas a Nivel Nacional, Regional y Local para la RRD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6912768" cy="2448272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Nacional Gestión Integral del Riesgo en Colombia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Nacional para la Gestión del Riesgo de Desastres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Iván Márquez Pérez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08104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Nov. 2012 </a:t>
            </a:r>
            <a:endParaRPr lang="es-P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28833"/>
            <a:ext cx="8229600" cy="1647056"/>
          </a:xfrm>
        </p:spPr>
        <p:txBody>
          <a:bodyPr>
            <a:normAutofit fontScale="90000"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1523: “Por la cual se adopta la Política Nacional de Gestión del Riesgo de Desastres y se establece el Sistema Nacional de Gestión del Riesgo de Desastres”</a:t>
            </a: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52" y="188640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31049" t="17280" r="40601" b="60400"/>
          <a:stretch>
            <a:fillRect/>
          </a:stretch>
        </p:blipFill>
        <p:spPr bwMode="auto">
          <a:xfrm>
            <a:off x="1835696" y="3208850"/>
            <a:ext cx="5127922" cy="252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28012"/>
            <a:ext cx="8229600" cy="1647056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del Riesgo de Desastres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176" y="1844824"/>
            <a:ext cx="8229600" cy="3629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A" b="1" i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Social </a:t>
            </a: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 a la formulación, ejecución, seguimiento, y evaluación de políticas, estrategias, planes, programas,  regulaciones y acciones permanentes </a:t>
            </a:r>
            <a:r>
              <a:rPr lang="es-PA" b="1" i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conocimiento, la reducción del riesgo y para el manejo de desastres</a:t>
            </a: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el propósito de contribuir a la seguridad, el bienestar, la calidad de vida de las personas y el </a:t>
            </a:r>
            <a:r>
              <a:rPr lang="es-PA" b="1" i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sostenible</a:t>
            </a:r>
            <a:r>
              <a:rPr lang="es-P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390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" y="1216370"/>
            <a:ext cx="8229600" cy="615991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Estructura de la Política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66360"/>
            <a:ext cx="4032448" cy="398292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Gestión del riesgo, responsabilidad, principios, definiciones y 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SNGRD</a:t>
            </a:r>
            <a:endParaRPr lang="es-E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+mj-lt"/>
              <a:buAutoNum type="arabicPeriod"/>
              <a:defRPr/>
            </a:pP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Estructura: Organización, dirección y coordinación del SNGRD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+mj-lt"/>
              <a:buAutoNum type="arabicPeriod"/>
              <a:defRPr/>
            </a:pP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Instrumentos de 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planificación</a:t>
            </a:r>
            <a:endParaRPr lang="es-E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+mj-lt"/>
              <a:buAutoNum type="arabicPeriod"/>
              <a:defRPr/>
            </a:pP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Sistemas de 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información.</a:t>
            </a:r>
          </a:p>
          <a:p>
            <a:pPr lvl="0" algn="just">
              <a:buFont typeface="+mj-lt"/>
              <a:buAutoNum type="arabicPeriod"/>
              <a:defRPr/>
            </a:pP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Mecanismos </a:t>
            </a: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de financiación para la 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GRD</a:t>
            </a:r>
            <a:endParaRPr lang="es-E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Font typeface="+mj-lt"/>
              <a:buAutoNum type="arabicPeriod"/>
              <a:defRPr/>
            </a:pP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Declaratoria  </a:t>
            </a: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de desastre, calamidad pública 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y normalidad.</a:t>
            </a:r>
            <a:endParaRPr lang="es-E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Font typeface="+mj-lt"/>
              <a:buAutoNum type="arabicPeriod"/>
              <a:defRPr/>
            </a:pP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Régimen </a:t>
            </a: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especial para situaciones de desastre </a:t>
            </a: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y calamidad pública.</a:t>
            </a:r>
          </a:p>
          <a:p>
            <a:pPr lvl="0" algn="just">
              <a:buFont typeface="+mj-lt"/>
              <a:buAutoNum type="arabicPeriod"/>
              <a:defRPr/>
            </a:pPr>
            <a:r>
              <a:rPr lang="es-E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Disposiciones </a:t>
            </a:r>
            <a:r>
              <a:rPr lang="es-E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finales.</a:t>
            </a:r>
            <a:endParaRPr lang="es-ES" sz="1800" b="1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s-ES" sz="17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86" y="188640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2" descr="Z:\DIANA LONDONO\DocumentosDMLE\Cooperacion\InfoGestion\Fotos\simulacro 3.jpg"/>
          <p:cNvPicPr>
            <a:picLocks noChangeAspect="1" noChangeArrowheads="1"/>
          </p:cNvPicPr>
          <p:nvPr/>
        </p:nvPicPr>
        <p:blipFill>
          <a:blip r:embed="rId7" cstate="print"/>
          <a:srcRect t="23881"/>
          <a:stretch>
            <a:fillRect/>
          </a:stretch>
        </p:blipFill>
        <p:spPr bwMode="auto">
          <a:xfrm>
            <a:off x="4376728" y="2195328"/>
            <a:ext cx="4545592" cy="3468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6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6532" y="1129290"/>
            <a:ext cx="8229600" cy="455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Nacional de Gestión del Riesgo</a:t>
            </a: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11472" t="12686" r="8879" b="6675"/>
          <a:stretch>
            <a:fillRect/>
          </a:stretch>
        </p:blipFill>
        <p:spPr bwMode="auto">
          <a:xfrm>
            <a:off x="755576" y="1556792"/>
            <a:ext cx="7353436" cy="44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250122" y="6356212"/>
            <a:ext cx="58667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179512" y="6137072"/>
            <a:ext cx="896448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Es el conjunto de entidades públicas, privadas y comunitarias, de </a:t>
            </a:r>
            <a:r>
              <a:rPr lang="es-ES_tradnl" sz="13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políticas, normas, procesos, recursos, planes, estrategias, instrumentos, mecanismos</a:t>
            </a: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, así como la información atinente a la temática, </a:t>
            </a:r>
            <a:r>
              <a:rPr lang="es-ES_tradnl" sz="13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que se aplica de manera organizada para garantizar la gestión del riesgo en el país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”</a:t>
            </a:r>
            <a:endParaRPr lang="es-E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6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481"/>
            <a:ext cx="3888432" cy="615991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610617" y="1875486"/>
            <a:ext cx="2087564" cy="4487863"/>
            <a:chOff x="1084" y="1252"/>
            <a:chExt cx="1315" cy="2827"/>
          </a:xfrm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 rot="10800000" flipH="1">
              <a:off x="1084" y="1252"/>
              <a:ext cx="1270" cy="892"/>
            </a:xfrm>
            <a:prstGeom prst="homePlate">
              <a:avLst>
                <a:gd name="adj" fmla="val 25645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2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Proceso de</a:t>
              </a:r>
            </a:p>
            <a:p>
              <a:r>
                <a:rPr lang="es-ES" sz="2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Conocimiento</a:t>
              </a:r>
            </a:p>
            <a:p>
              <a:r>
                <a:rPr lang="es-ES" sz="22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del Riesgo</a:t>
              </a: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 rot="10800000" flipH="1">
              <a:off x="1084" y="2235"/>
              <a:ext cx="1315" cy="892"/>
            </a:xfrm>
            <a:prstGeom prst="homePlate">
              <a:avLst>
                <a:gd name="adj" fmla="val 25645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2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Proceso de</a:t>
              </a:r>
            </a:p>
            <a:p>
              <a:r>
                <a:rPr lang="es-ES" sz="2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Reducción</a:t>
              </a:r>
            </a:p>
            <a:p>
              <a:r>
                <a:rPr lang="es-ES" sz="2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del Riesgo</a:t>
              </a: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rot="10800000" flipH="1">
              <a:off x="1084" y="3187"/>
              <a:ext cx="1315" cy="892"/>
            </a:xfrm>
            <a:prstGeom prst="homePlate">
              <a:avLst>
                <a:gd name="adj" fmla="val 25645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2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Proceso de</a:t>
              </a:r>
            </a:p>
            <a:p>
              <a:r>
                <a:rPr lang="es-ES" sz="2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Manejo de</a:t>
              </a:r>
            </a:p>
            <a:p>
              <a:r>
                <a:rPr lang="es-ES" sz="24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Desastres</a:t>
              </a:r>
            </a:p>
          </p:txBody>
        </p:sp>
      </p:grp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2770857" y="5019690"/>
            <a:ext cx="2727735" cy="1436688"/>
            <a:chOff x="1837" y="2524"/>
            <a:chExt cx="2133" cy="1586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 rot="10800000" flipH="1">
              <a:off x="1837" y="2524"/>
              <a:ext cx="2133" cy="362"/>
            </a:xfrm>
            <a:prstGeom prst="homePlate">
              <a:avLst>
                <a:gd name="adj" fmla="val 134669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80000"/>
                </a:lnSpc>
              </a:pPr>
              <a:r>
                <a:rPr lang="es-ES" sz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Preparación para la respuesta</a:t>
              </a:r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 rot="10800000" flipH="1">
              <a:off x="1837" y="2932"/>
              <a:ext cx="2133" cy="362"/>
            </a:xfrm>
            <a:prstGeom prst="homePlate">
              <a:avLst>
                <a:gd name="adj" fmla="val 134669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Preparación para la recuperación</a:t>
              </a: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 rot="10800000" flipH="1">
              <a:off x="1837" y="3340"/>
              <a:ext cx="2133" cy="362"/>
            </a:xfrm>
            <a:prstGeom prst="homePlate">
              <a:avLst>
                <a:gd name="adj" fmla="val 134669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Ejecución de la respuesta</a:t>
              </a:r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0800000" flipH="1">
              <a:off x="1837" y="3748"/>
              <a:ext cx="2133" cy="362"/>
            </a:xfrm>
            <a:prstGeom prst="homePlate">
              <a:avLst>
                <a:gd name="adj" fmla="val 134669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Ejecución de la recuperación</a:t>
              </a:r>
            </a:p>
          </p:txBody>
        </p:sp>
      </p:grp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2770856" y="3648066"/>
            <a:ext cx="2519633" cy="1066800"/>
            <a:chOff x="1837" y="1844"/>
            <a:chExt cx="1950" cy="1178"/>
          </a:xfrm>
        </p:grpSpPr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 rot="10800000" flipH="1">
              <a:off x="1837" y="1844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80000"/>
                </a:lnSpc>
              </a:pPr>
              <a:r>
                <a:rPr lang="es-E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Intervención correctiva</a:t>
              </a:r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auto">
            <a:xfrm rot="10800000" flipH="1">
              <a:off x="1837" y="2252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Intervención prospectiva</a:t>
              </a:r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 rot="10800000" flipH="1">
              <a:off x="1837" y="2660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Protección financiera</a:t>
              </a: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2771650" y="1847866"/>
            <a:ext cx="2518839" cy="1436687"/>
            <a:chOff x="1837" y="1117"/>
            <a:chExt cx="1950" cy="1586"/>
          </a:xfrm>
        </p:grpSpPr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 rot="10800000" flipH="1">
              <a:off x="1837" y="1117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lnSpc>
                  <a:spcPct val="80000"/>
                </a:lnSpc>
              </a:pPr>
              <a:r>
                <a:rPr lang="es-E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Identificación y caracterización</a:t>
              </a:r>
            </a:p>
            <a:p>
              <a:pPr>
                <a:lnSpc>
                  <a:spcPct val="80000"/>
                </a:lnSpc>
              </a:pPr>
              <a:r>
                <a:rPr lang="es-E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 escenarios de riesgo</a:t>
              </a:r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 rot="10800000" flipH="1">
              <a:off x="1837" y="1525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Análisis de riesgos</a:t>
              </a: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10800000" flipH="1">
              <a:off x="1837" y="1933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Monitoreo del riesgo</a:t>
              </a: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 rot="10800000" flipH="1">
              <a:off x="1837" y="2341"/>
              <a:ext cx="1950" cy="362"/>
            </a:xfrm>
            <a:prstGeom prst="homePlate">
              <a:avLst>
                <a:gd name="adj" fmla="val 134669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Comunicación del riesgo</a:t>
              </a:r>
            </a:p>
          </p:txBody>
        </p:sp>
      </p:grpSp>
      <p:pic>
        <p:nvPicPr>
          <p:cNvPr id="42" name="Picture 7" descr="Uso Guia Municipal"/>
          <p:cNvPicPr>
            <a:picLocks noChangeAspect="1" noChangeArrowheads="1"/>
          </p:cNvPicPr>
          <p:nvPr/>
        </p:nvPicPr>
        <p:blipFill>
          <a:blip r:embed="rId6" cstate="print"/>
          <a:srcRect l="9748" t="19444"/>
          <a:stretch>
            <a:fillRect/>
          </a:stretch>
        </p:blipFill>
        <p:spPr bwMode="auto">
          <a:xfrm>
            <a:off x="5557696" y="1366485"/>
            <a:ext cx="3240360" cy="202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 descr="100_2063"/>
          <p:cNvPicPr>
            <a:picLocks noChangeAspect="1" noChangeArrowheads="1"/>
          </p:cNvPicPr>
          <p:nvPr/>
        </p:nvPicPr>
        <p:blipFill>
          <a:blip r:embed="rId7" cstate="print"/>
          <a:srcRect t="20117"/>
          <a:stretch>
            <a:fillRect/>
          </a:stretch>
        </p:blipFill>
        <p:spPr bwMode="auto">
          <a:xfrm>
            <a:off x="5564791" y="3930630"/>
            <a:ext cx="32724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2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255" y="902351"/>
            <a:ext cx="8229600" cy="1000438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Instrumentos de Planificación</a:t>
            </a:r>
            <a:endParaRPr lang="es-E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7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8" name="Picture 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9" name="Picture 6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sp>
        <p:nvSpPr>
          <p:cNvPr id="11" name="AutoShape 4"/>
          <p:cNvSpPr>
            <a:spLocks noChangeArrowheads="1"/>
          </p:cNvSpPr>
          <p:nvPr/>
        </p:nvSpPr>
        <p:spPr bwMode="auto">
          <a:xfrm rot="10800000">
            <a:off x="7612266" y="2043182"/>
            <a:ext cx="1368425" cy="4248471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80000"/>
              </a:lnSpc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Ofrecer protección a la población,</a:t>
            </a:r>
          </a:p>
          <a:p>
            <a:pPr algn="ctr">
              <a:lnSpc>
                <a:spcPct val="80000"/>
              </a:lnSpc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mejorar la seguridad, el bienestar</a:t>
            </a:r>
          </a:p>
          <a:p>
            <a:pPr algn="ctr">
              <a:lnSpc>
                <a:spcPct val="80000"/>
              </a:lnSpc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la calidad de vida</a:t>
            </a:r>
          </a:p>
          <a:p>
            <a:pPr algn="ctr">
              <a:lnSpc>
                <a:spcPct val="80000"/>
              </a:lnSpc>
            </a:pPr>
            <a:r>
              <a:rPr lang="es-E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contribuir al  desarrollo sostenible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36920" y="5149878"/>
            <a:ext cx="59039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3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335295" y="1902789"/>
            <a:ext cx="1452563" cy="4460875"/>
            <a:chOff x="740" y="1209"/>
            <a:chExt cx="915" cy="2810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10800000" flipH="1">
              <a:off x="740" y="1209"/>
              <a:ext cx="915" cy="892"/>
            </a:xfrm>
            <a:prstGeom prst="homePlate">
              <a:avLst>
                <a:gd name="adj" fmla="val 25645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Proceso de</a:t>
              </a:r>
            </a:p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Conocimiento</a:t>
              </a:r>
            </a:p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del Riesgo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 rot="10800000" flipH="1">
              <a:off x="740" y="2174"/>
              <a:ext cx="915" cy="892"/>
            </a:xfrm>
            <a:prstGeom prst="homePlate">
              <a:avLst>
                <a:gd name="adj" fmla="val 25645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Proceso de</a:t>
              </a:r>
            </a:p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Reducción</a:t>
              </a:r>
            </a:p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del Riesgo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10800000" flipH="1">
              <a:off x="740" y="3127"/>
              <a:ext cx="915" cy="892"/>
            </a:xfrm>
            <a:prstGeom prst="homePlate">
              <a:avLst>
                <a:gd name="adj" fmla="val 25645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Proceso de</a:t>
              </a:r>
            </a:p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Manejo de</a:t>
              </a:r>
            </a:p>
            <a:p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Desastres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448508" y="2547314"/>
            <a:ext cx="1773237" cy="1439862"/>
            <a:chOff x="3152" y="1344"/>
            <a:chExt cx="1270" cy="1270"/>
          </a:xfrm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3515" y="1344"/>
              <a:ext cx="907" cy="1001"/>
            </a:xfrm>
            <a:prstGeom prst="foldedCorner">
              <a:avLst>
                <a:gd name="adj" fmla="val 12500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O" sz="13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3334" y="1480"/>
              <a:ext cx="907" cy="1001"/>
            </a:xfrm>
            <a:prstGeom prst="foldedCorner">
              <a:avLst>
                <a:gd name="adj" fmla="val 12500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CO" sz="13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3152" y="1613"/>
              <a:ext cx="907" cy="1001"/>
            </a:xfrm>
            <a:prstGeom prst="foldedCorner">
              <a:avLst>
                <a:gd name="adj" fmla="val 12500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Instrumentos</a:t>
              </a:r>
            </a:p>
            <a:p>
              <a:pPr algn="ctr"/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</a:t>
              </a:r>
            </a:p>
            <a:p>
              <a:pPr algn="ctr"/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Planificación</a:t>
              </a:r>
            </a:p>
          </p:txBody>
        </p:sp>
      </p:grp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930733" y="2331414"/>
            <a:ext cx="4538662" cy="367188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s-CO" sz="13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 rot="10800000" flipH="1">
            <a:off x="339933" y="1755151"/>
            <a:ext cx="879475" cy="4752975"/>
          </a:xfrm>
          <a:prstGeom prst="homePlate">
            <a:avLst>
              <a:gd name="adj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Todas las autoridades y los habitantes</a:t>
            </a:r>
          </a:p>
          <a:p>
            <a:pPr algn="ctr">
              <a:lnSpc>
                <a:spcPct val="80000"/>
              </a:lnSpc>
            </a:pPr>
            <a:r>
              <a:rPr lang="es-E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 territorio colombiano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3003758" y="2402851"/>
            <a:ext cx="4319587" cy="3456117"/>
            <a:chOff x="1902" y="1526"/>
            <a:chExt cx="2566" cy="2222"/>
          </a:xfrm>
        </p:grpSpPr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2128" y="1813"/>
              <a:ext cx="752" cy="913"/>
              <a:chOff x="2063" y="1798"/>
              <a:chExt cx="752" cy="913"/>
            </a:xfrm>
          </p:grpSpPr>
          <p:sp>
            <p:nvSpPr>
              <p:cNvPr id="45" name="AutoShape 18"/>
              <p:cNvSpPr>
                <a:spLocks noChangeArrowheads="1"/>
              </p:cNvSpPr>
              <p:nvPr/>
            </p:nvSpPr>
            <p:spPr bwMode="auto">
              <a:xfrm>
                <a:off x="2063" y="1798"/>
                <a:ext cx="75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CO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2064" y="2523"/>
                <a:ext cx="529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300">
                    <a:solidFill>
                      <a:srgbClr val="0000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Municipal</a:t>
                </a:r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1992" y="1677"/>
              <a:ext cx="752" cy="913"/>
              <a:chOff x="1927" y="1662"/>
              <a:chExt cx="752" cy="913"/>
            </a:xfrm>
          </p:grpSpPr>
          <p:sp>
            <p:nvSpPr>
              <p:cNvPr id="43" name="AutoShape 18"/>
              <p:cNvSpPr>
                <a:spLocks noChangeArrowheads="1"/>
              </p:cNvSpPr>
              <p:nvPr/>
            </p:nvSpPr>
            <p:spPr bwMode="auto">
              <a:xfrm>
                <a:off x="1927" y="1662"/>
                <a:ext cx="75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CO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2018" y="2387"/>
                <a:ext cx="424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300">
                    <a:solidFill>
                      <a:srgbClr val="0000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Dep/tal</a:t>
                </a:r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3652" y="1813"/>
              <a:ext cx="752" cy="913"/>
              <a:chOff x="3716" y="1813"/>
              <a:chExt cx="752" cy="913"/>
            </a:xfrm>
          </p:grpSpPr>
          <p:sp>
            <p:nvSpPr>
              <p:cNvPr id="41" name="AutoShape 18"/>
              <p:cNvSpPr>
                <a:spLocks noChangeArrowheads="1"/>
              </p:cNvSpPr>
              <p:nvPr/>
            </p:nvSpPr>
            <p:spPr bwMode="auto">
              <a:xfrm>
                <a:off x="3716" y="1813"/>
                <a:ext cx="75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CO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3717" y="2538"/>
                <a:ext cx="529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300">
                    <a:solidFill>
                      <a:srgbClr val="0000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Municipal</a:t>
                </a:r>
              </a:p>
            </p:txBody>
          </p:sp>
        </p:grp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3516" y="1677"/>
              <a:ext cx="752" cy="913"/>
              <a:chOff x="3580" y="1677"/>
              <a:chExt cx="752" cy="913"/>
            </a:xfrm>
          </p:grpSpPr>
          <p:sp>
            <p:nvSpPr>
              <p:cNvPr id="39" name="AutoShape 18"/>
              <p:cNvSpPr>
                <a:spLocks noChangeArrowheads="1"/>
              </p:cNvSpPr>
              <p:nvPr/>
            </p:nvSpPr>
            <p:spPr bwMode="auto">
              <a:xfrm>
                <a:off x="3580" y="1677"/>
                <a:ext cx="75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CO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3671" y="2402"/>
                <a:ext cx="424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300">
                    <a:solidFill>
                      <a:srgbClr val="0000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Dep/tal</a:t>
                </a:r>
              </a:p>
            </p:txBody>
          </p:sp>
        </p:grp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3507" y="2236"/>
              <a:ext cx="49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3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Nacional</a:t>
              </a:r>
            </a:p>
          </p:txBody>
        </p:sp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>
              <a:off x="3379" y="1526"/>
              <a:ext cx="752" cy="907"/>
            </a:xfrm>
            <a:prstGeom prst="foldedCorner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Estrategia</a:t>
              </a:r>
            </a:p>
            <a:p>
              <a:pPr algn="ctr">
                <a:lnSpc>
                  <a:spcPct val="80000"/>
                </a:lnSpc>
              </a:pPr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</a:t>
              </a:r>
            </a:p>
            <a:p>
              <a:pPr algn="ctr">
                <a:lnSpc>
                  <a:spcPct val="80000"/>
                </a:lnSpc>
              </a:pPr>
              <a:r>
                <a:rPr lang="es-ES" sz="13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Respuesta</a:t>
              </a:r>
            </a:p>
          </p:txBody>
        </p:sp>
        <p:grpSp>
          <p:nvGrpSpPr>
            <p:cNvPr id="30" name="Group 43"/>
            <p:cNvGrpSpPr>
              <a:grpSpLocks/>
            </p:cNvGrpSpPr>
            <p:nvPr/>
          </p:nvGrpSpPr>
          <p:grpSpPr bwMode="auto">
            <a:xfrm>
              <a:off x="1902" y="1540"/>
              <a:ext cx="752" cy="907"/>
              <a:chOff x="1837" y="1525"/>
              <a:chExt cx="752" cy="907"/>
            </a:xfrm>
          </p:grpSpPr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>
                <a:off x="1837" y="1525"/>
                <a:ext cx="75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s-ES" sz="13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Plan de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s-ES" sz="13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Gestión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s-ES" sz="13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del Riesgo</a:t>
                </a:r>
              </a:p>
            </p:txBody>
          </p:sp>
          <p:sp>
            <p:nvSpPr>
              <p:cNvPr id="38" name="Text Box 45"/>
              <p:cNvSpPr txBox="1">
                <a:spLocks noChangeArrowheads="1"/>
              </p:cNvSpPr>
              <p:nvPr/>
            </p:nvSpPr>
            <p:spPr bwMode="auto">
              <a:xfrm>
                <a:off x="1918" y="2221"/>
                <a:ext cx="495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300">
                    <a:solidFill>
                      <a:srgbClr val="0000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Nacional</a:t>
                </a:r>
              </a:p>
            </p:txBody>
          </p:sp>
        </p:grp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3473" y="2221"/>
              <a:ext cx="49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3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Nacional</a:t>
              </a:r>
            </a:p>
          </p:txBody>
        </p:sp>
        <p:grpSp>
          <p:nvGrpSpPr>
            <p:cNvPr id="32" name="Group 47"/>
            <p:cNvGrpSpPr>
              <a:grpSpLocks/>
            </p:cNvGrpSpPr>
            <p:nvPr/>
          </p:nvGrpSpPr>
          <p:grpSpPr bwMode="auto">
            <a:xfrm>
              <a:off x="3716" y="2841"/>
              <a:ext cx="752" cy="907"/>
              <a:chOff x="2899" y="2705"/>
              <a:chExt cx="752" cy="907"/>
            </a:xfrm>
          </p:grpSpPr>
          <p:sp>
            <p:nvSpPr>
              <p:cNvPr id="35" name="AutoShape 18"/>
              <p:cNvSpPr>
                <a:spLocks noChangeArrowheads="1"/>
              </p:cNvSpPr>
              <p:nvPr/>
            </p:nvSpPr>
            <p:spPr bwMode="auto">
              <a:xfrm>
                <a:off x="2899" y="2705"/>
                <a:ext cx="752" cy="907"/>
              </a:xfrm>
              <a:prstGeom prst="foldedCorner">
                <a:avLst>
                  <a:gd name="adj" fmla="val 12500"/>
                </a:avLst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s-ES" sz="13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Plan de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s-ES" sz="13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Emergencia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s-ES" sz="13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s-ES" sz="13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Contingencia</a:t>
                </a:r>
              </a:p>
            </p:txBody>
          </p:sp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auto">
              <a:xfrm>
                <a:off x="2942" y="3400"/>
                <a:ext cx="556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300">
                    <a:solidFill>
                      <a:srgbClr val="000099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Empresas</a:t>
                </a:r>
              </a:p>
            </p:txBody>
          </p:sp>
        </p:grp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2828" y="2841"/>
              <a:ext cx="752" cy="907"/>
            </a:xfrm>
            <a:prstGeom prst="foldedCorner">
              <a:avLst>
                <a:gd name="adj" fmla="val 125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s-ES" sz="13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POTs</a:t>
              </a:r>
            </a:p>
            <a:p>
              <a:pPr algn="ctr">
                <a:lnSpc>
                  <a:spcPct val="80000"/>
                </a:lnSpc>
              </a:pPr>
              <a:endParaRPr lang="es-ES" sz="13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es-ES" sz="13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POMCHs</a:t>
              </a:r>
            </a:p>
            <a:p>
              <a:pPr algn="ctr">
                <a:lnSpc>
                  <a:spcPct val="80000"/>
                </a:lnSpc>
              </a:pPr>
              <a:endParaRPr lang="es-ES" sz="13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80000"/>
                </a:lnSpc>
              </a:pPr>
              <a:r>
                <a:rPr lang="es-ES" sz="13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Plan de</a:t>
              </a:r>
            </a:p>
            <a:p>
              <a:pPr algn="ctr">
                <a:lnSpc>
                  <a:spcPct val="80000"/>
                </a:lnSpc>
              </a:pPr>
              <a:r>
                <a:rPr lang="es-ES" sz="13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Desarrollo</a:t>
              </a:r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>
              <a:off x="1921" y="2841"/>
              <a:ext cx="752" cy="907"/>
            </a:xfrm>
            <a:prstGeom prst="foldedCorner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s-ES" sz="13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Plan</a:t>
              </a:r>
            </a:p>
            <a:p>
              <a:pPr algn="ctr">
                <a:lnSpc>
                  <a:spcPct val="80000"/>
                </a:lnSpc>
              </a:pPr>
              <a:r>
                <a:rPr lang="es-ES" sz="1300" b="1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Recuperación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6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560" y="747820"/>
            <a:ext cx="8229600" cy="1647056"/>
          </a:xfrm>
        </p:spPr>
        <p:txBody>
          <a:bodyPr>
            <a:normAutofit/>
          </a:bodyPr>
          <a:lstStyle/>
          <a:p>
            <a:pPr algn="l"/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UNGRD </a:t>
            </a:r>
            <a:endParaRPr lang="es-ES" sz="3200" dirty="0"/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2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198568" cy="1470025"/>
          </a:xfrm>
          <a:noFill/>
        </p:spPr>
        <p:txBody>
          <a:bodyPr>
            <a:normAutofit/>
          </a:bodyPr>
          <a:lstStyle/>
          <a:p>
            <a:r>
              <a:rPr lang="es-P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PA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7272808" cy="1752600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Iván Márquez Pérez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arlos.marquez@gestiondelriesgo.gov.co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www.gestiondelriesgo.gov.co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405</Words>
  <Application>Microsoft Office PowerPoint</Application>
  <PresentationFormat>Presentación en pantalla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Panel Políticas Públicas a Nivel Nacional, Regional y Local para la RRD</vt:lpstr>
      <vt:lpstr>Ley 1523: “Por la cual se adopta la Política Nacional de Gestión del Riesgo de Desastres y se establece el Sistema Nacional de Gestión del Riesgo de Desastres”</vt:lpstr>
      <vt:lpstr>Gestión del Riesgo de Desastres</vt:lpstr>
      <vt:lpstr>La Estructura de la Política</vt:lpstr>
      <vt:lpstr>El Sistema Nacional de Gestión del Riesgo</vt:lpstr>
      <vt:lpstr>Objetivos Específicos</vt:lpstr>
      <vt:lpstr>Instrumentos de Planificación</vt:lpstr>
      <vt:lpstr>Video UNGRD 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ADMON</cp:lastModifiedBy>
  <cp:revision>24</cp:revision>
  <dcterms:created xsi:type="dcterms:W3CDTF">2011-02-04T21:23:49Z</dcterms:created>
  <dcterms:modified xsi:type="dcterms:W3CDTF">2012-11-20T18:59:56Z</dcterms:modified>
</cp:coreProperties>
</file>