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2" r:id="rId6"/>
    <p:sldId id="266" r:id="rId7"/>
    <p:sldId id="269" r:id="rId8"/>
    <p:sldId id="260" r:id="rId9"/>
    <p:sldId id="268" r:id="rId10"/>
    <p:sldId id="267" r:id="rId11"/>
    <p:sldId id="272" r:id="rId12"/>
    <p:sldId id="270" r:id="rId13"/>
    <p:sldId id="271" r:id="rId14"/>
  </p:sldIdLst>
  <p:sldSz cx="9144000" cy="6858000" type="screen4x3"/>
  <p:notesSz cx="6950075" cy="9236075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660"/>
  </p:normalViewPr>
  <p:slideViewPr>
    <p:cSldViewPr>
      <p:cViewPr>
        <p:scale>
          <a:sx n="60" d="100"/>
          <a:sy n="60" d="100"/>
        </p:scale>
        <p:origin x="-154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5075F-8F39-489D-AFFB-629E9C37A9E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L"/>
        </a:p>
      </dgm:t>
    </dgm:pt>
    <dgm:pt modelId="{B0DE5780-2876-4171-9AA8-7F889805FBB5}">
      <dgm:prSet/>
      <dgm:spPr/>
      <dgm:t>
        <a:bodyPr/>
        <a:lstStyle/>
        <a:p>
          <a:pPr rtl="0"/>
          <a:r>
            <a:rPr lang="es-MX" b="1" smtClean="0"/>
            <a:t>BM: </a:t>
          </a:r>
          <a:r>
            <a:rPr lang="es-MX" smtClean="0"/>
            <a:t>BRIGADA MUNICIPAL</a:t>
          </a:r>
          <a:endParaRPr lang="es-CL"/>
        </a:p>
      </dgm:t>
    </dgm:pt>
    <dgm:pt modelId="{C340292D-F898-4748-92B1-0A81066B9A03}" type="parTrans" cxnId="{B6211FB9-391F-4C59-BF24-6B2109A8A15B}">
      <dgm:prSet/>
      <dgm:spPr/>
      <dgm:t>
        <a:bodyPr/>
        <a:lstStyle/>
        <a:p>
          <a:endParaRPr lang="es-CL"/>
        </a:p>
      </dgm:t>
    </dgm:pt>
    <dgm:pt modelId="{594BB64E-357E-48FC-963D-0E7A44524FEB}" type="sibTrans" cxnId="{B6211FB9-391F-4C59-BF24-6B2109A8A15B}">
      <dgm:prSet/>
      <dgm:spPr/>
      <dgm:t>
        <a:bodyPr/>
        <a:lstStyle/>
        <a:p>
          <a:endParaRPr lang="es-CL"/>
        </a:p>
      </dgm:t>
    </dgm:pt>
    <dgm:pt modelId="{F5239E4C-0EA0-4B6E-92FD-DD4A11F58F82}">
      <dgm:prSet/>
      <dgm:spPr/>
      <dgm:t>
        <a:bodyPr/>
        <a:lstStyle/>
        <a:p>
          <a:pPr rtl="0"/>
          <a:r>
            <a:rPr lang="es-MX" b="1" smtClean="0"/>
            <a:t>BV: </a:t>
          </a:r>
          <a:r>
            <a:rPr lang="es-MX" smtClean="0"/>
            <a:t>BRIGADA VECINAL</a:t>
          </a:r>
          <a:endParaRPr lang="es-CL"/>
        </a:p>
      </dgm:t>
    </dgm:pt>
    <dgm:pt modelId="{F1EF9609-0C44-4C6B-B804-53A5FF30B282}" type="parTrans" cxnId="{1B76A982-935C-44D0-91CF-6275F5700B0C}">
      <dgm:prSet/>
      <dgm:spPr/>
      <dgm:t>
        <a:bodyPr/>
        <a:lstStyle/>
        <a:p>
          <a:endParaRPr lang="es-CL"/>
        </a:p>
      </dgm:t>
    </dgm:pt>
    <dgm:pt modelId="{B876CE83-6501-4484-94F3-D8CBF86CE6DF}" type="sibTrans" cxnId="{1B76A982-935C-44D0-91CF-6275F5700B0C}">
      <dgm:prSet/>
      <dgm:spPr/>
      <dgm:t>
        <a:bodyPr/>
        <a:lstStyle/>
        <a:p>
          <a:endParaRPr lang="es-CL"/>
        </a:p>
      </dgm:t>
    </dgm:pt>
    <dgm:pt modelId="{DCD2E354-DFDE-4605-BA05-EF78BBA6D7B5}" type="pres">
      <dgm:prSet presAssocID="{16B5075F-8F39-489D-AFFB-629E9C37A9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69FCC7-9B36-4A3C-8FFE-8393AC69AE25}" type="pres">
      <dgm:prSet presAssocID="{B0DE5780-2876-4171-9AA8-7F889805FB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289A3E-53DA-4EC4-A202-DA5D9F01CE40}" type="pres">
      <dgm:prSet presAssocID="{594BB64E-357E-48FC-963D-0E7A44524FEB}" presName="spacer" presStyleCnt="0"/>
      <dgm:spPr/>
    </dgm:pt>
    <dgm:pt modelId="{7A40EFAA-9640-4042-BB5B-8E8894B1124A}" type="pres">
      <dgm:prSet presAssocID="{F5239E4C-0EA0-4B6E-92FD-DD4A11F58F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2ADEC4-0134-41B8-AF48-BB0653422AA2}" type="presOf" srcId="{16B5075F-8F39-489D-AFFB-629E9C37A9E1}" destId="{DCD2E354-DFDE-4605-BA05-EF78BBA6D7B5}" srcOrd="0" destOrd="0" presId="urn:microsoft.com/office/officeart/2005/8/layout/vList2"/>
    <dgm:cxn modelId="{AE590BAD-6510-4B38-95DE-14C6E61DDCFE}" type="presOf" srcId="{B0DE5780-2876-4171-9AA8-7F889805FBB5}" destId="{6969FCC7-9B36-4A3C-8FFE-8393AC69AE25}" srcOrd="0" destOrd="0" presId="urn:microsoft.com/office/officeart/2005/8/layout/vList2"/>
    <dgm:cxn modelId="{B6211FB9-391F-4C59-BF24-6B2109A8A15B}" srcId="{16B5075F-8F39-489D-AFFB-629E9C37A9E1}" destId="{B0DE5780-2876-4171-9AA8-7F889805FBB5}" srcOrd="0" destOrd="0" parTransId="{C340292D-F898-4748-92B1-0A81066B9A03}" sibTransId="{594BB64E-357E-48FC-963D-0E7A44524FEB}"/>
    <dgm:cxn modelId="{5AC5284A-4DD3-43E4-AAD6-479CCAF5B2A1}" type="presOf" srcId="{F5239E4C-0EA0-4B6E-92FD-DD4A11F58F82}" destId="{7A40EFAA-9640-4042-BB5B-8E8894B1124A}" srcOrd="0" destOrd="0" presId="urn:microsoft.com/office/officeart/2005/8/layout/vList2"/>
    <dgm:cxn modelId="{1B76A982-935C-44D0-91CF-6275F5700B0C}" srcId="{16B5075F-8F39-489D-AFFB-629E9C37A9E1}" destId="{F5239E4C-0EA0-4B6E-92FD-DD4A11F58F82}" srcOrd="1" destOrd="0" parTransId="{F1EF9609-0C44-4C6B-B804-53A5FF30B282}" sibTransId="{B876CE83-6501-4484-94F3-D8CBF86CE6DF}"/>
    <dgm:cxn modelId="{F5DE148E-25C4-4FCF-AC0A-9C506C3779B1}" type="presParOf" srcId="{DCD2E354-DFDE-4605-BA05-EF78BBA6D7B5}" destId="{6969FCC7-9B36-4A3C-8FFE-8393AC69AE25}" srcOrd="0" destOrd="0" presId="urn:microsoft.com/office/officeart/2005/8/layout/vList2"/>
    <dgm:cxn modelId="{41CF2D1C-8A4E-41DC-A527-AD2B46E4B915}" type="presParOf" srcId="{DCD2E354-DFDE-4605-BA05-EF78BBA6D7B5}" destId="{95289A3E-53DA-4EC4-A202-DA5D9F01CE40}" srcOrd="1" destOrd="0" presId="urn:microsoft.com/office/officeart/2005/8/layout/vList2"/>
    <dgm:cxn modelId="{85378238-ADD4-4896-AF4F-7AB65C6DF5A8}" type="presParOf" srcId="{DCD2E354-DFDE-4605-BA05-EF78BBA6D7B5}" destId="{7A40EFAA-9640-4042-BB5B-8E8894B112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9FCC7-9B36-4A3C-8FFE-8393AC69AE25}">
      <dsp:nvSpPr>
        <dsp:cNvPr id="0" name=""/>
        <dsp:cNvSpPr/>
      </dsp:nvSpPr>
      <dsp:spPr>
        <a:xfrm>
          <a:off x="0" y="13381"/>
          <a:ext cx="2773542" cy="3357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/>
            <a:t>BM: </a:t>
          </a:r>
          <a:r>
            <a:rPr lang="es-MX" sz="1400" kern="1200" smtClean="0"/>
            <a:t>BRIGADA MUNICIPAL</a:t>
          </a:r>
          <a:endParaRPr lang="es-CL" sz="1400" kern="1200"/>
        </a:p>
      </dsp:txBody>
      <dsp:txXfrm>
        <a:off x="16392" y="29773"/>
        <a:ext cx="2740758" cy="303006"/>
      </dsp:txXfrm>
    </dsp:sp>
    <dsp:sp modelId="{7A40EFAA-9640-4042-BB5B-8E8894B1124A}">
      <dsp:nvSpPr>
        <dsp:cNvPr id="0" name=""/>
        <dsp:cNvSpPr/>
      </dsp:nvSpPr>
      <dsp:spPr>
        <a:xfrm>
          <a:off x="0" y="389492"/>
          <a:ext cx="2773542" cy="33579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/>
            <a:t>BV: </a:t>
          </a:r>
          <a:r>
            <a:rPr lang="es-MX" sz="1400" kern="1200" smtClean="0"/>
            <a:t>BRIGADA VECINAL</a:t>
          </a:r>
          <a:endParaRPr lang="es-CL" sz="1400" kern="1200"/>
        </a:p>
      </dsp:txBody>
      <dsp:txXfrm>
        <a:off x="16392" y="405884"/>
        <a:ext cx="2740758" cy="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11/26/2012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.gif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11.png"/><Relationship Id="rId9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image" Target="../media/image6.gif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17" Type="http://schemas.openxmlformats.org/officeDocument/2006/relationships/image" Target="../media/image83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png"/><Relationship Id="rId19" Type="http://schemas.openxmlformats.org/officeDocument/2006/relationships/image" Target="../media/image85.jpeg"/><Relationship Id="rId4" Type="http://schemas.openxmlformats.org/officeDocument/2006/relationships/image" Target="../media/image7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jpeg"/><Relationship Id="rId9" Type="http://schemas.openxmlformats.org/officeDocument/2006/relationships/diagramData" Target="../diagrams/data1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6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6.gi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1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gif"/><Relationship Id="rId3" Type="http://schemas.openxmlformats.org/officeDocument/2006/relationships/image" Target="../media/image6.gif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1.pn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24" Type="http://schemas.openxmlformats.org/officeDocument/2006/relationships/image" Target="../media/image66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23" Type="http://schemas.openxmlformats.org/officeDocument/2006/relationships/image" Target="../media/image65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6.gif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66830" y="2348880"/>
            <a:ext cx="7198568" cy="1470025"/>
          </a:xfrm>
          <a:noFill/>
        </p:spPr>
        <p:txBody>
          <a:bodyPr>
            <a:normAutofit fontScale="90000"/>
          </a:bodyPr>
          <a:lstStyle/>
          <a:p>
            <a:r>
              <a:rPr lang="es-C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Cooperación Técnica para la Reducción del Riesgo de </a:t>
            </a:r>
            <a:r>
              <a:rPr lang="es-C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Desastres</a:t>
            </a:r>
            <a:br>
              <a:rPr lang="es-C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de Talcahuano, Una visión descentralizada de la gestión del riesgo</a:t>
            </a:r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692624"/>
            <a:ext cx="6400800" cy="1752600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Alcalde de Talcahuano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Municipalidad de Talcahuano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Gastón Saavedra </a:t>
            </a:r>
            <a:r>
              <a:rPr lang="es-PA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Chandía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08104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Nov. 2012 </a:t>
            </a:r>
            <a:endParaRPr lang="es-P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12968" cy="720079"/>
          </a:xfrm>
          <a:noFill/>
        </p:spPr>
        <p:txBody>
          <a:bodyPr>
            <a:noAutofit/>
          </a:bodyPr>
          <a:lstStyle/>
          <a:p>
            <a: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Inauguración Centro </a:t>
            </a:r>
            <a:r>
              <a:rPr lang="es-P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ecinal de Gestión de Riesgo «</a:t>
            </a:r>
            <a:r>
              <a:rPr lang="es-P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Galvarino</a:t>
            </a:r>
            <a: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  <a:b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Santa Clara.</a:t>
            </a:r>
            <a:endParaRPr lang="es-P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3108"/>
            <a:ext cx="2211981" cy="26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Elipse"/>
          <p:cNvSpPr/>
          <p:nvPr/>
        </p:nvSpPr>
        <p:spPr>
          <a:xfrm>
            <a:off x="1698033" y="4805213"/>
            <a:ext cx="431800" cy="415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A5C249">
                    <a:lumMod val="50000"/>
                  </a:srgbClr>
                </a:solidFill>
              </a:rPr>
              <a:t>2</a:t>
            </a:r>
          </a:p>
        </p:txBody>
      </p:sp>
      <p:pic>
        <p:nvPicPr>
          <p:cNvPr id="15" name="Picture 10" descr="DSCF2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7" y="2185960"/>
            <a:ext cx="1655936" cy="1242177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glow>
              <a:schemeClr val="accent1">
                <a:satMod val="175000"/>
              </a:schemeClr>
            </a:glo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15 Conector recto de flecha"/>
          <p:cNvCxnSpPr/>
          <p:nvPr/>
        </p:nvCxnSpPr>
        <p:spPr>
          <a:xfrm flipH="1" flipV="1">
            <a:off x="1285502" y="3428137"/>
            <a:ext cx="412531" cy="1377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418197" y="1916832"/>
            <a:ext cx="204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</a:rPr>
              <a:t>[26-sep-2012]</a:t>
            </a:r>
            <a:endParaRPr lang="es-C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auricio\Desktop\DSC_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24478"/>
            <a:ext cx="3102162" cy="20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uricio\Desktop\DSC_00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25" y="2542995"/>
            <a:ext cx="3074231" cy="20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uricio\Desktop\DSC_00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77" y="4673411"/>
            <a:ext cx="3119217" cy="20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251520" y="1268760"/>
            <a:ext cx="4906888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A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orientaciones de respuesta frente emergencias de terremoto y tsunami desde la experiencia de Talcahuano, Chile</a:t>
            </a:r>
            <a:endParaRPr lang="es-ES" sz="2000" dirty="0"/>
          </a:p>
        </p:txBody>
      </p:sp>
      <p:pic>
        <p:nvPicPr>
          <p:cNvPr id="18" name="Picture 2" descr="C:\Users\mauricio\Dropbox\(+) Blog GIR\Imagenes\portada-gu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02" y="1797417"/>
            <a:ext cx="3318778" cy="42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Mauro\Pictures\Picasa\Exportaciones\fotos\DSCN2434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79512" y="2564904"/>
            <a:ext cx="2363662" cy="1772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" name="Picture 2" descr="C:\Users\Mauro\Dropbox\mtm_Municipalidad Talcahuano\Guia de orientacions practicas post terremoto\Iconos\372px-Biotré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95" y="4157627"/>
            <a:ext cx="405350" cy="37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Users\Mauricio\Pictures\FOTO_04200907291726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94" y="5407787"/>
            <a:ext cx="401236" cy="52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Mauro\Dropbox\mtm_Municipalidad Talcahuano\Guia de orientacions practicas post terremoto\Iconos\asmar1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77" y="3011036"/>
            <a:ext cx="424461" cy="3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:\Users\Mauro\Dropbox\mtm_Municipalidad Talcahuano\Guia de orientacions practicas post terremoto\Iconos\svt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83" y="5300124"/>
            <a:ext cx="471747" cy="47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Users\Mauricio\Pictures\logoban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68" y="3706037"/>
            <a:ext cx="373540" cy="38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Mauro\Dropbox\mtm_Municipalidad Talcahuano\Guia de orientacions practicas post terremoto\Iconos\Essbi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95" y="3580539"/>
            <a:ext cx="673404" cy="29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Mauricio\Pictures\pd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7" y="4281268"/>
            <a:ext cx="464987" cy="23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C:\Users\Mauro\Dropbox\mtm_Municipalidad Talcahuano\Guia de orientacions practicas post terremoto\Iconos\carabineros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49" y="4610637"/>
            <a:ext cx="335670" cy="3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C:\Users\Mauro\Dropbox\mtm_Municipalidad Talcahuano\Guia de orientacions practicas post terremoto\Iconos\untech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95" y="4810927"/>
            <a:ext cx="657584" cy="33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Mauro\Dropbox\mtm_Municipalidad Talcahuano\Guia de orientacions practicas post terremoto\Iconos\cruz_roja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24" y="2968404"/>
            <a:ext cx="414774" cy="40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95" y="2835086"/>
            <a:ext cx="551724" cy="53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C:\Users\mauricio\Pictures\radiobíobí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94" y="4689680"/>
            <a:ext cx="558488" cy="5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auricio\Pictures\pnud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65" y="3706037"/>
            <a:ext cx="305405" cy="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179604" y="4689680"/>
            <a:ext cx="2520188" cy="2051688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179512" y="4980826"/>
            <a:ext cx="216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Servicios </a:t>
            </a:r>
            <a:r>
              <a:rPr lang="es-E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Básicos</a:t>
            </a:r>
            <a:endParaRPr lang="es-CL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79604" y="6464369"/>
            <a:ext cx="184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Gobernabilidad</a:t>
            </a:r>
            <a:endParaRPr lang="es-CL" sz="1200" dirty="0">
              <a:solidFill>
                <a:schemeClr val="tx2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79512" y="5269287"/>
            <a:ext cx="2408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Atención </a:t>
            </a:r>
            <a:r>
              <a:rPr lang="es-E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Social </a:t>
            </a:r>
            <a:endParaRPr lang="es-ES" sz="1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79512" y="6187370"/>
            <a:ext cx="390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Infraestructura y </a:t>
            </a:r>
            <a:r>
              <a:rPr lang="es-E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Conectividad</a:t>
            </a:r>
            <a:endParaRPr lang="es-E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79604" y="5549451"/>
            <a:ext cx="2087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Times New Roman" pitchFamily="18" charset="0"/>
              </a:rPr>
              <a:t>Medios de </a:t>
            </a:r>
            <a:r>
              <a:rPr lang="es-ES" sz="1200" b="1" dirty="0" smtClean="0">
                <a:solidFill>
                  <a:schemeClr val="tx2"/>
                </a:solidFill>
                <a:latin typeface="Times New Roman" pitchFamily="18" charset="0"/>
              </a:rPr>
              <a:t>Vida</a:t>
            </a:r>
            <a:endParaRPr lang="es-CL" sz="1200" dirty="0">
              <a:solidFill>
                <a:schemeClr val="tx2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79512" y="5877979"/>
            <a:ext cx="136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Habitabilidad</a:t>
            </a:r>
            <a:endParaRPr lang="es-CL" sz="1200" dirty="0">
              <a:solidFill>
                <a:schemeClr val="tx2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79512" y="46438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Dimensiones tratadas: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630616" cy="1470025"/>
          </a:xfrm>
          <a:noFill/>
        </p:spPr>
        <p:txBody>
          <a:bodyPr>
            <a:normAutofit/>
          </a:bodyPr>
          <a:lstStyle/>
          <a:p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«Ejes Estratégicos del Municipio para el Desarrollo Local»</a:t>
            </a: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272808" cy="2040632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Ciudadana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A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Ordenamiento </a:t>
            </a: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</a:t>
            </a:r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Económico Local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del Riesgo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5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630616" cy="1470025"/>
          </a:xfrm>
          <a:noFill/>
        </p:spPr>
        <p:txBody>
          <a:bodyPr>
            <a:normAutofit fontScale="90000"/>
          </a:bodyPr>
          <a:lstStyle/>
          <a:p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«El desarrollo de los territorios se logra respetando los conocimientos de las personas»</a:t>
            </a: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7272808" cy="1752600"/>
          </a:xfrm>
          <a:noFill/>
        </p:spPr>
        <p:txBody>
          <a:bodyPr>
            <a:normAutofit/>
          </a:bodyPr>
          <a:lstStyle/>
          <a:p>
            <a:pPr algn="l"/>
            <a:r>
              <a:rPr lang="es-PA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Gastón Saavedra </a:t>
            </a:r>
            <a:r>
              <a:rPr lang="es-PA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Chandía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alcaldia@talcahuano.cl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www.talcahuano.cl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5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659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en Cuba. Ciudades </a:t>
            </a:r>
            <a:r>
              <a:rPr lang="es-C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Habana y </a:t>
            </a:r>
            <a:r>
              <a:rPr lang="es-C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Viñales</a:t>
            </a:r>
            <a:r>
              <a:rPr lang="es-C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L" sz="3200" dirty="0"/>
              <a:t/>
            </a:r>
            <a:br>
              <a:rPr lang="es-CL" sz="3200" dirty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3629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algn="just"/>
            <a:endParaRPr lang="es-PA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s-MX" dirty="0"/>
              <a:t>Intercambiar experiencias en el contexto regional sobre las mejores prácticas y lecciones aprendidas en el manejo integral de riesgo a nivel local con énfasis en la protección y recuperación de medios de vida del sector agropecuario y habitacional.</a:t>
            </a:r>
            <a:endParaRPr lang="es-CL" dirty="0"/>
          </a:p>
          <a:p>
            <a:pPr algn="just"/>
            <a:endParaRPr lang="es-CL" dirty="0"/>
          </a:p>
          <a:p>
            <a:pPr lvl="0" algn="just"/>
            <a:r>
              <a:rPr lang="es-MX" dirty="0"/>
              <a:t>Contribuir a la capacidad de los actores en manejo integral de riesgo en el nivel local y su incorporación a la toma de decisiones para la planificación de un desarrollo humano seguro.</a:t>
            </a:r>
            <a:endParaRPr lang="es-CL" dirty="0"/>
          </a:p>
          <a:p>
            <a:pPr algn="just"/>
            <a:endParaRPr lang="es-CL" dirty="0"/>
          </a:p>
          <a:p>
            <a:pPr lvl="0" algn="just"/>
            <a:r>
              <a:rPr lang="es-MX" dirty="0"/>
              <a:t>Conocer la experiencia de los Centros de Gestión para la Reducción de Riesgo (CGRR) a nivel municipal y provincial como herramienta de apoyo a la gestión de los gobiernos y de los Puntos de Alerta Temprana en comunidades vulnerables.</a:t>
            </a:r>
            <a:endParaRPr lang="es-CL" dirty="0"/>
          </a:p>
          <a:p>
            <a:pPr algn="just"/>
            <a:endParaRPr lang="es-CL" dirty="0"/>
          </a:p>
          <a:p>
            <a:pPr lvl="0" algn="just"/>
            <a:r>
              <a:rPr lang="es-CL" dirty="0"/>
              <a:t>Desarrollar un plan de trabajo diferenciado para el Municipio de Talcahuano para la creación de los centros municipales de gestión del riesgo. </a:t>
            </a: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s-ES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en Cuba. Ciudades </a:t>
            </a:r>
            <a:r>
              <a:rPr lang="es-C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Habana y </a:t>
            </a:r>
            <a:r>
              <a:rPr lang="es-C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Viñales</a:t>
            </a:r>
            <a:r>
              <a:rPr lang="es-C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L" sz="3200" dirty="0"/>
              <a:t/>
            </a:r>
            <a:br>
              <a:rPr lang="es-CL" sz="3200" dirty="0"/>
            </a:br>
            <a:endParaRPr lang="es-ES" sz="32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ba 0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926383" cy="165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uba 03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11" y="4365104"/>
            <a:ext cx="3024336" cy="16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139952" y="2701950"/>
            <a:ext cx="21602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Recorrido por la zona rural de Viñales, conociendo las casas refugios resistentes a Huracanes, y las viviendas recuperadas</a:t>
            </a:r>
            <a:r>
              <a:rPr lang="es-CL" dirty="0"/>
              <a:t>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7504" y="4149080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Recorrido </a:t>
            </a:r>
            <a:r>
              <a:rPr lang="es-CL" sz="1400" dirty="0"/>
              <a:t>por la zona rural de Viñales, conociendo los puntos de alerta temprana.</a:t>
            </a:r>
          </a:p>
          <a:p>
            <a:endParaRPr lang="es-CL" dirty="0"/>
          </a:p>
        </p:txBody>
      </p:sp>
      <p:pic>
        <p:nvPicPr>
          <p:cNvPr id="1029" name="Picture 5" descr="IMG_54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61" y="2060848"/>
            <a:ext cx="2421023" cy="17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 Vecinales de Gestión de Riesgo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36304"/>
            <a:ext cx="8147248" cy="892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</a:t>
            </a:r>
          </a:p>
          <a:p>
            <a:pPr algn="just"/>
            <a:r>
              <a:rPr lang="es-CL" b="1" dirty="0" smtClean="0">
                <a:solidFill>
                  <a:srgbClr val="0F6FC6"/>
                </a:solidFill>
                <a:cs typeface="Arial" charset="0"/>
              </a:rPr>
              <a:t>Espacios </a:t>
            </a:r>
            <a:r>
              <a:rPr lang="es-CL" b="1" dirty="0">
                <a:solidFill>
                  <a:srgbClr val="0F6FC6"/>
                </a:solidFill>
                <a:cs typeface="Arial" charset="0"/>
              </a:rPr>
              <a:t>físicos con equipamiento, para la efectiva acción y coordinación de las entidades  responsables que enfrentan las </a:t>
            </a:r>
            <a:r>
              <a:rPr lang="es-CL" b="1" dirty="0" smtClean="0">
                <a:solidFill>
                  <a:srgbClr val="0F6FC6"/>
                </a:solidFill>
                <a:cs typeface="Arial" charset="0"/>
              </a:rPr>
              <a:t>emergencias.</a:t>
            </a:r>
            <a:endParaRPr lang="es-ES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3688432"/>
            <a:ext cx="8147248" cy="12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</a:p>
          <a:p>
            <a:pPr algn="just"/>
            <a:r>
              <a:rPr lang="es-CL" b="1" dirty="0">
                <a:solidFill>
                  <a:srgbClr val="0F6FC6"/>
                </a:solidFill>
              </a:rPr>
              <a:t>Fortalecer el </a:t>
            </a:r>
            <a:r>
              <a:rPr lang="es-CL" b="1" dirty="0">
                <a:solidFill>
                  <a:srgbClr val="B56F21"/>
                </a:solidFill>
              </a:rPr>
              <a:t>Sistema de Alerta Municipal</a:t>
            </a:r>
            <a:r>
              <a:rPr lang="es-CL" b="1" dirty="0">
                <a:solidFill>
                  <a:srgbClr val="0F6FC6"/>
                </a:solidFill>
              </a:rPr>
              <a:t>, mediante la planificación de las acciones para la respuesta y la recuperación frente a desastres y emergencias de origen natural o antrópico, a través de la implementación de </a:t>
            </a:r>
            <a:r>
              <a:rPr lang="es-CL" b="1" u="sng" dirty="0">
                <a:solidFill>
                  <a:srgbClr val="0F6FC6"/>
                </a:solidFill>
              </a:rPr>
              <a:t>Centros Vecinales de Alerta y Respuesta Temprana </a:t>
            </a:r>
            <a:r>
              <a:rPr lang="es-CL" b="1" dirty="0">
                <a:solidFill>
                  <a:srgbClr val="0F6FC6"/>
                </a:solidFill>
              </a:rPr>
              <a:t>en los </a:t>
            </a:r>
            <a:r>
              <a:rPr lang="es-CL" b="1" dirty="0">
                <a:solidFill>
                  <a:srgbClr val="B56F21"/>
                </a:solidFill>
              </a:rPr>
              <a:t>sectores más vulnerables de la ciudad</a:t>
            </a:r>
            <a:r>
              <a:rPr lang="es-CL" b="1" dirty="0">
                <a:solidFill>
                  <a:srgbClr val="0F6F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3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Elipse"/>
          <p:cNvSpPr/>
          <p:nvPr/>
        </p:nvSpPr>
        <p:spPr>
          <a:xfrm>
            <a:off x="3923928" y="1404157"/>
            <a:ext cx="5220072" cy="2816931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5611"/>
            <a:ext cx="2788045" cy="33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Elipse"/>
          <p:cNvSpPr/>
          <p:nvPr/>
        </p:nvSpPr>
        <p:spPr>
          <a:xfrm>
            <a:off x="755576" y="3445123"/>
            <a:ext cx="431800" cy="415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A5C249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8" name="17 Elipse"/>
          <p:cNvSpPr/>
          <p:nvPr/>
        </p:nvSpPr>
        <p:spPr>
          <a:xfrm>
            <a:off x="2051720" y="4165203"/>
            <a:ext cx="431800" cy="415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A5C249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9" name="18 Elipse"/>
          <p:cNvSpPr/>
          <p:nvPr/>
        </p:nvSpPr>
        <p:spPr>
          <a:xfrm>
            <a:off x="2195736" y="5677371"/>
            <a:ext cx="431800" cy="415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A5C249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20" name="8 CuadroTexto"/>
          <p:cNvSpPr txBox="1">
            <a:spLocks noChangeArrowheads="1"/>
          </p:cNvSpPr>
          <p:nvPr/>
        </p:nvSpPr>
        <p:spPr bwMode="auto">
          <a:xfrm>
            <a:off x="683568" y="868650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2"/>
                </a:solidFill>
                <a:cs typeface="Arial" charset="0"/>
              </a:rPr>
              <a:t>Centro </a:t>
            </a:r>
            <a:r>
              <a:rPr lang="es-MX" b="1" dirty="0" smtClean="0">
                <a:solidFill>
                  <a:schemeClr val="tx2"/>
                </a:solidFill>
                <a:cs typeface="Arial" charset="0"/>
              </a:rPr>
              <a:t>Comunitario </a:t>
            </a:r>
            <a:r>
              <a:rPr lang="es-MX" b="1" dirty="0" err="1" smtClean="0">
                <a:solidFill>
                  <a:schemeClr val="tx2"/>
                </a:solidFill>
                <a:cs typeface="Arial" charset="0"/>
              </a:rPr>
              <a:t>Mahuida</a:t>
            </a:r>
            <a:endParaRPr lang="es-MX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1" name="Picture 10" descr="DSCF21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/>
          <a:stretch>
            <a:fillRect/>
          </a:stretch>
        </p:blipFill>
        <p:spPr bwMode="auto">
          <a:xfrm>
            <a:off x="371812" y="1412776"/>
            <a:ext cx="2183964" cy="170219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glow>
              <a:schemeClr val="accent1">
                <a:satMod val="175000"/>
              </a:schemeClr>
            </a:glow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DSCF2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15080"/>
            <a:ext cx="2652832" cy="1989984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glow>
              <a:schemeClr val="accent1">
                <a:satMod val="175000"/>
              </a:schemeClr>
            </a:glow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DSCF2169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/>
          <a:stretch>
            <a:fillRect/>
          </a:stretch>
        </p:blipFill>
        <p:spPr bwMode="auto">
          <a:xfrm>
            <a:off x="6318181" y="4144333"/>
            <a:ext cx="2358275" cy="2741051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glow>
              <a:schemeClr val="accent1">
                <a:satMod val="175000"/>
              </a:schemeClr>
            </a:glow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 de flecha"/>
          <p:cNvCxnSpPr/>
          <p:nvPr/>
        </p:nvCxnSpPr>
        <p:spPr>
          <a:xfrm flipV="1">
            <a:off x="1115492" y="2852936"/>
            <a:ext cx="360164" cy="626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2475705" y="3653085"/>
            <a:ext cx="1619009" cy="5912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2627784" y="5877272"/>
            <a:ext cx="352864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395536" y="1140867"/>
            <a:ext cx="431800" cy="415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A5C249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28" name="10 CuadroTexto"/>
          <p:cNvSpPr txBox="1">
            <a:spLocks noChangeArrowheads="1"/>
          </p:cNvSpPr>
          <p:nvPr/>
        </p:nvSpPr>
        <p:spPr bwMode="auto">
          <a:xfrm>
            <a:off x="6678928" y="2289646"/>
            <a:ext cx="24295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CL"/>
            </a:defPPr>
            <a:lvl1pPr algn="ctr">
              <a:defRPr b="1">
                <a:solidFill>
                  <a:schemeClr val="tx2"/>
                </a:solidFill>
                <a:cs typeface="Arial" charset="0"/>
              </a:defRPr>
            </a:lvl1pPr>
          </a:lstStyle>
          <a:p>
            <a:r>
              <a:rPr lang="es-MX" dirty="0"/>
              <a:t>Centro Comunitario </a:t>
            </a:r>
          </a:p>
          <a:p>
            <a:r>
              <a:rPr lang="es-MX" dirty="0" err="1"/>
              <a:t>Galvarino</a:t>
            </a:r>
            <a:r>
              <a:rPr lang="es-MX" dirty="0"/>
              <a:t> o Talleres </a:t>
            </a:r>
          </a:p>
          <a:p>
            <a:r>
              <a:rPr lang="es-MX" dirty="0"/>
              <a:t>Municipales</a:t>
            </a:r>
          </a:p>
        </p:txBody>
      </p:sp>
      <p:sp>
        <p:nvSpPr>
          <p:cNvPr id="29" name="28 Elipse"/>
          <p:cNvSpPr/>
          <p:nvPr/>
        </p:nvSpPr>
        <p:spPr>
          <a:xfrm>
            <a:off x="7524576" y="1860947"/>
            <a:ext cx="431800" cy="415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A5C249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30" name="29 Elipse"/>
          <p:cNvSpPr/>
          <p:nvPr/>
        </p:nvSpPr>
        <p:spPr>
          <a:xfrm>
            <a:off x="4788272" y="5373216"/>
            <a:ext cx="431800" cy="415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A5C249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31" name="9 CuadroTexto"/>
          <p:cNvSpPr txBox="1">
            <a:spLocks noChangeArrowheads="1"/>
          </p:cNvSpPr>
          <p:nvPr/>
        </p:nvSpPr>
        <p:spPr bwMode="auto">
          <a:xfrm>
            <a:off x="3984426" y="5951021"/>
            <a:ext cx="2099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CL"/>
            </a:defPPr>
            <a:lvl1pPr algn="ctr">
              <a:defRPr b="1">
                <a:solidFill>
                  <a:schemeClr val="tx2"/>
                </a:solidFill>
                <a:cs typeface="Arial" charset="0"/>
              </a:defRPr>
            </a:lvl1pPr>
          </a:lstStyle>
          <a:p>
            <a:r>
              <a:rPr lang="es-MX" dirty="0"/>
              <a:t>Oficina de Barrio </a:t>
            </a:r>
          </a:p>
          <a:p>
            <a:r>
              <a:rPr lang="es-MX" dirty="0"/>
              <a:t>Esmeralda.</a:t>
            </a:r>
          </a:p>
        </p:txBody>
      </p:sp>
      <p:sp>
        <p:nvSpPr>
          <p:cNvPr id="32" name="31 Elipse"/>
          <p:cNvSpPr/>
          <p:nvPr/>
        </p:nvSpPr>
        <p:spPr>
          <a:xfrm>
            <a:off x="-36512" y="692696"/>
            <a:ext cx="3672284" cy="2528899"/>
          </a:xfrm>
          <a:prstGeom prst="ellipse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4067944" y="4356485"/>
            <a:ext cx="5040560" cy="2528899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411477" y="188640"/>
            <a:ext cx="324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Ubicación territorial</a:t>
            </a:r>
            <a:endParaRPr lang="es-CL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5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536810" y="5517232"/>
            <a:ext cx="236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2">
                    <a:lumMod val="50000"/>
                  </a:schemeClr>
                </a:solidFill>
              </a:rPr>
              <a:t>ORGANIGRAMA</a:t>
            </a:r>
            <a:endParaRPr lang="es-C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56792"/>
            <a:ext cx="4546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644008" y="22048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B050"/>
                </a:solidFill>
              </a:rPr>
              <a:t>CATOE</a:t>
            </a:r>
            <a:endParaRPr lang="es-CL" sz="2800" b="1" dirty="0">
              <a:solidFill>
                <a:srgbClr val="00B05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4876" y="4077072"/>
            <a:ext cx="56751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0B050"/>
                </a:solidFill>
              </a:rPr>
              <a:t>BM</a:t>
            </a:r>
            <a:endParaRPr lang="es-CL" sz="1200" b="1" dirty="0">
              <a:solidFill>
                <a:srgbClr val="00B05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57818" y="4077072"/>
            <a:ext cx="567515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0B050"/>
                </a:solidFill>
              </a:rPr>
              <a:t>BV</a:t>
            </a:r>
            <a:endParaRPr lang="es-CL" sz="1200" b="1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6526007" y="1918074"/>
            <a:ext cx="567515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0B050"/>
                </a:solidFill>
              </a:rPr>
              <a:t>BV</a:t>
            </a:r>
            <a:endParaRPr lang="es-CL" sz="1200" b="1" dirty="0">
              <a:solidFill>
                <a:srgbClr val="00B05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 rot="18789420">
            <a:off x="6081351" y="3808255"/>
            <a:ext cx="56751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0B050"/>
                </a:solidFill>
              </a:rPr>
              <a:t>BM</a:t>
            </a:r>
            <a:endParaRPr lang="es-CL" sz="1200" b="1" dirty="0">
              <a:solidFill>
                <a:srgbClr val="00B05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 rot="18717019">
            <a:off x="6524767" y="3306957"/>
            <a:ext cx="569843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0B050"/>
                </a:solidFill>
              </a:rPr>
              <a:t>BV</a:t>
            </a:r>
            <a:endParaRPr lang="es-CL" sz="1200" b="1" dirty="0">
              <a:solidFill>
                <a:srgbClr val="00B05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6526007" y="2638155"/>
            <a:ext cx="56751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0B050"/>
                </a:solidFill>
              </a:rPr>
              <a:t>BM</a:t>
            </a:r>
            <a:endParaRPr lang="es-CL" sz="1200" b="1" dirty="0">
              <a:solidFill>
                <a:srgbClr val="00B050"/>
              </a:solidFill>
            </a:endParaRPr>
          </a:p>
        </p:txBody>
      </p:sp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3425097187"/>
              </p:ext>
            </p:extLst>
          </p:nvPr>
        </p:nvGraphicFramePr>
        <p:xfrm>
          <a:off x="786035" y="5445224"/>
          <a:ext cx="2773542" cy="7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321818" y="4726885"/>
            <a:ext cx="389014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CATOE</a:t>
            </a:r>
            <a:r>
              <a:rPr lang="es-CL" dirty="0" smtClean="0"/>
              <a:t>: 	Centro de Alerta Temprana 	y Oficina de Emergencia</a:t>
            </a:r>
            <a:endParaRPr lang="es-CL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36045" y="1772815"/>
            <a:ext cx="4175915" cy="2653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Acciones</a:t>
            </a:r>
          </a:p>
          <a:p>
            <a:pPr marL="0" indent="0">
              <a:buFont typeface="Arial" pitchFamily="34" charset="0"/>
              <a:buNone/>
            </a:pPr>
            <a:endParaRPr lang="es-PA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dirty="0">
                <a:solidFill>
                  <a:schemeClr val="accent1"/>
                </a:solidFill>
              </a:rPr>
              <a:t>Reducir el tiempo de respuesta ante una emergencia</a:t>
            </a:r>
            <a:r>
              <a:rPr lang="es-CL" dirty="0" smtClean="0">
                <a:solidFill>
                  <a:schemeClr val="accent1"/>
                </a:solidFill>
              </a:rPr>
              <a:t>.</a:t>
            </a:r>
          </a:p>
          <a:p>
            <a:endParaRPr lang="es-CL" dirty="0">
              <a:solidFill>
                <a:schemeClr val="accent1"/>
              </a:solidFill>
            </a:endParaRPr>
          </a:p>
          <a:p>
            <a:r>
              <a:rPr lang="es-CL" dirty="0">
                <a:solidFill>
                  <a:schemeClr val="accent1"/>
                </a:solidFill>
              </a:rPr>
              <a:t>Apoyar las primeras horas (72 horas</a:t>
            </a:r>
            <a:r>
              <a:rPr lang="es-CL" dirty="0" smtClean="0">
                <a:solidFill>
                  <a:schemeClr val="accent1"/>
                </a:solidFill>
              </a:rPr>
              <a:t>).</a:t>
            </a:r>
          </a:p>
          <a:p>
            <a:endParaRPr lang="es-CL" dirty="0">
              <a:solidFill>
                <a:schemeClr val="accent1"/>
              </a:solidFill>
            </a:endParaRPr>
          </a:p>
          <a:p>
            <a:r>
              <a:rPr lang="es-CL" dirty="0">
                <a:solidFill>
                  <a:schemeClr val="accent1"/>
                </a:solidFill>
              </a:rPr>
              <a:t>Atender requerimientos de primera necesidad como, energía, Agua, primeros auxilios, información.</a:t>
            </a:r>
          </a:p>
          <a:p>
            <a:pPr marL="0" indent="0">
              <a:buNone/>
            </a:pPr>
            <a:endParaRPr lang="es-CL" b="1" dirty="0">
              <a:solidFill>
                <a:schemeClr val="accent1"/>
              </a:solidFill>
            </a:endParaRPr>
          </a:p>
        </p:txBody>
      </p:sp>
      <p:pic>
        <p:nvPicPr>
          <p:cNvPr id="28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auricio\Pictures\161602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143783" cy="214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mauricio\Pictures\9613_1_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80339"/>
            <a:ext cx="1614160" cy="1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mauricio\Desktop\7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47916"/>
            <a:ext cx="1413332" cy="14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mauricio\Pictures\hdd-extern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49080"/>
            <a:ext cx="1453133" cy="127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auricio\Desktop\3265873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5" y="5085184"/>
            <a:ext cx="1667471" cy="16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1 Imagen" descr="mode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86" y="5006231"/>
            <a:ext cx="17335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79512" y="115668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3"/>
                </a:solidFill>
              </a:rPr>
              <a:t>Comunicación</a:t>
            </a:r>
            <a:endParaRPr lang="es-CL" sz="2000" b="1" dirty="0">
              <a:solidFill>
                <a:schemeClr val="accent3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9512" y="302889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s-CL" sz="2000" dirty="0"/>
              <a:t>Electricidad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07504" y="429309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s-CL" sz="2000" dirty="0"/>
              <a:t>Informática e información</a:t>
            </a:r>
          </a:p>
        </p:txBody>
      </p:sp>
      <p:pic>
        <p:nvPicPr>
          <p:cNvPr id="22" name="21 Imagen" descr="generado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76306"/>
            <a:ext cx="1380834" cy="14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images01.olx.cl/ui/15/47/30/1317044577_221884730_1-BIDONES-METALICOS-PARA-COMBUSTIBLE-PRESSOL-20-LTS-NUEVOS-LA-CISTERN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57" y="2676306"/>
            <a:ext cx="1389213" cy="13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auricio\Desktop\Motorola_PRO5150_4f50d945a4e6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9" y="1715739"/>
            <a:ext cx="406779" cy="10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14 Imagen" descr="base_motorola_pro_5100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39" y="1409702"/>
            <a:ext cx="1516248" cy="10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10 Imagen" descr="megafon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8072"/>
            <a:ext cx="1390196" cy="8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C:\Users\mauricio\Desktop\s_MLV_v_V_f_28641688_470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39751"/>
            <a:ext cx="1401617" cy="14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mauricio\Pictures\descarg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724"/>
            <a:ext cx="12573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mauricio\Desktop\Televisor_LCD_OKI_TV32-T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28" y="4716288"/>
            <a:ext cx="2025080" cy="20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mauricio\Pictures\795910-99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1220961" cy="90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uricio\Dropbox\LOGOS MUNICIPALIDAD DE TALCAHUANO\escudo y logo fondo transparente copi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1" y="116632"/>
            <a:ext cx="1900276" cy="8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auricio\Desktop\Motorola_PRO5150_4f50d945a4e6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77" y="1700808"/>
            <a:ext cx="406779" cy="10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mauricio\Pictures\15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1" y="5548590"/>
            <a:ext cx="1538308" cy="12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mauricio\Pictures\26875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05" y="2829375"/>
            <a:ext cx="1088802" cy="10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51520" y="137270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3"/>
                </a:solidFill>
              </a:rPr>
              <a:t>Iluminación</a:t>
            </a:r>
            <a:endParaRPr lang="es-CL" sz="2000" b="1" dirty="0">
              <a:solidFill>
                <a:schemeClr val="accent3"/>
              </a:solidFill>
            </a:endParaRPr>
          </a:p>
        </p:txBody>
      </p:sp>
      <p:pic>
        <p:nvPicPr>
          <p:cNvPr id="16" name="9 Imagen" descr="lintern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1235744" cy="12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uricio\Pictures\899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944216" cy="14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mauricio\Desktop\carretilla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76225"/>
            <a:ext cx="1796634" cy="11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mauricio\Pictures\25708315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19" y="2533546"/>
            <a:ext cx="1812289" cy="13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Users\mauricio\Pictures\8123X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mauricio\Pictures\971626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12" y="3784054"/>
            <a:ext cx="1125776" cy="11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mauricio\Pictures\1607162_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1405709" cy="14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mauricio\Pictures\1060X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69807"/>
            <a:ext cx="863104" cy="8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mauricio\Desktop\ferulassem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30303"/>
            <a:ext cx="1147763" cy="13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mauricio\Pictures\botiqui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19" y="4972915"/>
            <a:ext cx="1570787" cy="166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mauricio\Pictures\s_MLC_v_O_f_35033811_48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90" y="5255050"/>
            <a:ext cx="1333586" cy="13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mauricio\Desktop\259942_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1458653" cy="14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7 Imagen" descr="lampara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76256"/>
            <a:ext cx="1175393" cy="117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179512" y="3059668"/>
            <a:ext cx="187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s-CL" sz="2000" dirty="0" smtClean="0"/>
              <a:t>Herramientas</a:t>
            </a:r>
            <a:endParaRPr lang="es-CL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79512" y="53012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s-CL" sz="2000" dirty="0" smtClean="0"/>
              <a:t>Primeros Auxilios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plasticosamerica.cl/producto-img/fil_7d6e2d3448_2009082218573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72" y="2636912"/>
            <a:ext cx="2275240" cy="17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t0.gstatic.com/images?q=tbn:ANd9GcQ9ZWP7ektjKCsoqPcn2jfZa1s34jFu4B3qkKJ9J05HjDHIPG14VutSJm4v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06856"/>
            <a:ext cx="631364" cy="6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9 Imagen" descr="guantes trabaj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43" y="1951843"/>
            <a:ext cx="1043841" cy="104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7504" y="134076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3"/>
                </a:solidFill>
              </a:rPr>
              <a:t>Vestuario de seguridad</a:t>
            </a:r>
            <a:endParaRPr lang="es-CL" sz="2000" b="1" dirty="0">
              <a:solidFill>
                <a:schemeClr val="accent3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9512" y="335873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s-CL" sz="2000" dirty="0" smtClean="0"/>
              <a:t>Gestión de emergencias</a:t>
            </a:r>
            <a:endParaRPr lang="es-CL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79512" y="590921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s-CL" sz="2000" dirty="0" smtClean="0"/>
              <a:t>Mobiliario </a:t>
            </a:r>
            <a:endParaRPr lang="es-CL" sz="2000" dirty="0"/>
          </a:p>
        </p:txBody>
      </p:sp>
      <p:pic>
        <p:nvPicPr>
          <p:cNvPr id="19" name="Picture 4" descr="C:\Users\mauricio\Desktop\pr_26820081900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18" y="1178753"/>
            <a:ext cx="1020929" cy="9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7 Imagen" descr="capa lluvi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81" y="1470133"/>
            <a:ext cx="1259067" cy="12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 descr="mascarillas 5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5238"/>
            <a:ext cx="960586" cy="9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:\Users\mauricio\Desktop\Silbat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16" y="2905596"/>
            <a:ext cx="955452" cy="9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C:\Users\mauricio\Desktop\estanque_1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36" y="3300530"/>
            <a:ext cx="1315419" cy="138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mauricio\Desktop\foto1_8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66" y="4149080"/>
            <a:ext cx="1002049" cy="11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segypro.cl/wp-content/uploads/chaleco-geo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48" y="1309028"/>
            <a:ext cx="1582540" cy="15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doradoweb.com.ar/products_pictures/N%202101055%20P1Wader_waterdo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99" y="779434"/>
            <a:ext cx="1155005" cy="11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t0.gstatic.com/images?q=tbn:ANd9GcQ9ZWP7ektjKCsoqPcn2jfZa1s34jFu4B3qkKJ9J05HjDHIPG14VutSJm4v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56812"/>
            <a:ext cx="677149" cy="7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ww.piva.es/productos/motobombas/big/mbk_200r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5479"/>
            <a:ext cx="1922894" cy="13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www.solostocks.com/img/big-bags-sacos-de-rafia-para-cemento-arena-tierra-escombro-y-otros-productos-6224427z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13" y="3861048"/>
            <a:ext cx="788455" cy="10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://www.solostocks.com/img/big-bags-sacos-de-rafia-para-cemento-arena-tierra-escombro-y-otros-productos-6224427z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97" y="3861048"/>
            <a:ext cx="822599" cy="11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http://www.magicllums.com/luminosos/imatges/snaplight_1_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3050196"/>
            <a:ext cx="1153312" cy="8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://amercarjyj.galeon.com/ase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37" y="2708920"/>
            <a:ext cx="895275" cy="8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http://www.melman.cl/sitiomelman/components/com_virtuemart/shop_image/product/ESCRITORIO_TIPO__4ae74490520b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4" y="5266608"/>
            <a:ext cx="1548614" cy="18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 descr="http://www.mueblesmania.com/wp-content/uploads/2010/08/silla-azul-para-ordenado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66" y="5414636"/>
            <a:ext cx="1324910" cy="13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http://www.wenco.cl/images/productos/mesa%20Florencia%20L2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6" y="5561670"/>
            <a:ext cx="1775460" cy="12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http://sorpe.es/ARMARIOS%20Y%20APARADORES/slides/Armario%20MAZ%20alto%202%20puertas%20copi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43" y="5229104"/>
            <a:ext cx="1296144" cy="15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http://www.electrisa.com/imgprod/86f4b40072_phot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27" y="336939"/>
            <a:ext cx="1376501" cy="113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http://ditrevi.net/images/png/frazadas_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25" y="4149080"/>
            <a:ext cx="1359761" cy="10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478</Words>
  <Application>Microsoft Office PowerPoint</Application>
  <PresentationFormat>Presentación en pantalla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La Cooperación Técnica para la Reducción del Riesgo de Desastres  Experiencia de Talcahuano, Una visión descentralizada de la gestión del riesgo  </vt:lpstr>
      <vt:lpstr>Experiencia en Cuba. Ciudades La Habana y Viñales. </vt:lpstr>
      <vt:lpstr>Experiencia en Cuba. Ciudades La Habana y Viñales. </vt:lpstr>
      <vt:lpstr>Centros Vecinales de Gestión de Riesgo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Inauguración Centro Vecinal de Gestión de Riesgo «Galvarino»,  Santa Clara.</vt:lpstr>
      <vt:lpstr>Presentación de PowerPoint</vt:lpstr>
      <vt:lpstr>«Ejes Estratégicos del Municipio para el Desarrollo Local»</vt:lpstr>
      <vt:lpstr>«El desarrollo de los territorios se logra respetando los conocimientos de las personas»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mauricio</cp:lastModifiedBy>
  <cp:revision>29</cp:revision>
  <cp:lastPrinted>2012-11-09T21:06:07Z</cp:lastPrinted>
  <dcterms:created xsi:type="dcterms:W3CDTF">2011-02-04T21:23:49Z</dcterms:created>
  <dcterms:modified xsi:type="dcterms:W3CDTF">2012-11-26T13:38:17Z</dcterms:modified>
</cp:coreProperties>
</file>