
<file path=[Content_Types].xml><?xml version="1.0" encoding="utf-8"?>
<Types xmlns="http://schemas.openxmlformats.org/package/2006/content-types">
  <Override PartName="/ppt/tableStyles.xml" ContentType="application/vnd.openxmlformats-officedocument.presentationml.tableStyles+xml"/>
  <Override PartName="/docProps/core.xml" ContentType="application/vnd.openxmlformats-package.core-properties+xml"/>
  <Override PartName="/ppt/slides/slide5.xml" ContentType="application/vnd.openxmlformats-officedocument.presentationml.slide+xml"/>
  <Override PartName="/ppt/slides/slide7.xml" ContentType="application/vnd.openxmlformats-officedocument.presentationml.slide+xml"/>
  <Override PartName="/ppt/slideLayouts/slideLayout1.xml" ContentType="application/vnd.openxmlformats-officedocument.presentationml.slideLayout+xml"/>
  <Default Extension="png" ContentType="image/png"/>
  <Override PartName="/ppt/slides/slide9.xml" ContentType="application/vnd.openxmlformats-officedocument.presentationml.slide+xml"/>
  <Default Extension="xml" ContentType="application/xml"/>
  <Override PartName="/ppt/slides/slide10.xml" ContentType="application/vnd.openxmlformats-officedocument.presentationml.slide+xml"/>
  <Override PartName="/ppt/slides/slide2.xml" ContentType="application/vnd.openxmlformats-officedocument.presentationml.slide+xml"/>
  <Override PartName="/docProps/app.xml" ContentType="application/vnd.openxmlformats-officedocument.extended-properties+xml"/>
  <Override PartName="/ppt/slideMasters/slideMaster1.xml" ContentType="application/vnd.openxmlformats-officedocument.presentationml.slideMaster+xml"/>
  <Override PartName="/ppt/slides/slide12.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viewProps.xml" ContentType="application/vnd.openxmlformats-officedocument.presentationml.viewProps+xml"/>
  <Override PartName="/ppt/theme/theme2.xml" ContentType="application/vnd.openxmlformats-officedocument.theme+xml"/>
  <Override PartName="/ppt/slides/slide6.xml" ContentType="application/vnd.openxmlformats-officedocument.presentationml.slide+xml"/>
  <Default Extension="jpeg" ContentType="image/jpeg"/>
  <Override PartName="/ppt/slides/slide8.xml" ContentType="application/vnd.openxmlformats-officedocument.presentationml.slide+xml"/>
  <Override PartName="/ppt/presentation.xml" ContentType="application/vnd.openxmlformats-officedocument.presentationml.presentation.main+xml"/>
  <Override PartName="/ppt/presProps.xml" ContentType="application/vnd.openxmlformats-officedocument.presentationml.presProps+xml"/>
  <Default Extension="bin" ContentType="application/vnd.openxmlformats-officedocument.presentationml.printerSettings"/>
  <Override PartName="/ppt/slides/slide1.xml" ContentType="application/vnd.openxmlformats-officedocument.presentationml.slide+xml"/>
  <Default Extension="rels" ContentType="application/vnd.openxmlformats-package.relationships+xml"/>
  <Override PartName="/ppt/slides/slide11.xml" ContentType="application/vnd.openxmlformats-officedocument.presentationml.slide+xml"/>
  <Override PartName="/ppt/theme/theme1.xml" ContentType="application/vnd.openxmlformats-officedocument.theme+xml"/>
  <Override PartName="/ppt/slides/slide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r:id="rId1"/>
  </p:sldMasterIdLst>
  <p:notesMasterIdLst>
    <p:notesMasterId r:id="rId14"/>
  </p:notesMasterIdLst>
  <p:sldIdLst>
    <p:sldId id="302" r:id="rId2"/>
    <p:sldId id="303" r:id="rId3"/>
    <p:sldId id="304" r:id="rId4"/>
    <p:sldId id="311" r:id="rId5"/>
    <p:sldId id="305" r:id="rId6"/>
    <p:sldId id="312" r:id="rId7"/>
    <p:sldId id="306" r:id="rId8"/>
    <p:sldId id="310" r:id="rId9"/>
    <p:sldId id="308" r:id="rId10"/>
    <p:sldId id="307" r:id="rId11"/>
    <p:sldId id="309" r:id="rId12"/>
    <p:sldId id="313" r:id="rId13"/>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00C184"/>
    <a:srgbClr val="96DCD0"/>
    <a:srgbClr val="08C48E"/>
    <a:srgbClr val="34368C"/>
    <a:srgbClr val="FFFFFF"/>
    <a:srgbClr val="FF3300"/>
  </p:clrMru>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Estilo medio 1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Estilo medio 1 - Énfasis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7CE84F3-28C3-443E-9E96-99CF82512B78}" styleName="Estilo oscuro 1 - Énfasis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Estilo oscuro 1 - Énfasis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84E427A-3D55-4303-BF80-6455036E1DE7}" styleName="Estilo temático 1 - Énfasis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Estilo temático 1 - Énfasis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showOutlineIcons="0">
    <p:restoredLeft sz="19809" autoAdjust="0"/>
    <p:restoredTop sz="94660"/>
  </p:normalViewPr>
  <p:slideViewPr>
    <p:cSldViewPr>
      <p:cViewPr>
        <p:scale>
          <a:sx n="100" d="100"/>
          <a:sy n="100" d="100"/>
        </p:scale>
        <p:origin x="-408" y="-26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GT"/>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F11385-7DDB-4900-AA47-3CB5E0267402}" type="datetimeFigureOut">
              <a:rPr lang="es-GT" smtClean="0"/>
              <a:pPr/>
              <a:t>2/22/11</a:t>
            </a:fld>
            <a:endParaRPr lang="es-GT"/>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GT"/>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GT"/>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GT"/>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709E9E-AC3C-4EC3-AC05-A2254F8D03F6}" type="slidenum">
              <a:rPr lang="es-GT" smtClean="0"/>
              <a:pPr/>
              <a:t>‹#›</a:t>
            </a:fld>
            <a:endParaRPr lang="es-G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Diapositiva de título">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 Id="rId3"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2">
        <a:schemeClr val="bg1"/>
      </p:bgRef>
    </p:bg>
    <p:spTree>
      <p:nvGrpSpPr>
        <p:cNvPr id="1" name=""/>
        <p:cNvGrpSpPr/>
        <p:nvPr/>
      </p:nvGrpSpPr>
      <p:grpSpPr>
        <a:xfrm>
          <a:off x="0" y="0"/>
          <a:ext cx="0" cy="0"/>
          <a:chOff x="0" y="0"/>
          <a:chExt cx="0" cy="0"/>
        </a:xfrm>
      </p:grpSpPr>
      <p:pic>
        <p:nvPicPr>
          <p:cNvPr id="1026" name="2 Imagen" descr="Plantilla 2.jpg"/>
          <p:cNvPicPr>
            <a:picLocks noChangeAspect="1"/>
          </p:cNvPicPr>
          <p:nvPr userDrawn="1"/>
        </p:nvPicPr>
        <p:blipFill>
          <a:blip r:embed="rId3" cstate="print"/>
          <a:srcRect/>
          <a:stretch>
            <a:fillRect/>
          </a:stretch>
        </p:blipFill>
        <p:spPr bwMode="auto">
          <a:xfrm>
            <a:off x="0" y="0"/>
            <a:ext cx="9144000" cy="7000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r:id="rId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032" name="Picture 8"/>
          <p:cNvPicPr>
            <a:picLocks noChangeAspect="1" noChangeArrowheads="1"/>
          </p:cNvPicPr>
          <p:nvPr/>
        </p:nvPicPr>
        <p:blipFill>
          <a:blip r:embed="rId2"/>
          <a:stretch>
            <a:fillRect/>
          </a:stretch>
        </p:blipFill>
        <p:spPr bwMode="auto">
          <a:xfrm>
            <a:off x="3428992" y="1357298"/>
            <a:ext cx="1844040" cy="876300"/>
          </a:xfrm>
          <a:prstGeom prst="rect">
            <a:avLst/>
          </a:prstGeom>
          <a:noFill/>
          <a:ln>
            <a:noFill/>
          </a:ln>
        </p:spPr>
      </p:pic>
      <p:sp>
        <p:nvSpPr>
          <p:cNvPr id="12" name="11 Terminador"/>
          <p:cNvSpPr/>
          <p:nvPr/>
        </p:nvSpPr>
        <p:spPr>
          <a:xfrm>
            <a:off x="428596" y="2857496"/>
            <a:ext cx="8286808" cy="2428892"/>
          </a:xfrm>
          <a:prstGeom prst="flowChartTerminator">
            <a:avLst/>
          </a:prstGeom>
          <a:gradFill>
            <a:gsLst>
              <a:gs pos="0">
                <a:srgbClr val="00B050"/>
              </a:gs>
              <a:gs pos="80000">
                <a:schemeClr val="accent1">
                  <a:shade val="93000"/>
                  <a:satMod val="130000"/>
                </a:schemeClr>
              </a:gs>
              <a:gs pos="100000">
                <a:schemeClr val="accent1">
                  <a:shade val="94000"/>
                  <a:satMod val="135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3200" b="1" i="1" dirty="0" smtClean="0">
                <a:solidFill>
                  <a:schemeClr val="tx1"/>
                </a:solidFill>
                <a:latin typeface="Algerian" pitchFamily="82" charset="0"/>
              </a:rPr>
              <a:t>ESTRATEGIA Y PLAN DE TRABAjo </a:t>
            </a:r>
            <a:endParaRPr lang="es-ES" sz="3200" b="1" i="1" dirty="0" smtClean="0">
              <a:solidFill>
                <a:schemeClr val="tx1"/>
              </a:solidFill>
              <a:latin typeface="Algerian" pitchFamily="82" charset="0"/>
            </a:endParaRPr>
          </a:p>
          <a:p>
            <a:pPr algn="ctr"/>
            <a:r>
              <a:rPr lang="es-ES" sz="3200" b="1" i="1" dirty="0" smtClean="0">
                <a:solidFill>
                  <a:schemeClr val="tx1"/>
                </a:solidFill>
                <a:latin typeface="Algerian" pitchFamily="82" charset="0"/>
              </a:rPr>
              <a:t>Presidencia Pro </a:t>
            </a:r>
            <a:r>
              <a:rPr lang="es-ES" sz="3200" b="1" i="1" dirty="0" smtClean="0">
                <a:solidFill>
                  <a:schemeClr val="tx1"/>
                </a:solidFill>
                <a:latin typeface="Algerian" pitchFamily="82" charset="0"/>
              </a:rPr>
              <a:t>tempore</a:t>
            </a:r>
            <a:r>
              <a:rPr lang="es-ES" sz="3200" b="1" i="1" dirty="0" smtClean="0">
                <a:solidFill>
                  <a:schemeClr val="tx1"/>
                </a:solidFill>
                <a:latin typeface="Algerian" pitchFamily="82" charset="0"/>
              </a:rPr>
              <a:t> CEPREDENAC </a:t>
            </a:r>
            <a:r>
              <a:rPr lang="es-ES" sz="3200" b="1" i="1" dirty="0" smtClean="0">
                <a:solidFill>
                  <a:schemeClr val="tx1"/>
                </a:solidFill>
                <a:latin typeface="Algerian" pitchFamily="82" charset="0"/>
              </a:rPr>
              <a:t>2011 </a:t>
            </a:r>
          </a:p>
          <a:p>
            <a:pPr algn="ctr"/>
            <a:endParaRPr lang="es-ES" sz="3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1 Proceso alternativo"/>
          <p:cNvSpPr/>
          <p:nvPr/>
        </p:nvSpPr>
        <p:spPr>
          <a:xfrm>
            <a:off x="357158" y="2352652"/>
            <a:ext cx="8429684" cy="3286148"/>
          </a:xfrm>
          <a:prstGeom prst="flowChartAlternateProcess">
            <a:avLst/>
          </a:prstGeom>
          <a:gradFill>
            <a:gsLst>
              <a:gs pos="0">
                <a:srgbClr val="00B050"/>
              </a:gs>
              <a:gs pos="80000">
                <a:schemeClr val="accent1">
                  <a:shade val="93000"/>
                  <a:satMod val="130000"/>
                </a:schemeClr>
              </a:gs>
              <a:gs pos="100000">
                <a:schemeClr val="accent1">
                  <a:shade val="94000"/>
                  <a:satMod val="135000"/>
                </a:schemeClr>
              </a:gs>
            </a:gsLst>
            <a:lin ang="162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_tradnl" sz="2800" b="1" i="1" dirty="0" smtClean="0">
                <a:solidFill>
                  <a:schemeClr val="tx1"/>
                </a:solidFill>
                <a:latin typeface="Baskerville Old Face" pitchFamily="18" charset="0"/>
              </a:rPr>
              <a:t>La </a:t>
            </a:r>
            <a:r>
              <a:rPr lang="es-ES_tradnl" sz="2800" b="1" i="1" u="sng" dirty="0" smtClean="0">
                <a:solidFill>
                  <a:schemeClr val="tx1"/>
                </a:solidFill>
                <a:latin typeface="Baskerville Old Face" pitchFamily="18" charset="0"/>
              </a:rPr>
              <a:t>Presidencia Pro tempore </a:t>
            </a:r>
            <a:r>
              <a:rPr lang="es-ES_tradnl" sz="2800" b="1" i="1" dirty="0" smtClean="0">
                <a:solidFill>
                  <a:schemeClr val="tx1"/>
                </a:solidFill>
                <a:latin typeface="Baskerville Old Face" pitchFamily="18" charset="0"/>
              </a:rPr>
              <a:t>se propone dirigir su propia gestión al frente del consejo de Representantes </a:t>
            </a:r>
            <a:r>
              <a:rPr lang="es-ES_tradnl" sz="2800" b="1" i="1" u="sng" dirty="0" smtClean="0">
                <a:solidFill>
                  <a:schemeClr val="tx1"/>
                </a:solidFill>
                <a:latin typeface="Baskerville Old Face" pitchFamily="18" charset="0"/>
              </a:rPr>
              <a:t>del CEPREDENAC</a:t>
            </a:r>
            <a:r>
              <a:rPr lang="es-ES_tradnl" sz="2800" b="1" i="1" dirty="0" smtClean="0">
                <a:solidFill>
                  <a:schemeClr val="tx1"/>
                </a:solidFill>
                <a:latin typeface="Baskerville Old Face" pitchFamily="18" charset="0"/>
              </a:rPr>
              <a:t>, enfocados de manera simultánea en </a:t>
            </a:r>
            <a:r>
              <a:rPr lang="es-ES_tradnl" sz="2800" b="1" i="1" u="sng" dirty="0" smtClean="0">
                <a:solidFill>
                  <a:schemeClr val="tx1"/>
                </a:solidFill>
                <a:latin typeface="Baskerville Old Face" pitchFamily="18" charset="0"/>
              </a:rPr>
              <a:t>cinco directrices </a:t>
            </a:r>
            <a:r>
              <a:rPr lang="es-ES_tradnl" sz="2800" b="1" i="1" dirty="0" smtClean="0">
                <a:solidFill>
                  <a:schemeClr val="tx1"/>
                </a:solidFill>
                <a:latin typeface="Baskerville Old Face" pitchFamily="18" charset="0"/>
              </a:rPr>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clrChange>
              <a:clrFrom>
                <a:srgbClr val="FFFFFF"/>
              </a:clrFrom>
              <a:clrTo>
                <a:srgbClr val="FFFFFF">
                  <a:alpha val="0"/>
                </a:srgbClr>
              </a:clrTo>
            </a:clrChange>
          </a:blip>
          <a:stretch>
            <a:fillRect/>
          </a:stretch>
        </p:blipFill>
        <p:spPr>
          <a:xfrm>
            <a:off x="428596" y="3000372"/>
            <a:ext cx="8028560" cy="3228466"/>
          </a:xfrm>
          <a:prstGeom prst="rect">
            <a:avLst/>
          </a:prstGeom>
        </p:spPr>
      </p:pic>
      <p:sp>
        <p:nvSpPr>
          <p:cNvPr id="4" name="3 Proceso alternativo"/>
          <p:cNvSpPr/>
          <p:nvPr/>
        </p:nvSpPr>
        <p:spPr>
          <a:xfrm>
            <a:off x="1857356" y="1643050"/>
            <a:ext cx="5214974" cy="785818"/>
          </a:xfrm>
          <a:prstGeom prst="flowChartAlternateProcess">
            <a:avLst/>
          </a:prstGeom>
          <a:gradFill>
            <a:gsLst>
              <a:gs pos="0">
                <a:srgbClr val="00B050"/>
              </a:gs>
              <a:gs pos="80000">
                <a:schemeClr val="accent1">
                  <a:shade val="93000"/>
                  <a:satMod val="130000"/>
                </a:schemeClr>
              </a:gs>
              <a:gs pos="100000">
                <a:schemeClr val="accent1">
                  <a:shade val="94000"/>
                  <a:satMod val="135000"/>
                </a:schemeClr>
              </a:gs>
            </a:gsLst>
            <a:lin ang="162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2400" b="1" i="1" dirty="0" smtClean="0">
                <a:solidFill>
                  <a:schemeClr val="tx1"/>
                </a:solidFill>
                <a:latin typeface="Baskerville Old Face" pitchFamily="18" charset="0"/>
              </a:rPr>
              <a:t>Directrices Presidencia Pro Tempore</a:t>
            </a:r>
            <a:endParaRPr lang="es-ES_tradnl" sz="24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1 Proceso alternativo"/>
          <p:cNvSpPr/>
          <p:nvPr/>
        </p:nvSpPr>
        <p:spPr>
          <a:xfrm>
            <a:off x="2571736" y="1357298"/>
            <a:ext cx="3857652" cy="571504"/>
          </a:xfrm>
          <a:prstGeom prst="flowChartAlternateProcess">
            <a:avLst/>
          </a:prstGeom>
          <a:gradFill>
            <a:gsLst>
              <a:gs pos="0">
                <a:srgbClr val="00B050"/>
              </a:gs>
              <a:gs pos="80000">
                <a:schemeClr val="accent1">
                  <a:shade val="93000"/>
                  <a:satMod val="130000"/>
                </a:schemeClr>
              </a:gs>
              <a:gs pos="100000">
                <a:schemeClr val="accent1">
                  <a:shade val="94000"/>
                  <a:satMod val="135000"/>
                </a:schemeClr>
              </a:gs>
            </a:gsLst>
            <a:lin ang="162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2400" b="1" i="1" dirty="0" smtClean="0">
                <a:solidFill>
                  <a:schemeClr val="tx1"/>
                </a:solidFill>
                <a:latin typeface="Baskerville Old Face" pitchFamily="18" charset="0"/>
              </a:rPr>
              <a:t>Plan General de Trabajo</a:t>
            </a:r>
            <a:endParaRPr lang="es-ES_tradnl" sz="2400" dirty="0" smtClean="0"/>
          </a:p>
        </p:txBody>
      </p:sp>
      <p:sp>
        <p:nvSpPr>
          <p:cNvPr id="4" name="TextBox 3"/>
          <p:cNvSpPr txBox="1"/>
          <p:nvPr/>
        </p:nvSpPr>
        <p:spPr>
          <a:xfrm>
            <a:off x="838200" y="2133600"/>
            <a:ext cx="7391400" cy="3693318"/>
          </a:xfrm>
          <a:prstGeom prst="rect">
            <a:avLst/>
          </a:prstGeom>
          <a:gradFill flip="none" rotWithShape="1">
            <a:gsLst>
              <a:gs pos="0">
                <a:srgbClr val="00C184"/>
              </a:gs>
              <a:gs pos="100000">
                <a:srgbClr val="FFFFFF"/>
              </a:gs>
              <a:gs pos="74000">
                <a:srgbClr val="00C184"/>
              </a:gs>
            </a:gsLst>
            <a:path path="rect">
              <a:fillToRect l="100000" t="100000"/>
            </a:path>
            <a:tileRect r="-100000" b="-100000"/>
          </a:gradFill>
        </p:spPr>
        <p:txBody>
          <a:bodyPr wrap="square" rtlCol="0">
            <a:spAutoFit/>
          </a:bodyPr>
          <a:lstStyle/>
          <a:p>
            <a:pPr marL="514350" indent="-514350">
              <a:buFont typeface="+mj-lt"/>
              <a:buAutoNum type="alphaLcParenR"/>
            </a:pPr>
            <a:r>
              <a:rPr lang="es-GT" sz="2600" b="1" i="1" dirty="0" smtClean="0">
                <a:latin typeface="Baskerville Old Face"/>
                <a:cs typeface="Baskerville Old Face"/>
              </a:rPr>
              <a:t> Proceso hacia la Cumbre Centroamericana sobre GIR</a:t>
            </a:r>
            <a:endParaRPr lang="es-GT" sz="2600" b="1" i="1" dirty="0" smtClean="0">
              <a:latin typeface="Baskerville Old Face"/>
              <a:cs typeface="Baskerville Old Face"/>
            </a:endParaRPr>
          </a:p>
          <a:p>
            <a:pPr marL="514350" indent="-514350">
              <a:buFont typeface="+mj-lt"/>
              <a:buAutoNum type="alphaLcParenR"/>
            </a:pPr>
            <a:r>
              <a:rPr lang="es-GT" sz="2600" b="1" i="1" dirty="0" smtClean="0">
                <a:latin typeface="Baskerville Old Face"/>
                <a:cs typeface="Baskerville Old Face"/>
              </a:rPr>
              <a:t> Fondo Centroamericano de Fomento de la GIR</a:t>
            </a:r>
          </a:p>
          <a:p>
            <a:pPr marL="514350" indent="-514350">
              <a:buFont typeface="+mj-lt"/>
              <a:buAutoNum type="alphaLcParenR"/>
            </a:pPr>
            <a:r>
              <a:rPr lang="es-GT" sz="2600" b="1" i="1" dirty="0" smtClean="0">
                <a:latin typeface="Baskerville Old Face"/>
                <a:cs typeface="Baskerville Old Face"/>
              </a:rPr>
              <a:t> Foro Consultivo Regional de la GIR</a:t>
            </a:r>
          </a:p>
          <a:p>
            <a:pPr marL="514350" indent="-514350">
              <a:buFont typeface="+mj-lt"/>
              <a:buAutoNum type="alphaLcParenR"/>
            </a:pPr>
            <a:r>
              <a:rPr lang="es-GT" sz="2600" b="1" i="1" dirty="0" smtClean="0">
                <a:latin typeface="Baskerville Old Face"/>
                <a:cs typeface="Baskerville Old Face"/>
              </a:rPr>
              <a:t> Mecanismo Regional de Ayuda ante desastres</a:t>
            </a:r>
          </a:p>
          <a:p>
            <a:pPr marL="514350" indent="-514350">
              <a:buFont typeface="+mj-lt"/>
              <a:buAutoNum type="alphaLcParenR"/>
            </a:pPr>
            <a:r>
              <a:rPr lang="es-GT" sz="2600" b="1" i="1" dirty="0" smtClean="0">
                <a:latin typeface="Baskerville Old Face"/>
                <a:cs typeface="Baskerville Old Face"/>
              </a:rPr>
              <a:t> Gestión de Riesgo en la Inversión Pública</a:t>
            </a:r>
          </a:p>
          <a:p>
            <a:pPr marL="514350" indent="-514350">
              <a:buFont typeface="+mj-lt"/>
              <a:buAutoNum type="alphaLcParenR"/>
            </a:pPr>
            <a:r>
              <a:rPr lang="es-GT" sz="2600" b="1" i="1" dirty="0" smtClean="0">
                <a:latin typeface="Baskerville Old Face"/>
                <a:cs typeface="Baskerville Old Face"/>
              </a:rPr>
              <a:t>Plataforma Regional de Información y Comunicación</a:t>
            </a:r>
          </a:p>
          <a:p>
            <a:pPr marL="514350" indent="-514350">
              <a:buFont typeface="+mj-lt"/>
              <a:buAutoNum type="alphaLcParenR"/>
            </a:pPr>
            <a:r>
              <a:rPr lang="es-GT" sz="2600" b="1" i="1" dirty="0" smtClean="0">
                <a:latin typeface="Baskerville Old Face"/>
                <a:cs typeface="Baskerville Old Face"/>
              </a:rPr>
              <a:t>Políticas y/o Planes de GIR</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3 Proceso alternativo"/>
          <p:cNvSpPr/>
          <p:nvPr/>
        </p:nvSpPr>
        <p:spPr>
          <a:xfrm>
            <a:off x="357158" y="2285992"/>
            <a:ext cx="8429684" cy="3286148"/>
          </a:xfrm>
          <a:prstGeom prst="flowChartAlternateProcess">
            <a:avLst/>
          </a:prstGeom>
          <a:gradFill>
            <a:gsLst>
              <a:gs pos="0">
                <a:srgbClr val="00B050"/>
              </a:gs>
              <a:gs pos="80000">
                <a:schemeClr val="accent1">
                  <a:shade val="93000"/>
                  <a:satMod val="130000"/>
                </a:schemeClr>
              </a:gs>
              <a:gs pos="100000">
                <a:schemeClr val="accent1">
                  <a:shade val="94000"/>
                  <a:satMod val="135000"/>
                </a:schemeClr>
              </a:gs>
            </a:gsLst>
            <a:lin ang="162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2800" b="1" i="1" dirty="0" smtClean="0">
                <a:solidFill>
                  <a:schemeClr val="tx1"/>
                </a:solidFill>
                <a:latin typeface="Baskerville Old Face" pitchFamily="18" charset="0"/>
              </a:rPr>
              <a:t>En la XXXV Reunión Ordinaria de Jefes de Estado y de Gobierno de los Países de la Integración Centroamericana fue aprobada la Política Centroamericana de Gestión Integral de Riesgo de Desastres (PCGIR), el año 2011 se presenta como un hito en el cual deberán concretarse una serie de retos institucionales.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 name="12 Proceso alternativo"/>
          <p:cNvSpPr/>
          <p:nvPr/>
        </p:nvSpPr>
        <p:spPr>
          <a:xfrm>
            <a:off x="714348" y="1714488"/>
            <a:ext cx="7715304" cy="1257312"/>
          </a:xfrm>
          <a:prstGeom prst="flowChartAlternateProcess">
            <a:avLst/>
          </a:prstGeom>
          <a:gradFill>
            <a:gsLst>
              <a:gs pos="0">
                <a:srgbClr val="00B050"/>
              </a:gs>
              <a:gs pos="80000">
                <a:schemeClr val="accent1">
                  <a:shade val="93000"/>
                  <a:satMod val="130000"/>
                </a:schemeClr>
              </a:gs>
              <a:gs pos="100000">
                <a:schemeClr val="accent1">
                  <a:shade val="94000"/>
                  <a:satMod val="135000"/>
                </a:schemeClr>
              </a:gs>
            </a:gsLst>
            <a:lin ang="162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2400" b="1" i="1" dirty="0" smtClean="0">
                <a:solidFill>
                  <a:schemeClr val="tx1"/>
                </a:solidFill>
                <a:latin typeface="Baskerville Old Face" pitchFamily="18" charset="0"/>
              </a:rPr>
              <a:t>En ese sentido la PCGIR ahora se constituye en el marco regulador de las acciones de incidencia; lo cual se puede resumir en sus ejes articuladores:</a:t>
            </a:r>
            <a:endParaRPr lang="es-ES" sz="2400" b="1" i="1" dirty="0" smtClean="0">
              <a:solidFill>
                <a:schemeClr val="tx1"/>
              </a:solidFill>
              <a:latin typeface="Baskerville Old Face" pitchFamily="18" charset="0"/>
            </a:endParaRPr>
          </a:p>
        </p:txBody>
      </p:sp>
      <p:sp>
        <p:nvSpPr>
          <p:cNvPr id="14" name="TextBox 13"/>
          <p:cNvSpPr txBox="1"/>
          <p:nvPr/>
        </p:nvSpPr>
        <p:spPr>
          <a:xfrm>
            <a:off x="838200" y="3124200"/>
            <a:ext cx="7391400" cy="3108544"/>
          </a:xfrm>
          <a:prstGeom prst="rect">
            <a:avLst/>
          </a:prstGeom>
          <a:gradFill flip="none" rotWithShape="1">
            <a:gsLst>
              <a:gs pos="0">
                <a:srgbClr val="00C184"/>
              </a:gs>
              <a:gs pos="100000">
                <a:srgbClr val="FFFFFF"/>
              </a:gs>
              <a:gs pos="74000">
                <a:srgbClr val="00C184"/>
              </a:gs>
            </a:gsLst>
            <a:path path="rect">
              <a:fillToRect l="100000" t="100000"/>
            </a:path>
            <a:tileRect r="-100000" b="-100000"/>
          </a:gradFill>
        </p:spPr>
        <p:txBody>
          <a:bodyPr wrap="square" rtlCol="0">
            <a:spAutoFit/>
          </a:bodyPr>
          <a:lstStyle/>
          <a:p>
            <a:pPr marL="514350" indent="-514350">
              <a:buFont typeface="Arial"/>
              <a:buChar char="•"/>
            </a:pPr>
            <a:r>
              <a:rPr lang="es-GT" sz="2800" b="1" i="1" dirty="0" smtClean="0">
                <a:latin typeface="Baskerville Old Face"/>
                <a:cs typeface="Baskerville Old Face"/>
              </a:rPr>
              <a:t> Inversi</a:t>
            </a:r>
            <a:r>
              <a:rPr lang="es-GT" sz="2800" b="1" i="1" dirty="0" smtClean="0">
                <a:latin typeface="Baskerville Old Face"/>
                <a:cs typeface="Baskerville Old Face"/>
              </a:rPr>
              <a:t>ón para el Desarrollo Sostenible</a:t>
            </a:r>
          </a:p>
          <a:p>
            <a:pPr marL="514350" indent="-514350">
              <a:buFont typeface="Arial"/>
              <a:buChar char="•"/>
            </a:pPr>
            <a:r>
              <a:rPr lang="es-GT" sz="2800" b="1" i="1" dirty="0" smtClean="0">
                <a:latin typeface="Baskerville Old Face"/>
                <a:cs typeface="Baskerville Old Face"/>
              </a:rPr>
              <a:t> Desarrollo y compensación social para reducir vulnerabilidad</a:t>
            </a:r>
          </a:p>
          <a:p>
            <a:pPr marL="514350" indent="-514350">
              <a:buFont typeface="Arial"/>
              <a:buChar char="•"/>
            </a:pPr>
            <a:r>
              <a:rPr lang="es-GT" sz="2800" b="1" i="1" dirty="0" smtClean="0">
                <a:latin typeface="Baskerville Old Face"/>
                <a:cs typeface="Baskerville Old Face"/>
              </a:rPr>
              <a:t> Ambiente y Cambio Climático</a:t>
            </a:r>
          </a:p>
          <a:p>
            <a:pPr marL="514350" indent="-514350">
              <a:buFont typeface="Arial"/>
              <a:buChar char="•"/>
            </a:pPr>
            <a:r>
              <a:rPr lang="es-GT" sz="2800" b="1" i="1" dirty="0" smtClean="0">
                <a:latin typeface="Baskerville Old Face"/>
                <a:cs typeface="Baskerville Old Face"/>
              </a:rPr>
              <a:t> Gestión Territorial, Gobernabilidad y Gobernanza</a:t>
            </a:r>
          </a:p>
          <a:p>
            <a:pPr marL="514350" indent="-514350">
              <a:buFont typeface="Arial"/>
              <a:buChar char="•"/>
            </a:pPr>
            <a:r>
              <a:rPr lang="es-GT" sz="2800" b="1" i="1" dirty="0" smtClean="0">
                <a:latin typeface="Baskerville Old Face"/>
                <a:cs typeface="Baskerville Old Face"/>
              </a:rPr>
              <a:t> Gestión de Desastres  y Recuperación</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1 Proceso alternativo"/>
          <p:cNvSpPr/>
          <p:nvPr/>
        </p:nvSpPr>
        <p:spPr>
          <a:xfrm>
            <a:off x="357158" y="2285992"/>
            <a:ext cx="8429684" cy="3286148"/>
          </a:xfrm>
          <a:prstGeom prst="flowChartAlternateProcess">
            <a:avLst/>
          </a:prstGeom>
          <a:gradFill>
            <a:gsLst>
              <a:gs pos="0">
                <a:srgbClr val="00B050"/>
              </a:gs>
              <a:gs pos="80000">
                <a:schemeClr val="accent1">
                  <a:shade val="93000"/>
                  <a:satMod val="130000"/>
                </a:schemeClr>
              </a:gs>
              <a:gs pos="100000">
                <a:schemeClr val="accent1">
                  <a:shade val="94000"/>
                  <a:satMod val="135000"/>
                </a:schemeClr>
              </a:gs>
            </a:gsLst>
            <a:lin ang="162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_tradnl" sz="2400" b="1" i="1" dirty="0" smtClean="0">
                <a:solidFill>
                  <a:schemeClr val="tx1"/>
                </a:solidFill>
                <a:latin typeface="Baskerville Old Face" pitchFamily="18" charset="0"/>
              </a:rPr>
              <a:t>Con el objetivo primordial de </a:t>
            </a:r>
            <a:r>
              <a:rPr lang="es-ES_tradnl" sz="2400" b="1" i="1" u="sng" dirty="0" smtClean="0">
                <a:solidFill>
                  <a:schemeClr val="tx1"/>
                </a:solidFill>
                <a:latin typeface="Baskerville Old Face" pitchFamily="18" charset="0"/>
              </a:rPr>
              <a:t>liderar los esfuerzos tendientes a hacer de la reducción integral de riesgos</a:t>
            </a:r>
            <a:r>
              <a:rPr lang="es-ES_tradnl" sz="2400" b="1" i="1" dirty="0" smtClean="0">
                <a:solidFill>
                  <a:schemeClr val="tx1"/>
                </a:solidFill>
                <a:latin typeface="Baskerville Old Face" pitchFamily="18" charset="0"/>
              </a:rPr>
              <a:t>, un instrumento válido y vigente para prevenir la incidencia de desastres en nuestra región, la </a:t>
            </a:r>
            <a:r>
              <a:rPr lang="es-ES_tradnl" sz="2400" b="1" i="1" u="sng" dirty="0" smtClean="0">
                <a:solidFill>
                  <a:schemeClr val="tx1"/>
                </a:solidFill>
                <a:latin typeface="Baskerville Old Face" pitchFamily="18" charset="0"/>
              </a:rPr>
              <a:t>Presidencia Pro tempore del CEPREDENAC </a:t>
            </a:r>
            <a:r>
              <a:rPr lang="es-ES_tradnl" sz="2400" b="1" i="1" dirty="0" smtClean="0">
                <a:solidFill>
                  <a:schemeClr val="tx1"/>
                </a:solidFill>
                <a:latin typeface="Baskerville Old Face" pitchFamily="18" charset="0"/>
              </a:rPr>
              <a:t>ha decidido establecer un </a:t>
            </a:r>
            <a:r>
              <a:rPr lang="es-ES_tradnl" sz="2400" b="1" i="1" u="sng" dirty="0" smtClean="0">
                <a:solidFill>
                  <a:schemeClr val="tx1"/>
                </a:solidFill>
                <a:latin typeface="Baskerville Old Face" pitchFamily="18" charset="0"/>
              </a:rPr>
              <a:t>lineamiento estratégico para su trabajo en el 2011</a:t>
            </a:r>
            <a:r>
              <a:rPr lang="es-ES_tradnl" sz="2400" b="1" i="1" dirty="0" smtClean="0">
                <a:solidFill>
                  <a:schemeClr val="tx1"/>
                </a:solidFill>
                <a:latin typeface="Baskerville Old Face" pitchFamily="18" charset="0"/>
              </a:rPr>
              <a:t>, acompañando el trabajo de la Secretaría Ejecutiva del CEPREDENAC.</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2 Proceso alternativo"/>
          <p:cNvSpPr/>
          <p:nvPr/>
        </p:nvSpPr>
        <p:spPr>
          <a:xfrm>
            <a:off x="1214414" y="1500174"/>
            <a:ext cx="6143668" cy="1071570"/>
          </a:xfrm>
          <a:prstGeom prst="flowChartAlternateProcess">
            <a:avLst/>
          </a:prstGeom>
          <a:gradFill>
            <a:gsLst>
              <a:gs pos="0">
                <a:srgbClr val="00B050"/>
              </a:gs>
              <a:gs pos="80000">
                <a:schemeClr val="accent1">
                  <a:shade val="93000"/>
                  <a:satMod val="130000"/>
                </a:schemeClr>
              </a:gs>
              <a:gs pos="100000">
                <a:schemeClr val="accent1">
                  <a:shade val="94000"/>
                  <a:satMod val="135000"/>
                </a:schemeClr>
              </a:gs>
            </a:gsLst>
            <a:lin ang="162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2400" b="1" i="1" dirty="0" smtClean="0">
                <a:solidFill>
                  <a:schemeClr val="tx1"/>
                </a:solidFill>
                <a:latin typeface="Baskerville Old Face" pitchFamily="18" charset="0"/>
              </a:rPr>
              <a:t>Lineamientos Estratégicos de la SE-CEPREDENAC para el año 2011</a:t>
            </a:r>
            <a:r>
              <a:rPr lang="es-ES_tradnl" sz="2400" dirty="0" smtClean="0"/>
              <a:t> </a:t>
            </a:r>
          </a:p>
        </p:txBody>
      </p:sp>
      <p:pic>
        <p:nvPicPr>
          <p:cNvPr id="4" name="Picture 3"/>
          <p:cNvPicPr>
            <a:picLocks noChangeAspect="1"/>
          </p:cNvPicPr>
          <p:nvPr/>
        </p:nvPicPr>
        <p:blipFill>
          <a:blip r:embed="rId2">
            <a:clrChange>
              <a:clrFrom>
                <a:srgbClr val="FFFFFF"/>
              </a:clrFrom>
              <a:clrTo>
                <a:srgbClr val="FFFFFF">
                  <a:alpha val="0"/>
                </a:srgbClr>
              </a:clrTo>
            </a:clrChange>
          </a:blip>
          <a:stretch>
            <a:fillRect/>
          </a:stretch>
        </p:blipFill>
        <p:spPr>
          <a:xfrm>
            <a:off x="357158" y="2786058"/>
            <a:ext cx="8305800" cy="3264603"/>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1 Proceso alternativo"/>
          <p:cNvSpPr/>
          <p:nvPr/>
        </p:nvSpPr>
        <p:spPr>
          <a:xfrm>
            <a:off x="357158" y="2285992"/>
            <a:ext cx="8358246" cy="3071834"/>
          </a:xfrm>
          <a:prstGeom prst="flowChartAlternateProcess">
            <a:avLst/>
          </a:prstGeom>
          <a:gradFill>
            <a:gsLst>
              <a:gs pos="0">
                <a:srgbClr val="00B050"/>
              </a:gs>
              <a:gs pos="80000">
                <a:schemeClr val="accent1">
                  <a:shade val="93000"/>
                  <a:satMod val="130000"/>
                </a:schemeClr>
              </a:gs>
              <a:gs pos="100000">
                <a:schemeClr val="accent1">
                  <a:shade val="94000"/>
                  <a:satMod val="135000"/>
                </a:schemeClr>
              </a:gs>
            </a:gsLst>
            <a:lin ang="162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_tradnl" sz="2400" b="1" i="1" dirty="0" smtClean="0">
                <a:solidFill>
                  <a:schemeClr val="tx1"/>
                </a:solidFill>
                <a:latin typeface="Baskerville Old Face" pitchFamily="18" charset="0"/>
              </a:rPr>
              <a:t>La </a:t>
            </a:r>
            <a:r>
              <a:rPr lang="es-ES_tradnl" sz="2400" b="1" i="1" u="sng" dirty="0" smtClean="0">
                <a:solidFill>
                  <a:schemeClr val="tx1"/>
                </a:solidFill>
                <a:latin typeface="Baskerville Old Face" pitchFamily="18" charset="0"/>
              </a:rPr>
              <a:t>Presidencia Pro tempore </a:t>
            </a:r>
            <a:r>
              <a:rPr lang="es-ES_tradnl" sz="2400" b="1" i="1" dirty="0" smtClean="0">
                <a:solidFill>
                  <a:schemeClr val="tx1"/>
                </a:solidFill>
                <a:latin typeface="Baskerville Old Face" pitchFamily="18" charset="0"/>
              </a:rPr>
              <a:t>ha decidido enfocar su plan hacia </a:t>
            </a:r>
            <a:r>
              <a:rPr lang="es-ES_tradnl" sz="2400" b="1" i="1" u="sng" dirty="0" smtClean="0">
                <a:solidFill>
                  <a:schemeClr val="tx1"/>
                </a:solidFill>
                <a:latin typeface="Baskerville Old Face" pitchFamily="18" charset="0"/>
              </a:rPr>
              <a:t>seis temas estratégicos</a:t>
            </a:r>
            <a:r>
              <a:rPr lang="es-ES_tradnl" sz="2400" b="1" i="1" dirty="0" smtClean="0">
                <a:solidFill>
                  <a:schemeClr val="tx1"/>
                </a:solidFill>
                <a:latin typeface="Baskerville Old Face" pitchFamily="18" charset="0"/>
              </a:rPr>
              <a:t>, las cuales serán el enfoque de su ejercicio al frente del </a:t>
            </a:r>
            <a:r>
              <a:rPr lang="es-ES_tradnl" sz="2400" b="1" i="1" u="sng" dirty="0" smtClean="0">
                <a:solidFill>
                  <a:schemeClr val="tx1"/>
                </a:solidFill>
                <a:latin typeface="Baskerville Old Face" pitchFamily="18" charset="0"/>
              </a:rPr>
              <a:t>Consejo de Representantes del CEPREDENAC</a:t>
            </a:r>
            <a:r>
              <a:rPr lang="es-ES_tradnl" sz="2400" b="1" i="1" dirty="0" smtClean="0">
                <a:solidFill>
                  <a:schemeClr val="tx1"/>
                </a:solidFill>
                <a:latin typeface="Baskerville Old Face" pitchFamily="18" charset="0"/>
              </a:rPr>
              <a:t>, facilitando así los alcances institucionales</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clrChange>
              <a:clrFrom>
                <a:srgbClr val="FFFFFF"/>
              </a:clrFrom>
              <a:clrTo>
                <a:srgbClr val="FFFFFF">
                  <a:alpha val="0"/>
                </a:srgbClr>
              </a:clrTo>
            </a:clrChange>
          </a:blip>
          <a:stretch>
            <a:fillRect/>
          </a:stretch>
        </p:blipFill>
        <p:spPr>
          <a:xfrm>
            <a:off x="785786" y="2357430"/>
            <a:ext cx="7448576" cy="4204352"/>
          </a:xfrm>
          <a:prstGeom prst="rect">
            <a:avLst/>
          </a:prstGeom>
        </p:spPr>
      </p:pic>
      <p:sp>
        <p:nvSpPr>
          <p:cNvPr id="4" name="3 Proceso alternativo"/>
          <p:cNvSpPr/>
          <p:nvPr/>
        </p:nvSpPr>
        <p:spPr>
          <a:xfrm>
            <a:off x="1928794" y="1428736"/>
            <a:ext cx="5214974" cy="785818"/>
          </a:xfrm>
          <a:prstGeom prst="flowChartAlternateProcess">
            <a:avLst/>
          </a:prstGeom>
          <a:gradFill>
            <a:gsLst>
              <a:gs pos="0">
                <a:srgbClr val="00B050"/>
              </a:gs>
              <a:gs pos="80000">
                <a:schemeClr val="accent1">
                  <a:shade val="93000"/>
                  <a:satMod val="130000"/>
                </a:schemeClr>
              </a:gs>
              <a:gs pos="100000">
                <a:schemeClr val="accent1">
                  <a:shade val="94000"/>
                  <a:satMod val="135000"/>
                </a:schemeClr>
              </a:gs>
            </a:gsLst>
            <a:lin ang="162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2000" b="1" i="1" dirty="0" smtClean="0">
                <a:solidFill>
                  <a:schemeClr val="tx1"/>
                </a:solidFill>
                <a:latin typeface="Baskerville Old Face" pitchFamily="18" charset="0"/>
              </a:rPr>
              <a:t>Temas Estratégicos  de la SE-CEPREDENAC para el año 2011</a:t>
            </a:r>
            <a:r>
              <a:rPr lang="es-ES_tradnl" sz="2000" dirty="0" smtClean="0"/>
              <a:t> </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1 Proceso alternativo"/>
          <p:cNvSpPr/>
          <p:nvPr/>
        </p:nvSpPr>
        <p:spPr>
          <a:xfrm>
            <a:off x="357158" y="2285992"/>
            <a:ext cx="8429684" cy="3286148"/>
          </a:xfrm>
          <a:prstGeom prst="flowChartAlternateProcess">
            <a:avLst/>
          </a:prstGeom>
          <a:gradFill>
            <a:gsLst>
              <a:gs pos="0">
                <a:srgbClr val="00B050"/>
              </a:gs>
              <a:gs pos="80000">
                <a:schemeClr val="accent1">
                  <a:shade val="93000"/>
                  <a:satMod val="130000"/>
                </a:schemeClr>
              </a:gs>
              <a:gs pos="100000">
                <a:schemeClr val="accent1">
                  <a:shade val="94000"/>
                  <a:satMod val="135000"/>
                </a:schemeClr>
              </a:gs>
            </a:gsLst>
            <a:lin ang="162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_tradnl" sz="2400" b="1" i="1" dirty="0" smtClean="0">
                <a:solidFill>
                  <a:schemeClr val="tx1"/>
                </a:solidFill>
                <a:latin typeface="Baskerville Old Face" pitchFamily="18" charset="0"/>
              </a:rPr>
              <a:t>Considerando el </a:t>
            </a:r>
            <a:r>
              <a:rPr lang="es-ES_tradnl" sz="2400" b="1" i="1" u="sng" dirty="0" smtClean="0">
                <a:solidFill>
                  <a:schemeClr val="tx1"/>
                </a:solidFill>
                <a:latin typeface="Baskerville Old Face" pitchFamily="18" charset="0"/>
              </a:rPr>
              <a:t>apoyo político a la Cumbre Centroamericana sobre Gestión Integral de Riesgo</a:t>
            </a:r>
            <a:r>
              <a:rPr lang="es-ES_tradnl" sz="2400" b="1" i="1" dirty="0" smtClean="0">
                <a:solidFill>
                  <a:schemeClr val="tx1"/>
                </a:solidFill>
                <a:latin typeface="Baskerville Old Face" pitchFamily="18" charset="0"/>
              </a:rPr>
              <a:t>, implica una gran relevancia especial, poniendo a prueba la </a:t>
            </a:r>
            <a:r>
              <a:rPr lang="es-ES_tradnl" sz="2400" b="1" i="1" u="sng" dirty="0" smtClean="0">
                <a:solidFill>
                  <a:schemeClr val="tx1"/>
                </a:solidFill>
                <a:latin typeface="Baskerville Old Face" pitchFamily="18" charset="0"/>
              </a:rPr>
              <a:t>capacidad institucional del CEPREDENAC </a:t>
            </a:r>
            <a:r>
              <a:rPr lang="es-ES_tradnl" sz="2400" b="1" i="1" dirty="0" smtClean="0">
                <a:solidFill>
                  <a:schemeClr val="tx1"/>
                </a:solidFill>
                <a:latin typeface="Baskerville Old Face" pitchFamily="18" charset="0"/>
              </a:rPr>
              <a:t>y por otro implica </a:t>
            </a:r>
            <a:r>
              <a:rPr lang="es-ES_tradnl" sz="2400" b="1" i="1" u="sng" dirty="0" smtClean="0">
                <a:solidFill>
                  <a:schemeClr val="tx1"/>
                </a:solidFill>
                <a:latin typeface="Baskerville Old Face" pitchFamily="18" charset="0"/>
              </a:rPr>
              <a:t>alcanzar los productos y logros de la PCGIR</a:t>
            </a:r>
            <a:r>
              <a:rPr lang="es-ES_tradnl" sz="2400" b="1" i="1" dirty="0" smtClean="0">
                <a:solidFill>
                  <a:schemeClr val="tx1"/>
                </a:solidFill>
                <a:latin typeface="Baskerville Old Face" pitchFamily="18" charset="0"/>
              </a:rPr>
              <a:t>.</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clrChange>
              <a:clrFrom>
                <a:srgbClr val="FFFFFF"/>
              </a:clrFrom>
              <a:clrTo>
                <a:srgbClr val="FFFFFF">
                  <a:alpha val="0"/>
                </a:srgbClr>
              </a:clrTo>
            </a:clrChange>
          </a:blip>
          <a:stretch>
            <a:fillRect/>
          </a:stretch>
        </p:blipFill>
        <p:spPr>
          <a:xfrm>
            <a:off x="1076322" y="1844824"/>
            <a:ext cx="7035800" cy="382270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6494</TotalTime>
  <Words>371</Words>
  <Application>Microsoft Office PowerPoint</Application>
  <PresentationFormat>On-screen Show (4:3)</PresentationFormat>
  <Paragraphs>24</Paragraphs>
  <Slides>12</Slides>
  <Notes>0</Notes>
  <HiddenSlides>0</HiddenSlides>
  <MMClips>0</MMClips>
  <ScaleCrop>false</ScaleCrop>
  <HeadingPairs>
    <vt:vector size="4" baseType="variant">
      <vt:variant>
        <vt:lpstr>Design Template</vt:lpstr>
      </vt:variant>
      <vt:variant>
        <vt:i4>1</vt:i4>
      </vt:variant>
      <vt:variant>
        <vt:lpstr>Slide Titles</vt:lpstr>
      </vt:variant>
      <vt:variant>
        <vt:i4>12</vt:i4>
      </vt:variant>
    </vt:vector>
  </HeadingPairs>
  <TitlesOfParts>
    <vt:vector size="13" baseType="lpstr">
      <vt:lpstr>Diseño predeterminado</vt:lpstr>
      <vt:lpstr>Slide 1</vt:lpstr>
      <vt:lpstr>Slide 2</vt:lpstr>
      <vt:lpstr>Slide 3</vt:lpstr>
      <vt:lpstr>Slide 4</vt:lpstr>
      <vt:lpstr>Slide 5</vt:lpstr>
      <vt:lpstr>Slide 6</vt:lpstr>
      <vt:lpstr>Slide 7</vt:lpstr>
      <vt:lpstr>Slide 8</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GCyP CEPREDENAC</dc:creator>
  <cp:lastModifiedBy>Juan Pablo Ligorria</cp:lastModifiedBy>
  <cp:revision>533</cp:revision>
  <dcterms:created xsi:type="dcterms:W3CDTF">2011-02-22T20:13:34Z</dcterms:created>
  <dcterms:modified xsi:type="dcterms:W3CDTF">2011-02-22T20:33:54Z</dcterms:modified>
</cp:coreProperties>
</file>