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262" r:id="rId3"/>
    <p:sldId id="257" r:id="rId4"/>
    <p:sldId id="265" r:id="rId5"/>
    <p:sldId id="264" r:id="rId6"/>
    <p:sldId id="261" r:id="rId7"/>
    <p:sldId id="266" r:id="rId8"/>
    <p:sldId id="259" r:id="rId9"/>
    <p:sldId id="258" r:id="rId10"/>
    <p:sldId id="271" r:id="rId11"/>
    <p:sldId id="272" r:id="rId12"/>
    <p:sldId id="270" r:id="rId13"/>
    <p:sldId id="267" r:id="rId14"/>
    <p:sldId id="268" r:id="rId15"/>
    <p:sldId id="274"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32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AEA7F-D10E-41D2-A8BB-124C9C85314F}" type="datetimeFigureOut">
              <a:rPr lang="en-US" smtClean="0"/>
              <a:t>3/11/2011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43F85F-637F-4B1E-A500-76D31A8C1B6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A24A982-1314-4BBE-8A6F-CE9F4273026C}" type="datetimeFigureOut">
              <a:rPr lang="en-US" smtClean="0"/>
              <a:pPr/>
              <a:t>3/11/2011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74166B4-DF59-4E26-BA0E-D21CE5441126}"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24A982-1314-4BBE-8A6F-CE9F4273026C}" type="datetimeFigureOut">
              <a:rPr lang="en-US" smtClean="0"/>
              <a:pPr/>
              <a:t>3/11/2011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4166B4-DF59-4E26-BA0E-D21CE54411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24A982-1314-4BBE-8A6F-CE9F4273026C}" type="datetimeFigureOut">
              <a:rPr lang="en-US" smtClean="0"/>
              <a:pPr/>
              <a:t>3/11/2011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4166B4-DF59-4E26-BA0E-D21CE54411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24A982-1314-4BBE-8A6F-CE9F4273026C}" type="datetimeFigureOut">
              <a:rPr lang="en-US" smtClean="0"/>
              <a:pPr/>
              <a:t>3/11/2011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4166B4-DF59-4E26-BA0E-D21CE54411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A24A982-1314-4BBE-8A6F-CE9F4273026C}" type="datetimeFigureOut">
              <a:rPr lang="en-US" smtClean="0"/>
              <a:pPr/>
              <a:t>3/11/2011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74166B4-DF59-4E26-BA0E-D21CE5441126}"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24A982-1314-4BBE-8A6F-CE9F4273026C}" type="datetimeFigureOut">
              <a:rPr lang="en-US" smtClean="0"/>
              <a:pPr/>
              <a:t>3/11/2011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74166B4-DF59-4E26-BA0E-D21CE54411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A24A982-1314-4BBE-8A6F-CE9F4273026C}" type="datetimeFigureOut">
              <a:rPr lang="en-US" smtClean="0"/>
              <a:pPr/>
              <a:t>3/11/2011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74166B4-DF59-4E26-BA0E-D21CE54411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A24A982-1314-4BBE-8A6F-CE9F4273026C}" type="datetimeFigureOut">
              <a:rPr lang="en-US" smtClean="0"/>
              <a:pPr/>
              <a:t>3/11/2011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74166B4-DF59-4E26-BA0E-D21CE54411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A24A982-1314-4BBE-8A6F-CE9F4273026C}" type="datetimeFigureOut">
              <a:rPr lang="en-US" smtClean="0"/>
              <a:pPr/>
              <a:t>3/11/2011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74166B4-DF59-4E26-BA0E-D21CE5441126}"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24A982-1314-4BBE-8A6F-CE9F4273026C}" type="datetimeFigureOut">
              <a:rPr lang="en-US" smtClean="0"/>
              <a:pPr/>
              <a:t>3/11/2011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74166B4-DF59-4E26-BA0E-D21CE54411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A24A982-1314-4BBE-8A6F-CE9F4273026C}" type="datetimeFigureOut">
              <a:rPr lang="en-US" smtClean="0"/>
              <a:pPr/>
              <a:t>3/11/2011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74166B4-DF59-4E26-BA0E-D21CE5441126}"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A24A982-1314-4BBE-8A6F-CE9F4273026C}" type="datetimeFigureOut">
              <a:rPr lang="en-US" smtClean="0"/>
              <a:pPr/>
              <a:t>3/11/2011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74166B4-DF59-4E26-BA0E-D21CE5441126}"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219200"/>
            <a:ext cx="7406640" cy="2615184"/>
          </a:xfrm>
        </p:spPr>
        <p:txBody>
          <a:bodyPr>
            <a:normAutofit fontScale="90000"/>
          </a:bodyPr>
          <a:lstStyle/>
          <a:p>
            <a:pPr algn="ctr"/>
            <a:r>
              <a:rPr lang="en-US" dirty="0" smtClean="0"/>
              <a:t>Country Statement to the Regional Platform for Disaster Risk Reduction in the Americas II Session – The Virgin Islands</a:t>
            </a:r>
            <a:endParaRPr lang="en-US" dirty="0"/>
          </a:p>
        </p:txBody>
      </p:sp>
      <p:sp>
        <p:nvSpPr>
          <p:cNvPr id="4" name="Subtitle 3"/>
          <p:cNvSpPr>
            <a:spLocks noGrp="1"/>
          </p:cNvSpPr>
          <p:nvPr>
            <p:ph type="subTitle" idx="1"/>
          </p:nvPr>
        </p:nvSpPr>
        <p:spPr>
          <a:xfrm>
            <a:off x="1371600" y="5410200"/>
            <a:ext cx="7406640" cy="859464"/>
          </a:xfrm>
        </p:spPr>
        <p:txBody>
          <a:bodyPr>
            <a:normAutofit lnSpcReduction="10000"/>
          </a:bodyPr>
          <a:lstStyle/>
          <a:p>
            <a:pPr algn="ctr"/>
            <a:r>
              <a:rPr lang="en-US" dirty="0" smtClean="0"/>
              <a:t>Presented by Simone </a:t>
            </a:r>
            <a:r>
              <a:rPr lang="en-US" dirty="0" err="1" smtClean="0"/>
              <a:t>Lettsome-Nibbs</a:t>
            </a:r>
            <a:endParaRPr lang="en-US" dirty="0" smtClean="0"/>
          </a:p>
          <a:p>
            <a:pPr algn="ctr"/>
            <a:r>
              <a:rPr lang="en-US" dirty="0" smtClean="0"/>
              <a:t>Department of Disaster Management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 </a:t>
            </a:r>
            <a:r>
              <a:rPr lang="en-US" dirty="0" smtClean="0"/>
              <a:t>System</a:t>
            </a:r>
            <a:endParaRPr lang="en-US" dirty="0"/>
          </a:p>
        </p:txBody>
      </p:sp>
      <p:sp>
        <p:nvSpPr>
          <p:cNvPr id="3" name="Content Placeholder 2"/>
          <p:cNvSpPr>
            <a:spLocks noGrp="1"/>
          </p:cNvSpPr>
          <p:nvPr>
            <p:ph idx="1"/>
          </p:nvPr>
        </p:nvSpPr>
        <p:spPr>
          <a:xfrm>
            <a:off x="1435608" y="1447800"/>
            <a:ext cx="7498080" cy="5181600"/>
          </a:xfrm>
        </p:spPr>
        <p:txBody>
          <a:bodyPr>
            <a:normAutofit/>
          </a:bodyPr>
          <a:lstStyle/>
          <a:p>
            <a:r>
              <a:rPr lang="en-US" dirty="0" smtClean="0"/>
              <a:t>The DDM has </a:t>
            </a:r>
            <a:r>
              <a:rPr lang="en-US" dirty="0" smtClean="0"/>
              <a:t>developed an MER Framework to monitor</a:t>
            </a:r>
            <a:r>
              <a:rPr lang="en-US" dirty="0" smtClean="0"/>
              <a:t>, evaluate and report on programmatic and project outcomes and </a:t>
            </a:r>
            <a:r>
              <a:rPr lang="en-US" dirty="0" smtClean="0"/>
              <a:t>outputs within any instrument.</a:t>
            </a:r>
            <a:endParaRPr lang="en-US" dirty="0" smtClean="0"/>
          </a:p>
          <a:p>
            <a:endParaRPr lang="en-US" sz="1000" dirty="0" smtClean="0"/>
          </a:p>
          <a:p>
            <a:r>
              <a:rPr lang="en-US" dirty="0" smtClean="0"/>
              <a:t>The VI MER is designed on an IT platform that allows for monitoring, evaluating and reporting on any instrument with defined indicators.</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MER </a:t>
            </a:r>
            <a:r>
              <a:rPr lang="en-US" dirty="0" smtClean="0"/>
              <a:t>- Screen </a:t>
            </a:r>
            <a:r>
              <a:rPr lang="en-US" dirty="0" smtClean="0"/>
              <a:t>Shot of Front Page</a:t>
            </a:r>
            <a:endParaRPr lang="en-US" dirty="0"/>
          </a:p>
        </p:txBody>
      </p:sp>
      <p:pic>
        <p:nvPicPr>
          <p:cNvPr id="4" name="Content Placeholder 3" descr="database image 2.jpg"/>
          <p:cNvPicPr>
            <a:picLocks noGrp="1" noChangeAspect="1"/>
          </p:cNvPicPr>
          <p:nvPr>
            <p:ph idx="1"/>
          </p:nvPr>
        </p:nvPicPr>
        <p:blipFill>
          <a:blip r:embed="rId2" cstate="print"/>
          <a:stretch>
            <a:fillRect/>
          </a:stretch>
        </p:blipFill>
        <p:spPr>
          <a:xfrm>
            <a:off x="1600200" y="1447800"/>
            <a:ext cx="6858000" cy="48006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Management Act, 2003</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Currently being revised to allow for a more comprehensive approach to CDM and to address weaknesses in the current legislation</a:t>
            </a:r>
            <a:r>
              <a:rPr lang="en-US" dirty="0" smtClean="0"/>
              <a:t>.</a:t>
            </a:r>
          </a:p>
          <a:p>
            <a:pPr algn="just"/>
            <a:endParaRPr lang="en-US" sz="1700" dirty="0" smtClean="0"/>
          </a:p>
          <a:p>
            <a:pPr algn="just"/>
            <a:r>
              <a:rPr lang="en-GB" dirty="0" smtClean="0"/>
              <a:t>This will </a:t>
            </a:r>
            <a:r>
              <a:rPr lang="en-GB" dirty="0" smtClean="0"/>
              <a:t>allow for greater enforcement and definition of DRR responsibilities. It will also provide a more streamlined process between the CDM Policy, Strategy, Legislation and National Disaster Management Plan.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Obstacles </a:t>
            </a:r>
            <a:endParaRPr lang="en-US" dirty="0"/>
          </a:p>
        </p:txBody>
      </p:sp>
      <p:sp>
        <p:nvSpPr>
          <p:cNvPr id="3" name="Content Placeholder 2"/>
          <p:cNvSpPr>
            <a:spLocks noGrp="1"/>
          </p:cNvSpPr>
          <p:nvPr>
            <p:ph idx="1"/>
          </p:nvPr>
        </p:nvSpPr>
        <p:spPr/>
        <p:txBody>
          <a:bodyPr/>
          <a:lstStyle/>
          <a:p>
            <a:r>
              <a:rPr lang="en-US" dirty="0" smtClean="0"/>
              <a:t>Absence of data to allow for comprehensive approach to DRR</a:t>
            </a:r>
          </a:p>
          <a:p>
            <a:r>
              <a:rPr lang="en-US" dirty="0" smtClean="0"/>
              <a:t>We are hopeful, that under the R3i Project, we will get the high resolution Storm Surge and tsunami modeling for the Virgin Islands.</a:t>
            </a:r>
          </a:p>
          <a:p>
            <a:r>
              <a:rPr lang="en-US" dirty="0" smtClean="0"/>
              <a:t>Additional data sets are required for microzonation, soil, slope/cut, flood and DEM (digital elevation model).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Obstacles (cont’d)</a:t>
            </a:r>
            <a:endParaRPr lang="en-US" dirty="0"/>
          </a:p>
        </p:txBody>
      </p:sp>
      <p:sp>
        <p:nvSpPr>
          <p:cNvPr id="3" name="Content Placeholder 2"/>
          <p:cNvSpPr>
            <a:spLocks noGrp="1"/>
          </p:cNvSpPr>
          <p:nvPr>
            <p:ph idx="1"/>
          </p:nvPr>
        </p:nvSpPr>
        <p:spPr/>
        <p:txBody>
          <a:bodyPr/>
          <a:lstStyle/>
          <a:p>
            <a:r>
              <a:rPr lang="en-US" dirty="0" smtClean="0"/>
              <a:t>There is a need </a:t>
            </a:r>
            <a:r>
              <a:rPr lang="en-US" dirty="0" smtClean="0"/>
              <a:t>to continuously upgrade communications and early warning systems. These require significant investment and continuous maintenance.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for 2011-2013</a:t>
            </a:r>
            <a:endParaRPr lang="en-US" dirty="0"/>
          </a:p>
        </p:txBody>
      </p:sp>
      <p:sp>
        <p:nvSpPr>
          <p:cNvPr id="3" name="Content Placeholder 2"/>
          <p:cNvSpPr>
            <a:spLocks noGrp="1"/>
          </p:cNvSpPr>
          <p:nvPr>
            <p:ph idx="1"/>
          </p:nvPr>
        </p:nvSpPr>
        <p:spPr/>
        <p:txBody>
          <a:bodyPr/>
          <a:lstStyle/>
          <a:p>
            <a:r>
              <a:rPr lang="en-US" dirty="0" smtClean="0"/>
              <a:t>Continue to incorporate sustainable concepts and environmental protection into the disaster management program through our capacity building program – internally and society wide.</a:t>
            </a:r>
          </a:p>
          <a:p>
            <a:r>
              <a:rPr lang="en-US" dirty="0" smtClean="0"/>
              <a:t>Continue to function on the Planning Authority to ensure that risk reduction measures are incorporated into planning and development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for 2011-2013 (cont’d)</a:t>
            </a:r>
            <a:endParaRPr lang="en-US" dirty="0"/>
          </a:p>
        </p:txBody>
      </p:sp>
      <p:sp>
        <p:nvSpPr>
          <p:cNvPr id="3" name="Content Placeholder 2"/>
          <p:cNvSpPr>
            <a:spLocks noGrp="1"/>
          </p:cNvSpPr>
          <p:nvPr>
            <p:ph idx="1"/>
          </p:nvPr>
        </p:nvSpPr>
        <p:spPr/>
        <p:txBody>
          <a:bodyPr>
            <a:normAutofit lnSpcReduction="10000"/>
          </a:bodyPr>
          <a:lstStyle/>
          <a:p>
            <a:r>
              <a:rPr lang="en-US" dirty="0" smtClean="0"/>
              <a:t>Continue to collaborate with public ad private sector to ensure that DRR and CDM are integrated within sectors and filtered down to the community level. (e.g. Safe School Initiative – certification for educational institutions)</a:t>
            </a:r>
          </a:p>
          <a:p>
            <a:r>
              <a:rPr lang="en-US" dirty="0" smtClean="0"/>
              <a:t>Complete community profiles for all major community groupings in the VI to define community needs and allow us to design better community based programs.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dirty="0" smtClean="0"/>
              <a:t>Thank you for your attention!</a:t>
            </a:r>
          </a:p>
          <a:p>
            <a:pPr algn="ct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Major Achievements in Disaster Risk Reduction</a:t>
            </a:r>
          </a:p>
          <a:p>
            <a:r>
              <a:rPr lang="en-US" dirty="0" smtClean="0"/>
              <a:t>Major Obstacles</a:t>
            </a:r>
          </a:p>
          <a:p>
            <a:r>
              <a:rPr lang="en-US" dirty="0" smtClean="0"/>
              <a:t>Outlook for 2011-2013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498080" cy="1143000"/>
          </a:xfrm>
        </p:spPr>
        <p:txBody>
          <a:bodyPr>
            <a:normAutofit fontScale="90000"/>
          </a:bodyPr>
          <a:lstStyle/>
          <a:p>
            <a:r>
              <a:rPr lang="en-US" dirty="0" smtClean="0"/>
              <a:t>Snapshot of Hazard &amp; Vulnerability Assessment (HVA) Process</a:t>
            </a:r>
            <a:endParaRPr lang="en-US" dirty="0"/>
          </a:p>
        </p:txBody>
      </p:sp>
      <p:sp>
        <p:nvSpPr>
          <p:cNvPr id="3" name="Content Placeholder 2"/>
          <p:cNvSpPr>
            <a:spLocks noGrp="1"/>
          </p:cNvSpPr>
          <p:nvPr>
            <p:ph idx="1"/>
          </p:nvPr>
        </p:nvSpPr>
        <p:spPr>
          <a:xfrm>
            <a:off x="1295400" y="1676400"/>
            <a:ext cx="7498080" cy="4800600"/>
          </a:xfrm>
        </p:spPr>
        <p:txBody>
          <a:bodyPr>
            <a:normAutofit/>
          </a:bodyPr>
          <a:lstStyle/>
          <a:p>
            <a:r>
              <a:rPr lang="en-US" dirty="0" smtClean="0"/>
              <a:t>For Subdivision of Land</a:t>
            </a:r>
          </a:p>
          <a:p>
            <a:pPr lvl="1"/>
            <a:r>
              <a:rPr lang="en-US" dirty="0" smtClean="0"/>
              <a:t>Use hazard data available for various hazards on GIS database (i.e. landslides, storm surge, seismic, flooding, etc)</a:t>
            </a:r>
          </a:p>
          <a:p>
            <a:pPr lvl="1"/>
            <a:r>
              <a:rPr lang="en-US" dirty="0" smtClean="0"/>
              <a:t>Make recommendations for mitigation measures based on hazards identified</a:t>
            </a:r>
          </a:p>
          <a:p>
            <a:pPr lvl="1"/>
            <a:r>
              <a:rPr lang="en-US" dirty="0" smtClean="0"/>
              <a:t>Determine if proposed lots are suitable for future development.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3-D Scene for a Proposed Subdivision</a:t>
            </a:r>
            <a:endParaRPr lang="en-US" sz="3600" dirty="0"/>
          </a:p>
        </p:txBody>
      </p:sp>
      <p:pic>
        <p:nvPicPr>
          <p:cNvPr id="4" name="Content Placeholder 3" descr="3dscene.jpg"/>
          <p:cNvPicPr>
            <a:picLocks noGrp="1" noChangeAspect="1"/>
          </p:cNvPicPr>
          <p:nvPr>
            <p:ph idx="1"/>
          </p:nvPr>
        </p:nvPicPr>
        <p:blipFill>
          <a:blip r:embed="rId2" cstate="print"/>
          <a:stretch>
            <a:fillRect/>
          </a:stretch>
        </p:blipFill>
        <p:spPr>
          <a:xfrm>
            <a:off x="1600200" y="1447800"/>
            <a:ext cx="6934200" cy="4800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a:solidFill>
            <a:schemeClr val="bg1"/>
          </a:solidFill>
        </p:spPr>
        <p:txBody>
          <a:bodyPr/>
          <a:lstStyle/>
          <a:p>
            <a:pPr algn="ctr"/>
            <a:r>
              <a:rPr lang="en-US" dirty="0" smtClean="0"/>
              <a:t>Hazard Risk Map</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19200" y="1371600"/>
            <a:ext cx="759993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498080" cy="1143000"/>
          </a:xfrm>
        </p:spPr>
        <p:txBody>
          <a:bodyPr>
            <a:normAutofit fontScale="90000"/>
          </a:bodyPr>
          <a:lstStyle/>
          <a:p>
            <a:r>
              <a:rPr lang="en-US" dirty="0" smtClean="0"/>
              <a:t>Snapshot of Hazard &amp; Vulnerability Assessment (HVA) Process</a:t>
            </a:r>
            <a:endParaRPr lang="en-US" dirty="0"/>
          </a:p>
        </p:txBody>
      </p:sp>
      <p:sp>
        <p:nvSpPr>
          <p:cNvPr id="3" name="Content Placeholder 2"/>
          <p:cNvSpPr>
            <a:spLocks noGrp="1"/>
          </p:cNvSpPr>
          <p:nvPr>
            <p:ph idx="1"/>
          </p:nvPr>
        </p:nvSpPr>
        <p:spPr>
          <a:xfrm>
            <a:off x="1295400" y="1676400"/>
            <a:ext cx="7498080" cy="4800600"/>
          </a:xfrm>
        </p:spPr>
        <p:txBody>
          <a:bodyPr>
            <a:normAutofit/>
          </a:bodyPr>
          <a:lstStyle/>
          <a:p>
            <a:r>
              <a:rPr lang="en-US" dirty="0" smtClean="0"/>
              <a:t>For Proposed Land Development</a:t>
            </a:r>
          </a:p>
          <a:p>
            <a:pPr lvl="1"/>
            <a:r>
              <a:rPr lang="en-US" dirty="0" smtClean="0"/>
              <a:t>Use hazard data available for various hazards on GIS database (i.e. landslides, storm surge, seismic, flooding)</a:t>
            </a:r>
          </a:p>
          <a:p>
            <a:pPr lvl="1"/>
            <a:r>
              <a:rPr lang="en-US" dirty="0" smtClean="0"/>
              <a:t>Make recommendations for mitigation measures based on hazards identified</a:t>
            </a:r>
          </a:p>
          <a:p>
            <a:pPr lvl="1"/>
            <a:r>
              <a:rPr lang="en-US" dirty="0" smtClean="0"/>
              <a:t>Determine if the proposed development is suitable for the lot available or does it need to be adapted to suit.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Hazard Risk Map - Ghut</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47800" y="1414928"/>
            <a:ext cx="7441473" cy="53258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Disaster Management/Contingency Planning</a:t>
            </a:r>
            <a:endParaRPr lang="en-US" dirty="0"/>
          </a:p>
        </p:txBody>
      </p:sp>
      <p:sp>
        <p:nvSpPr>
          <p:cNvPr id="3" name="Content Placeholder 2"/>
          <p:cNvSpPr>
            <a:spLocks noGrp="1"/>
          </p:cNvSpPr>
          <p:nvPr>
            <p:ph idx="1"/>
          </p:nvPr>
        </p:nvSpPr>
        <p:spPr>
          <a:xfrm>
            <a:off x="1435608" y="1600200"/>
            <a:ext cx="7498080" cy="4648200"/>
          </a:xfrm>
        </p:spPr>
        <p:txBody>
          <a:bodyPr/>
          <a:lstStyle/>
          <a:p>
            <a:pPr algn="just"/>
            <a:r>
              <a:rPr lang="en-US" dirty="0" smtClean="0"/>
              <a:t>As part of the Planning Process, major developments are required to prepare disaster management/contingency plans for the operational and construction phase of their developments.</a:t>
            </a:r>
          </a:p>
          <a:p>
            <a:pPr algn="just"/>
            <a:endParaRPr lang="en-US" sz="1400" dirty="0" smtClean="0"/>
          </a:p>
          <a:p>
            <a:pPr algn="just"/>
            <a:r>
              <a:rPr lang="en-US" dirty="0" smtClean="0"/>
              <a:t>These, along with monitoring plans, are submitted to a number of agencies, including the DDM, for approval.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p:spPr>
        <p:txBody>
          <a:bodyPr>
            <a:normAutofit/>
          </a:bodyPr>
          <a:lstStyle/>
          <a:p>
            <a:r>
              <a:rPr lang="en-US" sz="3600" dirty="0" smtClean="0"/>
              <a:t>Comprehensive Disaster Management </a:t>
            </a:r>
            <a:endParaRPr lang="en-US" sz="3600" dirty="0"/>
          </a:p>
        </p:txBody>
      </p:sp>
      <p:sp>
        <p:nvSpPr>
          <p:cNvPr id="3" name="Content Placeholder 2"/>
          <p:cNvSpPr>
            <a:spLocks noGrp="1"/>
          </p:cNvSpPr>
          <p:nvPr>
            <p:ph idx="1"/>
          </p:nvPr>
        </p:nvSpPr>
        <p:spPr>
          <a:xfrm>
            <a:off x="1447800" y="1524000"/>
            <a:ext cx="7498080" cy="5029200"/>
          </a:xfrm>
        </p:spPr>
        <p:txBody>
          <a:bodyPr>
            <a:normAutofit fontScale="85000" lnSpcReduction="20000"/>
          </a:bodyPr>
          <a:lstStyle/>
          <a:p>
            <a:pPr algn="just"/>
            <a:r>
              <a:rPr lang="en-US" sz="3500" dirty="0" smtClean="0"/>
              <a:t>In 2009, a Comprehensive Disaster Management (CDM) Policy and CDM Strategy and Programming Framework 2009-2013 were developed for the Virgin Islands and were approved by Cabinet for implementation</a:t>
            </a:r>
            <a:r>
              <a:rPr lang="en-US" sz="3500" dirty="0" smtClean="0"/>
              <a:t>.</a:t>
            </a:r>
          </a:p>
          <a:p>
            <a:pPr algn="just"/>
            <a:endParaRPr lang="en-US" sz="1200" dirty="0" smtClean="0"/>
          </a:p>
          <a:p>
            <a:pPr algn="just"/>
            <a:r>
              <a:rPr lang="en-US" sz="3500" dirty="0" smtClean="0"/>
              <a:t>The DDM has adopted the Results Based Management (RBM) Framework to plan, implement, monitor, evaluate and report on programmatic and project outcomes and outputs under its policy and strategic programming framework.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261</TotalTime>
  <Words>621</Words>
  <Application>Microsoft Office PowerPoint</Application>
  <PresentationFormat>On-screen Show (4:3)</PresentationFormat>
  <Paragraphs>52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Solstice</vt:lpstr>
      <vt:lpstr>Country Statement to the Regional Platform for Disaster Risk Reduction in the Americas II Session – The Virgin Islands</vt:lpstr>
      <vt:lpstr>Overview</vt:lpstr>
      <vt:lpstr>Snapshot of Hazard &amp; Vulnerability Assessment (HVA) Process</vt:lpstr>
      <vt:lpstr>3-D Scene for a Proposed Subdivision</vt:lpstr>
      <vt:lpstr>Hazard Risk Map</vt:lpstr>
      <vt:lpstr>Snapshot of Hazard &amp; Vulnerability Assessment (HVA) Process</vt:lpstr>
      <vt:lpstr>Hazard Risk Map - Ghut</vt:lpstr>
      <vt:lpstr>Disaster Management/Contingency Planning</vt:lpstr>
      <vt:lpstr>Comprehensive Disaster Management </vt:lpstr>
      <vt:lpstr>MER System</vt:lpstr>
      <vt:lpstr>MER - Screen Shot of Front Page</vt:lpstr>
      <vt:lpstr>Disaster Management Act, 2003</vt:lpstr>
      <vt:lpstr>Major Obstacles </vt:lpstr>
      <vt:lpstr>Major Obstacles (cont’d)</vt:lpstr>
      <vt:lpstr>Outlook for 2011-2013</vt:lpstr>
      <vt:lpstr>Outlook for 2011-2013 (cont’d)</vt:lpstr>
      <vt:lpstr>Slide 17</vt:lpstr>
    </vt:vector>
  </TitlesOfParts>
  <Company>VI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Statement to the Regional Platform for Disaster Risk Reduction in the Americas II Session</dc:title>
  <dc:creator>Simone Lettsome-Nibbs</dc:creator>
  <cp:lastModifiedBy>Simone Lettsome-Nibbs</cp:lastModifiedBy>
  <cp:revision>45</cp:revision>
  <dcterms:created xsi:type="dcterms:W3CDTF">2011-03-10T18:37:28Z</dcterms:created>
  <dcterms:modified xsi:type="dcterms:W3CDTF">2011-03-11T20:51:11Z</dcterms:modified>
</cp:coreProperties>
</file>