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8" r:id="rId3"/>
    <p:sldId id="259" r:id="rId4"/>
    <p:sldId id="260" r:id="rId5"/>
    <p:sldId id="261" r:id="rId6"/>
    <p:sldId id="262" r:id="rId7"/>
    <p:sldId id="265" r:id="rId8"/>
    <p:sldId id="266" r:id="rId9"/>
    <p:sldId id="267" r:id="rId10"/>
    <p:sldId id="268" r:id="rId11"/>
    <p:sldId id="269" r:id="rId12"/>
    <p:sldId id="270" r:id="rId13"/>
    <p:sldId id="271" r:id="rId14"/>
    <p:sldId id="272" r:id="rId15"/>
    <p:sldId id="273" r:id="rId16"/>
    <p:sldId id="274" r:id="rId17"/>
    <p:sldId id="275" r:id="rId18"/>
    <p:sldId id="257" r:id="rId19"/>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7" d="100"/>
          <a:sy n="77" d="100"/>
        </p:scale>
        <p:origin x="-30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F14A2A-F1C0-4DE4-A108-DDD2A94D68B9}" type="datetimeFigureOut">
              <a:rPr lang="es-ES" smtClean="0"/>
              <a:pPr/>
              <a:t>16/03/2011</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A85005-61BC-4069-8410-331AA7C3ACBA}" type="slidenum">
              <a:rPr lang="es-ES" smtClean="0"/>
              <a:pPr/>
              <a:t>‹#›</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2E24A1-B7E1-4402-99B6-C37311AA65FB}" type="datetimeFigureOut">
              <a:rPr lang="es-ES" smtClean="0"/>
              <a:pPr/>
              <a:t>16/03/2011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8FB0A-4B0F-4D31-95BE-9E26A2066956}" type="slidenum">
              <a:rPr lang="es-ES" smtClean="0"/>
              <a:pPr/>
              <a:t>‹#›</a:t>
            </a:fld>
            <a:endParaRPr lang="es-ES"/>
          </a:p>
        </p:txBody>
      </p:sp>
    </p:spTree>
    <p:extLst>
      <p:ext uri="{BB962C8B-B14F-4D97-AF65-F5344CB8AC3E}">
        <p14:creationId xmlns="" xmlns:p14="http://schemas.microsoft.com/office/powerpoint/2010/main" val="111785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AD8FB0A-4B0F-4D31-95BE-9E26A2066956}" type="slidenum">
              <a:rPr lang="es-ES" smtClean="0"/>
              <a:pPr/>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A"/>
          </a:p>
        </p:txBody>
      </p:sp>
      <p:sp>
        <p:nvSpPr>
          <p:cNvPr id="4" name="3 Marcador de fecha"/>
          <p:cNvSpPr>
            <a:spLocks noGrp="1"/>
          </p:cNvSpPr>
          <p:nvPr>
            <p:ph type="dt" sz="half" idx="10"/>
          </p:nvPr>
        </p:nvSpPr>
        <p:spPr/>
        <p:txBody>
          <a:bodyPr/>
          <a:lstStyle/>
          <a:p>
            <a:fld id="{B5C49AD2-2AA9-4D5F-850F-E1C997414ECB}" type="datetimeFigureOut">
              <a:rPr lang="es-PA" smtClean="0"/>
              <a:pPr/>
              <a:t>03/16/2011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F87F9CC2-7F79-41AB-973B-FE0E4A817F0C}" type="slidenum">
              <a:rPr lang="es-PA" smtClean="0"/>
              <a:pPr/>
              <a:t>‹#›</a:t>
            </a:fld>
            <a:endParaRPr lang="es-PA"/>
          </a:p>
        </p:txBody>
      </p:sp>
    </p:spTree>
    <p:extLst>
      <p:ext uri="{BB962C8B-B14F-4D97-AF65-F5344CB8AC3E}">
        <p14:creationId xmlns="" xmlns:p14="http://schemas.microsoft.com/office/powerpoint/2010/main" val="82779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B5C49AD2-2AA9-4D5F-850F-E1C997414ECB}" type="datetimeFigureOut">
              <a:rPr lang="es-PA" smtClean="0"/>
              <a:pPr/>
              <a:t>03/16/2011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F87F9CC2-7F79-41AB-973B-FE0E4A817F0C}" type="slidenum">
              <a:rPr lang="es-PA" smtClean="0"/>
              <a:pPr/>
              <a:t>‹#›</a:t>
            </a:fld>
            <a:endParaRPr lang="es-PA"/>
          </a:p>
        </p:txBody>
      </p:sp>
    </p:spTree>
    <p:extLst>
      <p:ext uri="{BB962C8B-B14F-4D97-AF65-F5344CB8AC3E}">
        <p14:creationId xmlns="" xmlns:p14="http://schemas.microsoft.com/office/powerpoint/2010/main" val="392214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B5C49AD2-2AA9-4D5F-850F-E1C997414ECB}" type="datetimeFigureOut">
              <a:rPr lang="es-PA" smtClean="0"/>
              <a:pPr/>
              <a:t>03/16/2011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F87F9CC2-7F79-41AB-973B-FE0E4A817F0C}" type="slidenum">
              <a:rPr lang="es-PA" smtClean="0"/>
              <a:pPr/>
              <a:t>‹#›</a:t>
            </a:fld>
            <a:endParaRPr lang="es-PA"/>
          </a:p>
        </p:txBody>
      </p:sp>
    </p:spTree>
    <p:extLst>
      <p:ext uri="{BB962C8B-B14F-4D97-AF65-F5344CB8AC3E}">
        <p14:creationId xmlns="" xmlns:p14="http://schemas.microsoft.com/office/powerpoint/2010/main" val="81372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B5C49AD2-2AA9-4D5F-850F-E1C997414ECB}" type="datetimeFigureOut">
              <a:rPr lang="es-PA" smtClean="0"/>
              <a:pPr/>
              <a:t>03/16/2011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F87F9CC2-7F79-41AB-973B-FE0E4A817F0C}" type="slidenum">
              <a:rPr lang="es-PA" smtClean="0"/>
              <a:pPr/>
              <a:t>‹#›</a:t>
            </a:fld>
            <a:endParaRPr lang="es-PA"/>
          </a:p>
        </p:txBody>
      </p:sp>
    </p:spTree>
    <p:extLst>
      <p:ext uri="{BB962C8B-B14F-4D97-AF65-F5344CB8AC3E}">
        <p14:creationId xmlns="" xmlns:p14="http://schemas.microsoft.com/office/powerpoint/2010/main" val="18214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5C49AD2-2AA9-4D5F-850F-E1C997414ECB}" type="datetimeFigureOut">
              <a:rPr lang="es-PA" smtClean="0"/>
              <a:pPr/>
              <a:t>03/16/2011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F87F9CC2-7F79-41AB-973B-FE0E4A817F0C}" type="slidenum">
              <a:rPr lang="es-PA" smtClean="0"/>
              <a:pPr/>
              <a:t>‹#›</a:t>
            </a:fld>
            <a:endParaRPr lang="es-PA"/>
          </a:p>
        </p:txBody>
      </p:sp>
    </p:spTree>
    <p:extLst>
      <p:ext uri="{BB962C8B-B14F-4D97-AF65-F5344CB8AC3E}">
        <p14:creationId xmlns="" xmlns:p14="http://schemas.microsoft.com/office/powerpoint/2010/main" val="121217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fecha"/>
          <p:cNvSpPr>
            <a:spLocks noGrp="1"/>
          </p:cNvSpPr>
          <p:nvPr>
            <p:ph type="dt" sz="half" idx="10"/>
          </p:nvPr>
        </p:nvSpPr>
        <p:spPr/>
        <p:txBody>
          <a:bodyPr/>
          <a:lstStyle/>
          <a:p>
            <a:fld id="{B5C49AD2-2AA9-4D5F-850F-E1C997414ECB}" type="datetimeFigureOut">
              <a:rPr lang="es-PA" smtClean="0"/>
              <a:pPr/>
              <a:t>03/16/2011</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F87F9CC2-7F79-41AB-973B-FE0E4A817F0C}" type="slidenum">
              <a:rPr lang="es-PA" smtClean="0"/>
              <a:pPr/>
              <a:t>‹#›</a:t>
            </a:fld>
            <a:endParaRPr lang="es-PA"/>
          </a:p>
        </p:txBody>
      </p:sp>
    </p:spTree>
    <p:extLst>
      <p:ext uri="{BB962C8B-B14F-4D97-AF65-F5344CB8AC3E}">
        <p14:creationId xmlns="" xmlns:p14="http://schemas.microsoft.com/office/powerpoint/2010/main" val="363919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6 Marcador de fecha"/>
          <p:cNvSpPr>
            <a:spLocks noGrp="1"/>
          </p:cNvSpPr>
          <p:nvPr>
            <p:ph type="dt" sz="half" idx="10"/>
          </p:nvPr>
        </p:nvSpPr>
        <p:spPr/>
        <p:txBody>
          <a:bodyPr/>
          <a:lstStyle/>
          <a:p>
            <a:fld id="{B5C49AD2-2AA9-4D5F-850F-E1C997414ECB}" type="datetimeFigureOut">
              <a:rPr lang="es-PA" smtClean="0"/>
              <a:pPr/>
              <a:t>03/16/2011</a:t>
            </a:fld>
            <a:endParaRPr lang="es-PA"/>
          </a:p>
        </p:txBody>
      </p:sp>
      <p:sp>
        <p:nvSpPr>
          <p:cNvPr id="8" name="7 Marcador de pie de página"/>
          <p:cNvSpPr>
            <a:spLocks noGrp="1"/>
          </p:cNvSpPr>
          <p:nvPr>
            <p:ph type="ftr" sz="quarter" idx="11"/>
          </p:nvPr>
        </p:nvSpPr>
        <p:spPr/>
        <p:txBody>
          <a:bodyPr/>
          <a:lstStyle/>
          <a:p>
            <a:endParaRPr lang="es-PA"/>
          </a:p>
        </p:txBody>
      </p:sp>
      <p:sp>
        <p:nvSpPr>
          <p:cNvPr id="9" name="8 Marcador de número de diapositiva"/>
          <p:cNvSpPr>
            <a:spLocks noGrp="1"/>
          </p:cNvSpPr>
          <p:nvPr>
            <p:ph type="sldNum" sz="quarter" idx="12"/>
          </p:nvPr>
        </p:nvSpPr>
        <p:spPr/>
        <p:txBody>
          <a:bodyPr/>
          <a:lstStyle/>
          <a:p>
            <a:fld id="{F87F9CC2-7F79-41AB-973B-FE0E4A817F0C}" type="slidenum">
              <a:rPr lang="es-PA" smtClean="0"/>
              <a:pPr/>
              <a:t>‹#›</a:t>
            </a:fld>
            <a:endParaRPr lang="es-PA"/>
          </a:p>
        </p:txBody>
      </p:sp>
    </p:spTree>
    <p:extLst>
      <p:ext uri="{BB962C8B-B14F-4D97-AF65-F5344CB8AC3E}">
        <p14:creationId xmlns="" xmlns:p14="http://schemas.microsoft.com/office/powerpoint/2010/main" val="333573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fecha"/>
          <p:cNvSpPr>
            <a:spLocks noGrp="1"/>
          </p:cNvSpPr>
          <p:nvPr>
            <p:ph type="dt" sz="half" idx="10"/>
          </p:nvPr>
        </p:nvSpPr>
        <p:spPr/>
        <p:txBody>
          <a:bodyPr/>
          <a:lstStyle/>
          <a:p>
            <a:fld id="{B5C49AD2-2AA9-4D5F-850F-E1C997414ECB}" type="datetimeFigureOut">
              <a:rPr lang="es-PA" smtClean="0"/>
              <a:pPr/>
              <a:t>03/16/2011</a:t>
            </a:fld>
            <a:endParaRPr lang="es-PA"/>
          </a:p>
        </p:txBody>
      </p:sp>
      <p:sp>
        <p:nvSpPr>
          <p:cNvPr id="4" name="3 Marcador de pie de página"/>
          <p:cNvSpPr>
            <a:spLocks noGrp="1"/>
          </p:cNvSpPr>
          <p:nvPr>
            <p:ph type="ftr" sz="quarter" idx="11"/>
          </p:nvPr>
        </p:nvSpPr>
        <p:spPr/>
        <p:txBody>
          <a:bodyPr/>
          <a:lstStyle/>
          <a:p>
            <a:endParaRPr lang="es-PA"/>
          </a:p>
        </p:txBody>
      </p:sp>
      <p:sp>
        <p:nvSpPr>
          <p:cNvPr id="5" name="4 Marcador de número de diapositiva"/>
          <p:cNvSpPr>
            <a:spLocks noGrp="1"/>
          </p:cNvSpPr>
          <p:nvPr>
            <p:ph type="sldNum" sz="quarter" idx="12"/>
          </p:nvPr>
        </p:nvSpPr>
        <p:spPr/>
        <p:txBody>
          <a:bodyPr/>
          <a:lstStyle/>
          <a:p>
            <a:fld id="{F87F9CC2-7F79-41AB-973B-FE0E4A817F0C}" type="slidenum">
              <a:rPr lang="es-PA" smtClean="0"/>
              <a:pPr/>
              <a:t>‹#›</a:t>
            </a:fld>
            <a:endParaRPr lang="es-PA"/>
          </a:p>
        </p:txBody>
      </p:sp>
    </p:spTree>
    <p:extLst>
      <p:ext uri="{BB962C8B-B14F-4D97-AF65-F5344CB8AC3E}">
        <p14:creationId xmlns="" xmlns:p14="http://schemas.microsoft.com/office/powerpoint/2010/main" val="241027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5C49AD2-2AA9-4D5F-850F-E1C997414ECB}" type="datetimeFigureOut">
              <a:rPr lang="es-PA" smtClean="0"/>
              <a:pPr/>
              <a:t>03/16/2011</a:t>
            </a:fld>
            <a:endParaRPr lang="es-PA"/>
          </a:p>
        </p:txBody>
      </p:sp>
      <p:sp>
        <p:nvSpPr>
          <p:cNvPr id="3" name="2 Marcador de pie de página"/>
          <p:cNvSpPr>
            <a:spLocks noGrp="1"/>
          </p:cNvSpPr>
          <p:nvPr>
            <p:ph type="ftr" sz="quarter" idx="11"/>
          </p:nvPr>
        </p:nvSpPr>
        <p:spPr/>
        <p:txBody>
          <a:bodyPr/>
          <a:lstStyle/>
          <a:p>
            <a:endParaRPr lang="es-PA"/>
          </a:p>
        </p:txBody>
      </p:sp>
      <p:sp>
        <p:nvSpPr>
          <p:cNvPr id="4" name="3 Marcador de número de diapositiva"/>
          <p:cNvSpPr>
            <a:spLocks noGrp="1"/>
          </p:cNvSpPr>
          <p:nvPr>
            <p:ph type="sldNum" sz="quarter" idx="12"/>
          </p:nvPr>
        </p:nvSpPr>
        <p:spPr/>
        <p:txBody>
          <a:bodyPr/>
          <a:lstStyle/>
          <a:p>
            <a:fld id="{F87F9CC2-7F79-41AB-973B-FE0E4A817F0C}" type="slidenum">
              <a:rPr lang="es-PA" smtClean="0"/>
              <a:pPr/>
              <a:t>‹#›</a:t>
            </a:fld>
            <a:endParaRPr lang="es-PA"/>
          </a:p>
        </p:txBody>
      </p:sp>
    </p:spTree>
    <p:extLst>
      <p:ext uri="{BB962C8B-B14F-4D97-AF65-F5344CB8AC3E}">
        <p14:creationId xmlns="" xmlns:p14="http://schemas.microsoft.com/office/powerpoint/2010/main" val="170700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C49AD2-2AA9-4D5F-850F-E1C997414ECB}" type="datetimeFigureOut">
              <a:rPr lang="es-PA" smtClean="0"/>
              <a:pPr/>
              <a:t>03/16/2011</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F87F9CC2-7F79-41AB-973B-FE0E4A817F0C}" type="slidenum">
              <a:rPr lang="es-PA" smtClean="0"/>
              <a:pPr/>
              <a:t>‹#›</a:t>
            </a:fld>
            <a:endParaRPr lang="es-PA"/>
          </a:p>
        </p:txBody>
      </p:sp>
    </p:spTree>
    <p:extLst>
      <p:ext uri="{BB962C8B-B14F-4D97-AF65-F5344CB8AC3E}">
        <p14:creationId xmlns="" xmlns:p14="http://schemas.microsoft.com/office/powerpoint/2010/main" val="208240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C49AD2-2AA9-4D5F-850F-E1C997414ECB}" type="datetimeFigureOut">
              <a:rPr lang="es-PA" smtClean="0"/>
              <a:pPr/>
              <a:t>03/16/2011</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F87F9CC2-7F79-41AB-973B-FE0E4A817F0C}" type="slidenum">
              <a:rPr lang="es-PA" smtClean="0"/>
              <a:pPr/>
              <a:t>‹#›</a:t>
            </a:fld>
            <a:endParaRPr lang="es-PA"/>
          </a:p>
        </p:txBody>
      </p:sp>
    </p:spTree>
    <p:extLst>
      <p:ext uri="{BB962C8B-B14F-4D97-AF65-F5344CB8AC3E}">
        <p14:creationId xmlns="" xmlns:p14="http://schemas.microsoft.com/office/powerpoint/2010/main" val="722063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49AD2-2AA9-4D5F-850F-E1C997414ECB}" type="datetimeFigureOut">
              <a:rPr lang="es-PA" smtClean="0"/>
              <a:pPr/>
              <a:t>03/16/2011</a:t>
            </a:fld>
            <a:endParaRPr lang="es-PA"/>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F9CC2-7F79-41AB-973B-FE0E4A817F0C}" type="slidenum">
              <a:rPr lang="es-PA" smtClean="0"/>
              <a:pPr/>
              <a:t>‹#›</a:t>
            </a:fld>
            <a:endParaRPr lang="es-PA"/>
          </a:p>
        </p:txBody>
      </p:sp>
    </p:spTree>
    <p:extLst>
      <p:ext uri="{BB962C8B-B14F-4D97-AF65-F5344CB8AC3E}">
        <p14:creationId xmlns="" xmlns:p14="http://schemas.microsoft.com/office/powerpoint/2010/main" val="1177881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tarukatac@hotmail.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57224" y="2428868"/>
            <a:ext cx="7572428" cy="2071702"/>
          </a:xfrm>
          <a:ln w="38100"/>
        </p:spPr>
        <p:style>
          <a:lnRef idx="1">
            <a:schemeClr val="accent1"/>
          </a:lnRef>
          <a:fillRef idx="2">
            <a:schemeClr val="accent1"/>
          </a:fillRef>
          <a:effectRef idx="1">
            <a:schemeClr val="accent1"/>
          </a:effectRef>
          <a:fontRef idx="minor">
            <a:schemeClr val="dk1"/>
          </a:fontRef>
        </p:style>
        <p:txBody>
          <a:bodyPr>
            <a:noAutofit/>
          </a:bodyPr>
          <a:lstStyle/>
          <a:p>
            <a:r>
              <a:rPr lang="es-PA" sz="3600" b="1" dirty="0" smtClean="0">
                <a:ln w="12700">
                  <a:solidFill>
                    <a:schemeClr val="tx1"/>
                  </a:solidFill>
                </a:ln>
                <a:solidFill>
                  <a:schemeClr val="tx1"/>
                </a:solidFill>
                <a:latin typeface="Britannic Bold" pitchFamily="34" charset="0"/>
              </a:rPr>
              <a:t>COORDINACIÓN Y ARTICULACIÓN PARA LA RRD DESDE EL ÁMBITO LOCAL</a:t>
            </a:r>
            <a:endParaRPr lang="es-PA" sz="3600" b="1" dirty="0">
              <a:ln w="12700">
                <a:solidFill>
                  <a:schemeClr val="tx1"/>
                </a:solidFill>
              </a:ln>
              <a:solidFill>
                <a:schemeClr val="tx1"/>
              </a:solidFill>
              <a:latin typeface="Britannic Bol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053" y="0"/>
            <a:ext cx="9182100" cy="187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286512" y="5929330"/>
            <a:ext cx="2143140" cy="369332"/>
          </a:xfrm>
          <a:prstGeom prst="rect">
            <a:avLst/>
          </a:prstGeom>
          <a:noFill/>
        </p:spPr>
        <p:txBody>
          <a:bodyPr wrap="square" rtlCol="0">
            <a:spAutoFit/>
          </a:bodyPr>
          <a:lstStyle/>
          <a:p>
            <a:r>
              <a:rPr lang="es-PA" dirty="0" smtClean="0"/>
              <a:t>Fecha 16/03/2011</a:t>
            </a:r>
            <a:endParaRPr lang="es-PA" dirty="0"/>
          </a:p>
        </p:txBody>
      </p:sp>
      <p:pic>
        <p:nvPicPr>
          <p:cNvPr id="7" name="Picture 2"/>
          <p:cNvPicPr>
            <a:picLocks noChangeAspect="1" noChangeArrowheads="1"/>
          </p:cNvPicPr>
          <p:nvPr/>
        </p:nvPicPr>
        <p:blipFill>
          <a:blip r:embed="rId4" cstate="print"/>
          <a:srcRect/>
          <a:stretch>
            <a:fillRect/>
          </a:stretch>
        </p:blipFill>
        <p:spPr bwMode="auto">
          <a:xfrm>
            <a:off x="785786" y="6391275"/>
            <a:ext cx="7769225" cy="466725"/>
          </a:xfrm>
          <a:prstGeom prst="rect">
            <a:avLst/>
          </a:prstGeom>
          <a:noFill/>
          <a:ln w="9525">
            <a:noFill/>
            <a:miter lim="800000"/>
            <a:headEnd/>
            <a:tailEnd/>
          </a:ln>
          <a:effectLst/>
        </p:spPr>
      </p:pic>
      <p:sp>
        <p:nvSpPr>
          <p:cNvPr id="9" name="2 Subtítulo"/>
          <p:cNvSpPr txBox="1">
            <a:spLocks/>
          </p:cNvSpPr>
          <p:nvPr/>
        </p:nvSpPr>
        <p:spPr>
          <a:xfrm>
            <a:off x="6286512" y="4786322"/>
            <a:ext cx="2357454" cy="57150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PA" sz="1600" b="1" i="0" u="none" strike="noStrike" kern="1200" cap="none" spc="0" normalizeH="0" baseline="0" noProof="0" dirty="0" smtClean="0">
                <a:ln>
                  <a:noFill/>
                </a:ln>
                <a:effectLst/>
                <a:uLnTx/>
                <a:uFillTx/>
                <a:ea typeface="+mn-ea"/>
                <a:cs typeface="+mn-cs"/>
              </a:rPr>
              <a:t>Municipalidad Distrital de Túpac Amaru</a:t>
            </a:r>
            <a:r>
              <a:rPr kumimoji="0" lang="es-PA" sz="1600" b="1" i="0" u="none" strike="noStrike" kern="1200" cap="none" spc="0" normalizeH="0" noProof="0" dirty="0" smtClean="0">
                <a:ln>
                  <a:noFill/>
                </a:ln>
                <a:effectLst/>
                <a:uLnTx/>
                <a:uFillTx/>
                <a:ea typeface="+mn-ea"/>
                <a:cs typeface="+mn-cs"/>
              </a:rPr>
              <a:t> Inca</a:t>
            </a:r>
            <a:endParaRPr kumimoji="0" lang="es-PA" sz="1600" b="1" i="0" u="none" strike="noStrike" kern="1200" cap="none" spc="0" normalizeH="0" baseline="0" noProof="0" dirty="0">
              <a:ln>
                <a:noFill/>
              </a:ln>
              <a:effectLst/>
              <a:uLnTx/>
              <a:uFillTx/>
              <a:ea typeface="+mn-ea"/>
              <a:cs typeface="+mn-cs"/>
            </a:endParaRPr>
          </a:p>
        </p:txBody>
      </p:sp>
      <p:sp>
        <p:nvSpPr>
          <p:cNvPr id="10" name="2 Subtítulo"/>
          <p:cNvSpPr txBox="1">
            <a:spLocks/>
          </p:cNvSpPr>
          <p:nvPr/>
        </p:nvSpPr>
        <p:spPr>
          <a:xfrm>
            <a:off x="6643702" y="5357826"/>
            <a:ext cx="1785950" cy="500066"/>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PA" sz="1400" b="1" i="0" u="none" strike="noStrike" kern="1200" cap="none" spc="0" normalizeH="0" baseline="0" noProof="0" dirty="0" smtClean="0">
                <a:ln>
                  <a:noFill/>
                </a:ln>
                <a:effectLst/>
                <a:uLnTx/>
                <a:uFillTx/>
                <a:latin typeface="Agency FB" pitchFamily="34" charset="0"/>
              </a:rPr>
              <a:t>Sr. Tomás Andía Crisóstomo</a:t>
            </a:r>
            <a:r>
              <a:rPr kumimoji="0" lang="es-PA" sz="1400" b="1" i="0" u="none" strike="noStrike" kern="1200" cap="none" spc="0" normalizeH="0" noProof="0" dirty="0" smtClean="0">
                <a:ln>
                  <a:noFill/>
                </a:ln>
                <a:effectLst/>
                <a:uLnTx/>
                <a:uFillTx/>
                <a:latin typeface="Agency FB"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PA" sz="1400" b="1" baseline="0" dirty="0" smtClean="0">
                <a:latin typeface="Agency FB" pitchFamily="34" charset="0"/>
              </a:rPr>
              <a:t>Alcalde</a:t>
            </a:r>
            <a:endParaRPr kumimoji="0" lang="es-PA" sz="1400" b="1" i="0" u="none" strike="noStrike" kern="1200" cap="none" spc="0" normalizeH="0" baseline="0" noProof="0" dirty="0">
              <a:ln>
                <a:noFill/>
              </a:ln>
              <a:effectLst/>
              <a:uLnTx/>
              <a:uFillTx/>
              <a:latin typeface="Agency FB" pitchFamily="34" charset="0"/>
            </a:endParaRPr>
          </a:p>
        </p:txBody>
      </p:sp>
      <p:pic>
        <p:nvPicPr>
          <p:cNvPr id="11" name="Picture 5"/>
          <p:cNvPicPr>
            <a:picLocks noChangeAspect="1" noChangeArrowheads="1"/>
          </p:cNvPicPr>
          <p:nvPr/>
        </p:nvPicPr>
        <p:blipFill>
          <a:blip r:embed="rId5"/>
          <a:srcRect/>
          <a:stretch>
            <a:fillRect/>
          </a:stretch>
        </p:blipFill>
        <p:spPr bwMode="auto">
          <a:xfrm>
            <a:off x="5072066" y="4643446"/>
            <a:ext cx="1254512" cy="1500198"/>
          </a:xfrm>
          <a:prstGeom prst="rect">
            <a:avLst/>
          </a:prstGeom>
          <a:noFill/>
        </p:spPr>
      </p:pic>
    </p:spTree>
    <p:extLst>
      <p:ext uri="{BB962C8B-B14F-4D97-AF65-F5344CB8AC3E}">
        <p14:creationId xmlns="" xmlns:p14="http://schemas.microsoft.com/office/powerpoint/2010/main" val="1912265952"/>
      </p:ext>
    </p:extLst>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053" y="0"/>
            <a:ext cx="9182100" cy="187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1 Título"/>
          <p:cNvSpPr>
            <a:spLocks noGrp="1"/>
          </p:cNvSpPr>
          <p:nvPr>
            <p:ph type="ctrTitle"/>
          </p:nvPr>
        </p:nvSpPr>
        <p:spPr>
          <a:xfrm>
            <a:off x="214282" y="4572008"/>
            <a:ext cx="8786873" cy="1714512"/>
          </a:xfrm>
        </p:spPr>
        <p:txBody>
          <a:bodyPr>
            <a:noAutofit/>
          </a:bodyPr>
          <a:lstStyle/>
          <a:p>
            <a:r>
              <a:rPr lang="es-ES" sz="2400" b="1" dirty="0" smtClean="0"/>
              <a:t>¡AHORA CON LA EXPERIENCIA VIVIDA CONTRUIMOS NUESTRO FUTURO CON ENTUSIASMO, PERO CON MUCHA INCIDENCIA EN LA REDUCCION DEL RIESGO PARA QUE LA NATURALEZA NO NOS VUELVA A SORPRENDER….!</a:t>
            </a:r>
            <a:endParaRPr lang="es-ES" sz="2400" b="1" dirty="0"/>
          </a:p>
        </p:txBody>
      </p:sp>
      <p:pic>
        <p:nvPicPr>
          <p:cNvPr id="7" name="6 Imagen" descr="GEDC4806"/>
          <p:cNvPicPr/>
          <p:nvPr/>
        </p:nvPicPr>
        <p:blipFill>
          <a:blip r:embed="rId4" cstate="print"/>
          <a:srcRect/>
          <a:stretch>
            <a:fillRect/>
          </a:stretch>
        </p:blipFill>
        <p:spPr bwMode="auto">
          <a:xfrm>
            <a:off x="204440" y="2041198"/>
            <a:ext cx="2643206" cy="2468694"/>
          </a:xfrm>
          <a:prstGeom prst="rect">
            <a:avLst/>
          </a:prstGeom>
          <a:ln w="12700">
            <a:solidFill>
              <a:schemeClr val="tx1"/>
            </a:solidFill>
          </a:ln>
          <a:effectLst>
            <a:outerShdw blurRad="292100" dist="139700" dir="2700000" algn="tl" rotWithShape="0">
              <a:srgbClr val="333333">
                <a:alpha val="65000"/>
              </a:srgbClr>
            </a:outerShdw>
          </a:effectLst>
        </p:spPr>
      </p:pic>
      <p:pic>
        <p:nvPicPr>
          <p:cNvPr id="9" name="8 Imagen" descr="GEDC3819"/>
          <p:cNvPicPr/>
          <p:nvPr/>
        </p:nvPicPr>
        <p:blipFill>
          <a:blip r:embed="rId5" cstate="print"/>
          <a:srcRect/>
          <a:stretch>
            <a:fillRect/>
          </a:stretch>
        </p:blipFill>
        <p:spPr bwMode="auto">
          <a:xfrm>
            <a:off x="3194358" y="2041198"/>
            <a:ext cx="2643206" cy="2500330"/>
          </a:xfrm>
          <a:prstGeom prst="rect">
            <a:avLst/>
          </a:prstGeom>
          <a:ln w="12700">
            <a:solidFill>
              <a:schemeClr val="tx1"/>
            </a:solidFill>
          </a:ln>
          <a:effectLst>
            <a:outerShdw blurRad="292100" dist="139700" dir="2700000" algn="tl" rotWithShape="0">
              <a:srgbClr val="333333">
                <a:alpha val="65000"/>
              </a:srgbClr>
            </a:outerShdw>
          </a:effectLst>
        </p:spPr>
      </p:pic>
      <p:pic>
        <p:nvPicPr>
          <p:cNvPr id="8" name="7 Imagen" descr="100_5800"/>
          <p:cNvPicPr/>
          <p:nvPr/>
        </p:nvPicPr>
        <p:blipFill>
          <a:blip r:embed="rId6" cstate="print"/>
          <a:srcRect/>
          <a:stretch>
            <a:fillRect/>
          </a:stretch>
        </p:blipFill>
        <p:spPr bwMode="auto">
          <a:xfrm>
            <a:off x="6256032" y="2041198"/>
            <a:ext cx="2643206" cy="2428892"/>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5924377"/>
      </p:ext>
    </p:extLst>
  </p:cSld>
  <p:clrMapOvr>
    <a:masterClrMapping/>
  </p:clrMapOvr>
  <p:transition spd="slow">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053" y="0"/>
            <a:ext cx="9182100" cy="187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1 Título"/>
          <p:cNvSpPr>
            <a:spLocks noGrp="1"/>
          </p:cNvSpPr>
          <p:nvPr>
            <p:ph type="ctrTitle"/>
          </p:nvPr>
        </p:nvSpPr>
        <p:spPr>
          <a:xfrm>
            <a:off x="655797" y="2071678"/>
            <a:ext cx="7772400" cy="3929090"/>
          </a:xfrm>
        </p:spPr>
        <p:txBody>
          <a:bodyPr>
            <a:normAutofit/>
          </a:bodyPr>
          <a:lstStyle/>
          <a:p>
            <a:r>
              <a:rPr lang="es-ES" sz="4800" b="1" i="1" dirty="0" smtClean="0"/>
              <a:t>¿Y QUÉ ESTAMOS HACIENDO PARA ELLO….?</a:t>
            </a:r>
            <a:endParaRPr lang="es-ES" sz="4800" b="1" i="1" dirty="0"/>
          </a:p>
        </p:txBody>
      </p:sp>
    </p:spTree>
    <p:extLst>
      <p:ext uri="{BB962C8B-B14F-4D97-AF65-F5344CB8AC3E}">
        <p14:creationId xmlns="" xmlns:p14="http://schemas.microsoft.com/office/powerpoint/2010/main" val="1105924377"/>
      </p:ext>
    </p:extLst>
  </p:cSld>
  <p:clrMapOvr>
    <a:masterClrMapping/>
  </p:clrMapOvr>
  <p:transition spd="slow">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053" y="0"/>
            <a:ext cx="9182100" cy="13572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1 Título"/>
          <p:cNvSpPr>
            <a:spLocks noGrp="1"/>
          </p:cNvSpPr>
          <p:nvPr>
            <p:ph type="ctrTitle"/>
          </p:nvPr>
        </p:nvSpPr>
        <p:spPr>
          <a:xfrm>
            <a:off x="142844" y="1500174"/>
            <a:ext cx="5500726" cy="4786346"/>
          </a:xfrm>
          <a:ln>
            <a:noFill/>
          </a:ln>
        </p:spPr>
        <p:txBody>
          <a:bodyPr>
            <a:normAutofit fontScale="90000"/>
          </a:bodyPr>
          <a:lstStyle/>
          <a:p>
            <a:pPr algn="l"/>
            <a:r>
              <a:rPr lang="es-ES" sz="3000" b="1" u="sng" dirty="0" smtClean="0"/>
              <a:t>INCORPORAMOS…</a:t>
            </a:r>
            <a:r>
              <a:rPr lang="es-ES" sz="1600" dirty="0" smtClean="0"/>
              <a:t/>
            </a:r>
            <a:br>
              <a:rPr lang="es-ES" sz="1600" dirty="0" smtClean="0"/>
            </a:br>
            <a:r>
              <a:rPr lang="es-ES" sz="1900" b="1" dirty="0" smtClean="0"/>
              <a:t>Con Voluntad política  y validación de la Sociedad Civil la </a:t>
            </a:r>
            <a:r>
              <a:rPr lang="es-ES" sz="1900" b="1" dirty="0" smtClean="0">
                <a:effectLst>
                  <a:outerShdw blurRad="38100" dist="38100" dir="2700000" algn="tl">
                    <a:srgbClr val="000000">
                      <a:alpha val="43137"/>
                    </a:srgbClr>
                  </a:outerShdw>
                </a:effectLst>
              </a:rPr>
              <a:t>CONSTRUCCION de</a:t>
            </a:r>
            <a:r>
              <a:rPr lang="es-ES" sz="1900" b="1" dirty="0" smtClean="0"/>
              <a:t> una solida cultura de la Gestión de Riesgos al desarrollo Local en cada ciudadanos.</a:t>
            </a:r>
            <a:br>
              <a:rPr lang="es-ES" sz="1900" b="1" dirty="0" smtClean="0"/>
            </a:br>
            <a:r>
              <a:rPr lang="es-ES" sz="3000" b="1" u="sng" dirty="0" smtClean="0"/>
              <a:t>CONTAMOS…</a:t>
            </a:r>
            <a:r>
              <a:rPr lang="es-ES" sz="1600" b="1" u="sng" dirty="0" smtClean="0"/>
              <a:t/>
            </a:r>
            <a:br>
              <a:rPr lang="es-ES" sz="1600" b="1" u="sng" dirty="0" smtClean="0"/>
            </a:br>
            <a:r>
              <a:rPr lang="es-ES" sz="1900" b="1" dirty="0" smtClean="0"/>
              <a:t>Con el COMITÉ DISTRITAL DE DEFENSA CIVIL como órgano consultivo, una Estructura Organizacional-las JUVADs, la Secretaría Defensa Civil, un Almacén de avanzada y la corresponsabilidad en cada uno de sus habitantes, y juntos  contribuimos a realizar actividades preventivas y con capacidad de respuesta ante un eventual desastre natural o inducido.</a:t>
            </a:r>
            <a:br>
              <a:rPr lang="es-ES" sz="1900" b="1" dirty="0" smtClean="0"/>
            </a:br>
            <a:r>
              <a:rPr lang="es-ES" sz="1900" b="1" dirty="0" smtClean="0"/>
              <a:t>Ejemplo:</a:t>
            </a:r>
            <a:br>
              <a:rPr lang="es-ES" sz="1900" b="1" dirty="0" smtClean="0"/>
            </a:br>
            <a:r>
              <a:rPr lang="es-ES" sz="1900" b="1" dirty="0" smtClean="0"/>
              <a:t>- Charlas centrales y sectoriales de sensibilización</a:t>
            </a:r>
            <a:br>
              <a:rPr lang="es-ES" sz="1900" b="1" dirty="0" smtClean="0"/>
            </a:br>
            <a:r>
              <a:rPr lang="es-ES" sz="1900" b="1" dirty="0" smtClean="0"/>
              <a:t>- Simulacros sectoriales incluyendo a transportistas.</a:t>
            </a:r>
            <a:r>
              <a:rPr lang="es-ES" sz="1600" b="1" dirty="0" smtClean="0"/>
              <a:t/>
            </a:r>
            <a:br>
              <a:rPr lang="es-ES" sz="1600" b="1" dirty="0" smtClean="0"/>
            </a:br>
            <a:r>
              <a:rPr lang="es-ES" sz="1600" b="1" dirty="0" smtClean="0"/>
              <a:t>- </a:t>
            </a:r>
            <a:r>
              <a:rPr lang="es-ES" sz="1900" b="1" dirty="0" smtClean="0"/>
              <a:t>Señalización de rutas de evacuación</a:t>
            </a:r>
            <a:r>
              <a:rPr lang="es-ES" sz="1900" b="1" dirty="0" smtClean="0"/>
              <a:t>.</a:t>
            </a:r>
            <a:br>
              <a:rPr lang="es-ES" sz="1900" b="1" dirty="0" smtClean="0"/>
            </a:br>
            <a:r>
              <a:rPr lang="es-ES" sz="1900" b="1" dirty="0" smtClean="0"/>
              <a:t>- Instalación de 16 radios para alerta temprana</a:t>
            </a:r>
            <a:r>
              <a:rPr lang="es-ES" sz="1900" b="1" dirty="0" smtClean="0"/>
              <a:t> </a:t>
            </a:r>
            <a:r>
              <a:rPr lang="es-ES" sz="1900" b="1" dirty="0" smtClean="0"/>
              <a:t/>
            </a:r>
            <a:br>
              <a:rPr lang="es-ES" sz="1900" b="1" dirty="0" smtClean="0"/>
            </a:br>
            <a:endParaRPr lang="es-ES" sz="1900" b="1" dirty="0"/>
          </a:p>
        </p:txBody>
      </p:sp>
      <p:pic>
        <p:nvPicPr>
          <p:cNvPr id="8" name="7 Imagen" descr="100_0945"/>
          <p:cNvPicPr/>
          <p:nvPr/>
        </p:nvPicPr>
        <p:blipFill>
          <a:blip r:embed="rId4" cstate="print"/>
          <a:srcRect/>
          <a:stretch>
            <a:fillRect/>
          </a:stretch>
        </p:blipFill>
        <p:spPr bwMode="auto">
          <a:xfrm>
            <a:off x="5786446" y="3929066"/>
            <a:ext cx="3000396" cy="2214578"/>
          </a:xfrm>
          <a:prstGeom prst="roundRect">
            <a:avLst>
              <a:gd name="adj" fmla="val 16667"/>
            </a:avLst>
          </a:prstGeom>
          <a:ln w="127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6 Imagen" descr="GEDC1125"/>
          <p:cNvPicPr/>
          <p:nvPr/>
        </p:nvPicPr>
        <p:blipFill>
          <a:blip r:embed="rId5" cstate="print"/>
          <a:srcRect/>
          <a:stretch>
            <a:fillRect/>
          </a:stretch>
        </p:blipFill>
        <p:spPr bwMode="auto">
          <a:xfrm>
            <a:off x="5786446" y="1428736"/>
            <a:ext cx="3071834" cy="2286016"/>
          </a:xfrm>
          <a:prstGeom prst="roundRect">
            <a:avLst>
              <a:gd name="adj" fmla="val 16667"/>
            </a:avLst>
          </a:prstGeom>
          <a:ln w="127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105924377"/>
      </p:ext>
    </p:extLst>
  </p:cSld>
  <p:clrMapOvr>
    <a:masterClrMapping/>
  </p:clrMapOvr>
  <p:transition spd="slow">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053" y="0"/>
            <a:ext cx="9182100" cy="187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1 Título"/>
          <p:cNvSpPr>
            <a:spLocks noGrp="1"/>
          </p:cNvSpPr>
          <p:nvPr>
            <p:ph type="ctrTitle"/>
          </p:nvPr>
        </p:nvSpPr>
        <p:spPr>
          <a:xfrm>
            <a:off x="3071802" y="1785926"/>
            <a:ext cx="5929354" cy="4429156"/>
          </a:xfrm>
        </p:spPr>
        <p:txBody>
          <a:bodyPr>
            <a:normAutofit fontScale="90000"/>
          </a:bodyPr>
          <a:lstStyle/>
          <a:p>
            <a:pPr algn="l"/>
            <a:r>
              <a:rPr lang="es-ES" sz="2900" b="1" u="sng" dirty="0" smtClean="0"/>
              <a:t>SE CONSOLIDÓ…</a:t>
            </a:r>
            <a:r>
              <a:rPr lang="es-ES" sz="1600" dirty="0" smtClean="0"/>
              <a:t/>
            </a:r>
            <a:br>
              <a:rPr lang="es-ES" sz="1600" dirty="0" smtClean="0"/>
            </a:br>
            <a:r>
              <a:rPr lang="es-ES" sz="1800" b="1" dirty="0" smtClean="0"/>
              <a:t>A través del Presupuesto Participativo una partida exclusiva para capacitación y sensibilización en gestión de Riesgos.</a:t>
            </a:r>
            <a:br>
              <a:rPr lang="es-ES" sz="1800" b="1" dirty="0" smtClean="0"/>
            </a:br>
            <a:r>
              <a:rPr lang="es-ES" sz="1800" b="1" dirty="0" smtClean="0"/>
              <a:t>La incorporación en ejecución de obras pública la gestión de Riesgos</a:t>
            </a:r>
            <a:br>
              <a:rPr lang="es-ES" sz="1800" b="1" dirty="0" smtClean="0"/>
            </a:br>
            <a:r>
              <a:rPr lang="es-ES" sz="1800" b="1" dirty="0" smtClean="0"/>
              <a:t>El Plan de Ordenamiento Urbano con gestión de Riesgos</a:t>
            </a:r>
            <a:br>
              <a:rPr lang="es-ES" sz="1800" b="1" dirty="0" smtClean="0"/>
            </a:br>
            <a:r>
              <a:rPr lang="es-ES" sz="1800" b="1" dirty="0" smtClean="0"/>
              <a:t>Se consolidó VOLUNTARIOS TUPAC AMARU bajo el formato de Voluntarios de las Naciones Unidas.</a:t>
            </a:r>
            <a:br>
              <a:rPr lang="es-ES" sz="1800" b="1" dirty="0" smtClean="0"/>
            </a:br>
            <a:r>
              <a:rPr lang="es-ES" sz="2900" b="1" u="sng" dirty="0" smtClean="0"/>
              <a:t>SE REDUJO…</a:t>
            </a:r>
            <a:r>
              <a:rPr lang="es-ES" sz="1600" dirty="0" smtClean="0"/>
              <a:t/>
            </a:r>
            <a:br>
              <a:rPr lang="es-ES" sz="1600" dirty="0" smtClean="0"/>
            </a:br>
            <a:r>
              <a:rPr lang="es-ES" sz="1800" dirty="0" smtClean="0"/>
              <a:t> </a:t>
            </a:r>
            <a:r>
              <a:rPr lang="es-ES" sz="1800" b="1" dirty="0" smtClean="0"/>
              <a:t>A costo simbólico los derecho de licencia de construcción y demás documentos a fin facilitar a las familias a reconstruir  sus viviendas </a:t>
            </a:r>
            <a:r>
              <a:rPr lang="es-ES" sz="1800" dirty="0" smtClean="0"/>
              <a:t/>
            </a:r>
            <a:br>
              <a:rPr lang="es-ES" sz="1800" dirty="0" smtClean="0"/>
            </a:br>
            <a:r>
              <a:rPr lang="es-ES" sz="2900" b="1" u="sng" dirty="0" smtClean="0"/>
              <a:t>SE CAPACITÓ…</a:t>
            </a:r>
            <a:r>
              <a:rPr lang="es-ES" sz="1600" dirty="0" smtClean="0"/>
              <a:t/>
            </a:r>
            <a:br>
              <a:rPr lang="es-ES" sz="1600" dirty="0" smtClean="0"/>
            </a:br>
            <a:r>
              <a:rPr lang="es-ES" sz="1700" b="1" dirty="0" smtClean="0"/>
              <a:t> </a:t>
            </a:r>
            <a:r>
              <a:rPr lang="es-ES" sz="1800" b="1" dirty="0" smtClean="0"/>
              <a:t>A BRIGADISTAS Y VOLUNTARIOS para que realicen vigilancia social en la construcción de viviendas, facultándoles a paralizar la obra hasta que la Municipalidad realice la debida inspección técnica.</a:t>
            </a:r>
            <a:endParaRPr lang="es-ES" sz="1800" b="1" dirty="0"/>
          </a:p>
        </p:txBody>
      </p:sp>
      <p:pic>
        <p:nvPicPr>
          <p:cNvPr id="7" name="6 Imagen" descr="G:\restringido\Fotitos\Nueva carpeta\P1030010.JPG"/>
          <p:cNvPicPr/>
          <p:nvPr/>
        </p:nvPicPr>
        <p:blipFill>
          <a:blip r:embed="rId4" cstate="print"/>
          <a:srcRect/>
          <a:stretch>
            <a:fillRect/>
          </a:stretch>
        </p:blipFill>
        <p:spPr bwMode="auto">
          <a:xfrm>
            <a:off x="163482" y="1979602"/>
            <a:ext cx="2765444" cy="2092340"/>
          </a:xfrm>
          <a:prstGeom prst="roundRect">
            <a:avLst>
              <a:gd name="adj" fmla="val 16667"/>
            </a:avLst>
          </a:prstGeom>
          <a:ln w="127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2" descr="GEDC2547"/>
          <p:cNvPicPr>
            <a:picLocks noChangeAspect="1" noChangeArrowheads="1"/>
          </p:cNvPicPr>
          <p:nvPr/>
        </p:nvPicPr>
        <p:blipFill>
          <a:blip r:embed="rId5" cstate="print"/>
          <a:srcRect/>
          <a:stretch>
            <a:fillRect/>
          </a:stretch>
        </p:blipFill>
        <p:spPr bwMode="auto">
          <a:xfrm>
            <a:off x="153004" y="4235139"/>
            <a:ext cx="2704484" cy="2051382"/>
          </a:xfrm>
          <a:prstGeom prst="roundRect">
            <a:avLst>
              <a:gd name="adj" fmla="val 16667"/>
            </a:avLst>
          </a:prstGeom>
          <a:ln w="127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105924377"/>
      </p:ext>
    </p:extLst>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053" y="0"/>
            <a:ext cx="9182100" cy="187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1 Título"/>
          <p:cNvSpPr>
            <a:spLocks noGrp="1"/>
          </p:cNvSpPr>
          <p:nvPr>
            <p:ph type="ctrTitle"/>
          </p:nvPr>
        </p:nvSpPr>
        <p:spPr>
          <a:xfrm>
            <a:off x="142844" y="2071678"/>
            <a:ext cx="5643602" cy="4286280"/>
          </a:xfrm>
        </p:spPr>
        <p:txBody>
          <a:bodyPr>
            <a:normAutofit fontScale="90000"/>
          </a:bodyPr>
          <a:lstStyle/>
          <a:p>
            <a:pPr algn="l"/>
            <a:r>
              <a:rPr lang="es-ES" sz="3100" b="1" u="sng" dirty="0" smtClean="0"/>
              <a:t>SE RECONSTRUYO…</a:t>
            </a:r>
            <a:r>
              <a:rPr lang="es-ES" sz="1800" dirty="0" smtClean="0"/>
              <a:t/>
            </a:r>
            <a:br>
              <a:rPr lang="es-ES" sz="1800" dirty="0" smtClean="0"/>
            </a:br>
            <a:r>
              <a:rPr lang="es-ES" sz="1900" b="1" dirty="0" smtClean="0"/>
              <a:t>Colegios  y Centros Asistenciales afectados por el terremoto del 15 Agosto 2007  con las exigencias y acorde a las medidas que reduzcan el riesgo en caso de desastres naturales.</a:t>
            </a:r>
            <a:r>
              <a:rPr lang="es-ES" sz="1800" dirty="0" smtClean="0"/>
              <a:t/>
            </a:r>
            <a:br>
              <a:rPr lang="es-ES" sz="1800" dirty="0" smtClean="0"/>
            </a:br>
            <a:r>
              <a:rPr lang="es-ES" sz="3100" b="1" u="sng" dirty="0" smtClean="0"/>
              <a:t>SE CUENTA …</a:t>
            </a:r>
            <a:r>
              <a:rPr lang="es-ES" sz="1800" b="1" u="sng" dirty="0" smtClean="0"/>
              <a:t/>
            </a:r>
            <a:br>
              <a:rPr lang="es-ES" sz="1800" b="1" u="sng" dirty="0" smtClean="0"/>
            </a:br>
            <a:r>
              <a:rPr lang="es-ES" sz="1900" b="1" dirty="0" smtClean="0"/>
              <a:t>Con PROGRAMA MUNICIPAL DE SALUD FAMILIAR donde cada Medico es responsable de 500 viviendas con asistencia de prevención y promoción de salud con gestión de riesgos.</a:t>
            </a:r>
            <a:br>
              <a:rPr lang="es-ES" sz="1900" b="1" dirty="0" smtClean="0"/>
            </a:br>
            <a:r>
              <a:rPr lang="es-ES" sz="1900" b="1" dirty="0" smtClean="0"/>
              <a:t> </a:t>
            </a:r>
            <a:r>
              <a:rPr lang="es-ES" sz="3100" b="1" u="sng" dirty="0" smtClean="0"/>
              <a:t>SE ADECUARÁ …</a:t>
            </a:r>
            <a:r>
              <a:rPr lang="es-ES" sz="1800" dirty="0" smtClean="0"/>
              <a:t/>
            </a:r>
            <a:br>
              <a:rPr lang="es-ES" sz="1800" dirty="0" smtClean="0"/>
            </a:br>
            <a:r>
              <a:rPr lang="es-ES" sz="1900" b="1" dirty="0" smtClean="0"/>
              <a:t>A la MUNICIPALIZACION DE LA GESTION EDUCATIVA la incorporación en la currícula, la gestión de riesgo para crear conciencia desde los escolares y fortalecer la reducción del mismo de manera permanente en nuestra comunidad.</a:t>
            </a:r>
            <a:br>
              <a:rPr lang="es-ES" sz="1900" b="1" dirty="0" smtClean="0"/>
            </a:br>
            <a:endParaRPr lang="es-ES" sz="1900" b="1" dirty="0"/>
          </a:p>
        </p:txBody>
      </p:sp>
      <p:pic>
        <p:nvPicPr>
          <p:cNvPr id="8" name="7 Imagen" descr="P1010306"/>
          <p:cNvPicPr/>
          <p:nvPr/>
        </p:nvPicPr>
        <p:blipFill>
          <a:blip r:embed="rId4" cstate="print"/>
          <a:srcRect/>
          <a:stretch>
            <a:fillRect/>
          </a:stretch>
        </p:blipFill>
        <p:spPr bwMode="auto">
          <a:xfrm>
            <a:off x="5857884" y="2051358"/>
            <a:ext cx="2786082" cy="2000264"/>
          </a:xfrm>
          <a:prstGeom prst="roundRect">
            <a:avLst>
              <a:gd name="adj" fmla="val 16667"/>
            </a:avLst>
          </a:prstGeom>
          <a:ln w="127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8 Imagen" descr="GEDC0546"/>
          <p:cNvPicPr/>
          <p:nvPr/>
        </p:nvPicPr>
        <p:blipFill>
          <a:blip r:embed="rId5" cstate="print"/>
          <a:srcRect/>
          <a:stretch>
            <a:fillRect/>
          </a:stretch>
        </p:blipFill>
        <p:spPr bwMode="auto">
          <a:xfrm>
            <a:off x="5857884" y="4214818"/>
            <a:ext cx="2786082" cy="2071702"/>
          </a:xfrm>
          <a:prstGeom prst="roundRect">
            <a:avLst>
              <a:gd name="adj" fmla="val 16667"/>
            </a:avLst>
          </a:prstGeom>
          <a:ln w="127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105924377"/>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053" y="0"/>
            <a:ext cx="9182100" cy="187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1 Título"/>
          <p:cNvSpPr>
            <a:spLocks noGrp="1"/>
          </p:cNvSpPr>
          <p:nvPr>
            <p:ph type="ctrTitle"/>
          </p:nvPr>
        </p:nvSpPr>
        <p:spPr>
          <a:xfrm>
            <a:off x="655797" y="2071678"/>
            <a:ext cx="7772400" cy="3929090"/>
          </a:xfrm>
        </p:spPr>
        <p:txBody>
          <a:bodyPr>
            <a:normAutofit/>
          </a:bodyPr>
          <a:lstStyle/>
          <a:p>
            <a:r>
              <a:rPr lang="es-MX" b="1" u="sng" dirty="0" smtClean="0"/>
              <a:t>UN SOLO IDEAL</a:t>
            </a:r>
            <a:r>
              <a:rPr lang="es-ES_tradnl" b="1" dirty="0" smtClean="0"/>
              <a:t/>
            </a:r>
            <a:br>
              <a:rPr lang="es-ES_tradnl" b="1" dirty="0" smtClean="0"/>
            </a:br>
            <a:r>
              <a:rPr lang="es-MX" b="1" dirty="0" smtClean="0"/>
              <a:t> </a:t>
            </a:r>
            <a:r>
              <a:rPr lang="es-ES_tradnl" b="1" dirty="0" smtClean="0"/>
              <a:t/>
            </a:r>
            <a:br>
              <a:rPr lang="es-ES_tradnl" b="1" dirty="0" smtClean="0"/>
            </a:br>
            <a:r>
              <a:rPr lang="es-MX" b="1" i="1" dirty="0" smtClean="0"/>
              <a:t>PRINCIPIO VECINAL:</a:t>
            </a:r>
            <a:br>
              <a:rPr lang="es-MX" b="1" i="1" dirty="0" smtClean="0"/>
            </a:br>
            <a:r>
              <a:rPr lang="es-MX" b="1" i="1" dirty="0" smtClean="0"/>
              <a:t>“CIUDADANOS PREPARADOS”</a:t>
            </a:r>
            <a:endParaRPr lang="es-ES" i="1" dirty="0"/>
          </a:p>
        </p:txBody>
      </p:sp>
    </p:spTree>
    <p:extLst>
      <p:ext uri="{BB962C8B-B14F-4D97-AF65-F5344CB8AC3E}">
        <p14:creationId xmlns="" xmlns:p14="http://schemas.microsoft.com/office/powerpoint/2010/main" val="1105924377"/>
      </p:ext>
    </p:extLst>
  </p:cSld>
  <p:clrMapOvr>
    <a:masterClrMapping/>
  </p:clrMapOvr>
  <p:transition spd="slow">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053" y="0"/>
            <a:ext cx="9182100" cy="187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1 Título"/>
          <p:cNvSpPr>
            <a:spLocks noGrp="1"/>
          </p:cNvSpPr>
          <p:nvPr>
            <p:ph type="ctrTitle"/>
          </p:nvPr>
        </p:nvSpPr>
        <p:spPr>
          <a:xfrm>
            <a:off x="285721" y="2000240"/>
            <a:ext cx="3786213" cy="4286280"/>
          </a:xfrm>
        </p:spPr>
        <p:txBody>
          <a:bodyPr>
            <a:normAutofit fontScale="90000"/>
          </a:bodyPr>
          <a:lstStyle/>
          <a:p>
            <a:r>
              <a:rPr lang="es-MX" sz="2700" b="1" u="sng" dirty="0" smtClean="0"/>
              <a:t/>
            </a:r>
            <a:br>
              <a:rPr lang="es-MX" sz="2700" b="1" u="sng" dirty="0" smtClean="0"/>
            </a:br>
            <a:r>
              <a:rPr lang="es-MX" sz="2700" b="1" u="sng" dirty="0" smtClean="0"/>
              <a:t/>
            </a:r>
            <a:br>
              <a:rPr lang="es-MX" sz="2700" b="1" u="sng" dirty="0" smtClean="0"/>
            </a:br>
            <a:r>
              <a:rPr lang="es-MX" sz="2700" b="1" u="sng" dirty="0" smtClean="0"/>
              <a:t/>
            </a:r>
            <a:br>
              <a:rPr lang="es-MX" sz="2700" b="1" u="sng" dirty="0" smtClean="0"/>
            </a:br>
            <a:r>
              <a:rPr lang="es-MX" sz="3600" b="1" u="sng" dirty="0" smtClean="0"/>
              <a:t>¿POR QUÉ?</a:t>
            </a:r>
            <a:r>
              <a:rPr lang="es-ES_tradnl" sz="2700" b="1" dirty="0" smtClean="0"/>
              <a:t/>
            </a:r>
            <a:br>
              <a:rPr lang="es-ES_tradnl" sz="2700" b="1" dirty="0" smtClean="0"/>
            </a:br>
            <a:r>
              <a:rPr lang="es-MX" sz="2700" b="1" dirty="0" smtClean="0"/>
              <a:t> </a:t>
            </a:r>
            <a:r>
              <a:rPr lang="es-ES_tradnl" sz="2700" b="1" dirty="0" smtClean="0"/>
              <a:t/>
            </a:r>
            <a:br>
              <a:rPr lang="es-ES_tradnl" sz="2700" b="1" dirty="0" smtClean="0"/>
            </a:br>
            <a:r>
              <a:rPr lang="es-MX" sz="2700" b="1" dirty="0" smtClean="0"/>
              <a:t> </a:t>
            </a:r>
            <a:r>
              <a:rPr lang="es-MX" sz="2800" b="1" dirty="0" smtClean="0"/>
              <a:t>Por que estamos convencidos que estableciendo una cultura enmarcada en una solida gestión del riesgo nos hará contar con una ciudad moderna, pero sobre todo segura y resiliente. </a:t>
            </a:r>
            <a:r>
              <a:rPr lang="es-ES" dirty="0" smtClean="0"/>
              <a:t/>
            </a:r>
            <a:br>
              <a:rPr lang="es-ES" dirty="0" smtClean="0"/>
            </a:br>
            <a:r>
              <a:rPr lang="es-MX" dirty="0" smtClean="0"/>
              <a:t> </a:t>
            </a:r>
            <a:r>
              <a:rPr lang="es-ES" dirty="0" smtClean="0"/>
              <a:t/>
            </a:r>
            <a:br>
              <a:rPr lang="es-ES" dirty="0" smtClean="0"/>
            </a:br>
            <a:r>
              <a:rPr lang="es-MX" dirty="0" smtClean="0"/>
              <a:t> </a:t>
            </a:r>
            <a:endParaRPr lang="es-ES" dirty="0"/>
          </a:p>
        </p:txBody>
      </p:sp>
      <p:pic>
        <p:nvPicPr>
          <p:cNvPr id="7" name="6 Imagen" descr="G:\La Republica\P1030695.JPG"/>
          <p:cNvPicPr/>
          <p:nvPr/>
        </p:nvPicPr>
        <p:blipFill>
          <a:blip r:embed="rId4" cstate="print"/>
          <a:srcRect/>
          <a:stretch>
            <a:fillRect/>
          </a:stretch>
        </p:blipFill>
        <p:spPr bwMode="auto">
          <a:xfrm>
            <a:off x="4143372" y="2000240"/>
            <a:ext cx="4714908" cy="4214842"/>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5924377"/>
      </p:ext>
    </p:extLst>
  </p:cSld>
  <p:clrMapOvr>
    <a:masterClrMapping/>
  </p:clrMapOvr>
  <p:transition spd="slow">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053" y="0"/>
            <a:ext cx="9182100" cy="187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1 Título"/>
          <p:cNvSpPr>
            <a:spLocks noGrp="1"/>
          </p:cNvSpPr>
          <p:nvPr>
            <p:ph type="ctrTitle"/>
          </p:nvPr>
        </p:nvSpPr>
        <p:spPr>
          <a:xfrm>
            <a:off x="642910" y="2643182"/>
            <a:ext cx="7772400" cy="2857520"/>
          </a:xfrm>
        </p:spPr>
        <p:txBody>
          <a:bodyPr>
            <a:normAutofit fontScale="90000"/>
          </a:bodyPr>
          <a:lstStyle/>
          <a:p>
            <a:r>
              <a:rPr lang="es-ES_tradnl" sz="4800" b="1" i="1" dirty="0" smtClean="0"/>
              <a:t>MUCHAS GRACIAS Y BENDICIONES PARA TODOS…</a:t>
            </a:r>
            <a:r>
              <a:rPr lang="es-ES" dirty="0" smtClean="0"/>
              <a:t/>
            </a:r>
            <a:br>
              <a:rPr lang="es-ES" dirty="0" smtClean="0"/>
            </a:br>
            <a:r>
              <a:rPr lang="es-MX" dirty="0" smtClean="0"/>
              <a:t> </a:t>
            </a:r>
            <a:r>
              <a:rPr lang="es-ES" dirty="0" smtClean="0"/>
              <a:t/>
            </a:r>
            <a:br>
              <a:rPr lang="es-ES" dirty="0" smtClean="0"/>
            </a:br>
            <a:r>
              <a:rPr lang="es-MX" dirty="0" smtClean="0"/>
              <a:t> </a:t>
            </a:r>
            <a:endParaRPr lang="es-ES" dirty="0"/>
          </a:p>
        </p:txBody>
      </p:sp>
    </p:spTree>
    <p:extLst>
      <p:ext uri="{BB962C8B-B14F-4D97-AF65-F5344CB8AC3E}">
        <p14:creationId xmlns="" xmlns:p14="http://schemas.microsoft.com/office/powerpoint/2010/main" val="1105924377"/>
      </p:ext>
    </p:extLst>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71472" y="2285992"/>
            <a:ext cx="7816952" cy="3286148"/>
          </a:xfrm>
        </p:spPr>
        <p:txBody>
          <a:bodyPr>
            <a:normAutofit/>
          </a:bodyPr>
          <a:lstStyle/>
          <a:p>
            <a:r>
              <a:rPr lang="es-PA" b="1" dirty="0" smtClean="0">
                <a:solidFill>
                  <a:schemeClr val="tx1"/>
                </a:solidFill>
              </a:rPr>
              <a:t>Tomas Andía Crisóstomo </a:t>
            </a:r>
          </a:p>
          <a:p>
            <a:r>
              <a:rPr lang="es-PA" b="1" dirty="0" smtClean="0">
                <a:solidFill>
                  <a:schemeClr val="tx1"/>
                </a:solidFill>
              </a:rPr>
              <a:t>Municipalidad Distrital de Túpac Amaru Inca </a:t>
            </a:r>
          </a:p>
          <a:p>
            <a:r>
              <a:rPr lang="es-PA" b="1" dirty="0" smtClean="0">
                <a:solidFill>
                  <a:schemeClr val="tx1"/>
                </a:solidFill>
              </a:rPr>
              <a:t>www.munita.gob.pe</a:t>
            </a:r>
          </a:p>
          <a:p>
            <a:r>
              <a:rPr lang="es-PA" b="1" dirty="0" smtClean="0">
                <a:solidFill>
                  <a:schemeClr val="tx1"/>
                </a:solidFill>
                <a:hlinkClick r:id="rId2"/>
              </a:rPr>
              <a:t>tarukatac@hotmail.com</a:t>
            </a:r>
            <a:endParaRPr lang="es-PA" b="1" dirty="0" smtClean="0">
              <a:solidFill>
                <a:schemeClr val="tx1"/>
              </a:solidFill>
            </a:endParaRPr>
          </a:p>
          <a:p>
            <a:r>
              <a:rPr lang="es-PA" b="1" dirty="0" smtClean="0">
                <a:solidFill>
                  <a:schemeClr val="tx1"/>
                </a:solidFill>
              </a:rPr>
              <a:t>Muni_tupac@hotmail.com</a:t>
            </a:r>
          </a:p>
          <a:p>
            <a:endParaRPr lang="es-PA" b="1"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053" y="1"/>
            <a:ext cx="9182100" cy="17008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a:stretch>
            <a:fillRect/>
          </a:stretch>
        </p:blipFill>
        <p:spPr bwMode="auto">
          <a:xfrm>
            <a:off x="785786" y="6391275"/>
            <a:ext cx="7769225" cy="466725"/>
          </a:xfrm>
          <a:prstGeom prst="rect">
            <a:avLst/>
          </a:prstGeom>
          <a:noFill/>
          <a:ln w="9525">
            <a:noFill/>
            <a:miter lim="800000"/>
            <a:headEnd/>
            <a:tailEnd/>
          </a:ln>
          <a:effectLst/>
        </p:spPr>
      </p:pic>
    </p:spTree>
    <p:extLst>
      <p:ext uri="{BB962C8B-B14F-4D97-AF65-F5344CB8AC3E}">
        <p14:creationId xmlns="" xmlns:p14="http://schemas.microsoft.com/office/powerpoint/2010/main" val="2116800277"/>
      </p:ext>
    </p:extLst>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7224" y="2285992"/>
            <a:ext cx="7500990" cy="4011928"/>
          </a:xfrm>
        </p:spPr>
        <p:txBody>
          <a:bodyPr>
            <a:normAutofit fontScale="90000"/>
          </a:bodyPr>
          <a:lstStyle/>
          <a:p>
            <a:pPr algn="just"/>
            <a:r>
              <a:rPr lang="es-MX" sz="3600" b="1" u="sng" dirty="0" smtClean="0"/>
              <a:t>ANTECEDENTES</a:t>
            </a:r>
            <a:r>
              <a:rPr lang="es-MX" sz="3600" b="1" dirty="0" smtClean="0"/>
              <a:t> </a:t>
            </a:r>
            <a:br>
              <a:rPr lang="es-MX" sz="3600" b="1" dirty="0" smtClean="0"/>
            </a:br>
            <a:r>
              <a:rPr lang="es-ES" sz="2400" dirty="0" smtClean="0"/>
              <a:t/>
            </a:r>
            <a:br>
              <a:rPr lang="es-ES" sz="2400" dirty="0" smtClean="0"/>
            </a:br>
            <a:r>
              <a:rPr lang="es-MX" sz="2800" b="1" dirty="0" smtClean="0"/>
              <a:t>TUPAC AMARU INCA – PISCO – PERU, </a:t>
            </a:r>
            <a:r>
              <a:rPr lang="es-MX" sz="2800" b="1" dirty="0" smtClean="0"/>
              <a:t>reconocido </a:t>
            </a:r>
            <a:r>
              <a:rPr lang="es-MX" sz="2800" b="1" dirty="0" smtClean="0"/>
              <a:t>por anteceder a su creación una rica historia ancestral de talento y lucha en la búsqueda de superación y mejora de calidad de vida, que a través de generaciones ha perdurado, toda vez que sus habitantes son provenientes de la sierra de los andes y por cierto esta basado en el trabajo bajo el principios Inca de AMA SUA-AMA LLULLA-AMA Q’UELLA; no seas ladrón, no seas mentiroso y no seas ociosos. </a:t>
            </a:r>
            <a:r>
              <a:rPr lang="es-ES" sz="2800" b="1" dirty="0" smtClean="0"/>
              <a:t/>
            </a:r>
            <a:br>
              <a:rPr lang="es-ES" sz="2800" b="1" dirty="0" smtClean="0"/>
            </a:br>
            <a:endParaRPr lang="es-PA" sz="2800" b="1"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053" y="0"/>
            <a:ext cx="9182100" cy="187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Tree>
    <p:extLst>
      <p:ext uri="{BB962C8B-B14F-4D97-AF65-F5344CB8AC3E}">
        <p14:creationId xmlns="" xmlns:p14="http://schemas.microsoft.com/office/powerpoint/2010/main" val="1105924377"/>
      </p:ext>
    </p:extLst>
  </p:cSld>
  <p:clrMapOvr>
    <a:masterClrMapping/>
  </p:clrMapOvr>
  <p:transition spd="slow">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2285992"/>
            <a:ext cx="8215370" cy="3714776"/>
          </a:xfrm>
        </p:spPr>
        <p:txBody>
          <a:bodyPr>
            <a:noAutofit/>
          </a:bodyPr>
          <a:lstStyle/>
          <a:p>
            <a:pPr algn="just"/>
            <a:r>
              <a:rPr lang="es-MX" sz="2500" b="1" dirty="0" smtClean="0"/>
              <a:t>Por ende la PARTICIPACION CIUDADANA se ha convertido en el pilar del desarrollo local. Situación por la que previa planificación y con estrictos parámetros democráticos se  constituyeron 41 JUNTAS VECINALES DE AUTOGESTION Y DESARROLLO – JUVAD demarcados geográficamente para promover su  desarrollo autogestionario así como mantener una intervención directa individual y colectivamente en la Gestión Administrativa y de Gobierno Municipal a través de mecanismos de participación Vecinal, vigilancia y veeduría ciudadana en el Ejercicio de derechos Políticos.</a:t>
            </a:r>
            <a:endParaRPr lang="es-ES" sz="2500" b="1"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053" y="0"/>
            <a:ext cx="9182100" cy="187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Tree>
    <p:extLst>
      <p:ext uri="{BB962C8B-B14F-4D97-AF65-F5344CB8AC3E}">
        <p14:creationId xmlns="" xmlns:p14="http://schemas.microsoft.com/office/powerpoint/2010/main" val="1105924377"/>
      </p:ext>
    </p:extLst>
  </p:cSld>
  <p:clrMapOvr>
    <a:masterClrMapping/>
  </p:clrMapOvr>
  <p:transition spd="slow">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053" y="0"/>
            <a:ext cx="9182100" cy="187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pic>
        <p:nvPicPr>
          <p:cNvPr id="7" name="6 Imagen"/>
          <p:cNvPicPr/>
          <p:nvPr/>
        </p:nvPicPr>
        <p:blipFill>
          <a:blip r:embed="rId4" cstate="print"/>
          <a:srcRect/>
          <a:stretch>
            <a:fillRect/>
          </a:stretch>
        </p:blipFill>
        <p:spPr bwMode="auto">
          <a:xfrm>
            <a:off x="428596" y="1928802"/>
            <a:ext cx="8143932" cy="4357718"/>
          </a:xfrm>
          <a:prstGeom prst="rect">
            <a:avLst/>
          </a:prstGeom>
          <a:noFill/>
          <a:ln w="9525">
            <a:noFill/>
            <a:miter lim="800000"/>
            <a:headEnd/>
            <a:tailEnd/>
          </a:ln>
          <a:effectLst/>
        </p:spPr>
      </p:pic>
    </p:spTree>
    <p:extLst>
      <p:ext uri="{BB962C8B-B14F-4D97-AF65-F5344CB8AC3E}">
        <p14:creationId xmlns="" xmlns:p14="http://schemas.microsoft.com/office/powerpoint/2010/main" val="1105924377"/>
      </p:ext>
    </p:extLst>
  </p:cSld>
  <p:clrMapOvr>
    <a:masterClrMapping/>
  </p:clrMapOvr>
  <p:transition spd="slow">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053" y="0"/>
            <a:ext cx="9182100" cy="187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1 Título"/>
          <p:cNvSpPr>
            <a:spLocks noGrp="1"/>
          </p:cNvSpPr>
          <p:nvPr>
            <p:ph type="ctrTitle"/>
          </p:nvPr>
        </p:nvSpPr>
        <p:spPr>
          <a:xfrm>
            <a:off x="785786" y="2428868"/>
            <a:ext cx="7772400" cy="3929090"/>
          </a:xfrm>
        </p:spPr>
        <p:txBody>
          <a:bodyPr>
            <a:normAutofit/>
          </a:bodyPr>
          <a:lstStyle/>
          <a:p>
            <a:pPr algn="l"/>
            <a:r>
              <a:rPr lang="es-MX" sz="2000" dirty="0" smtClean="0"/>
              <a:t>- </a:t>
            </a:r>
            <a:r>
              <a:rPr lang="es-MX" sz="2000" b="1" dirty="0" smtClean="0"/>
              <a:t>Presidente.</a:t>
            </a:r>
            <a:r>
              <a:rPr lang="es-ES" sz="2000" b="1" dirty="0" smtClean="0"/>
              <a:t/>
            </a:r>
            <a:br>
              <a:rPr lang="es-ES" sz="2000" b="1" dirty="0" smtClean="0"/>
            </a:br>
            <a:r>
              <a:rPr lang="es-ES" sz="2000" b="1" dirty="0" smtClean="0"/>
              <a:t>- </a:t>
            </a:r>
            <a:r>
              <a:rPr lang="es-MX" sz="2000" b="1" dirty="0" smtClean="0"/>
              <a:t>Vicepresidente.</a:t>
            </a:r>
            <a:r>
              <a:rPr lang="es-ES" sz="2000" b="1" dirty="0" smtClean="0"/>
              <a:t/>
            </a:r>
            <a:br>
              <a:rPr lang="es-ES" sz="2000" b="1" dirty="0" smtClean="0"/>
            </a:br>
            <a:r>
              <a:rPr lang="es-ES" sz="2000" b="1" dirty="0" smtClean="0"/>
              <a:t>- </a:t>
            </a:r>
            <a:r>
              <a:rPr lang="es-MX" sz="2000" b="1" dirty="0" smtClean="0"/>
              <a:t>Secretaría de Administración Documentaria.</a:t>
            </a:r>
            <a:r>
              <a:rPr lang="es-ES" sz="2000" b="1" dirty="0" smtClean="0"/>
              <a:t/>
            </a:r>
            <a:br>
              <a:rPr lang="es-ES" sz="2000" b="1" dirty="0" smtClean="0"/>
            </a:br>
            <a:r>
              <a:rPr lang="es-ES" sz="2000" b="1" dirty="0" smtClean="0"/>
              <a:t>- </a:t>
            </a:r>
            <a:r>
              <a:rPr lang="es-MX" sz="2000" b="1" dirty="0" smtClean="0"/>
              <a:t>Secretaría de Economía y Patrimonio.</a:t>
            </a:r>
            <a:r>
              <a:rPr lang="es-ES" sz="2000" b="1" dirty="0" smtClean="0"/>
              <a:t/>
            </a:r>
            <a:br>
              <a:rPr lang="es-ES" sz="2000" b="1" dirty="0" smtClean="0"/>
            </a:br>
            <a:r>
              <a:rPr lang="es-ES" sz="2000" b="1" dirty="0" smtClean="0"/>
              <a:t>- </a:t>
            </a:r>
            <a:r>
              <a:rPr lang="es-MX" sz="2000" b="1" dirty="0" smtClean="0"/>
              <a:t>Secretaría de Auxiliar.</a:t>
            </a:r>
            <a:r>
              <a:rPr lang="es-ES" sz="2000" b="1" dirty="0" smtClean="0"/>
              <a:t/>
            </a:r>
            <a:br>
              <a:rPr lang="es-ES" sz="2000" b="1" dirty="0" smtClean="0"/>
            </a:br>
            <a:r>
              <a:rPr lang="es-ES" sz="2000" b="1" dirty="0" smtClean="0"/>
              <a:t>- </a:t>
            </a:r>
            <a:r>
              <a:rPr lang="es-MX" sz="2000" b="1" dirty="0" smtClean="0"/>
              <a:t>Secretaría de Vigilancia y Control.</a:t>
            </a:r>
            <a:r>
              <a:rPr lang="es-ES" sz="2000" b="1" dirty="0" smtClean="0"/>
              <a:t/>
            </a:r>
            <a:br>
              <a:rPr lang="es-ES" sz="2000" b="1" dirty="0" smtClean="0"/>
            </a:br>
            <a:r>
              <a:rPr lang="es-ES" sz="2000" b="1" dirty="0" smtClean="0"/>
              <a:t>- </a:t>
            </a:r>
            <a:r>
              <a:rPr lang="es-MX" sz="2000" b="1" dirty="0" smtClean="0">
                <a:solidFill>
                  <a:srgbClr val="0070C0"/>
                </a:solidFill>
              </a:rPr>
              <a:t>Secretaría de la Mujer, el Niño y el Adolescente.</a:t>
            </a:r>
            <a:r>
              <a:rPr lang="es-ES" sz="2000" b="1" dirty="0" smtClean="0">
                <a:solidFill>
                  <a:srgbClr val="0070C0"/>
                </a:solidFill>
              </a:rPr>
              <a:t/>
            </a:r>
            <a:br>
              <a:rPr lang="es-ES" sz="2000" b="1" dirty="0" smtClean="0">
                <a:solidFill>
                  <a:srgbClr val="0070C0"/>
                </a:solidFill>
              </a:rPr>
            </a:br>
            <a:r>
              <a:rPr lang="es-ES" sz="2000" b="1" dirty="0" smtClean="0">
                <a:solidFill>
                  <a:srgbClr val="0070C0"/>
                </a:solidFill>
              </a:rPr>
              <a:t>- </a:t>
            </a:r>
            <a:r>
              <a:rPr lang="es-MX" sz="2000" b="1" dirty="0" smtClean="0">
                <a:solidFill>
                  <a:srgbClr val="0070C0"/>
                </a:solidFill>
              </a:rPr>
              <a:t>Secretaría de Salud.</a:t>
            </a:r>
            <a:r>
              <a:rPr lang="es-ES" sz="2000" b="1" dirty="0" smtClean="0">
                <a:solidFill>
                  <a:srgbClr val="0070C0"/>
                </a:solidFill>
              </a:rPr>
              <a:t/>
            </a:r>
            <a:br>
              <a:rPr lang="es-ES" sz="2000" b="1" dirty="0" smtClean="0">
                <a:solidFill>
                  <a:srgbClr val="0070C0"/>
                </a:solidFill>
              </a:rPr>
            </a:br>
            <a:r>
              <a:rPr lang="es-ES" sz="2000" b="1" dirty="0" smtClean="0">
                <a:solidFill>
                  <a:srgbClr val="0070C0"/>
                </a:solidFill>
              </a:rPr>
              <a:t>- </a:t>
            </a:r>
            <a:r>
              <a:rPr lang="es-MX" sz="2000" b="1" dirty="0" smtClean="0">
                <a:solidFill>
                  <a:srgbClr val="0070C0"/>
                </a:solidFill>
              </a:rPr>
              <a:t>Secretaría de la Juventud.</a:t>
            </a:r>
            <a:r>
              <a:rPr lang="es-ES" sz="2000" b="1" dirty="0" smtClean="0">
                <a:solidFill>
                  <a:srgbClr val="0070C0"/>
                </a:solidFill>
              </a:rPr>
              <a:t/>
            </a:r>
            <a:br>
              <a:rPr lang="es-ES" sz="2000" b="1" dirty="0" smtClean="0">
                <a:solidFill>
                  <a:srgbClr val="0070C0"/>
                </a:solidFill>
              </a:rPr>
            </a:br>
            <a:r>
              <a:rPr lang="es-ES" sz="2000" b="1" dirty="0" smtClean="0">
                <a:solidFill>
                  <a:srgbClr val="0070C0"/>
                </a:solidFill>
              </a:rPr>
              <a:t>-</a:t>
            </a:r>
            <a:r>
              <a:rPr lang="es-MX" sz="2000" b="1" dirty="0" smtClean="0">
                <a:solidFill>
                  <a:srgbClr val="0070C0"/>
                </a:solidFill>
              </a:rPr>
              <a:t> Secretaría del Medio Ambiente.</a:t>
            </a:r>
            <a:r>
              <a:rPr lang="es-ES" sz="2000" b="1" dirty="0" smtClean="0">
                <a:solidFill>
                  <a:srgbClr val="0070C0"/>
                </a:solidFill>
              </a:rPr>
              <a:t/>
            </a:r>
            <a:br>
              <a:rPr lang="es-ES" sz="2000" b="1" dirty="0" smtClean="0">
                <a:solidFill>
                  <a:srgbClr val="0070C0"/>
                </a:solidFill>
              </a:rPr>
            </a:br>
            <a:r>
              <a:rPr lang="es-ES" sz="2000" b="1" dirty="0" smtClean="0">
                <a:solidFill>
                  <a:srgbClr val="0070C0"/>
                </a:solidFill>
              </a:rPr>
              <a:t>- </a:t>
            </a:r>
            <a:r>
              <a:rPr lang="es-MX" sz="2000" b="1" dirty="0" smtClean="0">
                <a:solidFill>
                  <a:srgbClr val="0070C0"/>
                </a:solidFill>
              </a:rPr>
              <a:t>Secretaría de Defensa Civil.</a:t>
            </a:r>
            <a:r>
              <a:rPr lang="es-ES" sz="2000" b="1" dirty="0" smtClean="0">
                <a:solidFill>
                  <a:srgbClr val="0070C0"/>
                </a:solidFill>
              </a:rPr>
              <a:t/>
            </a:r>
            <a:br>
              <a:rPr lang="es-ES" sz="2000" b="1" dirty="0" smtClean="0">
                <a:solidFill>
                  <a:srgbClr val="0070C0"/>
                </a:solidFill>
              </a:rPr>
            </a:br>
            <a:r>
              <a:rPr lang="es-ES" sz="2000" b="1" dirty="0" smtClean="0">
                <a:solidFill>
                  <a:srgbClr val="0070C0"/>
                </a:solidFill>
              </a:rPr>
              <a:t>- </a:t>
            </a:r>
            <a:r>
              <a:rPr lang="es-MX" sz="2000" b="1" dirty="0" smtClean="0">
                <a:solidFill>
                  <a:srgbClr val="0070C0"/>
                </a:solidFill>
              </a:rPr>
              <a:t>Secretaría de Seguridad Ciudadana.</a:t>
            </a:r>
            <a:endParaRPr lang="es-ES" sz="2000" b="1" dirty="0">
              <a:solidFill>
                <a:srgbClr val="0070C0"/>
              </a:solidFill>
            </a:endParaRPr>
          </a:p>
        </p:txBody>
      </p:sp>
      <p:sp>
        <p:nvSpPr>
          <p:cNvPr id="7" name="2 Marcador de texto"/>
          <p:cNvSpPr txBox="1">
            <a:spLocks/>
          </p:cNvSpPr>
          <p:nvPr/>
        </p:nvSpPr>
        <p:spPr>
          <a:xfrm>
            <a:off x="857224" y="2071678"/>
            <a:ext cx="7929618" cy="428628"/>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S" sz="1900" b="1" i="0" u="sng" strike="noStrike" kern="1200" cap="none" spc="0" normalizeH="0" baseline="0" noProof="0" dirty="0" smtClean="0">
                <a:ln>
                  <a:noFill/>
                </a:ln>
                <a:effectLst/>
                <a:uLnTx/>
                <a:uFillTx/>
              </a:rPr>
              <a:t>ESTRUCTURA DE  LAS</a:t>
            </a:r>
            <a:r>
              <a:rPr kumimoji="0" lang="es-ES" sz="1900" b="1" i="0" u="sng" strike="noStrike" kern="1200" cap="none" spc="0" normalizeH="0" noProof="0" dirty="0" smtClean="0">
                <a:ln>
                  <a:noFill/>
                </a:ln>
                <a:effectLst/>
                <a:uLnTx/>
                <a:uFillTx/>
              </a:rPr>
              <a:t>  </a:t>
            </a:r>
            <a:r>
              <a:rPr kumimoji="0" lang="es-ES" sz="1900" b="1" i="0" u="sng" strike="noStrike" kern="1200" cap="none" spc="0" normalizeH="0" baseline="0" noProof="0" dirty="0" smtClean="0">
                <a:ln>
                  <a:noFill/>
                </a:ln>
                <a:effectLst/>
                <a:uLnTx/>
                <a:uFillTx/>
              </a:rPr>
              <a:t>JUNTAS VECINALES DE</a:t>
            </a:r>
            <a:r>
              <a:rPr kumimoji="0" lang="es-ES" sz="1900" b="1" i="0" u="sng" strike="noStrike" kern="1200" cap="none" spc="0" normalizeH="0" noProof="0" dirty="0" smtClean="0">
                <a:ln>
                  <a:noFill/>
                </a:ln>
                <a:effectLst/>
                <a:uLnTx/>
                <a:uFillTx/>
              </a:rPr>
              <a:t> AUTOGESTION Y DESARROLLO </a:t>
            </a:r>
            <a:endParaRPr kumimoji="0" lang="es-ES" sz="1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10 Flecha arriba"/>
          <p:cNvSpPr/>
          <p:nvPr/>
        </p:nvSpPr>
        <p:spPr>
          <a:xfrm rot="16200000">
            <a:off x="5609340" y="3891858"/>
            <a:ext cx="285752" cy="378919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FF0000"/>
                </a:solidFill>
              </a:ln>
            </a:endParaRPr>
          </a:p>
        </p:txBody>
      </p:sp>
    </p:spTree>
    <p:extLst>
      <p:ext uri="{BB962C8B-B14F-4D97-AF65-F5344CB8AC3E}">
        <p14:creationId xmlns="" xmlns:p14="http://schemas.microsoft.com/office/powerpoint/2010/main" val="1105924377"/>
      </p:ext>
    </p:extLst>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053" y="1"/>
            <a:ext cx="9182100" cy="1571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1 Título"/>
          <p:cNvSpPr>
            <a:spLocks noGrp="1"/>
          </p:cNvSpPr>
          <p:nvPr>
            <p:ph type="ctrTitle"/>
          </p:nvPr>
        </p:nvSpPr>
        <p:spPr>
          <a:xfrm>
            <a:off x="4572000" y="1714488"/>
            <a:ext cx="4357718" cy="4572032"/>
          </a:xfrm>
        </p:spPr>
        <p:txBody>
          <a:bodyPr>
            <a:normAutofit fontScale="90000"/>
          </a:bodyPr>
          <a:lstStyle/>
          <a:p>
            <a:r>
              <a:rPr lang="es-MX" u="sng" dirty="0" smtClean="0">
                <a:solidFill>
                  <a:srgbClr val="FF0000"/>
                </a:solidFill>
                <a:latin typeface="Bodoni MT Black" pitchFamily="18" charset="0"/>
              </a:rPr>
              <a:t>LA TRAGEDIA</a:t>
            </a:r>
            <a:r>
              <a:rPr lang="es-MX" sz="2000" u="sng" dirty="0" smtClean="0"/>
              <a:t/>
            </a:r>
            <a:br>
              <a:rPr lang="es-MX" sz="2000" u="sng" dirty="0" smtClean="0"/>
            </a:br>
            <a:r>
              <a:rPr lang="es-ES" sz="2000" dirty="0" smtClean="0"/>
              <a:t/>
            </a:r>
            <a:br>
              <a:rPr lang="es-ES" sz="2000" dirty="0" smtClean="0"/>
            </a:br>
            <a:r>
              <a:rPr lang="es-MX" sz="2900" b="1" dirty="0" smtClean="0"/>
              <a:t>Sin embargo este Distrito  progresista; al igual que otras del sur del Perú sucumbieron ante un devastador terremoto de grado 7.9 en la escala de Richter, destruyendo el 80% de sus viviendas, causando muertos y heridos</a:t>
            </a:r>
            <a:r>
              <a:rPr lang="es-ES" sz="2000" dirty="0" smtClean="0"/>
              <a:t/>
            </a:r>
            <a:br>
              <a:rPr lang="es-ES" sz="2000" dirty="0" smtClean="0"/>
            </a:br>
            <a:r>
              <a:rPr lang="es-ES" sz="2000" dirty="0" smtClean="0"/>
              <a:t/>
            </a:r>
            <a:br>
              <a:rPr lang="es-ES" sz="2000" dirty="0" smtClean="0"/>
            </a:br>
            <a:r>
              <a:rPr lang="es-ES" sz="2000" dirty="0" smtClean="0"/>
              <a:t> </a:t>
            </a:r>
            <a:endParaRPr lang="es-ES" sz="2000" dirty="0"/>
          </a:p>
        </p:txBody>
      </p:sp>
      <p:pic>
        <p:nvPicPr>
          <p:cNvPr id="7" name="4 Marcador de contenido" descr="07.jpg"/>
          <p:cNvPicPr>
            <a:picLocks noChangeAspect="1"/>
          </p:cNvPicPr>
          <p:nvPr/>
        </p:nvPicPr>
        <p:blipFill>
          <a:blip r:embed="rId4" cstate="print"/>
          <a:stretch>
            <a:fillRect/>
          </a:stretch>
        </p:blipFill>
        <p:spPr>
          <a:xfrm>
            <a:off x="214282" y="1714488"/>
            <a:ext cx="2881736" cy="2500330"/>
          </a:xfrm>
          <a:prstGeom prst="roundRect">
            <a:avLst>
              <a:gd name="adj" fmla="val 16667"/>
            </a:avLst>
          </a:prstGeom>
          <a:ln w="127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16 Marcador de contenido" descr="01.jpg"/>
          <p:cNvPicPr>
            <a:picLocks noChangeAspect="1"/>
          </p:cNvPicPr>
          <p:nvPr/>
        </p:nvPicPr>
        <p:blipFill>
          <a:blip r:embed="rId5" cstate="print"/>
          <a:stretch>
            <a:fillRect/>
          </a:stretch>
        </p:blipFill>
        <p:spPr>
          <a:xfrm>
            <a:off x="1428728" y="3714752"/>
            <a:ext cx="2928958" cy="2500330"/>
          </a:xfrm>
          <a:prstGeom prst="roundRect">
            <a:avLst>
              <a:gd name="adj" fmla="val 16667"/>
            </a:avLst>
          </a:prstGeom>
          <a:ln w="127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105924377"/>
      </p:ext>
    </p:extLst>
  </p:cSld>
  <p:clrMapOvr>
    <a:masterClrMapping/>
  </p:clrMapOvr>
  <p:transition spd="slow">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053" y="1"/>
            <a:ext cx="9182100" cy="12858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8" name="2 Marcador de texto"/>
          <p:cNvSpPr txBox="1">
            <a:spLocks/>
          </p:cNvSpPr>
          <p:nvPr/>
        </p:nvSpPr>
        <p:spPr>
          <a:xfrm>
            <a:off x="214282" y="3643314"/>
            <a:ext cx="3214710" cy="1000132"/>
          </a:xfrm>
          <a:prstGeom prst="rect">
            <a:avLst/>
          </a:prstGeom>
        </p:spPr>
        <p:txBody>
          <a:bodyPr>
            <a:normAutofit fontScale="250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MX" sz="12000" b="1" i="0" u="sng" strike="noStrike" kern="1200" cap="none" spc="0" normalizeH="0" baseline="0" noProof="0" dirty="0" smtClean="0">
                <a:ln>
                  <a:noFill/>
                </a:ln>
                <a:effectLst/>
                <a:uLnTx/>
                <a:uFillTx/>
              </a:rPr>
              <a:t>LA CRISIS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MX" sz="12000" b="1" i="0" u="sng" strike="noStrike" kern="1200" cap="none" spc="0" normalizeH="0" baseline="0" noProof="0" dirty="0" smtClean="0">
                <a:ln>
                  <a:noFill/>
                </a:ln>
                <a:effectLst/>
                <a:uLnTx/>
                <a:uFillTx/>
              </a:rPr>
              <a:t>EN NUMEROS</a:t>
            </a:r>
            <a:endParaRPr kumimoji="0" lang="es-ES" sz="12000" b="1" i="0" u="none" strike="noStrike" kern="1200" cap="none" spc="0" normalizeH="0" baseline="0" noProof="0" dirty="0" smtClean="0">
              <a:ln>
                <a:noFill/>
              </a:ln>
              <a:effectLst/>
              <a:uLnTx/>
              <a:uFillTx/>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MX" sz="7400" b="1" i="0" u="none" strike="noStrike" kern="1200" cap="none" spc="0" normalizeH="0" baseline="0" noProof="0" dirty="0" smtClean="0">
                <a:ln>
                  <a:noFill/>
                </a:ln>
                <a:solidFill>
                  <a:schemeClr val="tx1"/>
                </a:solidFill>
                <a:effectLst/>
                <a:uLnTx/>
                <a:uFillTx/>
                <a:latin typeface="+mn-lt"/>
                <a:ea typeface="+mn-ea"/>
                <a:cs typeface="+mn-cs"/>
              </a:rPr>
              <a:t> </a:t>
            </a:r>
            <a:endParaRPr kumimoji="0" lang="es-ES" sz="7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9" name="8 Tabla"/>
          <p:cNvGraphicFramePr>
            <a:graphicFrameLocks noGrp="1"/>
          </p:cNvGraphicFramePr>
          <p:nvPr/>
        </p:nvGraphicFramePr>
        <p:xfrm>
          <a:off x="3428992" y="1500174"/>
          <a:ext cx="5286412" cy="804972"/>
        </p:xfrm>
        <a:graphic>
          <a:graphicData uri="http://schemas.openxmlformats.org/drawingml/2006/table">
            <a:tbl>
              <a:tblPr firstRow="1" bandRow="1">
                <a:tableStyleId>{5C22544A-7EE6-4342-B048-85BDC9FD1C3A}</a:tableStyleId>
              </a:tblPr>
              <a:tblGrid>
                <a:gridCol w="2643206"/>
                <a:gridCol w="2643206"/>
              </a:tblGrid>
              <a:tr h="26532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u="none" dirty="0" smtClean="0">
                          <a:latin typeface="Arial" pitchFamily="34" charset="0"/>
                          <a:cs typeface="Arial" pitchFamily="34" charset="0"/>
                        </a:rPr>
                        <a:t>DAÑOS PERSONALES</a:t>
                      </a:r>
                      <a:endParaRPr lang="es-ES" sz="1200" u="none"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ES_tradnl" dirty="0"/>
                    </a:p>
                  </a:txBody>
                  <a:tcPr/>
                </a:tc>
              </a:tr>
              <a:tr h="265326">
                <a:tc>
                  <a:txBody>
                    <a:bodyPr/>
                    <a:lstStyle/>
                    <a:p>
                      <a:pPr algn="ctr"/>
                      <a:r>
                        <a:rPr lang="es-MX" sz="1100" b="1" dirty="0" smtClean="0">
                          <a:latin typeface="Arial" pitchFamily="34" charset="0"/>
                          <a:cs typeface="Arial" pitchFamily="34" charset="0"/>
                        </a:rPr>
                        <a:t>MUERTOS</a:t>
                      </a:r>
                      <a:r>
                        <a:rPr lang="es-ES" sz="1100" b="1" dirty="0" smtClean="0">
                          <a:latin typeface="Arial" pitchFamily="34" charset="0"/>
                          <a:cs typeface="Arial" pitchFamily="34" charset="0"/>
                        </a:rPr>
                        <a:t> </a:t>
                      </a:r>
                      <a:endParaRPr lang="es-ES_tradnl" sz="11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s-MX" sz="1100" b="1" dirty="0" smtClean="0">
                          <a:latin typeface="Arial" pitchFamily="34" charset="0"/>
                          <a:cs typeface="Arial" pitchFamily="34" charset="0"/>
                        </a:rPr>
                        <a:t>HERIDOS</a:t>
                      </a:r>
                      <a:endParaRPr lang="es-ES_tradnl" sz="11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5326">
                <a:tc>
                  <a:txBody>
                    <a:bodyPr/>
                    <a:lstStyle/>
                    <a:p>
                      <a:pPr algn="ctr"/>
                      <a:r>
                        <a:rPr lang="es-MX" sz="1100" b="1" dirty="0" smtClean="0">
                          <a:latin typeface="Arial" pitchFamily="34" charset="0"/>
                          <a:cs typeface="Arial" pitchFamily="34" charset="0"/>
                        </a:rPr>
                        <a:t> 54 </a:t>
                      </a:r>
                      <a:endParaRPr lang="es-ES_tradnl" sz="11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MX" sz="1100" b="1" dirty="0" smtClean="0">
                          <a:latin typeface="Arial" pitchFamily="34" charset="0"/>
                          <a:cs typeface="Arial" pitchFamily="34" charset="0"/>
                        </a:rPr>
                        <a:t> 467</a:t>
                      </a:r>
                      <a:endParaRPr lang="es-ES_tradnl" sz="11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0" name="9 Tabla"/>
          <p:cNvGraphicFramePr>
            <a:graphicFrameLocks noGrp="1"/>
          </p:cNvGraphicFramePr>
          <p:nvPr/>
        </p:nvGraphicFramePr>
        <p:xfrm>
          <a:off x="3428992" y="2285992"/>
          <a:ext cx="5286412" cy="861269"/>
        </p:xfrm>
        <a:graphic>
          <a:graphicData uri="http://schemas.openxmlformats.org/drawingml/2006/table">
            <a:tbl>
              <a:tblPr firstRow="1" bandRow="1">
                <a:tableStyleId>{5C22544A-7EE6-4342-B048-85BDC9FD1C3A}</a:tableStyleId>
              </a:tblPr>
              <a:tblGrid>
                <a:gridCol w="2643206"/>
                <a:gridCol w="2643206"/>
              </a:tblGrid>
              <a:tr h="299925">
                <a:tc gridSpan="2">
                  <a:txBody>
                    <a:bodyPr/>
                    <a:lstStyle/>
                    <a:p>
                      <a:pPr algn="ctr">
                        <a:buNone/>
                      </a:pPr>
                      <a:r>
                        <a:rPr lang="es-MX" sz="1200" b="1" u="none" dirty="0" smtClean="0">
                          <a:latin typeface="Arial" pitchFamily="34" charset="0"/>
                          <a:cs typeface="Arial" pitchFamily="34" charset="0"/>
                        </a:rPr>
                        <a:t>DAÑOS A VIVIENDAS</a:t>
                      </a:r>
                      <a:endParaRPr lang="es-ES" sz="1200" u="none"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ES_tradnl" dirty="0"/>
                    </a:p>
                  </a:txBody>
                  <a:tcPr/>
                </a:tc>
              </a:tr>
              <a:tr h="261419">
                <a:tc>
                  <a:txBody>
                    <a:bodyPr/>
                    <a:lstStyle/>
                    <a:p>
                      <a:pPr algn="ctr">
                        <a:buNone/>
                      </a:pPr>
                      <a:r>
                        <a:rPr lang="es-MX" sz="1100" b="1" dirty="0" smtClean="0">
                          <a:latin typeface="Arial" pitchFamily="34" charset="0"/>
                          <a:cs typeface="Arial" pitchFamily="34" charset="0"/>
                        </a:rPr>
                        <a:t>COLAPSADAS</a:t>
                      </a:r>
                      <a:endParaRPr lang="es-ES_tradnl" sz="11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s-MX" sz="1100" b="1" dirty="0" smtClean="0">
                          <a:latin typeface="Arial" pitchFamily="34" charset="0"/>
                          <a:cs typeface="Arial" pitchFamily="34" charset="0"/>
                        </a:rPr>
                        <a:t>AFECTADAS</a:t>
                      </a:r>
                      <a:endParaRPr lang="es-ES_tradnl" sz="11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99925">
                <a:tc>
                  <a:txBody>
                    <a:bodyPr/>
                    <a:lstStyle/>
                    <a:p>
                      <a:pPr algn="ctr"/>
                      <a:r>
                        <a:rPr lang="es-MX" sz="1100" b="1" dirty="0" smtClean="0">
                          <a:latin typeface="Arial" pitchFamily="34" charset="0"/>
                          <a:cs typeface="Arial" pitchFamily="34" charset="0"/>
                        </a:rPr>
                        <a:t> 2,837 </a:t>
                      </a:r>
                      <a:endParaRPr lang="es-ES_tradnl" sz="11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MX" sz="1100" b="1" dirty="0" smtClean="0">
                          <a:latin typeface="Arial" pitchFamily="34" charset="0"/>
                          <a:cs typeface="Arial" pitchFamily="34" charset="0"/>
                        </a:rPr>
                        <a:t>1,153</a:t>
                      </a:r>
                      <a:endParaRPr lang="es-ES_tradnl" sz="11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1" name="10 Tabla"/>
          <p:cNvGraphicFramePr>
            <a:graphicFrameLocks noGrp="1"/>
          </p:cNvGraphicFramePr>
          <p:nvPr/>
        </p:nvGraphicFramePr>
        <p:xfrm>
          <a:off x="3428992" y="3143248"/>
          <a:ext cx="5286412" cy="899775"/>
        </p:xfrm>
        <a:graphic>
          <a:graphicData uri="http://schemas.openxmlformats.org/drawingml/2006/table">
            <a:tbl>
              <a:tblPr firstRow="1" bandRow="1">
                <a:tableStyleId>{5C22544A-7EE6-4342-B048-85BDC9FD1C3A}</a:tableStyleId>
              </a:tblPr>
              <a:tblGrid>
                <a:gridCol w="2643206"/>
                <a:gridCol w="2643206"/>
              </a:tblGrid>
              <a:tr h="299925">
                <a:tc gridSpan="2">
                  <a:txBody>
                    <a:bodyPr/>
                    <a:lstStyle/>
                    <a:p>
                      <a:pPr algn="ctr">
                        <a:buNone/>
                      </a:pPr>
                      <a:r>
                        <a:rPr lang="es-MX" sz="1200" b="1" u="none" dirty="0" smtClean="0">
                          <a:latin typeface="Arial" pitchFamily="34" charset="0"/>
                          <a:cs typeface="Arial" pitchFamily="34" charset="0"/>
                        </a:rPr>
                        <a:t>DAÑOS A INFRAESTRUCTURA ESCOLAR</a:t>
                      </a:r>
                      <a:endParaRPr lang="es-ES" sz="1200" u="none"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ES_tradnl" dirty="0"/>
                    </a:p>
                  </a:txBody>
                  <a:tcPr/>
                </a:tc>
              </a:tr>
              <a:tr h="299925">
                <a:tc>
                  <a:txBody>
                    <a:bodyPr/>
                    <a:lstStyle/>
                    <a:p>
                      <a:pPr algn="ctr">
                        <a:buNone/>
                      </a:pPr>
                      <a:r>
                        <a:rPr lang="es-MX" sz="1100" b="1" dirty="0" smtClean="0">
                          <a:latin typeface="Arial" pitchFamily="34" charset="0"/>
                          <a:cs typeface="Arial" pitchFamily="34" charset="0"/>
                        </a:rPr>
                        <a:t>ESCUELAS COLAPSADAS</a:t>
                      </a:r>
                      <a:r>
                        <a:rPr lang="es-ES" sz="1100" b="1" dirty="0" smtClean="0">
                          <a:latin typeface="Arial" pitchFamily="34" charset="0"/>
                          <a:cs typeface="Arial" pitchFamily="34" charset="0"/>
                        </a:rPr>
                        <a:t> </a:t>
                      </a:r>
                      <a:endParaRPr lang="es-ES_tradnl" sz="11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s-MX" sz="1100" b="1" dirty="0" smtClean="0">
                          <a:latin typeface="Arial" pitchFamily="34" charset="0"/>
                          <a:cs typeface="Arial" pitchFamily="34" charset="0"/>
                        </a:rPr>
                        <a:t>ESCUELAS AFECTADAS</a:t>
                      </a:r>
                      <a:endParaRPr lang="es-ES_tradnl" sz="11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99925">
                <a:tc>
                  <a:txBody>
                    <a:bodyPr/>
                    <a:lstStyle/>
                    <a:p>
                      <a:pPr algn="ctr"/>
                      <a:r>
                        <a:rPr lang="es-MX" sz="1100" b="1" dirty="0" smtClean="0">
                          <a:latin typeface="Arial" pitchFamily="34" charset="0"/>
                          <a:cs typeface="Arial" pitchFamily="34" charset="0"/>
                        </a:rPr>
                        <a:t>06</a:t>
                      </a:r>
                      <a:endParaRPr lang="es-ES_tradnl" sz="11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MX" sz="1100" b="1" dirty="0" smtClean="0">
                          <a:latin typeface="Arial" pitchFamily="34" charset="0"/>
                          <a:cs typeface="Arial" pitchFamily="34" charset="0"/>
                        </a:rPr>
                        <a:t>03</a:t>
                      </a:r>
                      <a:endParaRPr lang="es-ES_tradnl" sz="11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2" name="11 Tabla"/>
          <p:cNvGraphicFramePr>
            <a:graphicFrameLocks noGrp="1"/>
          </p:cNvGraphicFramePr>
          <p:nvPr/>
        </p:nvGraphicFramePr>
        <p:xfrm>
          <a:off x="3428992" y="4071942"/>
          <a:ext cx="5286412" cy="899775"/>
        </p:xfrm>
        <a:graphic>
          <a:graphicData uri="http://schemas.openxmlformats.org/drawingml/2006/table">
            <a:tbl>
              <a:tblPr firstRow="1" bandRow="1">
                <a:tableStyleId>{5C22544A-7EE6-4342-B048-85BDC9FD1C3A}</a:tableStyleId>
              </a:tblPr>
              <a:tblGrid>
                <a:gridCol w="2673587"/>
                <a:gridCol w="2612825"/>
              </a:tblGrid>
              <a:tr h="299925">
                <a:tc gridSpan="2">
                  <a:txBody>
                    <a:bodyPr/>
                    <a:lstStyle/>
                    <a:p>
                      <a:pPr algn="ctr">
                        <a:buNone/>
                      </a:pPr>
                      <a:r>
                        <a:rPr lang="es-MX" sz="1200" b="1" u="none" dirty="0" smtClean="0">
                          <a:latin typeface="Arial" pitchFamily="34" charset="0"/>
                          <a:cs typeface="Arial" pitchFamily="34" charset="0"/>
                        </a:rPr>
                        <a:t>DAÑOS A INFRAESTRUCTURA SALUD</a:t>
                      </a:r>
                      <a:endParaRPr lang="es-ES" sz="1200" u="none"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ES_tradnl" dirty="0"/>
                    </a:p>
                  </a:txBody>
                  <a:tcPr/>
                </a:tc>
              </a:tr>
              <a:tr h="299925">
                <a:tc>
                  <a:txBody>
                    <a:bodyPr/>
                    <a:lstStyle/>
                    <a:p>
                      <a:pPr algn="ctr">
                        <a:buNone/>
                      </a:pPr>
                      <a:r>
                        <a:rPr lang="es-MX" sz="1100" b="1" dirty="0" smtClean="0">
                          <a:latin typeface="Arial" pitchFamily="34" charset="0"/>
                          <a:cs typeface="Arial" pitchFamily="34" charset="0"/>
                        </a:rPr>
                        <a:t>C. ASISTENCIALES COLAPSADOS </a:t>
                      </a:r>
                      <a:endParaRPr lang="es-ES_tradnl" sz="11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s-MX" sz="1100" b="1" dirty="0" smtClean="0">
                          <a:latin typeface="Arial" pitchFamily="34" charset="0"/>
                          <a:cs typeface="Arial" pitchFamily="34" charset="0"/>
                        </a:rPr>
                        <a:t>C. ASISTENCIALES AFECTADOS </a:t>
                      </a:r>
                      <a:endParaRPr lang="es-ES_tradnl" sz="11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99925">
                <a:tc>
                  <a:txBody>
                    <a:bodyPr/>
                    <a:lstStyle/>
                    <a:p>
                      <a:pPr algn="ctr"/>
                      <a:r>
                        <a:rPr lang="es-MX" sz="1100" b="1" dirty="0" smtClean="0">
                          <a:latin typeface="Arial" pitchFamily="34" charset="0"/>
                          <a:cs typeface="Arial" pitchFamily="34" charset="0"/>
                        </a:rPr>
                        <a:t>01</a:t>
                      </a:r>
                      <a:endParaRPr lang="es-ES_tradnl" sz="11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MX" sz="1100" b="1" dirty="0" smtClean="0">
                          <a:latin typeface="Arial" pitchFamily="34" charset="0"/>
                          <a:cs typeface="Arial" pitchFamily="34" charset="0"/>
                        </a:rPr>
                        <a:t>02</a:t>
                      </a:r>
                      <a:endParaRPr lang="es-ES_tradnl" sz="11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3" name="12 Tabla"/>
          <p:cNvGraphicFramePr>
            <a:graphicFrameLocks noGrp="1"/>
          </p:cNvGraphicFramePr>
          <p:nvPr/>
        </p:nvGraphicFramePr>
        <p:xfrm>
          <a:off x="3428992" y="5000636"/>
          <a:ext cx="5286412" cy="930912"/>
        </p:xfrm>
        <a:graphic>
          <a:graphicData uri="http://schemas.openxmlformats.org/drawingml/2006/table">
            <a:tbl>
              <a:tblPr firstRow="1" bandRow="1">
                <a:tableStyleId>{5C22544A-7EE6-4342-B048-85BDC9FD1C3A}</a:tableStyleId>
              </a:tblPr>
              <a:tblGrid>
                <a:gridCol w="1321603"/>
                <a:gridCol w="1321603"/>
                <a:gridCol w="1321603"/>
                <a:gridCol w="1321603"/>
              </a:tblGrid>
              <a:tr h="306072">
                <a:tc gridSpan="4">
                  <a:txBody>
                    <a:bodyPr/>
                    <a:lstStyle/>
                    <a:p>
                      <a:pPr algn="ctr">
                        <a:buNone/>
                      </a:pPr>
                      <a:r>
                        <a:rPr lang="es-MX" sz="1200" b="1" u="none" dirty="0" smtClean="0">
                          <a:latin typeface="Arial" pitchFamily="34" charset="0"/>
                          <a:cs typeface="Arial" pitchFamily="34" charset="0"/>
                        </a:rPr>
                        <a:t>DAMNIFICADOS</a:t>
                      </a:r>
                      <a:endParaRPr lang="es-ES" sz="1200" u="none"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s-ES_tradnl" dirty="0"/>
                    </a:p>
                  </a:txBody>
                  <a:tcPr/>
                </a:tc>
                <a:tc hMerge="1">
                  <a:txBody>
                    <a:bodyPr/>
                    <a:lstStyle/>
                    <a:p>
                      <a:endParaRPr lang="es-ES_tradnl" dirty="0"/>
                    </a:p>
                  </a:txBody>
                  <a:tcPr/>
                </a:tc>
                <a:tc hMerge="1">
                  <a:txBody>
                    <a:bodyPr/>
                    <a:lstStyle/>
                    <a:p>
                      <a:endParaRPr lang="es-ES_tradnl" dirty="0"/>
                    </a:p>
                  </a:txBody>
                  <a:tcPr/>
                </a:tc>
              </a:tr>
              <a:tr h="220027">
                <a:tc>
                  <a:txBody>
                    <a:bodyPr/>
                    <a:lstStyle/>
                    <a:p>
                      <a:pPr algn="ctr"/>
                      <a:r>
                        <a:rPr lang="es-MX" sz="1100" b="1" dirty="0" smtClean="0">
                          <a:latin typeface="Arial" pitchFamily="34" charset="0"/>
                          <a:cs typeface="Arial" pitchFamily="34" charset="0"/>
                        </a:rPr>
                        <a:t>HOMBRES</a:t>
                      </a:r>
                      <a:r>
                        <a:rPr lang="es-ES" sz="1100" b="1" dirty="0" smtClean="0">
                          <a:latin typeface="Arial" pitchFamily="34" charset="0"/>
                          <a:cs typeface="Arial" pitchFamily="34" charset="0"/>
                        </a:rPr>
                        <a:t> </a:t>
                      </a:r>
                      <a:endParaRPr lang="es-ES_tradnl" sz="11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s-MX" sz="1100" b="1" dirty="0" smtClean="0">
                          <a:latin typeface="Arial" pitchFamily="34" charset="0"/>
                          <a:cs typeface="Arial" pitchFamily="34" charset="0"/>
                        </a:rPr>
                        <a:t>MUJERES </a:t>
                      </a:r>
                      <a:endParaRPr lang="es-ES_tradnl" sz="11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s-MX" sz="1100" b="1" dirty="0" smtClean="0">
                          <a:latin typeface="Arial" pitchFamily="34" charset="0"/>
                          <a:cs typeface="Arial" pitchFamily="34" charset="0"/>
                        </a:rPr>
                        <a:t>NIÑOS </a:t>
                      </a:r>
                      <a:endParaRPr lang="es-ES_tradnl" sz="11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s-MX" sz="1100" b="1" dirty="0" smtClean="0">
                          <a:latin typeface="Arial" pitchFamily="34" charset="0"/>
                          <a:cs typeface="Arial" pitchFamily="34" charset="0"/>
                        </a:rPr>
                        <a:t> TOTAL</a:t>
                      </a:r>
                      <a:endParaRPr lang="es-ES_tradnl" sz="11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85752">
                <a:tc>
                  <a:txBody>
                    <a:bodyPr/>
                    <a:lstStyle/>
                    <a:p>
                      <a:pPr algn="ctr"/>
                      <a:r>
                        <a:rPr lang="es-MX" sz="1800" b="1" dirty="0" smtClean="0">
                          <a:solidFill>
                            <a:srgbClr val="FF0000"/>
                          </a:solidFill>
                          <a:latin typeface="Arial" pitchFamily="34" charset="0"/>
                          <a:cs typeface="Arial" pitchFamily="34" charset="0"/>
                        </a:rPr>
                        <a:t>4,347</a:t>
                      </a:r>
                      <a:r>
                        <a:rPr lang="es-ES" sz="1800" b="1" dirty="0" smtClean="0">
                          <a:solidFill>
                            <a:srgbClr val="FF0000"/>
                          </a:solidFill>
                          <a:latin typeface="Arial" pitchFamily="34" charset="0"/>
                          <a:cs typeface="Arial" pitchFamily="34" charset="0"/>
                        </a:rPr>
                        <a:t> </a:t>
                      </a:r>
                      <a:endParaRPr lang="es-ES_tradnl" sz="1800" b="1" dirty="0">
                        <a:solidFill>
                          <a:srgbClr val="FF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MX" sz="1800" b="1" dirty="0" smtClean="0">
                          <a:solidFill>
                            <a:srgbClr val="FF0000"/>
                          </a:solidFill>
                          <a:latin typeface="Arial" pitchFamily="34" charset="0"/>
                          <a:cs typeface="Arial" pitchFamily="34" charset="0"/>
                        </a:rPr>
                        <a:t>6,937</a:t>
                      </a:r>
                      <a:r>
                        <a:rPr lang="es-ES" sz="1800" b="1" dirty="0" smtClean="0">
                          <a:solidFill>
                            <a:srgbClr val="FF0000"/>
                          </a:solidFill>
                          <a:latin typeface="Arial" pitchFamily="34" charset="0"/>
                          <a:cs typeface="Arial" pitchFamily="34" charset="0"/>
                        </a:rPr>
                        <a:t> </a:t>
                      </a:r>
                      <a:endParaRPr lang="es-ES_tradnl" sz="1800" b="1" dirty="0">
                        <a:solidFill>
                          <a:srgbClr val="FF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S" sz="1800" b="1" dirty="0" smtClean="0">
                          <a:solidFill>
                            <a:srgbClr val="FF0000"/>
                          </a:solidFill>
                          <a:latin typeface="Arial" pitchFamily="34" charset="0"/>
                          <a:cs typeface="Arial" pitchFamily="34" charset="0"/>
                        </a:rPr>
                        <a:t> </a:t>
                      </a:r>
                      <a:r>
                        <a:rPr lang="es-MX" sz="1800" b="1" dirty="0" smtClean="0">
                          <a:solidFill>
                            <a:srgbClr val="FF0000"/>
                          </a:solidFill>
                          <a:latin typeface="Arial" pitchFamily="34" charset="0"/>
                          <a:cs typeface="Arial" pitchFamily="34" charset="0"/>
                        </a:rPr>
                        <a:t>5,353</a:t>
                      </a:r>
                      <a:r>
                        <a:rPr lang="es-ES" sz="1800" b="1" dirty="0" smtClean="0">
                          <a:solidFill>
                            <a:srgbClr val="FF0000"/>
                          </a:solidFill>
                          <a:latin typeface="Arial" pitchFamily="34" charset="0"/>
                          <a:cs typeface="Arial" pitchFamily="34" charset="0"/>
                        </a:rPr>
                        <a:t> </a:t>
                      </a:r>
                      <a:endParaRPr lang="es-ES_tradnl" sz="1800" b="1" dirty="0">
                        <a:solidFill>
                          <a:srgbClr val="FF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MX" sz="1800" b="1" dirty="0" smtClean="0">
                          <a:solidFill>
                            <a:srgbClr val="FF0000"/>
                          </a:solidFill>
                          <a:latin typeface="Arial" pitchFamily="34" charset="0"/>
                          <a:cs typeface="Arial" pitchFamily="34" charset="0"/>
                        </a:rPr>
                        <a:t>16,637</a:t>
                      </a:r>
                      <a:endParaRPr lang="es-ES_tradnl" sz="1800" b="1" dirty="0">
                        <a:solidFill>
                          <a:srgbClr val="FF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 xmlns:p14="http://schemas.microsoft.com/office/powerpoint/2010/main" val="1105924377"/>
      </p:ext>
    </p:extLst>
  </p:cSld>
  <p:clrMapOvr>
    <a:masterClrMapping/>
  </p:clrMapOvr>
  <p:transition spd="slow">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053" y="0"/>
            <a:ext cx="9182100" cy="13572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1 Título"/>
          <p:cNvSpPr>
            <a:spLocks noGrp="1"/>
          </p:cNvSpPr>
          <p:nvPr>
            <p:ph type="ctrTitle"/>
          </p:nvPr>
        </p:nvSpPr>
        <p:spPr>
          <a:xfrm>
            <a:off x="214282" y="2143116"/>
            <a:ext cx="4929222" cy="4143404"/>
          </a:xfrm>
        </p:spPr>
        <p:txBody>
          <a:bodyPr>
            <a:noAutofit/>
          </a:bodyPr>
          <a:lstStyle/>
          <a:p>
            <a:pPr algn="l"/>
            <a:r>
              <a:rPr lang="es-MX" sz="2100" dirty="0" smtClean="0"/>
              <a:t>- </a:t>
            </a:r>
            <a:r>
              <a:rPr lang="es-MX" sz="2100" b="1" dirty="0" smtClean="0"/>
              <a:t>Brigadas  Comunales para evacuación de </a:t>
            </a:r>
            <a:br>
              <a:rPr lang="es-MX" sz="2100" b="1" dirty="0" smtClean="0"/>
            </a:br>
            <a:r>
              <a:rPr lang="es-MX" sz="2100" b="1" dirty="0" smtClean="0"/>
              <a:t>   Heridos, rescate y sepultura de muertos.</a:t>
            </a:r>
            <a:br>
              <a:rPr lang="es-MX" sz="2100" b="1" dirty="0" smtClean="0"/>
            </a:br>
            <a:r>
              <a:rPr lang="es-MX" sz="2100" b="1" dirty="0" smtClean="0"/>
              <a:t> - Brigadas  Comunales para recuperación      de servicios básicos y ollas comunes</a:t>
            </a:r>
            <a:br>
              <a:rPr lang="es-MX" sz="2100" b="1" dirty="0" smtClean="0"/>
            </a:br>
            <a:r>
              <a:rPr lang="es-MX" sz="2100" b="1" dirty="0" smtClean="0"/>
              <a:t>-  Brigadas  Comunales para Distribución de alimentos y ayuda humanitaria </a:t>
            </a:r>
            <a:br>
              <a:rPr lang="es-MX" sz="2100" b="1" dirty="0" smtClean="0"/>
            </a:br>
            <a:r>
              <a:rPr lang="es-MX" sz="2100" b="1" dirty="0" smtClean="0"/>
              <a:t>-  Brigadas comunales de identificación y atención Psicológico a niños y ancianos</a:t>
            </a:r>
            <a:r>
              <a:rPr lang="es-ES_tradnl" sz="2100" b="1" dirty="0" smtClean="0"/>
              <a:t/>
            </a:r>
            <a:br>
              <a:rPr lang="es-ES_tradnl" sz="2100" b="1" dirty="0" smtClean="0"/>
            </a:br>
            <a:r>
              <a:rPr lang="es-ES_tradnl" sz="2100" b="1" dirty="0" smtClean="0"/>
              <a:t>- </a:t>
            </a:r>
            <a:r>
              <a:rPr lang="es-MX" sz="2100" b="1" dirty="0" smtClean="0"/>
              <a:t>Brigadas  Comunales para demolición de vivienda y eliminación de escombros</a:t>
            </a:r>
            <a:endParaRPr lang="es-ES" sz="2100" b="1" dirty="0"/>
          </a:p>
        </p:txBody>
      </p:sp>
      <p:pic>
        <p:nvPicPr>
          <p:cNvPr id="7" name="Picture 8" descr="100_1200"/>
          <p:cNvPicPr>
            <a:picLocks noChangeAspect="1" noChangeArrowheads="1"/>
          </p:cNvPicPr>
          <p:nvPr/>
        </p:nvPicPr>
        <p:blipFill>
          <a:blip r:embed="rId4" cstate="print"/>
          <a:srcRect/>
          <a:stretch>
            <a:fillRect/>
          </a:stretch>
        </p:blipFill>
        <p:spPr>
          <a:xfrm>
            <a:off x="5357818" y="1500174"/>
            <a:ext cx="3500462" cy="2178066"/>
          </a:xfrm>
          <a:prstGeom prst="roundRect">
            <a:avLst>
              <a:gd name="adj" fmla="val 16667"/>
            </a:avLst>
          </a:prstGeom>
          <a:ln w="127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100_1191"/>
          <p:cNvPicPr>
            <a:picLocks noChangeAspect="1" noChangeArrowheads="1"/>
          </p:cNvPicPr>
          <p:nvPr/>
        </p:nvPicPr>
        <p:blipFill>
          <a:blip r:embed="rId5" cstate="print"/>
          <a:srcRect/>
          <a:stretch>
            <a:fillRect/>
          </a:stretch>
        </p:blipFill>
        <p:spPr>
          <a:xfrm>
            <a:off x="5388660" y="3857628"/>
            <a:ext cx="3473066" cy="2500330"/>
          </a:xfrm>
          <a:prstGeom prst="roundRect">
            <a:avLst>
              <a:gd name="adj" fmla="val 16667"/>
            </a:avLst>
          </a:prstGeom>
          <a:ln w="127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1 Título"/>
          <p:cNvSpPr txBox="1">
            <a:spLocks/>
          </p:cNvSpPr>
          <p:nvPr/>
        </p:nvSpPr>
        <p:spPr>
          <a:xfrm>
            <a:off x="642910" y="1500174"/>
            <a:ext cx="4357718" cy="78581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600" b="1" i="0" u="sng" strike="noStrike" kern="1200" cap="none" spc="0" normalizeH="0" baseline="0" noProof="0" dirty="0" smtClean="0">
                <a:ln>
                  <a:noFill/>
                </a:ln>
                <a:solidFill>
                  <a:schemeClr val="tx1"/>
                </a:solidFill>
                <a:effectLst/>
                <a:uLnTx/>
                <a:uFillTx/>
                <a:latin typeface="+mj-lt"/>
                <a:ea typeface="+mj-ea"/>
                <a:cs typeface="+mj-cs"/>
              </a:rPr>
              <a:t>MEDIDAS PARTICIPATIVAS DE EMERGENCIA POR JUVADs</a:t>
            </a:r>
            <a:r>
              <a:rPr kumimoji="0" lang="es-ES" sz="2600" b="0" i="0" u="none" strike="noStrike" kern="1200" cap="none" spc="0" normalizeH="0" baseline="0" noProof="0" dirty="0" smtClean="0">
                <a:ln>
                  <a:noFill/>
                </a:ln>
                <a:solidFill>
                  <a:schemeClr val="tx1"/>
                </a:solidFill>
                <a:effectLst/>
                <a:uLnTx/>
                <a:uFillTx/>
                <a:latin typeface="+mj-lt"/>
                <a:ea typeface="+mj-ea"/>
                <a:cs typeface="+mj-cs"/>
              </a:rPr>
              <a:t> </a:t>
            </a:r>
            <a:endParaRPr kumimoji="0" lang="es-ES" sz="26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105924377"/>
      </p:ext>
    </p:extLst>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053" y="0"/>
            <a:ext cx="9182100" cy="187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85786" y="6391275"/>
            <a:ext cx="7769225" cy="466725"/>
          </a:xfrm>
          <a:prstGeom prst="rect">
            <a:avLst/>
          </a:prstGeom>
          <a:noFill/>
          <a:ln w="9525">
            <a:noFill/>
            <a:miter lim="800000"/>
            <a:headEnd/>
            <a:tailEnd/>
          </a:ln>
          <a:effectLst/>
        </p:spPr>
      </p:pic>
      <p:sp>
        <p:nvSpPr>
          <p:cNvPr id="6" name="1 Título"/>
          <p:cNvSpPr>
            <a:spLocks noGrp="1"/>
          </p:cNvSpPr>
          <p:nvPr>
            <p:ph type="ctrTitle"/>
          </p:nvPr>
        </p:nvSpPr>
        <p:spPr>
          <a:xfrm>
            <a:off x="4500562" y="2071678"/>
            <a:ext cx="4357718" cy="4000528"/>
          </a:xfrm>
        </p:spPr>
        <p:txBody>
          <a:bodyPr>
            <a:normAutofit fontScale="90000"/>
          </a:bodyPr>
          <a:lstStyle/>
          <a:p>
            <a:r>
              <a:rPr lang="es-MX" sz="5300" b="1" u="sng" dirty="0" smtClean="0"/>
              <a:t>RESULTADOS</a:t>
            </a:r>
            <a:r>
              <a:rPr lang="es-MX" sz="4800" b="1" u="sng" dirty="0" smtClean="0"/>
              <a:t/>
            </a:r>
            <a:br>
              <a:rPr lang="es-MX" sz="4800" b="1" u="sng" dirty="0" smtClean="0"/>
            </a:br>
            <a:r>
              <a:rPr lang="es-MX" sz="3100" b="1" dirty="0" smtClean="0"/>
              <a:t>Con Una sociedad civil Organizada junto con sus autoridades logramos mitigar y controlar las secuelas de este desastre natural y reconstruir nuestra ciudad en un 90 %</a:t>
            </a:r>
            <a:r>
              <a:rPr lang="es-ES" sz="2400" dirty="0" smtClean="0"/>
              <a:t/>
            </a:r>
            <a:br>
              <a:rPr lang="es-ES" sz="2400" dirty="0" smtClean="0"/>
            </a:br>
            <a:r>
              <a:rPr lang="es-ES" sz="2000" dirty="0" smtClean="0"/>
              <a:t/>
            </a:r>
            <a:br>
              <a:rPr lang="es-ES" sz="2000" dirty="0" smtClean="0"/>
            </a:br>
            <a:r>
              <a:rPr lang="es-ES" sz="2000" dirty="0" smtClean="0"/>
              <a:t> </a:t>
            </a:r>
            <a:endParaRPr lang="es-ES" sz="2000" dirty="0"/>
          </a:p>
        </p:txBody>
      </p:sp>
      <p:pic>
        <p:nvPicPr>
          <p:cNvPr id="7" name="Picture 6" descr="100_2138"/>
          <p:cNvPicPr>
            <a:picLocks noChangeAspect="1" noChangeArrowheads="1"/>
          </p:cNvPicPr>
          <p:nvPr/>
        </p:nvPicPr>
        <p:blipFill>
          <a:blip r:embed="rId4" cstate="print"/>
          <a:srcRect/>
          <a:stretch>
            <a:fillRect/>
          </a:stretch>
        </p:blipFill>
        <p:spPr>
          <a:xfrm>
            <a:off x="285720" y="2071678"/>
            <a:ext cx="4000528" cy="4000528"/>
          </a:xfrm>
          <a:prstGeom prst="roundRect">
            <a:avLst>
              <a:gd name="adj" fmla="val 16667"/>
            </a:avLst>
          </a:prstGeom>
          <a:ln w="127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105924377"/>
      </p:ext>
    </p:extLst>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Tema de Off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365</TotalTime>
  <Words>257</Words>
  <Application>Microsoft Office PowerPoint</Application>
  <PresentationFormat>On-screen Show (4:3)</PresentationFormat>
  <Paragraphs>59</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Tema de Office</vt:lpstr>
      <vt:lpstr>Slide 1</vt:lpstr>
      <vt:lpstr>ANTECEDENTES   TUPAC AMARU INCA – PISCO – PERU, reconocido por anteceder a su creación una rica historia ancestral de talento y lucha en la búsqueda de superación y mejora de calidad de vida, que a través de generaciones ha perdurado, toda vez que sus habitantes son provenientes de la sierra de los andes y por cierto esta basado en el trabajo bajo el principios Inca de AMA SUA-AMA LLULLA-AMA Q’UELLA; no seas ladrón, no seas mentiroso y no seas ociosos.  </vt:lpstr>
      <vt:lpstr>Por ende la PARTICIPACION CIUDADANA se ha convertido en el pilar del desarrollo local. Situación por la que previa planificación y con estrictos parámetros democráticos se  constituyeron 41 JUNTAS VECINALES DE AUTOGESTION Y DESARROLLO – JUVAD demarcados geográficamente para promover su  desarrollo autogestionario así como mantener una intervención directa individual y colectivamente en la Gestión Administrativa y de Gobierno Municipal a través de mecanismos de participación Vecinal, vigilancia y veeduría ciudadana en el Ejercicio de derechos Políticos.</vt:lpstr>
      <vt:lpstr>Slide 4</vt:lpstr>
      <vt:lpstr>- Presidente. - Vicepresidente. - Secretaría de Administración Documentaria. - Secretaría de Economía y Patrimonio. - Secretaría de Auxiliar. - Secretaría de Vigilancia y Control. - Secretaría de la Mujer, el Niño y el Adolescente. - Secretaría de Salud. - Secretaría de la Juventud. - Secretaría del Medio Ambiente. - Secretaría de Defensa Civil. - Secretaría de Seguridad Ciudadana.</vt:lpstr>
      <vt:lpstr>LA TRAGEDIA  Sin embargo este Distrito  progresista; al igual que otras del sur del Perú sucumbieron ante un devastador terremoto de grado 7.9 en la escala de Richter, destruyendo el 80% de sus viviendas, causando muertos y heridos   </vt:lpstr>
      <vt:lpstr>Slide 7</vt:lpstr>
      <vt:lpstr>- Brigadas  Comunales para evacuación de     Heridos, rescate y sepultura de muertos.  - Brigadas  Comunales para recuperación      de servicios básicos y ollas comunes -  Brigadas  Comunales para Distribución de alimentos y ayuda humanitaria  -  Brigadas comunales de identificación y atención Psicológico a niños y ancianos - Brigadas  Comunales para demolición de vivienda y eliminación de escombros</vt:lpstr>
      <vt:lpstr>RESULTADOS Con Una sociedad civil Organizada junto con sus autoridades logramos mitigar y controlar las secuelas de este desastre natural y reconstruir nuestra ciudad en un 90 %   </vt:lpstr>
      <vt:lpstr>¡AHORA CON LA EXPERIENCIA VIVIDA CONTRUIMOS NUESTRO FUTURO CON ENTUSIASMO, PERO CON MUCHA INCIDENCIA EN LA REDUCCION DEL RIESGO PARA QUE LA NATURALEZA NO NOS VUELVA A SORPRENDER….!</vt:lpstr>
      <vt:lpstr>¿Y QUÉ ESTAMOS HACIENDO PARA ELLO….?</vt:lpstr>
      <vt:lpstr>INCORPORAMOS… Con Voluntad política  y validación de la Sociedad Civil la CONSTRUCCION de una solida cultura de la Gestión de Riesgos al desarrollo Local en cada ciudadanos. CONTAMOS… Con el COMITÉ DISTRITAL DE DEFENSA CIVIL como órgano consultivo, una Estructura Organizacional-las JUVADs, la Secretaría Defensa Civil, un Almacén de avanzada y la corresponsabilidad en cada uno de sus habitantes, y juntos  contribuimos a realizar actividades preventivas y con capacidad de respuesta ante un eventual desastre natural o inducido. Ejemplo: - Charlas centrales y sectoriales de sensibilización - Simulacros sectoriales incluyendo a transportistas. - Señalización de rutas de evacuación. - Instalación de 16 radios para alerta temprana  </vt:lpstr>
      <vt:lpstr>SE CONSOLIDÓ… A través del Presupuesto Participativo una partida exclusiva para capacitación y sensibilización en gestión de Riesgos. La incorporación en ejecución de obras pública la gestión de Riesgos El Plan de Ordenamiento Urbano con gestión de Riesgos Se consolidó VOLUNTARIOS TUPAC AMARU bajo el formato de Voluntarios de las Naciones Unidas. SE REDUJO…  A costo simbólico los derecho de licencia de construcción y demás documentos a fin facilitar a las familias a reconstruir  sus viviendas  SE CAPACITÓ…  A BRIGADISTAS Y VOLUNTARIOS para que realicen vigilancia social en la construcción de viviendas, facultándoles a paralizar la obra hasta que la Municipalidad realice la debida inspección técnica.</vt:lpstr>
      <vt:lpstr>SE RECONSTRUYO… Colegios  y Centros Asistenciales afectados por el terremoto del 15 Agosto 2007  con las exigencias y acorde a las medidas que reduzcan el riesgo en caso de desastres naturales. SE CUENTA … Con PROGRAMA MUNICIPAL DE SALUD FAMILIAR donde cada Medico es responsable de 500 viviendas con asistencia de prevención y promoción de salud con gestión de riesgos.  SE ADECUARÁ … A la MUNICIPALIZACION DE LA GESTION EDUCATIVA la incorporación en la currícula, la gestión de riesgo para crear conciencia desde los escolares y fortalecer la reducción del mismo de manera permanente en nuestra comunidad. </vt:lpstr>
      <vt:lpstr>UN SOLO IDEAL   PRINCIPIO VECINAL: “CIUDADANOS PREPARADOS”</vt:lpstr>
      <vt:lpstr>   ¿POR QUÉ?    Por que estamos convencidos que estableciendo una cultura enmarcada en una solida gestión del riesgo nos hará contar con una ciudad moderna, pero sobre todo segura y resiliente.     </vt:lpstr>
      <vt:lpstr>MUCHAS GRACIAS Y BENDICIONES PARA TODOS…    </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Sesión Temática:</dc:title>
  <dc:creator>Julio Garcia</dc:creator>
  <cp:lastModifiedBy>Microsoft User</cp:lastModifiedBy>
  <cp:revision>106</cp:revision>
  <dcterms:created xsi:type="dcterms:W3CDTF">2011-02-04T21:23:49Z</dcterms:created>
  <dcterms:modified xsi:type="dcterms:W3CDTF">2011-03-16T20:50:22Z</dcterms:modified>
</cp:coreProperties>
</file>