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1" r:id="rId2"/>
    <p:sldId id="636" r:id="rId3"/>
    <p:sldId id="646" r:id="rId4"/>
    <p:sldId id="647" r:id="rId5"/>
    <p:sldId id="634" r:id="rId6"/>
    <p:sldId id="649" r:id="rId7"/>
    <p:sldId id="648" r:id="rId8"/>
    <p:sldId id="650" r:id="rId9"/>
    <p:sldId id="652" r:id="rId10"/>
    <p:sldId id="644" r:id="rId11"/>
    <p:sldId id="635" r:id="rId12"/>
    <p:sldId id="645" r:id="rId13"/>
    <p:sldId id="656" r:id="rId14"/>
    <p:sldId id="658" r:id="rId15"/>
    <p:sldId id="637" r:id="rId16"/>
    <p:sldId id="653" r:id="rId17"/>
    <p:sldId id="654" r:id="rId18"/>
    <p:sldId id="657" r:id="rId19"/>
    <p:sldId id="655" r:id="rId20"/>
    <p:sldId id="633" r:id="rId21"/>
    <p:sldId id="421" r:id="rId22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FF3300"/>
    <a:srgbClr val="FF6600"/>
    <a:srgbClr val="FFFF00"/>
    <a:srgbClr val="C9E4FF"/>
    <a:srgbClr val="003366"/>
    <a:srgbClr val="33CC33"/>
    <a:srgbClr val="00CC66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D52400-97CC-4B05-8438-E8A5437224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57200" y="990600"/>
            <a:ext cx="76200" cy="58674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 rot="-5400000">
            <a:off x="4982368" y="-3267868"/>
            <a:ext cx="74613" cy="824865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DDEE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vhi.org/total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vhi.org/total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vhi.org/total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8625" y="2509838"/>
            <a:ext cx="8858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3600" dirty="0" smtClean="0">
                <a:solidFill>
                  <a:schemeClr val="accent6">
                    <a:lumMod val="75000"/>
                  </a:schemeClr>
                </a:solidFill>
                <a:latin typeface="Arial Narrow"/>
              </a:rPr>
              <a:t>La Gestión de Riesgos en la Agenda Social de TOTAL OIL &amp; GAS VENEZUELA</a:t>
            </a:r>
            <a:endParaRPr lang="es-ES_tradnl" sz="3600" dirty="0">
              <a:solidFill>
                <a:srgbClr val="000066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4662488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chemeClr val="tx1"/>
                </a:solidFill>
              </a:rPr>
              <a:t>Alejandro </a:t>
            </a:r>
            <a:r>
              <a:rPr lang="es-ES_tradnl" sz="2400" dirty="0" smtClean="0">
                <a:solidFill>
                  <a:schemeClr val="tx1"/>
                </a:solidFill>
              </a:rPr>
              <a:t>Linayo</a:t>
            </a:r>
          </a:p>
          <a:p>
            <a:r>
              <a:rPr lang="es-ES_tradnl" sz="2000" dirty="0" smtClean="0">
                <a:solidFill>
                  <a:schemeClr val="tx1"/>
                </a:solidFill>
              </a:rPr>
              <a:t>Convenio TOTAL OIL &amp; GAS VENEZUELA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Centro de </a:t>
            </a:r>
            <a:r>
              <a:rPr lang="en-US" sz="2000" dirty="0" err="1" smtClean="0"/>
              <a:t>Investigación</a:t>
            </a:r>
            <a:r>
              <a:rPr lang="en-US" sz="2000" dirty="0" smtClean="0"/>
              <a:t> en </a:t>
            </a:r>
            <a:r>
              <a:rPr lang="en-US" sz="2000" dirty="0" err="1" smtClean="0"/>
              <a:t>Gestión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Riesgos</a:t>
            </a:r>
            <a:r>
              <a:rPr lang="en-US" sz="2000" dirty="0" smtClean="0"/>
              <a:t>   </a:t>
            </a:r>
            <a:r>
              <a:rPr lang="en-US" sz="2000" dirty="0"/>
              <a:t>.  </a:t>
            </a:r>
            <a:r>
              <a:rPr lang="en-US" sz="2000" dirty="0" smtClean="0"/>
              <a:t>CIGIR</a:t>
            </a:r>
            <a:endParaRPr lang="es-ES_tradnl" sz="2000" i="0" dirty="0">
              <a:solidFill>
                <a:srgbClr val="000066"/>
              </a:solidFill>
            </a:endParaRPr>
          </a:p>
        </p:txBody>
      </p:sp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000108"/>
            <a:ext cx="842537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85786" y="2638380"/>
            <a:ext cx="82153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centros investigación nacionales en RRD.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formación de noveles investigadores.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proyectos de caracterización de riesgos.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socialización y divulgación de resultados.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Proyectos de investigación comparativa regional.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4291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3200" u="sng" dirty="0" smtClean="0">
                <a:solidFill>
                  <a:schemeClr val="accent6">
                    <a:lumMod val="75000"/>
                  </a:schemeClr>
                </a:solidFill>
              </a:rPr>
              <a:t>INVESTIGACIÓN APLICADA EN RRD:</a:t>
            </a:r>
            <a:endParaRPr lang="es-ES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3109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57" y="1000109"/>
            <a:ext cx="8280161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81088"/>
            <a:ext cx="8348391" cy="54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00100"/>
            <a:ext cx="9072594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62024"/>
            <a:ext cx="8299401" cy="525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286248" y="621508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Fuente: Hernández Julio.</a:t>
            </a:r>
            <a:endParaRPr lang="es-V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07" y="1027354"/>
            <a:ext cx="4924439" cy="57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072198" y="1643050"/>
            <a:ext cx="27146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“Una condición fundamental para poder cobrar el seguro en caso de terremotos es que  el terremoto no te mate”</a:t>
            </a:r>
          </a:p>
          <a:p>
            <a:endParaRPr lang="es-VE" sz="1600" dirty="0" smtClean="0"/>
          </a:p>
          <a:p>
            <a:pPr algn="r"/>
            <a:r>
              <a:rPr lang="es-VE" sz="1600" dirty="0" smtClean="0"/>
              <a:t>Diana Vilera</a:t>
            </a:r>
          </a:p>
          <a:p>
            <a:pPr algn="r"/>
            <a:r>
              <a:rPr lang="es-VE" sz="1600" dirty="0" smtClean="0"/>
              <a:t>DDS-TOTAL</a:t>
            </a:r>
            <a:endParaRPr lang="es-V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1538" y="2143116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VE" sz="2800" dirty="0" smtClean="0"/>
              <a:t>La compañía francesa TOTAL OIL AND GAS es el 4to grupo petrolero a nivel mundial. Dedicado a la producción y comercialización de petróleo y gas, así cómo a la refinación, petroquímica y química, emplea a 110.700 personas en 120 países. </a:t>
            </a:r>
            <a:br>
              <a:rPr lang="es-VE" sz="2800" dirty="0" smtClean="0"/>
            </a:br>
            <a:r>
              <a:rPr lang="es-VE" sz="2800" dirty="0" smtClean="0"/>
              <a:t/>
            </a:r>
            <a:br>
              <a:rPr lang="es-VE" sz="2800" dirty="0" smtClean="0"/>
            </a:br>
            <a:r>
              <a:rPr lang="es-VE" sz="2800" dirty="0" smtClean="0"/>
              <a:t>En Venezuela, es uno de los mayores inversionistas privados del negocio petrolero, participando en diferentes proyectos que sobrepasan los 5 millardos de Dólares Americanos. </a:t>
            </a:r>
            <a:endParaRPr lang="es-ES_tradnl" sz="2800" dirty="0">
              <a:solidFill>
                <a:srgbClr val="000066"/>
              </a:solidFill>
            </a:endParaRPr>
          </a:p>
        </p:txBody>
      </p:sp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http://www.avhi.org/internas/logos_r21_c36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Logo-CIG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5718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457548" y="1792272"/>
            <a:ext cx="554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000" dirty="0">
                <a:solidFill>
                  <a:schemeClr val="accent2">
                    <a:lumMod val="75000"/>
                  </a:schemeClr>
                </a:solidFill>
              </a:rPr>
              <a:t>www.cigir.org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098" y="3962384"/>
            <a:ext cx="7500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alejandro@cigir.org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alejandrolinayo@gmail.org</a:t>
            </a:r>
          </a:p>
        </p:txBody>
      </p:sp>
      <p:graphicFrame>
        <p:nvGraphicFramePr>
          <p:cNvPr id="8194" name="Object 4"/>
          <p:cNvGraphicFramePr>
            <a:graphicFrameLocks/>
          </p:cNvGraphicFramePr>
          <p:nvPr/>
        </p:nvGraphicFramePr>
        <p:xfrm>
          <a:off x="1857348" y="2928922"/>
          <a:ext cx="1714500" cy="857250"/>
        </p:xfrm>
        <a:graphic>
          <a:graphicData uri="http://schemas.openxmlformats.org/presentationml/2006/ole">
            <p:oleObj spid="_x0000_s55298" name="Imagen de mapa de bits" r:id="rId4" imgW="2190476" imgH="638264" progId="PBrush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5973" y="3068622"/>
            <a:ext cx="750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ww.desenredando.org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umboldSol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57224" y="2389900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VE" sz="2800" dirty="0" smtClean="0"/>
              <a:t>TOTAL, consciente de su responsabilidad social con los países y en particular en las comunidades de las zonas donde invierte y produce, realiza permanentemente inversiones para apoyar el desarrollo sustentable, dedicando una atención particular a la salud y a la educación, con la participación activa de los actores sociales e institucionales. </a:t>
            </a:r>
            <a:endParaRPr lang="es-ES_tradnl" sz="2800" dirty="0">
              <a:solidFill>
                <a:srgbClr val="000066"/>
              </a:solidFill>
            </a:endParaRPr>
          </a:p>
        </p:txBody>
      </p:sp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http://www.avhi.org/internas/logos_r21_c36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48572"/>
            <a:ext cx="7858180" cy="583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85786" y="1486903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Desarrollo Humano: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57427"/>
            <a:ext cx="7895791" cy="36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1538" y="2382276"/>
            <a:ext cx="771530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VE" sz="2400" dirty="0" smtClean="0"/>
              <a:t>Para la Dirección de Desarrollo Sostenible de TOTAL OIL AND GAS VENEZUELA, no es posible concebir una agenda de desarrollo humano que no incorpore a la Gestión del Riesgo de Desastres.</a:t>
            </a:r>
          </a:p>
          <a:p>
            <a:pPr>
              <a:spcBef>
                <a:spcPct val="50000"/>
              </a:spcBef>
            </a:pPr>
            <a:r>
              <a:rPr lang="es-VE" sz="2400" dirty="0" smtClean="0"/>
              <a:t>Este principio se sustenta en la concepción de que la Gestión del Riesgo, particularmente en lo relacionado a sus aspectos prospectivos y compensatorios, constituye  un condicionante de sostenibilidad de todo esfuerzo que se haga  en el marco de una agenda de inversión social.</a:t>
            </a:r>
            <a:endParaRPr lang="es-ES_tradnl" sz="2400" dirty="0">
              <a:solidFill>
                <a:srgbClr val="000066"/>
              </a:solidFill>
            </a:endParaRPr>
          </a:p>
        </p:txBody>
      </p:sp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http://www.avhi.org/internas/logos_r21_c36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4348" y="1272589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3200" u="sng" dirty="0" smtClean="0">
                <a:solidFill>
                  <a:schemeClr val="accent6">
                    <a:lumMod val="75000"/>
                  </a:schemeClr>
                </a:solidFill>
              </a:rPr>
              <a:t>DEL CONVENIO CIGIR – TOTAL O&amp;G:</a:t>
            </a:r>
            <a:endParaRPr lang="es-ES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642910" y="3357562"/>
            <a:ext cx="2143140" cy="1071570"/>
            <a:chOff x="1000100" y="2714620"/>
            <a:chExt cx="2143140" cy="1071570"/>
          </a:xfrm>
        </p:grpSpPr>
        <p:sp>
          <p:nvSpPr>
            <p:cNvPr id="8" name="7 Elipse"/>
            <p:cNvSpPr/>
            <p:nvPr/>
          </p:nvSpPr>
          <p:spPr bwMode="auto">
            <a:xfrm>
              <a:off x="1000100" y="2714620"/>
              <a:ext cx="2143140" cy="1071570"/>
            </a:xfrm>
            <a:prstGeom prst="ellipse">
              <a:avLst/>
            </a:prstGeom>
            <a:solidFill>
              <a:srgbClr val="FFCC99">
                <a:alpha val="85098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28728" y="3000372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800" dirty="0" smtClean="0"/>
                <a:t>TOTAL</a:t>
              </a:r>
              <a:endParaRPr lang="es-VE" sz="28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500826" y="2071678"/>
            <a:ext cx="2143140" cy="1071570"/>
            <a:chOff x="1000100" y="2714620"/>
            <a:chExt cx="2143140" cy="107157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15 Elipse"/>
            <p:cNvSpPr/>
            <p:nvPr/>
          </p:nvSpPr>
          <p:spPr bwMode="auto">
            <a:xfrm>
              <a:off x="1000100" y="2714620"/>
              <a:ext cx="2143140" cy="1071570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071538" y="3000372"/>
              <a:ext cx="20002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VE" sz="2400" dirty="0" smtClean="0"/>
                <a:t>Comunidades</a:t>
              </a:r>
              <a:endParaRPr lang="es-VE" sz="1600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6715140" y="3357562"/>
            <a:ext cx="2286016" cy="1071570"/>
            <a:chOff x="1000100" y="2714620"/>
            <a:chExt cx="2143140" cy="107157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24 Elipse"/>
            <p:cNvSpPr/>
            <p:nvPr/>
          </p:nvSpPr>
          <p:spPr bwMode="auto">
            <a:xfrm>
              <a:off x="1000100" y="2714620"/>
              <a:ext cx="2143140" cy="1071570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1134046" y="3000372"/>
              <a:ext cx="19377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VE" sz="2400" dirty="0" smtClean="0"/>
                <a:t>Instituciones</a:t>
              </a:r>
              <a:endParaRPr lang="es-VE" sz="1600" dirty="0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572264" y="4572008"/>
            <a:ext cx="2214578" cy="1214446"/>
            <a:chOff x="928662" y="2643182"/>
            <a:chExt cx="2214578" cy="121444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27 Elipse"/>
            <p:cNvSpPr/>
            <p:nvPr/>
          </p:nvSpPr>
          <p:spPr bwMode="auto">
            <a:xfrm>
              <a:off x="928662" y="2643182"/>
              <a:ext cx="2214578" cy="1214446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1071538" y="3071810"/>
              <a:ext cx="20002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VE" sz="2400" dirty="0" smtClean="0"/>
                <a:t>Universidades</a:t>
              </a:r>
              <a:endParaRPr lang="es-VE" sz="16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3500430" y="3357562"/>
            <a:ext cx="1928826" cy="1071570"/>
            <a:chOff x="1000100" y="2714620"/>
            <a:chExt cx="2143140" cy="1071570"/>
          </a:xfrm>
          <a:solidFill>
            <a:srgbClr val="FFFFCC"/>
          </a:solidFill>
        </p:grpSpPr>
        <p:sp>
          <p:nvSpPr>
            <p:cNvPr id="31" name="30 Elipse"/>
            <p:cNvSpPr/>
            <p:nvPr/>
          </p:nvSpPr>
          <p:spPr bwMode="auto">
            <a:xfrm>
              <a:off x="1000100" y="2714620"/>
              <a:ext cx="2143140" cy="1071570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1428728" y="3000372"/>
              <a:ext cx="135732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VE" sz="2800" dirty="0" smtClean="0"/>
                <a:t>CIGIR</a:t>
              </a:r>
              <a:endParaRPr lang="es-VE" sz="2800" dirty="0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1500166" y="2357430"/>
            <a:ext cx="5143536" cy="3000397"/>
            <a:chOff x="1500166" y="2357430"/>
            <a:chExt cx="5143536" cy="3000397"/>
          </a:xfrm>
        </p:grpSpPr>
        <p:sp>
          <p:nvSpPr>
            <p:cNvPr id="42" name="41 Flecha izquierda y arriba"/>
            <p:cNvSpPr/>
            <p:nvPr/>
          </p:nvSpPr>
          <p:spPr bwMode="auto">
            <a:xfrm rot="10800000">
              <a:off x="1500166" y="2357430"/>
              <a:ext cx="4929222" cy="928694"/>
            </a:xfrm>
            <a:prstGeom prst="leftUpArrow">
              <a:avLst>
                <a:gd name="adj1" fmla="val 14060"/>
                <a:gd name="adj2" fmla="val 25000"/>
                <a:gd name="adj3" fmla="val 2500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42 Flecha izquierda y arriba"/>
            <p:cNvSpPr/>
            <p:nvPr/>
          </p:nvSpPr>
          <p:spPr bwMode="auto">
            <a:xfrm rot="10800000" flipV="1">
              <a:off x="1500166" y="4500570"/>
              <a:ext cx="4929222" cy="857257"/>
            </a:xfrm>
            <a:prstGeom prst="leftUpArrow">
              <a:avLst>
                <a:gd name="adj1" fmla="val 14060"/>
                <a:gd name="adj2" fmla="val 25000"/>
                <a:gd name="adj3" fmla="val 2500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43 Flecha izquierda y derecha"/>
            <p:cNvSpPr/>
            <p:nvPr/>
          </p:nvSpPr>
          <p:spPr bwMode="auto">
            <a:xfrm>
              <a:off x="2786050" y="3786190"/>
              <a:ext cx="3857652" cy="285752"/>
            </a:xfrm>
            <a:prstGeom prst="leftRightArrow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2786050" y="2357430"/>
            <a:ext cx="3857653" cy="3000397"/>
            <a:chOff x="2786050" y="2357430"/>
            <a:chExt cx="3857653" cy="3000397"/>
          </a:xfrm>
        </p:grpSpPr>
        <p:grpSp>
          <p:nvGrpSpPr>
            <p:cNvPr id="46" name="45 Grupo"/>
            <p:cNvGrpSpPr/>
            <p:nvPr/>
          </p:nvGrpSpPr>
          <p:grpSpPr>
            <a:xfrm>
              <a:off x="4286248" y="2357430"/>
              <a:ext cx="2357455" cy="3000397"/>
              <a:chOff x="1500166" y="2357430"/>
              <a:chExt cx="5143539" cy="3000397"/>
            </a:xfrm>
          </p:grpSpPr>
          <p:sp>
            <p:nvSpPr>
              <p:cNvPr id="47" name="46 Flecha izquierda y arriba"/>
              <p:cNvSpPr/>
              <p:nvPr/>
            </p:nvSpPr>
            <p:spPr bwMode="auto">
              <a:xfrm rot="10800000">
                <a:off x="1500166" y="2357430"/>
                <a:ext cx="4929222" cy="928694"/>
              </a:xfrm>
              <a:prstGeom prst="leftUpArrow">
                <a:avLst>
                  <a:gd name="adj1" fmla="val 14060"/>
                  <a:gd name="adj2" fmla="val 25000"/>
                  <a:gd name="adj3" fmla="val 25000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VE" sz="4800" b="1" i="1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47 Flecha izquierda y arriba"/>
              <p:cNvSpPr/>
              <p:nvPr/>
            </p:nvSpPr>
            <p:spPr bwMode="auto">
              <a:xfrm rot="10800000" flipV="1">
                <a:off x="1500166" y="4500570"/>
                <a:ext cx="4929222" cy="857257"/>
              </a:xfrm>
              <a:prstGeom prst="leftUpArrow">
                <a:avLst>
                  <a:gd name="adj1" fmla="val 14060"/>
                  <a:gd name="adj2" fmla="val 25000"/>
                  <a:gd name="adj3" fmla="val 25000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VE" sz="4800" b="1" i="1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48 Flecha izquierda y derecha"/>
              <p:cNvSpPr/>
              <p:nvPr/>
            </p:nvSpPr>
            <p:spPr bwMode="auto">
              <a:xfrm>
                <a:off x="3994002" y="3786190"/>
                <a:ext cx="2649703" cy="285752"/>
              </a:xfrm>
              <a:prstGeom prst="leftRightArrow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VE" sz="4800" b="1" i="1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0" name="49 Flecha izquierda y derecha"/>
            <p:cNvSpPr/>
            <p:nvPr/>
          </p:nvSpPr>
          <p:spPr bwMode="auto">
            <a:xfrm>
              <a:off x="2786050" y="3786190"/>
              <a:ext cx="714380" cy="285752"/>
            </a:xfrm>
            <a:prstGeom prst="leftRightArrow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500034" y="5429264"/>
            <a:ext cx="6715172" cy="1214446"/>
            <a:chOff x="500034" y="5429264"/>
            <a:chExt cx="6715172" cy="1214446"/>
          </a:xfrm>
        </p:grpSpPr>
        <p:sp>
          <p:nvSpPr>
            <p:cNvPr id="52" name="51 CuadroTexto"/>
            <p:cNvSpPr txBox="1"/>
            <p:nvPr/>
          </p:nvSpPr>
          <p:spPr>
            <a:xfrm>
              <a:off x="2285984" y="5429264"/>
              <a:ext cx="49292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s-VE" sz="2400" dirty="0" smtClean="0"/>
                <a:t>Investigación Aplicada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s-VE" sz="2400" dirty="0" smtClean="0"/>
                <a:t>Formación de RRHH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s-VE" sz="2400" dirty="0" smtClean="0"/>
                <a:t>Socialización de Información</a:t>
              </a:r>
              <a:endParaRPr lang="es-VE" sz="2400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00034" y="5786454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400" dirty="0" smtClean="0"/>
                <a:t>AGENDA</a:t>
              </a:r>
              <a:endParaRPr lang="es-VE" sz="2400" dirty="0"/>
            </a:p>
          </p:txBody>
        </p:sp>
        <p:sp>
          <p:nvSpPr>
            <p:cNvPr id="55" name="54 Abrir llave"/>
            <p:cNvSpPr/>
            <p:nvPr/>
          </p:nvSpPr>
          <p:spPr bwMode="auto">
            <a:xfrm>
              <a:off x="2071670" y="5429264"/>
              <a:ext cx="357190" cy="1214446"/>
            </a:xfrm>
            <a:prstGeom prst="leftBrace">
              <a:avLst/>
            </a:prstGeom>
            <a:noFill/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48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85786" y="2638380"/>
            <a:ext cx="78581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Cursos, talleres, seminarios, etc.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Programas académicos no conducentes a título.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formación académica de “</a:t>
            </a:r>
            <a:r>
              <a:rPr lang="es-ES" sz="2800" dirty="0" err="1" smtClean="0">
                <a:solidFill>
                  <a:schemeClr val="tx1"/>
                </a:solidFill>
              </a:rPr>
              <a:t>desastrólogos</a:t>
            </a:r>
            <a:r>
              <a:rPr lang="es-ES" sz="2800" dirty="0" smtClean="0">
                <a:solidFill>
                  <a:schemeClr val="tx1"/>
                </a:solidFill>
              </a:rPr>
              <a:t>”.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postgrados conducentes a título.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Apoyo a inserción de RRD en carreras estratégicas.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4291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3200" u="sng" dirty="0" smtClean="0">
                <a:solidFill>
                  <a:schemeClr val="accent6">
                    <a:lumMod val="75000"/>
                  </a:schemeClr>
                </a:solidFill>
              </a:rPr>
              <a:t>FORMACIÓN DE RRHH EN RRD:</a:t>
            </a:r>
            <a:endParaRPr lang="es-ES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4357686" y="71438"/>
            <a:ext cx="4643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II PLATAFORMA REGIONAL PARA LA  REDUCCIÓN DEL RIESGO DE DESASTRES EN LAS AMERICAS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VE" sz="1400" dirty="0" smtClean="0">
                <a:solidFill>
                  <a:schemeClr val="accent6">
                    <a:lumMod val="75000"/>
                  </a:schemeClr>
                </a:solidFill>
              </a:rPr>
              <a:t>NUEVO VALLARTA 2011</a:t>
            </a:r>
            <a:endParaRPr lang="es-V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659020" y="928670"/>
          <a:ext cx="8342136" cy="5775325"/>
        </p:xfrm>
        <a:graphic>
          <a:graphicData uri="http://schemas.openxmlformats.org/presentationml/2006/ole">
            <p:oleObj spid="_x0000_s95234" name="Imagen de mapa de bits" r:id="rId3" imgW="9011908" imgH="64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675</Words>
  <Application>Microsoft Office PowerPoint</Application>
  <PresentationFormat>Presentación en pantalla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Diseño predeterminado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MECD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Preandino, Plan Nacional,  Sector educativo</dc:title>
  <dc:creator>Magnolia Santamaria y Sussana Urbano</dc:creator>
  <cp:lastModifiedBy>Usuario5</cp:lastModifiedBy>
  <cp:revision>308</cp:revision>
  <dcterms:created xsi:type="dcterms:W3CDTF">2001-06-25T20:33:05Z</dcterms:created>
  <dcterms:modified xsi:type="dcterms:W3CDTF">2011-03-16T21:32:17Z</dcterms:modified>
</cp:coreProperties>
</file>