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2" r:id="rId3"/>
    <p:sldId id="283" r:id="rId4"/>
    <p:sldId id="272" r:id="rId5"/>
    <p:sldId id="275" r:id="rId6"/>
    <p:sldId id="302" r:id="rId7"/>
    <p:sldId id="307" r:id="rId8"/>
    <p:sldId id="286" r:id="rId9"/>
    <p:sldId id="291" r:id="rId10"/>
    <p:sldId id="303" r:id="rId11"/>
    <p:sldId id="301" r:id="rId12"/>
    <p:sldId id="304" r:id="rId13"/>
    <p:sldId id="305" r:id="rId14"/>
    <p:sldId id="294" r:id="rId15"/>
    <p:sldId id="298" r:id="rId16"/>
    <p:sldId id="299" r:id="rId17"/>
    <p:sldId id="300" r:id="rId18"/>
    <p:sldId id="306" r:id="rId19"/>
    <p:sldId id="295" r:id="rId20"/>
    <p:sldId id="292" r:id="rId21"/>
    <p:sldId id="296" r:id="rId22"/>
    <p:sldId id="277" r:id="rId23"/>
    <p:sldId id="278" r:id="rId24"/>
    <p:sldId id="280"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p:cViewPr varScale="1">
        <p:scale>
          <a:sx n="72" d="100"/>
          <a:sy n="72" d="100"/>
        </p:scale>
        <p:origin x="-11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Constantia" pitchFamily="18" charset="0"/>
              </a:defRPr>
            </a:lvl1pPr>
          </a:lstStyle>
          <a:p>
            <a:pPr>
              <a:defRPr/>
            </a:pPr>
            <a:endParaRPr lang="en-US"/>
          </a:p>
        </p:txBody>
      </p:sp>
      <p:sp>
        <p:nvSpPr>
          <p:cNvPr id="358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Constantia" pitchFamily="18" charset="0"/>
              </a:defRPr>
            </a:lvl1pPr>
          </a:lstStyle>
          <a:p>
            <a:pPr>
              <a:defRPr/>
            </a:pPr>
            <a:fld id="{B9C9342D-017F-44B5-9471-E3D56865EA54}" type="datetimeFigureOut">
              <a:rPr lang="en-US"/>
              <a:pPr>
                <a:defRPr/>
              </a:pPr>
              <a:t>3/15/2011</a:t>
            </a:fld>
            <a:endParaRPr lang="en-US"/>
          </a:p>
        </p:txBody>
      </p:sp>
      <p:sp>
        <p:nvSpPr>
          <p:cNvPr id="297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Constantia" pitchFamily="18" charset="0"/>
              </a:defRPr>
            </a:lvl1pPr>
          </a:lstStyle>
          <a:p>
            <a:pPr>
              <a:defRPr/>
            </a:pPr>
            <a:endParaRPr lang="en-US"/>
          </a:p>
        </p:txBody>
      </p:sp>
      <p:sp>
        <p:nvSpPr>
          <p:cNvPr id="358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Constantia" pitchFamily="18" charset="0"/>
              </a:defRPr>
            </a:lvl1pPr>
          </a:lstStyle>
          <a:p>
            <a:pPr>
              <a:defRPr/>
            </a:pPr>
            <a:fld id="{BEDB2BB8-91E1-4332-80B5-70A655F7DE1F}"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a:noFill/>
        </p:spPr>
        <p:txBody>
          <a:bodyPr/>
          <a:lstStyle/>
          <a:p>
            <a:pPr eaLnBrk="1" hangingPunct="1"/>
            <a:endParaRPr lang="es-GT"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6C57BC9-7C49-4C2B-91D6-041AE6F0716D}" type="datetimeFigureOut">
              <a:rPr lang="en-US"/>
              <a:pPr>
                <a:defRPr/>
              </a:pPr>
              <a:t>3/15/2011</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922FB1D9-B5C4-4F09-84B3-194662F12C8C}"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805DA95-FD60-4CA3-A500-F9FB104DE2AA}" type="datetimeFigureOut">
              <a:rPr lang="en-US"/>
              <a:pPr>
                <a:defRPr/>
              </a:pPr>
              <a:t>3/15/2011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91F30AF-6C48-4583-A986-7141DF153568}"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3A8E4EA-30E0-4FDF-96ED-C542E974EFF0}" type="datetimeFigureOut">
              <a:rPr lang="en-US"/>
              <a:pPr>
                <a:defRPr/>
              </a:pPr>
              <a:t>3/15/2011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B0B132D-BF04-40BA-B41D-19CFD38CC913}"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C6B2CB8-2024-418B-AA78-44933BDF55E6}" type="datetimeFigureOut">
              <a:rPr lang="en-US"/>
              <a:pPr>
                <a:defRPr/>
              </a:pPr>
              <a:t>3/15/2011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CBD4330-1649-4D53-BFBB-B47AE61F89D8}"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B319AF3-EB85-4D34-BF55-74E85BCF4AE6}" type="datetimeFigureOut">
              <a:rPr lang="en-US"/>
              <a:pPr>
                <a:defRPr/>
              </a:pPr>
              <a:t>3/15/2011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5232E9-2039-4AD2-A69C-9432853A126F}"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741B401-E487-461C-A207-1F743D4B75F0}" type="datetimeFigureOut">
              <a:rPr lang="en-US"/>
              <a:pPr>
                <a:defRPr/>
              </a:pPr>
              <a:t>3/15/2011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22075CD-D328-4EEF-83E3-309443E207AC}"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7A09522-25AE-4D28-8852-A5A27CFAF1DC}" type="datetimeFigureOut">
              <a:rPr lang="en-US"/>
              <a:pPr>
                <a:defRPr/>
              </a:pPr>
              <a:t>3/15/2011</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CF4CCAA0-3AC2-4D04-A404-FA8A39E67A08}"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DDF8A8D-5542-44F6-B918-4014CE6AA2DE}" type="datetimeFigureOut">
              <a:rPr lang="en-US"/>
              <a:pPr>
                <a:defRPr/>
              </a:pPr>
              <a:t>3/15/2011</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99F5BCD9-C9EC-4890-8E3F-5318B7CE8212}"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2E10035-EAF8-46A4-851B-87259EA50067}" type="datetimeFigureOut">
              <a:rPr lang="en-US"/>
              <a:pPr>
                <a:defRPr/>
              </a:pPr>
              <a:t>3/15/2011</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6FFBAC8-9E66-4C71-BB8B-E1D90956F483}"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9462528-878B-4F50-AB98-4E71D2088420}" type="datetimeFigureOut">
              <a:rPr lang="en-US"/>
              <a:pPr>
                <a:defRPr/>
              </a:pPr>
              <a:t>3/15/2011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6060752-E80B-49BB-AA20-48ACFDCB24CC}"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2D51FF9A-5668-4BBB-BFD2-D07F518F3011}" type="datetimeFigureOut">
              <a:rPr lang="en-US"/>
              <a:pPr>
                <a:defRPr/>
              </a:pPr>
              <a:t>3/15/2011</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6457221F-6930-4307-BED6-7841A3AAEB9B}"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1A21A360-7C38-43F3-A295-3F38032495D4}" type="datetimeFigureOut">
              <a:rPr lang="en-US"/>
              <a:pPr>
                <a:defRPr/>
              </a:pPr>
              <a:t>3/15/2011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23F9A4C-876C-4EEB-83B4-273A44AF8D70}" type="slidenum">
              <a:rPr lang="en-US"/>
              <a:pPr>
                <a:defRPr/>
              </a:pPr>
              <a:t>‹Nº›</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97" r:id="rId1"/>
    <p:sldLayoutId id="2147483689" r:id="rId2"/>
    <p:sldLayoutId id="2147483698" r:id="rId3"/>
    <p:sldLayoutId id="2147483690" r:id="rId4"/>
    <p:sldLayoutId id="2147483691" r:id="rId5"/>
    <p:sldLayoutId id="2147483692" r:id="rId6"/>
    <p:sldLayoutId id="2147483693" r:id="rId7"/>
    <p:sldLayoutId id="2147483694" r:id="rId8"/>
    <p:sldLayoutId id="2147483699" r:id="rId9"/>
    <p:sldLayoutId id="2147483695" r:id="rId10"/>
    <p:sldLayoutId id="214748369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ubtitle 2"/>
          <p:cNvSpPr>
            <a:spLocks noGrp="1"/>
          </p:cNvSpPr>
          <p:nvPr>
            <p:ph type="subTitle" idx="1"/>
          </p:nvPr>
        </p:nvSpPr>
        <p:spPr>
          <a:xfrm>
            <a:off x="533400" y="2362200"/>
            <a:ext cx="7848600" cy="3657600"/>
          </a:xfrm>
        </p:spPr>
        <p:txBody>
          <a:bodyPr/>
          <a:lstStyle/>
          <a:p>
            <a:pPr marR="0" eaLnBrk="1" hangingPunct="1">
              <a:lnSpc>
                <a:spcPct val="90000"/>
              </a:lnSpc>
            </a:pPr>
            <a:endParaRPr lang="en-US" sz="2200" b="1" smtClean="0">
              <a:solidFill>
                <a:srgbClr val="FF0000"/>
              </a:solidFill>
            </a:endParaRPr>
          </a:p>
          <a:p>
            <a:pPr marR="0" algn="ctr" eaLnBrk="1" hangingPunct="1">
              <a:lnSpc>
                <a:spcPct val="90000"/>
              </a:lnSpc>
            </a:pPr>
            <a:r>
              <a:rPr lang="en-US" sz="2800" smtClean="0"/>
              <a:t>Best Practices on community-based Tsunami and Coastal Hazards – </a:t>
            </a:r>
          </a:p>
          <a:p>
            <a:pPr marR="0" algn="ctr" eaLnBrk="1" hangingPunct="1">
              <a:lnSpc>
                <a:spcPct val="90000"/>
              </a:lnSpc>
            </a:pPr>
            <a:r>
              <a:rPr lang="en-US" sz="2800" smtClean="0"/>
              <a:t>Caribbean and Adjacent Areas</a:t>
            </a:r>
          </a:p>
          <a:p>
            <a:pPr marR="0" algn="ctr" eaLnBrk="1" hangingPunct="1">
              <a:lnSpc>
                <a:spcPct val="90000"/>
              </a:lnSpc>
            </a:pPr>
            <a:endParaRPr lang="en-US" sz="2800" smtClean="0"/>
          </a:p>
          <a:p>
            <a:pPr marR="0" algn="ctr" eaLnBrk="1" hangingPunct="1">
              <a:lnSpc>
                <a:spcPct val="90000"/>
              </a:lnSpc>
            </a:pPr>
            <a:endParaRPr lang="en-US" sz="2800" smtClean="0"/>
          </a:p>
          <a:p>
            <a:pPr marR="0" eaLnBrk="1" hangingPunct="1">
              <a:lnSpc>
                <a:spcPct val="90000"/>
              </a:lnSpc>
            </a:pPr>
            <a:r>
              <a:rPr lang="en-US" sz="1600" smtClean="0"/>
              <a:t>Julie Leonard</a:t>
            </a:r>
          </a:p>
          <a:p>
            <a:pPr marR="0" eaLnBrk="1" hangingPunct="1">
              <a:lnSpc>
                <a:spcPct val="90000"/>
              </a:lnSpc>
            </a:pPr>
            <a:r>
              <a:rPr lang="en-US" sz="1600" smtClean="0"/>
              <a:t>WG IV Preparedness, Readiness and Resilience</a:t>
            </a:r>
          </a:p>
          <a:p>
            <a:pPr marR="0" eaLnBrk="1" hangingPunct="1">
              <a:lnSpc>
                <a:spcPct val="90000"/>
              </a:lnSpc>
            </a:pPr>
            <a:r>
              <a:rPr lang="en-US" sz="1600" smtClean="0"/>
              <a:t> ICG/CARIBE-EWS</a:t>
            </a:r>
          </a:p>
          <a:p>
            <a:pPr marR="0" eaLnBrk="1" hangingPunct="1">
              <a:lnSpc>
                <a:spcPct val="90000"/>
              </a:lnSpc>
            </a:pPr>
            <a:r>
              <a:rPr lang="en-US" sz="1600" smtClean="0"/>
              <a:t>USAID/OFDA/LAC Regional Advisor</a:t>
            </a:r>
          </a:p>
          <a:p>
            <a:pPr marR="0" eaLnBrk="1" hangingPunct="1">
              <a:lnSpc>
                <a:spcPct val="90000"/>
              </a:lnSpc>
            </a:pPr>
            <a:endParaRPr lang="en-US" sz="16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pPr eaLnBrk="1" hangingPunct="1"/>
            <a:r>
              <a:rPr lang="en-US" sz="4400" smtClean="0"/>
              <a:t>BP 2: Social communication</a:t>
            </a:r>
          </a:p>
        </p:txBody>
      </p:sp>
      <p:sp>
        <p:nvSpPr>
          <p:cNvPr id="14339" name="Rectangle 3"/>
          <p:cNvSpPr>
            <a:spLocks noGrp="1"/>
          </p:cNvSpPr>
          <p:nvPr>
            <p:ph type="body" idx="1"/>
          </p:nvPr>
        </p:nvSpPr>
        <p:spPr/>
        <p:txBody>
          <a:bodyPr/>
          <a:lstStyle/>
          <a:p>
            <a:pPr eaLnBrk="1" hangingPunct="1"/>
            <a:r>
              <a:rPr lang="en-US" smtClean="0"/>
              <a:t>The anticipated response should be an essential component of any EWS: people need to understand the context of warnings, and how to react in case such warnings are issued. </a:t>
            </a:r>
          </a:p>
          <a:p>
            <a:pPr eaLnBrk="1" hangingPunct="1"/>
            <a:r>
              <a:rPr lang="en-US" smtClean="0"/>
              <a:t>Warnings can only be effective if they reach the people who need to respond in a timely fashion. </a:t>
            </a:r>
          </a:p>
          <a:p>
            <a:pPr eaLnBrk="1" hangingPunct="1"/>
            <a:r>
              <a:rPr lang="en-US" smtClean="0"/>
              <a:t>Identify traditional communication systems as well as  ICT’s and redundancies </a:t>
            </a:r>
          </a:p>
          <a:p>
            <a:pPr eaLnBrk="1" hangingPunct="1"/>
            <a:r>
              <a:rPr lang="en-US" smtClean="0"/>
              <a:t>Traditional knowledge needs to be respected</a:t>
            </a:r>
          </a:p>
          <a:p>
            <a:pPr eaLnBrk="1" hangingPunct="1"/>
            <a:endParaRPr lang="en-US" smtClean="0"/>
          </a:p>
          <a:p>
            <a:pPr eaLnBrk="1" hangingPunct="1"/>
            <a:endParaRPr lang="en-US" smtClean="0"/>
          </a:p>
          <a:p>
            <a:pPr eaLnBrk="1" hangingPunct="1"/>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BP 3: Differentiated needs</a:t>
            </a:r>
          </a:p>
        </p:txBody>
      </p:sp>
      <p:sp>
        <p:nvSpPr>
          <p:cNvPr id="15363" name="Content Placeholder 2"/>
          <p:cNvSpPr>
            <a:spLocks noGrp="1"/>
          </p:cNvSpPr>
          <p:nvPr>
            <p:ph idx="1"/>
          </p:nvPr>
        </p:nvSpPr>
        <p:spPr/>
        <p:txBody>
          <a:bodyPr/>
          <a:lstStyle/>
          <a:p>
            <a:pPr eaLnBrk="1" hangingPunct="1"/>
            <a:r>
              <a:rPr lang="en-US" smtClean="0"/>
              <a:t>Risk assessment for EW should target vulnerable groups to develop warning strategies.</a:t>
            </a:r>
          </a:p>
          <a:p>
            <a:pPr lvl="1" eaLnBrk="1" hangingPunct="1"/>
            <a:r>
              <a:rPr lang="en-US" smtClean="0"/>
              <a:t>One size doesn’t fit all: need to look at differentiated needs of population according to age, gender, health,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BP 4: Sustainability</a:t>
            </a:r>
          </a:p>
        </p:txBody>
      </p:sp>
      <p:sp>
        <p:nvSpPr>
          <p:cNvPr id="16387" name="Content Placeholder 2"/>
          <p:cNvSpPr>
            <a:spLocks noGrp="1"/>
          </p:cNvSpPr>
          <p:nvPr>
            <p:ph idx="1"/>
          </p:nvPr>
        </p:nvSpPr>
        <p:spPr/>
        <p:txBody>
          <a:bodyPr/>
          <a:lstStyle/>
          <a:p>
            <a:pPr eaLnBrk="1" hangingPunct="1"/>
            <a:r>
              <a:rPr lang="en-US" smtClean="0"/>
              <a:t>Sustainability has to be built into the systems in order for such systems to remain operational.</a:t>
            </a:r>
          </a:p>
          <a:p>
            <a:pPr eaLnBrk="1" hangingPunct="1"/>
            <a:r>
              <a:rPr lang="en-US" smtClean="0"/>
              <a:t>Hi-tech EWS allow for high precision but in most countries cost is an issue.</a:t>
            </a:r>
          </a:p>
          <a:p>
            <a:pPr eaLnBrk="1" hangingPunct="1"/>
            <a:r>
              <a:rPr lang="en-US" smtClean="0"/>
              <a:t>Low tech community based EWS have been successful in involving community members and local governments in rural communities, especially in the case of small river basins.  However, tools and instruments have to be adapted to their limitations.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BP 5: Integrated approach</a:t>
            </a:r>
          </a:p>
        </p:txBody>
      </p:sp>
      <p:sp>
        <p:nvSpPr>
          <p:cNvPr id="17411" name="Content Placeholder 2"/>
          <p:cNvSpPr>
            <a:spLocks noGrp="1"/>
          </p:cNvSpPr>
          <p:nvPr>
            <p:ph idx="1"/>
          </p:nvPr>
        </p:nvSpPr>
        <p:spPr/>
        <p:txBody>
          <a:bodyPr/>
          <a:lstStyle/>
          <a:p>
            <a:pPr eaLnBrk="1" hangingPunct="1"/>
            <a:r>
              <a:rPr lang="en-US" smtClean="0"/>
              <a:t>It is essential to promote an integrated approach, combining national and local strengths and capacities, to improve existing EWS or when implementing new ones.</a:t>
            </a:r>
          </a:p>
          <a:p>
            <a:pPr eaLnBrk="1" hangingPunct="1"/>
            <a:r>
              <a:rPr lang="en-US" smtClean="0"/>
              <a:t>It is important to recognize the official institutional mandates and frameworks of national level agencies, especially in the case of disaster preparedness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Best Practice 6: Exercises</a:t>
            </a:r>
          </a:p>
        </p:txBody>
      </p:sp>
      <p:sp>
        <p:nvSpPr>
          <p:cNvPr id="3" name="Content Placeholder 2"/>
          <p:cNvSpPr>
            <a:spLocks noGrp="1"/>
          </p:cNvSpPr>
          <p:nvPr>
            <p:ph idx="1"/>
          </p:nvPr>
        </p:nvSpPr>
        <p:spPr/>
        <p:txBody>
          <a:bodyPr/>
          <a:lstStyle/>
          <a:p>
            <a:pPr eaLnBrk="1" hangingPunct="1">
              <a:defRPr/>
            </a:pPr>
            <a:r>
              <a:rPr lang="en-US" b="1" dirty="0" smtClean="0"/>
              <a:t>Regular exercise </a:t>
            </a:r>
            <a:r>
              <a:rPr lang="en-US" dirty="0" smtClean="0"/>
              <a:t>of the EWS is key to strengthening planning, preparedness and response</a:t>
            </a:r>
          </a:p>
          <a:p>
            <a:pPr marL="0" indent="0" eaLnBrk="1" hangingPunct="1">
              <a:buFont typeface="Wingdings 2" pitchFamily="18" charset="2"/>
              <a:buNone/>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Tumaco – Real Time Drill 2005</a:t>
            </a:r>
          </a:p>
        </p:txBody>
      </p:sp>
      <p:sp>
        <p:nvSpPr>
          <p:cNvPr id="19459" name="Content Placeholder 2"/>
          <p:cNvSpPr>
            <a:spLocks noGrp="1"/>
          </p:cNvSpPr>
          <p:nvPr>
            <p:ph idx="1"/>
          </p:nvPr>
        </p:nvSpPr>
        <p:spPr/>
        <p:txBody>
          <a:bodyPr/>
          <a:lstStyle/>
          <a:p>
            <a:pPr eaLnBrk="1" hangingPunct="1"/>
            <a:r>
              <a:rPr lang="en-US" smtClean="0"/>
              <a:t>Steps for preparation of the Real Time Tsunami Drill:</a:t>
            </a:r>
          </a:p>
          <a:p>
            <a:pPr lvl="1" eaLnBrk="1" hangingPunct="1"/>
            <a:r>
              <a:rPr lang="en-US" smtClean="0"/>
              <a:t>Formation of a local committee for emergencies and disasters</a:t>
            </a:r>
          </a:p>
          <a:p>
            <a:pPr lvl="1" eaLnBrk="1" hangingPunct="1"/>
            <a:r>
              <a:rPr lang="en-US" smtClean="0"/>
              <a:t>Research on historical tsunamis</a:t>
            </a:r>
          </a:p>
          <a:p>
            <a:pPr lvl="1" eaLnBrk="1" hangingPunct="1"/>
            <a:r>
              <a:rPr lang="en-US" smtClean="0"/>
              <a:t>Tsunami disaster plan implementation</a:t>
            </a:r>
          </a:p>
          <a:p>
            <a:pPr lvl="1" eaLnBrk="1" hangingPunct="1"/>
            <a:r>
              <a:rPr lang="en-US" smtClean="0"/>
              <a:t>Development of tsunami evacuation plans for schools</a:t>
            </a:r>
          </a:p>
          <a:p>
            <a:pPr lvl="1" eaLnBrk="1" hangingPunct="1"/>
            <a:r>
              <a:rPr lang="en-US" smtClean="0"/>
              <a:t>Education for schools – companies – institutions</a:t>
            </a:r>
          </a:p>
          <a:p>
            <a:pPr lvl="1" eaLnBrk="1" hangingPunct="1"/>
            <a:r>
              <a:rPr lang="en-US" smtClean="0"/>
              <a:t>Evacuation exercise guide</a:t>
            </a:r>
          </a:p>
          <a:p>
            <a:pPr lvl="1" eaLnBrk="1" hangingPunct="1"/>
            <a:r>
              <a:rPr lang="en-US" smtClean="0"/>
              <a:t>Colombian Vice President invited</a:t>
            </a:r>
          </a:p>
          <a:p>
            <a:pPr eaLnBrk="1" hangingPunct="1"/>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Tumaco – Real Life Drill 2007</a:t>
            </a:r>
          </a:p>
        </p:txBody>
      </p:sp>
      <p:sp>
        <p:nvSpPr>
          <p:cNvPr id="20483" name="Content Placeholder 2"/>
          <p:cNvSpPr>
            <a:spLocks noGrp="1"/>
          </p:cNvSpPr>
          <p:nvPr>
            <p:ph idx="1"/>
          </p:nvPr>
        </p:nvSpPr>
        <p:spPr/>
        <p:txBody>
          <a:bodyPr/>
          <a:lstStyle/>
          <a:p>
            <a:pPr eaLnBrk="1" hangingPunct="1"/>
            <a:r>
              <a:rPr lang="en-US" sz="2000" smtClean="0"/>
              <a:t>On August 15, 2007,  a tsunami warning was generated by the Peru earthquake and the following response actions were undertaken:</a:t>
            </a:r>
          </a:p>
          <a:p>
            <a:pPr lvl="1" eaLnBrk="1" hangingPunct="1"/>
            <a:r>
              <a:rPr lang="en-US" sz="2000" smtClean="0"/>
              <a:t>Dissemination of tsunami warning by the President over national television stations</a:t>
            </a:r>
          </a:p>
          <a:p>
            <a:pPr lvl="1" eaLnBrk="1" hangingPunct="1"/>
            <a:r>
              <a:rPr lang="en-US" sz="2000" smtClean="0"/>
              <a:t>Some aspects of the Local Disaster Prevention and Response Plan were activated; the Navy sent a ship; the hospital emergency plan was implemented</a:t>
            </a:r>
          </a:p>
          <a:p>
            <a:pPr lvl="1" eaLnBrk="1" hangingPunct="1"/>
            <a:r>
              <a:rPr lang="en-US" sz="2000" smtClean="0"/>
              <a:t>Evacuation of 75% of the population at night and during rainfall to previously defined safe zones</a:t>
            </a:r>
          </a:p>
          <a:p>
            <a:pPr lvl="1" eaLnBrk="1" hangingPunct="1"/>
            <a:r>
              <a:rPr lang="en-US" sz="2000" smtClean="0"/>
              <a:t>The people were calm, no damages or robberies were reported.</a:t>
            </a:r>
          </a:p>
          <a:p>
            <a:pPr eaLnBrk="1" hangingPunct="1"/>
            <a:endParaRPr lang="en-US" smtClean="0"/>
          </a:p>
          <a:p>
            <a:pPr eaLnBrk="1" hangingPunct="1"/>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704850"/>
            <a:ext cx="8229600" cy="742950"/>
          </a:xfrm>
        </p:spPr>
        <p:txBody>
          <a:bodyPr/>
          <a:lstStyle/>
          <a:p>
            <a:pPr eaLnBrk="1" hangingPunct="1"/>
            <a:r>
              <a:rPr lang="en-US" smtClean="0"/>
              <a:t>Tumaco – Problems identified</a:t>
            </a:r>
          </a:p>
        </p:txBody>
      </p:sp>
      <p:sp>
        <p:nvSpPr>
          <p:cNvPr id="21507" name="Content Placeholder 2"/>
          <p:cNvSpPr>
            <a:spLocks noGrp="1"/>
          </p:cNvSpPr>
          <p:nvPr>
            <p:ph idx="1"/>
          </p:nvPr>
        </p:nvSpPr>
        <p:spPr>
          <a:xfrm>
            <a:off x="457200" y="1600200"/>
            <a:ext cx="8229600" cy="4770438"/>
          </a:xfrm>
        </p:spPr>
        <p:txBody>
          <a:bodyPr/>
          <a:lstStyle/>
          <a:p>
            <a:pPr eaLnBrk="1" hangingPunct="1"/>
            <a:r>
              <a:rPr lang="en-US" sz="2400" smtClean="0"/>
              <a:t>No local emergency authority provided warning of the tsunami, the PTWC was the only source of information, along with the President’s communication.</a:t>
            </a:r>
          </a:p>
          <a:p>
            <a:pPr eaLnBrk="1" hangingPunct="1"/>
            <a:r>
              <a:rPr lang="en-US" sz="2400" smtClean="0"/>
              <a:t>No communication between regional scientific authorities (Ecuador-Peru-Chile)</a:t>
            </a:r>
          </a:p>
          <a:p>
            <a:pPr eaLnBrk="1" hangingPunct="1"/>
            <a:r>
              <a:rPr lang="en-US" sz="2400" smtClean="0"/>
              <a:t>The Local Prevention and Response Committee was not convened</a:t>
            </a:r>
          </a:p>
          <a:p>
            <a:pPr eaLnBrk="1" hangingPunct="1"/>
            <a:r>
              <a:rPr lang="en-US" sz="2400" smtClean="0"/>
              <a:t>The technical commission did not have the tools to groundtruth the alarm (whether or not a tsunami had occurred) before it was disseminated.</a:t>
            </a:r>
          </a:p>
          <a:p>
            <a:pPr eaLnBrk="1" hangingPunct="1"/>
            <a:r>
              <a:rPr lang="en-US" sz="2400" smtClean="0"/>
              <a:t>Although the population evacuated to the identified safe zones, it was not done according to plan (by car, instead of by foot).</a:t>
            </a:r>
          </a:p>
          <a:p>
            <a:pPr eaLnBrk="1" hangingPunct="1"/>
            <a:endParaRPr lang="en-US" sz="20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Tumaco – problems (cont.)</a:t>
            </a:r>
          </a:p>
        </p:txBody>
      </p:sp>
      <p:sp>
        <p:nvSpPr>
          <p:cNvPr id="22531" name="Content Placeholder 2"/>
          <p:cNvSpPr>
            <a:spLocks noGrp="1"/>
          </p:cNvSpPr>
          <p:nvPr>
            <p:ph idx="1"/>
          </p:nvPr>
        </p:nvSpPr>
        <p:spPr/>
        <p:txBody>
          <a:bodyPr/>
          <a:lstStyle/>
          <a:p>
            <a:pPr eaLnBrk="1" hangingPunct="1"/>
            <a:r>
              <a:rPr lang="en-US" smtClean="0"/>
              <a:t>Shelters/safe areas were not adequately prepared for receiving those evacuating.</a:t>
            </a:r>
          </a:p>
          <a:p>
            <a:pPr eaLnBrk="1" hangingPunct="1"/>
            <a:r>
              <a:rPr lang="en-US" smtClean="0"/>
              <a:t>The telephone system failed.</a:t>
            </a:r>
          </a:p>
          <a:p>
            <a:pPr eaLnBrk="1" hangingPunct="1"/>
            <a:r>
              <a:rPr lang="en-US" smtClean="0"/>
              <a:t>There were problems with the radio network; local emergency coordinators could not contact regional and national authorities.</a:t>
            </a:r>
          </a:p>
          <a:p>
            <a:pPr eaLnBrk="1" hangingPunct="1"/>
            <a:r>
              <a:rPr lang="en-US" smtClean="0"/>
              <a:t>The local radio stations re-transmitted the PTWC bulletins without consulting national entities.</a:t>
            </a:r>
          </a:p>
          <a:p>
            <a:pPr eaLnBrk="1" hangingPunct="1"/>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t>Tumaco – Measures adopted</a:t>
            </a:r>
          </a:p>
        </p:txBody>
      </p:sp>
      <p:sp>
        <p:nvSpPr>
          <p:cNvPr id="23555" name="Content Placeholder 2"/>
          <p:cNvSpPr>
            <a:spLocks noGrp="1"/>
          </p:cNvSpPr>
          <p:nvPr>
            <p:ph idx="1"/>
          </p:nvPr>
        </p:nvSpPr>
        <p:spPr/>
        <p:txBody>
          <a:bodyPr/>
          <a:lstStyle/>
          <a:p>
            <a:pPr eaLnBrk="1" hangingPunct="1"/>
            <a:r>
              <a:rPr lang="en-US" smtClean="0"/>
              <a:t>VHF radios were reconfigured</a:t>
            </a:r>
          </a:p>
          <a:p>
            <a:pPr eaLnBrk="1" hangingPunct="1"/>
            <a:r>
              <a:rPr lang="en-US" smtClean="0"/>
              <a:t>A national tsunami warning center is being established</a:t>
            </a:r>
          </a:p>
          <a:p>
            <a:pPr eaLnBrk="1" hangingPunct="1"/>
            <a:r>
              <a:rPr lang="en-US" smtClean="0"/>
              <a:t>A technical information package on tsunamis was provided to the media</a:t>
            </a:r>
          </a:p>
          <a:p>
            <a:pPr eaLnBrk="1" hangingPunct="1"/>
            <a:r>
              <a:rPr lang="en-US" smtClean="0"/>
              <a:t>A protocol for tsunami warnings – is being developed (similar to those in development for Chile, Ecuador, Peru.</a:t>
            </a:r>
          </a:p>
          <a:p>
            <a:pPr eaLnBrk="1" hangingPunct="1"/>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609600"/>
            <a:ext cx="8229600" cy="1143000"/>
          </a:xfrm>
        </p:spPr>
        <p:txBody>
          <a:bodyPr/>
          <a:lstStyle/>
          <a:p>
            <a:pPr eaLnBrk="1" hangingPunct="1"/>
            <a:r>
              <a:rPr lang="en-US" smtClean="0"/>
              <a:t>ICG – CARIBE EWS</a:t>
            </a:r>
          </a:p>
        </p:txBody>
      </p:sp>
      <p:sp>
        <p:nvSpPr>
          <p:cNvPr id="6147" name="Content Placeholder 2"/>
          <p:cNvSpPr>
            <a:spLocks noGrp="1"/>
          </p:cNvSpPr>
          <p:nvPr>
            <p:ph idx="1"/>
          </p:nvPr>
        </p:nvSpPr>
        <p:spPr>
          <a:xfrm>
            <a:off x="457200" y="1828800"/>
            <a:ext cx="8229600" cy="4495800"/>
          </a:xfrm>
        </p:spPr>
        <p:txBody>
          <a:bodyPr/>
          <a:lstStyle/>
          <a:p>
            <a:pPr eaLnBrk="1" hangingPunct="1"/>
            <a:r>
              <a:rPr lang="en-US" smtClean="0"/>
              <a:t>Intergovernmental Coordination Group for the Tsunami and Other Coastal Hazards Warning System for the Caribbean and Adjacent Regions</a:t>
            </a:r>
          </a:p>
          <a:p>
            <a:pPr eaLnBrk="1" hangingPunct="1"/>
            <a:r>
              <a:rPr lang="en-US" smtClean="0"/>
              <a:t>Formed as a result of the Indian Ocean Tsunami of late 2004.</a:t>
            </a:r>
          </a:p>
          <a:p>
            <a:pPr eaLnBrk="1" hangingPunct="1"/>
            <a:r>
              <a:rPr lang="en-US" smtClean="0"/>
              <a:t>One of 4 regional systems: PTWS – Pacific; IOTWS – Indian; NEAMTWS – Mediterranean and North Atlantic; and the Caribbean and Adjacent Areas.</a:t>
            </a:r>
          </a:p>
          <a:p>
            <a:pPr eaLnBrk="1" hangingPunct="1"/>
            <a:r>
              <a:rPr lang="en-US" smtClean="0"/>
              <a:t>Inter-ICG mechanism is ensuring coherence among regions -- monitoring systems will support each other.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3" descr="wave_200.jpg"/>
          <p:cNvPicPr>
            <a:picLocks noChangeAspect="1"/>
          </p:cNvPicPr>
          <p:nvPr/>
        </p:nvPicPr>
        <p:blipFill>
          <a:blip r:embed="rId2" cstate="print"/>
          <a:srcRect/>
          <a:stretch>
            <a:fillRect/>
          </a:stretch>
        </p:blipFill>
        <p:spPr bwMode="auto">
          <a:xfrm>
            <a:off x="7645400" y="5734050"/>
            <a:ext cx="1498600" cy="1123950"/>
          </a:xfrm>
          <a:prstGeom prst="rect">
            <a:avLst/>
          </a:prstGeom>
          <a:noFill/>
          <a:ln w="9525">
            <a:solidFill>
              <a:srgbClr val="FF0000"/>
            </a:solidFill>
            <a:miter lim="800000"/>
            <a:headEnd/>
            <a:tailEnd/>
          </a:ln>
        </p:spPr>
      </p:pic>
      <p:sp>
        <p:nvSpPr>
          <p:cNvPr id="24579" name="Title 1"/>
          <p:cNvSpPr>
            <a:spLocks noGrp="1"/>
          </p:cNvSpPr>
          <p:nvPr>
            <p:ph type="title"/>
          </p:nvPr>
        </p:nvSpPr>
        <p:spPr>
          <a:xfrm>
            <a:off x="304800" y="152400"/>
            <a:ext cx="8534400" cy="1143000"/>
          </a:xfrm>
        </p:spPr>
        <p:txBody>
          <a:bodyPr/>
          <a:lstStyle/>
          <a:p>
            <a:pPr eaLnBrk="1" hangingPunct="1"/>
            <a:r>
              <a:rPr lang="en-US" sz="4000" smtClean="0"/>
              <a:t>BP 7: Public Awareness and Outreach</a:t>
            </a:r>
          </a:p>
        </p:txBody>
      </p:sp>
      <p:sp>
        <p:nvSpPr>
          <p:cNvPr id="3" name="Content Placeholder 2"/>
          <p:cNvSpPr>
            <a:spLocks noGrp="1"/>
          </p:cNvSpPr>
          <p:nvPr>
            <p:ph idx="1"/>
          </p:nvPr>
        </p:nvSpPr>
        <p:spPr>
          <a:xfrm>
            <a:off x="381000" y="1447800"/>
            <a:ext cx="8229600" cy="4389438"/>
          </a:xfrm>
        </p:spPr>
        <p:txBody>
          <a:bodyPr>
            <a:normAutofit/>
          </a:bodyPr>
          <a:lstStyle/>
          <a:p>
            <a:pPr marL="640080" lvl="1" indent="-246888" eaLnBrk="1" fontAlgn="auto" hangingPunct="1">
              <a:spcAft>
                <a:spcPts val="0"/>
              </a:spcAft>
              <a:buFont typeface="Wingdings 2"/>
              <a:buNone/>
              <a:defRPr/>
            </a:pPr>
            <a:r>
              <a:rPr lang="en-US" dirty="0" smtClean="0"/>
              <a:t> </a:t>
            </a:r>
          </a:p>
          <a:p>
            <a:pPr marL="274320" indent="-274320" eaLnBrk="1" fontAlgn="auto" hangingPunct="1">
              <a:spcAft>
                <a:spcPts val="0"/>
              </a:spcAft>
              <a:buClr>
                <a:schemeClr val="accent3"/>
              </a:buClr>
              <a:buFont typeface="Wingdings 2"/>
              <a:buChar char=""/>
              <a:defRPr/>
            </a:pPr>
            <a:r>
              <a:rPr lang="en-US" dirty="0" smtClean="0"/>
              <a:t>Public Awareness and Outreach Campaigns:</a:t>
            </a:r>
          </a:p>
          <a:p>
            <a:pPr marL="640080" lvl="1" indent="-246888" eaLnBrk="1" fontAlgn="auto" hangingPunct="1">
              <a:spcAft>
                <a:spcPts val="0"/>
              </a:spcAft>
              <a:buFont typeface="Wingdings 2"/>
              <a:buChar char=""/>
              <a:defRPr/>
            </a:pPr>
            <a:r>
              <a:rPr lang="en-US" dirty="0" smtClean="0"/>
              <a:t>Education Campaigns</a:t>
            </a:r>
          </a:p>
          <a:p>
            <a:pPr marL="640080" lvl="1" indent="-246888" eaLnBrk="1" fontAlgn="auto" hangingPunct="1">
              <a:spcAft>
                <a:spcPts val="0"/>
              </a:spcAft>
              <a:buFont typeface="Wingdings 2"/>
              <a:buChar char=""/>
              <a:defRPr/>
            </a:pPr>
            <a:r>
              <a:rPr lang="en-US" dirty="0" smtClean="0"/>
              <a:t>Targeting school aged children</a:t>
            </a:r>
          </a:p>
          <a:p>
            <a:pPr marL="640080" lvl="1" indent="-246888" eaLnBrk="1" fontAlgn="auto" hangingPunct="1">
              <a:spcAft>
                <a:spcPts val="0"/>
              </a:spcAft>
              <a:buFont typeface="Wingdings 2"/>
              <a:buChar char=""/>
              <a:defRPr/>
            </a:pPr>
            <a:r>
              <a:rPr lang="en-US" dirty="0" smtClean="0"/>
              <a:t>Training for Community groups (social clubs, religious organizations, etc.)</a:t>
            </a:r>
          </a:p>
          <a:p>
            <a:pPr marL="640080" lvl="1" indent="-246888" eaLnBrk="1" fontAlgn="auto" hangingPunct="1">
              <a:spcAft>
                <a:spcPts val="0"/>
              </a:spcAft>
              <a:buFont typeface="Wingdings 2"/>
              <a:buChar char=""/>
              <a:defRPr/>
            </a:pPr>
            <a:r>
              <a:rPr lang="en-US" dirty="0" smtClean="0"/>
              <a:t>Town meetings between scientists and communities</a:t>
            </a:r>
          </a:p>
          <a:p>
            <a:pPr marL="640080" lvl="1" indent="-246888" eaLnBrk="1" fontAlgn="auto" hangingPunct="1">
              <a:spcAft>
                <a:spcPts val="0"/>
              </a:spcAft>
              <a:buFont typeface="Wingdings 2"/>
              <a:buChar char=""/>
              <a:defRPr/>
            </a:pPr>
            <a:r>
              <a:rPr lang="en-US" dirty="0" smtClean="0"/>
              <a:t>Use of existing community structures </a:t>
            </a:r>
          </a:p>
          <a:p>
            <a:pPr marL="640080" lvl="1" indent="-246888" eaLnBrk="1" fontAlgn="auto" hangingPunct="1">
              <a:spcAft>
                <a:spcPts val="0"/>
              </a:spcAft>
              <a:buFont typeface="Wingdings 2"/>
              <a:buChar char=""/>
              <a:defRPr/>
            </a:pPr>
            <a:r>
              <a:rPr lang="en-US" dirty="0" smtClean="0"/>
              <a:t>Make </a:t>
            </a:r>
            <a:r>
              <a:rPr lang="en-US" dirty="0"/>
              <a:t>information easily available to  the general public as well as </a:t>
            </a:r>
            <a:r>
              <a:rPr lang="en-US" dirty="0" smtClean="0"/>
              <a:t>institutions</a:t>
            </a:r>
            <a:endParaRPr lang="en-US" dirty="0"/>
          </a:p>
          <a:p>
            <a:pPr marL="640080" lvl="1" indent="-246888" eaLnBrk="1" fontAlgn="auto" hangingPunct="1">
              <a:spcAft>
                <a:spcPts val="0"/>
              </a:spcAft>
              <a:buFont typeface="Wingdings 2"/>
              <a:buChar char=""/>
              <a:defRPr/>
            </a:pPr>
            <a:endParaRPr lang="en-US" dirty="0" smtClean="0"/>
          </a:p>
          <a:p>
            <a:pPr marL="640080" lvl="1" indent="-246888" eaLnBrk="1" fontAlgn="auto" hangingPunct="1">
              <a:spcAft>
                <a:spcPts val="0"/>
              </a:spcAft>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458200" cy="5105400"/>
          </a:xfrm>
        </p:spPr>
        <p:txBody>
          <a:bodyPr>
            <a:normAutofit/>
          </a:bodyPr>
          <a:lstStyle/>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The community should be consulted and participate in the development of a community-based EWS</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People </a:t>
            </a:r>
            <a:r>
              <a:rPr lang="en-US" dirty="0"/>
              <a:t>centered research agendas </a:t>
            </a:r>
            <a:r>
              <a:rPr lang="en-US" dirty="0" smtClean="0"/>
              <a:t>in collaboration with </a:t>
            </a:r>
            <a:r>
              <a:rPr lang="en-US" dirty="0"/>
              <a:t>scientific </a:t>
            </a:r>
            <a:r>
              <a:rPr lang="en-US" dirty="0" smtClean="0"/>
              <a:t>communities</a:t>
            </a:r>
          </a:p>
          <a:p>
            <a:pPr marL="274320" indent="-274320" eaLnBrk="1" fontAlgn="auto" hangingPunct="1">
              <a:spcAft>
                <a:spcPts val="0"/>
              </a:spcAft>
              <a:buClr>
                <a:schemeClr val="accent3"/>
              </a:buClr>
              <a:buFont typeface="Wingdings 2"/>
              <a:buChar char=""/>
              <a:defRPr/>
            </a:pPr>
            <a:endParaRPr lang="en-US" dirty="0"/>
          </a:p>
          <a:p>
            <a:pPr marL="274320" indent="-274320" eaLnBrk="1" fontAlgn="auto" hangingPunct="1">
              <a:spcAft>
                <a:spcPts val="0"/>
              </a:spcAft>
              <a:buClr>
                <a:schemeClr val="accent3"/>
              </a:buClr>
              <a:buFont typeface="Wingdings 2"/>
              <a:buChar char=""/>
              <a:defRPr/>
            </a:pPr>
            <a:endParaRPr lang="en-US" dirty="0" smtClean="0"/>
          </a:p>
          <a:p>
            <a:pPr marL="640080" lvl="1" indent="-246888" eaLnBrk="1" fontAlgn="auto" hangingPunct="1">
              <a:spcAft>
                <a:spcPts val="0"/>
              </a:spcAft>
              <a:buFont typeface="Wingdings 2"/>
              <a:buChar char=""/>
              <a:defRPr/>
            </a:pPr>
            <a:endParaRPr lang="en-US" dirty="0"/>
          </a:p>
        </p:txBody>
      </p:sp>
      <p:sp>
        <p:nvSpPr>
          <p:cNvPr id="25603" name="Title 1"/>
          <p:cNvSpPr>
            <a:spLocks noGrp="1"/>
          </p:cNvSpPr>
          <p:nvPr>
            <p:ph type="title"/>
          </p:nvPr>
        </p:nvSpPr>
        <p:spPr/>
        <p:txBody>
          <a:bodyPr/>
          <a:lstStyle/>
          <a:p>
            <a:pPr eaLnBrk="1" hangingPunct="1"/>
            <a:r>
              <a:rPr lang="en-US" smtClean="0"/>
              <a:t>BP 8: Make it people-centered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pPr eaLnBrk="1" hangingPunct="1"/>
            <a:r>
              <a:rPr lang="en-US" smtClean="0"/>
              <a:t>Recommendations</a:t>
            </a:r>
          </a:p>
        </p:txBody>
      </p:sp>
      <p:sp>
        <p:nvSpPr>
          <p:cNvPr id="26627" name="Rectangle 3"/>
          <p:cNvSpPr>
            <a:spLocks noGrp="1"/>
          </p:cNvSpPr>
          <p:nvPr>
            <p:ph type="body" idx="1"/>
          </p:nvPr>
        </p:nvSpPr>
        <p:spPr/>
        <p:txBody>
          <a:bodyPr/>
          <a:lstStyle/>
          <a:p>
            <a:pPr marL="495300" indent="-495300" eaLnBrk="1" hangingPunct="1"/>
            <a:r>
              <a:rPr lang="en-US" sz="2200" smtClean="0"/>
              <a:t>Identify communities vulnerable to tsunamis and other coastal hazards, and specific populations within these communities, such as physically handicapped, elderly, hospitalized, etc. Risk assessments should target these groups.</a:t>
            </a:r>
          </a:p>
          <a:p>
            <a:pPr marL="495300" indent="-495300" eaLnBrk="1" hangingPunct="1"/>
            <a:r>
              <a:rPr lang="en-US" sz="2200" smtClean="0"/>
              <a:t>Develop educational and public awareness materials and campaigns that target vulnerable communities and take into account people with special needs. Warnings can only be effective if they reach the people who need to respond in a timely fashion and in a culturally understandable context.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pPr eaLnBrk="1" hangingPunct="1"/>
            <a:r>
              <a:rPr lang="en-US" smtClean="0"/>
              <a:t>Recommendations, cont.</a:t>
            </a:r>
          </a:p>
        </p:txBody>
      </p:sp>
      <p:sp>
        <p:nvSpPr>
          <p:cNvPr id="27651" name="Rectangle 3"/>
          <p:cNvSpPr>
            <a:spLocks noGrp="1"/>
          </p:cNvSpPr>
          <p:nvPr>
            <p:ph type="body" idx="1"/>
          </p:nvPr>
        </p:nvSpPr>
        <p:spPr/>
        <p:txBody>
          <a:bodyPr/>
          <a:lstStyle/>
          <a:p>
            <a:pPr marL="495300" indent="-495300" eaLnBrk="1" hangingPunct="1">
              <a:lnSpc>
                <a:spcPct val="90000"/>
              </a:lnSpc>
            </a:pPr>
            <a:r>
              <a:rPr lang="en-US" smtClean="0"/>
              <a:t>Build bridges between the scientific and local communities to improve hazard mapping and evacuation planning </a:t>
            </a:r>
          </a:p>
          <a:p>
            <a:pPr marL="495300" indent="-495300" eaLnBrk="1" hangingPunct="1">
              <a:lnSpc>
                <a:spcPct val="90000"/>
              </a:lnSpc>
            </a:pPr>
            <a:r>
              <a:rPr lang="en-US" smtClean="0"/>
              <a:t>Develop evacuation maps, and preparedness and mitigation plans in collaboration with vulnerable populations, to ensure the shared identification of problems and solutions </a:t>
            </a:r>
          </a:p>
          <a:p>
            <a:pPr marL="495300" indent="-495300" eaLnBrk="1" hangingPunct="1">
              <a:lnSpc>
                <a:spcPct val="90000"/>
              </a:lnSpc>
            </a:pPr>
            <a:r>
              <a:rPr lang="en-US" smtClean="0"/>
              <a:t>Encourage and facilitate participation by non-governmental and private sector organizations in the development of national components of their early warning systems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pPr eaLnBrk="1" hangingPunct="1"/>
            <a:r>
              <a:rPr lang="en-US" smtClean="0"/>
              <a:t>Recommendations, cont.</a:t>
            </a:r>
          </a:p>
        </p:txBody>
      </p:sp>
      <p:sp>
        <p:nvSpPr>
          <p:cNvPr id="28675" name="Rectangle 3"/>
          <p:cNvSpPr>
            <a:spLocks noGrp="1"/>
          </p:cNvSpPr>
          <p:nvPr>
            <p:ph type="body" idx="1"/>
          </p:nvPr>
        </p:nvSpPr>
        <p:spPr/>
        <p:txBody>
          <a:bodyPr/>
          <a:lstStyle/>
          <a:p>
            <a:pPr marL="495300" indent="-495300" eaLnBrk="1" hangingPunct="1">
              <a:lnSpc>
                <a:spcPct val="90000"/>
              </a:lnSpc>
            </a:pPr>
            <a:r>
              <a:rPr lang="en-US" sz="2200" smtClean="0"/>
              <a:t>Utilize the services of the regional tsunami warning and information centres once established to support the above activities </a:t>
            </a:r>
          </a:p>
          <a:p>
            <a:pPr marL="495300" indent="-495300" eaLnBrk="1" hangingPunct="1">
              <a:lnSpc>
                <a:spcPct val="90000"/>
              </a:lnSpc>
            </a:pPr>
            <a:r>
              <a:rPr lang="en-US" sz="2200" smtClean="0"/>
              <a:t>Hands on training/workshops areas that have been affected by a tsunami and that have a community-based warning system in place, eg. Masachapa, Nicaragua; Tumaco, Colombia; Mayaguez, Puerto Rico, (USA)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09600"/>
            <a:ext cx="8229600" cy="1143000"/>
          </a:xfrm>
        </p:spPr>
        <p:txBody>
          <a:bodyPr/>
          <a:lstStyle/>
          <a:p>
            <a:pPr eaLnBrk="1" hangingPunct="1"/>
            <a:r>
              <a:rPr lang="en-US" smtClean="0"/>
              <a:t>ICG CARIBE – EWS Structure</a:t>
            </a:r>
          </a:p>
        </p:txBody>
      </p:sp>
      <p:sp>
        <p:nvSpPr>
          <p:cNvPr id="3" name="Content Placeholder 2"/>
          <p:cNvSpPr>
            <a:spLocks noGrp="1"/>
          </p:cNvSpPr>
          <p:nvPr>
            <p:ph idx="1"/>
          </p:nvPr>
        </p:nvSpPr>
        <p:spPr>
          <a:xfrm>
            <a:off x="457200" y="1935163"/>
            <a:ext cx="8229600" cy="4541837"/>
          </a:xfrm>
        </p:spPr>
        <p:txBody>
          <a:bodyPr/>
          <a:lstStyle/>
          <a:p>
            <a:pPr eaLnBrk="1" hangingPunct="1">
              <a:defRPr/>
            </a:pPr>
            <a:r>
              <a:rPr lang="en-US" dirty="0" smtClean="0"/>
              <a:t>Caribbean ICG -- builds on existing mechanisms - hurricane warning and seismic monitoring, as well as climate change monitoring, and national disaster risk management systems.</a:t>
            </a:r>
          </a:p>
          <a:p>
            <a:pPr eaLnBrk="1" hangingPunct="1">
              <a:defRPr/>
            </a:pPr>
            <a:r>
              <a:rPr lang="en-US" dirty="0" smtClean="0"/>
              <a:t>ICG is an inter-governmental coordinating mechanism, with a governance structure that is chosen by the membership</a:t>
            </a:r>
          </a:p>
          <a:p>
            <a:pPr eaLnBrk="1" hangingPunct="1">
              <a:defRPr/>
            </a:pPr>
            <a:r>
              <a:rPr lang="en-US" dirty="0" smtClean="0"/>
              <a:t>4 working groups: Monitoring and Detection systems, warning guidance; Hazard Assessment; Warning Dissemination and Communication; Preparedness, Readiness and Resilience</a:t>
            </a:r>
          </a:p>
          <a:p>
            <a:pPr eaLnBrk="1" hangingPunct="1">
              <a:defRPr/>
            </a:pPr>
            <a:endParaRPr lang="en-US" dirty="0"/>
          </a:p>
          <a:p>
            <a:pPr marL="0" indent="0" eaLnBrk="1" hangingPunct="1">
              <a:buFont typeface="Wingdings 2" pitchFamily="18" charset="2"/>
              <a:buNone/>
              <a:defRPr/>
            </a:pPr>
            <a:endParaRPr lang="en-US" dirty="0" smtClean="0"/>
          </a:p>
          <a:p>
            <a:pPr lvl="1" eaLnBrk="1" hangingPunct="1">
              <a:defRPr/>
            </a:pPr>
            <a:endParaRPr lang="en-US" dirty="0" smtClean="0"/>
          </a:p>
          <a:p>
            <a:pPr lvl="1" eaLnBrk="1" hangingPunct="1">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457200" y="704850"/>
            <a:ext cx="8229600" cy="742950"/>
          </a:xfrm>
        </p:spPr>
        <p:txBody>
          <a:bodyPr/>
          <a:lstStyle/>
          <a:p>
            <a:pPr eaLnBrk="1" hangingPunct="1"/>
            <a:r>
              <a:rPr lang="en-US" smtClean="0"/>
              <a:t>Background</a:t>
            </a:r>
          </a:p>
        </p:txBody>
      </p:sp>
      <p:sp>
        <p:nvSpPr>
          <p:cNvPr id="32771" name="Rectangle 3"/>
          <p:cNvSpPr>
            <a:spLocks noGrp="1"/>
          </p:cNvSpPr>
          <p:nvPr>
            <p:ph type="body" idx="1"/>
          </p:nvPr>
        </p:nvSpPr>
        <p:spPr>
          <a:xfrm>
            <a:off x="457200" y="1752600"/>
            <a:ext cx="8229600" cy="4724400"/>
          </a:xfrm>
        </p:spPr>
        <p:txBody>
          <a:bodyPr/>
          <a:lstStyle/>
          <a:p>
            <a:pPr eaLnBrk="1" hangingPunct="1">
              <a:defRPr/>
            </a:pPr>
            <a:r>
              <a:rPr lang="en-US" dirty="0" smtClean="0"/>
              <a:t>From August 11-13, 2008, ICG/CARIBE-EWS Working Group IV held a meeting on “Best Practices on Tsunami and Coastal Hazards Community Preparedness and Readiness in Central America and the Caribbean”, a recommendation made at the ICG/CARIBE-EWS meeting in Panama, March 2008. Sponsored by: ISDR, UNESCO, USAID</a:t>
            </a:r>
          </a:p>
          <a:p>
            <a:pPr eaLnBrk="1" hangingPunct="1">
              <a:defRPr/>
            </a:pPr>
            <a:r>
              <a:rPr lang="en-US" dirty="0" smtClean="0"/>
              <a:t>Share local and/or regional experiences in implementing community EWS, with demonstrated linkages to national monitoring and disaster risk management systems  and to promote further implementation of EWS</a:t>
            </a:r>
          </a:p>
          <a:p>
            <a:pPr marL="0" indent="0" eaLnBrk="1" hangingPunct="1">
              <a:buFont typeface="Wingdings 2" pitchFamily="18" charset="2"/>
              <a:buNone/>
              <a:defRPr/>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a:xfrm>
            <a:off x="457200" y="533400"/>
            <a:ext cx="8229600" cy="914400"/>
          </a:xfrm>
        </p:spPr>
        <p:txBody>
          <a:bodyPr/>
          <a:lstStyle/>
          <a:p>
            <a:pPr eaLnBrk="1" hangingPunct="1"/>
            <a:r>
              <a:rPr lang="en-US" smtClean="0"/>
              <a:t>Purpose</a:t>
            </a:r>
          </a:p>
        </p:txBody>
      </p:sp>
      <p:sp>
        <p:nvSpPr>
          <p:cNvPr id="37891" name="Rectangle 3"/>
          <p:cNvSpPr>
            <a:spLocks noGrp="1"/>
          </p:cNvSpPr>
          <p:nvPr>
            <p:ph type="body" idx="1"/>
          </p:nvPr>
        </p:nvSpPr>
        <p:spPr>
          <a:xfrm>
            <a:off x="457200" y="1676400"/>
            <a:ext cx="8229600" cy="4800600"/>
          </a:xfrm>
        </p:spPr>
        <p:txBody>
          <a:bodyPr/>
          <a:lstStyle/>
          <a:p>
            <a:pPr eaLnBrk="1" hangingPunct="1">
              <a:lnSpc>
                <a:spcPct val="90000"/>
              </a:lnSpc>
              <a:defRPr/>
            </a:pPr>
            <a:r>
              <a:rPr lang="en-US" sz="2400" dirty="0" smtClean="0"/>
              <a:t>To distill essential elements for promoting community based EWS</a:t>
            </a:r>
          </a:p>
          <a:p>
            <a:pPr eaLnBrk="1" hangingPunct="1">
              <a:lnSpc>
                <a:spcPct val="90000"/>
              </a:lnSpc>
              <a:defRPr/>
            </a:pPr>
            <a:r>
              <a:rPr lang="en-US" sz="2400" dirty="0" smtClean="0"/>
              <a:t>Participants were asked to address problem identification; methodology and strategy implementation; results achieved; and sustainability and transferability, as well as gender and media considerations</a:t>
            </a:r>
          </a:p>
          <a:p>
            <a:pPr eaLnBrk="1" hangingPunct="1">
              <a:lnSpc>
                <a:spcPct val="90000"/>
              </a:lnSpc>
              <a:defRPr/>
            </a:pPr>
            <a:r>
              <a:rPr lang="en-US" sz="2400" dirty="0" smtClean="0"/>
              <a:t>Twenty-one invited participants included: </a:t>
            </a:r>
          </a:p>
          <a:p>
            <a:pPr lvl="1" eaLnBrk="1" hangingPunct="1">
              <a:lnSpc>
                <a:spcPct val="90000"/>
              </a:lnSpc>
              <a:defRPr/>
            </a:pPr>
            <a:r>
              <a:rPr lang="en-US" dirty="0" smtClean="0"/>
              <a:t>leaders and/or planners of successful Central and South American and Caribbean experiences in the preparedness and readiness of coastal communities;</a:t>
            </a:r>
          </a:p>
          <a:p>
            <a:pPr lvl="1" eaLnBrk="1" hangingPunct="1">
              <a:lnSpc>
                <a:spcPct val="90000"/>
              </a:lnSpc>
              <a:defRPr/>
            </a:pPr>
            <a:r>
              <a:rPr lang="en-US" dirty="0" smtClean="0"/>
              <a:t>Regional and international organizations, representatives of the academic sector, UN agencies and international NGOs also presented their experiences in supporting coastal community risk reduction activities. </a:t>
            </a:r>
          </a:p>
          <a:p>
            <a:pPr marL="393700" lvl="1" indent="0" eaLnBrk="1" hangingPunct="1">
              <a:lnSpc>
                <a:spcPct val="90000"/>
              </a:lnSpc>
              <a:buFont typeface="Wingdings 2" pitchFamily="18" charset="2"/>
              <a:buNone/>
              <a:defRPr/>
            </a:pPr>
            <a:endParaRPr lang="en-US" sz="2000" dirty="0" smtClean="0"/>
          </a:p>
          <a:p>
            <a:pPr marL="0" indent="0" eaLnBrk="1" hangingPunct="1">
              <a:lnSpc>
                <a:spcPct val="90000"/>
              </a:lnSpc>
              <a:buFont typeface="Wingdings 2" pitchFamily="18" charset="2"/>
              <a:buNone/>
              <a:defRPr/>
            </a:pPr>
            <a:endParaRPr 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Essential elements of EWS</a:t>
            </a:r>
          </a:p>
        </p:txBody>
      </p:sp>
      <p:sp>
        <p:nvSpPr>
          <p:cNvPr id="10243" name="Content Placeholder 2"/>
          <p:cNvSpPr>
            <a:spLocks noGrp="1"/>
          </p:cNvSpPr>
          <p:nvPr>
            <p:ph idx="1"/>
          </p:nvPr>
        </p:nvSpPr>
        <p:spPr/>
        <p:txBody>
          <a:bodyPr/>
          <a:lstStyle/>
          <a:p>
            <a:pPr eaLnBrk="1" hangingPunct="1"/>
            <a:r>
              <a:rPr lang="en-US" smtClean="0"/>
              <a:t>Research on hazards</a:t>
            </a:r>
          </a:p>
          <a:p>
            <a:pPr eaLnBrk="1" hangingPunct="1"/>
            <a:r>
              <a:rPr lang="en-US" smtClean="0"/>
              <a:t>Disaster risk management planning, including the risk assessment and mapping , identification of assets, evacuation routes, SOPs, including assigning of responsibilities, etc.</a:t>
            </a:r>
          </a:p>
          <a:p>
            <a:pPr eaLnBrk="1" hangingPunct="1"/>
            <a:r>
              <a:rPr lang="en-US" smtClean="0"/>
              <a:t>Development of tsunami evacuation plans for schools, hospitals, etc.</a:t>
            </a:r>
          </a:p>
          <a:p>
            <a:pPr eaLnBrk="1" hangingPunct="1"/>
            <a:r>
              <a:rPr lang="en-US" smtClean="0"/>
              <a:t>Education for schools – companies – institutions</a:t>
            </a:r>
          </a:p>
          <a:p>
            <a:pPr eaLnBrk="1" hangingPunct="1"/>
            <a:r>
              <a:rPr lang="en-US" smtClean="0"/>
              <a:t>Public information campaign, including the media</a:t>
            </a:r>
          </a:p>
          <a:p>
            <a:pPr eaLnBrk="1" hangingPunct="1"/>
            <a:r>
              <a:rPr lang="en-US" smtClean="0"/>
              <a:t>Partnerships with stakeholders: public, private, civil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838200"/>
            <a:ext cx="8229600" cy="609600"/>
          </a:xfrm>
        </p:spPr>
        <p:txBody>
          <a:bodyPr/>
          <a:lstStyle/>
          <a:p>
            <a:pPr eaLnBrk="1" hangingPunct="1"/>
            <a:r>
              <a:rPr lang="en-US" smtClean="0"/>
              <a:t>Challenges in developing EWS</a:t>
            </a:r>
          </a:p>
        </p:txBody>
      </p:sp>
      <p:sp>
        <p:nvSpPr>
          <p:cNvPr id="11267" name="Content Placeholder 2"/>
          <p:cNvSpPr>
            <a:spLocks noGrp="1"/>
          </p:cNvSpPr>
          <p:nvPr>
            <p:ph idx="1"/>
          </p:nvPr>
        </p:nvSpPr>
        <p:spPr>
          <a:xfrm>
            <a:off x="457200" y="1447800"/>
            <a:ext cx="8229600" cy="4876800"/>
          </a:xfrm>
        </p:spPr>
        <p:txBody>
          <a:bodyPr/>
          <a:lstStyle/>
          <a:p>
            <a:pPr eaLnBrk="1" hangingPunct="1"/>
            <a:r>
              <a:rPr lang="en-US" sz="2400" smtClean="0"/>
              <a:t>Locally relevant</a:t>
            </a:r>
          </a:p>
          <a:p>
            <a:pPr eaLnBrk="1" hangingPunct="1"/>
            <a:r>
              <a:rPr lang="en-US" sz="2400" smtClean="0"/>
              <a:t>Culturally specific</a:t>
            </a:r>
          </a:p>
          <a:p>
            <a:pPr eaLnBrk="1" hangingPunct="1"/>
            <a:r>
              <a:rPr lang="en-US" sz="2400" smtClean="0"/>
              <a:t>Best practices, SOPS, need to be fine-tuned to national and local level</a:t>
            </a:r>
          </a:p>
          <a:p>
            <a:pPr eaLnBrk="1" hangingPunct="1"/>
            <a:r>
              <a:rPr lang="en-US" sz="2400" smtClean="0"/>
              <a:t>Mind-sets differ: local population, law-makers</a:t>
            </a:r>
          </a:p>
          <a:p>
            <a:pPr eaLnBrk="1" hangingPunct="1"/>
            <a:r>
              <a:rPr lang="en-US" sz="2400" smtClean="0"/>
              <a:t>Preparedness, as opposed to response</a:t>
            </a:r>
          </a:p>
          <a:p>
            <a:pPr eaLnBrk="1" hangingPunct="1"/>
            <a:r>
              <a:rPr lang="en-US" sz="2400" smtClean="0"/>
              <a:t>Coordination among stakeholders</a:t>
            </a:r>
          </a:p>
          <a:p>
            <a:pPr eaLnBrk="1" hangingPunct="1"/>
            <a:r>
              <a:rPr lang="en-US" sz="2400" smtClean="0"/>
              <a:t>Competition between risks: what to focus on</a:t>
            </a:r>
          </a:p>
          <a:p>
            <a:pPr eaLnBrk="1" hangingPunct="1"/>
            <a:r>
              <a:rPr lang="en-US" sz="2400" smtClean="0"/>
              <a:t>Resource intensive: human, financial </a:t>
            </a:r>
            <a:r>
              <a:rPr lang="en-US" sz="2400" smtClean="0">
                <a:sym typeface="Wingdings" pitchFamily="2" charset="2"/>
              </a:rPr>
              <a:t> </a:t>
            </a:r>
            <a:r>
              <a:rPr lang="en-US" sz="2400" smtClean="0"/>
              <a:t>where will funding come from in current global economic context </a:t>
            </a:r>
            <a:r>
              <a:rPr lang="en-US" sz="2400" smtClean="0">
                <a:sym typeface="Wingdings" pitchFamily="2" charset="2"/>
              </a:rPr>
              <a:t></a:t>
            </a:r>
            <a:r>
              <a:rPr lang="en-US" sz="2400" smtClean="0"/>
              <a:t> need to be creative and work within existing mechanisms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BP 1: multi-stakeholder</a:t>
            </a:r>
          </a:p>
        </p:txBody>
      </p:sp>
      <p:sp>
        <p:nvSpPr>
          <p:cNvPr id="12291" name="Content Placeholder 2"/>
          <p:cNvSpPr>
            <a:spLocks noGrp="1"/>
          </p:cNvSpPr>
          <p:nvPr>
            <p:ph idx="1"/>
          </p:nvPr>
        </p:nvSpPr>
        <p:spPr/>
        <p:txBody>
          <a:bodyPr/>
          <a:lstStyle/>
          <a:p>
            <a:pPr eaLnBrk="1" hangingPunct="1"/>
            <a:r>
              <a:rPr lang="en-US" smtClean="0"/>
              <a:t>There are a number of existing coastal community based EWS in the Americas: TsunamiReady in US – Puerto Rico; Tumaco, Colombia - Pacific, Masachapa, Nicaragua, etc. and their success has derived from a </a:t>
            </a:r>
            <a:r>
              <a:rPr lang="en-US" b="1" smtClean="0"/>
              <a:t>multi-stakeholder approach</a:t>
            </a:r>
            <a:r>
              <a:rPr lang="en-US" smtClean="0"/>
              <a:t>, including public authorities, private corporations, scientific-technical institutions, civil society organizations, universities, church groups. </a:t>
            </a:r>
          </a:p>
          <a:p>
            <a:pPr eaLnBrk="1" hangingPunct="1"/>
            <a:r>
              <a:rPr lang="en-US" smtClean="0"/>
              <a:t>Formal recognition by political authorities can be a powerful stimulus for achieving “tsunamiready” status</a:t>
            </a:r>
          </a:p>
          <a:p>
            <a:pPr eaLnBrk="1" hangingPunct="1"/>
            <a:endParaRPr lang="en-US" smtClean="0"/>
          </a:p>
          <a:p>
            <a:pPr eaLnBrk="1" hangingPunct="1"/>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381000" y="76200"/>
            <a:ext cx="8305800" cy="1447800"/>
          </a:xfrm>
        </p:spPr>
        <p:txBody>
          <a:bodyPr/>
          <a:lstStyle/>
          <a:p>
            <a:pPr eaLnBrk="1" hangingPunct="1"/>
            <a:r>
              <a:rPr lang="es-NI" sz="4600" smtClean="0"/>
              <a:t>Participants of project – Masachapa, San Rafael, Nicaragua</a:t>
            </a:r>
            <a:endParaRPr lang="es-ES" sz="4600" smtClean="0"/>
          </a:p>
        </p:txBody>
      </p:sp>
      <p:sp>
        <p:nvSpPr>
          <p:cNvPr id="13315" name="Rectangle 3"/>
          <p:cNvSpPr>
            <a:spLocks noGrp="1"/>
          </p:cNvSpPr>
          <p:nvPr>
            <p:ph type="body" idx="1"/>
          </p:nvPr>
        </p:nvSpPr>
        <p:spPr>
          <a:xfrm>
            <a:off x="0" y="1341438"/>
            <a:ext cx="8686800" cy="4525962"/>
          </a:xfrm>
        </p:spPr>
        <p:txBody>
          <a:bodyPr/>
          <a:lstStyle/>
          <a:p>
            <a:pPr marL="342900" indent="-342900" eaLnBrk="1" hangingPunct="1">
              <a:lnSpc>
                <a:spcPct val="80000"/>
              </a:lnSpc>
            </a:pPr>
            <a:endParaRPr lang="es-NI" sz="2200" smtClean="0"/>
          </a:p>
          <a:p>
            <a:pPr marL="342900" indent="-342900" eaLnBrk="1" hangingPunct="1">
              <a:lnSpc>
                <a:spcPct val="80000"/>
              </a:lnSpc>
            </a:pPr>
            <a:endParaRPr lang="es-NI" sz="2200" smtClean="0"/>
          </a:p>
          <a:p>
            <a:pPr marL="342900" indent="-342900" eaLnBrk="1" hangingPunct="1">
              <a:lnSpc>
                <a:spcPct val="80000"/>
              </a:lnSpc>
            </a:pPr>
            <a:r>
              <a:rPr lang="es-NI" sz="2200" smtClean="0"/>
              <a:t>Red Cross of Nicaragua (project management)</a:t>
            </a:r>
          </a:p>
          <a:p>
            <a:pPr marL="342900" indent="-342900" eaLnBrk="1" hangingPunct="1">
              <a:lnSpc>
                <a:spcPct val="80000"/>
              </a:lnSpc>
            </a:pPr>
            <a:r>
              <a:rPr lang="es-NI" sz="2200" smtClean="0"/>
              <a:t>Nicaraguan Geosciences Institute (INETER)</a:t>
            </a:r>
          </a:p>
          <a:p>
            <a:pPr marL="342900" indent="-342900" eaLnBrk="1" hangingPunct="1">
              <a:lnSpc>
                <a:spcPct val="80000"/>
              </a:lnSpc>
            </a:pPr>
            <a:r>
              <a:rPr lang="es-NI" sz="2200" smtClean="0"/>
              <a:t>Municipality of San Rafael</a:t>
            </a:r>
          </a:p>
          <a:p>
            <a:pPr marL="342900" indent="-342900" eaLnBrk="1" hangingPunct="1">
              <a:lnSpc>
                <a:spcPct val="80000"/>
              </a:lnSpc>
            </a:pPr>
            <a:r>
              <a:rPr lang="es-NI" sz="2200" smtClean="0"/>
              <a:t>Ministry of Tourism</a:t>
            </a:r>
          </a:p>
          <a:p>
            <a:pPr marL="342900" indent="-342900" eaLnBrk="1" hangingPunct="1">
              <a:lnSpc>
                <a:spcPct val="80000"/>
              </a:lnSpc>
            </a:pPr>
            <a:r>
              <a:rPr lang="es-NI" sz="2200" smtClean="0"/>
              <a:t>Ministry of Eduation, local schools</a:t>
            </a:r>
          </a:p>
          <a:p>
            <a:pPr marL="342900" indent="-342900" eaLnBrk="1" hangingPunct="1">
              <a:lnSpc>
                <a:spcPct val="80000"/>
              </a:lnSpc>
            </a:pPr>
            <a:r>
              <a:rPr lang="es-NI" sz="2200" smtClean="0"/>
              <a:t>Ministry of Health, local hospital</a:t>
            </a:r>
          </a:p>
          <a:p>
            <a:pPr marL="342900" indent="-342900" eaLnBrk="1" hangingPunct="1">
              <a:lnSpc>
                <a:spcPct val="80000"/>
              </a:lnSpc>
            </a:pPr>
            <a:r>
              <a:rPr lang="es-NI" sz="2200" smtClean="0"/>
              <a:t>Local Police station</a:t>
            </a:r>
          </a:p>
          <a:p>
            <a:pPr marL="342900" indent="-342900" eaLnBrk="1" hangingPunct="1">
              <a:lnSpc>
                <a:spcPct val="80000"/>
              </a:lnSpc>
            </a:pPr>
            <a:r>
              <a:rPr lang="es-NI" sz="2200" smtClean="0"/>
              <a:t>Civil Defense organization</a:t>
            </a:r>
          </a:p>
          <a:p>
            <a:pPr marL="342900" indent="-342900" eaLnBrk="1" hangingPunct="1">
              <a:lnSpc>
                <a:spcPct val="80000"/>
              </a:lnSpc>
            </a:pPr>
            <a:r>
              <a:rPr lang="es-NI" sz="2200" smtClean="0"/>
              <a:t>Hotel Montelimar (Barcelo)</a:t>
            </a:r>
          </a:p>
          <a:p>
            <a:pPr marL="342900" indent="-342900" eaLnBrk="1" hangingPunct="1">
              <a:lnSpc>
                <a:spcPct val="80000"/>
              </a:lnSpc>
            </a:pPr>
            <a:r>
              <a:rPr lang="es-NI" sz="2200" smtClean="0"/>
              <a:t>Swiss Technical Assistance (funding)</a:t>
            </a:r>
          </a:p>
          <a:p>
            <a:pPr marL="342900" indent="-342900" eaLnBrk="1" hangingPunct="1">
              <a:lnSpc>
                <a:spcPct val="80000"/>
              </a:lnSpc>
            </a:pPr>
            <a:endParaRPr lang="es-ES" sz="2200" smtClean="0"/>
          </a:p>
        </p:txBody>
      </p:sp>
      <p:pic>
        <p:nvPicPr>
          <p:cNvPr id="13316" name="29 Imagen" descr="logos.bmp"/>
          <p:cNvPicPr>
            <a:picLocks noChangeAspect="1"/>
          </p:cNvPicPr>
          <p:nvPr/>
        </p:nvPicPr>
        <p:blipFill>
          <a:blip r:embed="rId3" cstate="print"/>
          <a:srcRect/>
          <a:stretch>
            <a:fillRect/>
          </a:stretch>
        </p:blipFill>
        <p:spPr bwMode="auto">
          <a:xfrm>
            <a:off x="2300288" y="5821363"/>
            <a:ext cx="6843712" cy="1036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2518</TotalTime>
  <Words>1545</Words>
  <Application>Microsoft Office PowerPoint</Application>
  <PresentationFormat>Presentación en pantalla (4:3)</PresentationFormat>
  <Paragraphs>137</Paragraphs>
  <Slides>24</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Arial</vt:lpstr>
      <vt:lpstr>Calibri</vt:lpstr>
      <vt:lpstr>Constantia</vt:lpstr>
      <vt:lpstr>Wingdings 2</vt:lpstr>
      <vt:lpstr>Wingdings</vt:lpstr>
      <vt:lpstr>Flow</vt:lpstr>
      <vt:lpstr>Diapositiva 1</vt:lpstr>
      <vt:lpstr>ICG – CARIBE EWS</vt:lpstr>
      <vt:lpstr>ICG CARIBE – EWS Structure</vt:lpstr>
      <vt:lpstr>Background</vt:lpstr>
      <vt:lpstr>Purpose</vt:lpstr>
      <vt:lpstr>Essential elements of EWS</vt:lpstr>
      <vt:lpstr>Challenges in developing EWS</vt:lpstr>
      <vt:lpstr>BP 1: multi-stakeholder</vt:lpstr>
      <vt:lpstr>Participants of project – Masachapa, San Rafael, Nicaragua</vt:lpstr>
      <vt:lpstr>BP 2: Social communication</vt:lpstr>
      <vt:lpstr>BP 3: Differentiated needs</vt:lpstr>
      <vt:lpstr>BP 4: Sustainability</vt:lpstr>
      <vt:lpstr>BP 5: Integrated approach</vt:lpstr>
      <vt:lpstr>Best Practice 6: Exercises</vt:lpstr>
      <vt:lpstr>Tumaco – Real Time Drill 2005</vt:lpstr>
      <vt:lpstr>Tumaco – Real Life Drill 2007</vt:lpstr>
      <vt:lpstr>Tumaco – Problems identified</vt:lpstr>
      <vt:lpstr>Tumaco – problems (cont.)</vt:lpstr>
      <vt:lpstr>Tumaco – Measures adopted</vt:lpstr>
      <vt:lpstr>BP 7: Public Awareness and Outreach</vt:lpstr>
      <vt:lpstr>BP 8: Make it people-centered</vt:lpstr>
      <vt:lpstr>Recommendations</vt:lpstr>
      <vt:lpstr>Recommendations, cont.</vt:lpstr>
      <vt:lpstr>Recommendations,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for Building a People Centered Warning Systems</dc:title>
  <dc:creator>Hainehs</dc:creator>
  <cp:lastModifiedBy>CEPREDENAC</cp:lastModifiedBy>
  <cp:revision>93</cp:revision>
  <dcterms:created xsi:type="dcterms:W3CDTF">2008-08-12T20:17:44Z</dcterms:created>
  <dcterms:modified xsi:type="dcterms:W3CDTF">2011-03-16T02:06:46Z</dcterms:modified>
</cp:coreProperties>
</file>