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5" r:id="rId6"/>
    <p:sldId id="263" r:id="rId7"/>
    <p:sldId id="264" r:id="rId8"/>
    <p:sldId id="271" r:id="rId9"/>
    <p:sldId id="267" r:id="rId10"/>
    <p:sldId id="268" r:id="rId11"/>
    <p:sldId id="269" r:id="rId12"/>
    <p:sldId id="260" r:id="rId13"/>
    <p:sldId id="270" r:id="rId14"/>
    <p:sldId id="272" r:id="rId1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0228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214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7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208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02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85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424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96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386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290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288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2C34-A996-415B-AAF1-4D116AFFC9FC}" type="datetimeFigureOut">
              <a:rPr lang="es-CR" smtClean="0"/>
              <a:t>16/03/2011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2CDA-FD98-4E2B-B8E6-5EB6C68F67C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49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cionygestiondelriesgo.crid.or.cr/prevencion/insercion_curricular" TargetMode="External"/><Relationship Id="rId13" Type="http://schemas.openxmlformats.org/officeDocument/2006/relationships/hyperlink" Target="http://educacionygestiondelriesgo.crid.or.cr/respuesta/derecho_a_la_educacion" TargetMode="External"/><Relationship Id="rId3" Type="http://schemas.openxmlformats.org/officeDocument/2006/relationships/hyperlink" Target="http://educacionygestiondelriesgo.crid.or.cr/prevencion/politica_sectorial" TargetMode="External"/><Relationship Id="rId7" Type="http://schemas.openxmlformats.org/officeDocument/2006/relationships/hyperlink" Target="http://educacionygestiondelriesgo.crid.or.cr/prevencion/experiencias" TargetMode="External"/><Relationship Id="rId12" Type="http://schemas.openxmlformats.org/officeDocument/2006/relationships/hyperlink" Target="http://educacionygestiondelriesgo.crid.or.cr/preparacion/simulacros_y_simulaciones" TargetMode="External"/><Relationship Id="rId2" Type="http://schemas.openxmlformats.org/officeDocument/2006/relationships/image" Target="../media/image1.emf"/><Relationship Id="rId16" Type="http://schemas.openxmlformats.org/officeDocument/2006/relationships/hyperlink" Target="http://educacionygestiondelriesgo.crid.or.cr/respuesta/rehabilitacion_y_construcc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cacionygestiondelriesgo.crid.or.cr/prevencion/materiales_educativos_para_estudiantes" TargetMode="External"/><Relationship Id="rId11" Type="http://schemas.openxmlformats.org/officeDocument/2006/relationships/hyperlink" Target="http://educacionygestiondelriesgo.crid.or.cr/preparacion/planes_en_emergencia" TargetMode="External"/><Relationship Id="rId5" Type="http://schemas.openxmlformats.org/officeDocument/2006/relationships/hyperlink" Target="http://educacionygestiondelriesgo.crid.or.cr/prevencion/materiales_educativos_para_docentes" TargetMode="External"/><Relationship Id="rId15" Type="http://schemas.openxmlformats.org/officeDocument/2006/relationships/hyperlink" Target="http://educacionygestiondelriesgo.crid.or.cr/respuesta/albergues_temporales" TargetMode="External"/><Relationship Id="rId10" Type="http://schemas.openxmlformats.org/officeDocument/2006/relationships/hyperlink" Target="http://educacionygestiondelriesgo.crid.or.cr/preparacion/capacitacion" TargetMode="External"/><Relationship Id="rId4" Type="http://schemas.openxmlformats.org/officeDocument/2006/relationships/hyperlink" Target="http://educacionygestiondelriesgo.crid.or.cr/prevencion/legislacion" TargetMode="External"/><Relationship Id="rId9" Type="http://schemas.openxmlformats.org/officeDocument/2006/relationships/hyperlink" Target="http://educacionygestiondelriesgo.crid.or.cr/prevencion/mitigacion_en_infraestructura" TargetMode="External"/><Relationship Id="rId14" Type="http://schemas.openxmlformats.org/officeDocument/2006/relationships/hyperlink" Target="http://educacionygestiondelriesgo.crid.or.cr/respuesta/atencion_a_emergenci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es-CR" b="1" dirty="0" smtClean="0"/>
              <a:t>Portal Web Educación y Gestión del Riesgo en América Latina </a:t>
            </a:r>
            <a:br>
              <a:rPr lang="es-CR" b="1" dirty="0" smtClean="0"/>
            </a:b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sz="2400" b="1" dirty="0" smtClean="0"/>
              <a:t>Sesión temática: educación y gestión del riesgo de </a:t>
            </a:r>
            <a:r>
              <a:rPr lang="es-CR" sz="2400" b="1" dirty="0" smtClean="0"/>
              <a:t>desastres</a:t>
            </a:r>
            <a:br>
              <a:rPr lang="es-CR" sz="2400" b="1" dirty="0" smtClean="0"/>
            </a:br>
            <a:r>
              <a:rPr lang="es-CR" sz="2400" b="1" dirty="0" smtClean="0"/>
              <a:t>II Sesión Plataforma Regional Reducción del Riesgo de Desastres</a:t>
            </a:r>
            <a:br>
              <a:rPr lang="es-CR" sz="2400" b="1" dirty="0" smtClean="0"/>
            </a:br>
            <a:r>
              <a:rPr lang="es-CR" sz="2400" b="1" dirty="0" smtClean="0"/>
              <a:t>Marzo 2011</a:t>
            </a:r>
            <a:endParaRPr lang="es-CR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352928" cy="112968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R" b="1" dirty="0" smtClean="0">
                <a:solidFill>
                  <a:schemeClr val="tx1"/>
                </a:solidFill>
              </a:rPr>
              <a:t>Isabel López </a:t>
            </a:r>
          </a:p>
          <a:p>
            <a:pPr algn="r"/>
            <a:r>
              <a:rPr lang="es-CR" b="1" dirty="0" smtClean="0">
                <a:solidFill>
                  <a:schemeClr val="tx1"/>
                </a:solidFill>
              </a:rPr>
              <a:t>Coordinadora CRID</a:t>
            </a:r>
          </a:p>
          <a:p>
            <a:pPr algn="r"/>
            <a:r>
              <a:rPr lang="es-CR" b="1" dirty="0" smtClean="0">
                <a:solidFill>
                  <a:schemeClr val="tx1"/>
                </a:solidFill>
              </a:rPr>
              <a:t>Consultora OPS/OMS </a:t>
            </a:r>
            <a:endParaRPr lang="es-C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5040560"/>
          </a:xfrm>
        </p:spPr>
        <p:txBody>
          <a:bodyPr>
            <a:normAutofit/>
          </a:bodyPr>
          <a:lstStyle/>
          <a:p>
            <a:pPr algn="l"/>
            <a:r>
              <a:rPr lang="es-CR" sz="3600" b="1" dirty="0" smtClean="0"/>
              <a:t>El portal en cifras… </a:t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endParaRPr lang="es-C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28169"/>
              </p:ext>
            </p:extLst>
          </p:nvPr>
        </p:nvGraphicFramePr>
        <p:xfrm>
          <a:off x="971600" y="2708920"/>
          <a:ext cx="6552728" cy="3240363"/>
        </p:xfrm>
        <a:graphic>
          <a:graphicData uri="http://schemas.openxmlformats.org/drawingml/2006/table">
            <a:tbl>
              <a:tblPr/>
              <a:tblGrid>
                <a:gridCol w="866775"/>
                <a:gridCol w="866775"/>
                <a:gridCol w="866775"/>
                <a:gridCol w="866775"/>
                <a:gridCol w="3085628"/>
              </a:tblGrid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es-CR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visits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visitors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pageviews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11661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24169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1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556792"/>
            <a:ext cx="7772400" cy="5040560"/>
          </a:xfrm>
        </p:spPr>
        <p:txBody>
          <a:bodyPr>
            <a:normAutofit/>
          </a:bodyPr>
          <a:lstStyle/>
          <a:p>
            <a:pPr algn="l"/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endParaRPr lang="es-C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46144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29188"/>
              </p:ext>
            </p:extLst>
          </p:nvPr>
        </p:nvGraphicFramePr>
        <p:xfrm>
          <a:off x="6948264" y="1700813"/>
          <a:ext cx="2108200" cy="4608501"/>
        </p:xfrm>
        <a:graphic>
          <a:graphicData uri="http://schemas.openxmlformats.org/drawingml/2006/table">
            <a:tbl>
              <a:tblPr/>
              <a:tblGrid>
                <a:gridCol w="1346200"/>
                <a:gridCol w="762000"/>
              </a:tblGrid>
              <a:tr h="341974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subcontinent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visitors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America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America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Southern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 America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(not set)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689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974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 &amp; N.Zealand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74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3"/>
            <a:ext cx="7772400" cy="4608513"/>
          </a:xfrm>
        </p:spPr>
        <p:txBody>
          <a:bodyPr>
            <a:normAutofit/>
          </a:bodyPr>
          <a:lstStyle/>
          <a:p>
            <a:pPr algn="l"/>
            <a:r>
              <a:rPr lang="es-CR" sz="3600" b="1" dirty="0" smtClean="0"/>
              <a:t>2009: conceptualización y desarrollo del portal</a:t>
            </a:r>
            <a:br>
              <a:rPr lang="es-CR" sz="3600" b="1" dirty="0" smtClean="0"/>
            </a:br>
            <a:r>
              <a:rPr lang="es-CR" sz="3600" b="1" dirty="0" smtClean="0"/>
              <a:t>2010: se presenta en el taller regional DIPECHO de Nicaragua </a:t>
            </a:r>
            <a:br>
              <a:rPr lang="es-CR" sz="3600" b="1" dirty="0" smtClean="0"/>
            </a:br>
            <a:r>
              <a:rPr lang="es-CR" sz="3600" b="1" dirty="0" smtClean="0"/>
              <a:t>2011: ¿ahora qué? </a:t>
            </a:r>
            <a:br>
              <a:rPr lang="es-CR" sz="3600" b="1" dirty="0" smtClean="0"/>
            </a:br>
            <a:endParaRPr lang="es-C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4581128"/>
          </a:xfrm>
        </p:spPr>
        <p:txBody>
          <a:bodyPr>
            <a:normAutofit fontScale="90000"/>
          </a:bodyPr>
          <a:lstStyle/>
          <a:p>
            <a:pPr algn="l"/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2700" b="1" dirty="0"/>
              <a:t/>
            </a:r>
            <a:br>
              <a:rPr lang="es-CR" sz="2700" b="1" dirty="0"/>
            </a:br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2700" b="1" dirty="0"/>
              <a:t/>
            </a:r>
            <a:br>
              <a:rPr lang="es-CR" sz="2700" b="1" dirty="0"/>
            </a:br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2700" b="1" dirty="0"/>
              <a:t/>
            </a:r>
            <a:br>
              <a:rPr lang="es-CR" sz="2700" b="1" dirty="0"/>
            </a:br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3100" b="1" dirty="0"/>
              <a:t/>
            </a:r>
            <a:br>
              <a:rPr lang="es-CR" sz="3100" b="1" dirty="0"/>
            </a:br>
            <a:r>
              <a:rPr lang="es-CR" sz="3100" b="1" dirty="0" smtClean="0"/>
              <a:t>RETOS Y DESAFÍOS</a:t>
            </a:r>
            <a:br>
              <a:rPr lang="es-CR" sz="3100" b="1" dirty="0" smtClean="0"/>
            </a:br>
            <a:r>
              <a:rPr lang="es-CR" sz="3100" b="1" dirty="0" smtClean="0"/>
              <a:t> </a:t>
            </a:r>
            <a:r>
              <a:rPr lang="es-CR" sz="3100" dirty="0" smtClean="0"/>
              <a:t/>
            </a:r>
            <a:br>
              <a:rPr lang="es-CR" sz="3100" dirty="0" smtClean="0"/>
            </a:br>
            <a:r>
              <a:rPr lang="es-CR" sz="3100" dirty="0" smtClean="0"/>
              <a:t>- portal Web como herramienta de uso común entre los Ministerios de Educación y las organizaciones que trabajan en educación y gestión del riesgo</a:t>
            </a:r>
            <a:r>
              <a:rPr lang="es-CR" sz="3100" dirty="0" smtClean="0"/>
              <a:t>.</a:t>
            </a:r>
            <a:br>
              <a:rPr lang="es-CR" sz="3100" dirty="0" smtClean="0"/>
            </a:br>
            <a:r>
              <a:rPr lang="es-CR" sz="3100" dirty="0" smtClean="0"/>
              <a:t/>
            </a:r>
            <a:br>
              <a:rPr lang="es-CR" sz="3100" dirty="0" smtClean="0"/>
            </a:br>
            <a:r>
              <a:rPr lang="es-CR" sz="3100" dirty="0" smtClean="0"/>
              <a:t>- diagnóstico de la información existente en el portal y búsqueda selectiva de nueva información que es necesario tener. </a:t>
            </a:r>
            <a:r>
              <a:rPr lang="es-CR" sz="3100" dirty="0" smtClean="0"/>
              <a:t/>
            </a:r>
            <a:br>
              <a:rPr lang="es-CR" sz="3100" dirty="0" smtClean="0"/>
            </a:br>
            <a:r>
              <a:rPr lang="es-CR" sz="3100" dirty="0" smtClean="0"/>
              <a:t/>
            </a:r>
            <a:br>
              <a:rPr lang="es-CR" sz="3100" dirty="0" smtClean="0"/>
            </a:br>
            <a:r>
              <a:rPr lang="es-CR" sz="3100" dirty="0" smtClean="0"/>
              <a:t>- portal Web como elemento </a:t>
            </a:r>
            <a:r>
              <a:rPr lang="es-CR" sz="3100" dirty="0" smtClean="0"/>
              <a:t>articulador de las diferentes iniciativas y «lugar de encuentro».  </a:t>
            </a:r>
            <a:r>
              <a:rPr lang="es-CR" sz="3100" b="1" dirty="0" smtClean="0"/>
              <a:t/>
            </a:r>
            <a:br>
              <a:rPr lang="es-CR" sz="31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endParaRPr lang="es-C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2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5157192"/>
          </a:xfrm>
        </p:spPr>
        <p:txBody>
          <a:bodyPr>
            <a:normAutofit fontScale="90000"/>
          </a:bodyPr>
          <a:lstStyle/>
          <a:p>
            <a:pPr algn="l"/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2700" b="1" dirty="0"/>
              <a:t/>
            </a:r>
            <a:br>
              <a:rPr lang="es-CR" sz="2700" b="1" dirty="0"/>
            </a:br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2700" b="1" dirty="0"/>
              <a:t/>
            </a:r>
            <a:br>
              <a:rPr lang="es-CR" sz="2700" b="1" dirty="0"/>
            </a:br>
            <a:r>
              <a:rPr lang="es-CR" sz="2700" b="1" dirty="0" smtClean="0"/>
              <a:t/>
            </a:r>
            <a:br>
              <a:rPr lang="es-CR" sz="2700" b="1" dirty="0" smtClean="0"/>
            </a:br>
            <a:r>
              <a:rPr lang="es-CR" sz="2700" b="1" dirty="0"/>
              <a:t/>
            </a:r>
            <a:br>
              <a:rPr lang="es-CR" sz="2700" b="1" dirty="0"/>
            </a:b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>RETOS Y DESAFÍOS</a:t>
            </a: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s-CR" sz="3600" dirty="0" smtClean="0"/>
              <a:t> </a:t>
            </a:r>
            <a:br>
              <a:rPr lang="es-CR" sz="3600" dirty="0" smtClean="0"/>
            </a:br>
            <a:r>
              <a:rPr lang="es-CR" sz="3600" dirty="0" smtClean="0"/>
              <a:t>- El portal en el marco de la campaña mundial para la reducción de </a:t>
            </a:r>
            <a:r>
              <a:rPr lang="es-CR" sz="3600" dirty="0" smtClean="0"/>
              <a:t>desastres</a:t>
            </a:r>
            <a:r>
              <a:rPr lang="es-CR" sz="3600" dirty="0"/>
              <a:t>.</a:t>
            </a: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s-CR" sz="3600" dirty="0" smtClean="0"/>
              <a:t>- Continuidad del </a:t>
            </a:r>
            <a:r>
              <a:rPr lang="es-CR" sz="3600" dirty="0" smtClean="0"/>
              <a:t>boletín/</a:t>
            </a:r>
            <a:r>
              <a:rPr lang="es-CR" sz="3600" dirty="0" err="1" smtClean="0"/>
              <a:t>newsletter</a:t>
            </a:r>
            <a:r>
              <a:rPr lang="es-CR" sz="3600" dirty="0" smtClean="0"/>
              <a:t>.</a:t>
            </a: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s-CR" sz="3600" dirty="0" smtClean="0"/>
              <a:t>- ¿el Caribe?</a:t>
            </a:r>
            <a:br>
              <a:rPr lang="es-CR" sz="3600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endParaRPr lang="es-C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640960" cy="4392487"/>
          </a:xfrm>
        </p:spPr>
        <p:txBody>
          <a:bodyPr>
            <a:normAutofit fontScale="90000"/>
          </a:bodyPr>
          <a:lstStyle/>
          <a:p>
            <a:pPr algn="l"/>
            <a:r>
              <a:rPr lang="es-CR" sz="3200" b="1" dirty="0" smtClean="0"/>
              <a:t>¿Por qué surge esta iniciativa?</a:t>
            </a:r>
            <a:r>
              <a:rPr lang="es-CR" sz="3200" dirty="0" smtClean="0"/>
              <a:t/>
            </a:r>
            <a:br>
              <a:rPr lang="es-CR" sz="3200" dirty="0" smtClean="0"/>
            </a:br>
            <a:r>
              <a:rPr lang="es-CR" sz="3200" dirty="0" smtClean="0"/>
              <a:t/>
            </a:r>
            <a:br>
              <a:rPr lang="es-CR" sz="3200" dirty="0" smtClean="0"/>
            </a:br>
            <a:r>
              <a:rPr lang="es-CR" sz="3200" dirty="0" smtClean="0"/>
              <a:t>- hay mucha información (materiales, recursos multimedia, herramientas…).</a:t>
            </a:r>
            <a:br>
              <a:rPr lang="es-CR" sz="3200" dirty="0" smtClean="0"/>
            </a:br>
            <a:r>
              <a:rPr lang="es-CR" sz="3200" dirty="0" smtClean="0"/>
              <a:t>- la información está dispersa y desorganizada.</a:t>
            </a:r>
            <a:br>
              <a:rPr lang="es-CR" sz="3200" dirty="0" smtClean="0"/>
            </a:br>
            <a:r>
              <a:rPr lang="es-CR" sz="3200" dirty="0" smtClean="0"/>
              <a:t>- no se da valor a la información que existe y no se utiliza.</a:t>
            </a:r>
            <a:br>
              <a:rPr lang="es-CR" sz="3200" dirty="0" smtClean="0"/>
            </a:br>
            <a:r>
              <a:rPr lang="es-CR" sz="3200" dirty="0" smtClean="0"/>
              <a:t>- es conveniente que exista un lugar de referencia donde tener acceso a esa </a:t>
            </a:r>
            <a:r>
              <a:rPr lang="es-CR" sz="3200" dirty="0" smtClean="0"/>
              <a:t>información.</a:t>
            </a:r>
            <a:r>
              <a:rPr lang="es-CR" sz="3200" dirty="0" smtClean="0"/>
              <a:t/>
            </a:r>
            <a:br>
              <a:rPr lang="es-CR" sz="3200" dirty="0" smtClean="0"/>
            </a:br>
            <a:r>
              <a:rPr lang="es-CR" sz="3200" dirty="0" smtClean="0"/>
              <a:t>- recoger el saber hacer de una </a:t>
            </a:r>
            <a:r>
              <a:rPr lang="es-CR" sz="3200" dirty="0" smtClean="0"/>
              <a:t>región, así como el avance en este tema.  </a:t>
            </a:r>
            <a:r>
              <a:rPr lang="es-CR" sz="3200" dirty="0" smtClean="0"/>
              <a:t/>
            </a:r>
            <a:br>
              <a:rPr lang="es-CR" sz="3200" dirty="0" smtClean="0"/>
            </a:br>
            <a:endParaRPr lang="es-C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-315416"/>
            <a:ext cx="7772400" cy="8510637"/>
          </a:xfrm>
        </p:spPr>
        <p:txBody>
          <a:bodyPr>
            <a:normAutofit/>
          </a:bodyPr>
          <a:lstStyle/>
          <a:p>
            <a:pPr algn="l"/>
            <a:r>
              <a:rPr lang="es-CR" sz="3200" b="1" dirty="0" smtClean="0"/>
              <a:t>¿Quiénes la lideran? </a:t>
            </a:r>
            <a:br>
              <a:rPr lang="es-CR" sz="3200" b="1" dirty="0" smtClean="0"/>
            </a:br>
            <a:r>
              <a:rPr lang="es-CR" sz="3200" dirty="0" smtClean="0"/>
              <a:t/>
            </a:r>
            <a:br>
              <a:rPr lang="es-CR" sz="3200" dirty="0" smtClean="0"/>
            </a:br>
            <a:r>
              <a:rPr lang="es-CR" sz="3200" dirty="0" smtClean="0"/>
              <a:t>CRID, UNICEF, UNESCO y un conjunto de organizaciones que trabajan en educación y  gestión del riesgo, junto a los </a:t>
            </a:r>
            <a:r>
              <a:rPr lang="es-CR" sz="3200" b="1" dirty="0" smtClean="0"/>
              <a:t>MINISTERIOS DE EDUCACIÓN. </a:t>
            </a:r>
            <a:br>
              <a:rPr lang="es-CR" sz="3200" b="1" dirty="0" smtClean="0"/>
            </a:br>
            <a:r>
              <a:rPr lang="es-CR" sz="3200" b="1" dirty="0"/>
              <a:t/>
            </a:r>
            <a:br>
              <a:rPr lang="es-CR" sz="3200" b="1" dirty="0"/>
            </a:br>
            <a:r>
              <a:rPr lang="es-CR" sz="3200" dirty="0" smtClean="0"/>
              <a:t>Con el apoyo financiero de ECHO. </a:t>
            </a:r>
            <a:endParaRPr lang="es-C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81074"/>
            <a:ext cx="9134475" cy="547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47667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b="1" dirty="0" smtClean="0">
                <a:solidFill>
                  <a:srgbClr val="C00000"/>
                </a:solidFill>
              </a:rPr>
              <a:t>http://educacionygestiondelriesgo.crid.or.cr/</a:t>
            </a:r>
            <a:endParaRPr lang="es-C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4896544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/>
              <a:t>El portal presenta una serie de recursos especializados de información en educación y gestión del riesgo que permite facilitar su acceso a autoridades, maestros, técnicos e instituciones. 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endParaRPr lang="es-C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-275922"/>
            <a:ext cx="7772400" cy="6912769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endParaRPr lang="es-C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0175" y="2426017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 smtClean="0">
                <a:solidFill>
                  <a:srgbClr val="FF0000"/>
                </a:solidFill>
              </a:rPr>
              <a:t>PREVENCIÓN</a:t>
            </a:r>
            <a:endParaRPr lang="es-CR" sz="2400" b="1" dirty="0" smtClean="0">
              <a:solidFill>
                <a:srgbClr val="FF0000"/>
              </a:solidFill>
            </a:endParaRPr>
          </a:p>
          <a:p>
            <a:pPr lvl="0"/>
            <a:r>
              <a:rPr lang="es-ES" sz="2400" dirty="0" smtClean="0">
                <a:hlinkClick r:id="rId3" tooltip="Política sectorial"/>
              </a:rPr>
              <a:t>Política sectorial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4" tooltip="Legislación"/>
              </a:rPr>
              <a:t>Legislación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5" tooltip="Materiales educativos para docentes"/>
              </a:rPr>
              <a:t>Material </a:t>
            </a:r>
            <a:r>
              <a:rPr lang="es-ES" sz="2400" dirty="0">
                <a:hlinkClick r:id="rId5" tooltip="Materiales educativos para docentes"/>
              </a:rPr>
              <a:t>para </a:t>
            </a:r>
            <a:r>
              <a:rPr lang="es-ES" sz="2400" dirty="0" smtClean="0">
                <a:hlinkClick r:id="rId5" tooltip="Materiales educativos para docentes"/>
              </a:rPr>
              <a:t>docentes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6" tooltip="Materiales educativos para estudiantes"/>
              </a:rPr>
              <a:t>Material </a:t>
            </a:r>
            <a:r>
              <a:rPr lang="es-ES" sz="2400" dirty="0">
                <a:hlinkClick r:id="rId6" tooltip="Materiales educativos para estudiantes"/>
              </a:rPr>
              <a:t>para </a:t>
            </a:r>
            <a:r>
              <a:rPr lang="es-ES" sz="2400" dirty="0" smtClean="0">
                <a:hlinkClick r:id="rId6" tooltip="Materiales educativos para estudiantes"/>
              </a:rPr>
              <a:t>estudiantes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7" tooltip="Experiencias"/>
              </a:rPr>
              <a:t>Experiencias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8" tooltip="Inserción curricular"/>
              </a:rPr>
              <a:t>Inserción curricular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9" tooltip="Mitigación en infraestructura"/>
              </a:rPr>
              <a:t>Mitigación </a:t>
            </a:r>
            <a:r>
              <a:rPr lang="es-ES" sz="2400" dirty="0">
                <a:hlinkClick r:id="rId9" tooltip="Mitigación en infraestructura"/>
              </a:rPr>
              <a:t>en infraestructura</a:t>
            </a:r>
            <a:endParaRPr lang="es-CR" sz="2400" dirty="0"/>
          </a:p>
          <a:p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2364486" y="241363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 smtClean="0">
                <a:solidFill>
                  <a:srgbClr val="FF0000"/>
                </a:solidFill>
              </a:rPr>
              <a:t>PREPARACIÓN </a:t>
            </a:r>
            <a:r>
              <a:rPr lang="es-ES" sz="2400" dirty="0" smtClean="0">
                <a:hlinkClick r:id="rId10" tooltip="Capacitación"/>
              </a:rPr>
              <a:t>Capacitación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11" tooltip="Planes de emergencia"/>
              </a:rPr>
              <a:t>Planes </a:t>
            </a:r>
            <a:r>
              <a:rPr lang="es-ES" sz="2400" dirty="0">
                <a:hlinkClick r:id="rId11" tooltip="Planes de emergencia"/>
              </a:rPr>
              <a:t>de </a:t>
            </a:r>
            <a:r>
              <a:rPr lang="es-ES" sz="2400" dirty="0" smtClean="0">
                <a:hlinkClick r:id="rId11" tooltip="Planes de emergencia"/>
              </a:rPr>
              <a:t>emergencia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12" tooltip="Simulacros y simulaciones"/>
              </a:rPr>
              <a:t>Simulacros </a:t>
            </a:r>
            <a:r>
              <a:rPr lang="es-ES" sz="2400" dirty="0">
                <a:hlinkClick r:id="rId12" tooltip="Simulacros y simulaciones"/>
              </a:rPr>
              <a:t>y simulaciones</a:t>
            </a:r>
            <a:endParaRPr lang="es-CR" sz="2400" dirty="0"/>
          </a:p>
          <a:p>
            <a:pPr lvl="0"/>
            <a:endParaRPr lang="es-CR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2426017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 smtClean="0">
                <a:solidFill>
                  <a:srgbClr val="FF0000"/>
                </a:solidFill>
              </a:rPr>
              <a:t>RESPUESTA  </a:t>
            </a:r>
            <a:r>
              <a:rPr lang="es-ES" sz="2400" dirty="0" smtClean="0">
                <a:hlinkClick r:id="rId13" tooltip="Derecho a la educación"/>
              </a:rPr>
              <a:t>Derecho </a:t>
            </a:r>
            <a:r>
              <a:rPr lang="es-ES" sz="2400" dirty="0">
                <a:hlinkClick r:id="rId13" tooltip="Derecho a la educación"/>
              </a:rPr>
              <a:t>a la </a:t>
            </a:r>
            <a:r>
              <a:rPr lang="es-ES" sz="2400" dirty="0" smtClean="0">
                <a:hlinkClick r:id="rId13" tooltip="Derecho a la educación"/>
              </a:rPr>
              <a:t>educación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14" tooltip="Respuesta a emergencias"/>
              </a:rPr>
              <a:t>Atención </a:t>
            </a:r>
            <a:r>
              <a:rPr lang="es-ES" sz="2400" dirty="0">
                <a:hlinkClick r:id="rId14" tooltip="Respuesta a emergencias"/>
              </a:rPr>
              <a:t>a </a:t>
            </a:r>
            <a:r>
              <a:rPr lang="es-ES" sz="2400" dirty="0" smtClean="0">
                <a:hlinkClick r:id="rId14" tooltip="Respuesta a emergencias"/>
              </a:rPr>
              <a:t>emergencias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15" tooltip="Albergues temporales"/>
              </a:rPr>
              <a:t>Albergues temporales</a:t>
            </a:r>
            <a:endParaRPr lang="es-CR" sz="2400" dirty="0" smtClean="0"/>
          </a:p>
          <a:p>
            <a:pPr lvl="0"/>
            <a:r>
              <a:rPr lang="es-ES" sz="2400" dirty="0" smtClean="0">
                <a:hlinkClick r:id="rId16" tooltip="Rehabilitación y reconstrucción"/>
              </a:rPr>
              <a:t>Rehabilitación </a:t>
            </a:r>
            <a:r>
              <a:rPr lang="es-ES" sz="2400" dirty="0">
                <a:hlinkClick r:id="rId16" tooltip="Rehabilitación y reconstrucción"/>
              </a:rPr>
              <a:t>y reconstrucción</a:t>
            </a:r>
            <a:endParaRPr lang="es-CR" sz="2400" dirty="0"/>
          </a:p>
          <a:p>
            <a:pPr lvl="0"/>
            <a:endParaRPr lang="es-CR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70080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La información está dividida en las siguientes secciones: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7541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9792" y="1968771"/>
            <a:ext cx="4464496" cy="4664411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b="1" dirty="0" smtClean="0"/>
              <a:t>M</a:t>
            </a:r>
            <a:r>
              <a:rPr lang="es-ES" sz="2700" dirty="0" smtClean="0"/>
              <a:t>ateriales lúdicos y divulgativos </a:t>
            </a:r>
            <a:br>
              <a:rPr lang="es-ES" sz="2700" dirty="0" smtClean="0"/>
            </a:br>
            <a:r>
              <a:rPr lang="es-ES" sz="2700" b="1" dirty="0" smtClean="0"/>
              <a:t>R</a:t>
            </a:r>
            <a:r>
              <a:rPr lang="es-ES" sz="2700" dirty="0" smtClean="0"/>
              <a:t>ecursos multimedia</a:t>
            </a:r>
            <a:br>
              <a:rPr lang="es-ES" sz="2700" dirty="0" smtClean="0"/>
            </a:br>
            <a:r>
              <a:rPr lang="es-ES" sz="2700" b="1" dirty="0" smtClean="0"/>
              <a:t>H</a:t>
            </a:r>
            <a:r>
              <a:rPr lang="es-ES" sz="2700" dirty="0" smtClean="0"/>
              <a:t>erramientas </a:t>
            </a:r>
            <a:br>
              <a:rPr lang="es-ES" sz="2700" dirty="0" smtClean="0"/>
            </a:br>
            <a:r>
              <a:rPr lang="es-ES" sz="2700" b="1" dirty="0" smtClean="0"/>
              <a:t>D</a:t>
            </a:r>
            <a:r>
              <a:rPr lang="es-ES" sz="2700" dirty="0" smtClean="0"/>
              <a:t>irectorio de instituciones</a:t>
            </a:r>
            <a:br>
              <a:rPr lang="es-ES" sz="2700" dirty="0" smtClean="0"/>
            </a:br>
            <a:r>
              <a:rPr lang="es-ES" sz="2700" b="1" dirty="0" smtClean="0"/>
              <a:t>G</a:t>
            </a:r>
            <a:r>
              <a:rPr lang="es-ES" sz="2700" dirty="0" smtClean="0"/>
              <a:t>alería de imágenes </a:t>
            </a:r>
            <a:br>
              <a:rPr lang="es-ES" sz="2700" dirty="0" smtClean="0"/>
            </a:br>
            <a:r>
              <a:rPr lang="es-ES" sz="2700" b="1" dirty="0" smtClean="0"/>
              <a:t>G</a:t>
            </a:r>
            <a:r>
              <a:rPr lang="es-ES" sz="2700" dirty="0" smtClean="0"/>
              <a:t>losario </a:t>
            </a:r>
            <a:br>
              <a:rPr lang="es-ES" sz="2700" dirty="0" smtClean="0"/>
            </a:br>
            <a:r>
              <a:rPr lang="es-ES" sz="2700" b="1" dirty="0" smtClean="0"/>
              <a:t>W</a:t>
            </a:r>
            <a:r>
              <a:rPr lang="es-ES" sz="2700" dirty="0" smtClean="0"/>
              <a:t>ebs relacionadas</a:t>
            </a:r>
            <a:br>
              <a:rPr lang="es-ES" sz="2700" dirty="0" smtClean="0"/>
            </a:br>
            <a:r>
              <a:rPr lang="es-ES" sz="2700" b="1" dirty="0" smtClean="0"/>
              <a:t>O</a:t>
            </a:r>
            <a:r>
              <a:rPr lang="es-ES" sz="2700" dirty="0" smtClean="0"/>
              <a:t>ferta académica </a:t>
            </a:r>
            <a:br>
              <a:rPr lang="es-ES" sz="27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endParaRPr lang="es-C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18722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68771"/>
            <a:ext cx="8604448" cy="4664411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dirty="0" smtClean="0"/>
              <a:t>Boletín/</a:t>
            </a:r>
            <a:r>
              <a:rPr lang="es-ES" sz="2700" dirty="0" err="1" smtClean="0"/>
              <a:t>Newsletter</a:t>
            </a:r>
            <a:r>
              <a:rPr lang="es-ES" sz="2700" dirty="0" smtClean="0"/>
              <a:t> con noticias, eventos y publicaciones de interés. 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Se editaron 5 ediciones, distribuidas entre todos los usuarios del CRID y actores del sector educativo. </a:t>
            </a:r>
            <a:br>
              <a:rPr lang="es-ES" sz="2700" dirty="0" smtClean="0"/>
            </a:b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endParaRPr lang="es-C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6732240" cy="28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544617"/>
          </a:xfrm>
        </p:spPr>
        <p:txBody>
          <a:bodyPr>
            <a:normAutofit/>
          </a:bodyPr>
          <a:lstStyle/>
          <a:p>
            <a:pPr algn="l"/>
            <a:r>
              <a:rPr lang="es-CR" sz="3600" b="1" dirty="0" smtClean="0"/>
              <a:t>El portal en cifras… </a:t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r>
              <a:rPr lang="es-CR" sz="3600" b="1" dirty="0" smtClean="0"/>
              <a:t/>
            </a:r>
            <a:br>
              <a:rPr lang="es-CR" sz="3600" b="1" dirty="0" smtClean="0"/>
            </a:br>
            <a:endParaRPr lang="es-C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48883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222</Words>
  <Application>Microsoft Office PowerPoint</Application>
  <PresentationFormat>Presentación en pantalla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Portal Web Educación y Gestión del Riesgo en América Latina   Sesión temática: educación y gestión del riesgo de desastres II Sesión Plataforma Regional Reducción del Riesgo de Desastres Marzo 2011</vt:lpstr>
      <vt:lpstr>¿Por qué surge esta iniciativa?  - hay mucha información (materiales, recursos multimedia, herramientas…). - la información está dispersa y desorganizada. - no se da valor a la información que existe y no se utiliza. - es conveniente que exista un lugar de referencia donde tener acceso a esa información. - recoger el saber hacer de una región, así como el avance en este tema.   </vt:lpstr>
      <vt:lpstr>¿Quiénes la lideran?   CRID, UNICEF, UNESCO y un conjunto de organizaciones que trabajan en educación y  gestión del riesgo, junto a los MINISTERIOS DE EDUCACIÓN.   Con el apoyo financiero de ECHO. </vt:lpstr>
      <vt:lpstr>Presentación de PowerPoint</vt:lpstr>
      <vt:lpstr>El portal presenta una serie de recursos especializados de información en educación y gestión del riesgo que permite facilitar su acceso a autoridades, maestros, técnicos e instituciones.       </vt:lpstr>
      <vt:lpstr>      </vt:lpstr>
      <vt:lpstr>Materiales lúdicos y divulgativos  Recursos multimedia Herramientas  Directorio de instituciones Galería de imágenes  Glosario  Webs relacionadas Oferta académica       </vt:lpstr>
      <vt:lpstr>Boletín/Newsletter con noticias, eventos y publicaciones de interés.   Se editaron 5 ediciones, distribuidas entre todos los usuarios del CRID y actores del sector educativo.         </vt:lpstr>
      <vt:lpstr>El portal en cifras…       </vt:lpstr>
      <vt:lpstr>El portal en cifras…       </vt:lpstr>
      <vt:lpstr>      </vt:lpstr>
      <vt:lpstr>2009: conceptualización y desarrollo del portal 2010: se presenta en el taller regional DIPECHO de Nicaragua  2011: ¿ahora qué?  </vt:lpstr>
      <vt:lpstr>        RETOS Y DESAFÍOS   - portal Web como herramienta de uso común entre los Ministerios de Educación y las organizaciones que trabajan en educación y gestión del riesgo.  - diagnóstico de la información existente en el portal y búsqueda selectiva de nueva información que es necesario tener.   - portal Web como elemento articulador de las diferentes iniciativas y «lugar de encuentro».          </vt:lpstr>
      <vt:lpstr>        RETOS Y DESAFÍOS   - El portal en el marco de la campaña mundial para la reducción de desastres. - Continuidad del boletín/newsletter. - ¿el Caribe?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Web Educación y Gestión del Riesgo en América Latina   Sesión temática: educación y gestión del riesgo de desastres</dc:title>
  <dc:creator>Isabel.lopez</dc:creator>
  <cp:lastModifiedBy>Isabel.lopez</cp:lastModifiedBy>
  <cp:revision>18</cp:revision>
  <dcterms:created xsi:type="dcterms:W3CDTF">2011-03-16T00:50:51Z</dcterms:created>
  <dcterms:modified xsi:type="dcterms:W3CDTF">2011-03-16T15:34:01Z</dcterms:modified>
</cp:coreProperties>
</file>