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91" r:id="rId4"/>
    <p:sldId id="262" r:id="rId5"/>
    <p:sldId id="267" r:id="rId6"/>
    <p:sldId id="265" r:id="rId7"/>
    <p:sldId id="293" r:id="rId8"/>
    <p:sldId id="294" r:id="rId9"/>
    <p:sldId id="295" r:id="rId10"/>
    <p:sldId id="287" r:id="rId11"/>
    <p:sldId id="288" r:id="rId12"/>
    <p:sldId id="289" r:id="rId13"/>
    <p:sldId id="264" r:id="rId14"/>
    <p:sldId id="292" r:id="rId15"/>
    <p:sldId id="257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24A1-B7E1-4402-99B6-C37311AA65FB}" type="datetimeFigureOut">
              <a:rPr lang="es-ES" smtClean="0"/>
              <a:pPr/>
              <a:t>16/03/2011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FB0A-4B0F-4D31-95BE-9E26A20669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785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FB0A-4B0F-4D31-95BE-9E26A206695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FB0A-4B0F-4D31-95BE-9E26A206695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FB0A-4B0F-4D31-95BE-9E26A206695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8277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9221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81372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821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2121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639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3357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4102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70700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0824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7220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9AD2-2AA9-4D5F-850F-E1C997414ECB}" type="datetimeFigureOut">
              <a:rPr lang="es-PA" smtClean="0"/>
              <a:pPr/>
              <a:t>03/16/2011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9CC2-7F79-41AB-973B-FE0E4A817F0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177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568952" cy="677937"/>
          </a:xfrm>
        </p:spPr>
        <p:txBody>
          <a:bodyPr>
            <a:normAutofit fontScale="90000"/>
          </a:bodyPr>
          <a:lstStyle/>
          <a:p>
            <a:r>
              <a:rPr lang="es-PA" sz="3200" b="1" dirty="0" smtClean="0"/>
              <a:t>Sesión Temática:</a:t>
            </a:r>
            <a:br>
              <a:rPr lang="es-PA" sz="3200" b="1" dirty="0" smtClean="0"/>
            </a:br>
            <a:r>
              <a:rPr lang="es-PA" sz="3200" b="1" dirty="0" smtClean="0"/>
              <a:t>Desarrollando ciudades </a:t>
            </a:r>
            <a:r>
              <a:rPr lang="es-PA" sz="3200" b="1" dirty="0" err="1" smtClean="0"/>
              <a:t>resilientes</a:t>
            </a:r>
            <a:endParaRPr lang="es-PA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640960" cy="3672408"/>
          </a:xfrm>
        </p:spPr>
        <p:txBody>
          <a:bodyPr>
            <a:normAutofit fontScale="70000" lnSpcReduction="20000"/>
          </a:bodyPr>
          <a:lstStyle/>
          <a:p>
            <a:r>
              <a:rPr lang="es-PA" sz="2900" dirty="0" smtClean="0"/>
              <a:t>LA REDUCCION DE RIESGOS Y LA PLANIFICACION </a:t>
            </a:r>
          </a:p>
          <a:p>
            <a:r>
              <a:rPr lang="es-PA" sz="2900" dirty="0" smtClean="0"/>
              <a:t>DEL DESARROLLO LOCAL SOSTENIBLE</a:t>
            </a:r>
            <a:endParaRPr lang="es-PA" dirty="0" smtClean="0"/>
          </a:p>
          <a:p>
            <a:r>
              <a:rPr lang="es-PA" sz="2600" b="1" dirty="0" smtClean="0">
                <a:solidFill>
                  <a:srgbClr val="FF0000"/>
                </a:solidFill>
              </a:rPr>
              <a:t>MODELO MUNICIPAL PARA LA REDUCCION DEL RIEGO DE DESASTRES</a:t>
            </a:r>
            <a:endParaRPr lang="es-PA" b="1" dirty="0" smtClean="0">
              <a:solidFill>
                <a:srgbClr val="FF0000"/>
              </a:solidFill>
            </a:endParaRPr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r>
              <a:rPr lang="es-PA" dirty="0" smtClean="0"/>
              <a:t>Alcaldía Municipal de Santa Tecla, La Libertad, El Salvador, C.A.</a:t>
            </a:r>
          </a:p>
          <a:p>
            <a:r>
              <a:rPr lang="es-PA" dirty="0" smtClean="0"/>
              <a:t>Luis Hernández, Gerente General</a:t>
            </a:r>
          </a:p>
          <a:p>
            <a:r>
              <a:rPr lang="es-PA" dirty="0" smtClean="0"/>
              <a:t>Nuevo Vallarta, 16 de marzo 2011</a:t>
            </a:r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logo amst mejora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8460" y="3861048"/>
            <a:ext cx="1107596" cy="10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11760" y="2060849"/>
            <a:ext cx="4761047" cy="50405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Tw Cen MT" pitchFamily="34" charset="0"/>
                <a:ea typeface="+mj-ea"/>
                <a:cs typeface="+mj-cs"/>
              </a:rPr>
              <a:t>ACTORES</a:t>
            </a:r>
            <a:endParaRPr kumimoji="0" lang="es-ES" sz="20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43608" y="2636912"/>
            <a:ext cx="7416800" cy="29858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PARTICIPACION SOCIAL Y CIUDADANA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Población forma parte de los procesos de planificación relacionada con el riesgo, en el diseño de estrategias de tratamiento, y  forma parte protagónica en la implementación de las acciones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2000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PEP y sus programas: Santa Tecla planificada y participativa, y, Santa Tecla segura y sustentable.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sz="2000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Incidencia en políticas por parte de la ciudadanía (CCDL y COMFEBA). </a:t>
            </a:r>
            <a:endParaRPr kumimoji="0" lang="es-ES_tradnl" sz="2000" b="0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2561484"/>
            <a:ext cx="8643998" cy="15818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SV" sz="2000" kern="0" dirty="0" smtClean="0">
                <a:ln w="18415" cmpd="sng">
                  <a:noFill/>
                  <a:prstDash val="solid"/>
                </a:ln>
                <a:latin typeface="Tw Cen MT" pitchFamily="34" charset="0"/>
              </a:rPr>
              <a:t>LIDERAZGO Y APORTE CUALIFICADO DE SERVIDORES PÚBLICOS </a:t>
            </a:r>
            <a:endParaRPr kumimoji="0" lang="es-SV" sz="2000" b="0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Formación teórica y práctica de concejales y personal de la municipalidad.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Liderazgo a todo nivel para impulsar la preparación ante emergencias y la prevención del riesgo.</a:t>
            </a:r>
            <a:endParaRPr kumimoji="0" lang="es-SV" sz="3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4321164"/>
            <a:ext cx="8643998" cy="18224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APORTE DE ORGANISMOS PUBLICOS Y PRIVADOS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000" b="0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Rol protagónico del gobierno municipal para liderar e informar a organizaciones públicas y privadas y sumar sus contribuciones para gestionar el riesgo ante el desastre en el municipio.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Comité Municipal de Protección Civil, Prevención y Mitigación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Concejo del Área Metropolitana de San Salvador (COAMSS) </a:t>
            </a:r>
            <a:endParaRPr kumimoji="0" lang="es-E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267" y="1857364"/>
            <a:ext cx="4761047" cy="50405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Tw Cen MT" pitchFamily="34" charset="0"/>
                <a:ea typeface="+mj-ea"/>
                <a:cs typeface="+mj-cs"/>
              </a:rPr>
              <a:t>ACTORES</a:t>
            </a:r>
            <a:endParaRPr kumimoji="0" lang="es-ES" sz="20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71472" y="221455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FOMENTO DE UNA CULTURA DE PREVENCION</a:t>
            </a:r>
            <a:endParaRPr lang="es-SV" dirty="0"/>
          </a:p>
        </p:txBody>
      </p:sp>
      <p:sp>
        <p:nvSpPr>
          <p:cNvPr id="8" name="7 Rectángulo"/>
          <p:cNvSpPr/>
          <p:nvPr/>
        </p:nvSpPr>
        <p:spPr>
          <a:xfrm>
            <a:off x="1785918" y="1857364"/>
            <a:ext cx="5692140" cy="31461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Acciones para crear un ambiente propicio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2571744"/>
          <a:ext cx="9143999" cy="4171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899"/>
                <a:gridCol w="4422514"/>
                <a:gridCol w="3389586"/>
              </a:tblGrid>
              <a:tr h="723000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smtClean="0"/>
                        <a:t>CONFERENCIAS</a:t>
                      </a:r>
                    </a:p>
                    <a:p>
                      <a:pPr algn="ctr"/>
                      <a:r>
                        <a:rPr lang="es-SV" sz="1400" dirty="0" smtClean="0"/>
                        <a:t>2005 - 2011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TEMA</a:t>
                      </a:r>
                      <a:r>
                        <a:rPr lang="es-ES" sz="1400" baseline="0" dirty="0" smtClean="0"/>
                        <a:t> CENTRAL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PARTICIPANETS</a:t>
                      </a:r>
                      <a:endParaRPr lang="es-SV" sz="1400" dirty="0"/>
                    </a:p>
                  </a:txBody>
                  <a:tcPr/>
                </a:tc>
              </a:tr>
              <a:tr h="58964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BASES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PARA UNA POLITICA MUNICIPAL DE GESTION DE RIESGOS EN SANTA TECLA</a:t>
                      </a: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</a:t>
                      </a:r>
                      <a:endParaRPr lang="es-SV" sz="14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/>
                        <a:t>Representantes del gobierno central (Ministros, vice ministros, Directores, </a:t>
                      </a:r>
                      <a:r>
                        <a:rPr lang="es-SV" sz="1400" dirty="0" err="1" smtClean="0"/>
                        <a:t>etc</a:t>
                      </a:r>
                      <a:r>
                        <a:rPr lang="es-SV" sz="1400" dirty="0" smtClean="0"/>
                        <a:t>), Diputados/as, Alcaldes y Alcaldesas, Concejales/as, </a:t>
                      </a:r>
                      <a:r>
                        <a:rPr lang="es-SV" sz="1400" dirty="0" err="1" smtClean="0"/>
                        <a:t>ONG´s</a:t>
                      </a:r>
                      <a:r>
                        <a:rPr lang="es-SV" sz="1400" dirty="0" smtClean="0"/>
                        <a:t>, Profesoras/es,</a:t>
                      </a:r>
                      <a:r>
                        <a:rPr lang="es-SV" sz="1400" baseline="0" dirty="0" smtClean="0"/>
                        <a:t> estudiantes, ciudadanos/as.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aseline="0" dirty="0" smtClean="0"/>
                        <a:t>Cuerpo diplomático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aseline="0" dirty="0" smtClean="0"/>
                        <a:t>Ponencias magistrales de expertos internacionales del área centroamericana y del Japón.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400" dirty="0" smtClean="0"/>
                    </a:p>
                    <a:p>
                      <a:r>
                        <a:rPr lang="es-SV" sz="1400" dirty="0" smtClean="0"/>
                        <a:t>400 participantes promedio</a:t>
                      </a:r>
                    </a:p>
                    <a:p>
                      <a:endParaRPr lang="es-SV" sz="1400" dirty="0"/>
                    </a:p>
                  </a:txBody>
                  <a:tcPr/>
                </a:tc>
              </a:tr>
              <a:tr h="41888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GESTION DE RIESGOS Y PARTICIPACION CIUDADANA</a:t>
                      </a:r>
                      <a:endParaRPr lang="es-S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41888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III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DESARROLLO LOCAL Y GESTION DE RIESGOS</a:t>
                      </a:r>
                      <a:endParaRPr lang="es-S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41888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IV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>
                          <a:solidFill>
                            <a:schemeClr val="tx1"/>
                          </a:solidFill>
                        </a:rPr>
                        <a:t>DIA MUNICIPAL PARA LA PREVENCION Y EL CONTROL DE DESASTRES.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72300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V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POLITICA MUNICIPAL PARA LA REDUCCION DEL RIESGO DE DESASTRES</a:t>
                      </a:r>
                      <a:endParaRPr lang="es-S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77967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VI</a:t>
                      </a:r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VII</a:t>
                      </a:r>
                      <a:endParaRPr lang="es-S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GESTION DEL RIESGO URBANO</a:t>
                      </a:r>
                    </a:p>
                    <a:p>
                      <a:endParaRPr lang="es-SV" sz="1400" dirty="0" smtClean="0"/>
                    </a:p>
                    <a:p>
                      <a:r>
                        <a:rPr lang="es-SV" sz="1400" dirty="0" smtClean="0"/>
                        <a:t>MI CIUDAD SE ESTA PREPARANDO</a:t>
                      </a:r>
                      <a:endParaRPr lang="es-SV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2780928"/>
            <a:ext cx="8606760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La municipalidad aporta más de </a:t>
            </a:r>
            <a:r>
              <a:rPr kumimoji="0" lang="es-SV" sz="2000" b="0" i="1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1.5% </a:t>
            </a: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de su presupuesto a los temas de gestión del riesgo.</a:t>
            </a:r>
            <a:endParaRPr lang="es-SV" sz="2400" kern="0" dirty="0" smtClean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SV" sz="2000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El gobierno municipal fomenta un ambiente de cooperación que incluye los siguientes elementos:</a:t>
            </a:r>
            <a:endParaRPr lang="es-SV" kern="0" dirty="0" smtClean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SV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Un plan preciso que define prioridades estratégicas y proyectos específicos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SV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Participación ciudadana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SV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Capacidad ejecutiva y eficiencia en la ejecución, y 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SV" kern="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Transparencia en el uso de los recursos.</a:t>
            </a:r>
          </a:p>
          <a:p>
            <a:pPr marL="742950" lvl="1" indent="-28575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_tradnl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Experiencia estratégica y técnica de la municipalidad de Santa Tecla sirve de referente a varios municipios del país, la región centroamericana. </a:t>
            </a:r>
            <a:endParaRPr lang="es-ES" dirty="0" smtClean="0">
              <a:ln w="18415" cmpd="sng">
                <a:noFill/>
                <a:prstDash val="solid"/>
              </a:ln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91683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SV" sz="2400" kern="0" dirty="0" smtClean="0">
                <a:ln w="18415" cmpd="sng">
                  <a:noFill/>
                  <a:prstDash val="solid"/>
                </a:ln>
                <a:latin typeface="Tw Cen MT" pitchFamily="34" charset="0"/>
              </a:rPr>
              <a:t>Construcción de un ambiente de confianza </a:t>
            </a:r>
          </a:p>
          <a:p>
            <a:pPr lvl="0" algn="ctr">
              <a:defRPr/>
            </a:pPr>
            <a:r>
              <a:rPr lang="es-SV" sz="2400" kern="0" dirty="0" smtClean="0">
                <a:ln w="18415" cmpd="sng">
                  <a:noFill/>
                  <a:prstDash val="solid"/>
                </a:ln>
                <a:latin typeface="Tw Cen MT" pitchFamily="34" charset="0"/>
              </a:rPr>
              <a:t>para la colaboración técnica y financiera</a:t>
            </a:r>
            <a:endParaRPr lang="es-ES" sz="2400" kern="0" dirty="0" smtClean="0">
              <a:ln w="18415" cmpd="sng">
                <a:noFill/>
                <a:prstDash val="solid"/>
              </a:ln>
              <a:latin typeface="Tw Cen MT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32" y="1571612"/>
            <a:ext cx="5692140" cy="31461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Acciones para crear un ambiente propicio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7 Grupo"/>
          <p:cNvGrpSpPr/>
          <p:nvPr/>
        </p:nvGrpSpPr>
        <p:grpSpPr>
          <a:xfrm>
            <a:off x="357158" y="1988840"/>
            <a:ext cx="8463314" cy="4223393"/>
            <a:chOff x="357158" y="2000240"/>
            <a:chExt cx="8072494" cy="4572032"/>
          </a:xfrm>
        </p:grpSpPr>
        <p:sp>
          <p:nvSpPr>
            <p:cNvPr id="21" name="20 Rectángulo"/>
            <p:cNvSpPr/>
            <p:nvPr/>
          </p:nvSpPr>
          <p:spPr>
            <a:xfrm>
              <a:off x="357158" y="3357562"/>
              <a:ext cx="1785950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Adopción política de los temas de "riesgo" y "desastres"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000364" y="2500306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Preparación ante la emergencia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715140" y="2500306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Acciones para la reducción y prevención del riesgo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857752" y="2506728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Orientación al desarrollo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resiliente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000364" y="4065520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Participación social y ciudadana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715140" y="4065520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Aporte de organismos públicas y privadas</a:t>
              </a:r>
            </a:p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57752" y="4071942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Liderazgo y aporte cualificado de los servidores públicos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000364" y="5708594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Fomento de la cultura del riesgo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6715140" y="5708594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Confianza para la colaboración técnica y financiera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4857752" y="5715016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Generación de conocimiento y socialización de los aprendizajes</a:t>
              </a:r>
            </a:p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3000364" y="2000240"/>
              <a:ext cx="5429288" cy="340583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 smtClean="0">
                  <a:solidFill>
                    <a:schemeClr val="bg1"/>
                  </a:solidFill>
                </a:rPr>
                <a:t>Áreas de resultados y sistemas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3000364" y="3571876"/>
              <a:ext cx="5429288" cy="340583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Actores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3000364" y="5214950"/>
              <a:ext cx="5429288" cy="340583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Acciones para crear un ambiente propicio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33 Flecha derecha"/>
            <p:cNvSpPr/>
            <p:nvPr/>
          </p:nvSpPr>
          <p:spPr>
            <a:xfrm rot="18000000">
              <a:off x="2076455" y="2701203"/>
              <a:ext cx="1000132" cy="71438"/>
            </a:xfrm>
            <a:prstGeom prst="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Flecha derecha"/>
            <p:cNvSpPr/>
            <p:nvPr/>
          </p:nvSpPr>
          <p:spPr>
            <a:xfrm rot="2700000">
              <a:off x="2021899" y="4843708"/>
              <a:ext cx="1000132" cy="71438"/>
            </a:xfrm>
            <a:prstGeom prst="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lecha izquierda y derecha"/>
            <p:cNvSpPr/>
            <p:nvPr/>
          </p:nvSpPr>
          <p:spPr>
            <a:xfrm>
              <a:off x="2285984" y="3714752"/>
              <a:ext cx="642942" cy="71438"/>
            </a:xfrm>
            <a:prstGeom prst="left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352928" cy="42484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PA" dirty="0" smtClean="0"/>
              <a:t>Información de contacto:</a:t>
            </a:r>
          </a:p>
          <a:p>
            <a:pPr algn="l"/>
            <a:endParaRPr lang="es-PA" dirty="0" smtClean="0"/>
          </a:p>
          <a:p>
            <a:pPr algn="l"/>
            <a:endParaRPr lang="es-PA" dirty="0" smtClean="0"/>
          </a:p>
          <a:p>
            <a:pPr algn="l"/>
            <a:endParaRPr lang="es-PA" dirty="0" smtClean="0"/>
          </a:p>
          <a:p>
            <a:pPr algn="l"/>
            <a:r>
              <a:rPr lang="es-PA" dirty="0" smtClean="0"/>
              <a:t>LUIS HERNANDEZ</a:t>
            </a:r>
          </a:p>
          <a:p>
            <a:pPr algn="l"/>
            <a:r>
              <a:rPr lang="es-PA" dirty="0" smtClean="0"/>
              <a:t>Gerente General</a:t>
            </a:r>
          </a:p>
          <a:p>
            <a:pPr algn="l"/>
            <a:r>
              <a:rPr lang="es-PA" dirty="0" smtClean="0"/>
              <a:t>Alcaldía Municipal de Santa Tecla, departamento de La Libertad, El Salvador, C.A.</a:t>
            </a:r>
          </a:p>
          <a:p>
            <a:pPr algn="l"/>
            <a:r>
              <a:rPr lang="es-PA" dirty="0" smtClean="0"/>
              <a:t>Pagina web: http://www.amst.gob.sv</a:t>
            </a:r>
          </a:p>
          <a:p>
            <a:pPr algn="l"/>
            <a:r>
              <a:rPr lang="es-PA" dirty="0" smtClean="0"/>
              <a:t>Correo electrónico: </a:t>
            </a:r>
          </a:p>
          <a:p>
            <a:pPr algn="l"/>
            <a:r>
              <a:rPr lang="es-PA" dirty="0" smtClean="0"/>
              <a:t>luis.hernandez@amst.gob.sv</a:t>
            </a:r>
          </a:p>
          <a:p>
            <a:pPr algn="l"/>
            <a:r>
              <a:rPr lang="es-PA" dirty="0" smtClean="0"/>
              <a:t>luis_heros@yahoo.com</a:t>
            </a:r>
          </a:p>
          <a:p>
            <a:pPr algn="l"/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1"/>
            <a:ext cx="91821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logo amst mejor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9136" y="2272280"/>
            <a:ext cx="1475232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8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logo amst mejora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928802"/>
            <a:ext cx="1107596" cy="1084712"/>
          </a:xfrm>
          <a:prstGeom prst="rect">
            <a:avLst/>
          </a:prstGeom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0" y="993898"/>
          <a:ext cx="3857620" cy="2577977"/>
        </p:xfrm>
        <a:graphic>
          <a:graphicData uri="http://schemas.openxmlformats.org/presentationml/2006/ole">
            <p:oleObj spid="_x0000_s1026" name="Imagen de mapa de bits" r:id="rId7" imgW="5409524" imgH="3561905" progId="PBrush">
              <p:embed/>
            </p:oleObj>
          </a:graphicData>
        </a:graphic>
      </p:graphicFrame>
      <p:graphicFrame>
        <p:nvGraphicFramePr>
          <p:cNvPr id="12" name="Object 2" descr="Papel seda rosa"/>
          <p:cNvGraphicFramePr>
            <a:graphicFrameLocks noChangeAspect="1"/>
          </p:cNvGraphicFramePr>
          <p:nvPr/>
        </p:nvGraphicFramePr>
        <p:xfrm>
          <a:off x="142844" y="3357562"/>
          <a:ext cx="3357586" cy="2848585"/>
        </p:xfrm>
        <a:graphic>
          <a:graphicData uri="http://schemas.openxmlformats.org/presentationml/2006/ole">
            <p:oleObj spid="_x0000_s1027" name="Imagen de mapa de bits" r:id="rId8" imgW="4277322" imgH="3095238" progId="PBrush">
              <p:embed/>
            </p:oleObj>
          </a:graphicData>
        </a:graphic>
      </p:graphicFrame>
      <p:pic>
        <p:nvPicPr>
          <p:cNvPr id="13" name="12 Imagen" descr="mapa canton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94" y="1794747"/>
            <a:ext cx="3571900" cy="50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logo amst mejora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928802"/>
            <a:ext cx="1107596" cy="1084712"/>
          </a:xfrm>
          <a:prstGeom prst="rect">
            <a:avLst/>
          </a:prstGeom>
        </p:spPr>
      </p:pic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1500174"/>
            <a:ext cx="3778010" cy="2299747"/>
          </a:xfrm>
          <a:prstGeom prst="rect">
            <a:avLst/>
          </a:prstGeom>
          <a:noFill/>
        </p:spPr>
      </p:pic>
      <p:pic>
        <p:nvPicPr>
          <p:cNvPr id="10" name="Picture 5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6737" y="1516543"/>
            <a:ext cx="3745857" cy="2341085"/>
          </a:xfrm>
          <a:prstGeom prst="rect">
            <a:avLst/>
          </a:prstGeom>
          <a:noFill/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3899892"/>
            <a:ext cx="3811625" cy="2324550"/>
          </a:xfrm>
          <a:prstGeom prst="rect">
            <a:avLst/>
          </a:prstGeom>
          <a:noFill/>
        </p:spPr>
      </p:pic>
      <p:pic>
        <p:nvPicPr>
          <p:cNvPr id="15" name="Picture 6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4584" y="4095414"/>
            <a:ext cx="3778010" cy="2262544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3286116" y="5363190"/>
            <a:ext cx="223393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13.01</a:t>
            </a:r>
            <a:endParaRPr lang="es-E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5" descr="COLINA"/>
          <p:cNvPicPr>
            <a:picLocks noChangeAspect="1" noChangeArrowheads="1"/>
          </p:cNvPicPr>
          <p:nvPr/>
        </p:nvPicPr>
        <p:blipFill>
          <a:blip r:embed="rId10"/>
          <a:srcRect l="1006" r="1006" b="2443"/>
          <a:stretch>
            <a:fillRect/>
          </a:stretch>
        </p:blipFill>
        <p:spPr bwMode="auto">
          <a:xfrm>
            <a:off x="2357422" y="1785926"/>
            <a:ext cx="4501461" cy="3471873"/>
          </a:xfrm>
          <a:prstGeom prst="rect">
            <a:avLst/>
          </a:prstGeom>
          <a:noFill/>
          <a:effectLst>
            <a:outerShdw dist="107763" dir="2700000" algn="ctr" rotWithShape="0">
              <a:srgbClr val="1C1C1C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22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37 Grupo"/>
          <p:cNvGrpSpPr/>
          <p:nvPr/>
        </p:nvGrpSpPr>
        <p:grpSpPr>
          <a:xfrm>
            <a:off x="357158" y="1988840"/>
            <a:ext cx="8463314" cy="4223393"/>
            <a:chOff x="357158" y="2000240"/>
            <a:chExt cx="8072494" cy="4572032"/>
          </a:xfrm>
        </p:grpSpPr>
        <p:sp>
          <p:nvSpPr>
            <p:cNvPr id="21" name="20 Rectángulo"/>
            <p:cNvSpPr/>
            <p:nvPr/>
          </p:nvSpPr>
          <p:spPr>
            <a:xfrm>
              <a:off x="357158" y="3357562"/>
              <a:ext cx="1785950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Adopción política de los temas de "riesgo" y "desastres"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000364" y="2500306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Preparación ante la emergencia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715140" y="2500306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Acciones para la reducción y prevención del riesgo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857752" y="2506728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Orientación al desarrollo </a:t>
              </a:r>
              <a:r>
                <a:rPr lang="es-ES" sz="1400" b="1" dirty="0" err="1" smtClean="0">
                  <a:solidFill>
                    <a:schemeClr val="bg1"/>
                  </a:solidFill>
                </a:rPr>
                <a:t>resiliente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000364" y="4065520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Participación social y ciudadana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715140" y="4065520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Aporte de organismos públicas y privadas</a:t>
              </a:r>
            </a:p>
            <a:p>
              <a:pPr algn="ctr"/>
              <a:endParaRPr lang="es-ES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4857752" y="4071942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Liderazgo y aporte cualificado de los servidores públicos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000364" y="5708594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Fomento de la cultura del riesgo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6715140" y="5708594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 smtClean="0">
                  <a:solidFill>
                    <a:schemeClr val="bg1"/>
                  </a:solidFill>
                </a:rPr>
                <a:t>Confianza para la colaboración técnica y financiera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4857752" y="5715016"/>
              <a:ext cx="1714512" cy="857256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Generación de conocimiento y socialización de los aprendizajes</a:t>
              </a:r>
            </a:p>
            <a:p>
              <a:pPr algn="ctr"/>
              <a:endParaRPr lang="es-ES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3000364" y="2000240"/>
              <a:ext cx="5429288" cy="340583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 smtClean="0">
                  <a:solidFill>
                    <a:schemeClr val="bg1"/>
                  </a:solidFill>
                </a:rPr>
                <a:t>Áreas de resultados y sistemas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3000364" y="3571876"/>
              <a:ext cx="5429288" cy="340583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Actores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3000364" y="5214950"/>
              <a:ext cx="5429288" cy="340583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Acciones para crear un ambiente propicio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33 Flecha derecha"/>
            <p:cNvSpPr/>
            <p:nvPr/>
          </p:nvSpPr>
          <p:spPr>
            <a:xfrm rot="18000000">
              <a:off x="2076455" y="2701203"/>
              <a:ext cx="1000132" cy="71438"/>
            </a:xfrm>
            <a:prstGeom prst="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Flecha derecha"/>
            <p:cNvSpPr/>
            <p:nvPr/>
          </p:nvSpPr>
          <p:spPr>
            <a:xfrm rot="2700000">
              <a:off x="2021899" y="4843708"/>
              <a:ext cx="1000132" cy="71438"/>
            </a:xfrm>
            <a:prstGeom prst="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Flecha izquierda y derecha"/>
            <p:cNvSpPr/>
            <p:nvPr/>
          </p:nvSpPr>
          <p:spPr>
            <a:xfrm>
              <a:off x="2285984" y="3714752"/>
              <a:ext cx="642942" cy="71438"/>
            </a:xfrm>
            <a:prstGeom prst="left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2636912"/>
            <a:ext cx="7777163" cy="3149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PREPARACION ANTE LA EMERGENCIA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El municipio ha desarrollado un sistema que permite la preparación en situaciones de riesgo inminente y la respuesta a situaciones de emergencia </a:t>
            </a:r>
            <a:r>
              <a:rPr kumimoji="0" lang="es-MX" sz="16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(SAT, RED DE ALBERGUES, EQUIPAMIENTO, PERSONAL).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kern="0" dirty="0" smtClean="0">
                <a:ln w="18415" cmpd="sng">
                  <a:noFill/>
                  <a:prstDash val="solid"/>
                </a:ln>
                <a:latin typeface="Calibri" pitchFamily="34" charset="0"/>
                <a:ea typeface="Times New Roman" pitchFamily="18" charset="0"/>
                <a:cs typeface="Arial" charset="0"/>
              </a:rPr>
              <a:t>COMISION MUNICIPAL DE PROTECCION CIVIL, COMISIONES COMUNALES, COMITÉ DE EMERGENCIAS DE LA MUNICIPALIDAD (CAM – GERENCIAS DE AREA – CONCEJALES – UPCD)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1600" kern="0" dirty="0" smtClean="0">
                <a:ln w="18415" cmpd="sng">
                  <a:noFill/>
                  <a:prstDash val="solid"/>
                </a:ln>
                <a:latin typeface="Calibri" pitchFamily="34" charset="0"/>
                <a:ea typeface="Times New Roman" pitchFamily="18" charset="0"/>
                <a:cs typeface="Arial" charset="0"/>
              </a:rPr>
              <a:t>Integrado a la COMISION DEPARTAMENTAL DE PROTECCION CIVIL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s-MX" sz="1600" kern="0" dirty="0" smtClean="0">
                <a:ln w="18415" cmpd="sng">
                  <a:noFill/>
                  <a:prstDash val="solid"/>
                </a:ln>
                <a:latin typeface="Calibri" pitchFamily="34" charset="0"/>
                <a:ea typeface="Times New Roman" pitchFamily="18" charset="0"/>
                <a:cs typeface="Arial" charset="0"/>
              </a:rPr>
              <a:t>Capaces de planificar, organizar y ejecutar acciones propias,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11760" y="2060848"/>
            <a:ext cx="4761047" cy="70889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Tw Cen MT" pitchFamily="34" charset="0"/>
                <a:ea typeface="+mj-ea"/>
                <a:cs typeface="+mj-cs"/>
              </a:rPr>
              <a:t>AREA DE RESULTADOS Y SISTEMAS</a:t>
            </a:r>
            <a:endParaRPr kumimoji="0" lang="es-ES" sz="20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2414048"/>
            <a:ext cx="7848600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ORIENTACION AL DESARROLLO RESILIENTE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Infraestructura pública y servicios municipales de función flexible.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Reasentamiento de comunidades expuestas y programas de mejora de la calidad de la vivienda.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Mejoramiento de entornos de asentamientos precarios.</a:t>
            </a:r>
            <a:endParaRPr kumimoji="0" lang="es-SV" sz="20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SV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4343444"/>
            <a:ext cx="7848600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ACCIONES PARA REDUCIR Y PREVENIR EL RIESGO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uLnTx/>
                <a:uFillTx/>
                <a:latin typeface="Calibri" pitchFamily="34" charset="0"/>
                <a:ea typeface="+mn-ea"/>
                <a:cs typeface="+mn-cs"/>
              </a:rPr>
              <a:t>Construcción de obras de mitigación en caminos y asentamientos vulnerables (taludes, muros de contención, reforestación).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SV" sz="200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Ordenamiento territorial y control del uso de suelo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SV" sz="2000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Fomento de la vigilancia y denuncia ciudadana. </a:t>
            </a:r>
            <a:endParaRPr lang="es-ES" sz="2000" dirty="0" smtClean="0">
              <a:ln w="18415" cmpd="sng">
                <a:noFill/>
                <a:prstDash val="solid"/>
              </a:ln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14546" y="1785926"/>
            <a:ext cx="4761047" cy="70889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Tw Cen MT" pitchFamily="34" charset="0"/>
                <a:ea typeface="+mj-ea"/>
                <a:cs typeface="+mj-cs"/>
              </a:rPr>
              <a:t>AREA DE RESULTADOS Y SISTEMAS</a:t>
            </a:r>
            <a:endParaRPr kumimoji="0" lang="es-ES" sz="20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71470" y="1285860"/>
            <a:ext cx="4071965" cy="70889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Tw Cen MT" pitchFamily="34" charset="0"/>
                <a:ea typeface="+mj-ea"/>
                <a:cs typeface="+mj-cs"/>
              </a:rPr>
              <a:t>AREA DE RESULTADOS Y SISTEMAS</a:t>
            </a:r>
            <a:endParaRPr kumimoji="0" lang="es-ES" sz="20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57356" y="2000240"/>
            <a:ext cx="706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smtClean="0"/>
              <a:t>LA POLITICA MUNICIPAL PARA LA REDUCCION DE RIESGO DE DESASTRES</a:t>
            </a:r>
            <a:endParaRPr lang="es-SV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361336" y="2345460"/>
            <a:ext cx="8496944" cy="1512168"/>
            <a:chOff x="323528" y="2564904"/>
            <a:chExt cx="7920880" cy="1368152"/>
          </a:xfrm>
        </p:grpSpPr>
        <p:grpSp>
          <p:nvGrpSpPr>
            <p:cNvPr id="11" name="6 Grupo"/>
            <p:cNvGrpSpPr/>
            <p:nvPr/>
          </p:nvGrpSpPr>
          <p:grpSpPr>
            <a:xfrm>
              <a:off x="323528" y="2996952"/>
              <a:ext cx="7920879" cy="936104"/>
              <a:chOff x="467544" y="4500570"/>
              <a:chExt cx="7962108" cy="1428760"/>
            </a:xfrm>
          </p:grpSpPr>
          <p:sp>
            <p:nvSpPr>
              <p:cNvPr id="13" name="12 Documento"/>
              <p:cNvSpPr/>
              <p:nvPr/>
            </p:nvSpPr>
            <p:spPr>
              <a:xfrm>
                <a:off x="467544" y="4869160"/>
                <a:ext cx="1561431" cy="785818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DOCUMENTO  BASE</a:t>
                </a:r>
                <a:endParaRPr lang="es-SV" sz="1000" b="1" dirty="0"/>
              </a:p>
            </p:txBody>
          </p:sp>
          <p:sp>
            <p:nvSpPr>
              <p:cNvPr id="14" name="13 Proceso alternativo"/>
              <p:cNvSpPr/>
              <p:nvPr/>
            </p:nvSpPr>
            <p:spPr>
              <a:xfrm>
                <a:off x="2143108" y="4929198"/>
                <a:ext cx="1387938" cy="50006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PROCESO DE CONSULTA</a:t>
                </a:r>
                <a:endParaRPr lang="es-SV" sz="1000" b="1" dirty="0"/>
              </a:p>
            </p:txBody>
          </p:sp>
          <p:sp>
            <p:nvSpPr>
              <p:cNvPr id="15" name="14 Datos"/>
              <p:cNvSpPr/>
              <p:nvPr/>
            </p:nvSpPr>
            <p:spPr>
              <a:xfrm>
                <a:off x="3857620" y="4500570"/>
                <a:ext cx="1040954" cy="428628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SECTORIAL</a:t>
                </a:r>
                <a:endParaRPr lang="es-SV" sz="1000" b="1" dirty="0"/>
              </a:p>
            </p:txBody>
          </p:sp>
          <p:sp>
            <p:nvSpPr>
              <p:cNvPr id="16" name="15 Preparación"/>
              <p:cNvSpPr/>
              <p:nvPr/>
            </p:nvSpPr>
            <p:spPr>
              <a:xfrm>
                <a:off x="4786314" y="4857760"/>
                <a:ext cx="1643074" cy="642942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PROCESA</a:t>
                </a:r>
              </a:p>
              <a:p>
                <a:pPr algn="ctr"/>
                <a:r>
                  <a:rPr lang="es-SV" sz="1000" b="1" dirty="0" smtClean="0"/>
                  <a:t>MIENTO</a:t>
                </a:r>
                <a:endParaRPr lang="es-SV" sz="1000" b="1" dirty="0"/>
              </a:p>
            </p:txBody>
          </p:sp>
          <p:sp>
            <p:nvSpPr>
              <p:cNvPr id="17" name="16 Datos"/>
              <p:cNvSpPr/>
              <p:nvPr/>
            </p:nvSpPr>
            <p:spPr>
              <a:xfrm>
                <a:off x="3643306" y="5000636"/>
                <a:ext cx="1040954" cy="428628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TERRI TORIAL</a:t>
                </a:r>
                <a:endParaRPr lang="es-SV" sz="1000" b="1" dirty="0"/>
              </a:p>
            </p:txBody>
          </p:sp>
          <p:sp>
            <p:nvSpPr>
              <p:cNvPr id="18" name="17 Decisión"/>
              <p:cNvSpPr/>
              <p:nvPr/>
            </p:nvSpPr>
            <p:spPr>
              <a:xfrm>
                <a:off x="6643702" y="4786322"/>
                <a:ext cx="1785950" cy="785818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CONCEJO MUNICIPAL</a:t>
                </a:r>
                <a:endParaRPr lang="es-SV" sz="1000" b="1" dirty="0"/>
              </a:p>
            </p:txBody>
          </p:sp>
          <p:sp>
            <p:nvSpPr>
              <p:cNvPr id="19" name="18 Datos"/>
              <p:cNvSpPr/>
              <p:nvPr/>
            </p:nvSpPr>
            <p:spPr>
              <a:xfrm>
                <a:off x="3428992" y="5500702"/>
                <a:ext cx="1040954" cy="428628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SV" sz="1000" b="1" dirty="0" smtClean="0"/>
                  <a:t>CALIFI CADA</a:t>
                </a:r>
                <a:endParaRPr lang="es-SV" sz="1000" b="1" dirty="0"/>
              </a:p>
            </p:txBody>
          </p:sp>
        </p:grpSp>
        <p:sp>
          <p:nvSpPr>
            <p:cNvPr id="12" name="11 CuadroTexto"/>
            <p:cNvSpPr txBox="1"/>
            <p:nvPr/>
          </p:nvSpPr>
          <p:spPr>
            <a:xfrm>
              <a:off x="323528" y="2564904"/>
              <a:ext cx="3168352" cy="27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400" b="1" dirty="0" smtClean="0">
                  <a:latin typeface="Aharoni" pitchFamily="2" charset="-79"/>
                  <a:cs typeface="Aharoni" pitchFamily="2" charset="-79"/>
                </a:rPr>
                <a:t>PROCESO DE FORMULACION</a:t>
              </a:r>
              <a:r>
                <a:rPr lang="es-SV" sz="1400" b="1" dirty="0" smtClean="0"/>
                <a:t>:</a:t>
              </a:r>
              <a:endParaRPr lang="es-SV" sz="1400" b="1" dirty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57158" y="3749551"/>
            <a:ext cx="8319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latin typeface="Aharoni" pitchFamily="2" charset="-79"/>
                <a:cs typeface="Aharoni" pitchFamily="2" charset="-79"/>
              </a:rPr>
              <a:t>OBJETIVO:</a:t>
            </a:r>
            <a:r>
              <a:rPr lang="es-SV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s-SV" sz="1400" dirty="0" smtClean="0"/>
              <a:t>Incorporar el enfoque de la gestión estratégica del riesgo en el modelo de desarrollo local de Santa Tecl</a:t>
            </a:r>
            <a:r>
              <a:rPr lang="es-SV" sz="1600" dirty="0" smtClean="0"/>
              <a:t>a</a:t>
            </a:r>
            <a:endParaRPr lang="es-SV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95536" y="450912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latin typeface="Aharoni" pitchFamily="2" charset="-79"/>
                <a:cs typeface="Aharoni" pitchFamily="2" charset="-79"/>
              </a:rPr>
              <a:t>ALCANCES: </a:t>
            </a:r>
          </a:p>
          <a:p>
            <a:pPr>
              <a:buFont typeface="Wingdings" pitchFamily="2" charset="2"/>
              <a:buChar char="q"/>
            </a:pPr>
            <a:r>
              <a:rPr lang="es-SV" sz="1400" dirty="0" smtClean="0"/>
              <a:t>Deberá fomentar una cultura de prevención y control de desastres. Esfuerzo sostenido.</a:t>
            </a:r>
          </a:p>
          <a:p>
            <a:endParaRPr lang="es-SV" sz="1400" dirty="0" smtClean="0"/>
          </a:p>
          <a:p>
            <a:pPr>
              <a:buFont typeface="Wingdings" pitchFamily="2" charset="2"/>
              <a:buChar char="q"/>
            </a:pPr>
            <a:r>
              <a:rPr lang="es-SV" sz="1400" dirty="0" smtClean="0"/>
              <a:t>Se aplica a todo el territorio municipal (rural y urbano)</a:t>
            </a:r>
          </a:p>
          <a:p>
            <a:endParaRPr lang="es-SV" sz="1400" dirty="0" smtClean="0"/>
          </a:p>
          <a:p>
            <a:pPr>
              <a:buFont typeface="Wingdings" pitchFamily="2" charset="2"/>
              <a:buChar char="q"/>
            </a:pPr>
            <a:r>
              <a:rPr lang="es-SV" sz="1400" dirty="0" smtClean="0"/>
              <a:t>Son sujetos de su implementación todos los conglomerados poblacionales y todos los grupos etarios.</a:t>
            </a:r>
          </a:p>
          <a:p>
            <a:endParaRPr lang="es-SV" sz="1400" dirty="0" smtClean="0"/>
          </a:p>
          <a:p>
            <a:pPr>
              <a:buFont typeface="Wingdings" pitchFamily="2" charset="2"/>
              <a:buChar char="q"/>
            </a:pPr>
            <a:r>
              <a:rPr lang="es-SV" sz="1400" dirty="0" smtClean="0"/>
              <a:t>Incluye a todos los entes establecidos en el municipio: públicos y privados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xmlns="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08304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275856" y="3986480"/>
            <a:ext cx="237626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400" b="1" dirty="0" smtClean="0"/>
              <a:t>Educación</a:t>
            </a:r>
          </a:p>
          <a:p>
            <a:endParaRPr lang="es-SV" sz="1400" b="1" dirty="0" smtClean="0"/>
          </a:p>
          <a:p>
            <a:r>
              <a:rPr lang="es-SV" sz="1400" b="1" dirty="0" smtClean="0"/>
              <a:t>Memoria Histórica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5496" y="4077072"/>
            <a:ext cx="3168352" cy="685240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152400" dist="317500" dir="82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s-SV" sz="1400" b="1" dirty="0" smtClean="0">
                <a:solidFill>
                  <a:schemeClr val="tx1"/>
                </a:solidFill>
              </a:rPr>
              <a:t>2. SOCIALIZACION DE LA CULTURA DE GESTION DE RISGOS:</a:t>
            </a:r>
          </a:p>
          <a:p>
            <a:pPr algn="ctr"/>
            <a:endParaRPr lang="es-SV" sz="1600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 r="12143" b="14286"/>
          <a:stretch>
            <a:fillRect/>
          </a:stretch>
        </p:blipFill>
        <p:spPr bwMode="auto">
          <a:xfrm>
            <a:off x="107504" y="4798238"/>
            <a:ext cx="2045902" cy="158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1 Grupo"/>
          <p:cNvGrpSpPr/>
          <p:nvPr/>
        </p:nvGrpSpPr>
        <p:grpSpPr>
          <a:xfrm>
            <a:off x="0" y="1855429"/>
            <a:ext cx="9029634" cy="3661803"/>
            <a:chOff x="0" y="1855429"/>
            <a:chExt cx="9029634" cy="366180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t="16925" r="4523" b="45446"/>
            <a:stretch>
              <a:fillRect/>
            </a:stretch>
          </p:blipFill>
          <p:spPr bwMode="auto">
            <a:xfrm>
              <a:off x="35496" y="2708920"/>
              <a:ext cx="3851920" cy="1179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 redondeado"/>
            <p:cNvSpPr/>
            <p:nvPr/>
          </p:nvSpPr>
          <p:spPr>
            <a:xfrm>
              <a:off x="0" y="1916832"/>
              <a:ext cx="3168352" cy="720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152400" dist="317500" dir="822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b="1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s-ES" sz="1400" b="1" dirty="0" smtClean="0">
                  <a:solidFill>
                    <a:sysClr val="windowText" lastClr="000000"/>
                  </a:solidFill>
                </a:rPr>
                <a:t>1. INVESTIGACIÓN CIENTÍFICA Y GESTIÓN DE RIESGOS</a:t>
              </a:r>
            </a:p>
            <a:p>
              <a:pPr algn="ctr"/>
              <a:endParaRPr lang="es-SV" sz="16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275856" y="1919734"/>
              <a:ext cx="3384376" cy="116955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s-SV" sz="1400" b="1" dirty="0" smtClean="0"/>
                <a:t>Identificación de escenarios de riesgo.</a:t>
              </a:r>
            </a:p>
            <a:p>
              <a:pPr algn="just"/>
              <a:r>
                <a:rPr lang="es-SV" sz="1400" b="1" dirty="0" smtClean="0"/>
                <a:t>Sistema integrado de información</a:t>
              </a:r>
            </a:p>
            <a:p>
              <a:pPr algn="just"/>
              <a:r>
                <a:rPr lang="es-SV" sz="1400" b="1" dirty="0" smtClean="0"/>
                <a:t>Reducción de Riesgos (usos de suelo, intervención de cuencas hidrográficas, mejora de vivienda)</a:t>
              </a:r>
            </a:p>
          </p:txBody>
        </p:sp>
        <p:pic>
          <p:nvPicPr>
            <p:cNvPr id="19" name="Picture 13" descr="C:\smig\MAPAS JPG\Ordenanza_Riesgo_ urb\ORDENANZA_07030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0232" y="1855429"/>
              <a:ext cx="2369402" cy="3661803"/>
            </a:xfrm>
            <a:prstGeom prst="rect">
              <a:avLst/>
            </a:prstGeom>
            <a:noFill/>
          </p:spPr>
        </p:pic>
      </p:grpSp>
      <p:pic>
        <p:nvPicPr>
          <p:cNvPr id="20" name="Picture 2" descr="rio 1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797100"/>
            <a:ext cx="1872208" cy="161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13" descr="P10001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88662"/>
            <a:ext cx="1629479" cy="15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67544" y="1506270"/>
            <a:ext cx="194421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sz="1600" b="1" dirty="0" smtClean="0"/>
              <a:t>EJES DE LA POLITICA</a:t>
            </a:r>
            <a:endParaRPr lang="es-SV" sz="1600" b="1" dirty="0"/>
          </a:p>
        </p:txBody>
      </p:sp>
    </p:spTree>
    <p:extLst>
      <p:ext uri="{BB962C8B-B14F-4D97-AF65-F5344CB8AC3E}">
        <p14:creationId xmlns="" xmlns:p14="http://schemas.microsoft.com/office/powerpoint/2010/main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3096344" cy="168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" y="0"/>
            <a:ext cx="9182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56322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Lamina 1/N</a:t>
            </a:r>
            <a:endParaRPr lang="es-P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391275"/>
            <a:ext cx="7769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771800" y="1970256"/>
            <a:ext cx="2232248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400" b="1" dirty="0" smtClean="0"/>
              <a:t>Formación inter institucional, multisectorial descentralizada</a:t>
            </a:r>
            <a:endParaRPr lang="es-SV" sz="1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35496" y="1988840"/>
            <a:ext cx="2592288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152400" dist="317500" dir="82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SV" sz="1400" b="1" dirty="0" smtClean="0">
                <a:solidFill>
                  <a:schemeClr val="tx1"/>
                </a:solidFill>
              </a:rPr>
              <a:t>3. FORTALECIMIENTO  INSTITUCIONAL</a:t>
            </a:r>
          </a:p>
          <a:p>
            <a:pPr algn="ctr"/>
            <a:endParaRPr lang="es-SV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71800" y="3411577"/>
            <a:ext cx="3168352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400" b="1" dirty="0" smtClean="0"/>
              <a:t>Consolidar la participación ciudadana:</a:t>
            </a:r>
          </a:p>
          <a:p>
            <a:r>
              <a:rPr lang="es-SV" sz="1400" b="1" dirty="0" smtClean="0"/>
              <a:t>Organización</a:t>
            </a:r>
          </a:p>
          <a:p>
            <a:r>
              <a:rPr lang="es-SV" sz="1400" b="1" dirty="0" smtClean="0"/>
              <a:t>Redes de comunicación</a:t>
            </a:r>
          </a:p>
          <a:p>
            <a:r>
              <a:rPr lang="es-SV" sz="1400" b="1" dirty="0" smtClean="0"/>
              <a:t>Análisis participativo de la vulnerabilidad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5496" y="3645024"/>
            <a:ext cx="2592288" cy="6962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152400" dist="317500" dir="82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SV" sz="1400" b="1" dirty="0" smtClean="0">
                <a:solidFill>
                  <a:schemeClr val="tx1"/>
                </a:solidFill>
              </a:rPr>
              <a:t>4. PROMOCION DE LA PARTICIPACION CIUDADANA</a:t>
            </a:r>
          </a:p>
          <a:p>
            <a:pPr algn="ctr"/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5496" y="5301208"/>
            <a:ext cx="2592288" cy="696273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152400" dist="317500" dir="822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SV" sz="1400" b="1" dirty="0" smtClean="0">
                <a:solidFill>
                  <a:schemeClr val="tx1"/>
                </a:solidFill>
              </a:rPr>
              <a:t>5. GESTION DE EMERGENCIAS</a:t>
            </a:r>
          </a:p>
          <a:p>
            <a:pPr algn="ctr"/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71800" y="5013176"/>
            <a:ext cx="3024336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SV" sz="1400" b="1" dirty="0" smtClean="0"/>
              <a:t>Comisión Municipal de Protección Civil</a:t>
            </a:r>
          </a:p>
          <a:p>
            <a:r>
              <a:rPr lang="es-SV" sz="1400" b="1" dirty="0" smtClean="0"/>
              <a:t>Unidad para la Prevención y Control de desastres UPCD</a:t>
            </a:r>
          </a:p>
          <a:p>
            <a:r>
              <a:rPr lang="es-SV" sz="1400" b="1" dirty="0" smtClean="0"/>
              <a:t>Comisiones locales</a:t>
            </a:r>
          </a:p>
          <a:p>
            <a:r>
              <a:rPr lang="es-SV" sz="1400" b="1" dirty="0" smtClean="0"/>
              <a:t>Red de albergues</a:t>
            </a:r>
            <a:endParaRPr lang="es-SV" sz="1400" b="1" dirty="0"/>
          </a:p>
        </p:txBody>
      </p:sp>
      <p:grpSp>
        <p:nvGrpSpPr>
          <p:cNvPr id="2" name="5 Grupo"/>
          <p:cNvGrpSpPr/>
          <p:nvPr/>
        </p:nvGrpSpPr>
        <p:grpSpPr>
          <a:xfrm>
            <a:off x="5544616" y="1988839"/>
            <a:ext cx="3563888" cy="1728193"/>
            <a:chOff x="1252538" y="2564904"/>
            <a:chExt cx="6646019" cy="395019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46500"/>
            <a:stretch>
              <a:fillRect/>
            </a:stretch>
          </p:blipFill>
          <p:spPr bwMode="auto">
            <a:xfrm>
              <a:off x="1252538" y="3212976"/>
              <a:ext cx="6638925" cy="330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6111" b="82222"/>
            <a:stretch>
              <a:fillRect/>
            </a:stretch>
          </p:blipFill>
          <p:spPr bwMode="auto">
            <a:xfrm>
              <a:off x="1259632" y="2564904"/>
              <a:ext cx="6638925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105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1042</Words>
  <Application>Microsoft Office PowerPoint</Application>
  <PresentationFormat>Presentación en pantalla (4:3)</PresentationFormat>
  <Paragraphs>183</Paragraphs>
  <Slides>15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Imagen de mapa de bits</vt:lpstr>
      <vt:lpstr>Sesión Temática: Desarrollando ciudades resilientes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Temática:</dc:title>
  <dc:creator>Julio Garcia</dc:creator>
  <cp:lastModifiedBy>Luis Hernandez</cp:lastModifiedBy>
  <cp:revision>39</cp:revision>
  <dcterms:created xsi:type="dcterms:W3CDTF">2011-02-04T21:23:49Z</dcterms:created>
  <dcterms:modified xsi:type="dcterms:W3CDTF">2011-03-16T12:33:38Z</dcterms:modified>
</cp:coreProperties>
</file>