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72" r:id="rId4"/>
    <p:sldId id="275" r:id="rId5"/>
    <p:sldId id="273" r:id="rId6"/>
    <p:sldId id="274" r:id="rId7"/>
    <p:sldId id="286" r:id="rId8"/>
    <p:sldId id="287" r:id="rId9"/>
    <p:sldId id="288" r:id="rId10"/>
    <p:sldId id="290" r:id="rId11"/>
    <p:sldId id="295" r:id="rId12"/>
    <p:sldId id="294" r:id="rId13"/>
    <p:sldId id="293" r:id="rId14"/>
    <p:sldId id="292" r:id="rId15"/>
    <p:sldId id="291" r:id="rId16"/>
    <p:sldId id="257" r:id="rId17"/>
  </p:sldIdLst>
  <p:sldSz cx="9144000" cy="6858000" type="screen4x3"/>
  <p:notesSz cx="6797675" cy="9928225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816" y="-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84A77E-D9EA-48E2-83CD-ED0B17A7B038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C"/>
        </a:p>
      </dgm:t>
    </dgm:pt>
    <dgm:pt modelId="{FD555F70-8491-4156-940A-9D5A6918C56E}">
      <dgm:prSet phldrT="[Texto]" custT="1"/>
      <dgm:spPr/>
      <dgm:t>
        <a:bodyPr/>
        <a:lstStyle/>
        <a:p>
          <a:r>
            <a:rPr lang="es-ES_tradnl" sz="2200" dirty="0" smtClean="0"/>
            <a:t>Reducción de la vulnerabilidad como prioridad nacional</a:t>
          </a:r>
          <a:endParaRPr lang="es-EC" sz="2200" dirty="0"/>
        </a:p>
      </dgm:t>
    </dgm:pt>
    <dgm:pt modelId="{49ABB443-8D3D-46D7-9A5E-B492F9A63AF5}" type="parTrans" cxnId="{3339D9A4-DA55-4FC7-A08B-C78889B1C683}">
      <dgm:prSet/>
      <dgm:spPr/>
      <dgm:t>
        <a:bodyPr/>
        <a:lstStyle/>
        <a:p>
          <a:endParaRPr lang="es-EC" sz="2200"/>
        </a:p>
      </dgm:t>
    </dgm:pt>
    <dgm:pt modelId="{2F8C2195-7F0C-4440-A3FF-B05C2D969B72}" type="sibTrans" cxnId="{3339D9A4-DA55-4FC7-A08B-C78889B1C683}">
      <dgm:prSet/>
      <dgm:spPr/>
      <dgm:t>
        <a:bodyPr/>
        <a:lstStyle/>
        <a:p>
          <a:endParaRPr lang="es-EC" sz="2200"/>
        </a:p>
      </dgm:t>
    </dgm:pt>
    <dgm:pt modelId="{845484D7-F720-46C6-A191-7D09E9358BE7}">
      <dgm:prSet phldrT="[Texto]" custT="1"/>
      <dgm:spPr/>
      <dgm:t>
        <a:bodyPr/>
        <a:lstStyle/>
        <a:p>
          <a:r>
            <a:rPr lang="es-EC" sz="2200" dirty="0" smtClean="0"/>
            <a:t>Identificación, conocimiento, información y seguimiento de riesgos</a:t>
          </a:r>
          <a:endParaRPr lang="es-EC" sz="2200" dirty="0"/>
        </a:p>
      </dgm:t>
    </dgm:pt>
    <dgm:pt modelId="{A51B712D-C760-4403-BA07-386EA0B098DD}" type="parTrans" cxnId="{A1B63CBB-E6A5-4D3E-A2AC-973AD4A33D19}">
      <dgm:prSet/>
      <dgm:spPr/>
      <dgm:t>
        <a:bodyPr/>
        <a:lstStyle/>
        <a:p>
          <a:endParaRPr lang="es-EC" sz="2200"/>
        </a:p>
      </dgm:t>
    </dgm:pt>
    <dgm:pt modelId="{C57DD21B-5E11-4468-B5F2-6418B1F65BC1}" type="sibTrans" cxnId="{A1B63CBB-E6A5-4D3E-A2AC-973AD4A33D19}">
      <dgm:prSet/>
      <dgm:spPr/>
      <dgm:t>
        <a:bodyPr/>
        <a:lstStyle/>
        <a:p>
          <a:endParaRPr lang="es-EC" sz="2200"/>
        </a:p>
      </dgm:t>
    </dgm:pt>
    <dgm:pt modelId="{775EAA50-9D13-4DAE-BDBD-FA95E0C10289}">
      <dgm:prSet phldrT="[Texto]" custT="1"/>
      <dgm:spPr/>
      <dgm:t>
        <a:bodyPr/>
        <a:lstStyle/>
        <a:p>
          <a:r>
            <a:rPr lang="es-EC" sz="2200" dirty="0" smtClean="0"/>
            <a:t>Integración de GR en las políticas planes y programas de desarrollo e inversión</a:t>
          </a:r>
          <a:endParaRPr lang="es-EC" sz="2200" dirty="0"/>
        </a:p>
      </dgm:t>
    </dgm:pt>
    <dgm:pt modelId="{BF3C18BF-18C1-44B8-BAE3-CD49C0602E47}" type="parTrans" cxnId="{0EC76C53-3DB1-45D4-BACE-9C44A625F65F}">
      <dgm:prSet/>
      <dgm:spPr/>
      <dgm:t>
        <a:bodyPr/>
        <a:lstStyle/>
        <a:p>
          <a:endParaRPr lang="es-EC" sz="2200"/>
        </a:p>
      </dgm:t>
    </dgm:pt>
    <dgm:pt modelId="{645A5C88-D1D9-4522-8D19-002F533DB70D}" type="sibTrans" cxnId="{0EC76C53-3DB1-45D4-BACE-9C44A625F65F}">
      <dgm:prSet/>
      <dgm:spPr/>
      <dgm:t>
        <a:bodyPr/>
        <a:lstStyle/>
        <a:p>
          <a:endParaRPr lang="es-EC" sz="2200"/>
        </a:p>
      </dgm:t>
    </dgm:pt>
    <dgm:pt modelId="{C2B0FACF-696C-4135-8D2A-50739E76AEEB}">
      <dgm:prSet phldrT="[Texto]" custT="1"/>
      <dgm:spPr/>
      <dgm:t>
        <a:bodyPr/>
        <a:lstStyle/>
        <a:p>
          <a:r>
            <a:rPr lang="es-EC" sz="2200" dirty="0" smtClean="0"/>
            <a:t>Fortalecimiento institucional</a:t>
          </a:r>
          <a:endParaRPr lang="es-EC" sz="2200" dirty="0"/>
        </a:p>
      </dgm:t>
    </dgm:pt>
    <dgm:pt modelId="{5BE6C5F5-7C88-44BC-A808-23762C12BE80}" type="parTrans" cxnId="{C53A629B-D711-4C17-94F9-CE44BAE7AEC6}">
      <dgm:prSet/>
      <dgm:spPr/>
      <dgm:t>
        <a:bodyPr/>
        <a:lstStyle/>
        <a:p>
          <a:endParaRPr lang="es-EC" sz="2200"/>
        </a:p>
      </dgm:t>
    </dgm:pt>
    <dgm:pt modelId="{4381F746-0519-4242-A25C-3CFFF44A68E4}" type="sibTrans" cxnId="{C53A629B-D711-4C17-94F9-CE44BAE7AEC6}">
      <dgm:prSet/>
      <dgm:spPr/>
      <dgm:t>
        <a:bodyPr/>
        <a:lstStyle/>
        <a:p>
          <a:endParaRPr lang="es-EC" sz="2200"/>
        </a:p>
      </dgm:t>
    </dgm:pt>
    <dgm:pt modelId="{7C39A08A-35CA-499B-92D6-9CCAA0BB6710}">
      <dgm:prSet phldrT="[Texto]" custT="1"/>
      <dgm:spPr/>
      <dgm:t>
        <a:bodyPr/>
        <a:lstStyle/>
        <a:p>
          <a:r>
            <a:rPr lang="es-EC" sz="2200" dirty="0" smtClean="0"/>
            <a:t>Construcción Social</a:t>
          </a:r>
          <a:endParaRPr lang="es-EC" sz="2200" dirty="0"/>
        </a:p>
      </dgm:t>
    </dgm:pt>
    <dgm:pt modelId="{C3A4B06D-83BD-4BD6-9689-B9B057180560}" type="parTrans" cxnId="{D8D4B7D3-37E6-4BD3-BD52-D5569B1A90C2}">
      <dgm:prSet/>
      <dgm:spPr/>
      <dgm:t>
        <a:bodyPr/>
        <a:lstStyle/>
        <a:p>
          <a:endParaRPr lang="es-EC" sz="2200"/>
        </a:p>
      </dgm:t>
    </dgm:pt>
    <dgm:pt modelId="{BE197B87-6A9D-4E7A-86F2-68777333AA29}" type="sibTrans" cxnId="{D8D4B7D3-37E6-4BD3-BD52-D5569B1A90C2}">
      <dgm:prSet/>
      <dgm:spPr/>
      <dgm:t>
        <a:bodyPr/>
        <a:lstStyle/>
        <a:p>
          <a:endParaRPr lang="es-EC" sz="2200"/>
        </a:p>
      </dgm:t>
    </dgm:pt>
    <dgm:pt modelId="{8CEF1ED6-6349-4998-8D7F-BBB490DE5E8D}" type="pres">
      <dgm:prSet presAssocID="{7284A77E-D9EA-48E2-83CD-ED0B17A7B03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D1DB17F3-39FE-47C4-9AFC-A836254CB854}" type="pres">
      <dgm:prSet presAssocID="{FD555F70-8491-4156-940A-9D5A6918C56E}" presName="parentLin" presStyleCnt="0"/>
      <dgm:spPr/>
    </dgm:pt>
    <dgm:pt modelId="{9F5F7522-6F4B-477A-9657-D652A36FF1AC}" type="pres">
      <dgm:prSet presAssocID="{FD555F70-8491-4156-940A-9D5A6918C56E}" presName="parentLeftMargin" presStyleLbl="node1" presStyleIdx="0" presStyleCnt="5"/>
      <dgm:spPr/>
      <dgm:t>
        <a:bodyPr/>
        <a:lstStyle/>
        <a:p>
          <a:endParaRPr lang="es-EC"/>
        </a:p>
      </dgm:t>
    </dgm:pt>
    <dgm:pt modelId="{F35A18CB-BC6B-4BBF-85DF-DAAAA1E15E6B}" type="pres">
      <dgm:prSet presAssocID="{FD555F70-8491-4156-940A-9D5A6918C56E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CDC674F4-FD40-44DB-A24C-EF87AAC21F94}" type="pres">
      <dgm:prSet presAssocID="{FD555F70-8491-4156-940A-9D5A6918C56E}" presName="negativeSpace" presStyleCnt="0"/>
      <dgm:spPr/>
    </dgm:pt>
    <dgm:pt modelId="{56D9F731-FEDC-43C7-B280-C13FE333B344}" type="pres">
      <dgm:prSet presAssocID="{FD555F70-8491-4156-940A-9D5A6918C56E}" presName="childText" presStyleLbl="conFgAcc1" presStyleIdx="0" presStyleCnt="5">
        <dgm:presLayoutVars>
          <dgm:bulletEnabled val="1"/>
        </dgm:presLayoutVars>
      </dgm:prSet>
      <dgm:spPr/>
    </dgm:pt>
    <dgm:pt modelId="{A9236E9D-FD51-4B10-A2BC-E9B2D88E0028}" type="pres">
      <dgm:prSet presAssocID="{2F8C2195-7F0C-4440-A3FF-B05C2D969B72}" presName="spaceBetweenRectangles" presStyleCnt="0"/>
      <dgm:spPr/>
    </dgm:pt>
    <dgm:pt modelId="{A56D2C32-13E4-4021-83F8-467A6F3532B0}" type="pres">
      <dgm:prSet presAssocID="{845484D7-F720-46C6-A191-7D09E9358BE7}" presName="parentLin" presStyleCnt="0"/>
      <dgm:spPr/>
    </dgm:pt>
    <dgm:pt modelId="{2E73D3D0-491F-4473-9922-35E0106D3E16}" type="pres">
      <dgm:prSet presAssocID="{845484D7-F720-46C6-A191-7D09E9358BE7}" presName="parentLeftMargin" presStyleLbl="node1" presStyleIdx="0" presStyleCnt="5"/>
      <dgm:spPr/>
      <dgm:t>
        <a:bodyPr/>
        <a:lstStyle/>
        <a:p>
          <a:endParaRPr lang="es-EC"/>
        </a:p>
      </dgm:t>
    </dgm:pt>
    <dgm:pt modelId="{9965AF41-F46B-464E-9106-8836583BA1E8}" type="pres">
      <dgm:prSet presAssocID="{845484D7-F720-46C6-A191-7D09E9358BE7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19601068-12B6-4214-B4B2-1B6526108818}" type="pres">
      <dgm:prSet presAssocID="{845484D7-F720-46C6-A191-7D09E9358BE7}" presName="negativeSpace" presStyleCnt="0"/>
      <dgm:spPr/>
    </dgm:pt>
    <dgm:pt modelId="{BB1A78F8-6AFF-420B-BA98-2F95851955CE}" type="pres">
      <dgm:prSet presAssocID="{845484D7-F720-46C6-A191-7D09E9358BE7}" presName="childText" presStyleLbl="conFgAcc1" presStyleIdx="1" presStyleCnt="5">
        <dgm:presLayoutVars>
          <dgm:bulletEnabled val="1"/>
        </dgm:presLayoutVars>
      </dgm:prSet>
      <dgm:spPr/>
    </dgm:pt>
    <dgm:pt modelId="{4A11180D-F3D3-468C-9A86-E3E40369810C}" type="pres">
      <dgm:prSet presAssocID="{C57DD21B-5E11-4468-B5F2-6418B1F65BC1}" presName="spaceBetweenRectangles" presStyleCnt="0"/>
      <dgm:spPr/>
    </dgm:pt>
    <dgm:pt modelId="{AEADFB34-90A6-406E-A57E-6D8317605C3B}" type="pres">
      <dgm:prSet presAssocID="{775EAA50-9D13-4DAE-BDBD-FA95E0C10289}" presName="parentLin" presStyleCnt="0"/>
      <dgm:spPr/>
    </dgm:pt>
    <dgm:pt modelId="{110B197F-72A2-403C-A9D9-B3D95678D419}" type="pres">
      <dgm:prSet presAssocID="{775EAA50-9D13-4DAE-BDBD-FA95E0C10289}" presName="parentLeftMargin" presStyleLbl="node1" presStyleIdx="1" presStyleCnt="5"/>
      <dgm:spPr/>
      <dgm:t>
        <a:bodyPr/>
        <a:lstStyle/>
        <a:p>
          <a:endParaRPr lang="es-EC"/>
        </a:p>
      </dgm:t>
    </dgm:pt>
    <dgm:pt modelId="{7471F6FA-660E-4AD2-83B1-861FD05F8424}" type="pres">
      <dgm:prSet presAssocID="{775EAA50-9D13-4DAE-BDBD-FA95E0C10289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EF3658D9-048C-42AD-911F-A46400DDDF5F}" type="pres">
      <dgm:prSet presAssocID="{775EAA50-9D13-4DAE-BDBD-FA95E0C10289}" presName="negativeSpace" presStyleCnt="0"/>
      <dgm:spPr/>
    </dgm:pt>
    <dgm:pt modelId="{049AAFB8-F67B-4265-9ECA-696CC9596293}" type="pres">
      <dgm:prSet presAssocID="{775EAA50-9D13-4DAE-BDBD-FA95E0C10289}" presName="childText" presStyleLbl="conFgAcc1" presStyleIdx="2" presStyleCnt="5">
        <dgm:presLayoutVars>
          <dgm:bulletEnabled val="1"/>
        </dgm:presLayoutVars>
      </dgm:prSet>
      <dgm:spPr/>
    </dgm:pt>
    <dgm:pt modelId="{20449E89-40D0-4929-ACA6-A942EEB8A9A2}" type="pres">
      <dgm:prSet presAssocID="{645A5C88-D1D9-4522-8D19-002F533DB70D}" presName="spaceBetweenRectangles" presStyleCnt="0"/>
      <dgm:spPr/>
    </dgm:pt>
    <dgm:pt modelId="{0D0DCFB1-D022-48F8-997B-E35879FB49B6}" type="pres">
      <dgm:prSet presAssocID="{C2B0FACF-696C-4135-8D2A-50739E76AEEB}" presName="parentLin" presStyleCnt="0"/>
      <dgm:spPr/>
    </dgm:pt>
    <dgm:pt modelId="{9E567B2A-51F8-4DFF-B068-96D1F42172EF}" type="pres">
      <dgm:prSet presAssocID="{C2B0FACF-696C-4135-8D2A-50739E76AEEB}" presName="parentLeftMargin" presStyleLbl="node1" presStyleIdx="2" presStyleCnt="5"/>
      <dgm:spPr/>
      <dgm:t>
        <a:bodyPr/>
        <a:lstStyle/>
        <a:p>
          <a:endParaRPr lang="es-EC"/>
        </a:p>
      </dgm:t>
    </dgm:pt>
    <dgm:pt modelId="{DC7A92BF-9C9E-430D-A094-E71E61F42D04}" type="pres">
      <dgm:prSet presAssocID="{C2B0FACF-696C-4135-8D2A-50739E76AEEB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BFB92738-F137-4852-9EA8-6E5D9E0A0773}" type="pres">
      <dgm:prSet presAssocID="{C2B0FACF-696C-4135-8D2A-50739E76AEEB}" presName="negativeSpace" presStyleCnt="0"/>
      <dgm:spPr/>
    </dgm:pt>
    <dgm:pt modelId="{CBFDEFB8-5148-43A9-BBC4-3B9364364AD1}" type="pres">
      <dgm:prSet presAssocID="{C2B0FACF-696C-4135-8D2A-50739E76AEEB}" presName="childText" presStyleLbl="conFgAcc1" presStyleIdx="3" presStyleCnt="5">
        <dgm:presLayoutVars>
          <dgm:bulletEnabled val="1"/>
        </dgm:presLayoutVars>
      </dgm:prSet>
      <dgm:spPr/>
    </dgm:pt>
    <dgm:pt modelId="{E4C394DD-F863-443E-952B-3E92D045EDE9}" type="pres">
      <dgm:prSet presAssocID="{4381F746-0519-4242-A25C-3CFFF44A68E4}" presName="spaceBetweenRectangles" presStyleCnt="0"/>
      <dgm:spPr/>
    </dgm:pt>
    <dgm:pt modelId="{7B4816E5-BD91-4287-A021-F3ABBB337DCA}" type="pres">
      <dgm:prSet presAssocID="{7C39A08A-35CA-499B-92D6-9CCAA0BB6710}" presName="parentLin" presStyleCnt="0"/>
      <dgm:spPr/>
    </dgm:pt>
    <dgm:pt modelId="{BD85759D-439B-4F2F-9F04-E07C60944915}" type="pres">
      <dgm:prSet presAssocID="{7C39A08A-35CA-499B-92D6-9CCAA0BB6710}" presName="parentLeftMargin" presStyleLbl="node1" presStyleIdx="3" presStyleCnt="5"/>
      <dgm:spPr/>
      <dgm:t>
        <a:bodyPr/>
        <a:lstStyle/>
        <a:p>
          <a:endParaRPr lang="es-EC"/>
        </a:p>
      </dgm:t>
    </dgm:pt>
    <dgm:pt modelId="{17D91263-852B-4647-A9F2-4E00DA8E8632}" type="pres">
      <dgm:prSet presAssocID="{7C39A08A-35CA-499B-92D6-9CCAA0BB6710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EF65CFF7-01A6-4694-89F8-A754BE623B32}" type="pres">
      <dgm:prSet presAssocID="{7C39A08A-35CA-499B-92D6-9CCAA0BB6710}" presName="negativeSpace" presStyleCnt="0"/>
      <dgm:spPr/>
    </dgm:pt>
    <dgm:pt modelId="{DDC16DA4-A708-428E-97A7-33D5E3634D15}" type="pres">
      <dgm:prSet presAssocID="{7C39A08A-35CA-499B-92D6-9CCAA0BB6710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D8D4B7D3-37E6-4BD3-BD52-D5569B1A90C2}" srcId="{7284A77E-D9EA-48E2-83CD-ED0B17A7B038}" destId="{7C39A08A-35CA-499B-92D6-9CCAA0BB6710}" srcOrd="4" destOrd="0" parTransId="{C3A4B06D-83BD-4BD6-9689-B9B057180560}" sibTransId="{BE197B87-6A9D-4E7A-86F2-68777333AA29}"/>
    <dgm:cxn modelId="{B48011DA-4386-4F5B-B72F-5DE17CBE780E}" type="presOf" srcId="{7C39A08A-35CA-499B-92D6-9CCAA0BB6710}" destId="{17D91263-852B-4647-A9F2-4E00DA8E8632}" srcOrd="1" destOrd="0" presId="urn:microsoft.com/office/officeart/2005/8/layout/list1"/>
    <dgm:cxn modelId="{3339D9A4-DA55-4FC7-A08B-C78889B1C683}" srcId="{7284A77E-D9EA-48E2-83CD-ED0B17A7B038}" destId="{FD555F70-8491-4156-940A-9D5A6918C56E}" srcOrd="0" destOrd="0" parTransId="{49ABB443-8D3D-46D7-9A5E-B492F9A63AF5}" sibTransId="{2F8C2195-7F0C-4440-A3FF-B05C2D969B72}"/>
    <dgm:cxn modelId="{A5EFC750-EC4E-46B5-997B-2661FF50AF99}" type="presOf" srcId="{C2B0FACF-696C-4135-8D2A-50739E76AEEB}" destId="{9E567B2A-51F8-4DFF-B068-96D1F42172EF}" srcOrd="0" destOrd="0" presId="urn:microsoft.com/office/officeart/2005/8/layout/list1"/>
    <dgm:cxn modelId="{63789FAD-93AA-4AE4-983E-4E7BEE98627B}" type="presOf" srcId="{845484D7-F720-46C6-A191-7D09E9358BE7}" destId="{9965AF41-F46B-464E-9106-8836583BA1E8}" srcOrd="1" destOrd="0" presId="urn:microsoft.com/office/officeart/2005/8/layout/list1"/>
    <dgm:cxn modelId="{EDF3CCB5-D6C2-45C5-B1FB-7852B8FC0B7B}" type="presOf" srcId="{845484D7-F720-46C6-A191-7D09E9358BE7}" destId="{2E73D3D0-491F-4473-9922-35E0106D3E16}" srcOrd="0" destOrd="0" presId="urn:microsoft.com/office/officeart/2005/8/layout/list1"/>
    <dgm:cxn modelId="{5A88B25B-D8FA-4705-A9DD-55F7D773ECCB}" type="presOf" srcId="{7284A77E-D9EA-48E2-83CD-ED0B17A7B038}" destId="{8CEF1ED6-6349-4998-8D7F-BBB490DE5E8D}" srcOrd="0" destOrd="0" presId="urn:microsoft.com/office/officeart/2005/8/layout/list1"/>
    <dgm:cxn modelId="{A1CFE1FD-17F7-4BD8-BD69-46D54CF366D7}" type="presOf" srcId="{FD555F70-8491-4156-940A-9D5A6918C56E}" destId="{9F5F7522-6F4B-477A-9657-D652A36FF1AC}" srcOrd="0" destOrd="0" presId="urn:microsoft.com/office/officeart/2005/8/layout/list1"/>
    <dgm:cxn modelId="{0EC76C53-3DB1-45D4-BACE-9C44A625F65F}" srcId="{7284A77E-D9EA-48E2-83CD-ED0B17A7B038}" destId="{775EAA50-9D13-4DAE-BDBD-FA95E0C10289}" srcOrd="2" destOrd="0" parTransId="{BF3C18BF-18C1-44B8-BAE3-CD49C0602E47}" sibTransId="{645A5C88-D1D9-4522-8D19-002F533DB70D}"/>
    <dgm:cxn modelId="{99685B32-63A8-4E91-A001-98EE798CA7AE}" type="presOf" srcId="{FD555F70-8491-4156-940A-9D5A6918C56E}" destId="{F35A18CB-BC6B-4BBF-85DF-DAAAA1E15E6B}" srcOrd="1" destOrd="0" presId="urn:microsoft.com/office/officeart/2005/8/layout/list1"/>
    <dgm:cxn modelId="{137D43BC-3D51-4E84-A7F7-D64129ED498E}" type="presOf" srcId="{775EAA50-9D13-4DAE-BDBD-FA95E0C10289}" destId="{7471F6FA-660E-4AD2-83B1-861FD05F8424}" srcOrd="1" destOrd="0" presId="urn:microsoft.com/office/officeart/2005/8/layout/list1"/>
    <dgm:cxn modelId="{BEA9C047-198A-4481-8800-722D80A7CABE}" type="presOf" srcId="{775EAA50-9D13-4DAE-BDBD-FA95E0C10289}" destId="{110B197F-72A2-403C-A9D9-B3D95678D419}" srcOrd="0" destOrd="0" presId="urn:microsoft.com/office/officeart/2005/8/layout/list1"/>
    <dgm:cxn modelId="{77FA5A69-FA85-4384-A78F-EE91CC64360A}" type="presOf" srcId="{7C39A08A-35CA-499B-92D6-9CCAA0BB6710}" destId="{BD85759D-439B-4F2F-9F04-E07C60944915}" srcOrd="0" destOrd="0" presId="urn:microsoft.com/office/officeart/2005/8/layout/list1"/>
    <dgm:cxn modelId="{D5DA18CC-A03E-4A51-AB50-2814556A2F26}" type="presOf" srcId="{C2B0FACF-696C-4135-8D2A-50739E76AEEB}" destId="{DC7A92BF-9C9E-430D-A094-E71E61F42D04}" srcOrd="1" destOrd="0" presId="urn:microsoft.com/office/officeart/2005/8/layout/list1"/>
    <dgm:cxn modelId="{A1B63CBB-E6A5-4D3E-A2AC-973AD4A33D19}" srcId="{7284A77E-D9EA-48E2-83CD-ED0B17A7B038}" destId="{845484D7-F720-46C6-A191-7D09E9358BE7}" srcOrd="1" destOrd="0" parTransId="{A51B712D-C760-4403-BA07-386EA0B098DD}" sibTransId="{C57DD21B-5E11-4468-B5F2-6418B1F65BC1}"/>
    <dgm:cxn modelId="{C53A629B-D711-4C17-94F9-CE44BAE7AEC6}" srcId="{7284A77E-D9EA-48E2-83CD-ED0B17A7B038}" destId="{C2B0FACF-696C-4135-8D2A-50739E76AEEB}" srcOrd="3" destOrd="0" parTransId="{5BE6C5F5-7C88-44BC-A808-23762C12BE80}" sibTransId="{4381F746-0519-4242-A25C-3CFFF44A68E4}"/>
    <dgm:cxn modelId="{A4880432-DE31-4586-8FB6-832532A18B38}" type="presParOf" srcId="{8CEF1ED6-6349-4998-8D7F-BBB490DE5E8D}" destId="{D1DB17F3-39FE-47C4-9AFC-A836254CB854}" srcOrd="0" destOrd="0" presId="urn:microsoft.com/office/officeart/2005/8/layout/list1"/>
    <dgm:cxn modelId="{EBF00718-82D2-40F5-8652-2DF2C1DCD88A}" type="presParOf" srcId="{D1DB17F3-39FE-47C4-9AFC-A836254CB854}" destId="{9F5F7522-6F4B-477A-9657-D652A36FF1AC}" srcOrd="0" destOrd="0" presId="urn:microsoft.com/office/officeart/2005/8/layout/list1"/>
    <dgm:cxn modelId="{1A7161D7-C148-4AE2-8E4B-76A7A605FC6C}" type="presParOf" srcId="{D1DB17F3-39FE-47C4-9AFC-A836254CB854}" destId="{F35A18CB-BC6B-4BBF-85DF-DAAAA1E15E6B}" srcOrd="1" destOrd="0" presId="urn:microsoft.com/office/officeart/2005/8/layout/list1"/>
    <dgm:cxn modelId="{D443D974-505F-4242-A206-DBD70FBBD367}" type="presParOf" srcId="{8CEF1ED6-6349-4998-8D7F-BBB490DE5E8D}" destId="{CDC674F4-FD40-44DB-A24C-EF87AAC21F94}" srcOrd="1" destOrd="0" presId="urn:microsoft.com/office/officeart/2005/8/layout/list1"/>
    <dgm:cxn modelId="{5A3EBAA7-A936-4034-8B91-504A185E4684}" type="presParOf" srcId="{8CEF1ED6-6349-4998-8D7F-BBB490DE5E8D}" destId="{56D9F731-FEDC-43C7-B280-C13FE333B344}" srcOrd="2" destOrd="0" presId="urn:microsoft.com/office/officeart/2005/8/layout/list1"/>
    <dgm:cxn modelId="{CDA585EE-F823-4990-820E-8D26008E6B93}" type="presParOf" srcId="{8CEF1ED6-6349-4998-8D7F-BBB490DE5E8D}" destId="{A9236E9D-FD51-4B10-A2BC-E9B2D88E0028}" srcOrd="3" destOrd="0" presId="urn:microsoft.com/office/officeart/2005/8/layout/list1"/>
    <dgm:cxn modelId="{B63F3152-347A-460F-8A5D-DC8ADBB7A3DF}" type="presParOf" srcId="{8CEF1ED6-6349-4998-8D7F-BBB490DE5E8D}" destId="{A56D2C32-13E4-4021-83F8-467A6F3532B0}" srcOrd="4" destOrd="0" presId="urn:microsoft.com/office/officeart/2005/8/layout/list1"/>
    <dgm:cxn modelId="{8878F62B-9726-4032-8455-E46D2E4EC30D}" type="presParOf" srcId="{A56D2C32-13E4-4021-83F8-467A6F3532B0}" destId="{2E73D3D0-491F-4473-9922-35E0106D3E16}" srcOrd="0" destOrd="0" presId="urn:microsoft.com/office/officeart/2005/8/layout/list1"/>
    <dgm:cxn modelId="{07254BAD-8166-4C1B-85E4-E644E35DE12B}" type="presParOf" srcId="{A56D2C32-13E4-4021-83F8-467A6F3532B0}" destId="{9965AF41-F46B-464E-9106-8836583BA1E8}" srcOrd="1" destOrd="0" presId="urn:microsoft.com/office/officeart/2005/8/layout/list1"/>
    <dgm:cxn modelId="{985322DD-3282-4F15-83A4-E1C7259C8BC2}" type="presParOf" srcId="{8CEF1ED6-6349-4998-8D7F-BBB490DE5E8D}" destId="{19601068-12B6-4214-B4B2-1B6526108818}" srcOrd="5" destOrd="0" presId="urn:microsoft.com/office/officeart/2005/8/layout/list1"/>
    <dgm:cxn modelId="{F31A2AD5-A637-4E37-B351-28B7F16ED393}" type="presParOf" srcId="{8CEF1ED6-6349-4998-8D7F-BBB490DE5E8D}" destId="{BB1A78F8-6AFF-420B-BA98-2F95851955CE}" srcOrd="6" destOrd="0" presId="urn:microsoft.com/office/officeart/2005/8/layout/list1"/>
    <dgm:cxn modelId="{2C61662C-99BD-410F-8E30-7A0AFB98309E}" type="presParOf" srcId="{8CEF1ED6-6349-4998-8D7F-BBB490DE5E8D}" destId="{4A11180D-F3D3-468C-9A86-E3E40369810C}" srcOrd="7" destOrd="0" presId="urn:microsoft.com/office/officeart/2005/8/layout/list1"/>
    <dgm:cxn modelId="{100371B9-CED7-458D-9BB4-B922125DB784}" type="presParOf" srcId="{8CEF1ED6-6349-4998-8D7F-BBB490DE5E8D}" destId="{AEADFB34-90A6-406E-A57E-6D8317605C3B}" srcOrd="8" destOrd="0" presId="urn:microsoft.com/office/officeart/2005/8/layout/list1"/>
    <dgm:cxn modelId="{FE541D45-2EC0-4CB3-87F3-26CE5FD90DC3}" type="presParOf" srcId="{AEADFB34-90A6-406E-A57E-6D8317605C3B}" destId="{110B197F-72A2-403C-A9D9-B3D95678D419}" srcOrd="0" destOrd="0" presId="urn:microsoft.com/office/officeart/2005/8/layout/list1"/>
    <dgm:cxn modelId="{3384649A-89C2-48B1-B8B7-DF2F75C74F00}" type="presParOf" srcId="{AEADFB34-90A6-406E-A57E-6D8317605C3B}" destId="{7471F6FA-660E-4AD2-83B1-861FD05F8424}" srcOrd="1" destOrd="0" presId="urn:microsoft.com/office/officeart/2005/8/layout/list1"/>
    <dgm:cxn modelId="{E9BA136A-93F8-4FD5-9EB1-A52E5FB543B4}" type="presParOf" srcId="{8CEF1ED6-6349-4998-8D7F-BBB490DE5E8D}" destId="{EF3658D9-048C-42AD-911F-A46400DDDF5F}" srcOrd="9" destOrd="0" presId="urn:microsoft.com/office/officeart/2005/8/layout/list1"/>
    <dgm:cxn modelId="{02DAD9CA-456B-4168-BCDE-FF57B25F7766}" type="presParOf" srcId="{8CEF1ED6-6349-4998-8D7F-BBB490DE5E8D}" destId="{049AAFB8-F67B-4265-9ECA-696CC9596293}" srcOrd="10" destOrd="0" presId="urn:microsoft.com/office/officeart/2005/8/layout/list1"/>
    <dgm:cxn modelId="{923CDC4C-9EF2-48CA-AC78-3DEA11A2A448}" type="presParOf" srcId="{8CEF1ED6-6349-4998-8D7F-BBB490DE5E8D}" destId="{20449E89-40D0-4929-ACA6-A942EEB8A9A2}" srcOrd="11" destOrd="0" presId="urn:microsoft.com/office/officeart/2005/8/layout/list1"/>
    <dgm:cxn modelId="{E23D34CC-877C-428E-B7D6-32E8642A8C0E}" type="presParOf" srcId="{8CEF1ED6-6349-4998-8D7F-BBB490DE5E8D}" destId="{0D0DCFB1-D022-48F8-997B-E35879FB49B6}" srcOrd="12" destOrd="0" presId="urn:microsoft.com/office/officeart/2005/8/layout/list1"/>
    <dgm:cxn modelId="{ABA49F3E-6EA5-438B-9B72-30F2A7B75374}" type="presParOf" srcId="{0D0DCFB1-D022-48F8-997B-E35879FB49B6}" destId="{9E567B2A-51F8-4DFF-B068-96D1F42172EF}" srcOrd="0" destOrd="0" presId="urn:microsoft.com/office/officeart/2005/8/layout/list1"/>
    <dgm:cxn modelId="{B8281EBE-BA63-4772-A4DF-E225E70B5F89}" type="presParOf" srcId="{0D0DCFB1-D022-48F8-997B-E35879FB49B6}" destId="{DC7A92BF-9C9E-430D-A094-E71E61F42D04}" srcOrd="1" destOrd="0" presId="urn:microsoft.com/office/officeart/2005/8/layout/list1"/>
    <dgm:cxn modelId="{64A97CFF-6AD1-47BE-9175-D180514C55F4}" type="presParOf" srcId="{8CEF1ED6-6349-4998-8D7F-BBB490DE5E8D}" destId="{BFB92738-F137-4852-9EA8-6E5D9E0A0773}" srcOrd="13" destOrd="0" presId="urn:microsoft.com/office/officeart/2005/8/layout/list1"/>
    <dgm:cxn modelId="{AA291103-22C7-425E-9CD4-0BBBD526B46D}" type="presParOf" srcId="{8CEF1ED6-6349-4998-8D7F-BBB490DE5E8D}" destId="{CBFDEFB8-5148-43A9-BBC4-3B9364364AD1}" srcOrd="14" destOrd="0" presId="urn:microsoft.com/office/officeart/2005/8/layout/list1"/>
    <dgm:cxn modelId="{098E9057-CE59-46F4-9B9F-5B19F4D14151}" type="presParOf" srcId="{8CEF1ED6-6349-4998-8D7F-BBB490DE5E8D}" destId="{E4C394DD-F863-443E-952B-3E92D045EDE9}" srcOrd="15" destOrd="0" presId="urn:microsoft.com/office/officeart/2005/8/layout/list1"/>
    <dgm:cxn modelId="{32F727D9-A5B7-48AD-A12E-9E2852ABBCC6}" type="presParOf" srcId="{8CEF1ED6-6349-4998-8D7F-BBB490DE5E8D}" destId="{7B4816E5-BD91-4287-A021-F3ABBB337DCA}" srcOrd="16" destOrd="0" presId="urn:microsoft.com/office/officeart/2005/8/layout/list1"/>
    <dgm:cxn modelId="{10CB8EFF-4305-466B-B198-6CEFDDBB86DE}" type="presParOf" srcId="{7B4816E5-BD91-4287-A021-F3ABBB337DCA}" destId="{BD85759D-439B-4F2F-9F04-E07C60944915}" srcOrd="0" destOrd="0" presId="urn:microsoft.com/office/officeart/2005/8/layout/list1"/>
    <dgm:cxn modelId="{4E39F279-2D2A-41B0-8316-5FDFF265B466}" type="presParOf" srcId="{7B4816E5-BD91-4287-A021-F3ABBB337DCA}" destId="{17D91263-852B-4647-A9F2-4E00DA8E8632}" srcOrd="1" destOrd="0" presId="urn:microsoft.com/office/officeart/2005/8/layout/list1"/>
    <dgm:cxn modelId="{D41A181E-6F24-447E-8557-6F964FF23DCD}" type="presParOf" srcId="{8CEF1ED6-6349-4998-8D7F-BBB490DE5E8D}" destId="{EF65CFF7-01A6-4694-89F8-A754BE623B32}" srcOrd="17" destOrd="0" presId="urn:microsoft.com/office/officeart/2005/8/layout/list1"/>
    <dgm:cxn modelId="{502DC269-D618-40E3-A2F5-5945DF288D3C}" type="presParOf" srcId="{8CEF1ED6-6349-4998-8D7F-BBB490DE5E8D}" destId="{DDC16DA4-A708-428E-97A7-33D5E3634D15}" srcOrd="18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2E24A1-B7E1-4402-99B6-C37311AA65FB}" type="datetimeFigureOut">
              <a:rPr lang="es-ES" smtClean="0"/>
              <a:pPr/>
              <a:t>10/03/2011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8FB0A-4B0F-4D31-95BE-9E26A206695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117850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D8FB0A-4B0F-4D31-95BE-9E26A2066956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03/10/2011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827795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03/10/2011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3922145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03/10/2011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813725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03/10/2011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182144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03/10/2011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1212171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03/10/2011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363919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03/10/2011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3335736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03/10/2011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2410278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03/10/2011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1707009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03/10/2011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208240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9AD2-2AA9-4D5F-850F-E1C997414ECB}" type="datetimeFigureOut">
              <a:rPr lang="es-PA" smtClean="0"/>
              <a:pPr/>
              <a:t>03/10/2011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F9CC2-7F79-41AB-973B-FE0E4A817F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722063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49AD2-2AA9-4D5F-850F-E1C997414ECB}" type="datetimeFigureOut">
              <a:rPr lang="es-PA" smtClean="0"/>
              <a:pPr/>
              <a:t>03/10/2011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F9CC2-7F79-41AB-973B-FE0E4A817F0C}" type="slidenum">
              <a:rPr lang="es-PA" smtClean="0"/>
              <a:pPr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xmlns="" val="1177881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direccion@snriesgos.gob.ec" TargetMode="External"/><Relationship Id="rId2" Type="http://schemas.openxmlformats.org/officeDocument/2006/relationships/hyperlink" Target="mailto:Mariadelpilarcornejo@gmail.com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55797" y="1988840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s-PA" sz="3200" b="1" dirty="0" smtClean="0"/>
              <a:t>Sesión Temática:</a:t>
            </a:r>
            <a:endParaRPr lang="es-PA" sz="32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3212976"/>
            <a:ext cx="6400800" cy="17526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s-ES" b="1" dirty="0" smtClean="0"/>
              <a:t>Experiencia del Sistema Nacional Descentralizado de Gestión de Riesgos en el país</a:t>
            </a:r>
          </a:p>
          <a:p>
            <a:pPr algn="l"/>
            <a:r>
              <a:rPr lang="es-PA" dirty="0" smtClean="0"/>
              <a:t>Secretaria Nacional de Gestión de Riesgos del Gobierno del Ecuador		</a:t>
            </a:r>
          </a:p>
          <a:p>
            <a:pPr algn="l"/>
            <a:r>
              <a:rPr lang="es-PA" dirty="0" smtClean="0"/>
              <a:t>Ma. Del Pilar Cornejo de </a:t>
            </a:r>
            <a:r>
              <a:rPr lang="es-PA" dirty="0" err="1" smtClean="0"/>
              <a:t>Grunauer</a:t>
            </a:r>
            <a:endParaRPr lang="es-P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9053" y="0"/>
            <a:ext cx="9182100" cy="187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6500826" y="5632257"/>
            <a:ext cx="22860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A" sz="1600" dirty="0" smtClean="0"/>
              <a:t>14-17 de marzo 2011</a:t>
            </a:r>
            <a:endParaRPr lang="es-PA" sz="16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786" y="6391275"/>
            <a:ext cx="776922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3" descr="LOGOTIPO_SNGR copia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5786" y="4714884"/>
            <a:ext cx="3714776" cy="1462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91226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grpSp>
        <p:nvGrpSpPr>
          <p:cNvPr id="4" name="3 Grupo"/>
          <p:cNvGrpSpPr/>
          <p:nvPr/>
        </p:nvGrpSpPr>
        <p:grpSpPr>
          <a:xfrm>
            <a:off x="-49053" y="0"/>
            <a:ext cx="9193053" cy="6858000"/>
            <a:chOff x="-49053" y="0"/>
            <a:chExt cx="9193053" cy="6858000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9053" y="0"/>
              <a:ext cx="9182100" cy="1876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5 CuadroTexto"/>
            <p:cNvSpPr txBox="1"/>
            <p:nvPr/>
          </p:nvSpPr>
          <p:spPr>
            <a:xfrm>
              <a:off x="7775848" y="6072206"/>
              <a:ext cx="1368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A" dirty="0" smtClean="0"/>
                <a:t>Lamina 9/15</a:t>
              </a:r>
              <a:endParaRPr lang="es-PA" dirty="0"/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5786" y="6391275"/>
              <a:ext cx="7769225" cy="466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3370527"/>
            <a:ext cx="8229600" cy="2844555"/>
          </a:xfrm>
        </p:spPr>
        <p:txBody>
          <a:bodyPr>
            <a:normAutofit fontScale="85000" lnSpcReduction="20000"/>
          </a:bodyPr>
          <a:lstStyle/>
          <a:p>
            <a:pPr marL="571500" indent="-457200">
              <a:buFont typeface="+mj-lt"/>
              <a:buAutoNum type="arabicPeriod"/>
            </a:pPr>
            <a:r>
              <a:rPr lang="es-ES_tradnl" sz="4000" dirty="0" smtClean="0"/>
              <a:t>Propiciar la eficiente utilización de la información de GR para la toma de decisiones</a:t>
            </a:r>
          </a:p>
          <a:p>
            <a:pPr marL="571500" indent="-457200">
              <a:buFont typeface="+mj-lt"/>
              <a:buAutoNum type="arabicPeriod"/>
            </a:pPr>
            <a:r>
              <a:rPr lang="es-ES_tradnl" sz="4000" dirty="0" smtClean="0"/>
              <a:t>Propiciar la investigación social, científica y tecnológica orientada a la reducción de vulnerabilidad</a:t>
            </a:r>
          </a:p>
          <a:p>
            <a:pPr lvl="2">
              <a:buNone/>
            </a:pPr>
            <a:endParaRPr lang="es-ES_tradnl" dirty="0"/>
          </a:p>
        </p:txBody>
      </p:sp>
      <p:sp>
        <p:nvSpPr>
          <p:cNvPr id="13" name="Right Arrow 3"/>
          <p:cNvSpPr/>
          <p:nvPr/>
        </p:nvSpPr>
        <p:spPr>
          <a:xfrm>
            <a:off x="355232" y="1765688"/>
            <a:ext cx="8433535" cy="1315284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>
              <a:buFont typeface="+mj-lt"/>
              <a:buAutoNum type="arabicPeriod" startAt="2"/>
            </a:pPr>
            <a:r>
              <a:rPr lang="es-ES_tradnl" sz="2400" dirty="0" smtClean="0"/>
              <a:t>Identificación, conocimiento, información y seguimiento  de riesgos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grpSp>
        <p:nvGrpSpPr>
          <p:cNvPr id="4" name="3 Grupo"/>
          <p:cNvGrpSpPr/>
          <p:nvPr/>
        </p:nvGrpSpPr>
        <p:grpSpPr>
          <a:xfrm>
            <a:off x="-49053" y="0"/>
            <a:ext cx="9193053" cy="6858000"/>
            <a:chOff x="-49053" y="0"/>
            <a:chExt cx="9193053" cy="6858000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9053" y="0"/>
              <a:ext cx="9182100" cy="1876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5 CuadroTexto"/>
            <p:cNvSpPr txBox="1"/>
            <p:nvPr/>
          </p:nvSpPr>
          <p:spPr>
            <a:xfrm>
              <a:off x="7500958" y="6072206"/>
              <a:ext cx="16430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A" dirty="0" smtClean="0"/>
                <a:t>Lamina 10/11</a:t>
              </a:r>
              <a:endParaRPr lang="es-PA" dirty="0"/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5786" y="6391275"/>
              <a:ext cx="7769225" cy="466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-214346" y="3143248"/>
            <a:ext cx="9144000" cy="3917495"/>
          </a:xfrm>
          <a:ln>
            <a:solidFill>
              <a:srgbClr val="FFFF00"/>
            </a:solidFill>
          </a:ln>
        </p:spPr>
        <p:txBody>
          <a:bodyPr>
            <a:noAutofit/>
          </a:bodyPr>
          <a:lstStyle/>
          <a:p>
            <a:pPr marL="914400" lvl="1" indent="-514350">
              <a:spcBef>
                <a:spcPts val="0"/>
              </a:spcBef>
              <a:buFont typeface="+mj-lt"/>
              <a:buAutoNum type="arabicPeriod"/>
            </a:pPr>
            <a:r>
              <a:rPr lang="es-ES_tradnl" sz="1800" dirty="0" smtClean="0"/>
              <a:t>Incorporar la gestión prospectiva del riesgo en la inversión pública y privada.</a:t>
            </a:r>
          </a:p>
          <a:p>
            <a:pPr marL="914400" lvl="1" indent="-514350">
              <a:spcBef>
                <a:spcPts val="0"/>
              </a:spcBef>
              <a:buFont typeface="+mj-lt"/>
              <a:buAutoNum type="arabicPeriod"/>
            </a:pPr>
            <a:r>
              <a:rPr lang="es-ES_tradnl" sz="1800" dirty="0" smtClean="0"/>
              <a:t>Asegurar que los procesos de planificación e inversión del desarrollo reduzcan el riesgo en el territorio.</a:t>
            </a:r>
          </a:p>
          <a:p>
            <a:pPr marL="914400" lvl="1" indent="-514350">
              <a:spcBef>
                <a:spcPts val="0"/>
              </a:spcBef>
              <a:buFont typeface="+mj-lt"/>
              <a:buAutoNum type="arabicPeriod"/>
            </a:pPr>
            <a:r>
              <a:rPr lang="es-ES_tradnl" sz="1800" dirty="0" smtClean="0"/>
              <a:t>Los Planes de Inversión Pública deben incorporar criterios de riesgo.</a:t>
            </a:r>
          </a:p>
          <a:p>
            <a:pPr marL="914400" lvl="1" indent="-514350">
              <a:spcBef>
                <a:spcPts val="0"/>
              </a:spcBef>
              <a:buFont typeface="+mj-lt"/>
              <a:buAutoNum type="arabicPeriod"/>
            </a:pPr>
            <a:r>
              <a:rPr lang="es-ES_tradnl" sz="1800" dirty="0" smtClean="0"/>
              <a:t>Promover procesos de desarrollo con equidad en todo el territorio Nacional.</a:t>
            </a:r>
          </a:p>
          <a:p>
            <a:pPr marL="914400" lvl="1" indent="-514350">
              <a:spcBef>
                <a:spcPts val="0"/>
              </a:spcBef>
              <a:buFont typeface="+mj-lt"/>
              <a:buAutoNum type="arabicPeriod"/>
            </a:pPr>
            <a:r>
              <a:rPr lang="es-ES_tradnl" sz="1800" dirty="0" smtClean="0"/>
              <a:t>Articular e Integrar las  políticas de gestión ambiental, urbana y de reducción de riesgo.</a:t>
            </a:r>
          </a:p>
          <a:p>
            <a:pPr marL="914400" lvl="1" indent="-514350">
              <a:spcBef>
                <a:spcPts val="0"/>
              </a:spcBef>
              <a:buFont typeface="+mj-lt"/>
              <a:buAutoNum type="arabicPeriod"/>
            </a:pPr>
            <a:r>
              <a:rPr lang="es-ES_tradnl" sz="1800" dirty="0" smtClean="0"/>
              <a:t>Articular políticas sectoriales y promover el trabajo intersectorial.</a:t>
            </a:r>
          </a:p>
          <a:p>
            <a:pPr marL="914400" lvl="1" indent="-514350">
              <a:spcBef>
                <a:spcPts val="0"/>
              </a:spcBef>
              <a:buFont typeface="+mj-lt"/>
              <a:buAutoNum type="arabicPeriod"/>
            </a:pPr>
            <a:r>
              <a:rPr lang="es-ES_tradnl" sz="1800" dirty="0" smtClean="0"/>
              <a:t>Seguimiento permanente a la calidad de las inversiones públicas</a:t>
            </a:r>
          </a:p>
        </p:txBody>
      </p:sp>
      <p:sp>
        <p:nvSpPr>
          <p:cNvPr id="9" name="Right Arrow 3"/>
          <p:cNvSpPr/>
          <p:nvPr/>
        </p:nvSpPr>
        <p:spPr>
          <a:xfrm>
            <a:off x="428596" y="1899402"/>
            <a:ext cx="8229600" cy="1315284"/>
          </a:xfrm>
          <a:prstGeom prst="rightArrow">
            <a:avLst>
              <a:gd name="adj1" fmla="val 50000"/>
              <a:gd name="adj2" fmla="val 82188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>
              <a:buFont typeface="+mj-lt"/>
              <a:buAutoNum type="arabicPeriod" startAt="3"/>
            </a:pPr>
            <a:r>
              <a:rPr lang="es-ES_tradnl" sz="2400" dirty="0" smtClean="0"/>
              <a:t>Integración de la GR en las políticas, planes y programas de desarrollo e inversión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grpSp>
        <p:nvGrpSpPr>
          <p:cNvPr id="4" name="3 Grupo"/>
          <p:cNvGrpSpPr/>
          <p:nvPr/>
        </p:nvGrpSpPr>
        <p:grpSpPr>
          <a:xfrm>
            <a:off x="-49053" y="0"/>
            <a:ext cx="9193053" cy="6858000"/>
            <a:chOff x="-49053" y="0"/>
            <a:chExt cx="9193053" cy="6858000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9053" y="0"/>
              <a:ext cx="9182100" cy="1876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5 CuadroTexto"/>
            <p:cNvSpPr txBox="1"/>
            <p:nvPr/>
          </p:nvSpPr>
          <p:spPr>
            <a:xfrm>
              <a:off x="7572396" y="6072206"/>
              <a:ext cx="15716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A" dirty="0" smtClean="0"/>
                <a:t>Lamina 11/15</a:t>
              </a:r>
              <a:endParaRPr lang="es-PA" dirty="0"/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5786" y="6391275"/>
              <a:ext cx="7769225" cy="466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00034" y="2811669"/>
            <a:ext cx="8229600" cy="3760603"/>
          </a:xfrm>
        </p:spPr>
        <p:txBody>
          <a:bodyPr>
            <a:normAutofit/>
          </a:bodyPr>
          <a:lstStyle/>
          <a:p>
            <a:pPr marL="571500" indent="-514350">
              <a:buFont typeface="+mj-lt"/>
              <a:buAutoNum type="arabicPeriod"/>
            </a:pPr>
            <a:r>
              <a:rPr lang="es-ES_tradnl" sz="2000" dirty="0" smtClean="0"/>
              <a:t>Fortalecer las capacidades locales para la reducción del riesgo frente a las multiamenazas</a:t>
            </a:r>
          </a:p>
          <a:p>
            <a:pPr marL="571500" indent="-514350">
              <a:buFont typeface="+mj-lt"/>
              <a:buAutoNum type="arabicPeriod"/>
            </a:pPr>
            <a:r>
              <a:rPr lang="es-ES_tradnl" sz="2000" dirty="0" smtClean="0"/>
              <a:t>Apoyar para que los GAD´S trabajen dentro del marco de acción de Hyogo.</a:t>
            </a:r>
          </a:p>
          <a:p>
            <a:pPr marL="571500" indent="-514350">
              <a:buFont typeface="+mj-lt"/>
              <a:buAutoNum type="arabicPeriod"/>
            </a:pPr>
            <a:r>
              <a:rPr lang="es-ES_tradnl" sz="2000" dirty="0" smtClean="0"/>
              <a:t>Estimular buenas prácticas de reducción de riesgo en los GADs y organizaciones de base.</a:t>
            </a:r>
          </a:p>
          <a:p>
            <a:pPr marL="571500" indent="-514350">
              <a:buFont typeface="+mj-lt"/>
              <a:buAutoNum type="arabicPeriod"/>
            </a:pPr>
            <a:r>
              <a:rPr lang="es-ES_tradnl" sz="2000" dirty="0" smtClean="0"/>
              <a:t>Fortalecer la gobernanza y luchar contra la corrupción</a:t>
            </a:r>
          </a:p>
          <a:p>
            <a:pPr marL="571500" indent="-514350">
              <a:buFont typeface="+mj-lt"/>
              <a:buAutoNum type="arabicPeriod"/>
            </a:pPr>
            <a:r>
              <a:rPr lang="es-ES_tradnl" sz="2000" dirty="0" smtClean="0"/>
              <a:t>Articular la respuesta frente a la emergencia entre los actores del evento o desastre.</a:t>
            </a:r>
            <a:endParaRPr lang="es-ES_tradnl" sz="2000" dirty="0"/>
          </a:p>
        </p:txBody>
      </p:sp>
      <p:sp>
        <p:nvSpPr>
          <p:cNvPr id="9" name="Right Arrow 3"/>
          <p:cNvSpPr/>
          <p:nvPr/>
        </p:nvSpPr>
        <p:spPr>
          <a:xfrm>
            <a:off x="457200" y="1827964"/>
            <a:ext cx="8433534" cy="1315284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>
              <a:buFont typeface="+mj-lt"/>
              <a:buAutoNum type="arabicPeriod" startAt="4"/>
            </a:pPr>
            <a:r>
              <a:rPr lang="es-ES_tradnl" sz="2400" dirty="0" smtClean="0"/>
              <a:t>Fortalecimiento Institucional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grpSp>
        <p:nvGrpSpPr>
          <p:cNvPr id="4" name="3 Grupo"/>
          <p:cNvGrpSpPr/>
          <p:nvPr/>
        </p:nvGrpSpPr>
        <p:grpSpPr>
          <a:xfrm>
            <a:off x="-49053" y="0"/>
            <a:ext cx="9193053" cy="6858000"/>
            <a:chOff x="-49053" y="0"/>
            <a:chExt cx="9193053" cy="6858000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9053" y="0"/>
              <a:ext cx="9182100" cy="1876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5 CuadroTexto"/>
            <p:cNvSpPr txBox="1"/>
            <p:nvPr/>
          </p:nvSpPr>
          <p:spPr>
            <a:xfrm>
              <a:off x="7286644" y="6072206"/>
              <a:ext cx="18573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A" dirty="0" smtClean="0"/>
                <a:t>Lamina 12/15</a:t>
              </a:r>
              <a:endParaRPr lang="es-PA" dirty="0"/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5786" y="6391275"/>
              <a:ext cx="7769225" cy="466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2917818"/>
            <a:ext cx="8229600" cy="3310889"/>
          </a:xfrm>
        </p:spPr>
        <p:txBody>
          <a:bodyPr>
            <a:normAutofit/>
          </a:bodyPr>
          <a:lstStyle/>
          <a:p>
            <a:pPr marL="914400" lvl="1" indent="-514350">
              <a:buFont typeface="+mj-lt"/>
              <a:buAutoNum type="arabicPeriod"/>
            </a:pPr>
            <a:r>
              <a:rPr lang="es-EC" sz="2400" dirty="0" smtClean="0"/>
              <a:t>Contar con una cultura ciudadana de prevención y preparación frente a riesgos y desastres-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EC" sz="2400" dirty="0" smtClean="0"/>
              <a:t> Elevar la conciencia y el sentido de responsabilidad en los individuos, comunidades e instituciones en relación a los riesgos.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EC" sz="2400" dirty="0" smtClean="0"/>
              <a:t>Incluir la GR en los programas educativos y de capacitación para todos los niveles.</a:t>
            </a:r>
            <a:endParaRPr lang="es-ES_tradnl" sz="2400" dirty="0" smtClean="0"/>
          </a:p>
          <a:p>
            <a:pPr marL="514350" indent="-514350">
              <a:buFont typeface="+mj-lt"/>
              <a:buAutoNum type="arabicPeriod" startAt="5"/>
            </a:pPr>
            <a:endParaRPr lang="es-ES_tradnl" dirty="0" smtClean="0"/>
          </a:p>
          <a:p>
            <a:pPr lvl="2">
              <a:buNone/>
            </a:pPr>
            <a:endParaRPr lang="es-ES_tradnl" dirty="0"/>
          </a:p>
        </p:txBody>
      </p:sp>
      <p:sp>
        <p:nvSpPr>
          <p:cNvPr id="9" name="Right Arrow 3"/>
          <p:cNvSpPr/>
          <p:nvPr/>
        </p:nvSpPr>
        <p:spPr>
          <a:xfrm>
            <a:off x="857224" y="1685088"/>
            <a:ext cx="7715304" cy="1315284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>
              <a:buFont typeface="+mj-lt"/>
              <a:buAutoNum type="arabicPeriod" startAt="5"/>
            </a:pPr>
            <a:r>
              <a:rPr lang="es-ES_tradnl" sz="2400" dirty="0" smtClean="0"/>
              <a:t>Construcción Social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grpSp>
        <p:nvGrpSpPr>
          <p:cNvPr id="4" name="3 Grupo"/>
          <p:cNvGrpSpPr/>
          <p:nvPr/>
        </p:nvGrpSpPr>
        <p:grpSpPr>
          <a:xfrm>
            <a:off x="-49053" y="0"/>
            <a:ext cx="9193053" cy="6858000"/>
            <a:chOff x="-49053" y="0"/>
            <a:chExt cx="9193053" cy="6858000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9053" y="0"/>
              <a:ext cx="9182100" cy="1876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5 CuadroTexto"/>
            <p:cNvSpPr txBox="1"/>
            <p:nvPr/>
          </p:nvSpPr>
          <p:spPr>
            <a:xfrm>
              <a:off x="7500958" y="6072206"/>
              <a:ext cx="16430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A" dirty="0" smtClean="0"/>
                <a:t>Lamina 13/15</a:t>
              </a:r>
              <a:endParaRPr lang="es-PA" dirty="0"/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5786" y="6391275"/>
              <a:ext cx="7769225" cy="466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8" name="7 Cheurón"/>
          <p:cNvSpPr/>
          <p:nvPr/>
        </p:nvSpPr>
        <p:spPr>
          <a:xfrm rot="5400000">
            <a:off x="1102290" y="1570647"/>
            <a:ext cx="926928" cy="2379946"/>
          </a:xfrm>
          <a:prstGeom prst="chevron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s-EC" sz="1400" dirty="0" smtClean="0">
              <a:solidFill>
                <a:schemeClr val="tx1"/>
              </a:solidFill>
            </a:endParaRPr>
          </a:p>
          <a:p>
            <a:pPr algn="ctr"/>
            <a:r>
              <a:rPr lang="es-EC" sz="1400" dirty="0" smtClean="0">
                <a:solidFill>
                  <a:schemeClr val="tx1"/>
                </a:solidFill>
              </a:rPr>
              <a:t>COMUNITARIO</a:t>
            </a:r>
            <a:endParaRPr lang="es-EC" sz="1400" dirty="0">
              <a:solidFill>
                <a:schemeClr val="tx1"/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50101" y="1714488"/>
            <a:ext cx="2956146" cy="4116376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s-EC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Nivel de Gobierno.</a:t>
            </a:r>
            <a:endParaRPr lang="es-EC" sz="1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9 Cheurón"/>
          <p:cNvSpPr/>
          <p:nvPr/>
        </p:nvSpPr>
        <p:spPr>
          <a:xfrm rot="5400000">
            <a:off x="1102290" y="2127788"/>
            <a:ext cx="926928" cy="2379946"/>
          </a:xfrm>
          <a:prstGeom prst="chevron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s-EC" sz="1400" dirty="0" smtClean="0">
              <a:solidFill>
                <a:schemeClr val="tx1"/>
              </a:solidFill>
            </a:endParaRPr>
          </a:p>
          <a:p>
            <a:pPr algn="ctr"/>
            <a:r>
              <a:rPr lang="es-EC" sz="1400" dirty="0" smtClean="0">
                <a:solidFill>
                  <a:schemeClr val="tx1"/>
                </a:solidFill>
              </a:rPr>
              <a:t>PARROQUIAL</a:t>
            </a:r>
            <a:endParaRPr lang="es-EC" sz="1400" dirty="0">
              <a:solidFill>
                <a:schemeClr val="tx1"/>
              </a:solidFill>
            </a:endParaRPr>
          </a:p>
        </p:txBody>
      </p:sp>
      <p:sp>
        <p:nvSpPr>
          <p:cNvPr id="11" name="10 Cheurón"/>
          <p:cNvSpPr/>
          <p:nvPr/>
        </p:nvSpPr>
        <p:spPr>
          <a:xfrm rot="5400000">
            <a:off x="1102290" y="2662772"/>
            <a:ext cx="926928" cy="2379946"/>
          </a:xfrm>
          <a:prstGeom prst="chevron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s-EC" sz="1400" dirty="0" smtClean="0">
              <a:solidFill>
                <a:schemeClr val="tx1"/>
              </a:solidFill>
            </a:endParaRPr>
          </a:p>
          <a:p>
            <a:pPr algn="ctr"/>
            <a:r>
              <a:rPr lang="es-EC" sz="1400" dirty="0" smtClean="0">
                <a:solidFill>
                  <a:schemeClr val="tx1"/>
                </a:solidFill>
              </a:rPr>
              <a:t>CANTONAL</a:t>
            </a:r>
            <a:endParaRPr lang="es-EC" sz="1400" dirty="0">
              <a:solidFill>
                <a:schemeClr val="tx1"/>
              </a:solidFill>
            </a:endParaRPr>
          </a:p>
        </p:txBody>
      </p:sp>
      <p:sp>
        <p:nvSpPr>
          <p:cNvPr id="12" name="11 Cheurón"/>
          <p:cNvSpPr/>
          <p:nvPr/>
        </p:nvSpPr>
        <p:spPr>
          <a:xfrm rot="5400000">
            <a:off x="1102290" y="3201658"/>
            <a:ext cx="926928" cy="2379946"/>
          </a:xfrm>
          <a:prstGeom prst="chevron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s-EC" sz="1400" dirty="0" smtClean="0">
              <a:solidFill>
                <a:schemeClr val="tx1"/>
              </a:solidFill>
            </a:endParaRPr>
          </a:p>
          <a:p>
            <a:pPr algn="ctr"/>
            <a:r>
              <a:rPr lang="es-EC" sz="1400" dirty="0" smtClean="0">
                <a:solidFill>
                  <a:schemeClr val="tx1"/>
                </a:solidFill>
              </a:rPr>
              <a:t>PROVINCIAL</a:t>
            </a:r>
            <a:endParaRPr lang="es-EC" sz="1400" dirty="0">
              <a:solidFill>
                <a:schemeClr val="tx1"/>
              </a:solidFill>
            </a:endParaRPr>
          </a:p>
        </p:txBody>
      </p:sp>
      <p:sp>
        <p:nvSpPr>
          <p:cNvPr id="13" name="12 Cheurón"/>
          <p:cNvSpPr/>
          <p:nvPr/>
        </p:nvSpPr>
        <p:spPr>
          <a:xfrm rot="5400000">
            <a:off x="1102290" y="3773162"/>
            <a:ext cx="926928" cy="2379946"/>
          </a:xfrm>
          <a:prstGeom prst="chevron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s-EC" sz="1400" dirty="0" smtClean="0">
              <a:solidFill>
                <a:schemeClr val="tx1"/>
              </a:solidFill>
            </a:endParaRPr>
          </a:p>
          <a:p>
            <a:pPr algn="ctr"/>
            <a:r>
              <a:rPr lang="es-EC" sz="1400" dirty="0" smtClean="0">
                <a:solidFill>
                  <a:schemeClr val="tx1"/>
                </a:solidFill>
              </a:rPr>
              <a:t>ZONAL</a:t>
            </a:r>
            <a:endParaRPr lang="es-EC" sz="1400" dirty="0">
              <a:solidFill>
                <a:schemeClr val="tx1"/>
              </a:solidFill>
            </a:endParaRPr>
          </a:p>
        </p:txBody>
      </p:sp>
      <p:sp>
        <p:nvSpPr>
          <p:cNvPr id="14" name="13 Cheurón"/>
          <p:cNvSpPr/>
          <p:nvPr/>
        </p:nvSpPr>
        <p:spPr>
          <a:xfrm rot="5400000">
            <a:off x="1102290" y="4347331"/>
            <a:ext cx="926928" cy="2379946"/>
          </a:xfrm>
          <a:prstGeom prst="chevron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es-EC" sz="1400" dirty="0" smtClean="0">
              <a:solidFill>
                <a:schemeClr val="tx1"/>
              </a:solidFill>
            </a:endParaRPr>
          </a:p>
          <a:p>
            <a:pPr algn="ctr"/>
            <a:r>
              <a:rPr lang="es-EC" sz="1400" dirty="0" smtClean="0">
                <a:solidFill>
                  <a:schemeClr val="tx1"/>
                </a:solidFill>
              </a:rPr>
              <a:t>CENTRAL</a:t>
            </a:r>
            <a:endParaRPr lang="es-EC" sz="1400" dirty="0">
              <a:solidFill>
                <a:schemeClr val="tx1"/>
              </a:solidFill>
            </a:endParaRPr>
          </a:p>
        </p:txBody>
      </p:sp>
      <p:sp>
        <p:nvSpPr>
          <p:cNvPr id="15" name="14 Rectángulo redondeado"/>
          <p:cNvSpPr/>
          <p:nvPr/>
        </p:nvSpPr>
        <p:spPr>
          <a:xfrm>
            <a:off x="3070965" y="1785926"/>
            <a:ext cx="2956146" cy="3944324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s-EC" sz="1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COMPETENCIAS EN PREVENCIÓN</a:t>
            </a:r>
            <a:endParaRPr lang="es-EC" sz="1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15 Rectángulo redondeado"/>
          <p:cNvSpPr/>
          <p:nvPr/>
        </p:nvSpPr>
        <p:spPr>
          <a:xfrm>
            <a:off x="6102267" y="1785926"/>
            <a:ext cx="2956146" cy="4044938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s-EC" sz="1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COMPETENCIAS  EMERGENCIAS</a:t>
            </a:r>
            <a:endParaRPr lang="es-EC" sz="1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16 Rectángulo redondeado"/>
          <p:cNvSpPr/>
          <p:nvPr/>
        </p:nvSpPr>
        <p:spPr>
          <a:xfrm>
            <a:off x="3214678" y="2428868"/>
            <a:ext cx="2691008" cy="50104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Identificación de amenazas y vulnerabilidades</a:t>
            </a:r>
            <a:endParaRPr lang="es-EC" sz="1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17 Rectángulo redondeado"/>
          <p:cNvSpPr/>
          <p:nvPr/>
        </p:nvSpPr>
        <p:spPr>
          <a:xfrm>
            <a:off x="3214678" y="3026776"/>
            <a:ext cx="2691008" cy="50104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Gestión Socio - Organizacional</a:t>
            </a:r>
            <a:endParaRPr lang="es-EC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18 Rectángulo redondeado"/>
          <p:cNvSpPr/>
          <p:nvPr/>
        </p:nvSpPr>
        <p:spPr>
          <a:xfrm>
            <a:off x="3214678" y="3594197"/>
            <a:ext cx="2691008" cy="50104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Gestión y Ordenamiento Territorial</a:t>
            </a:r>
            <a:endParaRPr lang="es-EC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" name="19 Rectángulo redondeado"/>
          <p:cNvSpPr/>
          <p:nvPr/>
        </p:nvSpPr>
        <p:spPr>
          <a:xfrm>
            <a:off x="3185791" y="4178298"/>
            <a:ext cx="2691008" cy="50104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Gestión Sectorial</a:t>
            </a:r>
            <a:endParaRPr lang="es-EC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20 Rectángulo redondeado"/>
          <p:cNvSpPr/>
          <p:nvPr/>
        </p:nvSpPr>
        <p:spPr>
          <a:xfrm>
            <a:off x="3185791" y="4754233"/>
            <a:ext cx="2691008" cy="50104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Planificación Estratégica</a:t>
            </a:r>
            <a:endParaRPr lang="es-EC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2" name="21 Rectángulo redondeado"/>
          <p:cNvSpPr/>
          <p:nvPr/>
        </p:nvSpPr>
        <p:spPr>
          <a:xfrm>
            <a:off x="3185791" y="5329822"/>
            <a:ext cx="2691008" cy="50104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Gestión  sectorial</a:t>
            </a:r>
            <a:endParaRPr lang="es-EC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3" name="22 Rectángulo redondeado"/>
          <p:cNvSpPr/>
          <p:nvPr/>
        </p:nvSpPr>
        <p:spPr>
          <a:xfrm>
            <a:off x="6286512" y="2428868"/>
            <a:ext cx="2691008" cy="501041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Autoprotección</a:t>
            </a:r>
            <a:endParaRPr lang="es-EC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4" name="23 Rectángulo redondeado"/>
          <p:cNvSpPr/>
          <p:nvPr/>
        </p:nvSpPr>
        <p:spPr>
          <a:xfrm>
            <a:off x="6286512" y="3027751"/>
            <a:ext cx="2691008" cy="501041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1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Gestión Organización; Atención de Emergencia dentro de 72h  </a:t>
            </a:r>
            <a:endParaRPr lang="es-EC" sz="1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5" name="24 Rectángulo redondeado"/>
          <p:cNvSpPr/>
          <p:nvPr/>
        </p:nvSpPr>
        <p:spPr>
          <a:xfrm>
            <a:off x="6286512" y="3595172"/>
            <a:ext cx="2691008" cy="501041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1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Cuerpos operativos: Activación de aéreas de trabajo</a:t>
            </a:r>
            <a:endParaRPr lang="es-EC" sz="1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6" name="25 Rectángulo redondeado"/>
          <p:cNvSpPr/>
          <p:nvPr/>
        </p:nvSpPr>
        <p:spPr>
          <a:xfrm>
            <a:off x="6286512" y="4178298"/>
            <a:ext cx="2691008" cy="501041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105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Protección de Infraestructura Vital; coordinación de aéreas de trabajo </a:t>
            </a:r>
            <a:endParaRPr lang="es-EC" sz="105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7" name="26 Rectángulo redondeado"/>
          <p:cNvSpPr/>
          <p:nvPr/>
        </p:nvSpPr>
        <p:spPr>
          <a:xfrm>
            <a:off x="6286512" y="4754233"/>
            <a:ext cx="2691008" cy="501041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Gestión de Recursos</a:t>
            </a:r>
            <a:endParaRPr lang="es-EC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8" name="27 Rectángulo redondeado"/>
          <p:cNvSpPr/>
          <p:nvPr/>
        </p:nvSpPr>
        <p:spPr>
          <a:xfrm>
            <a:off x="6227527" y="5329822"/>
            <a:ext cx="2691008" cy="501041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Gestión de Recursos</a:t>
            </a:r>
            <a:endParaRPr lang="es-EC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1828801" y="284339"/>
            <a:ext cx="5257800" cy="102713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_tradnl" sz="20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30" name="29 Rectángulo redondeado"/>
          <p:cNvSpPr/>
          <p:nvPr/>
        </p:nvSpPr>
        <p:spPr>
          <a:xfrm>
            <a:off x="1362974" y="6146317"/>
            <a:ext cx="5723628" cy="55640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C" sz="1400" dirty="0" smtClean="0">
              <a:solidFill>
                <a:schemeClr val="tx1"/>
              </a:solidFill>
            </a:endParaRPr>
          </a:p>
          <a:p>
            <a:pPr algn="ctr"/>
            <a:r>
              <a:rPr lang="es-EC" sz="1400" dirty="0" smtClean="0">
                <a:solidFill>
                  <a:schemeClr val="tx1"/>
                </a:solidFill>
              </a:rPr>
              <a:t>SECRETARIA NACIONAL DE GESTION DE RIESGOS</a:t>
            </a:r>
          </a:p>
          <a:p>
            <a:pPr algn="ctr"/>
            <a:r>
              <a:rPr lang="es-EC" sz="1400" dirty="0" smtClean="0">
                <a:solidFill>
                  <a:schemeClr val="tx1"/>
                </a:solidFill>
              </a:rPr>
              <a:t>Órgano Rector, Regulador y Coordinador de Procesos</a:t>
            </a:r>
          </a:p>
          <a:p>
            <a:pPr algn="ctr"/>
            <a:endParaRPr lang="es-EC" sz="1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grpSp>
        <p:nvGrpSpPr>
          <p:cNvPr id="4" name="3 Grupo"/>
          <p:cNvGrpSpPr/>
          <p:nvPr/>
        </p:nvGrpSpPr>
        <p:grpSpPr>
          <a:xfrm>
            <a:off x="-49053" y="0"/>
            <a:ext cx="9193053" cy="6858000"/>
            <a:chOff x="-49053" y="0"/>
            <a:chExt cx="9193053" cy="6858000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9053" y="0"/>
              <a:ext cx="9182100" cy="1876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5 CuadroTexto"/>
            <p:cNvSpPr txBox="1"/>
            <p:nvPr/>
          </p:nvSpPr>
          <p:spPr>
            <a:xfrm>
              <a:off x="7215206" y="6072206"/>
              <a:ext cx="19287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A" dirty="0" smtClean="0"/>
                <a:t>Lamina  14/15</a:t>
              </a:r>
              <a:endParaRPr lang="es-PA" dirty="0"/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5786" y="6391275"/>
              <a:ext cx="7769225" cy="466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642910" y="1928802"/>
          <a:ext cx="8286808" cy="4302622"/>
        </p:xfrm>
        <a:graphic>
          <a:graphicData uri="http://schemas.openxmlformats.org/drawingml/2006/table">
            <a:tbl>
              <a:tblPr/>
              <a:tblGrid>
                <a:gridCol w="2611857"/>
                <a:gridCol w="5674951"/>
              </a:tblGrid>
              <a:tr h="2366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8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Obstáculos</a:t>
                      </a:r>
                      <a:endParaRPr lang="es-E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FDFD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8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Acciones en ejecución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FFFFFF"/>
                      </a:fgClr>
                      <a:bgClr>
                        <a:srgbClr val="DFDFDF"/>
                      </a:bgClr>
                    </a:pattFill>
                  </a:tcPr>
                </a:tc>
              </a:tr>
              <a:tr h="13260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El desarrollo territorial y la falta de planificación en el uso del suelo.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C" sz="12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Inclusión de la temática de gestión de riesgos en el Código Orgánico de Ordenamiento Territorial, Autonomías y Descentralización-COOTAD. Aprobado 19-Oct-2010; así como en el Código Orgánico de Planificación y Finanzas Públicas. Aprobado 22-Oct-2010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C" sz="12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En proceso de construcción del marco regulatorio de la Gestión de Riesgos en el Ecuador.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5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La falta de cultura de prevención.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Impulsando la construcción social a través de entidades como: Ministerio de Educación, Secretaria Nacional de Ciencia y Tecnología, capacitaciones comunitarias 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87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El conocimiento limitado del comportamiento de las amenazas.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Construyendo Sistemas de Alertas Tempranas para zonas de mayor incidencia en erupciones volcánicas (Cotopaxi/Tungurahua) 2006-2011, inundaciones  (Babahoyo) 2011, tsunamis (Filo costero ecuatoriano) 2010-2011. 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88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Falta de proyectos para la remediación, preparación y mitigación.</a:t>
                      </a:r>
                      <a:endParaRPr lang="es-E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Desarrollo de programas de Infraestructura de prevención 50-50 a través de instituciones financiera (BEDE)</a:t>
                      </a:r>
                      <a:endParaRPr lang="es-ES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_tradnl" sz="1200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Gestión y asesoría en la elaboración de proyectos con enfoques de remediación, rehabilitación y reconstrucción a través de los gobiernos autónomos descentralizados.</a:t>
                      </a:r>
                      <a:endParaRPr lang="es-E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15616" y="1844824"/>
            <a:ext cx="7272808" cy="4248472"/>
          </a:xfrm>
        </p:spPr>
        <p:txBody>
          <a:bodyPr>
            <a:normAutofit lnSpcReduction="10000"/>
          </a:bodyPr>
          <a:lstStyle/>
          <a:p>
            <a:pPr algn="l"/>
            <a:r>
              <a:rPr lang="es-PA" dirty="0" smtClean="0"/>
              <a:t>Información de contacto: Ma. Del Pilar Cornejo de </a:t>
            </a:r>
            <a:r>
              <a:rPr lang="es-PA" dirty="0" err="1" smtClean="0"/>
              <a:t>Grunauer</a:t>
            </a:r>
            <a:r>
              <a:rPr lang="es-PA" dirty="0" smtClean="0"/>
              <a:t>	</a:t>
            </a:r>
          </a:p>
          <a:p>
            <a:pPr algn="l"/>
            <a:r>
              <a:rPr lang="es-PA" dirty="0" smtClean="0"/>
              <a:t>Secretaria Nacional de Gestión de Riesgos</a:t>
            </a:r>
          </a:p>
          <a:p>
            <a:pPr algn="l"/>
            <a:r>
              <a:rPr lang="es-PA" dirty="0" smtClean="0"/>
              <a:t>Ecuador - Quito</a:t>
            </a:r>
          </a:p>
          <a:p>
            <a:pPr algn="l"/>
            <a:r>
              <a:rPr lang="es-PA" dirty="0" smtClean="0"/>
              <a:t>www.snriesgos.gob.ec</a:t>
            </a:r>
          </a:p>
          <a:p>
            <a:pPr algn="l"/>
            <a:r>
              <a:rPr lang="es-PA" dirty="0" smtClean="0">
                <a:hlinkClick r:id="rId2"/>
              </a:rPr>
              <a:t>Mariadelpilarcornejo@gmail.com</a:t>
            </a:r>
            <a:endParaRPr lang="es-PA" dirty="0" smtClean="0"/>
          </a:p>
          <a:p>
            <a:pPr algn="l"/>
            <a:r>
              <a:rPr lang="es-PA" dirty="0" smtClean="0">
                <a:hlinkClick r:id="rId3"/>
              </a:rPr>
              <a:t>direccion@snriesgos.gob.ec</a:t>
            </a:r>
            <a:endParaRPr lang="es-PA" dirty="0" smtClean="0"/>
          </a:p>
          <a:p>
            <a:pPr algn="l"/>
            <a:r>
              <a:rPr lang="es-PA" dirty="0" smtClean="0"/>
              <a:t>	</a:t>
            </a:r>
            <a:endParaRPr lang="es-P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9053" y="1"/>
            <a:ext cx="9182100" cy="1700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5786" y="6391275"/>
            <a:ext cx="776922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CuadroTexto"/>
          <p:cNvSpPr txBox="1"/>
          <p:nvPr/>
        </p:nvSpPr>
        <p:spPr>
          <a:xfrm>
            <a:off x="7215206" y="5929330"/>
            <a:ext cx="1928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A" dirty="0" smtClean="0"/>
              <a:t>Lamina  15/15</a:t>
            </a: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xmlns="" val="211680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9053" y="0"/>
            <a:ext cx="9182100" cy="187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6876256" y="5632257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A" dirty="0" smtClean="0"/>
              <a:t>Lamina 1/15</a:t>
            </a:r>
            <a:endParaRPr lang="es-PA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6391275"/>
            <a:ext cx="776922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2017721"/>
            <a:ext cx="8229600" cy="369729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S_tradnl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Visión</a:t>
            </a:r>
          </a:p>
          <a:p>
            <a:pPr algn="just">
              <a:spcBef>
                <a:spcPct val="20000"/>
              </a:spcBef>
            </a:pPr>
            <a:r>
              <a:rPr lang="es-EC" sz="2800" dirty="0" smtClean="0"/>
              <a:t>Hasta el 2013 cambiar el </a:t>
            </a:r>
            <a:r>
              <a:rPr lang="es-EC" sz="2800" b="1" dirty="0" smtClean="0"/>
              <a:t>mapa de riesgos</a:t>
            </a:r>
            <a:r>
              <a:rPr lang="es-EC" sz="2800" dirty="0" smtClean="0"/>
              <a:t> del Ecuador para precautelar el desarrollo del país haciéndolo más sostenible, a través de la disminución de  los </a:t>
            </a:r>
            <a:r>
              <a:rPr lang="es-EC" sz="2800" b="1" dirty="0" smtClean="0"/>
              <a:t>niveles de vulnerabilidad</a:t>
            </a:r>
            <a:r>
              <a:rPr lang="es-EC" sz="2800" dirty="0" smtClean="0"/>
              <a:t> de la sociedad, instituciones públicas, privadas e infraestructura física frente a eventuales emergencias o desastres. </a:t>
            </a:r>
            <a:endParaRPr lang="es-ES" sz="2800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s-ES_tradnl" sz="2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ES_tradnl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592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9053" y="0"/>
            <a:ext cx="9182100" cy="187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6391275"/>
            <a:ext cx="776922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6" descr="figura1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1470024"/>
            <a:ext cx="610235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Picture 1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4138" y="2714620"/>
            <a:ext cx="2449989" cy="3195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general.bmp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97238" y="3200400"/>
            <a:ext cx="1655762" cy="302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INUNDACIONES_2010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429256" y="3071810"/>
            <a:ext cx="2326145" cy="3287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CuadroTexto"/>
          <p:cNvSpPr txBox="1"/>
          <p:nvPr/>
        </p:nvSpPr>
        <p:spPr>
          <a:xfrm>
            <a:off x="7572396" y="592933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A" dirty="0" smtClean="0"/>
              <a:t>Lamina 2/15</a:t>
            </a:r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xmlns="" val="110592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7 Grupo"/>
          <p:cNvGrpSpPr/>
          <p:nvPr/>
        </p:nvGrpSpPr>
        <p:grpSpPr>
          <a:xfrm>
            <a:off x="-49053" y="0"/>
            <a:ext cx="9193053" cy="6858000"/>
            <a:chOff x="-49053" y="0"/>
            <a:chExt cx="9193053" cy="68580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9053" y="0"/>
              <a:ext cx="9182100" cy="1876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3 CuadroTexto"/>
            <p:cNvSpPr txBox="1"/>
            <p:nvPr/>
          </p:nvSpPr>
          <p:spPr>
            <a:xfrm>
              <a:off x="7775848" y="6072206"/>
              <a:ext cx="1368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A" dirty="0" smtClean="0"/>
                <a:t>Lamina 3/15</a:t>
              </a:r>
              <a:endParaRPr lang="es-PA" dirty="0"/>
            </a:p>
          </p:txBody>
        </p:sp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5786" y="6391275"/>
              <a:ext cx="7769225" cy="466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9" name="3 Marcador de contenido"/>
          <p:cNvSpPr txBox="1">
            <a:spLocks/>
          </p:cNvSpPr>
          <p:nvPr/>
        </p:nvSpPr>
        <p:spPr>
          <a:xfrm>
            <a:off x="457200" y="1903433"/>
            <a:ext cx="4038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C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Antes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C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No existía un organismo coordinador – rector de la gestión de riesgo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C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Reactivo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C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Solo presencia de defensa civil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C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COE</a:t>
            </a:r>
          </a:p>
        </p:txBody>
      </p:sp>
      <p:sp>
        <p:nvSpPr>
          <p:cNvPr id="10" name="4 Marcador de contenido"/>
          <p:cNvSpPr txBox="1">
            <a:spLocks/>
          </p:cNvSpPr>
          <p:nvPr/>
        </p:nvSpPr>
        <p:spPr>
          <a:xfrm>
            <a:off x="4648200" y="1903433"/>
            <a:ext cx="4038600" cy="45259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C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Ahora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C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Creación de la SNGR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C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Gestión integral y proactiva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C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Rector y regulador de GR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C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CGR-COE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C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Construcción Social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EC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Mapa de Riesgos a Nivel Nacional</a:t>
            </a:r>
            <a:endParaRPr kumimoji="0" lang="es-EC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592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40 Conector recto"/>
          <p:cNvCxnSpPr/>
          <p:nvPr/>
        </p:nvCxnSpPr>
        <p:spPr>
          <a:xfrm rot="5400000">
            <a:off x="4214016" y="2500306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"/>
          <p:cNvCxnSpPr/>
          <p:nvPr/>
        </p:nvCxnSpPr>
        <p:spPr>
          <a:xfrm rot="10800000">
            <a:off x="6286544" y="3856039"/>
            <a:ext cx="4285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"/>
          <p:cNvCxnSpPr/>
          <p:nvPr/>
        </p:nvCxnSpPr>
        <p:spPr>
          <a:xfrm rot="10800000">
            <a:off x="6286543" y="4570419"/>
            <a:ext cx="4285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 rot="10800000">
            <a:off x="6286544" y="5214950"/>
            <a:ext cx="4285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"/>
          <p:cNvCxnSpPr/>
          <p:nvPr/>
        </p:nvCxnSpPr>
        <p:spPr>
          <a:xfrm rot="16200000" flipH="1">
            <a:off x="5357848" y="4286256"/>
            <a:ext cx="185738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 rot="10800000">
            <a:off x="3357555" y="3786190"/>
            <a:ext cx="4285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 rot="10800000">
            <a:off x="3357554" y="4500570"/>
            <a:ext cx="4285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 rot="10800000">
            <a:off x="3357555" y="5214950"/>
            <a:ext cx="4285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"/>
          <p:cNvCxnSpPr/>
          <p:nvPr/>
        </p:nvCxnSpPr>
        <p:spPr>
          <a:xfrm rot="16200000" flipH="1">
            <a:off x="2428859" y="4286255"/>
            <a:ext cx="185738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 rot="10800000">
            <a:off x="428597" y="4500570"/>
            <a:ext cx="4285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 rot="10800000">
            <a:off x="428596" y="5214950"/>
            <a:ext cx="4285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/>
          <p:nvPr/>
        </p:nvCxnSpPr>
        <p:spPr>
          <a:xfrm rot="10800000">
            <a:off x="428597" y="5929330"/>
            <a:ext cx="4285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 rot="10800000">
            <a:off x="428596" y="3857628"/>
            <a:ext cx="4285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9053" y="0"/>
            <a:ext cx="9182100" cy="187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7429520" y="578645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A" dirty="0" smtClean="0"/>
              <a:t>Lamina 4/15</a:t>
            </a:r>
            <a:endParaRPr lang="es-PA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6391275"/>
            <a:ext cx="776922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3" descr="LOGOTIPO_SNGR copia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7554" y="1589001"/>
            <a:ext cx="2143140" cy="8439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sp>
        <p:nvSpPr>
          <p:cNvPr id="7" name="6 Rectángulo redondeado"/>
          <p:cNvSpPr/>
          <p:nvPr/>
        </p:nvSpPr>
        <p:spPr>
          <a:xfrm>
            <a:off x="214282" y="2714620"/>
            <a:ext cx="257176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Subsecretaría de Gestión Técnica de Riesgos</a:t>
            </a:r>
            <a:endParaRPr lang="es-ES" dirty="0"/>
          </a:p>
        </p:txBody>
      </p:sp>
      <p:sp>
        <p:nvSpPr>
          <p:cNvPr id="8" name="7 Rectángulo redondeado"/>
          <p:cNvSpPr/>
          <p:nvPr/>
        </p:nvSpPr>
        <p:spPr>
          <a:xfrm>
            <a:off x="3143240" y="2714620"/>
            <a:ext cx="2571768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Subsecretaría de Construcción Social</a:t>
            </a:r>
            <a:endParaRPr lang="es-ES" dirty="0"/>
          </a:p>
        </p:txBody>
      </p:sp>
      <p:sp>
        <p:nvSpPr>
          <p:cNvPr id="9" name="8 Rectángulo redondeado"/>
          <p:cNvSpPr/>
          <p:nvPr/>
        </p:nvSpPr>
        <p:spPr>
          <a:xfrm>
            <a:off x="6072198" y="2714620"/>
            <a:ext cx="2786082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Subsecretaría de Respuesta</a:t>
            </a:r>
            <a:endParaRPr lang="es-ES" dirty="0"/>
          </a:p>
        </p:txBody>
      </p:sp>
      <p:sp>
        <p:nvSpPr>
          <p:cNvPr id="10" name="9 Rectángulo redondeado"/>
          <p:cNvSpPr/>
          <p:nvPr/>
        </p:nvSpPr>
        <p:spPr>
          <a:xfrm>
            <a:off x="642910" y="3500438"/>
            <a:ext cx="2214578" cy="6429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Dirección de Análisis, Estudios e Investigación  de Riesgos</a:t>
            </a:r>
            <a:endParaRPr lang="es-ES" sz="1400" dirty="0"/>
          </a:p>
        </p:txBody>
      </p:sp>
      <p:sp>
        <p:nvSpPr>
          <p:cNvPr id="11" name="10 Rectángulo redondeado"/>
          <p:cNvSpPr/>
          <p:nvPr/>
        </p:nvSpPr>
        <p:spPr>
          <a:xfrm>
            <a:off x="642910" y="4204613"/>
            <a:ext cx="2214578" cy="65314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Dirección de Reducción de Riesgos</a:t>
            </a:r>
            <a:endParaRPr lang="es-ES" sz="1400" dirty="0"/>
          </a:p>
        </p:txBody>
      </p:sp>
      <p:sp>
        <p:nvSpPr>
          <p:cNvPr id="12" name="11 Rectángulo redondeado"/>
          <p:cNvSpPr/>
          <p:nvPr/>
        </p:nvSpPr>
        <p:spPr>
          <a:xfrm>
            <a:off x="642910" y="4929198"/>
            <a:ext cx="2214578" cy="5715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Dirección de Normalización y Certificación</a:t>
            </a:r>
            <a:endParaRPr lang="es-ES" sz="1400" dirty="0"/>
          </a:p>
        </p:txBody>
      </p:sp>
      <p:sp>
        <p:nvSpPr>
          <p:cNvPr id="13" name="12 Rectángulo redondeado"/>
          <p:cNvSpPr/>
          <p:nvPr/>
        </p:nvSpPr>
        <p:spPr>
          <a:xfrm>
            <a:off x="642910" y="5572140"/>
            <a:ext cx="2214578" cy="6429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Dirección de Servicios de Infraestructura y Desarrollo</a:t>
            </a:r>
            <a:endParaRPr lang="es-ES" sz="1400" dirty="0"/>
          </a:p>
        </p:txBody>
      </p:sp>
      <p:sp>
        <p:nvSpPr>
          <p:cNvPr id="14" name="13 Rectángulo redondeado"/>
          <p:cNvSpPr/>
          <p:nvPr/>
        </p:nvSpPr>
        <p:spPr>
          <a:xfrm>
            <a:off x="3500430" y="3500438"/>
            <a:ext cx="2214578" cy="6429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Dirección de Inclusión de Gestión de Riesgos en la educación</a:t>
            </a:r>
            <a:endParaRPr lang="es-ES" sz="1400" dirty="0"/>
          </a:p>
        </p:txBody>
      </p:sp>
      <p:sp>
        <p:nvSpPr>
          <p:cNvPr id="15" name="14 Rectángulo redondeado"/>
          <p:cNvSpPr/>
          <p:nvPr/>
        </p:nvSpPr>
        <p:spPr>
          <a:xfrm>
            <a:off x="3500430" y="4214818"/>
            <a:ext cx="2214578" cy="6429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Dirección de capacitación para la gestión de riesgos</a:t>
            </a:r>
            <a:endParaRPr lang="es-ES" sz="1400" dirty="0"/>
          </a:p>
        </p:txBody>
      </p:sp>
      <p:sp>
        <p:nvSpPr>
          <p:cNvPr id="16" name="15 Rectángulo redondeado"/>
          <p:cNvSpPr/>
          <p:nvPr/>
        </p:nvSpPr>
        <p:spPr>
          <a:xfrm>
            <a:off x="3500430" y="4929198"/>
            <a:ext cx="2214578" cy="6429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Dirección de Gestión de información, difusión y soporte</a:t>
            </a:r>
            <a:endParaRPr lang="es-ES" sz="1400" dirty="0"/>
          </a:p>
        </p:txBody>
      </p:sp>
      <p:sp>
        <p:nvSpPr>
          <p:cNvPr id="17" name="16 Rectángulo redondeado"/>
          <p:cNvSpPr/>
          <p:nvPr/>
        </p:nvSpPr>
        <p:spPr>
          <a:xfrm>
            <a:off x="6429388" y="3500438"/>
            <a:ext cx="2500330" cy="6429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Dirección de Operaciones Unidad de Logística</a:t>
            </a:r>
          </a:p>
          <a:p>
            <a:pPr algn="ctr"/>
            <a:r>
              <a:rPr lang="es-ES" sz="1400" dirty="0" smtClean="0"/>
              <a:t>Unidad de telecomunicaciones</a:t>
            </a:r>
            <a:endParaRPr lang="es-ES" sz="1400" dirty="0"/>
          </a:p>
        </p:txBody>
      </p:sp>
      <p:sp>
        <p:nvSpPr>
          <p:cNvPr id="18" name="17 Rectángulo redondeado"/>
          <p:cNvSpPr/>
          <p:nvPr/>
        </p:nvSpPr>
        <p:spPr>
          <a:xfrm>
            <a:off x="6429388" y="4214818"/>
            <a:ext cx="2500330" cy="6429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Dirección de planificación</a:t>
            </a:r>
            <a:endParaRPr lang="es-ES" sz="1400" dirty="0"/>
          </a:p>
        </p:txBody>
      </p:sp>
      <p:sp>
        <p:nvSpPr>
          <p:cNvPr id="19" name="18 Rectángulo redondeado"/>
          <p:cNvSpPr/>
          <p:nvPr/>
        </p:nvSpPr>
        <p:spPr>
          <a:xfrm>
            <a:off x="6429388" y="4929198"/>
            <a:ext cx="2500330" cy="6429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Equipo de respuesta, defensa civil,  bomberos.</a:t>
            </a:r>
            <a:endParaRPr lang="es-ES" sz="1400" dirty="0"/>
          </a:p>
        </p:txBody>
      </p:sp>
      <p:cxnSp>
        <p:nvCxnSpPr>
          <p:cNvPr id="21" name="20 Conector recto"/>
          <p:cNvCxnSpPr/>
          <p:nvPr/>
        </p:nvCxnSpPr>
        <p:spPr>
          <a:xfrm rot="5400000">
            <a:off x="-856891" y="4643049"/>
            <a:ext cx="2571768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>
            <a:off x="1428728" y="2500306"/>
            <a:ext cx="607223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recto"/>
          <p:cNvCxnSpPr/>
          <p:nvPr/>
        </p:nvCxnSpPr>
        <p:spPr>
          <a:xfrm rot="5400000">
            <a:off x="1215208" y="2713826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"/>
          <p:cNvCxnSpPr/>
          <p:nvPr/>
        </p:nvCxnSpPr>
        <p:spPr>
          <a:xfrm rot="5400000">
            <a:off x="7287438" y="2713826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Rectángulo redondeado"/>
          <p:cNvSpPr/>
          <p:nvPr/>
        </p:nvSpPr>
        <p:spPr>
          <a:xfrm>
            <a:off x="4714876" y="5715016"/>
            <a:ext cx="2214578" cy="6429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Direcciones Provinciales de GR</a:t>
            </a:r>
            <a:endParaRPr lang="es-ES" sz="1400" dirty="0"/>
          </a:p>
        </p:txBody>
      </p:sp>
      <p:cxnSp>
        <p:nvCxnSpPr>
          <p:cNvPr id="49" name="48 Conector recto"/>
          <p:cNvCxnSpPr/>
          <p:nvPr/>
        </p:nvCxnSpPr>
        <p:spPr>
          <a:xfrm rot="5400000">
            <a:off x="4321967" y="4107661"/>
            <a:ext cx="321471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0592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9053" y="0"/>
            <a:ext cx="9182100" cy="187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7775848" y="600076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A" dirty="0" smtClean="0"/>
              <a:t>Lamina 5/15</a:t>
            </a:r>
            <a:endParaRPr lang="es-PA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6391275"/>
            <a:ext cx="776922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428596" y="2285992"/>
            <a:ext cx="840108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1600" b="1" dirty="0">
                <a:latin typeface="Calibri" pitchFamily="34" charset="0"/>
              </a:rPr>
              <a:t> </a:t>
            </a:r>
            <a:endParaRPr lang="en-US" sz="1600" dirty="0">
              <a:latin typeface="Calibri" pitchFamily="34" charset="0"/>
            </a:endParaRPr>
          </a:p>
          <a:p>
            <a:r>
              <a:rPr lang="es-ES" sz="2000" dirty="0">
                <a:latin typeface="Calibri" pitchFamily="34" charset="0"/>
              </a:rPr>
              <a:t>Establecer las políticas y lineamientos estratégicos de gestión de riesgos para la administración de la información, la investigación y estudios pertinentes en el ámbito de la prevención, mitigación, preparación, respuesta, rehabilitación, </a:t>
            </a:r>
            <a:r>
              <a:rPr lang="es-ES" sz="2000" dirty="0" err="1">
                <a:latin typeface="Calibri" pitchFamily="34" charset="0"/>
              </a:rPr>
              <a:t>reconstruccíon</a:t>
            </a:r>
            <a:r>
              <a:rPr lang="es-ES" sz="2000" dirty="0">
                <a:latin typeface="Calibri" pitchFamily="34" charset="0"/>
              </a:rPr>
              <a:t> y recuperación, necesaria para el fortalecimiento de la SNGR.</a:t>
            </a:r>
            <a:endParaRPr lang="en-US" sz="2000" dirty="0">
              <a:latin typeface="Calibri" pitchFamily="34" charset="0"/>
            </a:endParaRPr>
          </a:p>
          <a:p>
            <a:r>
              <a:rPr lang="es-ES" sz="2000" dirty="0">
                <a:latin typeface="Calibri" pitchFamily="34" charset="0"/>
              </a:rPr>
              <a:t> </a:t>
            </a:r>
            <a:endParaRPr lang="en-US" sz="2000" dirty="0">
              <a:latin typeface="Calibri" pitchFamily="34" charset="0"/>
            </a:endParaRPr>
          </a:p>
          <a:p>
            <a:r>
              <a:rPr lang="es-ES" sz="2000" dirty="0">
                <a:latin typeface="Calibri" pitchFamily="34" charset="0"/>
              </a:rPr>
              <a:t>Consolidar el sistema nacional descentralizado de gestión de riesgos para la toma de decisiones políticas y técnicas en relación con los procesos de prevención, mitigación, preparación, generación de alertas tempranas, respuesta, rehabilitación, recuperación y reconstrucción </a:t>
            </a:r>
            <a:endParaRPr lang="en-US" sz="2000" dirty="0">
              <a:latin typeface="Calibri" pitchFamily="34" charset="0"/>
            </a:endParaRPr>
          </a:p>
          <a:p>
            <a:r>
              <a:rPr lang="es-ES" sz="2000" dirty="0">
                <a:latin typeface="Calibri" pitchFamily="34" charset="0"/>
              </a:rPr>
              <a:t> </a:t>
            </a:r>
            <a:endParaRPr lang="en-US" sz="2000" dirty="0">
              <a:latin typeface="Calibri" pitchFamily="34" charset="0"/>
            </a:endParaRPr>
          </a:p>
          <a:p>
            <a:r>
              <a:rPr lang="es-ES" sz="2000" dirty="0">
                <a:latin typeface="Calibri" pitchFamily="34" charset="0"/>
              </a:rPr>
              <a:t>Propiciar e impulsar que los actores sociales se conviertan en veedores participantes de los cambios en la gestión de riesgo</a:t>
            </a:r>
            <a:r>
              <a:rPr lang="es-ES" sz="2000" dirty="0" smtClean="0">
                <a:latin typeface="Calibri" pitchFamily="34" charset="0"/>
              </a:rPr>
              <a:t>.</a:t>
            </a:r>
            <a:endParaRPr lang="es-ES" sz="1600" dirty="0">
              <a:latin typeface="Calibri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00034" y="1928802"/>
            <a:ext cx="2680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/>
              <a:t>OBJETIVOS ESTRATEGICOS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xmlns="" val="110592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-49053" y="0"/>
            <a:ext cx="9193053" cy="6858000"/>
            <a:chOff x="-49053" y="0"/>
            <a:chExt cx="9193053" cy="6858000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9053" y="0"/>
              <a:ext cx="9182100" cy="1876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5 CuadroTexto"/>
            <p:cNvSpPr txBox="1"/>
            <p:nvPr/>
          </p:nvSpPr>
          <p:spPr>
            <a:xfrm>
              <a:off x="7775848" y="6072206"/>
              <a:ext cx="1368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A" dirty="0" smtClean="0"/>
                <a:t>Lamina 6/15</a:t>
              </a:r>
              <a:endParaRPr lang="es-PA" dirty="0"/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5786" y="6391275"/>
              <a:ext cx="7769225" cy="466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500166" y="1500174"/>
            <a:ext cx="5700395" cy="1296974"/>
          </a:xfrm>
        </p:spPr>
        <p:txBody>
          <a:bodyPr>
            <a:normAutofit/>
          </a:bodyPr>
          <a:lstStyle/>
          <a:p>
            <a:r>
              <a:rPr lang="es-ES_tradnl" sz="2400" dirty="0" smtClean="0"/>
              <a:t>Marco Legal Actual  y Reformas Necesarias</a:t>
            </a:r>
            <a:endParaRPr lang="es-ES_tradnl" sz="2400" dirty="0"/>
          </a:p>
        </p:txBody>
      </p:sp>
      <p:grpSp>
        <p:nvGrpSpPr>
          <p:cNvPr id="9" name="Group 14"/>
          <p:cNvGrpSpPr/>
          <p:nvPr/>
        </p:nvGrpSpPr>
        <p:grpSpPr>
          <a:xfrm>
            <a:off x="214282" y="2139143"/>
            <a:ext cx="1918912" cy="1681590"/>
            <a:chOff x="1392691" y="2128740"/>
            <a:chExt cx="1918912" cy="1681590"/>
          </a:xfrm>
        </p:grpSpPr>
        <p:sp>
          <p:nvSpPr>
            <p:cNvPr id="10" name="Heptagon 4"/>
            <p:cNvSpPr/>
            <p:nvPr/>
          </p:nvSpPr>
          <p:spPr>
            <a:xfrm>
              <a:off x="1392691" y="2128740"/>
              <a:ext cx="1918912" cy="1681590"/>
            </a:xfrm>
            <a:prstGeom prst="heptagon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TextBox 9"/>
            <p:cNvSpPr txBox="1"/>
            <p:nvPr/>
          </p:nvSpPr>
          <p:spPr>
            <a:xfrm>
              <a:off x="1578649" y="2540220"/>
              <a:ext cx="140060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_tradnl" dirty="0" smtClean="0"/>
                <a:t>Constitución 2008</a:t>
              </a:r>
            </a:p>
            <a:p>
              <a:pPr algn="ctr"/>
              <a:r>
                <a:rPr lang="es-ES_tradnl" dirty="0" smtClean="0"/>
                <a:t>Art 389, 390</a:t>
              </a:r>
              <a:endParaRPr lang="es-ES_tradnl" dirty="0"/>
            </a:p>
          </p:txBody>
        </p:sp>
      </p:grpSp>
      <p:grpSp>
        <p:nvGrpSpPr>
          <p:cNvPr id="12" name="Group 13"/>
          <p:cNvGrpSpPr/>
          <p:nvPr/>
        </p:nvGrpSpPr>
        <p:grpSpPr>
          <a:xfrm>
            <a:off x="1549403" y="3946590"/>
            <a:ext cx="1918912" cy="1792290"/>
            <a:chOff x="3311603" y="3195068"/>
            <a:chExt cx="1918912" cy="1792290"/>
          </a:xfrm>
        </p:grpSpPr>
        <p:sp>
          <p:nvSpPr>
            <p:cNvPr id="13" name="Heptagon 5"/>
            <p:cNvSpPr/>
            <p:nvPr/>
          </p:nvSpPr>
          <p:spPr>
            <a:xfrm>
              <a:off x="3311603" y="3195068"/>
              <a:ext cx="1918912" cy="1681590"/>
            </a:xfrm>
            <a:prstGeom prst="heptagon">
              <a:avLst/>
            </a:prstGeom>
            <a:ln/>
            <a:effectLst>
              <a:outerShdw blurRad="40000" dist="23000" dir="129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TextBox 10"/>
            <p:cNvSpPr txBox="1"/>
            <p:nvPr/>
          </p:nvSpPr>
          <p:spPr>
            <a:xfrm>
              <a:off x="3388961" y="3233032"/>
              <a:ext cx="1750834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dirty="0" smtClean="0"/>
                <a:t>Ley De Seguridad Pública Y Del Estado</a:t>
              </a:r>
            </a:p>
            <a:p>
              <a:pPr algn="ctr"/>
              <a:r>
                <a:rPr lang="es-ES" dirty="0" smtClean="0"/>
                <a:t>Titulo 1, art 1,2  y11 –d)</a:t>
              </a:r>
              <a:endParaRPr lang="es-ES_tradnl" dirty="0"/>
            </a:p>
          </p:txBody>
        </p:sp>
      </p:grpSp>
      <p:grpSp>
        <p:nvGrpSpPr>
          <p:cNvPr id="15" name="Group 12"/>
          <p:cNvGrpSpPr/>
          <p:nvPr/>
        </p:nvGrpSpPr>
        <p:grpSpPr>
          <a:xfrm>
            <a:off x="6133817" y="4242517"/>
            <a:ext cx="1918912" cy="1681590"/>
            <a:chOff x="5230515" y="2128740"/>
            <a:chExt cx="1918912" cy="1681590"/>
          </a:xfrm>
        </p:grpSpPr>
        <p:sp>
          <p:nvSpPr>
            <p:cNvPr id="16" name="Heptagon 6"/>
            <p:cNvSpPr/>
            <p:nvPr/>
          </p:nvSpPr>
          <p:spPr>
            <a:xfrm>
              <a:off x="5230515" y="2128740"/>
              <a:ext cx="1918912" cy="1681590"/>
            </a:xfrm>
            <a:prstGeom prst="heptagon">
              <a:avLst/>
            </a:prstGeom>
            <a:ln/>
            <a:effectLst>
              <a:outerShdw blurRad="40000" dist="23000" dir="129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TextBox 11"/>
            <p:cNvSpPr txBox="1"/>
            <p:nvPr/>
          </p:nvSpPr>
          <p:spPr>
            <a:xfrm>
              <a:off x="5488671" y="2660807"/>
              <a:ext cx="145762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_tradnl" dirty="0" smtClean="0"/>
                <a:t>Plan Nacional</a:t>
              </a:r>
            </a:p>
            <a:p>
              <a:r>
                <a:rPr lang="es-ES_tradnl" dirty="0" smtClean="0"/>
                <a:t>De Seguridad</a:t>
              </a:r>
              <a:endParaRPr lang="es-ES_tradnl" dirty="0"/>
            </a:p>
          </p:txBody>
        </p:sp>
      </p:grpSp>
      <p:grpSp>
        <p:nvGrpSpPr>
          <p:cNvPr id="18" name="Group 16"/>
          <p:cNvGrpSpPr/>
          <p:nvPr/>
        </p:nvGrpSpPr>
        <p:grpSpPr>
          <a:xfrm>
            <a:off x="3782203" y="4758247"/>
            <a:ext cx="2077294" cy="1681590"/>
            <a:chOff x="3927011" y="4862780"/>
            <a:chExt cx="2077294" cy="1681590"/>
          </a:xfrm>
        </p:grpSpPr>
        <p:sp>
          <p:nvSpPr>
            <p:cNvPr id="19" name="Heptagon 8"/>
            <p:cNvSpPr/>
            <p:nvPr/>
          </p:nvSpPr>
          <p:spPr>
            <a:xfrm>
              <a:off x="3993557" y="4862780"/>
              <a:ext cx="1918912" cy="1681590"/>
            </a:xfrm>
            <a:prstGeom prst="heptagon">
              <a:avLst/>
            </a:prstGeom>
            <a:ln/>
            <a:effectLst>
              <a:outerShdw blurRad="40000" dist="23000" dir="12900000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TextBox 15"/>
            <p:cNvSpPr txBox="1"/>
            <p:nvPr/>
          </p:nvSpPr>
          <p:spPr>
            <a:xfrm>
              <a:off x="3927011" y="5261136"/>
              <a:ext cx="2077294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C" sz="1400" dirty="0" smtClean="0"/>
                <a:t>COOTAD, </a:t>
              </a:r>
              <a:r>
                <a:rPr lang="es-EC" sz="1400" dirty="0" err="1" smtClean="0"/>
                <a:t>Ordenam</a:t>
              </a:r>
              <a:r>
                <a:rPr lang="es-EC" sz="1400" dirty="0" smtClean="0"/>
                <a:t>. territorial</a:t>
              </a:r>
            </a:p>
            <a:p>
              <a:pPr algn="ctr"/>
              <a:r>
                <a:rPr lang="es-EC" sz="1400" dirty="0" smtClean="0"/>
                <a:t>Código Orgánico de Planificación y Finanzas Públicas</a:t>
              </a:r>
              <a:endParaRPr lang="es-ES_tradnl" sz="1400" dirty="0"/>
            </a:p>
          </p:txBody>
        </p:sp>
      </p:grpSp>
      <p:cxnSp>
        <p:nvCxnSpPr>
          <p:cNvPr id="21" name="Elbow Connector 21"/>
          <p:cNvCxnSpPr/>
          <p:nvPr/>
        </p:nvCxnSpPr>
        <p:spPr>
          <a:xfrm rot="16200000" flipH="1">
            <a:off x="2224751" y="2801895"/>
            <a:ext cx="1262363" cy="1062178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3"/>
          <p:cNvCxnSpPr/>
          <p:nvPr/>
        </p:nvCxnSpPr>
        <p:spPr>
          <a:xfrm rot="10800000" flipV="1">
            <a:off x="5691143" y="4080624"/>
            <a:ext cx="922338" cy="646331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9"/>
          <p:cNvCxnSpPr/>
          <p:nvPr/>
        </p:nvCxnSpPr>
        <p:spPr>
          <a:xfrm rot="16200000" flipH="1">
            <a:off x="3696185" y="4179045"/>
            <a:ext cx="749688" cy="656788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Elbow Connector 31"/>
          <p:cNvCxnSpPr/>
          <p:nvPr/>
        </p:nvCxnSpPr>
        <p:spPr>
          <a:xfrm>
            <a:off x="2324843" y="2550623"/>
            <a:ext cx="4426194" cy="526034"/>
          </a:xfrm>
          <a:prstGeom prst="bentConnector3">
            <a:avLst>
              <a:gd name="adj1" fmla="val 50000"/>
            </a:avLst>
          </a:prstGeom>
          <a:ln>
            <a:solidFill>
              <a:schemeClr val="accent2">
                <a:lumMod val="40000"/>
                <a:lumOff val="60000"/>
              </a:schemeClr>
            </a:solidFill>
            <a:prstDash val="dash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Heptagon 6"/>
          <p:cNvSpPr/>
          <p:nvPr/>
        </p:nvSpPr>
        <p:spPr>
          <a:xfrm>
            <a:off x="6903436" y="1820791"/>
            <a:ext cx="2119675" cy="2042160"/>
          </a:xfrm>
          <a:prstGeom prst="heptagon">
            <a:avLst/>
          </a:prstGeom>
          <a:solidFill>
            <a:schemeClr val="accent5">
              <a:lumMod val="60000"/>
              <a:lumOff val="40000"/>
            </a:schemeClr>
          </a:solidFill>
          <a:ln/>
          <a:effectLst>
            <a:outerShdw blurRad="40000" dist="23000" dir="129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C" dirty="0" smtClean="0">
                <a:solidFill>
                  <a:schemeClr val="tx1"/>
                </a:solidFill>
              </a:rPr>
              <a:t>Ley SNDGR</a:t>
            </a:r>
          </a:p>
          <a:p>
            <a:pPr algn="ctr"/>
            <a:r>
              <a:rPr lang="es-EC" dirty="0" smtClean="0">
                <a:solidFill>
                  <a:schemeClr val="tx1"/>
                </a:solidFill>
              </a:rPr>
              <a:t>(Sistema Nacional Descentralizado de GR</a:t>
            </a:r>
            <a:endParaRPr lang="es-EC" dirty="0">
              <a:solidFill>
                <a:schemeClr val="tx1"/>
              </a:solidFill>
            </a:endParaRPr>
          </a:p>
        </p:txBody>
      </p:sp>
      <p:cxnSp>
        <p:nvCxnSpPr>
          <p:cNvPr id="26" name="Elbow Connector 29"/>
          <p:cNvCxnSpPr/>
          <p:nvPr/>
        </p:nvCxnSpPr>
        <p:spPr>
          <a:xfrm rot="16200000" flipH="1">
            <a:off x="6226025" y="3119865"/>
            <a:ext cx="749688" cy="656788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8 Diagrama"/>
          <p:cNvGraphicFramePr/>
          <p:nvPr/>
        </p:nvGraphicFramePr>
        <p:xfrm>
          <a:off x="71406" y="2093200"/>
          <a:ext cx="8973519" cy="4361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" name="3 Grupo"/>
          <p:cNvGrpSpPr/>
          <p:nvPr/>
        </p:nvGrpSpPr>
        <p:grpSpPr>
          <a:xfrm>
            <a:off x="-49053" y="0"/>
            <a:ext cx="9193053" cy="6858000"/>
            <a:chOff x="-49053" y="0"/>
            <a:chExt cx="9193053" cy="6858000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9053" y="0"/>
              <a:ext cx="9182100" cy="1876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5 CuadroTexto"/>
            <p:cNvSpPr txBox="1"/>
            <p:nvPr/>
          </p:nvSpPr>
          <p:spPr>
            <a:xfrm>
              <a:off x="7775848" y="6072206"/>
              <a:ext cx="1368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A" dirty="0" smtClean="0"/>
                <a:t>Lamina 7/15</a:t>
              </a:r>
              <a:endParaRPr lang="es-PA" dirty="0"/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785786" y="6391275"/>
              <a:ext cx="7769225" cy="466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6" y="2000240"/>
            <a:ext cx="2000264" cy="385765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ES_tradnl" sz="3200" dirty="0" smtClean="0"/>
              <a:t>1. POLITICAS Y PRINCIPIOS</a:t>
            </a:r>
            <a:br>
              <a:rPr lang="es-ES_tradnl" sz="3200" dirty="0" smtClean="0"/>
            </a:br>
            <a:r>
              <a:rPr lang="es-ES_tradnl" sz="2400" dirty="0" smtClean="0"/>
              <a:t>1.1 Lineamientos de acuerdo al Art. 389 de la Constitución</a:t>
            </a:r>
            <a:endParaRPr lang="es-ES_tradnl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-49053" y="0"/>
            <a:ext cx="9193053" cy="6858000"/>
            <a:chOff x="-49053" y="0"/>
            <a:chExt cx="9193053" cy="6858000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9053" y="0"/>
              <a:ext cx="9182100" cy="1876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" name="5 CuadroTexto"/>
            <p:cNvSpPr txBox="1"/>
            <p:nvPr/>
          </p:nvSpPr>
          <p:spPr>
            <a:xfrm>
              <a:off x="7775848" y="6072206"/>
              <a:ext cx="1368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PA" dirty="0" smtClean="0"/>
                <a:t>Lamina 8/15</a:t>
              </a:r>
              <a:endParaRPr lang="es-PA" dirty="0"/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5786" y="6391275"/>
              <a:ext cx="7769225" cy="466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0" y="2788870"/>
            <a:ext cx="9144000" cy="4069130"/>
          </a:xfrm>
        </p:spPr>
        <p:txBody>
          <a:bodyPr>
            <a:noAutofit/>
          </a:bodyPr>
          <a:lstStyle/>
          <a:p>
            <a:pPr marL="914400" lvl="1" indent="-514350">
              <a:buFont typeface="+mj-lt"/>
              <a:buAutoNum type="arabicPeriod"/>
            </a:pPr>
            <a:r>
              <a:rPr lang="es-ES_tradnl" sz="2000" dirty="0" smtClean="0"/>
              <a:t>Reducir las vulnerabilidades para contribuir a disminuir la pobreza y la exclusión social.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ES_tradnl" sz="2000" dirty="0" smtClean="0"/>
              <a:t>Promover la transferencia de tecnologías agropecuarias adecuadas al cambio y a la variabilidad climática 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ES_tradnl" sz="2000" dirty="0" smtClean="0"/>
              <a:t>Promover la adecuación, diseño y cumplimiento de normas de construcción de edificaciones, y ocupación del territorio en función de riesgos.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ES_tradnl" sz="2000" dirty="0" smtClean="0"/>
              <a:t>Asegurar que los procesos de reconstrucción no vuelvan a construir la vulnerabilidad.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ES_tradnl" sz="2000" dirty="0" smtClean="0"/>
              <a:t>Propiciar mecanismos para monitorear la reducción de vulnerabilidad.</a:t>
            </a:r>
          </a:p>
        </p:txBody>
      </p:sp>
      <p:sp>
        <p:nvSpPr>
          <p:cNvPr id="9" name="Right Arrow 3"/>
          <p:cNvSpPr/>
          <p:nvPr/>
        </p:nvSpPr>
        <p:spPr>
          <a:xfrm>
            <a:off x="628680" y="1685088"/>
            <a:ext cx="8229600" cy="1315284"/>
          </a:xfrm>
          <a:prstGeom prst="rightArrow">
            <a:avLst>
              <a:gd name="adj1" fmla="val 50000"/>
              <a:gd name="adj2" fmla="val 87936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>
              <a:buFont typeface="+mj-lt"/>
              <a:buAutoNum type="arabicPeriod"/>
            </a:pPr>
            <a:r>
              <a:rPr lang="es-ES_tradnl" sz="2400" dirty="0" smtClean="0"/>
              <a:t>Reducción de la vulnerabilidad como prioridad nacional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960</Words>
  <Application>Microsoft Office PowerPoint</Application>
  <PresentationFormat>Presentación en pantalla (4:3)</PresentationFormat>
  <Paragraphs>150</Paragraphs>
  <Slides>16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Tema de Office</vt:lpstr>
      <vt:lpstr>Sesión Temática:</vt:lpstr>
      <vt:lpstr>Diapositiva 2</vt:lpstr>
      <vt:lpstr>Diapositiva 3</vt:lpstr>
      <vt:lpstr>Diapositiva 4</vt:lpstr>
      <vt:lpstr>Diapositiva 5</vt:lpstr>
      <vt:lpstr>Diapositiva 6</vt:lpstr>
      <vt:lpstr>Marco Legal Actual  y Reformas Necesarias</vt:lpstr>
      <vt:lpstr>1. POLITICAS Y PRINCIPIOS 1.1 Lineamientos de acuerdo al Art. 389 de la Constitución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Sesión Temática:</dc:title>
  <dc:creator>Julio Garcia</dc:creator>
  <cp:lastModifiedBy>Jose Luis Asencio</cp:lastModifiedBy>
  <cp:revision>21</cp:revision>
  <dcterms:created xsi:type="dcterms:W3CDTF">2011-02-04T21:23:49Z</dcterms:created>
  <dcterms:modified xsi:type="dcterms:W3CDTF">2011-03-11T03:08:22Z</dcterms:modified>
</cp:coreProperties>
</file>