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8" r:id="rId3"/>
    <p:sldId id="260" r:id="rId4"/>
    <p:sldId id="261" r:id="rId5"/>
    <p:sldId id="285" r:id="rId6"/>
    <p:sldId id="292" r:id="rId7"/>
    <p:sldId id="278" r:id="rId8"/>
    <p:sldId id="263" r:id="rId9"/>
    <p:sldId id="264" r:id="rId10"/>
    <p:sldId id="268" r:id="rId11"/>
    <p:sldId id="269" r:id="rId12"/>
    <p:sldId id="281" r:id="rId13"/>
    <p:sldId id="275" r:id="rId14"/>
    <p:sldId id="283" r:id="rId15"/>
    <p:sldId id="280" r:id="rId16"/>
    <p:sldId id="282" r:id="rId17"/>
    <p:sldId id="288" r:id="rId18"/>
    <p:sldId id="284" r:id="rId19"/>
    <p:sldId id="290" r:id="rId20"/>
    <p:sldId id="274" r:id="rId21"/>
    <p:sldId id="273" r:id="rId22"/>
    <p:sldId id="286" r:id="rId23"/>
    <p:sldId id="279" r:id="rId24"/>
    <p:sldId id="291" r:id="rId25"/>
    <p:sldId id="267" r:id="rId26"/>
    <p:sldId id="265" r:id="rId27"/>
    <p:sldId id="271" r:id="rId28"/>
    <p:sldId id="270" r:id="rId29"/>
    <p:sldId id="272" r:id="rId30"/>
    <p:sldId id="257" r:id="rId31"/>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39" autoAdjust="0"/>
    <p:restoredTop sz="94660"/>
  </p:normalViewPr>
  <p:slideViewPr>
    <p:cSldViewPr>
      <p:cViewPr varScale="1">
        <p:scale>
          <a:sx n="88" d="100"/>
          <a:sy n="88" d="100"/>
        </p:scale>
        <p:origin x="-1140"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2E24A1-B7E1-4402-99B6-C37311AA65FB}" type="datetimeFigureOut">
              <a:rPr lang="es-ES" smtClean="0"/>
              <a:pPr/>
              <a:t>15/03/2011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D8FB0A-4B0F-4D31-95BE-9E26A2066956}" type="slidenum">
              <a:rPr lang="es-ES" smtClean="0"/>
              <a:pPr/>
              <a:t>‹Nº›</a:t>
            </a:fld>
            <a:endParaRPr lang="es-ES"/>
          </a:p>
        </p:txBody>
      </p:sp>
    </p:spTree>
    <p:extLst>
      <p:ext uri="{BB962C8B-B14F-4D97-AF65-F5344CB8AC3E}">
        <p14:creationId xmlns:p14="http://schemas.microsoft.com/office/powerpoint/2010/main" xmlns="" val="1117850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AD8FB0A-4B0F-4D31-95BE-9E26A2066956}" type="slidenum">
              <a:rPr lang="es-ES" smtClean="0"/>
              <a:pPr/>
              <a:t>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A"/>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A"/>
          </a:p>
        </p:txBody>
      </p:sp>
      <p:sp>
        <p:nvSpPr>
          <p:cNvPr id="4" name="3 Marcador de fecha"/>
          <p:cNvSpPr>
            <a:spLocks noGrp="1"/>
          </p:cNvSpPr>
          <p:nvPr>
            <p:ph type="dt" sz="half" idx="10"/>
          </p:nvPr>
        </p:nvSpPr>
        <p:spPr/>
        <p:txBody>
          <a:bodyPr/>
          <a:lstStyle/>
          <a:p>
            <a:fld id="{B5C49AD2-2AA9-4D5F-850F-E1C997414ECB}" type="datetimeFigureOut">
              <a:rPr lang="es-PA" smtClean="0"/>
              <a:pPr/>
              <a:t>03/15/2011</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F87F9CC2-7F79-41AB-973B-FE0E4A817F0C}" type="slidenum">
              <a:rPr lang="es-PA" smtClean="0"/>
              <a:pPr/>
              <a:t>‹Nº›</a:t>
            </a:fld>
            <a:endParaRPr lang="es-PA"/>
          </a:p>
        </p:txBody>
      </p:sp>
    </p:spTree>
    <p:extLst>
      <p:ext uri="{BB962C8B-B14F-4D97-AF65-F5344CB8AC3E}">
        <p14:creationId xmlns:p14="http://schemas.microsoft.com/office/powerpoint/2010/main" xmlns="" val="827795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p>
            <a:fld id="{B5C49AD2-2AA9-4D5F-850F-E1C997414ECB}" type="datetimeFigureOut">
              <a:rPr lang="es-PA" smtClean="0"/>
              <a:pPr/>
              <a:t>03/15/2011</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F87F9CC2-7F79-41AB-973B-FE0E4A817F0C}" type="slidenum">
              <a:rPr lang="es-PA" smtClean="0"/>
              <a:pPr/>
              <a:t>‹Nº›</a:t>
            </a:fld>
            <a:endParaRPr lang="es-PA"/>
          </a:p>
        </p:txBody>
      </p:sp>
    </p:spTree>
    <p:extLst>
      <p:ext uri="{BB962C8B-B14F-4D97-AF65-F5344CB8AC3E}">
        <p14:creationId xmlns:p14="http://schemas.microsoft.com/office/powerpoint/2010/main" xmlns="" val="3922145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p>
            <a:fld id="{B5C49AD2-2AA9-4D5F-850F-E1C997414ECB}" type="datetimeFigureOut">
              <a:rPr lang="es-PA" smtClean="0"/>
              <a:pPr/>
              <a:t>03/15/2011</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F87F9CC2-7F79-41AB-973B-FE0E4A817F0C}" type="slidenum">
              <a:rPr lang="es-PA" smtClean="0"/>
              <a:pPr/>
              <a:t>‹Nº›</a:t>
            </a:fld>
            <a:endParaRPr lang="es-PA"/>
          </a:p>
        </p:txBody>
      </p:sp>
    </p:spTree>
    <p:extLst>
      <p:ext uri="{BB962C8B-B14F-4D97-AF65-F5344CB8AC3E}">
        <p14:creationId xmlns:p14="http://schemas.microsoft.com/office/powerpoint/2010/main" xmlns="" val="813725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p>
            <a:fld id="{B5C49AD2-2AA9-4D5F-850F-E1C997414ECB}" type="datetimeFigureOut">
              <a:rPr lang="es-PA" smtClean="0"/>
              <a:pPr/>
              <a:t>03/15/2011</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F87F9CC2-7F79-41AB-973B-FE0E4A817F0C}" type="slidenum">
              <a:rPr lang="es-PA" smtClean="0"/>
              <a:pPr/>
              <a:t>‹Nº›</a:t>
            </a:fld>
            <a:endParaRPr lang="es-PA"/>
          </a:p>
        </p:txBody>
      </p:sp>
    </p:spTree>
    <p:extLst>
      <p:ext uri="{BB962C8B-B14F-4D97-AF65-F5344CB8AC3E}">
        <p14:creationId xmlns:p14="http://schemas.microsoft.com/office/powerpoint/2010/main" xmlns="" val="182144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5C49AD2-2AA9-4D5F-850F-E1C997414ECB}" type="datetimeFigureOut">
              <a:rPr lang="es-PA" smtClean="0"/>
              <a:pPr/>
              <a:t>03/15/2011</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F87F9CC2-7F79-41AB-973B-FE0E4A817F0C}" type="slidenum">
              <a:rPr lang="es-PA" smtClean="0"/>
              <a:pPr/>
              <a:t>‹Nº›</a:t>
            </a:fld>
            <a:endParaRPr lang="es-PA"/>
          </a:p>
        </p:txBody>
      </p:sp>
    </p:spTree>
    <p:extLst>
      <p:ext uri="{BB962C8B-B14F-4D97-AF65-F5344CB8AC3E}">
        <p14:creationId xmlns:p14="http://schemas.microsoft.com/office/powerpoint/2010/main" xmlns="" val="1212171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4 Marcador de fecha"/>
          <p:cNvSpPr>
            <a:spLocks noGrp="1"/>
          </p:cNvSpPr>
          <p:nvPr>
            <p:ph type="dt" sz="half" idx="10"/>
          </p:nvPr>
        </p:nvSpPr>
        <p:spPr/>
        <p:txBody>
          <a:bodyPr/>
          <a:lstStyle/>
          <a:p>
            <a:fld id="{B5C49AD2-2AA9-4D5F-850F-E1C997414ECB}" type="datetimeFigureOut">
              <a:rPr lang="es-PA" smtClean="0"/>
              <a:pPr/>
              <a:t>03/15/2011</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F87F9CC2-7F79-41AB-973B-FE0E4A817F0C}" type="slidenum">
              <a:rPr lang="es-PA" smtClean="0"/>
              <a:pPr/>
              <a:t>‹Nº›</a:t>
            </a:fld>
            <a:endParaRPr lang="es-PA"/>
          </a:p>
        </p:txBody>
      </p:sp>
    </p:spTree>
    <p:extLst>
      <p:ext uri="{BB962C8B-B14F-4D97-AF65-F5344CB8AC3E}">
        <p14:creationId xmlns:p14="http://schemas.microsoft.com/office/powerpoint/2010/main" xmlns="" val="3639199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7" name="6 Marcador de fecha"/>
          <p:cNvSpPr>
            <a:spLocks noGrp="1"/>
          </p:cNvSpPr>
          <p:nvPr>
            <p:ph type="dt" sz="half" idx="10"/>
          </p:nvPr>
        </p:nvSpPr>
        <p:spPr/>
        <p:txBody>
          <a:bodyPr/>
          <a:lstStyle/>
          <a:p>
            <a:fld id="{B5C49AD2-2AA9-4D5F-850F-E1C997414ECB}" type="datetimeFigureOut">
              <a:rPr lang="es-PA" smtClean="0"/>
              <a:pPr/>
              <a:t>03/15/2011</a:t>
            </a:fld>
            <a:endParaRPr lang="es-PA"/>
          </a:p>
        </p:txBody>
      </p:sp>
      <p:sp>
        <p:nvSpPr>
          <p:cNvPr id="8" name="7 Marcador de pie de página"/>
          <p:cNvSpPr>
            <a:spLocks noGrp="1"/>
          </p:cNvSpPr>
          <p:nvPr>
            <p:ph type="ftr" sz="quarter" idx="11"/>
          </p:nvPr>
        </p:nvSpPr>
        <p:spPr/>
        <p:txBody>
          <a:bodyPr/>
          <a:lstStyle/>
          <a:p>
            <a:endParaRPr lang="es-PA"/>
          </a:p>
        </p:txBody>
      </p:sp>
      <p:sp>
        <p:nvSpPr>
          <p:cNvPr id="9" name="8 Marcador de número de diapositiva"/>
          <p:cNvSpPr>
            <a:spLocks noGrp="1"/>
          </p:cNvSpPr>
          <p:nvPr>
            <p:ph type="sldNum" sz="quarter" idx="12"/>
          </p:nvPr>
        </p:nvSpPr>
        <p:spPr/>
        <p:txBody>
          <a:bodyPr/>
          <a:lstStyle/>
          <a:p>
            <a:fld id="{F87F9CC2-7F79-41AB-973B-FE0E4A817F0C}" type="slidenum">
              <a:rPr lang="es-PA" smtClean="0"/>
              <a:pPr/>
              <a:t>‹Nº›</a:t>
            </a:fld>
            <a:endParaRPr lang="es-PA"/>
          </a:p>
        </p:txBody>
      </p:sp>
    </p:spTree>
    <p:extLst>
      <p:ext uri="{BB962C8B-B14F-4D97-AF65-F5344CB8AC3E}">
        <p14:creationId xmlns:p14="http://schemas.microsoft.com/office/powerpoint/2010/main" xmlns="" val="3335736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fecha"/>
          <p:cNvSpPr>
            <a:spLocks noGrp="1"/>
          </p:cNvSpPr>
          <p:nvPr>
            <p:ph type="dt" sz="half" idx="10"/>
          </p:nvPr>
        </p:nvSpPr>
        <p:spPr/>
        <p:txBody>
          <a:bodyPr/>
          <a:lstStyle/>
          <a:p>
            <a:fld id="{B5C49AD2-2AA9-4D5F-850F-E1C997414ECB}" type="datetimeFigureOut">
              <a:rPr lang="es-PA" smtClean="0"/>
              <a:pPr/>
              <a:t>03/15/2011</a:t>
            </a:fld>
            <a:endParaRPr lang="es-PA"/>
          </a:p>
        </p:txBody>
      </p:sp>
      <p:sp>
        <p:nvSpPr>
          <p:cNvPr id="4" name="3 Marcador de pie de página"/>
          <p:cNvSpPr>
            <a:spLocks noGrp="1"/>
          </p:cNvSpPr>
          <p:nvPr>
            <p:ph type="ftr" sz="quarter" idx="11"/>
          </p:nvPr>
        </p:nvSpPr>
        <p:spPr/>
        <p:txBody>
          <a:bodyPr/>
          <a:lstStyle/>
          <a:p>
            <a:endParaRPr lang="es-PA"/>
          </a:p>
        </p:txBody>
      </p:sp>
      <p:sp>
        <p:nvSpPr>
          <p:cNvPr id="5" name="4 Marcador de número de diapositiva"/>
          <p:cNvSpPr>
            <a:spLocks noGrp="1"/>
          </p:cNvSpPr>
          <p:nvPr>
            <p:ph type="sldNum" sz="quarter" idx="12"/>
          </p:nvPr>
        </p:nvSpPr>
        <p:spPr/>
        <p:txBody>
          <a:bodyPr/>
          <a:lstStyle/>
          <a:p>
            <a:fld id="{F87F9CC2-7F79-41AB-973B-FE0E4A817F0C}" type="slidenum">
              <a:rPr lang="es-PA" smtClean="0"/>
              <a:pPr/>
              <a:t>‹Nº›</a:t>
            </a:fld>
            <a:endParaRPr lang="es-PA"/>
          </a:p>
        </p:txBody>
      </p:sp>
    </p:spTree>
    <p:extLst>
      <p:ext uri="{BB962C8B-B14F-4D97-AF65-F5344CB8AC3E}">
        <p14:creationId xmlns:p14="http://schemas.microsoft.com/office/powerpoint/2010/main" xmlns="" val="2410278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5C49AD2-2AA9-4D5F-850F-E1C997414ECB}" type="datetimeFigureOut">
              <a:rPr lang="es-PA" smtClean="0"/>
              <a:pPr/>
              <a:t>03/15/2011</a:t>
            </a:fld>
            <a:endParaRPr lang="es-PA"/>
          </a:p>
        </p:txBody>
      </p:sp>
      <p:sp>
        <p:nvSpPr>
          <p:cNvPr id="3" name="2 Marcador de pie de página"/>
          <p:cNvSpPr>
            <a:spLocks noGrp="1"/>
          </p:cNvSpPr>
          <p:nvPr>
            <p:ph type="ftr" sz="quarter" idx="11"/>
          </p:nvPr>
        </p:nvSpPr>
        <p:spPr/>
        <p:txBody>
          <a:bodyPr/>
          <a:lstStyle/>
          <a:p>
            <a:endParaRPr lang="es-PA"/>
          </a:p>
        </p:txBody>
      </p:sp>
      <p:sp>
        <p:nvSpPr>
          <p:cNvPr id="4" name="3 Marcador de número de diapositiva"/>
          <p:cNvSpPr>
            <a:spLocks noGrp="1"/>
          </p:cNvSpPr>
          <p:nvPr>
            <p:ph type="sldNum" sz="quarter" idx="12"/>
          </p:nvPr>
        </p:nvSpPr>
        <p:spPr/>
        <p:txBody>
          <a:bodyPr/>
          <a:lstStyle/>
          <a:p>
            <a:fld id="{F87F9CC2-7F79-41AB-973B-FE0E4A817F0C}" type="slidenum">
              <a:rPr lang="es-PA" smtClean="0"/>
              <a:pPr/>
              <a:t>‹Nº›</a:t>
            </a:fld>
            <a:endParaRPr lang="es-PA"/>
          </a:p>
        </p:txBody>
      </p:sp>
    </p:spTree>
    <p:extLst>
      <p:ext uri="{BB962C8B-B14F-4D97-AF65-F5344CB8AC3E}">
        <p14:creationId xmlns:p14="http://schemas.microsoft.com/office/powerpoint/2010/main" xmlns="" val="1707009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A"/>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5C49AD2-2AA9-4D5F-850F-E1C997414ECB}" type="datetimeFigureOut">
              <a:rPr lang="es-PA" smtClean="0"/>
              <a:pPr/>
              <a:t>03/15/2011</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F87F9CC2-7F79-41AB-973B-FE0E4A817F0C}" type="slidenum">
              <a:rPr lang="es-PA" smtClean="0"/>
              <a:pPr/>
              <a:t>‹Nº›</a:t>
            </a:fld>
            <a:endParaRPr lang="es-PA"/>
          </a:p>
        </p:txBody>
      </p:sp>
    </p:spTree>
    <p:extLst>
      <p:ext uri="{BB962C8B-B14F-4D97-AF65-F5344CB8AC3E}">
        <p14:creationId xmlns:p14="http://schemas.microsoft.com/office/powerpoint/2010/main" xmlns="" val="2082406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A"/>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A"/>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5C49AD2-2AA9-4D5F-850F-E1C997414ECB}" type="datetimeFigureOut">
              <a:rPr lang="es-PA" smtClean="0"/>
              <a:pPr/>
              <a:t>03/15/2011</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F87F9CC2-7F79-41AB-973B-FE0E4A817F0C}" type="slidenum">
              <a:rPr lang="es-PA" smtClean="0"/>
              <a:pPr/>
              <a:t>‹Nº›</a:t>
            </a:fld>
            <a:endParaRPr lang="es-PA"/>
          </a:p>
        </p:txBody>
      </p:sp>
    </p:spTree>
    <p:extLst>
      <p:ext uri="{BB962C8B-B14F-4D97-AF65-F5344CB8AC3E}">
        <p14:creationId xmlns:p14="http://schemas.microsoft.com/office/powerpoint/2010/main" xmlns="" val="722063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C49AD2-2AA9-4D5F-850F-E1C997414ECB}" type="datetimeFigureOut">
              <a:rPr lang="es-PA" smtClean="0"/>
              <a:pPr/>
              <a:t>03/15/2011</a:t>
            </a:fld>
            <a:endParaRPr lang="es-PA"/>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A"/>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F9CC2-7F79-41AB-973B-FE0E4A817F0C}" type="slidenum">
              <a:rPr lang="es-PA" smtClean="0"/>
              <a:pPr/>
              <a:t>‹Nº›</a:t>
            </a:fld>
            <a:endParaRPr lang="es-PA"/>
          </a:p>
        </p:txBody>
      </p:sp>
    </p:spTree>
    <p:extLst>
      <p:ext uri="{BB962C8B-B14F-4D97-AF65-F5344CB8AC3E}">
        <p14:creationId xmlns:p14="http://schemas.microsoft.com/office/powerpoint/2010/main" xmlns="" val="1177881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hyperlink" Target="http://www.cpc.ncep.noaa.gov/data/indices/sstoi.indic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gif"/><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3.gif"/><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41.gif"/><Relationship Id="rId5" Type="http://schemas.openxmlformats.org/officeDocument/2006/relationships/image" Target="../media/image35.jpeg"/><Relationship Id="rId10" Type="http://schemas.openxmlformats.org/officeDocument/2006/relationships/image" Target="../media/image40.gif"/><Relationship Id="rId4" Type="http://schemas.openxmlformats.org/officeDocument/2006/relationships/image" Target="../media/image34.png"/><Relationship Id="rId9" Type="http://schemas.openxmlformats.org/officeDocument/2006/relationships/image" Target="../media/image39.gif"/></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1844824"/>
            <a:ext cx="7772400" cy="1470025"/>
          </a:xfrm>
        </p:spPr>
        <p:txBody>
          <a:bodyPr>
            <a:normAutofit/>
          </a:bodyPr>
          <a:lstStyle/>
          <a:p>
            <a:r>
              <a:rPr lang="es-PA" sz="2200" b="1" dirty="0" smtClean="0">
                <a:solidFill>
                  <a:schemeClr val="tx2">
                    <a:lumMod val="75000"/>
                  </a:schemeClr>
                </a:solidFill>
              </a:rPr>
              <a:t>Sesión Temática: </a:t>
            </a:r>
            <a:br>
              <a:rPr lang="es-PA" sz="2200" b="1" dirty="0" smtClean="0">
                <a:solidFill>
                  <a:schemeClr val="tx2">
                    <a:lumMod val="75000"/>
                  </a:schemeClr>
                </a:solidFill>
              </a:rPr>
            </a:br>
            <a:r>
              <a:rPr lang="es-PA" sz="2200" b="1" dirty="0" smtClean="0">
                <a:solidFill>
                  <a:schemeClr val="tx2">
                    <a:lumMod val="75000"/>
                  </a:schemeClr>
                </a:solidFill>
              </a:rPr>
              <a:t>Incrementos Mensurables en las Inversiones para la Reducción del Riesgo de Desastres</a:t>
            </a:r>
            <a:endParaRPr lang="es-PA" sz="3200" b="1" dirty="0"/>
          </a:p>
        </p:txBody>
      </p:sp>
      <p:sp>
        <p:nvSpPr>
          <p:cNvPr id="3" name="2 Subtítulo"/>
          <p:cNvSpPr>
            <a:spLocks noGrp="1"/>
          </p:cNvSpPr>
          <p:nvPr>
            <p:ph type="subTitle" idx="1"/>
          </p:nvPr>
        </p:nvSpPr>
        <p:spPr>
          <a:xfrm>
            <a:off x="683568" y="3501008"/>
            <a:ext cx="7920880" cy="2520280"/>
          </a:xfrm>
        </p:spPr>
        <p:txBody>
          <a:bodyPr>
            <a:normAutofit fontScale="92500" lnSpcReduction="10000"/>
          </a:bodyPr>
          <a:lstStyle/>
          <a:p>
            <a:r>
              <a:rPr lang="es-ES_tradnl" sz="3500" b="1" dirty="0" smtClean="0">
                <a:solidFill>
                  <a:srgbClr val="C00000"/>
                </a:solidFill>
              </a:rPr>
              <a:t>“Mecanismos financieros innovadores para la reducción del riesgo”</a:t>
            </a:r>
          </a:p>
          <a:p>
            <a:endParaRPr lang="es-ES_tradnl" sz="1900" b="1" dirty="0" smtClean="0">
              <a:solidFill>
                <a:srgbClr val="C00000"/>
              </a:solidFill>
            </a:endParaRPr>
          </a:p>
          <a:p>
            <a:r>
              <a:rPr lang="es-PA" sz="2600" b="1" dirty="0" smtClean="0">
                <a:solidFill>
                  <a:schemeClr val="tx2">
                    <a:lumMod val="75000"/>
                  </a:schemeClr>
                </a:solidFill>
              </a:rPr>
              <a:t>Alberto Aquino – Asesor Principal </a:t>
            </a:r>
            <a:endParaRPr lang="es-ES_tradnl" sz="2600" b="1" dirty="0" smtClean="0">
              <a:solidFill>
                <a:schemeClr val="tx2">
                  <a:lumMod val="75000"/>
                </a:schemeClr>
              </a:solidFill>
            </a:endParaRPr>
          </a:p>
          <a:p>
            <a:r>
              <a:rPr lang="es-MX" sz="2600" b="1" dirty="0" smtClean="0">
                <a:solidFill>
                  <a:schemeClr val="tx2">
                    <a:lumMod val="75000"/>
                  </a:schemeClr>
                </a:solidFill>
              </a:rPr>
              <a:t>Proyecto Seguros-Adaptación al Cambio Climático</a:t>
            </a:r>
          </a:p>
          <a:p>
            <a:r>
              <a:rPr lang="es-ES_tradnl" sz="2600" b="1" dirty="0" smtClean="0">
                <a:solidFill>
                  <a:schemeClr val="tx2">
                    <a:lumMod val="75000"/>
                  </a:schemeClr>
                </a:solidFill>
              </a:rPr>
              <a:t>Cooperación Alemana al Desarrollo – GIZ</a:t>
            </a:r>
            <a:r>
              <a:rPr lang="es-MX" sz="2600" b="1" dirty="0" smtClean="0">
                <a:solidFill>
                  <a:schemeClr val="tx2">
                    <a:lumMod val="75000"/>
                  </a:schemeClr>
                </a:solidFill>
              </a:rPr>
              <a:t> </a:t>
            </a:r>
            <a:endParaRPr lang="es-PA" sz="2600" b="1" dirty="0">
              <a:solidFill>
                <a:schemeClr val="tx2">
                  <a:lumMod val="75000"/>
                </a:schemeClr>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054" y="0"/>
            <a:ext cx="9193053" cy="187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3 CuadroTexto"/>
          <p:cNvSpPr txBox="1"/>
          <p:nvPr/>
        </p:nvSpPr>
        <p:spPr>
          <a:xfrm>
            <a:off x="6732240" y="6021288"/>
            <a:ext cx="2411760" cy="369332"/>
          </a:xfrm>
          <a:prstGeom prst="rect">
            <a:avLst/>
          </a:prstGeom>
          <a:noFill/>
        </p:spPr>
        <p:txBody>
          <a:bodyPr wrap="square" rtlCol="0">
            <a:spAutoFit/>
          </a:bodyPr>
          <a:lstStyle/>
          <a:p>
            <a:r>
              <a:rPr lang="es-PA" b="1" dirty="0" smtClean="0">
                <a:solidFill>
                  <a:schemeClr val="tx2">
                    <a:lumMod val="75000"/>
                  </a:schemeClr>
                </a:solidFill>
              </a:rPr>
              <a:t>15 de marzo del 2011</a:t>
            </a:r>
            <a:endParaRPr lang="es-PA" b="1" dirty="0">
              <a:solidFill>
                <a:schemeClr val="tx2">
                  <a:lumMod val="75000"/>
                </a:schemeClr>
              </a:solidFill>
            </a:endParaRPr>
          </a:p>
        </p:txBody>
      </p:sp>
      <p:pic>
        <p:nvPicPr>
          <p:cNvPr id="7" name="Picture 2"/>
          <p:cNvPicPr>
            <a:picLocks noChangeAspect="1" noChangeArrowheads="1"/>
          </p:cNvPicPr>
          <p:nvPr/>
        </p:nvPicPr>
        <p:blipFill>
          <a:blip r:embed="rId4" cstate="print"/>
          <a:srcRect/>
          <a:stretch>
            <a:fillRect/>
          </a:stretch>
        </p:blipFill>
        <p:spPr bwMode="auto">
          <a:xfrm>
            <a:off x="785786" y="6391275"/>
            <a:ext cx="7769225" cy="466725"/>
          </a:xfrm>
          <a:prstGeom prst="rect">
            <a:avLst/>
          </a:prstGeom>
          <a:noFill/>
          <a:ln w="9525">
            <a:noFill/>
            <a:miter lim="800000"/>
            <a:headEnd/>
            <a:tailEnd/>
          </a:ln>
          <a:effectLst/>
        </p:spPr>
      </p:pic>
      <p:cxnSp>
        <p:nvCxnSpPr>
          <p:cNvPr id="9" name="8 Conector recto"/>
          <p:cNvCxnSpPr/>
          <p:nvPr/>
        </p:nvCxnSpPr>
        <p:spPr>
          <a:xfrm>
            <a:off x="2771800" y="3140968"/>
            <a:ext cx="396044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12265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82100" cy="187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785786" y="6391275"/>
            <a:ext cx="7769225" cy="466725"/>
          </a:xfrm>
          <a:prstGeom prst="rect">
            <a:avLst/>
          </a:prstGeom>
          <a:noFill/>
          <a:ln w="9525">
            <a:noFill/>
            <a:miter lim="800000"/>
            <a:headEnd/>
            <a:tailEnd/>
          </a:ln>
          <a:effectLst/>
        </p:spPr>
      </p:pic>
      <p:sp>
        <p:nvSpPr>
          <p:cNvPr id="7" name="9 Título"/>
          <p:cNvSpPr txBox="1">
            <a:spLocks/>
          </p:cNvSpPr>
          <p:nvPr/>
        </p:nvSpPr>
        <p:spPr>
          <a:xfrm>
            <a:off x="2483768" y="1988840"/>
            <a:ext cx="4464496" cy="504056"/>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E" sz="2800" b="1" i="0" u="none" strike="noStrike" kern="1200" cap="none" spc="0" normalizeH="0" baseline="0" noProof="0" dirty="0" smtClean="0">
                <a:ln>
                  <a:noFill/>
                </a:ln>
                <a:solidFill>
                  <a:srgbClr val="C00000"/>
                </a:solidFill>
                <a:effectLst/>
                <a:uLnTx/>
                <a:uFillTx/>
                <a:latin typeface="+mj-lt"/>
                <a:ea typeface="+mj-ea"/>
                <a:cs typeface="+mj-cs"/>
              </a:rPr>
              <a:t>Paso 2: Identificación de MRR</a:t>
            </a:r>
          </a:p>
        </p:txBody>
      </p:sp>
      <p:sp>
        <p:nvSpPr>
          <p:cNvPr id="8" name="2 Marcador de contenido"/>
          <p:cNvSpPr txBox="1">
            <a:spLocks/>
          </p:cNvSpPr>
          <p:nvPr/>
        </p:nvSpPr>
        <p:spPr>
          <a:xfrm>
            <a:off x="1835696" y="2564904"/>
            <a:ext cx="7308304" cy="908050"/>
          </a:xfrm>
          <a:prstGeom prst="rect">
            <a:avLst/>
          </a:prstGeom>
        </p:spPr>
        <p:txBody>
          <a:bodyPr vert="horz" lIns="91440" tIns="45720" rIns="91440" bIns="45720" rtlCol="0">
            <a:noAutofit/>
          </a:bodyPr>
          <a:lstStyle/>
          <a:p>
            <a:pPr lvl="0" algn="ctr">
              <a:lnSpc>
                <a:spcPts val="2300"/>
              </a:lnSpc>
              <a:spcBef>
                <a:spcPct val="20000"/>
              </a:spcBef>
            </a:pPr>
            <a:r>
              <a:rPr lang="es-ES_tradnl" i="1" dirty="0" smtClean="0"/>
              <a:t>=  Definición de acciones alternativas para el proyecto en planificación, que </a:t>
            </a:r>
            <a:r>
              <a:rPr lang="es-PE" i="1" dirty="0" smtClean="0"/>
              <a:t>permitirían reducir la vulnerabilidad y el impacto de las amenazas, así como evitar la generación de nuevas vulnerabilidades (medidas de gestión prospectiva, correctiva y reactiva del riesgo)</a:t>
            </a:r>
            <a:endParaRPr kumimoji="0" lang="es-PE" b="0" i="1" u="none" strike="noStrike" kern="1200" cap="none" spc="0" normalizeH="0" baseline="0" noProof="0" dirty="0" smtClean="0">
              <a:ln>
                <a:noFill/>
              </a:ln>
              <a:effectLst/>
              <a:uLnTx/>
              <a:uFillTx/>
              <a:latin typeface="+mn-lt"/>
              <a:ea typeface="+mn-ea"/>
              <a:cs typeface="+mn-cs"/>
            </a:endParaRPr>
          </a:p>
        </p:txBody>
      </p:sp>
      <p:sp>
        <p:nvSpPr>
          <p:cNvPr id="10" name="2 Marcador de contenido"/>
          <p:cNvSpPr txBox="1">
            <a:spLocks/>
          </p:cNvSpPr>
          <p:nvPr/>
        </p:nvSpPr>
        <p:spPr bwMode="auto">
          <a:xfrm>
            <a:off x="323528" y="3861048"/>
            <a:ext cx="8820472" cy="2520280"/>
          </a:xfrm>
          <a:prstGeom prst="rect">
            <a:avLst/>
          </a:prstGeom>
          <a:noFill/>
          <a:ln w="9525">
            <a:noFill/>
            <a:miter lim="800000"/>
            <a:headEnd/>
            <a:tailEnd/>
          </a:ln>
        </p:spPr>
        <p:txBody>
          <a:bodyPr/>
          <a:lstStyle/>
          <a:p>
            <a:pPr marL="369888" indent="-215900" eaLnBrk="0" hangingPunct="0">
              <a:spcBef>
                <a:spcPct val="20000"/>
              </a:spcBef>
              <a:buClr>
                <a:srgbClr val="C80F0F"/>
              </a:buClr>
              <a:tabLst>
                <a:tab pos="2190750" algn="l"/>
              </a:tabLst>
              <a:defRPr/>
            </a:pPr>
            <a:r>
              <a:rPr lang="es-PE" sz="2000" dirty="0" smtClean="0"/>
              <a:t>Por ejemplo ajustes del proyecto con respecto a:</a:t>
            </a:r>
          </a:p>
          <a:p>
            <a:pPr eaLnBrk="0" hangingPunct="0">
              <a:spcBef>
                <a:spcPts val="0"/>
              </a:spcBef>
              <a:buClr>
                <a:srgbClr val="C80F0F"/>
              </a:buClr>
              <a:tabLst>
                <a:tab pos="2190750" algn="l"/>
              </a:tabLst>
              <a:defRPr/>
            </a:pPr>
            <a:endParaRPr lang="es-PE" sz="900" dirty="0" smtClean="0"/>
          </a:p>
          <a:p>
            <a:pPr marL="812800" lvl="1" indent="-317500" eaLnBrk="0" hangingPunct="0">
              <a:spcBef>
                <a:spcPct val="20000"/>
              </a:spcBef>
              <a:buClr>
                <a:srgbClr val="C80F0F"/>
              </a:buClr>
              <a:buFont typeface="Wingdings" pitchFamily="2" charset="2"/>
              <a:buChar char="ü"/>
              <a:tabLst>
                <a:tab pos="2190750" algn="l"/>
              </a:tabLst>
              <a:defRPr/>
            </a:pPr>
            <a:r>
              <a:rPr lang="es-PE" sz="2000" dirty="0" smtClean="0"/>
              <a:t>Localización (p.ej. evitar ubicación en zona expuesta a amenazas)</a:t>
            </a:r>
            <a:endParaRPr lang="es-PE" sz="1200" dirty="0" smtClean="0"/>
          </a:p>
          <a:p>
            <a:pPr marL="812800" lvl="1" indent="-317500" eaLnBrk="0" hangingPunct="0">
              <a:spcBef>
                <a:spcPct val="20000"/>
              </a:spcBef>
              <a:buClr>
                <a:srgbClr val="C80F0F"/>
              </a:buClr>
              <a:buFont typeface="Wingdings" pitchFamily="2" charset="2"/>
              <a:buChar char="ü"/>
              <a:tabLst>
                <a:tab pos="2190750" algn="l"/>
              </a:tabLst>
              <a:defRPr/>
            </a:pPr>
            <a:r>
              <a:rPr lang="es-PE" sz="2000" dirty="0" smtClean="0"/>
              <a:t>Infraestructura ( p.ej. ajustar profundidad de pilares de un puente)</a:t>
            </a:r>
          </a:p>
          <a:p>
            <a:pPr marL="812800" lvl="1" indent="-317500" eaLnBrk="0" hangingPunct="0">
              <a:spcBef>
                <a:spcPct val="20000"/>
              </a:spcBef>
              <a:buClr>
                <a:srgbClr val="C80F0F"/>
              </a:buClr>
              <a:buFont typeface="Wingdings" pitchFamily="2" charset="2"/>
              <a:buChar char="ü"/>
              <a:tabLst>
                <a:tab pos="2190750" algn="l"/>
              </a:tabLst>
              <a:defRPr/>
            </a:pPr>
            <a:r>
              <a:rPr lang="es-PE" sz="2000" dirty="0" smtClean="0"/>
              <a:t>Cronograma de ejecución (revisar adecuada concordancia con cronograma de previsible ocurrencia de amenazas) </a:t>
            </a:r>
          </a:p>
          <a:p>
            <a:pPr marL="812800" lvl="1" indent="-317500" eaLnBrk="0" hangingPunct="0">
              <a:spcBef>
                <a:spcPct val="20000"/>
              </a:spcBef>
              <a:buClr>
                <a:srgbClr val="C80F0F"/>
              </a:buClr>
              <a:buFont typeface="Wingdings" pitchFamily="2" charset="2"/>
              <a:buChar char="ü"/>
              <a:tabLst>
                <a:tab pos="2190750" algn="l"/>
              </a:tabLst>
              <a:defRPr/>
            </a:pPr>
            <a:r>
              <a:rPr lang="es-PE" sz="2000" dirty="0" smtClean="0"/>
              <a:t>Uso de tecnologías (p.ej. instalar sistemas de alerta temprana) </a:t>
            </a:r>
            <a:endParaRPr lang="es-PE" sz="2000" dirty="0"/>
          </a:p>
        </p:txBody>
      </p:sp>
      <p:pic>
        <p:nvPicPr>
          <p:cNvPr id="14" name="10 Imagen" descr="traingulo GdR.jpg"/>
          <p:cNvPicPr>
            <a:picLocks noChangeAspect="1"/>
          </p:cNvPicPr>
          <p:nvPr/>
        </p:nvPicPr>
        <p:blipFill>
          <a:blip r:embed="rId4" cstate="print"/>
          <a:srcRect/>
          <a:stretch>
            <a:fillRect/>
          </a:stretch>
        </p:blipFill>
        <p:spPr bwMode="auto">
          <a:xfrm>
            <a:off x="179512" y="2132856"/>
            <a:ext cx="1830388" cy="1616075"/>
          </a:xfrm>
          <a:prstGeom prst="rect">
            <a:avLst/>
          </a:prstGeom>
          <a:noFill/>
          <a:ln w="9525">
            <a:noFill/>
            <a:miter lim="800000"/>
            <a:headEnd/>
            <a:tailEnd/>
          </a:ln>
        </p:spPr>
      </p:pic>
      <p:grpSp>
        <p:nvGrpSpPr>
          <p:cNvPr id="17" name="11 Grupo"/>
          <p:cNvGrpSpPr>
            <a:grpSpLocks/>
          </p:cNvGrpSpPr>
          <p:nvPr/>
        </p:nvGrpSpPr>
        <p:grpSpPr bwMode="auto">
          <a:xfrm rot="-763191">
            <a:off x="1159000" y="1856631"/>
            <a:ext cx="1290637" cy="884237"/>
            <a:chOff x="1419542" y="4750196"/>
            <a:chExt cx="1290543" cy="900857"/>
          </a:xfrm>
        </p:grpSpPr>
        <p:sp>
          <p:nvSpPr>
            <p:cNvPr id="18" name="17 Triángulo isósceles"/>
            <p:cNvSpPr/>
            <p:nvPr/>
          </p:nvSpPr>
          <p:spPr bwMode="auto">
            <a:xfrm rot="4578439">
              <a:off x="1652327" y="4593295"/>
              <a:ext cx="900857" cy="1214659"/>
            </a:xfrm>
            <a:prstGeom prst="triangle">
              <a:avLst>
                <a:gd name="adj" fmla="val 51178"/>
              </a:avLst>
            </a:prstGeom>
            <a:solidFill>
              <a:srgbClr val="9CAFFE"/>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defRPr/>
              </a:pPr>
              <a:endParaRPr lang="es-PE" dirty="0"/>
            </a:p>
          </p:txBody>
        </p:sp>
        <p:sp>
          <p:nvSpPr>
            <p:cNvPr id="19" name="13 CuadroTexto"/>
            <p:cNvSpPr txBox="1">
              <a:spLocks noChangeArrowheads="1"/>
            </p:cNvSpPr>
            <p:nvPr/>
          </p:nvSpPr>
          <p:spPr bwMode="auto">
            <a:xfrm>
              <a:off x="1419542" y="5079869"/>
              <a:ext cx="990283" cy="276999"/>
            </a:xfrm>
            <a:prstGeom prst="rect">
              <a:avLst/>
            </a:prstGeom>
            <a:noFill/>
            <a:ln w="9525">
              <a:noFill/>
              <a:miter lim="800000"/>
              <a:headEnd/>
              <a:tailEnd/>
            </a:ln>
          </p:spPr>
          <p:txBody>
            <a:bodyPr lIns="0" tIns="0" rIns="0" bIns="0">
              <a:spAutoFit/>
            </a:bodyPr>
            <a:lstStyle/>
            <a:p>
              <a:pPr marL="85725" indent="-85725" algn="ctr"/>
              <a:r>
                <a:rPr lang="es-PE" sz="900" dirty="0">
                  <a:solidFill>
                    <a:schemeClr val="tx2"/>
                  </a:solidFill>
                </a:rPr>
                <a:t>Identificación </a:t>
              </a:r>
            </a:p>
            <a:p>
              <a:pPr marL="85725" indent="-85725" algn="ctr"/>
              <a:r>
                <a:rPr lang="es-PE" sz="900" dirty="0">
                  <a:solidFill>
                    <a:schemeClr val="tx2"/>
                  </a:solidFill>
                </a:rPr>
                <a:t>de las MRR</a:t>
              </a:r>
            </a:p>
          </p:txBody>
        </p:sp>
      </p:grpSp>
    </p:spTree>
    <p:extLst>
      <p:ext uri="{BB962C8B-B14F-4D97-AF65-F5344CB8AC3E}">
        <p14:creationId xmlns:p14="http://schemas.microsoft.com/office/powerpoint/2010/main" xmlns="" val="1105924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82100" cy="187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785786" y="6391275"/>
            <a:ext cx="7769225" cy="466725"/>
          </a:xfrm>
          <a:prstGeom prst="rect">
            <a:avLst/>
          </a:prstGeom>
          <a:noFill/>
          <a:ln w="9525">
            <a:noFill/>
            <a:miter lim="800000"/>
            <a:headEnd/>
            <a:tailEnd/>
          </a:ln>
          <a:effectLst/>
        </p:spPr>
      </p:pic>
      <p:sp>
        <p:nvSpPr>
          <p:cNvPr id="7" name="9 Título"/>
          <p:cNvSpPr txBox="1">
            <a:spLocks/>
          </p:cNvSpPr>
          <p:nvPr/>
        </p:nvSpPr>
        <p:spPr>
          <a:xfrm>
            <a:off x="2051720" y="1988840"/>
            <a:ext cx="6840760" cy="792088"/>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E" sz="2800" b="1" i="0" u="none" strike="noStrike" kern="1200" cap="none" spc="0" normalizeH="0" baseline="0" noProof="0" dirty="0" smtClean="0">
                <a:ln>
                  <a:noFill/>
                </a:ln>
                <a:solidFill>
                  <a:srgbClr val="C00000"/>
                </a:solidFill>
                <a:effectLst/>
                <a:uLnTx/>
                <a:uFillTx/>
                <a:latin typeface="+mj-lt"/>
                <a:ea typeface="+mj-ea"/>
                <a:cs typeface="+mj-cs"/>
              </a:rPr>
              <a:t>Paso 3: Evaluación de la rentabilidad de las MRR</a:t>
            </a:r>
          </a:p>
        </p:txBody>
      </p:sp>
      <p:sp>
        <p:nvSpPr>
          <p:cNvPr id="10" name="2 Marcador de contenido"/>
          <p:cNvSpPr txBox="1">
            <a:spLocks/>
          </p:cNvSpPr>
          <p:nvPr/>
        </p:nvSpPr>
        <p:spPr bwMode="auto">
          <a:xfrm>
            <a:off x="0" y="4149080"/>
            <a:ext cx="9144000" cy="2232248"/>
          </a:xfrm>
          <a:prstGeom prst="rect">
            <a:avLst/>
          </a:prstGeom>
          <a:noFill/>
          <a:ln w="9525">
            <a:noFill/>
            <a:miter lim="800000"/>
            <a:headEnd/>
            <a:tailEnd/>
          </a:ln>
        </p:spPr>
        <p:txBody>
          <a:bodyPr/>
          <a:lstStyle/>
          <a:p>
            <a:pPr marL="719138" indent="-355600" eaLnBrk="0" hangingPunct="0">
              <a:spcBef>
                <a:spcPct val="20000"/>
              </a:spcBef>
              <a:buClr>
                <a:srgbClr val="C80F0F"/>
              </a:buClr>
              <a:buFont typeface="Wingdings" pitchFamily="2" charset="2"/>
              <a:buAutoNum type="alphaLcPeriod"/>
              <a:tabLst>
                <a:tab pos="2190750" algn="l"/>
              </a:tabLst>
              <a:defRPr/>
            </a:pPr>
            <a:r>
              <a:rPr lang="es-PE" kern="0" dirty="0" smtClean="0">
                <a:solidFill>
                  <a:srgbClr val="000000"/>
                </a:solidFill>
              </a:rPr>
              <a:t>Evaluación de costos del proyecto sin MRR (inversión, operación y mantenimiento)</a:t>
            </a:r>
          </a:p>
          <a:p>
            <a:pPr marL="719138" indent="-355600" eaLnBrk="0" hangingPunct="0">
              <a:spcBef>
                <a:spcPct val="20000"/>
              </a:spcBef>
              <a:buClr>
                <a:srgbClr val="C80F0F"/>
              </a:buClr>
              <a:buFont typeface="Wingdings" pitchFamily="2" charset="2"/>
              <a:buAutoNum type="alphaLcPeriod"/>
              <a:tabLst>
                <a:tab pos="2190750" algn="l"/>
              </a:tabLst>
              <a:defRPr/>
            </a:pPr>
            <a:r>
              <a:rPr lang="es-PE" kern="0" dirty="0" smtClean="0">
                <a:solidFill>
                  <a:srgbClr val="000000"/>
                </a:solidFill>
              </a:rPr>
              <a:t>Evaluación de </a:t>
            </a:r>
            <a:r>
              <a:rPr lang="es-ES_tradnl" kern="0" dirty="0" smtClean="0">
                <a:solidFill>
                  <a:srgbClr val="000000"/>
                </a:solidFill>
              </a:rPr>
              <a:t>los costos sociales que surgen adicionalmente en caso de ocurrencia del probable desastre (probabilidad: nunca = 0)</a:t>
            </a:r>
          </a:p>
          <a:p>
            <a:pPr marL="719138" indent="-355600" eaLnBrk="0" hangingPunct="0">
              <a:spcBef>
                <a:spcPct val="20000"/>
              </a:spcBef>
              <a:buClr>
                <a:srgbClr val="C80F0F"/>
              </a:buClr>
              <a:buFont typeface="Wingdings" pitchFamily="2" charset="2"/>
              <a:buAutoNum type="alphaLcPeriod"/>
              <a:tabLst>
                <a:tab pos="2190750" algn="l"/>
              </a:tabLst>
              <a:defRPr/>
            </a:pPr>
            <a:r>
              <a:rPr lang="es-ES_tradnl" kern="0" dirty="0" smtClean="0">
                <a:solidFill>
                  <a:srgbClr val="000000"/>
                </a:solidFill>
              </a:rPr>
              <a:t>Evaluación de los costos del proyecto con MRR integrados, </a:t>
            </a:r>
            <a:r>
              <a:rPr lang="es-PE" kern="0" dirty="0" smtClean="0">
                <a:solidFill>
                  <a:srgbClr val="000000"/>
                </a:solidFill>
              </a:rPr>
              <a:t>traduciendo la no-generación de los costos del escenario a) en “costos evitados” </a:t>
            </a:r>
          </a:p>
          <a:p>
            <a:pPr marL="719138" indent="-355600" eaLnBrk="0" hangingPunct="0">
              <a:spcBef>
                <a:spcPct val="20000"/>
              </a:spcBef>
              <a:buClr>
                <a:srgbClr val="C80F0F"/>
              </a:buClr>
              <a:buFont typeface="Wingdings" pitchFamily="2" charset="2"/>
              <a:buAutoNum type="alphaLcPeriod"/>
              <a:tabLst>
                <a:tab pos="2190750" algn="l"/>
              </a:tabLst>
              <a:defRPr/>
            </a:pPr>
            <a:r>
              <a:rPr lang="es-ES_tradnl" dirty="0" smtClean="0"/>
              <a:t>Evaluación de la rentabilidad social de la incorporación de MRR en el proyecto, comparando costos y beneficios de ambas alternativas (cuantificación). </a:t>
            </a:r>
            <a:endParaRPr lang="es-PE" dirty="0"/>
          </a:p>
        </p:txBody>
      </p:sp>
      <p:pic>
        <p:nvPicPr>
          <p:cNvPr id="11" name="10 Imagen" descr="traingulo GdR.jpg"/>
          <p:cNvPicPr>
            <a:picLocks noChangeAspect="1"/>
          </p:cNvPicPr>
          <p:nvPr/>
        </p:nvPicPr>
        <p:blipFill>
          <a:blip r:embed="rId4" cstate="print"/>
          <a:srcRect/>
          <a:stretch>
            <a:fillRect/>
          </a:stretch>
        </p:blipFill>
        <p:spPr bwMode="auto">
          <a:xfrm>
            <a:off x="179512" y="1988840"/>
            <a:ext cx="1830387" cy="1614487"/>
          </a:xfrm>
          <a:prstGeom prst="rect">
            <a:avLst/>
          </a:prstGeom>
          <a:noFill/>
          <a:ln w="9525">
            <a:noFill/>
            <a:miter lim="800000"/>
            <a:headEnd/>
            <a:tailEnd/>
          </a:ln>
        </p:spPr>
      </p:pic>
      <p:grpSp>
        <p:nvGrpSpPr>
          <p:cNvPr id="12" name="16 Grupo"/>
          <p:cNvGrpSpPr/>
          <p:nvPr/>
        </p:nvGrpSpPr>
        <p:grpSpPr>
          <a:xfrm rot="6271925">
            <a:off x="380925" y="2884706"/>
            <a:ext cx="1214659" cy="1017037"/>
            <a:chOff x="1495426" y="4750196"/>
            <a:chExt cx="1214659" cy="1017037"/>
          </a:xfrm>
          <a:solidFill>
            <a:srgbClr val="0070C0"/>
          </a:solidFill>
        </p:grpSpPr>
        <p:sp>
          <p:nvSpPr>
            <p:cNvPr id="13" name="12 Triángulo isósceles"/>
            <p:cNvSpPr/>
            <p:nvPr/>
          </p:nvSpPr>
          <p:spPr bwMode="auto">
            <a:xfrm rot="4578439">
              <a:off x="1652327" y="4593295"/>
              <a:ext cx="900857" cy="1214659"/>
            </a:xfrm>
            <a:prstGeom prst="triangle">
              <a:avLst>
                <a:gd name="adj" fmla="val 51178"/>
              </a:avLst>
            </a:prstGeom>
            <a:solidFill>
              <a:srgbClr val="0086EA"/>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defRPr/>
              </a:pPr>
              <a:endParaRPr lang="es-PE" dirty="0"/>
            </a:p>
          </p:txBody>
        </p:sp>
        <p:sp>
          <p:nvSpPr>
            <p:cNvPr id="15" name="14 CuadroTexto"/>
            <p:cNvSpPr txBox="1"/>
            <p:nvPr/>
          </p:nvSpPr>
          <p:spPr>
            <a:xfrm rot="15328075">
              <a:off x="1402088" y="4925843"/>
              <a:ext cx="990283" cy="692497"/>
            </a:xfrm>
            <a:prstGeom prst="rect">
              <a:avLst/>
            </a:prstGeom>
            <a:noFill/>
            <a:ln>
              <a:noFill/>
            </a:ln>
          </p:spPr>
          <p:txBody>
            <a:bodyPr lIns="0" tIns="0" rIns="0" bIns="0">
              <a:spAutoFit/>
            </a:bodyPr>
            <a:lstStyle/>
            <a:p>
              <a:pPr marL="85725" indent="-85725" algn="ctr">
                <a:defRPr/>
              </a:pPr>
              <a:r>
                <a:rPr lang="es-PE" sz="900" dirty="0">
                  <a:solidFill>
                    <a:schemeClr val="tx2"/>
                  </a:solidFill>
                </a:rPr>
                <a:t>Evaluación </a:t>
              </a:r>
            </a:p>
            <a:p>
              <a:pPr marL="85725" indent="-85725" algn="ctr">
                <a:defRPr/>
              </a:pPr>
              <a:r>
                <a:rPr lang="es-PE" sz="900" dirty="0">
                  <a:solidFill>
                    <a:schemeClr val="tx2"/>
                  </a:solidFill>
                </a:rPr>
                <a:t>de la renta-</a:t>
              </a:r>
            </a:p>
            <a:p>
              <a:pPr marL="85725" indent="-85725" algn="ctr">
                <a:defRPr/>
              </a:pPr>
              <a:r>
                <a:rPr lang="es-PE" sz="900" dirty="0">
                  <a:solidFill>
                    <a:schemeClr val="tx2"/>
                  </a:solidFill>
                </a:rPr>
                <a:t>bilidad  </a:t>
              </a:r>
            </a:p>
            <a:p>
              <a:pPr marL="85725" indent="-85725" algn="ctr">
                <a:defRPr/>
              </a:pPr>
              <a:r>
                <a:rPr lang="es-PE" sz="900" dirty="0">
                  <a:solidFill>
                    <a:schemeClr val="tx2"/>
                  </a:solidFill>
                </a:rPr>
                <a:t>de las </a:t>
              </a:r>
            </a:p>
            <a:p>
              <a:pPr marL="85725" indent="-85725" algn="ctr">
                <a:defRPr/>
              </a:pPr>
              <a:r>
                <a:rPr lang="es-PE" sz="900" dirty="0">
                  <a:solidFill>
                    <a:schemeClr val="tx2"/>
                  </a:solidFill>
                </a:rPr>
                <a:t>MRR</a:t>
              </a:r>
            </a:p>
          </p:txBody>
        </p:sp>
      </p:grpSp>
      <p:sp>
        <p:nvSpPr>
          <p:cNvPr id="16" name="2 Marcador de contenido"/>
          <p:cNvSpPr txBox="1">
            <a:spLocks/>
          </p:cNvSpPr>
          <p:nvPr/>
        </p:nvSpPr>
        <p:spPr>
          <a:xfrm>
            <a:off x="1907704" y="2708920"/>
            <a:ext cx="6980237" cy="1152128"/>
          </a:xfrm>
          <a:prstGeom prst="rect">
            <a:avLst/>
          </a:prstGeom>
        </p:spPr>
        <p:txBody>
          <a:bodyPr vert="horz" lIns="91440" tIns="45720" rIns="91440" bIns="45720" rtlCol="0">
            <a:normAutofit fontScale="92500"/>
          </a:bodyPr>
          <a:lstStyle/>
          <a:p>
            <a:pPr marL="0" marR="0" lvl="0" indent="0" algn="ctr" defTabSz="914400" rtl="0" eaLnBrk="1" fontAlgn="auto" latinLnBrk="0" hangingPunct="1">
              <a:lnSpc>
                <a:spcPts val="2500"/>
              </a:lnSpc>
              <a:spcAft>
                <a:spcPts val="0"/>
              </a:spcAft>
              <a:buClrTx/>
              <a:buSzTx/>
              <a:buFont typeface="Wingdings" pitchFamily="2" charset="2"/>
              <a:buNone/>
              <a:tabLst/>
              <a:defRPr/>
            </a:pPr>
            <a:r>
              <a:rPr kumimoji="0" lang="es-PE" b="0" i="1" u="none" strike="noStrike" kern="1200" cap="none" spc="0" normalizeH="0" baseline="0" noProof="0" dirty="0" smtClean="0">
                <a:ln>
                  <a:noFill/>
                </a:ln>
                <a:effectLst/>
                <a:uLnTx/>
                <a:uFillTx/>
                <a:latin typeface="+mn-lt"/>
                <a:ea typeface="+mn-ea"/>
                <a:cs typeface="+mn-cs"/>
              </a:rPr>
              <a:t>= Se cuantifica los </a:t>
            </a:r>
            <a:r>
              <a:rPr kumimoji="0" lang="es-PE" b="1" i="1" u="none" strike="noStrike" kern="1200" cap="none" spc="0" normalizeH="0" baseline="0" noProof="0" dirty="0" smtClean="0">
                <a:ln>
                  <a:noFill/>
                </a:ln>
                <a:effectLst/>
                <a:uLnTx/>
                <a:uFillTx/>
                <a:latin typeface="+mn-lt"/>
                <a:ea typeface="+mn-ea"/>
                <a:cs typeface="+mn-cs"/>
              </a:rPr>
              <a:t>costos y beneficios </a:t>
            </a:r>
            <a:r>
              <a:rPr kumimoji="0" lang="es-PE" b="0" i="1" u="none" strike="noStrike" kern="1200" cap="none" spc="0" normalizeH="0" baseline="0" noProof="0" dirty="0" smtClean="0">
                <a:ln>
                  <a:noFill/>
                </a:ln>
                <a:effectLst/>
                <a:uLnTx/>
                <a:uFillTx/>
                <a:latin typeface="+mn-lt"/>
                <a:ea typeface="+mn-ea"/>
                <a:cs typeface="+mn-cs"/>
              </a:rPr>
              <a:t>asociados con la </a:t>
            </a:r>
            <a:r>
              <a:rPr kumimoji="0" lang="es-PE" b="1" i="1" u="none" strike="noStrike" kern="1200" cap="none" spc="0" normalizeH="0" baseline="0" noProof="0" dirty="0" smtClean="0">
                <a:ln>
                  <a:noFill/>
                </a:ln>
                <a:effectLst/>
                <a:uLnTx/>
                <a:uFillTx/>
                <a:latin typeface="+mn-lt"/>
                <a:ea typeface="+mn-ea"/>
                <a:cs typeface="+mn-cs"/>
              </a:rPr>
              <a:t>inclusión de medidas de reducción del riesgo </a:t>
            </a:r>
            <a:r>
              <a:rPr kumimoji="0" lang="es-PE" b="0" i="1" u="none" strike="noStrike" kern="1200" cap="none" spc="0" normalizeH="0" baseline="0" noProof="0" dirty="0" smtClean="0">
                <a:ln>
                  <a:noFill/>
                </a:ln>
                <a:effectLst/>
                <a:uLnTx/>
                <a:uFillTx/>
                <a:latin typeface="+mn-lt"/>
                <a:ea typeface="+mn-ea"/>
                <a:cs typeface="+mn-cs"/>
              </a:rPr>
              <a:t>en la planificación y ejecución del proyecto, y se evalúa las </a:t>
            </a:r>
            <a:r>
              <a:rPr kumimoji="0" lang="es-PE" b="1" i="1" u="none" strike="noStrike" kern="1200" cap="none" spc="0" normalizeH="0" baseline="0" noProof="0" dirty="0" smtClean="0">
                <a:ln>
                  <a:noFill/>
                </a:ln>
                <a:effectLst/>
                <a:uLnTx/>
                <a:uFillTx/>
                <a:latin typeface="+mn-lt"/>
                <a:ea typeface="+mn-ea"/>
                <a:cs typeface="+mn-cs"/>
              </a:rPr>
              <a:t>alternativas</a:t>
            </a:r>
            <a:r>
              <a:rPr kumimoji="0" lang="es-PE" b="0" i="1" u="none" strike="noStrike" kern="1200" cap="none" spc="0" normalizeH="0" baseline="0" noProof="0" dirty="0" smtClean="0">
                <a:ln>
                  <a:noFill/>
                </a:ln>
                <a:effectLst/>
                <a:uLnTx/>
                <a:uFillTx/>
                <a:latin typeface="+mn-lt"/>
                <a:ea typeface="+mn-ea"/>
                <a:cs typeface="+mn-cs"/>
              </a:rPr>
              <a:t> propuestas mediante el </a:t>
            </a:r>
            <a:r>
              <a:rPr kumimoji="0" lang="es-PE" b="1" i="1" u="none" strike="noStrike" kern="1200" cap="none" spc="0" normalizeH="0" baseline="0" noProof="0" dirty="0" smtClean="0">
                <a:ln>
                  <a:noFill/>
                </a:ln>
                <a:effectLst/>
                <a:uLnTx/>
                <a:uFillTx/>
                <a:latin typeface="+mn-lt"/>
                <a:ea typeface="+mn-ea"/>
                <a:cs typeface="+mn-cs"/>
              </a:rPr>
              <a:t>análisis costo-beneficio</a:t>
            </a:r>
            <a:r>
              <a:rPr kumimoji="0" lang="es-PE" b="0" i="1" u="none" strike="noStrike" kern="1200" cap="none" spc="0" normalizeH="0" baseline="0" noProof="0" dirty="0" smtClean="0">
                <a:ln>
                  <a:noFill/>
                </a:ln>
                <a:effectLst/>
                <a:uLnTx/>
                <a:uFillTx/>
                <a:latin typeface="+mn-lt"/>
                <a:ea typeface="+mn-ea"/>
                <a:cs typeface="+mn-cs"/>
              </a:rPr>
              <a:t>. </a:t>
            </a:r>
            <a:endParaRPr kumimoji="0" lang="es-PE" sz="2800" b="0" i="0" u="none" strike="noStrike" kern="1200" cap="none" spc="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xmlns="" val="1105924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 y="0"/>
            <a:ext cx="9182100" cy="187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9 Título"/>
          <p:cNvSpPr txBox="1">
            <a:spLocks/>
          </p:cNvSpPr>
          <p:nvPr/>
        </p:nvSpPr>
        <p:spPr>
          <a:xfrm>
            <a:off x="467544" y="1916832"/>
            <a:ext cx="8388424" cy="936104"/>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s-PE" sz="2800" b="1" i="0" u="none" strike="noStrike" kern="1200" cap="none" spc="0" normalizeH="0" noProof="0" dirty="0" smtClean="0">
                <a:ln>
                  <a:noFill/>
                </a:ln>
                <a:solidFill>
                  <a:srgbClr val="C00000"/>
                </a:solidFill>
                <a:effectLst/>
                <a:uLnTx/>
                <a:uFillTx/>
                <a:latin typeface="+mj-lt"/>
                <a:ea typeface="+mj-ea"/>
                <a:cs typeface="+mj-cs"/>
              </a:rPr>
              <a:t>Incorporación de la gestión del riesgo en el SNIP peruano</a:t>
            </a:r>
          </a:p>
          <a:p>
            <a:pPr marL="0" marR="0" lvl="0" indent="0" algn="ctr" defTabSz="914400" rtl="0" eaLnBrk="1" fontAlgn="auto" latinLnBrk="0" hangingPunct="1">
              <a:lnSpc>
                <a:spcPct val="120000"/>
              </a:lnSpc>
              <a:spcBef>
                <a:spcPct val="0"/>
              </a:spcBef>
              <a:spcAft>
                <a:spcPts val="0"/>
              </a:spcAft>
              <a:buClrTx/>
              <a:buSzTx/>
              <a:buFontTx/>
              <a:buNone/>
              <a:tabLst/>
              <a:defRPr/>
            </a:pPr>
            <a:r>
              <a:rPr lang="es-PE" sz="2800" b="1" baseline="0" dirty="0" smtClean="0">
                <a:solidFill>
                  <a:srgbClr val="C00000"/>
                </a:solidFill>
                <a:latin typeface="+mj-lt"/>
                <a:ea typeface="+mj-ea"/>
                <a:cs typeface="+mj-cs"/>
              </a:rPr>
              <a:t>- 10</a:t>
            </a:r>
            <a:r>
              <a:rPr lang="es-PE" sz="2800" b="1" dirty="0" smtClean="0">
                <a:solidFill>
                  <a:srgbClr val="C00000"/>
                </a:solidFill>
                <a:latin typeface="+mj-lt"/>
                <a:ea typeface="+mj-ea"/>
                <a:cs typeface="+mj-cs"/>
              </a:rPr>
              <a:t> p</a:t>
            </a:r>
            <a:r>
              <a:rPr lang="es-PE" sz="2800" b="1" baseline="0" dirty="0" smtClean="0">
                <a:solidFill>
                  <a:srgbClr val="C00000"/>
                </a:solidFill>
                <a:latin typeface="+mj-lt"/>
                <a:ea typeface="+mj-ea"/>
                <a:cs typeface="+mj-cs"/>
              </a:rPr>
              <a:t>asos en el proceso - </a:t>
            </a:r>
            <a:endParaRPr kumimoji="0" lang="es-PE" sz="2800" b="1" i="0" u="none" strike="noStrike" kern="1200" cap="none" spc="0" normalizeH="0" baseline="0" noProof="0" dirty="0" smtClean="0">
              <a:ln>
                <a:noFill/>
              </a:ln>
              <a:solidFill>
                <a:srgbClr val="C00000"/>
              </a:solidFill>
              <a:effectLst/>
              <a:uLnTx/>
              <a:uFillTx/>
              <a:latin typeface="+mj-lt"/>
              <a:ea typeface="+mj-ea"/>
              <a:cs typeface="+mj-cs"/>
            </a:endParaRPr>
          </a:p>
        </p:txBody>
      </p:sp>
      <p:sp>
        <p:nvSpPr>
          <p:cNvPr id="8" name="2 Marcador de contenido"/>
          <p:cNvSpPr txBox="1">
            <a:spLocks/>
          </p:cNvSpPr>
          <p:nvPr/>
        </p:nvSpPr>
        <p:spPr bwMode="auto">
          <a:xfrm>
            <a:off x="0" y="2780928"/>
            <a:ext cx="9144000" cy="3528392"/>
          </a:xfrm>
          <a:prstGeom prst="rect">
            <a:avLst/>
          </a:prstGeom>
          <a:noFill/>
          <a:ln w="9525">
            <a:noFill/>
            <a:miter lim="800000"/>
            <a:headEnd/>
            <a:tailEnd/>
          </a:ln>
        </p:spPr>
        <p:txBody>
          <a:bodyPr/>
          <a:lstStyle/>
          <a:p>
            <a:pPr marL="719138" indent="-355600" eaLnBrk="0" hangingPunct="0">
              <a:spcBef>
                <a:spcPct val="20000"/>
              </a:spcBef>
              <a:buClr>
                <a:srgbClr val="C80F0F"/>
              </a:buClr>
              <a:buFont typeface="+mj-lt"/>
              <a:buAutoNum type="arabicPeriod"/>
              <a:tabLst>
                <a:tab pos="2190750" algn="l"/>
              </a:tabLst>
              <a:defRPr/>
            </a:pPr>
            <a:r>
              <a:rPr lang="es-PE" sz="1900" kern="0" dirty="0" smtClean="0">
                <a:solidFill>
                  <a:srgbClr val="000000"/>
                </a:solidFill>
              </a:rPr>
              <a:t>Expresión de la demanda política </a:t>
            </a:r>
          </a:p>
          <a:p>
            <a:pPr marL="719138" indent="-355600" eaLnBrk="0" hangingPunct="0">
              <a:spcBef>
                <a:spcPct val="20000"/>
              </a:spcBef>
              <a:buClr>
                <a:srgbClr val="C80F0F"/>
              </a:buClr>
              <a:buFont typeface="+mj-lt"/>
              <a:buAutoNum type="arabicPeriod"/>
              <a:tabLst>
                <a:tab pos="2190750" algn="l"/>
              </a:tabLst>
              <a:defRPr/>
            </a:pPr>
            <a:r>
              <a:rPr lang="es-PE" sz="1900" b="1" kern="0" dirty="0" smtClean="0">
                <a:solidFill>
                  <a:schemeClr val="tx2"/>
                </a:solidFill>
              </a:rPr>
              <a:t>Formación de un equipo técnico interinstitucional de trabajo (“grupo gestor”)</a:t>
            </a:r>
          </a:p>
          <a:p>
            <a:pPr marL="719138" indent="-355600" eaLnBrk="0" hangingPunct="0">
              <a:spcBef>
                <a:spcPct val="20000"/>
              </a:spcBef>
              <a:buClr>
                <a:srgbClr val="C80F0F"/>
              </a:buClr>
              <a:buFont typeface="+mj-lt"/>
              <a:buAutoNum type="arabicPeriod"/>
              <a:tabLst>
                <a:tab pos="2190750" algn="l"/>
              </a:tabLst>
              <a:defRPr/>
            </a:pPr>
            <a:r>
              <a:rPr lang="es-PE" sz="1900" b="1" kern="0" dirty="0" smtClean="0">
                <a:solidFill>
                  <a:schemeClr val="tx2"/>
                </a:solidFill>
              </a:rPr>
              <a:t>Evaluación del marco normativo-institucional </a:t>
            </a:r>
          </a:p>
          <a:p>
            <a:pPr marL="719138" indent="-355600" eaLnBrk="0" hangingPunct="0">
              <a:spcBef>
                <a:spcPct val="20000"/>
              </a:spcBef>
              <a:buClr>
                <a:srgbClr val="C80F0F"/>
              </a:buClr>
              <a:buFont typeface="+mj-lt"/>
              <a:buAutoNum type="arabicPeriod"/>
              <a:tabLst>
                <a:tab pos="2190750" algn="l"/>
              </a:tabLst>
              <a:defRPr/>
            </a:pPr>
            <a:r>
              <a:rPr lang="es-PE" sz="1900" b="1" kern="0" dirty="0" smtClean="0">
                <a:solidFill>
                  <a:schemeClr val="tx2"/>
                </a:solidFill>
              </a:rPr>
              <a:t>Clara definición y formulación de concepto</a:t>
            </a:r>
            <a:r>
              <a:rPr lang="es-PE" sz="1900" kern="0" dirty="0" smtClean="0">
                <a:solidFill>
                  <a:schemeClr val="tx2"/>
                </a:solidFill>
              </a:rPr>
              <a:t>s</a:t>
            </a:r>
            <a:r>
              <a:rPr lang="es-PE" sz="1900" kern="0" dirty="0" smtClean="0">
                <a:solidFill>
                  <a:srgbClr val="000000"/>
                </a:solidFill>
              </a:rPr>
              <a:t> </a:t>
            </a:r>
          </a:p>
          <a:p>
            <a:pPr marL="719138" indent="-355600" eaLnBrk="0" hangingPunct="0">
              <a:spcBef>
                <a:spcPct val="20000"/>
              </a:spcBef>
              <a:buClr>
                <a:srgbClr val="C80F0F"/>
              </a:buClr>
              <a:buFont typeface="+mj-lt"/>
              <a:buAutoNum type="arabicPeriod"/>
              <a:tabLst>
                <a:tab pos="2190750" algn="l"/>
              </a:tabLst>
              <a:defRPr/>
            </a:pPr>
            <a:r>
              <a:rPr lang="es-PE" sz="1900" kern="0" dirty="0" smtClean="0">
                <a:solidFill>
                  <a:srgbClr val="000000"/>
                </a:solidFill>
              </a:rPr>
              <a:t>Elaboración de guías metodológicas para la </a:t>
            </a:r>
            <a:r>
              <a:rPr lang="es-PE" sz="1900" dirty="0" smtClean="0"/>
              <a:t>aplicación del análisis del riesgo en los procesos de inversión pública</a:t>
            </a:r>
            <a:endParaRPr lang="es-PE" sz="1900" kern="0" dirty="0" smtClean="0">
              <a:solidFill>
                <a:srgbClr val="000000"/>
              </a:solidFill>
            </a:endParaRPr>
          </a:p>
          <a:p>
            <a:pPr marL="719138" indent="-355600" eaLnBrk="0" hangingPunct="0">
              <a:spcBef>
                <a:spcPct val="20000"/>
              </a:spcBef>
              <a:buClr>
                <a:srgbClr val="C80F0F"/>
              </a:buClr>
              <a:buFont typeface="+mj-lt"/>
              <a:buAutoNum type="arabicPeriod"/>
              <a:tabLst>
                <a:tab pos="2190750" algn="l"/>
              </a:tabLst>
              <a:defRPr/>
            </a:pPr>
            <a:r>
              <a:rPr lang="es-PE" sz="1900" kern="0" dirty="0" smtClean="0">
                <a:solidFill>
                  <a:srgbClr val="000000"/>
                </a:solidFill>
              </a:rPr>
              <a:t>Realización de programas de asistencia técnica (PAT) al nivel nacional y regional</a:t>
            </a:r>
          </a:p>
          <a:p>
            <a:pPr marL="719138" indent="-355600" eaLnBrk="0" hangingPunct="0">
              <a:spcBef>
                <a:spcPct val="20000"/>
              </a:spcBef>
              <a:buClr>
                <a:srgbClr val="C80F0F"/>
              </a:buClr>
              <a:buFont typeface="+mj-lt"/>
              <a:buAutoNum type="arabicPeriod"/>
              <a:tabLst>
                <a:tab pos="2190750" algn="l"/>
              </a:tabLst>
              <a:defRPr/>
            </a:pPr>
            <a:r>
              <a:rPr lang="es-PE" sz="1900" kern="0" dirty="0" smtClean="0">
                <a:solidFill>
                  <a:srgbClr val="000000"/>
                </a:solidFill>
              </a:rPr>
              <a:t>Elaboración de estudios de caso</a:t>
            </a:r>
          </a:p>
          <a:p>
            <a:pPr marL="719138" indent="-355600" eaLnBrk="0" hangingPunct="0">
              <a:spcBef>
                <a:spcPct val="20000"/>
              </a:spcBef>
              <a:buClr>
                <a:srgbClr val="C80F0F"/>
              </a:buClr>
              <a:buFont typeface="+mj-lt"/>
              <a:buAutoNum type="arabicPeriod"/>
              <a:tabLst>
                <a:tab pos="2190750" algn="l"/>
              </a:tabLst>
              <a:defRPr/>
            </a:pPr>
            <a:r>
              <a:rPr lang="es-PE" sz="1900" b="1" kern="0" dirty="0" smtClean="0">
                <a:solidFill>
                  <a:schemeClr val="tx2"/>
                </a:solidFill>
              </a:rPr>
              <a:t>Institucionalización del tema (normatividad) al nivel nacional y regional</a:t>
            </a:r>
          </a:p>
          <a:p>
            <a:pPr marL="719138" indent="-355600" eaLnBrk="0" hangingPunct="0">
              <a:spcBef>
                <a:spcPct val="20000"/>
              </a:spcBef>
              <a:buClr>
                <a:srgbClr val="C80F0F"/>
              </a:buClr>
              <a:buFont typeface="+mj-lt"/>
              <a:buAutoNum type="arabicPeriod"/>
              <a:tabLst>
                <a:tab pos="2190750" algn="l"/>
              </a:tabLst>
              <a:defRPr/>
            </a:pPr>
            <a:r>
              <a:rPr lang="es-PE" sz="1900" b="1" kern="0" dirty="0" smtClean="0">
                <a:solidFill>
                  <a:schemeClr val="tx2"/>
                </a:solidFill>
              </a:rPr>
              <a:t>Medición a través de indicadores de resultados</a:t>
            </a:r>
          </a:p>
          <a:p>
            <a:pPr marL="719138" indent="-355600" eaLnBrk="0" hangingPunct="0">
              <a:spcBef>
                <a:spcPct val="20000"/>
              </a:spcBef>
              <a:buClr>
                <a:srgbClr val="C80F0F"/>
              </a:buClr>
              <a:buFont typeface="+mj-lt"/>
              <a:buAutoNum type="arabicPeriod"/>
              <a:tabLst>
                <a:tab pos="2190750" algn="l"/>
              </a:tabLst>
              <a:defRPr/>
            </a:pPr>
            <a:r>
              <a:rPr lang="es-PE" sz="1900" kern="0" dirty="0" smtClean="0">
                <a:solidFill>
                  <a:srgbClr val="000000"/>
                </a:solidFill>
              </a:rPr>
              <a:t>Sistematización de lecciones aprendidas y réplica de la experiencia (transferencia de conocimientos y buenas prácticas). </a:t>
            </a:r>
          </a:p>
          <a:p>
            <a:pPr marL="719138" indent="-355600" eaLnBrk="0" hangingPunct="0">
              <a:spcBef>
                <a:spcPct val="20000"/>
              </a:spcBef>
              <a:buClr>
                <a:srgbClr val="C80F0F"/>
              </a:buClr>
              <a:tabLst>
                <a:tab pos="2190750" algn="l"/>
              </a:tabLst>
              <a:defRPr/>
            </a:pPr>
            <a:endParaRPr lang="es-PE" dirty="0"/>
          </a:p>
        </p:txBody>
      </p:sp>
    </p:spTree>
    <p:extLst>
      <p:ext uri="{BB962C8B-B14F-4D97-AF65-F5344CB8AC3E}">
        <p14:creationId xmlns:p14="http://schemas.microsoft.com/office/powerpoint/2010/main" xmlns="" val="1105924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0" y="3861048"/>
            <a:ext cx="9144000" cy="2996952"/>
          </a:xfrm>
          <a:prstGeom prst="rect">
            <a:avLst/>
          </a:prstGeom>
          <a:ln>
            <a:noFill/>
          </a:ln>
          <a:effectLst>
            <a:softEdge rad="112500"/>
          </a:effec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82100" cy="187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srcRect/>
          <a:stretch>
            <a:fillRect/>
          </a:stretch>
        </p:blipFill>
        <p:spPr bwMode="auto">
          <a:xfrm>
            <a:off x="785786" y="6391275"/>
            <a:ext cx="7769225" cy="466725"/>
          </a:xfrm>
          <a:prstGeom prst="rect">
            <a:avLst/>
          </a:prstGeom>
          <a:noFill/>
          <a:ln w="9525">
            <a:noFill/>
            <a:miter lim="800000"/>
            <a:headEnd/>
            <a:tailEnd/>
          </a:ln>
          <a:effectLst/>
        </p:spPr>
      </p:pic>
      <p:sp>
        <p:nvSpPr>
          <p:cNvPr id="8" name="1 Título"/>
          <p:cNvSpPr txBox="1">
            <a:spLocks/>
          </p:cNvSpPr>
          <p:nvPr/>
        </p:nvSpPr>
        <p:spPr>
          <a:xfrm>
            <a:off x="395536" y="2060848"/>
            <a:ext cx="8517632" cy="3024336"/>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BO" sz="4400" b="1" dirty="0" smtClean="0">
                <a:solidFill>
                  <a:srgbClr val="CC0000"/>
                </a:solidFill>
                <a:latin typeface="+mn-lt"/>
                <a:ea typeface="+mj-ea"/>
                <a:cs typeface="+mj-cs"/>
              </a:rPr>
              <a:t>Experiencia II: </a:t>
            </a:r>
          </a:p>
          <a:p>
            <a:pPr marL="0" marR="0" lvl="0" indent="0" algn="ctr" defTabSz="914400" rtl="0" eaLnBrk="1" fontAlgn="auto" latinLnBrk="0" hangingPunct="1">
              <a:lnSpc>
                <a:spcPct val="100000"/>
              </a:lnSpc>
              <a:spcBef>
                <a:spcPct val="0"/>
              </a:spcBef>
              <a:spcAft>
                <a:spcPts val="0"/>
              </a:spcAft>
              <a:buClrTx/>
              <a:buSzTx/>
              <a:buFontTx/>
              <a:buNone/>
              <a:tabLst/>
              <a:defRPr/>
            </a:pPr>
            <a:r>
              <a:rPr lang="es-BO" sz="4400" b="1" dirty="0" smtClean="0">
                <a:solidFill>
                  <a:srgbClr val="CC0000"/>
                </a:solidFill>
                <a:latin typeface="+mn-lt"/>
                <a:ea typeface="+mj-ea"/>
                <a:cs typeface="+mj-cs"/>
              </a:rPr>
              <a:t>Seguros indexados para la Adaptación al Cambio Climático</a:t>
            </a:r>
          </a:p>
        </p:txBody>
      </p:sp>
    </p:spTree>
    <p:extLst>
      <p:ext uri="{BB962C8B-B14F-4D97-AF65-F5344CB8AC3E}">
        <p14:creationId xmlns:p14="http://schemas.microsoft.com/office/powerpoint/2010/main" xmlns="" val="1105924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 y="0"/>
            <a:ext cx="9182100" cy="187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785786" y="6391275"/>
            <a:ext cx="7769225" cy="466725"/>
          </a:xfrm>
          <a:prstGeom prst="rect">
            <a:avLst/>
          </a:prstGeom>
          <a:noFill/>
          <a:ln w="9525">
            <a:noFill/>
            <a:miter lim="800000"/>
            <a:headEnd/>
            <a:tailEnd/>
          </a:ln>
          <a:effectLst/>
        </p:spPr>
      </p:pic>
      <p:pic>
        <p:nvPicPr>
          <p:cNvPr id="8" name="Picture 3"/>
          <p:cNvPicPr>
            <a:picLocks noChangeAspect="1" noChangeArrowheads="1"/>
          </p:cNvPicPr>
          <p:nvPr/>
        </p:nvPicPr>
        <p:blipFill>
          <a:blip r:embed="rId4" cstate="print"/>
          <a:srcRect/>
          <a:stretch>
            <a:fillRect/>
          </a:stretch>
        </p:blipFill>
        <p:spPr bwMode="auto">
          <a:xfrm>
            <a:off x="2987824" y="2708920"/>
            <a:ext cx="5883064" cy="3601530"/>
          </a:xfrm>
          <a:prstGeom prst="rect">
            <a:avLst/>
          </a:prstGeom>
          <a:noFill/>
          <a:ln w="9525">
            <a:noFill/>
            <a:miter lim="800000"/>
            <a:headEnd/>
            <a:tailEnd/>
          </a:ln>
        </p:spPr>
      </p:pic>
      <p:sp>
        <p:nvSpPr>
          <p:cNvPr id="10" name="9 Rectángulo"/>
          <p:cNvSpPr/>
          <p:nvPr/>
        </p:nvSpPr>
        <p:spPr>
          <a:xfrm>
            <a:off x="1259632" y="1916832"/>
            <a:ext cx="7200800" cy="461665"/>
          </a:xfrm>
          <a:prstGeom prst="rect">
            <a:avLst/>
          </a:prstGeom>
        </p:spPr>
        <p:txBody>
          <a:bodyPr wrap="square">
            <a:spAutoFit/>
          </a:bodyPr>
          <a:lstStyle/>
          <a:p>
            <a:pPr algn="ctr"/>
            <a:r>
              <a:rPr lang="es-ES" sz="2400" b="1" dirty="0" smtClean="0">
                <a:solidFill>
                  <a:srgbClr val="CC0000"/>
                </a:solidFill>
                <a:latin typeface="+mn-lt"/>
                <a:ea typeface="+mj-ea"/>
                <a:cs typeface="+mj-cs"/>
              </a:rPr>
              <a:t>Mayor </a:t>
            </a:r>
            <a:r>
              <a:rPr lang="es-ES" sz="2400" b="1" dirty="0" smtClean="0">
                <a:solidFill>
                  <a:srgbClr val="CC0000"/>
                </a:solidFill>
                <a:ea typeface="+mj-ea"/>
                <a:cs typeface="+mj-cs"/>
              </a:rPr>
              <a:t>r</a:t>
            </a:r>
            <a:r>
              <a:rPr lang="es-ES" sz="2400" b="1" dirty="0" smtClean="0">
                <a:solidFill>
                  <a:srgbClr val="CC0000"/>
                </a:solidFill>
                <a:latin typeface="+mn-lt"/>
                <a:ea typeface="+mj-ea"/>
                <a:cs typeface="+mj-cs"/>
              </a:rPr>
              <a:t>iesgo climático en el Perú: El Fenómeno El Niño </a:t>
            </a:r>
            <a:endParaRPr lang="es-ES" sz="2400" b="1" dirty="0">
              <a:solidFill>
                <a:srgbClr val="CC0000"/>
              </a:solidFill>
              <a:latin typeface="+mn-lt"/>
              <a:ea typeface="+mj-ea"/>
              <a:cs typeface="+mj-cs"/>
            </a:endParaRPr>
          </a:p>
        </p:txBody>
      </p:sp>
      <p:sp>
        <p:nvSpPr>
          <p:cNvPr id="11" name="10 Rectángulo"/>
          <p:cNvSpPr/>
          <p:nvPr/>
        </p:nvSpPr>
        <p:spPr>
          <a:xfrm>
            <a:off x="395536" y="2348880"/>
            <a:ext cx="8748464" cy="369332"/>
          </a:xfrm>
          <a:prstGeom prst="rect">
            <a:avLst/>
          </a:prstGeom>
        </p:spPr>
        <p:txBody>
          <a:bodyPr wrap="square">
            <a:spAutoFit/>
          </a:bodyPr>
          <a:lstStyle/>
          <a:p>
            <a:pPr algn="ctr"/>
            <a:r>
              <a:rPr lang="es-ES" sz="1800" b="0" dirty="0" smtClean="0">
                <a:solidFill>
                  <a:schemeClr val="tx1"/>
                </a:solidFill>
              </a:rPr>
              <a:t>Daños sectoriales causados por El Niño 1982 –</a:t>
            </a:r>
            <a:r>
              <a:rPr lang="es-MX" sz="1800" b="0" dirty="0" smtClean="0">
                <a:solidFill>
                  <a:schemeClr val="tx1"/>
                </a:solidFill>
              </a:rPr>
              <a:t> </a:t>
            </a:r>
            <a:r>
              <a:rPr lang="es-ES" sz="1800" b="0" dirty="0" smtClean="0">
                <a:solidFill>
                  <a:schemeClr val="tx1"/>
                </a:solidFill>
              </a:rPr>
              <a:t>1983 y 1997 – 1998  (millones de dólares):</a:t>
            </a:r>
            <a:endParaRPr lang="es-PE" sz="1800" b="0" dirty="0" smtClean="0">
              <a:solidFill>
                <a:schemeClr val="tx1"/>
              </a:solidFill>
            </a:endParaRPr>
          </a:p>
        </p:txBody>
      </p:sp>
      <p:pic>
        <p:nvPicPr>
          <p:cNvPr id="13" name="Picture 3" descr="F:\Arbeit 2007-2010\GTZ\Consultorías\Gigantográfias El Nino 1982-83 y 1997-98\Imagen 2 comprimida.jpg"/>
          <p:cNvPicPr>
            <a:picLocks noChangeAspect="1" noChangeArrowheads="1"/>
          </p:cNvPicPr>
          <p:nvPr/>
        </p:nvPicPr>
        <p:blipFill>
          <a:blip r:embed="rId5" cstate="print"/>
          <a:srcRect l="3154" t="5412" r="2667" b="47879"/>
          <a:stretch>
            <a:fillRect/>
          </a:stretch>
        </p:blipFill>
        <p:spPr bwMode="auto">
          <a:xfrm>
            <a:off x="179512" y="2996952"/>
            <a:ext cx="2831523" cy="2076293"/>
          </a:xfrm>
          <a:prstGeom prst="rect">
            <a:avLst/>
          </a:prstGeom>
          <a:noFill/>
        </p:spPr>
      </p:pic>
      <p:pic>
        <p:nvPicPr>
          <p:cNvPr id="14" name="7 Marcador de contenido" descr="2.jpg"/>
          <p:cNvPicPr>
            <a:picLocks noChangeAspect="1"/>
          </p:cNvPicPr>
          <p:nvPr/>
        </p:nvPicPr>
        <p:blipFill>
          <a:blip r:embed="rId6" cstate="print"/>
          <a:srcRect l="6463" t="7667" r="16210" b="48588"/>
          <a:stretch>
            <a:fillRect/>
          </a:stretch>
        </p:blipFill>
        <p:spPr>
          <a:xfrm>
            <a:off x="611560" y="4581128"/>
            <a:ext cx="2339752" cy="1323631"/>
          </a:xfrm>
          <a:prstGeom prst="rect">
            <a:avLst/>
          </a:prstGeom>
        </p:spPr>
      </p:pic>
    </p:spTree>
    <p:extLst>
      <p:ext uri="{BB962C8B-B14F-4D97-AF65-F5344CB8AC3E}">
        <p14:creationId xmlns:p14="http://schemas.microsoft.com/office/powerpoint/2010/main" xmlns="" val="1105924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82100" cy="187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785786" y="6391275"/>
            <a:ext cx="7769225" cy="466725"/>
          </a:xfrm>
          <a:prstGeom prst="rect">
            <a:avLst/>
          </a:prstGeom>
          <a:noFill/>
          <a:ln w="9525">
            <a:noFill/>
            <a:miter lim="800000"/>
            <a:headEnd/>
            <a:tailEnd/>
          </a:ln>
          <a:effectLst/>
        </p:spPr>
      </p:pic>
      <p:sp>
        <p:nvSpPr>
          <p:cNvPr id="8" name="1 Título"/>
          <p:cNvSpPr txBox="1">
            <a:spLocks/>
          </p:cNvSpPr>
          <p:nvPr/>
        </p:nvSpPr>
        <p:spPr>
          <a:xfrm>
            <a:off x="323528" y="2060848"/>
            <a:ext cx="8517632" cy="56207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BO" sz="3000" b="1" dirty="0" smtClean="0">
                <a:solidFill>
                  <a:srgbClr val="CC0000"/>
                </a:solidFill>
                <a:latin typeface="+mn-lt"/>
                <a:ea typeface="+mj-ea"/>
                <a:cs typeface="+mj-cs"/>
              </a:rPr>
              <a:t>Seguro indexado contra el Fenómeno del Niño</a:t>
            </a:r>
          </a:p>
        </p:txBody>
      </p:sp>
      <p:sp>
        <p:nvSpPr>
          <p:cNvPr id="9" name="8 Rectángulo"/>
          <p:cNvSpPr/>
          <p:nvPr/>
        </p:nvSpPr>
        <p:spPr>
          <a:xfrm>
            <a:off x="0" y="2780928"/>
            <a:ext cx="8877993" cy="3477875"/>
          </a:xfrm>
          <a:prstGeom prst="rect">
            <a:avLst/>
          </a:prstGeom>
        </p:spPr>
        <p:txBody>
          <a:bodyPr wrap="square">
            <a:spAutoFit/>
          </a:bodyPr>
          <a:lstStyle/>
          <a:p>
            <a:pPr marL="914400" lvl="1" indent="-457200" algn="just" defTabSz="913863">
              <a:spcBef>
                <a:spcPct val="50000"/>
              </a:spcBef>
              <a:buFont typeface="Wingdings" pitchFamily="2" charset="2"/>
              <a:buChar char="§"/>
              <a:defRPr/>
            </a:pPr>
            <a:r>
              <a:rPr lang="es-ES" altLang="zh-CN" sz="2000" b="0" spc="-116" dirty="0" smtClean="0">
                <a:solidFill>
                  <a:schemeClr val="tx1"/>
                </a:solidFill>
              </a:rPr>
              <a:t>Seguro indexado que ayuda a mitigar posibles pérdidas económicas y de ingresos causadas por un Fenómeno El Niño extremo.</a:t>
            </a:r>
          </a:p>
          <a:p>
            <a:pPr marL="914400" lvl="1" indent="-457200" algn="just" defTabSz="913863">
              <a:spcBef>
                <a:spcPct val="50000"/>
              </a:spcBef>
              <a:buFont typeface="Wingdings" pitchFamily="2" charset="2"/>
              <a:buChar char="§"/>
              <a:defRPr/>
            </a:pPr>
            <a:r>
              <a:rPr lang="es-ES" altLang="zh-CN" sz="2000" b="0" spc="-116" dirty="0" smtClean="0">
                <a:solidFill>
                  <a:schemeClr val="tx1"/>
                </a:solidFill>
              </a:rPr>
              <a:t>El siniestro ocurre cuando el promedio de la temperatura de la superficie del mar es superior a la temperatura establecida en la póliza.</a:t>
            </a:r>
          </a:p>
          <a:p>
            <a:pPr marL="914400" lvl="1" indent="-457200" algn="just" defTabSz="913863">
              <a:spcBef>
                <a:spcPct val="50000"/>
              </a:spcBef>
              <a:buFont typeface="Wingdings" pitchFamily="2" charset="2"/>
              <a:buChar char="§"/>
              <a:defRPr/>
            </a:pPr>
            <a:r>
              <a:rPr lang="es-ES" altLang="zh-CN" sz="2000" b="0" dirty="0" smtClean="0">
                <a:solidFill>
                  <a:schemeClr val="tx1"/>
                </a:solidFill>
              </a:rPr>
              <a:t>La suma o monto asegurado es determinada por el asegurado. </a:t>
            </a:r>
          </a:p>
          <a:p>
            <a:pPr marL="914400" lvl="1" indent="-457200" algn="just" defTabSz="913863">
              <a:spcBef>
                <a:spcPct val="50000"/>
              </a:spcBef>
              <a:buFont typeface="Wingdings" pitchFamily="2" charset="2"/>
              <a:buChar char="§"/>
              <a:defRPr/>
            </a:pPr>
            <a:r>
              <a:rPr lang="es-ES" altLang="zh-CN" sz="2000" spc="-116" dirty="0" smtClean="0"/>
              <a:t>La indemnización se paga </a:t>
            </a:r>
            <a:r>
              <a:rPr lang="es-ES" altLang="zh-CN" sz="2000" u="sng" spc="-116" dirty="0" smtClean="0"/>
              <a:t>antes </a:t>
            </a:r>
            <a:r>
              <a:rPr lang="es-ES" altLang="zh-CN" sz="2000" spc="-116" dirty="0" smtClean="0"/>
              <a:t>de la ocurrencia del Fenómeno El Niño extremo, lo cual </a:t>
            </a:r>
            <a:r>
              <a:rPr lang="es-ES" sz="2000" dirty="0" smtClean="0"/>
              <a:t>permite adaptarse a último momento (reforzamiento de estructuras, compra de artículos de primera necesidad, etc.)</a:t>
            </a:r>
            <a:endParaRPr lang="es-ES" altLang="zh-CN" sz="2000" spc="-116" dirty="0" smtClean="0"/>
          </a:p>
          <a:p>
            <a:pPr marL="914400" lvl="1" indent="-457200" algn="just" defTabSz="913863">
              <a:spcBef>
                <a:spcPct val="50000"/>
              </a:spcBef>
              <a:defRPr/>
            </a:pPr>
            <a:endParaRPr lang="es-ES" altLang="zh-CN" sz="2000" b="0" dirty="0" smtClean="0">
              <a:solidFill>
                <a:schemeClr val="tx1"/>
              </a:solidFill>
            </a:endParaRPr>
          </a:p>
        </p:txBody>
      </p:sp>
    </p:spTree>
    <p:extLst>
      <p:ext uri="{BB962C8B-B14F-4D97-AF65-F5344CB8AC3E}">
        <p14:creationId xmlns:p14="http://schemas.microsoft.com/office/powerpoint/2010/main" xmlns="" val="1105924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82100" cy="187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785786" y="6391275"/>
            <a:ext cx="7769225" cy="466725"/>
          </a:xfrm>
          <a:prstGeom prst="rect">
            <a:avLst/>
          </a:prstGeom>
          <a:noFill/>
          <a:ln w="9525">
            <a:noFill/>
            <a:miter lim="800000"/>
            <a:headEnd/>
            <a:tailEnd/>
          </a:ln>
          <a:effectLst/>
        </p:spPr>
      </p:pic>
      <p:sp>
        <p:nvSpPr>
          <p:cNvPr id="6" name="1 Título"/>
          <p:cNvSpPr txBox="1">
            <a:spLocks/>
          </p:cNvSpPr>
          <p:nvPr/>
        </p:nvSpPr>
        <p:spPr>
          <a:xfrm>
            <a:off x="251520" y="1772816"/>
            <a:ext cx="8229600" cy="928694"/>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2800" b="1" i="0" u="none" strike="noStrike" kern="1200" cap="none" spc="0" normalizeH="0" baseline="0" noProof="0" dirty="0" smtClean="0">
                <a:ln>
                  <a:noFill/>
                </a:ln>
                <a:solidFill>
                  <a:schemeClr val="tx2"/>
                </a:solidFill>
                <a:effectLst/>
                <a:uLnTx/>
                <a:uFillTx/>
                <a:latin typeface="+mj-lt"/>
                <a:ea typeface="+mj-ea"/>
                <a:cs typeface="+mj-cs"/>
              </a:rPr>
              <a:t/>
            </a:r>
            <a:br>
              <a:rPr kumimoji="0" lang="es-ES_tradnl" sz="2800" b="1" i="0" u="none" strike="noStrike" kern="1200" cap="none" spc="0" normalizeH="0" baseline="0" noProof="0" dirty="0" smtClean="0">
                <a:ln>
                  <a:noFill/>
                </a:ln>
                <a:solidFill>
                  <a:schemeClr val="tx2"/>
                </a:solidFill>
                <a:effectLst/>
                <a:uLnTx/>
                <a:uFillTx/>
                <a:latin typeface="+mj-lt"/>
                <a:ea typeface="+mj-ea"/>
                <a:cs typeface="+mj-cs"/>
              </a:rPr>
            </a:br>
            <a:r>
              <a:rPr kumimoji="0" lang="es-ES_tradnl" sz="28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t>Seguros tradicionales versus seguros indexados</a:t>
            </a:r>
            <a:endParaRPr kumimoji="0" lang="es-ES" sz="2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mj-ea"/>
              <a:cs typeface="+mj-cs"/>
            </a:endParaRPr>
          </a:p>
        </p:txBody>
      </p:sp>
      <p:sp>
        <p:nvSpPr>
          <p:cNvPr id="7" name="Text Box 9"/>
          <p:cNvSpPr txBox="1">
            <a:spLocks noChangeArrowheads="1"/>
          </p:cNvSpPr>
          <p:nvPr/>
        </p:nvSpPr>
        <p:spPr bwMode="auto">
          <a:xfrm>
            <a:off x="323528" y="2924944"/>
            <a:ext cx="4192439" cy="2585323"/>
          </a:xfrm>
          <a:prstGeom prst="rect">
            <a:avLst/>
          </a:prstGeom>
          <a:solidFill>
            <a:schemeClr val="accent2">
              <a:lumMod val="20000"/>
              <a:lumOff val="80000"/>
            </a:schemeClr>
          </a:solidFill>
          <a:ln w="9525">
            <a:noFill/>
            <a:miter lim="800000"/>
            <a:headEnd/>
            <a:tailEnd/>
          </a:ln>
          <a:effectLst/>
        </p:spPr>
        <p:txBody>
          <a:bodyPr wrap="square">
            <a:spAutoFit/>
          </a:bodyPr>
          <a:lstStyle/>
          <a:p>
            <a:r>
              <a:rPr lang="es-ES_tradnl" sz="1800" b="1" dirty="0">
                <a:solidFill>
                  <a:schemeClr val="accent2">
                    <a:lumMod val="50000"/>
                  </a:schemeClr>
                </a:solidFill>
              </a:rPr>
              <a:t>Seguros tradicionales: </a:t>
            </a:r>
            <a:endParaRPr lang="es-ES_tradnl" sz="1800" b="1" dirty="0" smtClean="0">
              <a:solidFill>
                <a:schemeClr val="accent2">
                  <a:lumMod val="50000"/>
                </a:schemeClr>
              </a:solidFill>
            </a:endParaRPr>
          </a:p>
          <a:p>
            <a:endParaRPr lang="es-ES_tradnl" sz="1800" b="1" dirty="0">
              <a:solidFill>
                <a:schemeClr val="accent2">
                  <a:lumMod val="50000"/>
                </a:schemeClr>
              </a:solidFill>
            </a:endParaRPr>
          </a:p>
          <a:p>
            <a:r>
              <a:rPr lang="es-ES_tradnl" sz="1800" dirty="0">
                <a:solidFill>
                  <a:schemeClr val="tx2"/>
                </a:solidFill>
              </a:rPr>
              <a:t>Pago </a:t>
            </a:r>
            <a:r>
              <a:rPr lang="en-US" sz="1800" dirty="0">
                <a:solidFill>
                  <a:schemeClr val="tx2"/>
                </a:solidFill>
              </a:rPr>
              <a:t>= f </a:t>
            </a:r>
            <a:r>
              <a:rPr lang="en-US" sz="1800" dirty="0" smtClean="0">
                <a:solidFill>
                  <a:schemeClr val="tx2"/>
                </a:solidFill>
              </a:rPr>
              <a:t>(pérdida </a:t>
            </a:r>
            <a:r>
              <a:rPr lang="en-US" sz="1800" dirty="0">
                <a:solidFill>
                  <a:schemeClr val="tx2"/>
                </a:solidFill>
              </a:rPr>
              <a:t>generada </a:t>
            </a:r>
            <a:r>
              <a:rPr lang="es-ES_tradnl" sz="1800" dirty="0" smtClean="0">
                <a:solidFill>
                  <a:schemeClr val="tx2"/>
                </a:solidFill>
              </a:rPr>
              <a:t>)</a:t>
            </a:r>
          </a:p>
          <a:p>
            <a:endParaRPr lang="es-ES_tradnl" sz="1800" dirty="0">
              <a:solidFill>
                <a:schemeClr val="tx2"/>
              </a:solidFill>
            </a:endParaRPr>
          </a:p>
          <a:p>
            <a:pPr>
              <a:buFontTx/>
              <a:buChar char="•"/>
            </a:pPr>
            <a:r>
              <a:rPr lang="es-ES_tradnl" sz="1800" dirty="0">
                <a:solidFill>
                  <a:schemeClr val="tx2"/>
                </a:solidFill>
              </a:rPr>
              <a:t> Requiere evaluación de </a:t>
            </a:r>
            <a:r>
              <a:rPr lang="es-ES_tradnl" sz="1800" dirty="0" smtClean="0">
                <a:solidFill>
                  <a:schemeClr val="tx2"/>
                </a:solidFill>
              </a:rPr>
              <a:t>daño.</a:t>
            </a:r>
            <a:endParaRPr lang="es-ES_tradnl" sz="1800" dirty="0">
              <a:solidFill>
                <a:schemeClr val="tx2"/>
              </a:solidFill>
            </a:endParaRPr>
          </a:p>
          <a:p>
            <a:pPr>
              <a:buFontTx/>
              <a:buChar char="•"/>
            </a:pPr>
            <a:r>
              <a:rPr lang="es-ES_tradnl" sz="1800" dirty="0">
                <a:solidFill>
                  <a:schemeClr val="tx2"/>
                </a:solidFill>
              </a:rPr>
              <a:t> Baja </a:t>
            </a:r>
            <a:r>
              <a:rPr lang="es-ES_tradnl" sz="1800" dirty="0" smtClean="0">
                <a:solidFill>
                  <a:schemeClr val="tx2"/>
                </a:solidFill>
              </a:rPr>
              <a:t>penetración.</a:t>
            </a:r>
          </a:p>
          <a:p>
            <a:pPr>
              <a:buFontTx/>
              <a:buChar char="•"/>
            </a:pPr>
            <a:r>
              <a:rPr lang="es-ES_tradnl" sz="1800" dirty="0" smtClean="0">
                <a:solidFill>
                  <a:schemeClr val="tx2"/>
                </a:solidFill>
              </a:rPr>
              <a:t> Alto costo administrativo.</a:t>
            </a:r>
          </a:p>
          <a:p>
            <a:pPr>
              <a:buFontTx/>
              <a:buChar char="•"/>
            </a:pPr>
            <a:r>
              <a:rPr lang="es-ES_tradnl" sz="1800" dirty="0">
                <a:solidFill>
                  <a:schemeClr val="tx2"/>
                </a:solidFill>
              </a:rPr>
              <a:t> </a:t>
            </a:r>
            <a:r>
              <a:rPr lang="es-ES_tradnl" sz="1800" dirty="0" smtClean="0">
                <a:solidFill>
                  <a:schemeClr val="tx2"/>
                </a:solidFill>
              </a:rPr>
              <a:t>Desembolso lento y costoso.</a:t>
            </a:r>
            <a:endParaRPr lang="es-ES_tradnl" sz="1800" dirty="0">
              <a:solidFill>
                <a:schemeClr val="tx2"/>
              </a:solidFill>
            </a:endParaRPr>
          </a:p>
          <a:p>
            <a:r>
              <a:rPr lang="es-ES_tradnl" dirty="0">
                <a:solidFill>
                  <a:schemeClr val="accent2"/>
                </a:solidFill>
              </a:rPr>
              <a:t> </a:t>
            </a:r>
            <a:r>
              <a:rPr lang="es-ES_tradnl" b="1" dirty="0">
                <a:solidFill>
                  <a:schemeClr val="accent2"/>
                </a:solidFill>
              </a:rPr>
              <a:t> </a:t>
            </a:r>
            <a:r>
              <a:rPr lang="es-ES_tradnl" dirty="0">
                <a:solidFill>
                  <a:schemeClr val="accent2"/>
                </a:solidFill>
              </a:rPr>
              <a:t> </a:t>
            </a:r>
            <a:endParaRPr lang="en-US" dirty="0"/>
          </a:p>
        </p:txBody>
      </p:sp>
      <p:sp>
        <p:nvSpPr>
          <p:cNvPr id="9" name="Text Box 3"/>
          <p:cNvSpPr txBox="1">
            <a:spLocks noChangeArrowheads="1"/>
          </p:cNvSpPr>
          <p:nvPr/>
        </p:nvSpPr>
        <p:spPr bwMode="auto">
          <a:xfrm>
            <a:off x="4499992" y="2924944"/>
            <a:ext cx="4372236" cy="2616101"/>
          </a:xfrm>
          <a:prstGeom prst="rect">
            <a:avLst/>
          </a:prstGeom>
          <a:solidFill>
            <a:schemeClr val="accent2">
              <a:lumMod val="20000"/>
              <a:lumOff val="80000"/>
            </a:schemeClr>
          </a:solidFill>
          <a:ln w="9525">
            <a:noFill/>
            <a:miter lim="800000"/>
            <a:headEnd/>
            <a:tailEnd/>
          </a:ln>
          <a:effectLst/>
        </p:spPr>
        <p:txBody>
          <a:bodyPr wrap="square">
            <a:spAutoFit/>
          </a:bodyPr>
          <a:lstStyle/>
          <a:p>
            <a:r>
              <a:rPr lang="es-ES_tradnl" sz="1800" b="1" dirty="0" smtClean="0">
                <a:solidFill>
                  <a:schemeClr val="accent2">
                    <a:lumMod val="50000"/>
                  </a:schemeClr>
                </a:solidFill>
              </a:rPr>
              <a:t>Seguros indexados: </a:t>
            </a:r>
          </a:p>
          <a:p>
            <a:endParaRPr lang="es-ES_tradnl" sz="1800" dirty="0">
              <a:solidFill>
                <a:schemeClr val="accent2">
                  <a:lumMod val="50000"/>
                </a:schemeClr>
              </a:solidFill>
            </a:endParaRPr>
          </a:p>
          <a:p>
            <a:r>
              <a:rPr lang="es-ES_tradnl" sz="1800" dirty="0">
                <a:solidFill>
                  <a:schemeClr val="tx2"/>
                </a:solidFill>
              </a:rPr>
              <a:t>Pago </a:t>
            </a:r>
            <a:r>
              <a:rPr lang="en-US" sz="1800" dirty="0">
                <a:solidFill>
                  <a:schemeClr val="tx2"/>
                </a:solidFill>
              </a:rPr>
              <a:t>=</a:t>
            </a:r>
            <a:r>
              <a:rPr lang="es-ES_tradnl" sz="1800" dirty="0">
                <a:solidFill>
                  <a:schemeClr val="tx2"/>
                </a:solidFill>
              </a:rPr>
              <a:t> f (ocurrencia de un evento</a:t>
            </a:r>
            <a:r>
              <a:rPr lang="es-ES_tradnl" sz="1800" dirty="0" smtClean="0">
                <a:solidFill>
                  <a:schemeClr val="tx2"/>
                </a:solidFill>
              </a:rPr>
              <a:t>)</a:t>
            </a:r>
          </a:p>
          <a:p>
            <a:endParaRPr lang="es-ES_tradnl" sz="1800" dirty="0">
              <a:solidFill>
                <a:schemeClr val="tx2"/>
              </a:solidFill>
            </a:endParaRPr>
          </a:p>
          <a:p>
            <a:pPr>
              <a:buFontTx/>
              <a:buChar char="•"/>
            </a:pPr>
            <a:r>
              <a:rPr lang="es-ES_tradnl" sz="1800" dirty="0">
                <a:solidFill>
                  <a:schemeClr val="tx2"/>
                </a:solidFill>
              </a:rPr>
              <a:t> Desembolso </a:t>
            </a:r>
            <a:r>
              <a:rPr lang="es-ES_tradnl" sz="1800" dirty="0" smtClean="0">
                <a:solidFill>
                  <a:schemeClr val="tx2"/>
                </a:solidFill>
              </a:rPr>
              <a:t>rápido.</a:t>
            </a:r>
          </a:p>
          <a:p>
            <a:pPr>
              <a:buFontTx/>
              <a:buChar char="•"/>
            </a:pPr>
            <a:r>
              <a:rPr lang="es-ES_tradnl" sz="1800" dirty="0" smtClean="0">
                <a:solidFill>
                  <a:schemeClr val="tx2"/>
                </a:solidFill>
              </a:rPr>
              <a:t>Alta penetración.</a:t>
            </a:r>
            <a:endParaRPr lang="es-ES_tradnl" sz="1800" dirty="0">
              <a:solidFill>
                <a:schemeClr val="tx2"/>
              </a:solidFill>
            </a:endParaRPr>
          </a:p>
          <a:p>
            <a:pPr>
              <a:buFontTx/>
              <a:buChar char="•"/>
            </a:pPr>
            <a:r>
              <a:rPr lang="es-ES_tradnl" sz="1800" dirty="0">
                <a:solidFill>
                  <a:schemeClr val="tx2"/>
                </a:solidFill>
              </a:rPr>
              <a:t> Reducción de los costos </a:t>
            </a:r>
            <a:r>
              <a:rPr lang="es-ES_tradnl" sz="1800" dirty="0" smtClean="0">
                <a:solidFill>
                  <a:schemeClr val="tx2"/>
                </a:solidFill>
              </a:rPr>
              <a:t>administrativos.</a:t>
            </a:r>
            <a:endParaRPr lang="es-ES_tradnl" sz="1800" dirty="0">
              <a:solidFill>
                <a:schemeClr val="tx2"/>
              </a:solidFill>
            </a:endParaRPr>
          </a:p>
          <a:p>
            <a:pPr>
              <a:buFontTx/>
              <a:buChar char="•"/>
            </a:pPr>
            <a:r>
              <a:rPr lang="es-ES_tradnl" sz="1800" dirty="0">
                <a:solidFill>
                  <a:schemeClr val="tx2"/>
                </a:solidFill>
              </a:rPr>
              <a:t> No </a:t>
            </a:r>
            <a:r>
              <a:rPr lang="es-ES_tradnl" sz="1800" dirty="0" smtClean="0">
                <a:solidFill>
                  <a:schemeClr val="tx2"/>
                </a:solidFill>
              </a:rPr>
              <a:t>aplicables </a:t>
            </a:r>
            <a:r>
              <a:rPr lang="es-ES_tradnl" sz="1800" dirty="0">
                <a:solidFill>
                  <a:schemeClr val="tx2"/>
                </a:solidFill>
              </a:rPr>
              <a:t>a todos los </a:t>
            </a:r>
            <a:r>
              <a:rPr lang="es-ES_tradnl" sz="1800" dirty="0" smtClean="0">
                <a:solidFill>
                  <a:schemeClr val="tx2"/>
                </a:solidFill>
              </a:rPr>
              <a:t>riesgos.</a:t>
            </a:r>
          </a:p>
          <a:p>
            <a:pPr>
              <a:buFontTx/>
              <a:buChar char="•"/>
            </a:pPr>
            <a:endParaRPr lang="es-ES_tradnl" sz="2000" dirty="0">
              <a:solidFill>
                <a:schemeClr val="accent2"/>
              </a:solidFill>
            </a:endParaRPr>
          </a:p>
        </p:txBody>
      </p:sp>
      <p:sp>
        <p:nvSpPr>
          <p:cNvPr id="12" name="11 CuadroTexto"/>
          <p:cNvSpPr txBox="1"/>
          <p:nvPr/>
        </p:nvSpPr>
        <p:spPr>
          <a:xfrm>
            <a:off x="4289382" y="6108637"/>
            <a:ext cx="3873731" cy="261610"/>
          </a:xfrm>
          <a:prstGeom prst="rect">
            <a:avLst/>
          </a:prstGeom>
          <a:noFill/>
        </p:spPr>
        <p:txBody>
          <a:bodyPr wrap="square" rtlCol="0">
            <a:spAutoFit/>
          </a:bodyPr>
          <a:lstStyle/>
          <a:p>
            <a:r>
              <a:rPr lang="es-ES_tradnl" sz="1100" b="1" dirty="0" smtClean="0">
                <a:solidFill>
                  <a:schemeClr val="tx2"/>
                </a:solidFill>
              </a:rPr>
              <a:t>Adaptado de Francis </a:t>
            </a:r>
            <a:r>
              <a:rPr lang="es-ES_tradnl" sz="1100" b="1" dirty="0" err="1" smtClean="0">
                <a:solidFill>
                  <a:schemeClr val="tx2"/>
                </a:solidFill>
              </a:rPr>
              <a:t>Ghesquiere</a:t>
            </a:r>
            <a:r>
              <a:rPr lang="es-ES_tradnl" sz="1100" b="1" dirty="0" smtClean="0">
                <a:solidFill>
                  <a:schemeClr val="tx2"/>
                </a:solidFill>
              </a:rPr>
              <a:t>, Banco Mundial  </a:t>
            </a:r>
            <a:endParaRPr lang="es-ES" dirty="0">
              <a:solidFill>
                <a:schemeClr val="tx2"/>
              </a:solidFill>
            </a:endParaRPr>
          </a:p>
        </p:txBody>
      </p:sp>
    </p:spTree>
    <p:extLst>
      <p:ext uri="{BB962C8B-B14F-4D97-AF65-F5344CB8AC3E}">
        <p14:creationId xmlns:p14="http://schemas.microsoft.com/office/powerpoint/2010/main" xmlns="" val="1105924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82100" cy="187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785786" y="6391275"/>
            <a:ext cx="7769225" cy="466725"/>
          </a:xfrm>
          <a:prstGeom prst="rect">
            <a:avLst/>
          </a:prstGeom>
          <a:noFill/>
          <a:ln w="9525">
            <a:noFill/>
            <a:miter lim="800000"/>
            <a:headEnd/>
            <a:tailEnd/>
          </a:ln>
          <a:effectLst/>
        </p:spPr>
      </p:pic>
      <p:sp>
        <p:nvSpPr>
          <p:cNvPr id="8" name="1 Título"/>
          <p:cNvSpPr txBox="1">
            <a:spLocks/>
          </p:cNvSpPr>
          <p:nvPr/>
        </p:nvSpPr>
        <p:spPr>
          <a:xfrm>
            <a:off x="323528" y="1916832"/>
            <a:ext cx="8517632" cy="56207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BO" sz="3000" b="1" dirty="0" smtClean="0">
                <a:solidFill>
                  <a:srgbClr val="CC0000"/>
                </a:solidFill>
                <a:latin typeface="+mn-lt"/>
                <a:ea typeface="+mj-ea"/>
                <a:cs typeface="+mj-cs"/>
              </a:rPr>
              <a:t>¿Cómo funciona el índice? </a:t>
            </a:r>
          </a:p>
        </p:txBody>
      </p:sp>
      <p:sp>
        <p:nvSpPr>
          <p:cNvPr id="9" name="8 Rectángulo"/>
          <p:cNvSpPr/>
          <p:nvPr/>
        </p:nvSpPr>
        <p:spPr>
          <a:xfrm>
            <a:off x="0" y="2780928"/>
            <a:ext cx="8877993" cy="400110"/>
          </a:xfrm>
          <a:prstGeom prst="rect">
            <a:avLst/>
          </a:prstGeom>
        </p:spPr>
        <p:txBody>
          <a:bodyPr wrap="square">
            <a:spAutoFit/>
          </a:bodyPr>
          <a:lstStyle/>
          <a:p>
            <a:pPr marL="914400" lvl="1" indent="-457200" algn="just" defTabSz="913863">
              <a:spcBef>
                <a:spcPct val="50000"/>
              </a:spcBef>
              <a:buFont typeface="Wingdings" pitchFamily="2" charset="2"/>
              <a:buChar char="§"/>
              <a:defRPr/>
            </a:pPr>
            <a:endParaRPr lang="es-ES" altLang="zh-CN" sz="2000" b="0" dirty="0" smtClean="0">
              <a:solidFill>
                <a:schemeClr val="tx1"/>
              </a:solidFill>
            </a:endParaRPr>
          </a:p>
        </p:txBody>
      </p:sp>
      <p:sp>
        <p:nvSpPr>
          <p:cNvPr id="13" name="12 Rectángulo"/>
          <p:cNvSpPr/>
          <p:nvPr/>
        </p:nvSpPr>
        <p:spPr>
          <a:xfrm>
            <a:off x="791072" y="2420888"/>
            <a:ext cx="8352928" cy="707886"/>
          </a:xfrm>
          <a:prstGeom prst="rect">
            <a:avLst/>
          </a:prstGeom>
        </p:spPr>
        <p:txBody>
          <a:bodyPr wrap="square">
            <a:spAutoFit/>
          </a:bodyPr>
          <a:lstStyle/>
          <a:p>
            <a:pPr marL="914400" lvl="1" indent="-457200" algn="just" defTabSz="913863">
              <a:buAutoNum type="arabicParenR"/>
              <a:defRPr/>
            </a:pPr>
            <a:r>
              <a:rPr lang="en-US" altLang="zh-CN" sz="2000" spc="-116" dirty="0" err="1" smtClean="0"/>
              <a:t>Utiliza</a:t>
            </a:r>
            <a:r>
              <a:rPr lang="en-US" altLang="zh-CN" sz="2000" spc="-116" dirty="0" smtClean="0"/>
              <a:t> la </a:t>
            </a:r>
            <a:r>
              <a:rPr lang="en-US" altLang="zh-CN" sz="2000" spc="-116" dirty="0" err="1" smtClean="0"/>
              <a:t>temperatura</a:t>
            </a:r>
            <a:r>
              <a:rPr lang="en-US" altLang="zh-CN" sz="2000" spc="-116" dirty="0" smtClean="0"/>
              <a:t> del mar </a:t>
            </a:r>
            <a:r>
              <a:rPr lang="en-US" altLang="zh-CN" sz="2000" spc="-116" dirty="0" err="1" smtClean="0"/>
              <a:t>para</a:t>
            </a:r>
            <a:r>
              <a:rPr lang="en-US" altLang="zh-CN" sz="2000" spc="-116" dirty="0" smtClean="0"/>
              <a:t> </a:t>
            </a:r>
            <a:r>
              <a:rPr lang="en-US" altLang="zh-CN" sz="2000" spc="-116" dirty="0" err="1" smtClean="0"/>
              <a:t>pronósticar</a:t>
            </a:r>
            <a:r>
              <a:rPr lang="en-US" altLang="zh-CN" sz="2000" spc="-116" dirty="0" smtClean="0"/>
              <a:t> el </a:t>
            </a:r>
            <a:r>
              <a:rPr lang="en-US" altLang="zh-CN" sz="2000" spc="-116" dirty="0" err="1" smtClean="0"/>
              <a:t>fenómeno</a:t>
            </a:r>
            <a:r>
              <a:rPr lang="en-US" altLang="zh-CN" sz="2000" spc="-116" dirty="0" smtClean="0"/>
              <a:t>.</a:t>
            </a:r>
          </a:p>
          <a:p>
            <a:pPr marL="914400" lvl="1" indent="-457200" algn="just" defTabSz="913863">
              <a:buAutoNum type="arabicParenR"/>
              <a:defRPr/>
            </a:pPr>
            <a:r>
              <a:rPr lang="en-US" altLang="zh-CN" sz="2000" spc="-116" dirty="0" err="1" smtClean="0"/>
              <a:t>Realiza</a:t>
            </a:r>
            <a:r>
              <a:rPr lang="en-US" altLang="zh-CN" sz="2000" spc="-116" dirty="0" smtClean="0"/>
              <a:t> el </a:t>
            </a:r>
            <a:r>
              <a:rPr lang="en-US" altLang="zh-CN" sz="2000" spc="-116" dirty="0" err="1" smtClean="0"/>
              <a:t>prognóstico</a:t>
            </a:r>
            <a:r>
              <a:rPr lang="en-US" altLang="zh-CN" sz="2000" spc="-116" dirty="0" smtClean="0"/>
              <a:t> antes de </a:t>
            </a:r>
            <a:r>
              <a:rPr lang="en-US" altLang="zh-CN" sz="2000" spc="-116" dirty="0" err="1" smtClean="0"/>
              <a:t>que</a:t>
            </a:r>
            <a:r>
              <a:rPr lang="en-US" altLang="zh-CN" sz="2000" spc="-116" dirty="0" smtClean="0"/>
              <a:t> </a:t>
            </a:r>
            <a:r>
              <a:rPr lang="en-US" altLang="zh-CN" sz="2000" spc="-116" dirty="0" err="1" smtClean="0"/>
              <a:t>ocurra</a:t>
            </a:r>
            <a:r>
              <a:rPr lang="en-US" altLang="zh-CN" sz="2000" spc="-116" dirty="0" smtClean="0"/>
              <a:t> los </a:t>
            </a:r>
            <a:r>
              <a:rPr lang="en-US" altLang="zh-CN" sz="2000" spc="-116" dirty="0" err="1" smtClean="0"/>
              <a:t>fenómenos</a:t>
            </a:r>
            <a:r>
              <a:rPr lang="en-US" altLang="zh-CN" sz="2000" spc="-116" dirty="0" smtClean="0"/>
              <a:t> </a:t>
            </a:r>
            <a:r>
              <a:rPr lang="en-US" altLang="zh-CN" sz="2000" spc="-116" dirty="0" err="1" smtClean="0"/>
              <a:t>extremos</a:t>
            </a:r>
            <a:r>
              <a:rPr lang="en-US" altLang="zh-CN" sz="2000" spc="-116" dirty="0" smtClean="0"/>
              <a:t>.</a:t>
            </a:r>
          </a:p>
        </p:txBody>
      </p:sp>
      <p:pic>
        <p:nvPicPr>
          <p:cNvPr id="14" name="Imagen 2"/>
          <p:cNvPicPr>
            <a:picLocks noChangeAspect="1" noChangeArrowheads="1"/>
          </p:cNvPicPr>
          <p:nvPr/>
        </p:nvPicPr>
        <p:blipFill>
          <a:blip r:embed="rId4" cstate="print"/>
          <a:srcRect l="5644" t="9227" r="7231" b="1247"/>
          <a:stretch>
            <a:fillRect/>
          </a:stretch>
        </p:blipFill>
        <p:spPr bwMode="auto">
          <a:xfrm>
            <a:off x="539552" y="3212976"/>
            <a:ext cx="3529532" cy="2684263"/>
          </a:xfrm>
          <a:prstGeom prst="rect">
            <a:avLst/>
          </a:prstGeom>
          <a:noFill/>
          <a:ln w="9525">
            <a:noFill/>
            <a:miter lim="800000"/>
            <a:headEnd/>
            <a:tailEnd/>
          </a:ln>
        </p:spPr>
      </p:pic>
      <p:pic>
        <p:nvPicPr>
          <p:cNvPr id="15" name="Imagen 3"/>
          <p:cNvPicPr>
            <a:picLocks noChangeAspect="1" noChangeArrowheads="1"/>
          </p:cNvPicPr>
          <p:nvPr/>
        </p:nvPicPr>
        <p:blipFill>
          <a:blip r:embed="rId5" cstate="print"/>
          <a:srcRect l="7539" t="44342" r="48901" b="19530"/>
          <a:stretch>
            <a:fillRect/>
          </a:stretch>
        </p:blipFill>
        <p:spPr bwMode="auto">
          <a:xfrm>
            <a:off x="5148064" y="3212976"/>
            <a:ext cx="3471042" cy="2418474"/>
          </a:xfrm>
          <a:prstGeom prst="rect">
            <a:avLst/>
          </a:prstGeom>
          <a:noFill/>
          <a:ln w="9525">
            <a:noFill/>
            <a:miter lim="800000"/>
            <a:headEnd/>
            <a:tailEnd/>
          </a:ln>
        </p:spPr>
      </p:pic>
      <p:sp>
        <p:nvSpPr>
          <p:cNvPr id="16" name="15 CuadroTexto"/>
          <p:cNvSpPr txBox="1"/>
          <p:nvPr/>
        </p:nvSpPr>
        <p:spPr>
          <a:xfrm>
            <a:off x="323528" y="5805264"/>
            <a:ext cx="4070825" cy="369332"/>
          </a:xfrm>
          <a:prstGeom prst="rect">
            <a:avLst/>
          </a:prstGeom>
          <a:noFill/>
        </p:spPr>
        <p:txBody>
          <a:bodyPr wrap="square" rtlCol="0">
            <a:spAutoFit/>
          </a:bodyPr>
          <a:lstStyle/>
          <a:p>
            <a:r>
              <a:rPr lang="es-PE" altLang="zh-CN" spc="-116" dirty="0" smtClean="0">
                <a:solidFill>
                  <a:srgbClr val="004B8D"/>
                </a:solidFill>
              </a:rPr>
              <a:t>Temperatura de la superficie del mar 1970-2009</a:t>
            </a:r>
            <a:endParaRPr lang="es-PE" altLang="zh-CN" spc="-116" dirty="0">
              <a:solidFill>
                <a:srgbClr val="004B8D"/>
              </a:solidFill>
            </a:endParaRPr>
          </a:p>
        </p:txBody>
      </p:sp>
      <p:sp>
        <p:nvSpPr>
          <p:cNvPr id="17" name="16 CuadroTexto"/>
          <p:cNvSpPr txBox="1"/>
          <p:nvPr/>
        </p:nvSpPr>
        <p:spPr>
          <a:xfrm>
            <a:off x="5148064" y="5805264"/>
            <a:ext cx="3625262" cy="369332"/>
          </a:xfrm>
          <a:prstGeom prst="rect">
            <a:avLst/>
          </a:prstGeom>
          <a:noFill/>
        </p:spPr>
        <p:txBody>
          <a:bodyPr wrap="square" rtlCol="0">
            <a:spAutoFit/>
          </a:bodyPr>
          <a:lstStyle/>
          <a:p>
            <a:r>
              <a:rPr lang="es-PE" altLang="zh-CN" spc="-116" dirty="0" smtClean="0">
                <a:solidFill>
                  <a:srgbClr val="004B8D"/>
                </a:solidFill>
              </a:rPr>
              <a:t>Precipitaciones CORPAC Piura 1957 -  2004</a:t>
            </a:r>
            <a:endParaRPr lang="es-PE" altLang="zh-CN" spc="-116" dirty="0">
              <a:solidFill>
                <a:srgbClr val="004B8D"/>
              </a:solidFill>
            </a:endParaRPr>
          </a:p>
        </p:txBody>
      </p:sp>
    </p:spTree>
    <p:extLst>
      <p:ext uri="{BB962C8B-B14F-4D97-AF65-F5344CB8AC3E}">
        <p14:creationId xmlns:p14="http://schemas.microsoft.com/office/powerpoint/2010/main" xmlns="" val="1105924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82100" cy="187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785786" y="6391275"/>
            <a:ext cx="7769225" cy="466725"/>
          </a:xfrm>
          <a:prstGeom prst="rect">
            <a:avLst/>
          </a:prstGeom>
          <a:noFill/>
          <a:ln w="9525">
            <a:noFill/>
            <a:miter lim="800000"/>
            <a:headEnd/>
            <a:tailEnd/>
          </a:ln>
          <a:effectLst/>
        </p:spPr>
      </p:pic>
      <p:sp>
        <p:nvSpPr>
          <p:cNvPr id="6" name="5 Título"/>
          <p:cNvSpPr txBox="1">
            <a:spLocks/>
          </p:cNvSpPr>
          <p:nvPr/>
        </p:nvSpPr>
        <p:spPr>
          <a:xfrm>
            <a:off x="683568" y="2060848"/>
            <a:ext cx="8229600" cy="48842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600" b="1" i="0" u="none" strike="noStrike" kern="1200" cap="none" spc="0" normalizeH="0" baseline="0" noProof="0" dirty="0" smtClean="0">
                <a:ln>
                  <a:noFill/>
                </a:ln>
                <a:solidFill>
                  <a:srgbClr val="CC0000"/>
                </a:solidFill>
                <a:effectLst/>
                <a:uLnTx/>
                <a:uFillTx/>
                <a:latin typeface="+mn-lt"/>
                <a:ea typeface="+mj-ea"/>
                <a:cs typeface="+mj-cs"/>
              </a:rPr>
              <a:t>Índice se basa en El Niño 1.2</a:t>
            </a:r>
            <a:endParaRPr kumimoji="0" lang="es-ES" sz="2600" b="1" i="0" u="none" strike="noStrike" kern="1200" cap="none" spc="0" normalizeH="0" baseline="0" noProof="0" dirty="0">
              <a:ln>
                <a:noFill/>
              </a:ln>
              <a:solidFill>
                <a:srgbClr val="CC0000"/>
              </a:solidFill>
              <a:effectLst/>
              <a:uLnTx/>
              <a:uFillTx/>
              <a:latin typeface="+mn-lt"/>
              <a:ea typeface="+mj-ea"/>
              <a:cs typeface="+mj-cs"/>
            </a:endParaRPr>
          </a:p>
        </p:txBody>
      </p:sp>
      <p:sp>
        <p:nvSpPr>
          <p:cNvPr id="7" name="4 Marcador de contenido"/>
          <p:cNvSpPr txBox="1">
            <a:spLocks/>
          </p:cNvSpPr>
          <p:nvPr/>
        </p:nvSpPr>
        <p:spPr>
          <a:xfrm>
            <a:off x="251520" y="2780928"/>
            <a:ext cx="5256584" cy="338437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
                <a:schemeClr val="tx1"/>
              </a:buClr>
              <a:buSzTx/>
              <a:buFont typeface="Arial" pitchFamily="34" charset="0"/>
              <a:buNone/>
              <a:tabLst/>
              <a:defRPr/>
            </a:pPr>
            <a:r>
              <a:rPr kumimoji="0" lang="es-PE" sz="2000" b="0" i="0" u="none" strike="noStrike" kern="1200" cap="none" spc="0" normalizeH="0" baseline="0" noProof="0" dirty="0" smtClean="0">
                <a:ln>
                  <a:noFill/>
                </a:ln>
                <a:effectLst/>
                <a:uLnTx/>
                <a:uFillTx/>
                <a:latin typeface="+mn-lt"/>
                <a:ea typeface="+mn-ea"/>
                <a:cs typeface="Arial" pitchFamily="34" charset="0"/>
              </a:rPr>
              <a:t>Las coordenadas de la zona Niño 1+ 2 son: 0-10° Sur, 90° Este-80°Este. </a:t>
            </a:r>
          </a:p>
          <a:p>
            <a:pPr marL="0" marR="0" lvl="0" indent="0" algn="just" defTabSz="914400" rtl="0" eaLnBrk="1" fontAlgn="auto" latinLnBrk="0" hangingPunct="1">
              <a:lnSpc>
                <a:spcPct val="90000"/>
              </a:lnSpc>
              <a:spcBef>
                <a:spcPct val="20000"/>
              </a:spcBef>
              <a:spcAft>
                <a:spcPts val="0"/>
              </a:spcAft>
              <a:buClr>
                <a:schemeClr val="tx1"/>
              </a:buClr>
              <a:buSzTx/>
              <a:buFont typeface="Arial" pitchFamily="34" charset="0"/>
              <a:buNone/>
              <a:tabLst/>
              <a:defRPr/>
            </a:pPr>
            <a:r>
              <a:rPr kumimoji="0" lang="es-PE" sz="2000" b="0" i="0" u="none" strike="noStrike" kern="1200" cap="none" spc="0" normalizeH="0" baseline="0" noProof="0" dirty="0" smtClean="0">
                <a:ln>
                  <a:noFill/>
                </a:ln>
                <a:effectLst/>
                <a:uLnTx/>
                <a:uFillTx/>
                <a:latin typeface="+mn-lt"/>
                <a:ea typeface="+mn-ea"/>
                <a:cs typeface="Arial" pitchFamily="34" charset="0"/>
              </a:rPr>
              <a:t>La temperatura mensual de la superficie del mar en las zonas mencionadas son publicadas en la página web del Centro de Predicción Climática de los Estados Unidos de Norteamérica (NOAA). La información de la temperatura del mar puede obtenerse de la siguiente página web:</a:t>
            </a:r>
          </a:p>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s-PE" sz="2000" b="0" i="0" u="none" strike="noStrike" kern="1200" cap="none" spc="0" normalizeH="0" baseline="0" noProof="0" dirty="0" smtClean="0">
                <a:ln>
                  <a:noFill/>
                </a:ln>
                <a:effectLst/>
                <a:uLnTx/>
                <a:uFillTx/>
                <a:latin typeface="+mn-lt"/>
                <a:ea typeface="+mn-ea"/>
                <a:cs typeface="Arial" pitchFamily="34" charset="0"/>
              </a:rPr>
              <a:t> </a:t>
            </a:r>
            <a:r>
              <a:rPr kumimoji="0" lang="es-PE" sz="2000" b="0" i="0" u="none" strike="noStrike" kern="1200" cap="none" spc="0" normalizeH="0" baseline="0" noProof="0" dirty="0" smtClean="0">
                <a:ln>
                  <a:noFill/>
                </a:ln>
                <a:solidFill>
                  <a:schemeClr val="tx1">
                    <a:tint val="75000"/>
                  </a:schemeClr>
                </a:solidFill>
                <a:effectLst/>
                <a:uLnTx/>
                <a:uFillTx/>
                <a:latin typeface="+mn-lt"/>
                <a:ea typeface="+mn-ea"/>
                <a:cs typeface="Arial" pitchFamily="34" charset="0"/>
                <a:hlinkClick r:id="rId4"/>
              </a:rPr>
              <a:t>http://www.cpc.ncep.noaa.gov/data/indices/sstoi.indices</a:t>
            </a:r>
            <a:r>
              <a:rPr kumimoji="0" lang="es-PE" sz="2000" b="0" i="0" u="none" strike="noStrike" kern="1200" cap="none" spc="0" normalizeH="0" baseline="0" noProof="0" dirty="0" smtClean="0">
                <a:ln>
                  <a:noFill/>
                </a:ln>
                <a:solidFill>
                  <a:schemeClr val="tx1">
                    <a:tint val="75000"/>
                  </a:schemeClr>
                </a:solidFill>
                <a:effectLst/>
                <a:uLnTx/>
                <a:uFillTx/>
                <a:latin typeface="+mn-lt"/>
                <a:ea typeface="+mn-ea"/>
                <a:cs typeface="Arial" pitchFamily="34" charset="0"/>
              </a:rPr>
              <a: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0" name="Picture 3" descr="ensoregion_1"/>
          <p:cNvPicPr>
            <a:picLocks noChangeAspect="1" noChangeArrowheads="1"/>
          </p:cNvPicPr>
          <p:nvPr/>
        </p:nvPicPr>
        <p:blipFill>
          <a:blip r:embed="rId5" cstate="print"/>
          <a:srcRect l="51111"/>
          <a:stretch>
            <a:fillRect/>
          </a:stretch>
        </p:blipFill>
        <p:spPr bwMode="auto">
          <a:xfrm>
            <a:off x="5652120" y="3140968"/>
            <a:ext cx="3168352" cy="2278377"/>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1105924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82100" cy="187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785786" y="6391275"/>
            <a:ext cx="7769225" cy="466725"/>
          </a:xfrm>
          <a:prstGeom prst="rect">
            <a:avLst/>
          </a:prstGeom>
          <a:noFill/>
          <a:ln w="9525">
            <a:noFill/>
            <a:miter lim="800000"/>
            <a:headEnd/>
            <a:tailEnd/>
          </a:ln>
          <a:effectLst/>
        </p:spPr>
      </p:pic>
      <p:sp>
        <p:nvSpPr>
          <p:cNvPr id="9" name="8 Rectángulo"/>
          <p:cNvSpPr/>
          <p:nvPr/>
        </p:nvSpPr>
        <p:spPr>
          <a:xfrm>
            <a:off x="0" y="2780928"/>
            <a:ext cx="8877993" cy="400110"/>
          </a:xfrm>
          <a:prstGeom prst="rect">
            <a:avLst/>
          </a:prstGeom>
        </p:spPr>
        <p:txBody>
          <a:bodyPr wrap="square">
            <a:spAutoFit/>
          </a:bodyPr>
          <a:lstStyle/>
          <a:p>
            <a:pPr marL="914400" lvl="1" indent="-457200" algn="just" defTabSz="913863">
              <a:spcBef>
                <a:spcPct val="50000"/>
              </a:spcBef>
              <a:buFont typeface="Wingdings" pitchFamily="2" charset="2"/>
              <a:buChar char="§"/>
              <a:defRPr/>
            </a:pPr>
            <a:endParaRPr lang="es-ES" altLang="zh-CN" sz="2000" b="0" dirty="0" smtClean="0">
              <a:solidFill>
                <a:schemeClr val="tx1"/>
              </a:solidFill>
            </a:endParaRPr>
          </a:p>
        </p:txBody>
      </p:sp>
      <p:sp>
        <p:nvSpPr>
          <p:cNvPr id="13" name="Rectangle 1"/>
          <p:cNvSpPr>
            <a:spLocks noChangeArrowheads="1"/>
          </p:cNvSpPr>
          <p:nvPr/>
        </p:nvSpPr>
        <p:spPr bwMode="auto">
          <a:xfrm>
            <a:off x="251520" y="3191634"/>
            <a:ext cx="4256115" cy="2554545"/>
          </a:xfrm>
          <a:prstGeom prst="rect">
            <a:avLst/>
          </a:prstGeom>
          <a:solidFill>
            <a:schemeClr val="accent6">
              <a:lumMod val="60000"/>
              <a:lumOff val="40000"/>
            </a:schemeClr>
          </a:solidFill>
          <a:ln w="9525">
            <a:noFill/>
            <a:miter lim="800000"/>
            <a:headEnd/>
            <a:tailEnd/>
          </a:ln>
          <a:effectLst/>
        </p:spPr>
        <p:txBody>
          <a:bodyPr wrap="square" anchor="ctr">
            <a:spAutoFit/>
          </a:bodyPr>
          <a:lstStyle/>
          <a:p>
            <a:pPr algn="ctr" eaLnBrk="0" hangingPunct="0">
              <a:defRPr/>
            </a:pPr>
            <a:endParaRPr lang="es-PE" altLang="zh-CN" sz="1600" b="1" spc="-116" dirty="0">
              <a:solidFill>
                <a:srgbClr val="004B8D"/>
              </a:solidFill>
              <a:latin typeface="+mn-lt"/>
            </a:endParaRPr>
          </a:p>
          <a:p>
            <a:pPr algn="ctr" eaLnBrk="0" hangingPunct="0">
              <a:defRPr/>
            </a:pPr>
            <a:r>
              <a:rPr lang="es-PE" altLang="zh-CN" sz="1600" u="sng" spc="-116" dirty="0" smtClean="0">
                <a:solidFill>
                  <a:schemeClr val="tx1"/>
                </a:solidFill>
                <a:latin typeface="+mn-lt"/>
              </a:rPr>
              <a:t>Monto </a:t>
            </a:r>
            <a:r>
              <a:rPr lang="es-PE" altLang="zh-CN" sz="1600" u="sng" spc="-116" dirty="0">
                <a:solidFill>
                  <a:schemeClr val="tx1"/>
                </a:solidFill>
                <a:latin typeface="+mn-lt"/>
              </a:rPr>
              <a:t>Asegurado </a:t>
            </a:r>
            <a:r>
              <a:rPr lang="es-PE" altLang="zh-CN" sz="1600" u="sng" spc="-116" dirty="0" smtClean="0">
                <a:solidFill>
                  <a:schemeClr val="tx1"/>
                </a:solidFill>
                <a:latin typeface="+mn-lt"/>
              </a:rPr>
              <a:t>X </a:t>
            </a:r>
            <a:r>
              <a:rPr lang="en-US" altLang="zh-CN" sz="1600" u="sng" spc="-116" dirty="0" smtClean="0">
                <a:solidFill>
                  <a:schemeClr val="tx1"/>
                </a:solidFill>
              </a:rPr>
              <a:t>Max  5 % o </a:t>
            </a:r>
            <a:r>
              <a:rPr lang="es-PE" altLang="zh-CN" sz="1600" u="sng" spc="-116" dirty="0" smtClean="0">
                <a:solidFill>
                  <a:schemeClr val="tx1"/>
                </a:solidFill>
                <a:latin typeface="+mn-lt"/>
              </a:rPr>
              <a:t>(TSM – 24.5)</a:t>
            </a:r>
            <a:endParaRPr lang="es-PE" altLang="zh-CN" sz="1600" u="sng" spc="-116" dirty="0">
              <a:solidFill>
                <a:schemeClr val="tx1"/>
              </a:solidFill>
              <a:latin typeface="+mn-lt"/>
            </a:endParaRPr>
          </a:p>
          <a:p>
            <a:pPr algn="ctr" eaLnBrk="0" hangingPunct="0">
              <a:defRPr/>
            </a:pPr>
            <a:r>
              <a:rPr lang="es-PE" altLang="zh-CN" sz="1600" spc="-116" dirty="0" smtClean="0">
                <a:solidFill>
                  <a:schemeClr val="tx1"/>
                </a:solidFill>
                <a:latin typeface="+mn-lt"/>
              </a:rPr>
              <a:t>(</a:t>
            </a:r>
            <a:r>
              <a:rPr lang="es-PE" altLang="zh-CN" sz="1600" spc="-116" dirty="0">
                <a:solidFill>
                  <a:schemeClr val="tx1"/>
                </a:solidFill>
                <a:latin typeface="+mn-lt"/>
              </a:rPr>
              <a:t>27 – </a:t>
            </a:r>
            <a:r>
              <a:rPr lang="es-PE" altLang="zh-CN" sz="1600" spc="-116" dirty="0" smtClean="0">
                <a:solidFill>
                  <a:schemeClr val="tx1"/>
                </a:solidFill>
                <a:latin typeface="+mn-lt"/>
              </a:rPr>
              <a:t>24.5)</a:t>
            </a:r>
            <a:endParaRPr lang="es-PE" altLang="zh-CN" sz="1600" spc="-116" dirty="0">
              <a:solidFill>
                <a:schemeClr val="tx1"/>
              </a:solidFill>
              <a:latin typeface="+mn-lt"/>
            </a:endParaRPr>
          </a:p>
          <a:p>
            <a:endParaRPr lang="es-MX" altLang="zh-CN" sz="1600" spc="-116" dirty="0" smtClean="0">
              <a:solidFill>
                <a:schemeClr val="tx1"/>
              </a:solidFill>
              <a:latin typeface="+mn-lt"/>
            </a:endParaRPr>
          </a:p>
          <a:p>
            <a:r>
              <a:rPr lang="es-MX" altLang="zh-CN" sz="1600" spc="-116" dirty="0" smtClean="0">
                <a:solidFill>
                  <a:schemeClr val="tx1"/>
                </a:solidFill>
                <a:latin typeface="+mn-lt"/>
              </a:rPr>
              <a:t>Disparador inicial  (24.5° C)</a:t>
            </a:r>
          </a:p>
          <a:p>
            <a:r>
              <a:rPr lang="es-MX" altLang="zh-CN" sz="1600" spc="-116" dirty="0" smtClean="0">
                <a:solidFill>
                  <a:schemeClr val="tx1"/>
                </a:solidFill>
                <a:latin typeface="+mn-lt"/>
              </a:rPr>
              <a:t>Disparador Limite (27° C)</a:t>
            </a:r>
          </a:p>
          <a:p>
            <a:pPr algn="ctr" eaLnBrk="0" hangingPunct="0">
              <a:defRPr/>
            </a:pPr>
            <a:endParaRPr lang="es-PE" altLang="zh-CN" sz="1600" spc="-116" dirty="0">
              <a:solidFill>
                <a:schemeClr val="tx1"/>
              </a:solidFill>
              <a:latin typeface="+mn-lt"/>
            </a:endParaRPr>
          </a:p>
          <a:p>
            <a:pPr algn="ctr" eaLnBrk="0" hangingPunct="0">
              <a:defRPr/>
            </a:pPr>
            <a:r>
              <a:rPr lang="es-PE" altLang="zh-CN" sz="1600" spc="-116" dirty="0">
                <a:solidFill>
                  <a:schemeClr val="tx1"/>
                </a:solidFill>
                <a:latin typeface="+mn-lt"/>
              </a:rPr>
              <a:t>TSM=  Temperatura </a:t>
            </a:r>
            <a:r>
              <a:rPr lang="es-PE" altLang="zh-CN" sz="1600" spc="-116" dirty="0" smtClean="0">
                <a:solidFill>
                  <a:schemeClr val="tx1"/>
                </a:solidFill>
                <a:latin typeface="+mn-lt"/>
              </a:rPr>
              <a:t>promedio del mar de los meses de noviembre y diciembre</a:t>
            </a:r>
          </a:p>
          <a:p>
            <a:pPr algn="ctr" eaLnBrk="0" hangingPunct="0">
              <a:defRPr/>
            </a:pPr>
            <a:endParaRPr lang="es-PE" altLang="zh-CN" sz="1600" spc="-116" dirty="0" smtClean="0">
              <a:solidFill>
                <a:schemeClr val="tx1"/>
              </a:solidFill>
              <a:latin typeface="+mn-lt"/>
            </a:endParaRPr>
          </a:p>
        </p:txBody>
      </p:sp>
      <p:graphicFrame>
        <p:nvGraphicFramePr>
          <p:cNvPr id="14" name="13 Tabla"/>
          <p:cNvGraphicFramePr>
            <a:graphicFrameLocks noGrp="1"/>
          </p:cNvGraphicFramePr>
          <p:nvPr/>
        </p:nvGraphicFramePr>
        <p:xfrm>
          <a:off x="4524257" y="3209239"/>
          <a:ext cx="4405751" cy="2560504"/>
        </p:xfrm>
        <a:graphic>
          <a:graphicData uri="http://schemas.openxmlformats.org/drawingml/2006/table">
            <a:tbl>
              <a:tblPr firstRow="1" bandRow="1">
                <a:tableStyleId>{0E3FDE45-AF77-4B5C-9715-49D594BDF05E}</a:tableStyleId>
              </a:tblPr>
              <a:tblGrid>
                <a:gridCol w="2168980"/>
                <a:gridCol w="2236771"/>
              </a:tblGrid>
              <a:tr h="495346">
                <a:tc>
                  <a:txBody>
                    <a:bodyPr/>
                    <a:lstStyle/>
                    <a:p>
                      <a:pPr algn="ctr"/>
                      <a:r>
                        <a:rPr lang="es-PE" sz="1600" dirty="0" smtClean="0"/>
                        <a:t>Monto</a:t>
                      </a:r>
                      <a:r>
                        <a:rPr lang="es-PE" sz="1600" baseline="0" dirty="0" smtClean="0"/>
                        <a:t> Asegurado: </a:t>
                      </a:r>
                    </a:p>
                    <a:p>
                      <a:pPr algn="ctr"/>
                      <a:r>
                        <a:rPr lang="es-PE" sz="1600" baseline="0" dirty="0" smtClean="0"/>
                        <a:t>S/. 1,000,000</a:t>
                      </a:r>
                      <a:endParaRPr lang="es-PE" sz="1600" dirty="0"/>
                    </a:p>
                  </a:txBody>
                  <a:tcPr/>
                </a:tc>
                <a:tc>
                  <a:txBody>
                    <a:bodyPr/>
                    <a:lstStyle/>
                    <a:p>
                      <a:pPr algn="ctr"/>
                      <a:r>
                        <a:rPr lang="es-PE" sz="1600" dirty="0" smtClean="0"/>
                        <a:t>Prima: </a:t>
                      </a:r>
                    </a:p>
                    <a:p>
                      <a:pPr algn="ctr"/>
                      <a:r>
                        <a:rPr lang="es-PE" sz="1600" dirty="0" smtClean="0"/>
                        <a:t>10% - S/. 100,000</a:t>
                      </a:r>
                      <a:endParaRPr lang="es-PE" sz="1600" dirty="0"/>
                    </a:p>
                  </a:txBody>
                  <a:tcPr/>
                </a:tc>
              </a:tr>
              <a:tr h="495346">
                <a:tc>
                  <a:txBody>
                    <a:bodyPr/>
                    <a:lstStyle/>
                    <a:p>
                      <a:pPr algn="ctr"/>
                      <a:r>
                        <a:rPr lang="es-PE" sz="1600" b="1" dirty="0" smtClean="0"/>
                        <a:t>TSM</a:t>
                      </a:r>
                      <a:endParaRPr lang="es-PE" sz="1600" b="1" dirty="0"/>
                    </a:p>
                  </a:txBody>
                  <a:tcPr/>
                </a:tc>
                <a:tc>
                  <a:txBody>
                    <a:bodyPr/>
                    <a:lstStyle/>
                    <a:p>
                      <a:pPr algn="ctr"/>
                      <a:r>
                        <a:rPr lang="es-PE" sz="1600" b="1" dirty="0" smtClean="0"/>
                        <a:t>Indemnización</a:t>
                      </a:r>
                      <a:endParaRPr lang="es-PE" sz="1600" b="1" dirty="0"/>
                    </a:p>
                  </a:txBody>
                  <a:tcPr/>
                </a:tc>
              </a:tr>
              <a:tr h="495346">
                <a:tc>
                  <a:txBody>
                    <a:bodyPr/>
                    <a:lstStyle/>
                    <a:p>
                      <a:pPr algn="ctr"/>
                      <a:r>
                        <a:rPr lang="es-PE" sz="1600" dirty="0" smtClean="0"/>
                        <a:t>25.36° </a:t>
                      </a:r>
                      <a:r>
                        <a:rPr lang="es-PE" sz="1200" dirty="0" smtClean="0"/>
                        <a:t>(FEN</a:t>
                      </a:r>
                      <a:r>
                        <a:rPr lang="es-PE" sz="1200" baseline="0" dirty="0" smtClean="0"/>
                        <a:t> 82-83)</a:t>
                      </a:r>
                      <a:endParaRPr lang="es-PE" sz="1200" dirty="0"/>
                    </a:p>
                  </a:txBody>
                  <a:tcPr anchor="ctr"/>
                </a:tc>
                <a:tc>
                  <a:txBody>
                    <a:bodyPr/>
                    <a:lstStyle/>
                    <a:p>
                      <a:pPr algn="ctr"/>
                      <a:r>
                        <a:rPr lang="es-PE" sz="1600" dirty="0" smtClean="0"/>
                        <a:t>S/. 340,000</a:t>
                      </a:r>
                      <a:endParaRPr lang="es-PE" sz="1600" dirty="0"/>
                    </a:p>
                  </a:txBody>
                  <a:tcPr anchor="ctr"/>
                </a:tc>
              </a:tr>
              <a:tr h="495346">
                <a:tc>
                  <a:txBody>
                    <a:bodyPr/>
                    <a:lstStyle/>
                    <a:p>
                      <a:pPr algn="ctr"/>
                      <a:r>
                        <a:rPr lang="es-PE" sz="1600" dirty="0" smtClean="0"/>
                        <a:t>26.28° </a:t>
                      </a:r>
                      <a:r>
                        <a:rPr lang="es-PE" sz="1200" kern="1200" dirty="0" smtClean="0">
                          <a:solidFill>
                            <a:schemeClr val="tx1"/>
                          </a:solidFill>
                          <a:latin typeface="+mn-lt"/>
                          <a:ea typeface="+mn-ea"/>
                          <a:cs typeface="+mn-cs"/>
                        </a:rPr>
                        <a:t>(FEN 97-98)</a:t>
                      </a:r>
                      <a:endParaRPr lang="es-PE" sz="1200" kern="1200" dirty="0">
                        <a:solidFill>
                          <a:schemeClr val="tx1"/>
                        </a:solidFill>
                        <a:latin typeface="+mn-lt"/>
                        <a:ea typeface="+mn-ea"/>
                        <a:cs typeface="+mn-cs"/>
                      </a:endParaRPr>
                    </a:p>
                  </a:txBody>
                  <a:tcPr anchor="ctr"/>
                </a:tc>
                <a:tc>
                  <a:txBody>
                    <a:bodyPr/>
                    <a:lstStyle/>
                    <a:p>
                      <a:pPr algn="ctr"/>
                      <a:r>
                        <a:rPr lang="es-PE" sz="1600" dirty="0" smtClean="0"/>
                        <a:t>S/.</a:t>
                      </a:r>
                      <a:r>
                        <a:rPr lang="es-PE" sz="1600" baseline="0" dirty="0" smtClean="0"/>
                        <a:t> 712,000</a:t>
                      </a:r>
                      <a:endParaRPr lang="es-PE" sz="1600" dirty="0"/>
                    </a:p>
                  </a:txBody>
                  <a:tcPr anchor="ctr"/>
                </a:tc>
              </a:tr>
              <a:tr h="4953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1600" dirty="0" smtClean="0"/>
                        <a:t> 27.00°</a:t>
                      </a:r>
                    </a:p>
                  </a:txBody>
                  <a:tcPr anchor="ctr"/>
                </a:tc>
                <a:tc>
                  <a:txBody>
                    <a:bodyPr/>
                    <a:lstStyle/>
                    <a:p>
                      <a:pPr algn="ctr"/>
                      <a:r>
                        <a:rPr lang="es-PE" sz="1600" dirty="0" smtClean="0"/>
                        <a:t>S/. 1,000,000</a:t>
                      </a:r>
                      <a:endParaRPr lang="es-PE" sz="1600" dirty="0"/>
                    </a:p>
                  </a:txBody>
                  <a:tcPr anchor="ctr"/>
                </a:tc>
              </a:tr>
            </a:tbl>
          </a:graphicData>
        </a:graphic>
      </p:graphicFrame>
      <p:sp>
        <p:nvSpPr>
          <p:cNvPr id="15" name="14 Rectángulo"/>
          <p:cNvSpPr/>
          <p:nvPr/>
        </p:nvSpPr>
        <p:spPr>
          <a:xfrm>
            <a:off x="1979712" y="2204864"/>
            <a:ext cx="5251891" cy="646331"/>
          </a:xfrm>
          <a:prstGeom prst="rect">
            <a:avLst/>
          </a:prstGeom>
        </p:spPr>
        <p:txBody>
          <a:bodyPr wrap="square">
            <a:spAutoFit/>
          </a:bodyPr>
          <a:lstStyle/>
          <a:p>
            <a:pPr algn="ctr" eaLnBrk="0" hangingPunct="0">
              <a:defRPr/>
            </a:pPr>
            <a:r>
              <a:rPr lang="es-PE" altLang="zh-CN" sz="3600" b="1" spc="-116" dirty="0" smtClean="0">
                <a:solidFill>
                  <a:srgbClr val="C00000"/>
                </a:solidFill>
              </a:rPr>
              <a:t>Cálculo de la indemnización </a:t>
            </a:r>
            <a:endParaRPr lang="es-PE" altLang="zh-CN" sz="3600" b="1" spc="-116" dirty="0">
              <a:solidFill>
                <a:srgbClr val="C00000"/>
              </a:solidFill>
            </a:endParaRPr>
          </a:p>
        </p:txBody>
      </p:sp>
    </p:spTree>
    <p:extLst>
      <p:ext uri="{BB962C8B-B14F-4D97-AF65-F5344CB8AC3E}">
        <p14:creationId xmlns:p14="http://schemas.microsoft.com/office/powerpoint/2010/main" xmlns="" val="1105924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 y="0"/>
            <a:ext cx="9182100" cy="187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3 CuadroTexto"/>
          <p:cNvSpPr txBox="1"/>
          <p:nvPr/>
        </p:nvSpPr>
        <p:spPr>
          <a:xfrm>
            <a:off x="6876256" y="5632257"/>
            <a:ext cx="1368152" cy="369332"/>
          </a:xfrm>
          <a:prstGeom prst="rect">
            <a:avLst/>
          </a:prstGeom>
          <a:noFill/>
        </p:spPr>
        <p:txBody>
          <a:bodyPr wrap="square" rtlCol="0">
            <a:spAutoFit/>
          </a:bodyPr>
          <a:lstStyle/>
          <a:p>
            <a:r>
              <a:rPr lang="es-PA" dirty="0" smtClean="0"/>
              <a:t>Lamina 1/N</a:t>
            </a:r>
            <a:endParaRPr lang="es-PA" dirty="0"/>
          </a:p>
        </p:txBody>
      </p:sp>
      <p:pic>
        <p:nvPicPr>
          <p:cNvPr id="5" name="Picture 2"/>
          <p:cNvPicPr>
            <a:picLocks noChangeAspect="1" noChangeArrowheads="1"/>
          </p:cNvPicPr>
          <p:nvPr/>
        </p:nvPicPr>
        <p:blipFill>
          <a:blip r:embed="rId3" cstate="print"/>
          <a:srcRect/>
          <a:stretch>
            <a:fillRect/>
          </a:stretch>
        </p:blipFill>
        <p:spPr bwMode="auto">
          <a:xfrm>
            <a:off x="785786" y="6391275"/>
            <a:ext cx="7769225" cy="466725"/>
          </a:xfrm>
          <a:prstGeom prst="rect">
            <a:avLst/>
          </a:prstGeom>
          <a:noFill/>
          <a:ln w="9525">
            <a:noFill/>
            <a:miter lim="800000"/>
            <a:headEnd/>
            <a:tailEnd/>
          </a:ln>
          <a:effectLst/>
        </p:spPr>
      </p:pic>
      <p:pic>
        <p:nvPicPr>
          <p:cNvPr id="6" name="5 Imagen" descr="perdidas.jpg"/>
          <p:cNvPicPr>
            <a:picLocks noChangeAspect="1"/>
          </p:cNvPicPr>
          <p:nvPr/>
        </p:nvPicPr>
        <p:blipFill>
          <a:blip r:embed="rId4" cstate="print">
            <a:duotone>
              <a:schemeClr val="accent6">
                <a:shade val="45000"/>
                <a:satMod val="135000"/>
              </a:schemeClr>
              <a:prstClr val="white"/>
            </a:duotone>
            <a:lum bright="30000"/>
          </a:blip>
          <a:stretch>
            <a:fillRect/>
          </a:stretch>
        </p:blipFill>
        <p:spPr>
          <a:xfrm>
            <a:off x="0" y="1844824"/>
            <a:ext cx="9144000" cy="4464496"/>
          </a:xfrm>
          <a:prstGeom prst="rect">
            <a:avLst/>
          </a:prstGeom>
          <a:ln>
            <a:noFill/>
          </a:ln>
          <a:effectLst>
            <a:softEdge rad="112500"/>
          </a:effectLst>
        </p:spPr>
      </p:pic>
      <p:sp>
        <p:nvSpPr>
          <p:cNvPr id="7" name="1 Título"/>
          <p:cNvSpPr txBox="1">
            <a:spLocks/>
          </p:cNvSpPr>
          <p:nvPr/>
        </p:nvSpPr>
        <p:spPr>
          <a:xfrm>
            <a:off x="1331640" y="2348880"/>
            <a:ext cx="6415088" cy="69056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ts val="3600"/>
              </a:lnSpc>
              <a:spcBef>
                <a:spcPct val="0"/>
              </a:spcBef>
              <a:spcAft>
                <a:spcPts val="0"/>
              </a:spcAft>
              <a:buClrTx/>
              <a:buSzTx/>
              <a:buFontTx/>
              <a:buNone/>
              <a:tabLst/>
              <a:defRPr/>
            </a:pPr>
            <a:r>
              <a:rPr kumimoji="0" lang="es-PE" sz="3200" b="1" i="0" u="none" strike="noStrike" kern="1200" cap="none" spc="0" normalizeH="0" baseline="0" noProof="0" dirty="0" smtClean="0">
                <a:ln>
                  <a:noFill/>
                </a:ln>
                <a:solidFill>
                  <a:srgbClr val="C00000"/>
                </a:solidFill>
                <a:effectLst/>
                <a:uLnTx/>
                <a:uFillTx/>
                <a:latin typeface="+mj-lt"/>
                <a:ea typeface="+mj-ea"/>
                <a:cs typeface="+mj-cs"/>
              </a:rPr>
              <a:t>¿Por</a:t>
            </a:r>
            <a:r>
              <a:rPr kumimoji="0" lang="es-PE" sz="3200" b="1" i="0" u="none" strike="noStrike" kern="1200" cap="none" spc="0" normalizeH="0" noProof="0" dirty="0" smtClean="0">
                <a:ln>
                  <a:noFill/>
                </a:ln>
                <a:solidFill>
                  <a:srgbClr val="C00000"/>
                </a:solidFill>
                <a:effectLst/>
                <a:uLnTx/>
                <a:uFillTx/>
                <a:latin typeface="+mj-lt"/>
                <a:ea typeface="+mj-ea"/>
                <a:cs typeface="+mj-cs"/>
              </a:rPr>
              <a:t> qué integrar</a:t>
            </a:r>
            <a:r>
              <a:rPr kumimoji="0" lang="es-PE" sz="3200" b="1" i="0" u="none" strike="noStrike" kern="1200" cap="none" spc="0" normalizeH="0" baseline="0" noProof="0" dirty="0" smtClean="0">
                <a:ln>
                  <a:noFill/>
                </a:ln>
                <a:solidFill>
                  <a:srgbClr val="C00000"/>
                </a:solidFill>
                <a:effectLst/>
                <a:uLnTx/>
                <a:uFillTx/>
                <a:latin typeface="+mj-lt"/>
                <a:ea typeface="+mj-ea"/>
                <a:cs typeface="+mj-cs"/>
              </a:rPr>
              <a:t> gestión del riesgo en procesos de inversión?</a:t>
            </a:r>
          </a:p>
        </p:txBody>
      </p:sp>
      <p:sp>
        <p:nvSpPr>
          <p:cNvPr id="8" name="6 CuadroTexto"/>
          <p:cNvSpPr txBox="1">
            <a:spLocks noChangeArrowheads="1"/>
          </p:cNvSpPr>
          <p:nvPr/>
        </p:nvSpPr>
        <p:spPr bwMode="auto">
          <a:xfrm>
            <a:off x="539552" y="3356992"/>
            <a:ext cx="8186737" cy="2603277"/>
          </a:xfrm>
          <a:prstGeom prst="rect">
            <a:avLst/>
          </a:prstGeom>
          <a:noFill/>
          <a:ln w="9525">
            <a:noFill/>
            <a:miter lim="800000"/>
            <a:headEnd/>
            <a:tailEnd/>
          </a:ln>
        </p:spPr>
        <p:txBody>
          <a:bodyPr>
            <a:spAutoFit/>
          </a:bodyPr>
          <a:lstStyle/>
          <a:p>
            <a:pPr marL="261938" lvl="1" indent="195263">
              <a:buFontTx/>
              <a:buChar char="-"/>
            </a:pPr>
            <a:r>
              <a:rPr lang="es-PE" sz="2400" b="0" dirty="0">
                <a:solidFill>
                  <a:schemeClr val="tx1"/>
                </a:solidFill>
              </a:rPr>
              <a:t>En América Latina y El Caribe, entre 2000-2009, terremotos, inundaciones y tormentas causaron </a:t>
            </a:r>
            <a:r>
              <a:rPr lang="es-PE" sz="2400" dirty="0">
                <a:solidFill>
                  <a:schemeClr val="tx1"/>
                </a:solidFill>
              </a:rPr>
              <a:t>US$34 mil millones </a:t>
            </a:r>
            <a:r>
              <a:rPr lang="es-PE" sz="2400" b="0" dirty="0">
                <a:solidFill>
                  <a:schemeClr val="tx1"/>
                </a:solidFill>
              </a:rPr>
              <a:t>en pérdidas económicas (1940-1949: US$729 millones). </a:t>
            </a:r>
          </a:p>
          <a:p>
            <a:pPr marL="261938" lvl="1" indent="195263">
              <a:lnSpc>
                <a:spcPts val="2300"/>
              </a:lnSpc>
            </a:pPr>
            <a:endParaRPr lang="es-PE" sz="2400" b="0" dirty="0">
              <a:solidFill>
                <a:schemeClr val="tx1"/>
              </a:solidFill>
            </a:endParaRPr>
          </a:p>
          <a:p>
            <a:pPr marL="261938" lvl="1" indent="195263">
              <a:buFontTx/>
              <a:buChar char="-"/>
            </a:pPr>
            <a:r>
              <a:rPr lang="es-PE" sz="2400" b="0" dirty="0">
                <a:solidFill>
                  <a:schemeClr val="tx1"/>
                </a:solidFill>
              </a:rPr>
              <a:t>Si Perú se viera afectado hoy por un terremoto similar al de Chile en febrero  2011, podría sufrir pérdidas económicas de hasta </a:t>
            </a:r>
            <a:r>
              <a:rPr lang="es-PE" sz="2400" dirty="0">
                <a:solidFill>
                  <a:schemeClr val="tx1"/>
                </a:solidFill>
              </a:rPr>
              <a:t>US$15.800 millones</a:t>
            </a:r>
            <a:r>
              <a:rPr lang="es-PE" sz="2400" b="0" dirty="0">
                <a:solidFill>
                  <a:schemeClr val="tx1"/>
                </a:solidFill>
              </a:rPr>
              <a:t> (equivale a 1/9 del PBI nacional). </a:t>
            </a:r>
          </a:p>
        </p:txBody>
      </p:sp>
    </p:spTree>
    <p:extLst>
      <p:ext uri="{BB962C8B-B14F-4D97-AF65-F5344CB8AC3E}">
        <p14:creationId xmlns:p14="http://schemas.microsoft.com/office/powerpoint/2010/main" xmlns="" val="1105924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 y="0"/>
            <a:ext cx="9182100" cy="187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785786" y="6391275"/>
            <a:ext cx="7769225" cy="466725"/>
          </a:xfrm>
          <a:prstGeom prst="rect">
            <a:avLst/>
          </a:prstGeom>
          <a:noFill/>
          <a:ln w="9525">
            <a:noFill/>
            <a:miter lim="800000"/>
            <a:headEnd/>
            <a:tailEnd/>
          </a:ln>
          <a:effectLst/>
        </p:spPr>
      </p:pic>
      <p:sp>
        <p:nvSpPr>
          <p:cNvPr id="8" name="1 Título"/>
          <p:cNvSpPr txBox="1">
            <a:spLocks/>
          </p:cNvSpPr>
          <p:nvPr/>
        </p:nvSpPr>
        <p:spPr>
          <a:xfrm>
            <a:off x="467544" y="2060848"/>
            <a:ext cx="8229600" cy="100811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BO" sz="2800" b="1" i="0" u="none" strike="noStrike" kern="1200" cap="none" spc="0" normalizeH="0" baseline="0" noProof="0" dirty="0" smtClean="0">
                <a:ln>
                  <a:noFill/>
                </a:ln>
                <a:solidFill>
                  <a:srgbClr val="C00000"/>
                </a:solidFill>
                <a:effectLst/>
                <a:uLnTx/>
                <a:uFillTx/>
                <a:latin typeface="Segoe UI" pitchFamily="34" charset="0"/>
                <a:ea typeface="+mj-ea"/>
                <a:cs typeface="Segoe UI" pitchFamily="34" charset="0"/>
              </a:rPr>
              <a:t>Objetivo general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BO" sz="2800" b="1" i="0" u="none" strike="noStrike" kern="1200" cap="none" spc="0" normalizeH="0" baseline="0" noProof="0" dirty="0" smtClean="0">
                <a:ln>
                  <a:noFill/>
                </a:ln>
                <a:solidFill>
                  <a:srgbClr val="C00000"/>
                </a:solidFill>
                <a:effectLst/>
                <a:uLnTx/>
                <a:uFillTx/>
                <a:latin typeface="Segoe UI" pitchFamily="34" charset="0"/>
                <a:ea typeface="+mj-ea"/>
                <a:cs typeface="Segoe UI" pitchFamily="34" charset="0"/>
              </a:rPr>
              <a:t>del proyecto</a:t>
            </a:r>
          </a:p>
        </p:txBody>
      </p:sp>
      <p:sp>
        <p:nvSpPr>
          <p:cNvPr id="9" name="Rectangle 1"/>
          <p:cNvSpPr>
            <a:spLocks noChangeArrowheads="1"/>
          </p:cNvSpPr>
          <p:nvPr/>
        </p:nvSpPr>
        <p:spPr bwMode="auto">
          <a:xfrm>
            <a:off x="2339752" y="3212976"/>
            <a:ext cx="4300271"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i="0" u="none" strike="noStrike" cap="none" normalizeH="0" baseline="0" dirty="0" smtClean="0">
                <a:ln>
                  <a:noFill/>
                </a:ln>
                <a:solidFill>
                  <a:schemeClr val="tx1"/>
                </a:solidFill>
                <a:effectLst/>
                <a:latin typeface="+mj-lt"/>
                <a:ea typeface="Calibri" pitchFamily="34" charset="0"/>
                <a:cs typeface="Segoe UI" pitchFamily="34" charset="0"/>
              </a:rPr>
              <a:t>Pequeñas empresas, organizaciones de productores, instituciones de</a:t>
            </a:r>
            <a:r>
              <a:rPr kumimoji="0" lang="es-ES" sz="2000" i="0" u="none" strike="noStrike" cap="none" normalizeH="0" dirty="0" smtClean="0">
                <a:ln>
                  <a:noFill/>
                </a:ln>
                <a:solidFill>
                  <a:schemeClr val="tx1"/>
                </a:solidFill>
                <a:effectLst/>
                <a:latin typeface="+mj-lt"/>
                <a:ea typeface="Calibri" pitchFamily="34" charset="0"/>
                <a:cs typeface="Segoe UI" pitchFamily="34" charset="0"/>
              </a:rPr>
              <a:t> los</a:t>
            </a:r>
            <a:r>
              <a:rPr kumimoji="0" lang="es-ES" sz="2000" i="0" u="none" strike="noStrike" cap="none" normalizeH="0" baseline="0" dirty="0" smtClean="0">
                <a:ln>
                  <a:noFill/>
                </a:ln>
                <a:solidFill>
                  <a:schemeClr val="tx1"/>
                </a:solidFill>
                <a:effectLst/>
                <a:latin typeface="+mj-lt"/>
                <a:ea typeface="Calibri" pitchFamily="34" charset="0"/>
                <a:cs typeface="Segoe UI" pitchFamily="34" charset="0"/>
              </a:rPr>
              <a:t> gobiernos regionales de la zona costera en el norte del Perú tienen la posibilidad de asegurarse frente a fenómenos climáticos extremos a través de una nueva oferta de seguros innovadores.</a:t>
            </a:r>
            <a:endParaRPr kumimoji="0" lang="es-ES" sz="2000" i="0" u="none" strike="noStrike" cap="none" normalizeH="0" baseline="0" dirty="0" smtClean="0">
              <a:ln>
                <a:noFill/>
              </a:ln>
              <a:solidFill>
                <a:schemeClr val="tx1"/>
              </a:solidFill>
              <a:effectLst/>
              <a:latin typeface="+mj-lt"/>
            </a:endParaRPr>
          </a:p>
        </p:txBody>
      </p:sp>
      <p:pic>
        <p:nvPicPr>
          <p:cNvPr id="1027" name="Picture 3" descr="C:\Users\vbruer\Desktop\2011_1.1\Seguros\Fotos El Niño\6.jpg"/>
          <p:cNvPicPr>
            <a:picLocks noChangeAspect="1" noChangeArrowheads="1"/>
          </p:cNvPicPr>
          <p:nvPr/>
        </p:nvPicPr>
        <p:blipFill>
          <a:blip r:embed="rId4" cstate="print"/>
          <a:srcRect l="4633" t="6152" r="50763" b="4640"/>
          <a:stretch>
            <a:fillRect/>
          </a:stretch>
        </p:blipFill>
        <p:spPr bwMode="auto">
          <a:xfrm>
            <a:off x="0" y="1844824"/>
            <a:ext cx="2267744" cy="4607496"/>
          </a:xfrm>
          <a:prstGeom prst="rect">
            <a:avLst/>
          </a:prstGeom>
          <a:ln>
            <a:noFill/>
          </a:ln>
          <a:effectLst>
            <a:softEdge rad="112500"/>
          </a:effectLst>
        </p:spPr>
      </p:pic>
      <p:pic>
        <p:nvPicPr>
          <p:cNvPr id="10" name="Picture 3" descr="C:\Users\vbruer\Desktop\2011_1.1\Seguros\Fotos El Niño\6.jpg"/>
          <p:cNvPicPr>
            <a:picLocks noChangeAspect="1" noChangeArrowheads="1"/>
          </p:cNvPicPr>
          <p:nvPr/>
        </p:nvPicPr>
        <p:blipFill>
          <a:blip r:embed="rId4" cstate="print"/>
          <a:srcRect l="52038" t="6152" r="1500" b="4640"/>
          <a:stretch>
            <a:fillRect/>
          </a:stretch>
        </p:blipFill>
        <p:spPr bwMode="auto">
          <a:xfrm>
            <a:off x="6804248" y="1916832"/>
            <a:ext cx="2339752" cy="4464496"/>
          </a:xfrm>
          <a:prstGeom prst="rect">
            <a:avLst/>
          </a:prstGeom>
          <a:ln>
            <a:noFill/>
          </a:ln>
          <a:effectLst>
            <a:softEdge rad="112500"/>
          </a:effectLst>
        </p:spPr>
      </p:pic>
    </p:spTree>
    <p:extLst>
      <p:ext uri="{BB962C8B-B14F-4D97-AF65-F5344CB8AC3E}">
        <p14:creationId xmlns:p14="http://schemas.microsoft.com/office/powerpoint/2010/main" xmlns="" val="1105924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Flecha derecha"/>
          <p:cNvSpPr/>
          <p:nvPr/>
        </p:nvSpPr>
        <p:spPr bwMode="auto">
          <a:xfrm rot="10800000">
            <a:off x="3779912" y="4725144"/>
            <a:ext cx="1300480" cy="548640"/>
          </a:xfrm>
          <a:prstGeom prst="rightArrow">
            <a:avLst/>
          </a:prstGeom>
          <a:solidFill>
            <a:schemeClr val="accent3">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1600" b="1" i="0" u="none" strike="noStrike" cap="none" normalizeH="0" baseline="0" dirty="0" smtClean="0">
              <a:ln>
                <a:noFill/>
              </a:ln>
              <a:solidFill>
                <a:schemeClr val="accent3">
                  <a:lumMod val="95000"/>
                </a:schemeClr>
              </a:solidFill>
              <a:effectLst/>
              <a:latin typeface="Arial"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 y="0"/>
            <a:ext cx="9182100" cy="187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785786" y="6391275"/>
            <a:ext cx="7769225" cy="466725"/>
          </a:xfrm>
          <a:prstGeom prst="rect">
            <a:avLst/>
          </a:prstGeom>
          <a:noFill/>
          <a:ln w="9525">
            <a:noFill/>
            <a:miter lim="800000"/>
            <a:headEnd/>
            <a:tailEnd/>
          </a:ln>
          <a:effectLst/>
        </p:spPr>
      </p:pic>
      <p:sp>
        <p:nvSpPr>
          <p:cNvPr id="9" name="1 Título"/>
          <p:cNvSpPr txBox="1">
            <a:spLocks/>
          </p:cNvSpPr>
          <p:nvPr/>
        </p:nvSpPr>
        <p:spPr>
          <a:xfrm>
            <a:off x="3059832" y="1916832"/>
            <a:ext cx="3456384" cy="578182"/>
          </a:xfrm>
          <a:prstGeom prst="rect">
            <a:avLst/>
          </a:prstGeom>
        </p:spPr>
        <p:txBody>
          <a:bodyPr>
            <a:normAutofit fontScale="92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BO" sz="2800" b="1" i="0" u="none" strike="noStrike" kern="1200" cap="none" spc="0" normalizeH="0" baseline="0" noProof="0" dirty="0" smtClean="0">
                <a:ln>
                  <a:noFill/>
                </a:ln>
                <a:solidFill>
                  <a:srgbClr val="C00000"/>
                </a:solidFill>
                <a:effectLst/>
                <a:uLnTx/>
                <a:uFillTx/>
                <a:latin typeface="Segoe UI" pitchFamily="34" charset="0"/>
                <a:ea typeface="+mj-ea"/>
                <a:cs typeface="Segoe UI" pitchFamily="34" charset="0"/>
              </a:rPr>
              <a:t>Objetivos específicos</a:t>
            </a:r>
          </a:p>
        </p:txBody>
      </p:sp>
      <p:sp>
        <p:nvSpPr>
          <p:cNvPr id="10" name="9 CuadroTexto"/>
          <p:cNvSpPr txBox="1"/>
          <p:nvPr/>
        </p:nvSpPr>
        <p:spPr>
          <a:xfrm>
            <a:off x="755576" y="3429000"/>
            <a:ext cx="2946400" cy="1846659"/>
          </a:xfrm>
          <a:prstGeom prst="rect">
            <a:avLst/>
          </a:prstGeom>
          <a:solidFill>
            <a:schemeClr val="accent6">
              <a:lumMod val="40000"/>
              <a:lumOff val="60000"/>
            </a:schemeClr>
          </a:solidFill>
        </p:spPr>
        <p:txBody>
          <a:bodyPr wrap="square" rtlCol="0">
            <a:spAutoFit/>
          </a:bodyPr>
          <a:lstStyle/>
          <a:p>
            <a:pPr algn="ctr"/>
            <a:r>
              <a:rPr lang="es-ES" sz="1800" dirty="0" smtClean="0">
                <a:solidFill>
                  <a:schemeClr val="tx1"/>
                </a:solidFill>
              </a:rPr>
              <a:t>I DEMANDA</a:t>
            </a:r>
          </a:p>
          <a:p>
            <a:pPr algn="ctr"/>
            <a:r>
              <a:rPr lang="es-ES" sz="1600" dirty="0" smtClean="0">
                <a:solidFill>
                  <a:schemeClr val="tx1"/>
                </a:solidFill>
              </a:rPr>
              <a:t>Los actores claves utilizan información cuantitativa y cualitativa de la demanda para el desarrollo de productos de seguros climáticos indexados.</a:t>
            </a:r>
            <a:endParaRPr lang="es-ES" sz="1800" dirty="0">
              <a:solidFill>
                <a:schemeClr val="tx1"/>
              </a:solidFill>
            </a:endParaRPr>
          </a:p>
        </p:txBody>
      </p:sp>
      <p:sp>
        <p:nvSpPr>
          <p:cNvPr id="11" name="10 CuadroTexto"/>
          <p:cNvSpPr txBox="1"/>
          <p:nvPr/>
        </p:nvSpPr>
        <p:spPr>
          <a:xfrm>
            <a:off x="5364088" y="3429000"/>
            <a:ext cx="2946400" cy="1846659"/>
          </a:xfrm>
          <a:prstGeom prst="rect">
            <a:avLst/>
          </a:prstGeom>
          <a:solidFill>
            <a:srgbClr val="BAE18F"/>
          </a:solidFill>
        </p:spPr>
        <p:txBody>
          <a:bodyPr wrap="square" rtlCol="0">
            <a:spAutoFit/>
          </a:bodyPr>
          <a:lstStyle/>
          <a:p>
            <a:pPr algn="ctr"/>
            <a:r>
              <a:rPr lang="es-ES" sz="1800" dirty="0" smtClean="0">
                <a:solidFill>
                  <a:schemeClr val="tx1"/>
                </a:solidFill>
              </a:rPr>
              <a:t>II OFERTA</a:t>
            </a:r>
          </a:p>
          <a:p>
            <a:pPr algn="ctr"/>
            <a:r>
              <a:rPr lang="es-ES" sz="1600" dirty="0" smtClean="0">
                <a:solidFill>
                  <a:schemeClr val="tx1"/>
                </a:solidFill>
              </a:rPr>
              <a:t>Instituciones financieras ofrecen productos de seguros climáticos indexados en las regiones objetivo de acuerdo con la demanda.</a:t>
            </a:r>
            <a:endParaRPr lang="es-ES" sz="1600" dirty="0">
              <a:solidFill>
                <a:schemeClr val="tx1"/>
              </a:solidFill>
            </a:endParaRPr>
          </a:p>
        </p:txBody>
      </p:sp>
      <p:sp>
        <p:nvSpPr>
          <p:cNvPr id="12" name="11 CuadroTexto"/>
          <p:cNvSpPr txBox="1"/>
          <p:nvPr/>
        </p:nvSpPr>
        <p:spPr>
          <a:xfrm>
            <a:off x="827584" y="5445224"/>
            <a:ext cx="7488832" cy="861774"/>
          </a:xfrm>
          <a:prstGeom prst="rect">
            <a:avLst/>
          </a:prstGeom>
          <a:solidFill>
            <a:srgbClr val="BDD3FF"/>
          </a:solidFill>
        </p:spPr>
        <p:txBody>
          <a:bodyPr wrap="square" rtlCol="0">
            <a:spAutoFit/>
          </a:bodyPr>
          <a:lstStyle/>
          <a:p>
            <a:pPr algn="ctr"/>
            <a:r>
              <a:rPr lang="es-ES" sz="1800" dirty="0" smtClean="0">
                <a:solidFill>
                  <a:schemeClr val="tx1"/>
                </a:solidFill>
              </a:rPr>
              <a:t>IV RÉPLICA Y VISIBILIDAD</a:t>
            </a:r>
          </a:p>
          <a:p>
            <a:pPr algn="just"/>
            <a:r>
              <a:rPr lang="es-ES" sz="1600" dirty="0" smtClean="0">
                <a:solidFill>
                  <a:schemeClr val="tx1"/>
                </a:solidFill>
              </a:rPr>
              <a:t>Se conocen los productos de seguros climáticos indexados a nivel nacional e internacional y se evalúo su replicabilidad para otros sectores</a:t>
            </a:r>
            <a:endParaRPr lang="es-ES" sz="1600" dirty="0">
              <a:solidFill>
                <a:schemeClr val="tx1"/>
              </a:solidFill>
            </a:endParaRPr>
          </a:p>
        </p:txBody>
      </p:sp>
      <p:sp>
        <p:nvSpPr>
          <p:cNvPr id="13" name="12 CuadroTexto"/>
          <p:cNvSpPr txBox="1"/>
          <p:nvPr/>
        </p:nvSpPr>
        <p:spPr>
          <a:xfrm>
            <a:off x="755576" y="2492896"/>
            <a:ext cx="7568312" cy="615553"/>
          </a:xfrm>
          <a:prstGeom prst="rect">
            <a:avLst/>
          </a:prstGeom>
          <a:solidFill>
            <a:srgbClr val="FF9865"/>
          </a:solidFill>
        </p:spPr>
        <p:txBody>
          <a:bodyPr wrap="square" rtlCol="0">
            <a:spAutoFit/>
          </a:bodyPr>
          <a:lstStyle/>
          <a:p>
            <a:pPr algn="ctr"/>
            <a:r>
              <a:rPr lang="es-ES" sz="1800" dirty="0" smtClean="0">
                <a:solidFill>
                  <a:schemeClr val="tx1"/>
                </a:solidFill>
              </a:rPr>
              <a:t>III INSTITUCIONALIDAD</a:t>
            </a:r>
          </a:p>
          <a:p>
            <a:pPr algn="ctr"/>
            <a:r>
              <a:rPr lang="es-ES" sz="1600" dirty="0" smtClean="0">
                <a:solidFill>
                  <a:schemeClr val="tx1"/>
                </a:solidFill>
              </a:rPr>
              <a:t>Las instituciones de gobierno apoyan a un mercado de seguros climáticos indexados.</a:t>
            </a:r>
            <a:endParaRPr lang="es-ES" sz="1600" dirty="0">
              <a:solidFill>
                <a:schemeClr val="tx1"/>
              </a:solidFill>
            </a:endParaRPr>
          </a:p>
        </p:txBody>
      </p:sp>
      <p:sp>
        <p:nvSpPr>
          <p:cNvPr id="14" name="13 Flecha derecha"/>
          <p:cNvSpPr/>
          <p:nvPr/>
        </p:nvSpPr>
        <p:spPr bwMode="auto">
          <a:xfrm>
            <a:off x="3881120" y="3962400"/>
            <a:ext cx="1300480" cy="548640"/>
          </a:xfrm>
          <a:prstGeom prst="rightArrow">
            <a:avLst/>
          </a:prstGeom>
          <a:solidFill>
            <a:schemeClr val="accent3">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ES" sz="1600" dirty="0" smtClean="0">
                <a:solidFill>
                  <a:schemeClr val="accent3">
                    <a:lumMod val="95000"/>
                  </a:schemeClr>
                </a:solidFill>
              </a:rPr>
              <a:t>COMPRA</a:t>
            </a:r>
            <a:endParaRPr kumimoji="0" lang="es-ES" sz="1600" b="1" i="0" u="none" strike="noStrike" cap="none" normalizeH="0" baseline="0" dirty="0" smtClean="0">
              <a:ln>
                <a:noFill/>
              </a:ln>
              <a:solidFill>
                <a:schemeClr val="accent3">
                  <a:lumMod val="95000"/>
                </a:schemeClr>
              </a:solidFill>
              <a:effectLst/>
              <a:latin typeface="Arial" charset="0"/>
            </a:endParaRPr>
          </a:p>
        </p:txBody>
      </p:sp>
      <p:sp>
        <p:nvSpPr>
          <p:cNvPr id="15" name="14 CuadroTexto"/>
          <p:cNvSpPr txBox="1"/>
          <p:nvPr/>
        </p:nvSpPr>
        <p:spPr>
          <a:xfrm>
            <a:off x="3995936" y="4869160"/>
            <a:ext cx="1117600" cy="338554"/>
          </a:xfrm>
          <a:prstGeom prst="rect">
            <a:avLst/>
          </a:prstGeom>
          <a:noFill/>
        </p:spPr>
        <p:txBody>
          <a:bodyPr wrap="square" rtlCol="0">
            <a:spAutoFit/>
          </a:bodyPr>
          <a:lstStyle/>
          <a:p>
            <a:pPr algn="ctr"/>
            <a:r>
              <a:rPr lang="es-ES" sz="1600" dirty="0" smtClean="0">
                <a:solidFill>
                  <a:schemeClr val="accent3">
                    <a:lumMod val="95000"/>
                  </a:schemeClr>
                </a:solidFill>
              </a:rPr>
              <a:t>VENTA</a:t>
            </a:r>
            <a:endParaRPr lang="es-ES" sz="1600" dirty="0">
              <a:solidFill>
                <a:schemeClr val="accent3">
                  <a:lumMod val="95000"/>
                </a:schemeClr>
              </a:solidFill>
            </a:endParaRPr>
          </a:p>
        </p:txBody>
      </p:sp>
    </p:spTree>
    <p:extLst>
      <p:ext uri="{BB962C8B-B14F-4D97-AF65-F5344CB8AC3E}">
        <p14:creationId xmlns:p14="http://schemas.microsoft.com/office/powerpoint/2010/main" xmlns="" val="11059243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35 Flecha derecha"/>
          <p:cNvSpPr/>
          <p:nvPr/>
        </p:nvSpPr>
        <p:spPr bwMode="auto">
          <a:xfrm rot="13288726">
            <a:off x="2506447" y="3110828"/>
            <a:ext cx="781624" cy="581890"/>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PE" sz="2200" b="1" i="0" u="none" strike="noStrike" cap="none" normalizeH="0" baseline="0" smtClean="0">
              <a:ln>
                <a:noFill/>
              </a:ln>
              <a:solidFill>
                <a:srgbClr val="999999"/>
              </a:solidFill>
              <a:effectLst/>
              <a:latin typeface="Arial"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 y="0"/>
            <a:ext cx="9182100" cy="187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1 Título"/>
          <p:cNvSpPr txBox="1">
            <a:spLocks/>
          </p:cNvSpPr>
          <p:nvPr/>
        </p:nvSpPr>
        <p:spPr>
          <a:xfrm>
            <a:off x="235391" y="1916832"/>
            <a:ext cx="8908609" cy="57555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rgbClr val="CC0000"/>
                </a:solidFill>
                <a:effectLst/>
                <a:uLnTx/>
                <a:uFillTx/>
                <a:latin typeface="+mn-lt"/>
                <a:ea typeface="+mj-ea"/>
                <a:cs typeface="+mj-cs"/>
              </a:rPr>
              <a:t>Actores clave del proyecto</a:t>
            </a:r>
          </a:p>
        </p:txBody>
      </p:sp>
      <p:grpSp>
        <p:nvGrpSpPr>
          <p:cNvPr id="17" name="30 Grupo"/>
          <p:cNvGrpSpPr/>
          <p:nvPr/>
        </p:nvGrpSpPr>
        <p:grpSpPr>
          <a:xfrm>
            <a:off x="2843808" y="3429000"/>
            <a:ext cx="3291841" cy="2088232"/>
            <a:chOff x="5187142" y="2859570"/>
            <a:chExt cx="3291841" cy="2310938"/>
          </a:xfrm>
        </p:grpSpPr>
        <p:pic>
          <p:nvPicPr>
            <p:cNvPr id="19" name="0 Imagen" descr="LOGO GIZ.JPG"/>
            <p:cNvPicPr/>
            <p:nvPr/>
          </p:nvPicPr>
          <p:blipFill>
            <a:blip r:embed="rId3" cstate="print"/>
            <a:srcRect r="65165"/>
            <a:stretch>
              <a:fillRect/>
            </a:stretch>
          </p:blipFill>
          <p:spPr>
            <a:xfrm>
              <a:off x="5979230" y="4453320"/>
              <a:ext cx="544339" cy="398438"/>
            </a:xfrm>
            <a:prstGeom prst="rect">
              <a:avLst/>
            </a:prstGeom>
            <a:ln w="12700">
              <a:noFill/>
            </a:ln>
          </p:spPr>
        </p:pic>
        <p:pic>
          <p:nvPicPr>
            <p:cNvPr id="20" name="19 Imagen" descr="BMU_Office_Farbe_sp_auftrag"/>
            <p:cNvPicPr/>
            <p:nvPr/>
          </p:nvPicPr>
          <p:blipFill>
            <a:blip r:embed="rId4" cstate="print"/>
            <a:srcRect l="5000" t="22910" b="26721"/>
            <a:stretch>
              <a:fillRect/>
            </a:stretch>
          </p:blipFill>
          <p:spPr bwMode="auto">
            <a:xfrm>
              <a:off x="6555294" y="4373633"/>
              <a:ext cx="1096103" cy="564295"/>
            </a:xfrm>
            <a:prstGeom prst="rect">
              <a:avLst/>
            </a:prstGeom>
            <a:noFill/>
            <a:ln w="12700">
              <a:noFill/>
              <a:miter lim="800000"/>
              <a:headEnd/>
              <a:tailEnd/>
            </a:ln>
          </p:spPr>
        </p:pic>
        <p:sp>
          <p:nvSpPr>
            <p:cNvPr id="21" name="20 Elipse"/>
            <p:cNvSpPr/>
            <p:nvPr/>
          </p:nvSpPr>
          <p:spPr bwMode="auto">
            <a:xfrm>
              <a:off x="5187142" y="2859570"/>
              <a:ext cx="3291841" cy="2310938"/>
            </a:xfrm>
            <a:prstGeom prst="ellipse">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PE" sz="1800" b="1" i="0" u="none" strike="noStrike" cap="none" normalizeH="0" baseline="0" dirty="0" smtClean="0">
                  <a:ln>
                    <a:noFill/>
                  </a:ln>
                  <a:solidFill>
                    <a:schemeClr val="tx1"/>
                  </a:solidFill>
                  <a:effectLst/>
                  <a:latin typeface="Arial" charset="0"/>
                </a:rPr>
                <a:t>Proyecto</a:t>
              </a:r>
              <a:r>
                <a:rPr kumimoji="0" lang="es-PE" sz="1800" b="1" i="0" u="none" strike="noStrike" cap="none" normalizeH="0" dirty="0" smtClean="0">
                  <a:ln>
                    <a:noFill/>
                  </a:ln>
                  <a:solidFill>
                    <a:schemeClr val="tx1"/>
                  </a:solidFill>
                  <a:effectLst/>
                  <a:latin typeface="Arial" charset="0"/>
                </a:rPr>
                <a:t> de Seguros ACC GIZ/BMU</a:t>
              </a:r>
            </a:p>
            <a:p>
              <a:pPr marL="0" marR="0" indent="0" algn="ctr" defTabSz="914400" rtl="0" eaLnBrk="0" fontAlgn="base" latinLnBrk="0" hangingPunct="0">
                <a:lnSpc>
                  <a:spcPct val="100000"/>
                </a:lnSpc>
                <a:spcBef>
                  <a:spcPct val="0"/>
                </a:spcBef>
                <a:spcAft>
                  <a:spcPct val="0"/>
                </a:spcAft>
                <a:buClrTx/>
                <a:buSzTx/>
                <a:buFontTx/>
                <a:buNone/>
                <a:tabLst/>
              </a:pPr>
              <a:r>
                <a:rPr lang="es-PE" sz="1200" b="0" baseline="0" dirty="0" smtClean="0">
                  <a:solidFill>
                    <a:schemeClr val="tx1"/>
                  </a:solidFill>
                </a:rPr>
                <a:t>Noviembre</a:t>
              </a:r>
              <a:r>
                <a:rPr lang="es-PE" sz="1200" b="0" dirty="0" smtClean="0">
                  <a:solidFill>
                    <a:schemeClr val="tx1"/>
                  </a:solidFill>
                </a:rPr>
                <a:t> 2010-Octubre 2013</a:t>
              </a:r>
              <a:endParaRPr kumimoji="0" lang="es-PE" sz="1200" b="0" i="0" u="none" strike="noStrike" cap="none" normalizeH="0" baseline="0" dirty="0" smtClean="0">
                <a:ln>
                  <a:noFill/>
                </a:ln>
                <a:solidFill>
                  <a:schemeClr val="tx1"/>
                </a:solidFill>
                <a:effectLst/>
                <a:latin typeface="Arial" charset="0"/>
              </a:endParaRPr>
            </a:p>
          </p:txBody>
        </p:sp>
      </p:grpSp>
      <p:sp>
        <p:nvSpPr>
          <p:cNvPr id="22" name="21 Elipse"/>
          <p:cNvSpPr/>
          <p:nvPr/>
        </p:nvSpPr>
        <p:spPr bwMode="auto">
          <a:xfrm>
            <a:off x="-252536" y="2204864"/>
            <a:ext cx="2922926" cy="1923154"/>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s-ES" sz="1400" b="1" dirty="0" smtClean="0">
                <a:solidFill>
                  <a:schemeClr val="tx1"/>
                </a:solidFill>
              </a:rPr>
              <a:t>Instituciones privadas de Seguros y Financieras</a:t>
            </a:r>
          </a:p>
          <a:p>
            <a:pPr algn="ctr" eaLnBrk="0" hangingPunct="0"/>
            <a:endParaRPr lang="es-ES" sz="1400" dirty="0" smtClean="0">
              <a:solidFill>
                <a:schemeClr val="tx1"/>
              </a:solidFill>
            </a:endParaRPr>
          </a:p>
          <a:p>
            <a:pPr algn="ctr" eaLnBrk="0" hangingPunct="0"/>
            <a:r>
              <a:rPr lang="es-ES" sz="1200" b="0" dirty="0" smtClean="0">
                <a:solidFill>
                  <a:schemeClr val="tx1"/>
                </a:solidFill>
              </a:rPr>
              <a:t>Configuran los productos de seguros climáticos</a:t>
            </a:r>
            <a:endParaRPr lang="es-PE" sz="1200" b="0" dirty="0" smtClean="0">
              <a:solidFill>
                <a:schemeClr val="tx1"/>
              </a:solidFill>
            </a:endParaRPr>
          </a:p>
          <a:p>
            <a:pPr algn="ctr" eaLnBrk="0" hangingPunct="0"/>
            <a:endParaRPr lang="es-PE" sz="1200" dirty="0" smtClean="0">
              <a:solidFill>
                <a:schemeClr val="tx1"/>
              </a:solidFill>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s-PE" sz="2200" b="1" i="0" u="none" strike="noStrike" cap="none" normalizeH="0" baseline="0" dirty="0" smtClean="0">
              <a:ln>
                <a:noFill/>
              </a:ln>
              <a:solidFill>
                <a:srgbClr val="999999"/>
              </a:solidFill>
              <a:effectLst/>
              <a:latin typeface="Arial" charset="0"/>
            </a:endParaRPr>
          </a:p>
        </p:txBody>
      </p:sp>
      <p:sp>
        <p:nvSpPr>
          <p:cNvPr id="23" name="22 Elipse"/>
          <p:cNvSpPr/>
          <p:nvPr/>
        </p:nvSpPr>
        <p:spPr bwMode="auto">
          <a:xfrm>
            <a:off x="6588224" y="2276872"/>
            <a:ext cx="2555776" cy="2090023"/>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ES" sz="1400" b="1" dirty="0" smtClean="0">
                <a:solidFill>
                  <a:schemeClr val="tx1"/>
                </a:solidFill>
              </a:rPr>
              <a:t>Instituciones gubernamentales nacionales</a:t>
            </a:r>
          </a:p>
          <a:p>
            <a:pPr algn="ctr" eaLnBrk="0" hangingPunct="0"/>
            <a:endParaRPr lang="es-PE" sz="1200" dirty="0" smtClean="0">
              <a:solidFill>
                <a:schemeClr val="tx1"/>
              </a:solidFill>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s-PE" sz="2200" b="1" i="0" u="none" strike="noStrike" cap="none" normalizeH="0" baseline="0" dirty="0" smtClean="0">
              <a:ln>
                <a:noFill/>
              </a:ln>
              <a:solidFill>
                <a:srgbClr val="999999"/>
              </a:solidFill>
              <a:effectLst/>
              <a:latin typeface="Arial" charset="0"/>
            </a:endParaRPr>
          </a:p>
        </p:txBody>
      </p:sp>
      <p:sp>
        <p:nvSpPr>
          <p:cNvPr id="24" name="23 Elipse"/>
          <p:cNvSpPr/>
          <p:nvPr/>
        </p:nvSpPr>
        <p:spPr bwMode="auto">
          <a:xfrm>
            <a:off x="0" y="3717032"/>
            <a:ext cx="3075696" cy="2211186"/>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ES" sz="1400" b="1" dirty="0" smtClean="0">
                <a:solidFill>
                  <a:schemeClr val="tx1"/>
                </a:solidFill>
              </a:rPr>
              <a:t>Instituciones de investigación nacional e internacional</a:t>
            </a:r>
            <a:endParaRPr lang="es-PE" sz="1400" b="1" dirty="0" smtClean="0"/>
          </a:p>
          <a:p>
            <a:pPr algn="ctr"/>
            <a:endParaRPr lang="es-ES" sz="1400" dirty="0" smtClean="0">
              <a:solidFill>
                <a:schemeClr val="tx1"/>
              </a:solidFill>
            </a:endParaRPr>
          </a:p>
          <a:p>
            <a:pPr algn="ctr"/>
            <a:r>
              <a:rPr lang="es-ES" sz="1200" b="0" dirty="0" smtClean="0">
                <a:solidFill>
                  <a:schemeClr val="tx1"/>
                </a:solidFill>
              </a:rPr>
              <a:t>Garantizan la viabilidad científica de los productos</a:t>
            </a:r>
            <a:endParaRPr lang="es-PE" sz="1200" b="0" dirty="0" smtClean="0">
              <a:solidFill>
                <a:schemeClr val="tx1"/>
              </a:solidFill>
            </a:endParaRPr>
          </a:p>
          <a:p>
            <a:pPr algn="ctr" eaLnBrk="0" hangingPunct="0"/>
            <a:endParaRPr lang="es-PE" sz="1200" dirty="0" smtClean="0">
              <a:solidFill>
                <a:schemeClr val="tx1"/>
              </a:solidFill>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s-PE" sz="2200" b="1" i="0" u="none" strike="noStrike" cap="none" normalizeH="0" baseline="0" dirty="0" smtClean="0">
              <a:ln>
                <a:noFill/>
              </a:ln>
              <a:solidFill>
                <a:srgbClr val="999999"/>
              </a:solidFill>
              <a:effectLst/>
              <a:latin typeface="Arial" charset="0"/>
            </a:endParaRPr>
          </a:p>
        </p:txBody>
      </p:sp>
      <p:sp>
        <p:nvSpPr>
          <p:cNvPr id="25" name="24 Elipse"/>
          <p:cNvSpPr/>
          <p:nvPr/>
        </p:nvSpPr>
        <p:spPr bwMode="auto">
          <a:xfrm>
            <a:off x="6284423" y="4221088"/>
            <a:ext cx="2859577" cy="2155763"/>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ES" sz="1400" b="1" dirty="0" smtClean="0">
                <a:solidFill>
                  <a:schemeClr val="tx1"/>
                </a:solidFill>
              </a:rPr>
              <a:t>Gobiernos Regionales</a:t>
            </a:r>
            <a:endParaRPr lang="es-PE" sz="1400" dirty="0" smtClean="0">
              <a:solidFill>
                <a:schemeClr val="tx1"/>
              </a:solidFill>
            </a:endParaRPr>
          </a:p>
          <a:p>
            <a:pPr algn="ctr"/>
            <a:r>
              <a:rPr lang="es-ES" sz="1200" b="0" dirty="0" smtClean="0">
                <a:solidFill>
                  <a:schemeClr val="tx1"/>
                </a:solidFill>
              </a:rPr>
              <a:t>Soporte  político y técnico para la promoción de productos</a:t>
            </a:r>
            <a:endParaRPr lang="es-PE" sz="1200" b="0" dirty="0" smtClean="0">
              <a:solidFill>
                <a:schemeClr val="tx1"/>
              </a:solidFill>
            </a:endParaRPr>
          </a:p>
          <a:p>
            <a:pPr algn="ctr" eaLnBrk="0" hangingPunct="0"/>
            <a:endParaRPr lang="es-PE" sz="1200" dirty="0" smtClean="0">
              <a:solidFill>
                <a:schemeClr val="tx1"/>
              </a:solidFill>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s-PE" sz="2200" b="1" i="0" u="none" strike="noStrike" cap="none" normalizeH="0" baseline="0" dirty="0" smtClean="0">
              <a:ln>
                <a:noFill/>
              </a:ln>
              <a:solidFill>
                <a:srgbClr val="999999"/>
              </a:solidFill>
              <a:effectLst/>
              <a:latin typeface="Arial" charset="0"/>
            </a:endParaRPr>
          </a:p>
        </p:txBody>
      </p:sp>
      <p:pic>
        <p:nvPicPr>
          <p:cNvPr id="26" name="25 Imagen" descr="Logo GAR.jpg"/>
          <p:cNvPicPr>
            <a:picLocks noChangeAspect="1"/>
          </p:cNvPicPr>
          <p:nvPr/>
        </p:nvPicPr>
        <p:blipFill>
          <a:blip r:embed="rId5" cstate="print"/>
          <a:stretch>
            <a:fillRect/>
          </a:stretch>
        </p:blipFill>
        <p:spPr>
          <a:xfrm>
            <a:off x="179512" y="5373216"/>
            <a:ext cx="1645920" cy="647575"/>
          </a:xfrm>
          <a:prstGeom prst="rect">
            <a:avLst/>
          </a:prstGeom>
        </p:spPr>
      </p:pic>
      <p:pic>
        <p:nvPicPr>
          <p:cNvPr id="27" name="26 Imagen" descr="Logo IEP.gif"/>
          <p:cNvPicPr>
            <a:picLocks noChangeAspect="1"/>
          </p:cNvPicPr>
          <p:nvPr/>
        </p:nvPicPr>
        <p:blipFill>
          <a:blip r:embed="rId6" cstate="print"/>
          <a:srcRect r="84159" b="-1870"/>
          <a:stretch>
            <a:fillRect/>
          </a:stretch>
        </p:blipFill>
        <p:spPr>
          <a:xfrm>
            <a:off x="2051720" y="5445224"/>
            <a:ext cx="632201" cy="514263"/>
          </a:xfrm>
          <a:prstGeom prst="rect">
            <a:avLst/>
          </a:prstGeom>
        </p:spPr>
      </p:pic>
      <p:pic>
        <p:nvPicPr>
          <p:cNvPr id="28" name="27 Imagen" descr="Logo Gobierno Regional Piura.jpg"/>
          <p:cNvPicPr>
            <a:picLocks noChangeAspect="1"/>
          </p:cNvPicPr>
          <p:nvPr/>
        </p:nvPicPr>
        <p:blipFill>
          <a:blip r:embed="rId7" cstate="print"/>
          <a:stretch>
            <a:fillRect/>
          </a:stretch>
        </p:blipFill>
        <p:spPr>
          <a:xfrm>
            <a:off x="6588224" y="5301208"/>
            <a:ext cx="1008112" cy="597443"/>
          </a:xfrm>
          <a:prstGeom prst="rect">
            <a:avLst/>
          </a:prstGeom>
        </p:spPr>
      </p:pic>
      <p:pic>
        <p:nvPicPr>
          <p:cNvPr id="29" name="28 Imagen" descr="Logo Gobierno Regional La Libertad.jpg"/>
          <p:cNvPicPr>
            <a:picLocks noChangeAspect="1"/>
          </p:cNvPicPr>
          <p:nvPr/>
        </p:nvPicPr>
        <p:blipFill>
          <a:blip r:embed="rId8" cstate="print"/>
          <a:stretch>
            <a:fillRect/>
          </a:stretch>
        </p:blipFill>
        <p:spPr>
          <a:xfrm>
            <a:off x="8460432" y="5373216"/>
            <a:ext cx="466603" cy="475158"/>
          </a:xfrm>
          <a:prstGeom prst="rect">
            <a:avLst/>
          </a:prstGeom>
        </p:spPr>
      </p:pic>
      <p:pic>
        <p:nvPicPr>
          <p:cNvPr id="30" name="Picture 4" descr="http://www.proetica.org.pe/cms/Foto.php?n=38&amp;t=Documentos&amp;c=int_idDocumentos"/>
          <p:cNvPicPr>
            <a:picLocks noChangeAspect="1" noChangeArrowheads="1"/>
          </p:cNvPicPr>
          <p:nvPr/>
        </p:nvPicPr>
        <p:blipFill>
          <a:blip r:embed="rId9" cstate="print"/>
          <a:srcRect/>
          <a:stretch>
            <a:fillRect/>
          </a:stretch>
        </p:blipFill>
        <p:spPr bwMode="auto">
          <a:xfrm>
            <a:off x="7596336" y="5517232"/>
            <a:ext cx="606156" cy="432048"/>
          </a:xfrm>
          <a:prstGeom prst="rect">
            <a:avLst/>
          </a:prstGeom>
          <a:noFill/>
        </p:spPr>
      </p:pic>
      <p:pic>
        <p:nvPicPr>
          <p:cNvPr id="31" name="Picture 6" descr="http://www.dexcel.org/logos/logo-apci.jpg"/>
          <p:cNvPicPr>
            <a:picLocks noChangeAspect="1" noChangeArrowheads="1"/>
          </p:cNvPicPr>
          <p:nvPr/>
        </p:nvPicPr>
        <p:blipFill>
          <a:blip r:embed="rId10" cstate="print"/>
          <a:srcRect/>
          <a:stretch>
            <a:fillRect/>
          </a:stretch>
        </p:blipFill>
        <p:spPr bwMode="auto">
          <a:xfrm>
            <a:off x="3923928" y="2924944"/>
            <a:ext cx="1152128" cy="427934"/>
          </a:xfrm>
          <a:prstGeom prst="rect">
            <a:avLst/>
          </a:prstGeom>
          <a:noFill/>
        </p:spPr>
      </p:pic>
      <p:sp>
        <p:nvSpPr>
          <p:cNvPr id="32" name="31 CuadroTexto"/>
          <p:cNvSpPr txBox="1"/>
          <p:nvPr/>
        </p:nvSpPr>
        <p:spPr>
          <a:xfrm>
            <a:off x="3635896" y="2564904"/>
            <a:ext cx="1895302" cy="307777"/>
          </a:xfrm>
          <a:prstGeom prst="rect">
            <a:avLst/>
          </a:prstGeom>
          <a:noFill/>
        </p:spPr>
        <p:txBody>
          <a:bodyPr wrap="square" rtlCol="0">
            <a:spAutoFit/>
          </a:bodyPr>
          <a:lstStyle/>
          <a:p>
            <a:r>
              <a:rPr lang="es-PE" sz="1400" b="1" dirty="0" smtClean="0">
                <a:solidFill>
                  <a:schemeClr val="tx1"/>
                </a:solidFill>
              </a:rPr>
              <a:t>Contraparte Política</a:t>
            </a:r>
            <a:endParaRPr lang="es-PE" sz="1400" b="1" dirty="0">
              <a:solidFill>
                <a:schemeClr val="tx1"/>
              </a:solidFill>
            </a:endParaRPr>
          </a:p>
        </p:txBody>
      </p:sp>
      <p:sp>
        <p:nvSpPr>
          <p:cNvPr id="33" name="32 Flecha derecha"/>
          <p:cNvSpPr/>
          <p:nvPr/>
        </p:nvSpPr>
        <p:spPr bwMode="auto">
          <a:xfrm rot="19132277">
            <a:off x="5823017" y="3243669"/>
            <a:ext cx="749534" cy="581890"/>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PE" sz="2200" b="1" i="0" u="none" strike="noStrike" cap="none" normalizeH="0" baseline="0" smtClean="0">
              <a:ln>
                <a:noFill/>
              </a:ln>
              <a:solidFill>
                <a:srgbClr val="999999"/>
              </a:solidFill>
              <a:effectLst/>
              <a:latin typeface="Arial" charset="0"/>
            </a:endParaRPr>
          </a:p>
        </p:txBody>
      </p:sp>
      <p:sp>
        <p:nvSpPr>
          <p:cNvPr id="34" name="33 Flecha derecha"/>
          <p:cNvSpPr/>
          <p:nvPr/>
        </p:nvSpPr>
        <p:spPr bwMode="auto">
          <a:xfrm rot="188752">
            <a:off x="6059578" y="4858724"/>
            <a:ext cx="625086" cy="596586"/>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PE" sz="2200" b="1" i="0" u="none" strike="noStrike" cap="none" normalizeH="0" baseline="0" smtClean="0">
              <a:ln>
                <a:noFill/>
              </a:ln>
              <a:solidFill>
                <a:srgbClr val="999999"/>
              </a:solidFill>
              <a:effectLst/>
              <a:latin typeface="Arial" charset="0"/>
            </a:endParaRPr>
          </a:p>
        </p:txBody>
      </p:sp>
      <p:sp>
        <p:nvSpPr>
          <p:cNvPr id="35" name="34 Flecha derecha"/>
          <p:cNvSpPr/>
          <p:nvPr/>
        </p:nvSpPr>
        <p:spPr bwMode="auto">
          <a:xfrm rot="8679853">
            <a:off x="2394164" y="4840348"/>
            <a:ext cx="577365" cy="542710"/>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PE" sz="2200" b="1" i="0" u="none" strike="noStrike" cap="none" normalizeH="0" baseline="0" smtClean="0">
              <a:ln>
                <a:noFill/>
              </a:ln>
              <a:solidFill>
                <a:srgbClr val="999999"/>
              </a:solidFill>
              <a:effectLst/>
              <a:latin typeface="Arial" charset="0"/>
            </a:endParaRPr>
          </a:p>
        </p:txBody>
      </p:sp>
      <p:pic>
        <p:nvPicPr>
          <p:cNvPr id="37" name="36 Imagen" descr="Logo MEF.jpg"/>
          <p:cNvPicPr>
            <a:picLocks noChangeAspect="1"/>
          </p:cNvPicPr>
          <p:nvPr/>
        </p:nvPicPr>
        <p:blipFill>
          <a:blip r:embed="rId11" cstate="print"/>
          <a:stretch>
            <a:fillRect/>
          </a:stretch>
        </p:blipFill>
        <p:spPr>
          <a:xfrm>
            <a:off x="6876256" y="3212976"/>
            <a:ext cx="660299" cy="627611"/>
          </a:xfrm>
          <a:prstGeom prst="rect">
            <a:avLst/>
          </a:prstGeom>
        </p:spPr>
      </p:pic>
      <p:pic>
        <p:nvPicPr>
          <p:cNvPr id="38" name="37 Imagen" descr="Logo SBS.jpg"/>
          <p:cNvPicPr>
            <a:picLocks noChangeAspect="1"/>
          </p:cNvPicPr>
          <p:nvPr/>
        </p:nvPicPr>
        <p:blipFill>
          <a:blip r:embed="rId12" cstate="print"/>
          <a:stretch>
            <a:fillRect/>
          </a:stretch>
        </p:blipFill>
        <p:spPr>
          <a:xfrm>
            <a:off x="7596336" y="3356992"/>
            <a:ext cx="1254519" cy="323894"/>
          </a:xfrm>
          <a:prstGeom prst="rect">
            <a:avLst/>
          </a:prstGeom>
        </p:spPr>
      </p:pic>
      <p:pic>
        <p:nvPicPr>
          <p:cNvPr id="39" name="38 Imagen" descr="Logo Positiva.gif"/>
          <p:cNvPicPr>
            <a:picLocks noChangeAspect="1"/>
          </p:cNvPicPr>
          <p:nvPr/>
        </p:nvPicPr>
        <p:blipFill>
          <a:blip r:embed="rId13" cstate="print"/>
          <a:stretch>
            <a:fillRect/>
          </a:stretch>
        </p:blipFill>
        <p:spPr>
          <a:xfrm>
            <a:off x="1619672" y="3573016"/>
            <a:ext cx="648072" cy="276511"/>
          </a:xfrm>
          <a:prstGeom prst="rect">
            <a:avLst/>
          </a:prstGeom>
        </p:spPr>
      </p:pic>
      <p:sp>
        <p:nvSpPr>
          <p:cNvPr id="40" name="39 Flecha derecha"/>
          <p:cNvSpPr/>
          <p:nvPr/>
        </p:nvSpPr>
        <p:spPr bwMode="auto">
          <a:xfrm rot="5400000">
            <a:off x="4232212" y="5424974"/>
            <a:ext cx="498306" cy="538810"/>
          </a:xfrm>
          <a:prstGeom prst="rightArrow">
            <a:avLst>
              <a:gd name="adj1" fmla="val 50001"/>
              <a:gd name="adj2" fmla="val 50000"/>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PE" sz="2200" b="1" i="0" u="none" strike="noStrike" cap="none" normalizeH="0" baseline="0" smtClean="0">
              <a:ln>
                <a:noFill/>
              </a:ln>
              <a:solidFill>
                <a:srgbClr val="999999"/>
              </a:solidFill>
              <a:effectLst/>
              <a:latin typeface="Arial" charset="0"/>
            </a:endParaRPr>
          </a:p>
        </p:txBody>
      </p:sp>
      <p:sp>
        <p:nvSpPr>
          <p:cNvPr id="41" name="40 Rectángulo"/>
          <p:cNvSpPr/>
          <p:nvPr/>
        </p:nvSpPr>
        <p:spPr>
          <a:xfrm>
            <a:off x="2699792" y="5965448"/>
            <a:ext cx="3888432" cy="892552"/>
          </a:xfrm>
          <a:prstGeom prst="rect">
            <a:avLst/>
          </a:prstGeom>
        </p:spPr>
        <p:txBody>
          <a:bodyPr wrap="square">
            <a:spAutoFit/>
          </a:bodyPr>
          <a:lstStyle/>
          <a:p>
            <a:pPr lvl="0" algn="ctr"/>
            <a:r>
              <a:rPr lang="es-ES" sz="1400" b="1" dirty="0" smtClean="0"/>
              <a:t>Agricultores, asociaciones de agricultores, gobiernos locales, empresas privadas, entre otros</a:t>
            </a:r>
          </a:p>
          <a:p>
            <a:pPr lvl="0" algn="ctr"/>
            <a:r>
              <a:rPr lang="es-ES" sz="1200" dirty="0" smtClean="0"/>
              <a:t>Posibles clientes que protegen sus cultivos e infraestructuras a través de aseguramiento</a:t>
            </a:r>
          </a:p>
        </p:txBody>
      </p:sp>
    </p:spTree>
    <p:extLst>
      <p:ext uri="{BB962C8B-B14F-4D97-AF65-F5344CB8AC3E}">
        <p14:creationId xmlns:p14="http://schemas.microsoft.com/office/powerpoint/2010/main" xmlns="" val="1105924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82100" cy="187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785786" y="6391275"/>
            <a:ext cx="7769225" cy="466725"/>
          </a:xfrm>
          <a:prstGeom prst="rect">
            <a:avLst/>
          </a:prstGeom>
          <a:noFill/>
          <a:ln w="9525">
            <a:noFill/>
            <a:miter lim="800000"/>
            <a:headEnd/>
            <a:tailEnd/>
          </a:ln>
          <a:effectLst/>
        </p:spPr>
      </p:pic>
      <p:sp>
        <p:nvSpPr>
          <p:cNvPr id="12" name="11 Rectángulo"/>
          <p:cNvSpPr/>
          <p:nvPr/>
        </p:nvSpPr>
        <p:spPr>
          <a:xfrm>
            <a:off x="683568" y="2636912"/>
            <a:ext cx="8280920" cy="3416320"/>
          </a:xfrm>
          <a:prstGeom prst="rect">
            <a:avLst/>
          </a:prstGeom>
        </p:spPr>
        <p:txBody>
          <a:bodyPr wrap="square">
            <a:spAutoFit/>
          </a:bodyPr>
          <a:lstStyle/>
          <a:p>
            <a:pPr marL="457200" indent="-457200">
              <a:buFont typeface="+mj-lt"/>
              <a:buAutoNum type="arabicPeriod"/>
            </a:pPr>
            <a:r>
              <a:rPr lang="en-US" sz="2400" dirty="0" err="1" smtClean="0"/>
              <a:t>Continuar</a:t>
            </a:r>
            <a:r>
              <a:rPr lang="en-US" sz="2400" dirty="0" smtClean="0"/>
              <a:t> </a:t>
            </a:r>
            <a:r>
              <a:rPr lang="en-US" sz="2400" dirty="0" err="1" smtClean="0"/>
              <a:t>las</a:t>
            </a:r>
            <a:r>
              <a:rPr lang="en-US" sz="2400" dirty="0" smtClean="0"/>
              <a:t> </a:t>
            </a:r>
            <a:r>
              <a:rPr lang="en-US" sz="2400" dirty="0" err="1" smtClean="0"/>
              <a:t>acciones</a:t>
            </a:r>
            <a:r>
              <a:rPr lang="en-US" sz="2400" dirty="0" smtClean="0"/>
              <a:t> de </a:t>
            </a:r>
            <a:r>
              <a:rPr lang="en-US" sz="2400" dirty="0" err="1" smtClean="0"/>
              <a:t>sensibilización</a:t>
            </a:r>
            <a:r>
              <a:rPr lang="en-US" sz="2400" dirty="0" smtClean="0"/>
              <a:t> y </a:t>
            </a:r>
            <a:r>
              <a:rPr lang="en-US" sz="2400" dirty="0" err="1" smtClean="0"/>
              <a:t>capacitación</a:t>
            </a:r>
            <a:r>
              <a:rPr lang="en-US" sz="2400" dirty="0" smtClean="0"/>
              <a:t> </a:t>
            </a:r>
            <a:r>
              <a:rPr lang="en-US" sz="2400" dirty="0" err="1" smtClean="0"/>
              <a:t>sobre</a:t>
            </a:r>
            <a:r>
              <a:rPr lang="en-US" sz="2400" dirty="0" smtClean="0"/>
              <a:t> los </a:t>
            </a:r>
            <a:r>
              <a:rPr lang="en-US" sz="2400" dirty="0" err="1" smtClean="0"/>
              <a:t>beneficios</a:t>
            </a:r>
            <a:r>
              <a:rPr lang="en-US" sz="2400" dirty="0" smtClean="0"/>
              <a:t> y </a:t>
            </a:r>
            <a:r>
              <a:rPr lang="en-US" sz="2400" dirty="0" err="1" smtClean="0"/>
              <a:t>riesgos</a:t>
            </a:r>
            <a:r>
              <a:rPr lang="en-US" sz="2400" dirty="0" smtClean="0"/>
              <a:t> de los </a:t>
            </a:r>
            <a:r>
              <a:rPr lang="en-US" sz="2400" dirty="0" err="1" smtClean="0"/>
              <a:t>seguros</a:t>
            </a:r>
            <a:r>
              <a:rPr lang="en-US" sz="2400" dirty="0" smtClean="0"/>
              <a:t>.</a:t>
            </a:r>
          </a:p>
          <a:p>
            <a:pPr marL="457200" indent="-457200"/>
            <a:endParaRPr lang="en-US" sz="2400" dirty="0" smtClean="0"/>
          </a:p>
          <a:p>
            <a:pPr marL="457200" indent="-457200"/>
            <a:r>
              <a:rPr lang="en-US" sz="2400" dirty="0" smtClean="0"/>
              <a:t>2.   </a:t>
            </a:r>
            <a:r>
              <a:rPr lang="en-US" sz="2400" dirty="0" err="1" smtClean="0"/>
              <a:t>Desarrollar</a:t>
            </a:r>
            <a:r>
              <a:rPr lang="en-US" sz="2400" dirty="0" smtClean="0"/>
              <a:t> </a:t>
            </a:r>
            <a:r>
              <a:rPr lang="en-US" sz="2400" dirty="0" err="1" smtClean="0"/>
              <a:t>productos</a:t>
            </a:r>
            <a:r>
              <a:rPr lang="en-US" sz="2400" dirty="0" smtClean="0"/>
              <a:t> de </a:t>
            </a:r>
            <a:r>
              <a:rPr lang="en-US" sz="2400" dirty="0" err="1" smtClean="0"/>
              <a:t>acuerdo</a:t>
            </a:r>
            <a:r>
              <a:rPr lang="en-US" sz="2400" dirty="0" smtClean="0"/>
              <a:t> a la </a:t>
            </a:r>
            <a:r>
              <a:rPr lang="en-US" sz="2400" dirty="0" err="1" smtClean="0"/>
              <a:t>demanda</a:t>
            </a:r>
            <a:r>
              <a:rPr lang="en-US" sz="2400" dirty="0" smtClean="0"/>
              <a:t>:</a:t>
            </a:r>
          </a:p>
          <a:p>
            <a:pPr lvl="1"/>
            <a:endParaRPr lang="en-US" sz="2400" dirty="0" smtClean="0"/>
          </a:p>
          <a:p>
            <a:pPr lvl="1">
              <a:buFont typeface="Wingdings"/>
              <a:buChar char="à"/>
            </a:pPr>
            <a:r>
              <a:rPr lang="en-US" sz="2400" dirty="0" smtClean="0"/>
              <a:t> </a:t>
            </a:r>
            <a:r>
              <a:rPr lang="en-US" sz="2400" dirty="0" err="1" smtClean="0"/>
              <a:t>Adaptación</a:t>
            </a:r>
            <a:r>
              <a:rPr lang="en-US" sz="2400" dirty="0" smtClean="0"/>
              <a:t> del </a:t>
            </a:r>
            <a:r>
              <a:rPr lang="en-US" sz="2400" dirty="0" err="1" smtClean="0"/>
              <a:t>indice</a:t>
            </a:r>
            <a:r>
              <a:rPr lang="en-US" sz="2400" dirty="0" smtClean="0"/>
              <a:t> </a:t>
            </a:r>
            <a:r>
              <a:rPr lang="en-US" sz="2400" dirty="0" err="1" smtClean="0"/>
              <a:t>para</a:t>
            </a:r>
            <a:r>
              <a:rPr lang="en-US" sz="2400" dirty="0" smtClean="0"/>
              <a:t> </a:t>
            </a:r>
            <a:r>
              <a:rPr lang="en-US" sz="2400" dirty="0" err="1" smtClean="0"/>
              <a:t>otras</a:t>
            </a:r>
            <a:r>
              <a:rPr lang="en-US" sz="2400" dirty="0" smtClean="0"/>
              <a:t> </a:t>
            </a:r>
            <a:r>
              <a:rPr lang="en-US" sz="2400" dirty="0" err="1" smtClean="0"/>
              <a:t>regiones</a:t>
            </a:r>
            <a:r>
              <a:rPr lang="en-US" sz="2400" dirty="0" smtClean="0"/>
              <a:t> (Lambayeque y </a:t>
            </a:r>
          </a:p>
          <a:p>
            <a:pPr lvl="1"/>
            <a:r>
              <a:rPr lang="en-US" sz="2400" dirty="0" smtClean="0"/>
              <a:t>      La Libertad). </a:t>
            </a:r>
          </a:p>
          <a:p>
            <a:pPr lvl="1">
              <a:buFont typeface="Wingdings"/>
              <a:buChar char="à"/>
            </a:pPr>
            <a:r>
              <a:rPr lang="en-US" sz="2400" dirty="0" smtClean="0"/>
              <a:t> </a:t>
            </a:r>
            <a:r>
              <a:rPr lang="en-US" sz="2400" dirty="0" err="1" smtClean="0"/>
              <a:t>Desarrollo</a:t>
            </a:r>
            <a:r>
              <a:rPr lang="en-US" sz="2400" dirty="0" smtClean="0"/>
              <a:t> de </a:t>
            </a:r>
            <a:r>
              <a:rPr lang="en-US" sz="2400" dirty="0" err="1" smtClean="0"/>
              <a:t>contratos</a:t>
            </a:r>
            <a:r>
              <a:rPr lang="en-US" sz="2400" dirty="0" smtClean="0"/>
              <a:t> </a:t>
            </a:r>
            <a:r>
              <a:rPr lang="en-US" sz="2400" dirty="0" err="1" smtClean="0"/>
              <a:t>multianuales</a:t>
            </a:r>
            <a:r>
              <a:rPr lang="en-US" sz="2400" dirty="0" smtClean="0"/>
              <a:t>.</a:t>
            </a:r>
          </a:p>
          <a:p>
            <a:pPr lvl="1">
              <a:buFont typeface="Wingdings"/>
              <a:buChar char="à"/>
            </a:pPr>
            <a:r>
              <a:rPr lang="en-US" sz="2400" dirty="0" smtClean="0"/>
              <a:t> </a:t>
            </a:r>
            <a:r>
              <a:rPr lang="en-US" sz="2400" dirty="0" err="1" smtClean="0"/>
              <a:t>Asociación</a:t>
            </a:r>
            <a:r>
              <a:rPr lang="en-US" sz="2400" dirty="0" smtClean="0"/>
              <a:t> del </a:t>
            </a:r>
            <a:r>
              <a:rPr lang="en-US" sz="2400" dirty="0" err="1" smtClean="0"/>
              <a:t>producto</a:t>
            </a:r>
            <a:r>
              <a:rPr lang="en-US" sz="2400" dirty="0" smtClean="0"/>
              <a:t> a </a:t>
            </a:r>
            <a:r>
              <a:rPr lang="en-US" sz="2400" dirty="0" err="1" smtClean="0"/>
              <a:t>créditos</a:t>
            </a:r>
            <a:r>
              <a:rPr lang="en-US" sz="2400" dirty="0" smtClean="0"/>
              <a:t> y </a:t>
            </a:r>
            <a:r>
              <a:rPr lang="en-US" sz="2400" dirty="0" err="1" smtClean="0"/>
              <a:t>ahorros</a:t>
            </a:r>
            <a:r>
              <a:rPr lang="en-US" sz="2400" dirty="0" smtClean="0"/>
              <a:t>.</a:t>
            </a:r>
          </a:p>
        </p:txBody>
      </p:sp>
      <p:sp>
        <p:nvSpPr>
          <p:cNvPr id="13" name="1 Título"/>
          <p:cNvSpPr txBox="1">
            <a:spLocks/>
          </p:cNvSpPr>
          <p:nvPr/>
        </p:nvSpPr>
        <p:spPr>
          <a:xfrm>
            <a:off x="235391" y="1916832"/>
            <a:ext cx="8908609" cy="57555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rgbClr val="CC0000"/>
                </a:solidFill>
                <a:effectLst/>
                <a:uLnTx/>
                <a:uFillTx/>
                <a:latin typeface="+mn-lt"/>
                <a:ea typeface="+mj-ea"/>
                <a:cs typeface="+mj-cs"/>
              </a:rPr>
              <a:t>Próximos pasos</a:t>
            </a:r>
          </a:p>
        </p:txBody>
      </p:sp>
    </p:spTree>
    <p:extLst>
      <p:ext uri="{BB962C8B-B14F-4D97-AF65-F5344CB8AC3E}">
        <p14:creationId xmlns:p14="http://schemas.microsoft.com/office/powerpoint/2010/main" xmlns="" val="11059243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82100" cy="187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 Box 21"/>
          <p:cNvSpPr txBox="1">
            <a:spLocks noChangeArrowheads="1"/>
          </p:cNvSpPr>
          <p:nvPr/>
        </p:nvSpPr>
        <p:spPr bwMode="auto">
          <a:xfrm>
            <a:off x="3524567" y="6073915"/>
            <a:ext cx="1524000" cy="396875"/>
          </a:xfrm>
          <a:prstGeom prst="rect">
            <a:avLst/>
          </a:prstGeom>
          <a:noFill/>
          <a:ln w="9525">
            <a:noFill/>
            <a:miter lim="800000"/>
            <a:headEnd/>
            <a:tailEnd/>
          </a:ln>
          <a:effectLst/>
        </p:spPr>
        <p:txBody>
          <a:bodyPr>
            <a:spAutoFit/>
          </a:bodyPr>
          <a:lstStyle/>
          <a:p>
            <a:pPr algn="ctr">
              <a:spcBef>
                <a:spcPct val="50000"/>
              </a:spcBef>
            </a:pPr>
            <a:r>
              <a:rPr lang="es-ES_tradnl" sz="2000" b="1" dirty="0" smtClean="0">
                <a:solidFill>
                  <a:schemeClr val="tx1"/>
                </a:solidFill>
                <a:latin typeface="Segoe UI" pitchFamily="34" charset="0"/>
                <a:cs typeface="Segoe UI" pitchFamily="34" charset="0"/>
              </a:rPr>
              <a:t>Ciclo</a:t>
            </a:r>
            <a:endParaRPr lang="es-ES_tradnl" dirty="0">
              <a:solidFill>
                <a:schemeClr val="tx1"/>
              </a:solidFill>
              <a:latin typeface="Segoe UI" pitchFamily="34" charset="0"/>
              <a:cs typeface="Segoe UI" pitchFamily="34" charset="0"/>
            </a:endParaRPr>
          </a:p>
        </p:txBody>
      </p:sp>
      <p:sp>
        <p:nvSpPr>
          <p:cNvPr id="7" name="Text Box 4"/>
          <p:cNvSpPr txBox="1">
            <a:spLocks noChangeArrowheads="1"/>
          </p:cNvSpPr>
          <p:nvPr/>
        </p:nvSpPr>
        <p:spPr bwMode="auto">
          <a:xfrm>
            <a:off x="5416017" y="5663527"/>
            <a:ext cx="2057400" cy="336550"/>
          </a:xfrm>
          <a:prstGeom prst="rect">
            <a:avLst/>
          </a:prstGeom>
          <a:noFill/>
          <a:ln w="9525">
            <a:noFill/>
            <a:miter lim="800000"/>
            <a:headEnd/>
            <a:tailEnd/>
          </a:ln>
          <a:effectLst/>
        </p:spPr>
        <p:txBody>
          <a:bodyPr>
            <a:spAutoFit/>
          </a:bodyPr>
          <a:lstStyle/>
          <a:p>
            <a:pPr>
              <a:spcBef>
                <a:spcPct val="50000"/>
              </a:spcBef>
            </a:pPr>
            <a:r>
              <a:rPr lang="es-ES_tradnl" sz="1600" b="1" dirty="0">
                <a:latin typeface="Segoe UI" pitchFamily="34" charset="0"/>
                <a:cs typeface="Segoe UI" pitchFamily="34" charset="0"/>
              </a:rPr>
              <a:t>Envejecimiento</a:t>
            </a:r>
          </a:p>
        </p:txBody>
      </p:sp>
      <p:sp>
        <p:nvSpPr>
          <p:cNvPr id="8" name="Rectangle 5"/>
          <p:cNvSpPr>
            <a:spLocks noChangeArrowheads="1"/>
          </p:cNvSpPr>
          <p:nvPr/>
        </p:nvSpPr>
        <p:spPr bwMode="auto">
          <a:xfrm>
            <a:off x="1833873" y="3057652"/>
            <a:ext cx="5105400" cy="2600327"/>
          </a:xfrm>
          <a:prstGeom prst="rect">
            <a:avLst/>
          </a:prstGeom>
          <a:noFill/>
          <a:ln w="9525">
            <a:solidFill>
              <a:schemeClr val="tx1"/>
            </a:solidFill>
            <a:miter lim="800000"/>
            <a:headEnd/>
            <a:tailEnd/>
          </a:ln>
          <a:effectLst/>
        </p:spPr>
        <p:txBody>
          <a:bodyPr wrap="none" anchor="ctr"/>
          <a:lstStyle/>
          <a:p>
            <a:endParaRPr lang="es-BO">
              <a:latin typeface="Segoe UI" pitchFamily="34" charset="0"/>
              <a:cs typeface="Segoe UI" pitchFamily="34" charset="0"/>
            </a:endParaRPr>
          </a:p>
        </p:txBody>
      </p:sp>
      <p:sp>
        <p:nvSpPr>
          <p:cNvPr id="9" name="Text Box 14"/>
          <p:cNvSpPr txBox="1">
            <a:spLocks noChangeArrowheads="1"/>
          </p:cNvSpPr>
          <p:nvPr/>
        </p:nvSpPr>
        <p:spPr bwMode="auto">
          <a:xfrm rot="19714211">
            <a:off x="1523239" y="4585243"/>
            <a:ext cx="1441450" cy="584200"/>
          </a:xfrm>
          <a:prstGeom prst="rect">
            <a:avLst/>
          </a:prstGeom>
          <a:noFill/>
          <a:ln w="9525">
            <a:noFill/>
            <a:miter lim="800000"/>
            <a:headEnd/>
            <a:tailEnd/>
          </a:ln>
          <a:effectLst/>
        </p:spPr>
        <p:txBody>
          <a:bodyPr wrap="square">
            <a:spAutoFit/>
          </a:bodyPr>
          <a:lstStyle/>
          <a:p>
            <a:pPr algn="ctr">
              <a:spcBef>
                <a:spcPct val="50000"/>
              </a:spcBef>
            </a:pPr>
            <a:r>
              <a:rPr lang="es-ES_tradnl" sz="1600" b="1" dirty="0" err="1" smtClean="0">
                <a:latin typeface="Segoe UI" pitchFamily="34" charset="0"/>
                <a:cs typeface="Segoe UI" pitchFamily="34" charset="0"/>
              </a:rPr>
              <a:t>Atractividad</a:t>
            </a:r>
            <a:r>
              <a:rPr lang="es-ES_tradnl" sz="1600" b="1" dirty="0" smtClean="0">
                <a:latin typeface="Segoe UI" pitchFamily="34" charset="0"/>
                <a:cs typeface="Segoe UI" pitchFamily="34" charset="0"/>
              </a:rPr>
              <a:t> </a:t>
            </a:r>
            <a:r>
              <a:rPr lang="es-ES_tradnl" sz="1600" b="1" dirty="0">
                <a:latin typeface="Segoe UI" pitchFamily="34" charset="0"/>
                <a:cs typeface="Segoe UI" pitchFamily="34" charset="0"/>
              </a:rPr>
              <a:t>baja</a:t>
            </a:r>
            <a:endParaRPr lang="es-ES_tradnl" dirty="0">
              <a:latin typeface="Segoe UI" pitchFamily="34" charset="0"/>
              <a:cs typeface="Segoe UI" pitchFamily="34" charset="0"/>
            </a:endParaRPr>
          </a:p>
        </p:txBody>
      </p:sp>
      <p:sp>
        <p:nvSpPr>
          <p:cNvPr id="10" name="Text Box 18"/>
          <p:cNvSpPr txBox="1">
            <a:spLocks noChangeArrowheads="1"/>
          </p:cNvSpPr>
          <p:nvPr/>
        </p:nvSpPr>
        <p:spPr bwMode="auto">
          <a:xfrm>
            <a:off x="1605273" y="5659567"/>
            <a:ext cx="1524000" cy="336550"/>
          </a:xfrm>
          <a:prstGeom prst="rect">
            <a:avLst/>
          </a:prstGeom>
          <a:noFill/>
          <a:ln w="9525">
            <a:noFill/>
            <a:miter lim="800000"/>
            <a:headEnd/>
            <a:tailEnd/>
          </a:ln>
          <a:effectLst/>
        </p:spPr>
        <p:txBody>
          <a:bodyPr>
            <a:spAutoFit/>
          </a:bodyPr>
          <a:lstStyle/>
          <a:p>
            <a:pPr>
              <a:spcBef>
                <a:spcPct val="50000"/>
              </a:spcBef>
            </a:pPr>
            <a:r>
              <a:rPr lang="es-ES_tradnl" sz="1600" b="1" dirty="0">
                <a:latin typeface="Segoe UI" pitchFamily="34" charset="0"/>
                <a:cs typeface="Segoe UI" pitchFamily="34" charset="0"/>
              </a:rPr>
              <a:t>Embrionario</a:t>
            </a:r>
            <a:endParaRPr lang="es-ES_tradnl" b="1" dirty="0">
              <a:latin typeface="Segoe UI" pitchFamily="34" charset="0"/>
              <a:cs typeface="Segoe UI" pitchFamily="34" charset="0"/>
            </a:endParaRPr>
          </a:p>
        </p:txBody>
      </p:sp>
      <p:sp>
        <p:nvSpPr>
          <p:cNvPr id="11" name="Text Box 19"/>
          <p:cNvSpPr txBox="1">
            <a:spLocks noChangeArrowheads="1"/>
          </p:cNvSpPr>
          <p:nvPr/>
        </p:nvSpPr>
        <p:spPr bwMode="auto">
          <a:xfrm>
            <a:off x="2810187" y="5645287"/>
            <a:ext cx="1524000" cy="461963"/>
          </a:xfrm>
          <a:prstGeom prst="rect">
            <a:avLst/>
          </a:prstGeom>
          <a:noFill/>
          <a:ln w="9525">
            <a:noFill/>
            <a:miter lim="800000"/>
            <a:headEnd/>
            <a:tailEnd/>
          </a:ln>
          <a:effectLst/>
        </p:spPr>
        <p:txBody>
          <a:bodyPr>
            <a:spAutoFit/>
          </a:bodyPr>
          <a:lstStyle/>
          <a:p>
            <a:pPr>
              <a:spcBef>
                <a:spcPct val="50000"/>
              </a:spcBef>
            </a:pPr>
            <a:r>
              <a:rPr lang="es-ES_tradnl" b="1" dirty="0">
                <a:latin typeface="Segoe UI" pitchFamily="34" charset="0"/>
                <a:cs typeface="Segoe UI" pitchFamily="34" charset="0"/>
              </a:rPr>
              <a:t>  </a:t>
            </a:r>
            <a:r>
              <a:rPr lang="es-ES_tradnl" sz="1600" b="1" dirty="0" smtClean="0">
                <a:latin typeface="Segoe UI" pitchFamily="34" charset="0"/>
                <a:cs typeface="Segoe UI" pitchFamily="34" charset="0"/>
              </a:rPr>
              <a:t>Crecimiento</a:t>
            </a:r>
            <a:endParaRPr lang="es-ES_tradnl" sz="1800" b="1" dirty="0">
              <a:latin typeface="Segoe UI" pitchFamily="34" charset="0"/>
              <a:cs typeface="Segoe UI" pitchFamily="34" charset="0"/>
            </a:endParaRPr>
          </a:p>
        </p:txBody>
      </p:sp>
      <p:sp>
        <p:nvSpPr>
          <p:cNvPr id="14" name="Text Box 21"/>
          <p:cNvSpPr txBox="1">
            <a:spLocks noChangeArrowheads="1"/>
          </p:cNvSpPr>
          <p:nvPr/>
        </p:nvSpPr>
        <p:spPr bwMode="auto">
          <a:xfrm rot="16200000">
            <a:off x="-277535" y="4318096"/>
            <a:ext cx="1746255" cy="400110"/>
          </a:xfrm>
          <a:prstGeom prst="rect">
            <a:avLst/>
          </a:prstGeom>
          <a:noFill/>
          <a:ln w="9525">
            <a:noFill/>
            <a:miter lim="800000"/>
            <a:headEnd/>
            <a:tailEnd/>
          </a:ln>
          <a:effectLst/>
        </p:spPr>
        <p:txBody>
          <a:bodyPr wrap="square">
            <a:spAutoFit/>
          </a:bodyPr>
          <a:lstStyle/>
          <a:p>
            <a:pPr>
              <a:spcBef>
                <a:spcPct val="50000"/>
              </a:spcBef>
            </a:pPr>
            <a:r>
              <a:rPr lang="es-ES_tradnl" sz="2000" b="1" dirty="0" smtClean="0">
                <a:solidFill>
                  <a:schemeClr val="tx1"/>
                </a:solidFill>
                <a:latin typeface="Segoe UI" pitchFamily="34" charset="0"/>
                <a:cs typeface="Segoe UI" pitchFamily="34" charset="0"/>
              </a:rPr>
              <a:t>Rentabilidad</a:t>
            </a:r>
            <a:endParaRPr lang="es-ES_tradnl" dirty="0">
              <a:solidFill>
                <a:schemeClr val="tx1"/>
              </a:solidFill>
              <a:latin typeface="Segoe UI" pitchFamily="34" charset="0"/>
              <a:cs typeface="Segoe UI" pitchFamily="34" charset="0"/>
            </a:endParaRPr>
          </a:p>
        </p:txBody>
      </p:sp>
      <p:sp>
        <p:nvSpPr>
          <p:cNvPr id="15" name="Text Box 14"/>
          <p:cNvSpPr txBox="1">
            <a:spLocks noChangeArrowheads="1"/>
          </p:cNvSpPr>
          <p:nvPr/>
        </p:nvSpPr>
        <p:spPr bwMode="auto">
          <a:xfrm rot="660780">
            <a:off x="3658396" y="3059562"/>
            <a:ext cx="1441888" cy="584775"/>
          </a:xfrm>
          <a:prstGeom prst="rect">
            <a:avLst/>
          </a:prstGeom>
          <a:noFill/>
          <a:ln w="9525">
            <a:noFill/>
            <a:miter lim="800000"/>
            <a:headEnd/>
            <a:tailEnd/>
          </a:ln>
          <a:effectLst/>
        </p:spPr>
        <p:txBody>
          <a:bodyPr wrap="square">
            <a:spAutoFit/>
          </a:bodyPr>
          <a:lstStyle/>
          <a:p>
            <a:pPr algn="ctr">
              <a:spcBef>
                <a:spcPct val="50000"/>
              </a:spcBef>
            </a:pPr>
            <a:r>
              <a:rPr lang="es-ES_tradnl" sz="1600" b="1" dirty="0" err="1" smtClean="0">
                <a:latin typeface="Segoe UI" pitchFamily="34" charset="0"/>
                <a:cs typeface="Segoe UI" pitchFamily="34" charset="0"/>
              </a:rPr>
              <a:t>Atractividad</a:t>
            </a:r>
            <a:r>
              <a:rPr lang="es-ES_tradnl" sz="1600" b="1" dirty="0" smtClean="0">
                <a:latin typeface="Segoe UI" pitchFamily="34" charset="0"/>
                <a:cs typeface="Segoe UI" pitchFamily="34" charset="0"/>
              </a:rPr>
              <a:t> alta</a:t>
            </a:r>
            <a:endParaRPr lang="es-ES_tradnl" dirty="0">
              <a:latin typeface="Segoe UI" pitchFamily="34" charset="0"/>
              <a:cs typeface="Segoe UI" pitchFamily="34" charset="0"/>
            </a:endParaRPr>
          </a:p>
        </p:txBody>
      </p:sp>
      <p:sp>
        <p:nvSpPr>
          <p:cNvPr id="16" name="Text Box 14"/>
          <p:cNvSpPr txBox="1">
            <a:spLocks noChangeArrowheads="1"/>
          </p:cNvSpPr>
          <p:nvPr/>
        </p:nvSpPr>
        <p:spPr bwMode="auto">
          <a:xfrm rot="2878371">
            <a:off x="5663973" y="4380029"/>
            <a:ext cx="1441888" cy="584775"/>
          </a:xfrm>
          <a:prstGeom prst="rect">
            <a:avLst/>
          </a:prstGeom>
          <a:noFill/>
          <a:ln w="9525">
            <a:noFill/>
            <a:miter lim="800000"/>
            <a:headEnd/>
            <a:tailEnd/>
          </a:ln>
          <a:effectLst/>
        </p:spPr>
        <p:txBody>
          <a:bodyPr wrap="square">
            <a:spAutoFit/>
          </a:bodyPr>
          <a:lstStyle/>
          <a:p>
            <a:pPr algn="ctr">
              <a:spcBef>
                <a:spcPct val="50000"/>
              </a:spcBef>
            </a:pPr>
            <a:r>
              <a:rPr lang="es-ES_tradnl" sz="1600" b="1" dirty="0" err="1" smtClean="0">
                <a:latin typeface="Segoe UI" pitchFamily="34" charset="0"/>
                <a:cs typeface="Segoe UI" pitchFamily="34" charset="0"/>
              </a:rPr>
              <a:t>Atractividad</a:t>
            </a:r>
            <a:r>
              <a:rPr lang="es-ES_tradnl" sz="1600" b="1" dirty="0" smtClean="0">
                <a:latin typeface="Segoe UI" pitchFamily="34" charset="0"/>
                <a:cs typeface="Segoe UI" pitchFamily="34" charset="0"/>
              </a:rPr>
              <a:t> baja</a:t>
            </a:r>
            <a:endParaRPr lang="es-ES_tradnl" dirty="0">
              <a:latin typeface="Segoe UI" pitchFamily="34" charset="0"/>
              <a:cs typeface="Segoe UI" pitchFamily="34" charset="0"/>
            </a:endParaRPr>
          </a:p>
        </p:txBody>
      </p:sp>
      <p:sp>
        <p:nvSpPr>
          <p:cNvPr id="17" name="Text Box 19"/>
          <p:cNvSpPr txBox="1">
            <a:spLocks noChangeArrowheads="1"/>
          </p:cNvSpPr>
          <p:nvPr/>
        </p:nvSpPr>
        <p:spPr bwMode="auto">
          <a:xfrm>
            <a:off x="4096071" y="5645287"/>
            <a:ext cx="1524000" cy="461665"/>
          </a:xfrm>
          <a:prstGeom prst="rect">
            <a:avLst/>
          </a:prstGeom>
          <a:noFill/>
          <a:ln w="9525">
            <a:noFill/>
            <a:miter lim="800000"/>
            <a:headEnd/>
            <a:tailEnd/>
          </a:ln>
          <a:effectLst/>
        </p:spPr>
        <p:txBody>
          <a:bodyPr>
            <a:spAutoFit/>
          </a:bodyPr>
          <a:lstStyle/>
          <a:p>
            <a:pPr>
              <a:spcBef>
                <a:spcPct val="50000"/>
              </a:spcBef>
            </a:pPr>
            <a:r>
              <a:rPr lang="es-ES_tradnl" b="1" dirty="0">
                <a:latin typeface="Segoe UI" pitchFamily="34" charset="0"/>
                <a:cs typeface="Segoe UI" pitchFamily="34" charset="0"/>
              </a:rPr>
              <a:t>  </a:t>
            </a:r>
            <a:r>
              <a:rPr lang="es-ES_tradnl" sz="1600" b="1" dirty="0" smtClean="0">
                <a:latin typeface="Segoe UI" pitchFamily="34" charset="0"/>
                <a:cs typeface="Segoe UI" pitchFamily="34" charset="0"/>
              </a:rPr>
              <a:t>Maduración</a:t>
            </a:r>
            <a:endParaRPr lang="es-ES_tradnl" sz="1800" b="1" dirty="0">
              <a:latin typeface="Segoe UI" pitchFamily="34" charset="0"/>
              <a:cs typeface="Segoe UI" pitchFamily="34" charset="0"/>
            </a:endParaRPr>
          </a:p>
        </p:txBody>
      </p:sp>
      <p:grpSp>
        <p:nvGrpSpPr>
          <p:cNvPr id="18" name="29 Grupo"/>
          <p:cNvGrpSpPr/>
          <p:nvPr/>
        </p:nvGrpSpPr>
        <p:grpSpPr>
          <a:xfrm>
            <a:off x="500034" y="5429264"/>
            <a:ext cx="2214578" cy="1214446"/>
            <a:chOff x="500034" y="4786322"/>
            <a:chExt cx="2214578" cy="1214446"/>
          </a:xfrm>
        </p:grpSpPr>
        <p:sp>
          <p:nvSpPr>
            <p:cNvPr id="19" name="18 Elipse"/>
            <p:cNvSpPr/>
            <p:nvPr/>
          </p:nvSpPr>
          <p:spPr>
            <a:xfrm>
              <a:off x="2500298" y="478632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grpSp>
          <p:nvGrpSpPr>
            <p:cNvPr id="20" name="28 Grupo"/>
            <p:cNvGrpSpPr/>
            <p:nvPr/>
          </p:nvGrpSpPr>
          <p:grpSpPr>
            <a:xfrm>
              <a:off x="500034" y="4929198"/>
              <a:ext cx="2203617" cy="1071570"/>
              <a:chOff x="500034" y="4929198"/>
              <a:chExt cx="2203617" cy="1071570"/>
            </a:xfrm>
          </p:grpSpPr>
          <p:sp>
            <p:nvSpPr>
              <p:cNvPr id="21" name="20 Forma libre"/>
              <p:cNvSpPr/>
              <p:nvPr/>
            </p:nvSpPr>
            <p:spPr>
              <a:xfrm>
                <a:off x="1302912" y="4929198"/>
                <a:ext cx="1197386" cy="685991"/>
              </a:xfrm>
              <a:custGeom>
                <a:avLst/>
                <a:gdLst>
                  <a:gd name="connsiteX0" fmla="*/ 1169832 w 1169832"/>
                  <a:gd name="connsiteY0" fmla="*/ 0 h 669702"/>
                  <a:gd name="connsiteX1" fmla="*/ 191037 w 1169832"/>
                  <a:gd name="connsiteY1" fmla="*/ 399245 h 669702"/>
                  <a:gd name="connsiteX2" fmla="*/ 23612 w 1169832"/>
                  <a:gd name="connsiteY2" fmla="*/ 669702 h 669702"/>
                  <a:gd name="connsiteX3" fmla="*/ 23612 w 1169832"/>
                  <a:gd name="connsiteY3" fmla="*/ 669702 h 669702"/>
                </a:gdLst>
                <a:ahLst/>
                <a:cxnLst>
                  <a:cxn ang="0">
                    <a:pos x="connsiteX0" y="connsiteY0"/>
                  </a:cxn>
                  <a:cxn ang="0">
                    <a:pos x="connsiteX1" y="connsiteY1"/>
                  </a:cxn>
                  <a:cxn ang="0">
                    <a:pos x="connsiteX2" y="connsiteY2"/>
                  </a:cxn>
                  <a:cxn ang="0">
                    <a:pos x="connsiteX3" y="connsiteY3"/>
                  </a:cxn>
                </a:cxnLst>
                <a:rect l="l" t="t" r="r" b="b"/>
                <a:pathLst>
                  <a:path w="1169832" h="669702">
                    <a:moveTo>
                      <a:pt x="1169832" y="0"/>
                    </a:moveTo>
                    <a:cubicBezTo>
                      <a:pt x="775953" y="143814"/>
                      <a:pt x="382074" y="287628"/>
                      <a:pt x="191037" y="399245"/>
                    </a:cubicBezTo>
                    <a:cubicBezTo>
                      <a:pt x="0" y="510862"/>
                      <a:pt x="23612" y="669702"/>
                      <a:pt x="23612" y="669702"/>
                    </a:cubicBezTo>
                    <a:lnTo>
                      <a:pt x="23612" y="669702"/>
                    </a:lnTo>
                  </a:path>
                </a:pathLst>
              </a:custGeom>
              <a:ln>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BO"/>
              </a:p>
            </p:txBody>
          </p:sp>
          <p:sp>
            <p:nvSpPr>
              <p:cNvPr id="22" name="21 CuadroTexto"/>
              <p:cNvSpPr txBox="1"/>
              <p:nvPr/>
            </p:nvSpPr>
            <p:spPr>
              <a:xfrm>
                <a:off x="500034" y="5631436"/>
                <a:ext cx="2203617" cy="369332"/>
              </a:xfrm>
              <a:prstGeom prst="rect">
                <a:avLst/>
              </a:prstGeom>
              <a:noFill/>
            </p:spPr>
            <p:txBody>
              <a:bodyPr wrap="none" rtlCol="0">
                <a:spAutoFit/>
              </a:bodyPr>
              <a:lstStyle/>
              <a:p>
                <a:r>
                  <a:rPr lang="es-BO" b="1" dirty="0" smtClean="0">
                    <a:solidFill>
                      <a:schemeClr val="tx1"/>
                    </a:solidFill>
                    <a:latin typeface="Segoe UI" pitchFamily="34" charset="0"/>
                    <a:cs typeface="Segoe UI" pitchFamily="34" charset="0"/>
                  </a:rPr>
                  <a:t>Inicio del proyecto</a:t>
                </a:r>
                <a:endParaRPr lang="es-BO" b="1" dirty="0">
                  <a:solidFill>
                    <a:schemeClr val="tx1"/>
                  </a:solidFill>
                  <a:latin typeface="Segoe UI" pitchFamily="34" charset="0"/>
                  <a:cs typeface="Segoe UI" pitchFamily="34" charset="0"/>
                </a:endParaRPr>
              </a:p>
            </p:txBody>
          </p:sp>
        </p:grpSp>
      </p:grpSp>
      <p:grpSp>
        <p:nvGrpSpPr>
          <p:cNvPr id="23" name="34 Grupo"/>
          <p:cNvGrpSpPr/>
          <p:nvPr/>
        </p:nvGrpSpPr>
        <p:grpSpPr>
          <a:xfrm>
            <a:off x="905163" y="1930511"/>
            <a:ext cx="2590570" cy="3146133"/>
            <a:chOff x="1357290" y="1357298"/>
            <a:chExt cx="2590570" cy="3146133"/>
          </a:xfrm>
        </p:grpSpPr>
        <p:sp>
          <p:nvSpPr>
            <p:cNvPr id="24" name="23 Flecha derecha"/>
            <p:cNvSpPr/>
            <p:nvPr/>
          </p:nvSpPr>
          <p:spPr>
            <a:xfrm rot="19170720">
              <a:off x="2733414" y="4217679"/>
              <a:ext cx="1214446" cy="2857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b="1">
                <a:latin typeface="Segoe UI" pitchFamily="34" charset="0"/>
                <a:cs typeface="Segoe UI" pitchFamily="34" charset="0"/>
              </a:endParaRPr>
            </a:p>
          </p:txBody>
        </p:sp>
        <p:sp>
          <p:nvSpPr>
            <p:cNvPr id="25" name="24 Forma libre"/>
            <p:cNvSpPr/>
            <p:nvPr/>
          </p:nvSpPr>
          <p:spPr>
            <a:xfrm>
              <a:off x="2590800" y="1695456"/>
              <a:ext cx="706582" cy="2590800"/>
            </a:xfrm>
            <a:custGeom>
              <a:avLst/>
              <a:gdLst>
                <a:gd name="connsiteX0" fmla="*/ 706582 w 706582"/>
                <a:gd name="connsiteY0" fmla="*/ 2590800 h 2590800"/>
                <a:gd name="connsiteX1" fmla="*/ 387927 w 706582"/>
                <a:gd name="connsiteY1" fmla="*/ 443346 h 2590800"/>
                <a:gd name="connsiteX2" fmla="*/ 0 w 706582"/>
                <a:gd name="connsiteY2" fmla="*/ 0 h 2590800"/>
              </a:gdLst>
              <a:ahLst/>
              <a:cxnLst>
                <a:cxn ang="0">
                  <a:pos x="connsiteX0" y="connsiteY0"/>
                </a:cxn>
                <a:cxn ang="0">
                  <a:pos x="connsiteX1" y="connsiteY1"/>
                </a:cxn>
                <a:cxn ang="0">
                  <a:pos x="connsiteX2" y="connsiteY2"/>
                </a:cxn>
              </a:cxnLst>
              <a:rect l="l" t="t" r="r" b="b"/>
              <a:pathLst>
                <a:path w="706582" h="2590800">
                  <a:moveTo>
                    <a:pt x="706582" y="2590800"/>
                  </a:moveTo>
                  <a:cubicBezTo>
                    <a:pt x="606136" y="1732973"/>
                    <a:pt x="505691" y="875146"/>
                    <a:pt x="387927" y="443346"/>
                  </a:cubicBezTo>
                  <a:cubicBezTo>
                    <a:pt x="270163" y="11546"/>
                    <a:pt x="135081" y="5773"/>
                    <a:pt x="0" y="0"/>
                  </a:cubicBezTo>
                </a:path>
              </a:pathLst>
            </a:custGeom>
            <a:ln w="31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BO" b="1">
                <a:latin typeface="Segoe UI" pitchFamily="34" charset="0"/>
                <a:cs typeface="Segoe UI" pitchFamily="34" charset="0"/>
              </a:endParaRPr>
            </a:p>
          </p:txBody>
        </p:sp>
        <p:sp>
          <p:nvSpPr>
            <p:cNvPr id="26" name="25 CuadroTexto"/>
            <p:cNvSpPr txBox="1"/>
            <p:nvPr/>
          </p:nvSpPr>
          <p:spPr>
            <a:xfrm>
              <a:off x="1357290" y="1357298"/>
              <a:ext cx="1656223" cy="769441"/>
            </a:xfrm>
            <a:prstGeom prst="rect">
              <a:avLst/>
            </a:prstGeom>
            <a:noFill/>
          </p:spPr>
          <p:txBody>
            <a:bodyPr wrap="none" rtlCol="0">
              <a:spAutoFit/>
            </a:bodyPr>
            <a:lstStyle/>
            <a:p>
              <a:r>
                <a:rPr lang="es-BO" b="1" dirty="0" smtClean="0">
                  <a:solidFill>
                    <a:schemeClr val="tx1"/>
                  </a:solidFill>
                  <a:latin typeface="Segoe UI" pitchFamily="34" charset="0"/>
                  <a:cs typeface="Segoe UI" pitchFamily="34" charset="0"/>
                </a:rPr>
                <a:t>Empuje del</a:t>
              </a:r>
            </a:p>
            <a:p>
              <a:r>
                <a:rPr lang="es-BO" b="1" dirty="0" smtClean="0">
                  <a:solidFill>
                    <a:schemeClr val="tx1"/>
                  </a:solidFill>
                  <a:latin typeface="Segoe UI" pitchFamily="34" charset="0"/>
                  <a:cs typeface="Segoe UI" pitchFamily="34" charset="0"/>
                </a:rPr>
                <a:t>proyecto</a:t>
              </a:r>
              <a:endParaRPr lang="es-BO" b="1" dirty="0">
                <a:solidFill>
                  <a:schemeClr val="tx1"/>
                </a:solidFill>
                <a:latin typeface="Segoe UI" pitchFamily="34" charset="0"/>
                <a:cs typeface="Segoe UI" pitchFamily="34" charset="0"/>
              </a:endParaRPr>
            </a:p>
          </p:txBody>
        </p:sp>
      </p:grpSp>
      <p:sp>
        <p:nvSpPr>
          <p:cNvPr id="27" name="1 Título"/>
          <p:cNvSpPr txBox="1">
            <a:spLocks/>
          </p:cNvSpPr>
          <p:nvPr/>
        </p:nvSpPr>
        <p:spPr>
          <a:xfrm>
            <a:off x="462273" y="1991119"/>
            <a:ext cx="8229600" cy="56207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BO" altLang="zh-CN" sz="2400" b="1" dirty="0" smtClean="0">
                <a:solidFill>
                  <a:srgbClr val="CC0000"/>
                </a:solidFill>
                <a:latin typeface="+mn-lt"/>
                <a:ea typeface="+mj-ea"/>
                <a:cs typeface="+mj-cs"/>
              </a:rPr>
              <a:t>Ciclo del negocio de los </a:t>
            </a:r>
          </a:p>
          <a:p>
            <a:pPr marL="0" marR="0" lvl="0" indent="0" algn="ctr" defTabSz="914400" rtl="0" eaLnBrk="1" fontAlgn="auto" latinLnBrk="0" hangingPunct="1">
              <a:lnSpc>
                <a:spcPct val="100000"/>
              </a:lnSpc>
              <a:spcBef>
                <a:spcPct val="0"/>
              </a:spcBef>
              <a:spcAft>
                <a:spcPts val="0"/>
              </a:spcAft>
              <a:buClrTx/>
              <a:buSzTx/>
              <a:buFontTx/>
              <a:buNone/>
              <a:tabLst/>
              <a:defRPr/>
            </a:pPr>
            <a:r>
              <a:rPr lang="es-BO" altLang="zh-CN" sz="2400" b="1" dirty="0" smtClean="0">
                <a:solidFill>
                  <a:srgbClr val="CC0000"/>
                </a:solidFill>
                <a:latin typeface="+mn-lt"/>
                <a:ea typeface="+mj-ea"/>
                <a:cs typeface="+mj-cs"/>
              </a:rPr>
              <a:t>seguros indexados</a:t>
            </a:r>
          </a:p>
        </p:txBody>
      </p:sp>
      <p:sp>
        <p:nvSpPr>
          <p:cNvPr id="28" name="27 CuadroTexto"/>
          <p:cNvSpPr txBox="1"/>
          <p:nvPr/>
        </p:nvSpPr>
        <p:spPr>
          <a:xfrm>
            <a:off x="6978134" y="2927223"/>
            <a:ext cx="1713739" cy="304698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square" rtlCol="0">
            <a:spAutoFit/>
          </a:bodyPr>
          <a:lstStyle/>
          <a:p>
            <a:r>
              <a:rPr lang="es-BO" sz="1600" b="1" dirty="0" smtClean="0">
                <a:latin typeface="Segoe UI" pitchFamily="34" charset="0"/>
                <a:cs typeface="Segoe UI" pitchFamily="34" charset="0"/>
              </a:rPr>
              <a:t>Contribuciones: del proyecto</a:t>
            </a:r>
          </a:p>
          <a:p>
            <a:pPr>
              <a:buFont typeface="Calibri" pitchFamily="34" charset="0"/>
              <a:buChar char="»"/>
            </a:pPr>
            <a:r>
              <a:rPr lang="es-BO" sz="1600" dirty="0">
                <a:latin typeface="Segoe UI" pitchFamily="34" charset="0"/>
                <a:cs typeface="Segoe UI" pitchFamily="34" charset="0"/>
              </a:rPr>
              <a:t> </a:t>
            </a:r>
            <a:r>
              <a:rPr lang="es-BO" sz="1600" dirty="0" smtClean="0">
                <a:solidFill>
                  <a:schemeClr val="tx1"/>
                </a:solidFill>
                <a:latin typeface="Segoe UI" pitchFamily="34" charset="0"/>
                <a:cs typeface="Segoe UI" pitchFamily="34" charset="0"/>
              </a:rPr>
              <a:t>Costo I&amp;D</a:t>
            </a:r>
          </a:p>
          <a:p>
            <a:pPr>
              <a:buFont typeface="Calibri" pitchFamily="34" charset="0"/>
              <a:buChar char="»"/>
            </a:pPr>
            <a:r>
              <a:rPr lang="es-BO" sz="1600" dirty="0">
                <a:solidFill>
                  <a:schemeClr val="tx1"/>
                </a:solidFill>
                <a:latin typeface="Segoe UI" pitchFamily="34" charset="0"/>
                <a:cs typeface="Segoe UI" pitchFamily="34" charset="0"/>
              </a:rPr>
              <a:t> </a:t>
            </a:r>
            <a:r>
              <a:rPr lang="es-BO" sz="1600" dirty="0" smtClean="0">
                <a:solidFill>
                  <a:schemeClr val="tx1"/>
                </a:solidFill>
                <a:latin typeface="Segoe UI" pitchFamily="34" charset="0"/>
                <a:cs typeface="Segoe UI" pitchFamily="34" charset="0"/>
              </a:rPr>
              <a:t>Configuración producto (índice)</a:t>
            </a:r>
          </a:p>
          <a:p>
            <a:pPr>
              <a:buFont typeface="Calibri" pitchFamily="34" charset="0"/>
              <a:buChar char="»"/>
            </a:pPr>
            <a:r>
              <a:rPr lang="es-BO" sz="1600" dirty="0" smtClean="0">
                <a:solidFill>
                  <a:schemeClr val="tx1"/>
                </a:solidFill>
                <a:latin typeface="Segoe UI" pitchFamily="34" charset="0"/>
                <a:cs typeface="Segoe UI" pitchFamily="34" charset="0"/>
              </a:rPr>
              <a:t> Introducción producto</a:t>
            </a:r>
          </a:p>
          <a:p>
            <a:pPr>
              <a:buFont typeface="Calibri" pitchFamily="34" charset="0"/>
              <a:buChar char="»"/>
            </a:pPr>
            <a:r>
              <a:rPr lang="es-BO" sz="1600" dirty="0">
                <a:solidFill>
                  <a:schemeClr val="tx1"/>
                </a:solidFill>
                <a:latin typeface="Segoe UI" pitchFamily="34" charset="0"/>
                <a:cs typeface="Segoe UI" pitchFamily="34" charset="0"/>
              </a:rPr>
              <a:t> </a:t>
            </a:r>
            <a:r>
              <a:rPr lang="es-BO" sz="1600" dirty="0" smtClean="0">
                <a:solidFill>
                  <a:schemeClr val="tx1"/>
                </a:solidFill>
                <a:latin typeface="Segoe UI" pitchFamily="34" charset="0"/>
                <a:cs typeface="Segoe UI" pitchFamily="34" charset="0"/>
              </a:rPr>
              <a:t>Adecuación al uso</a:t>
            </a:r>
          </a:p>
          <a:p>
            <a:pPr>
              <a:buFont typeface="Calibri" pitchFamily="34" charset="0"/>
              <a:buChar char="»"/>
            </a:pPr>
            <a:r>
              <a:rPr lang="es-BO" sz="1600" dirty="0">
                <a:solidFill>
                  <a:schemeClr val="tx1"/>
                </a:solidFill>
                <a:latin typeface="Segoe UI" pitchFamily="34" charset="0"/>
                <a:cs typeface="Segoe UI" pitchFamily="34" charset="0"/>
              </a:rPr>
              <a:t> </a:t>
            </a:r>
            <a:r>
              <a:rPr lang="es-BO" sz="1600" dirty="0" smtClean="0">
                <a:solidFill>
                  <a:schemeClr val="tx1"/>
                </a:solidFill>
                <a:latin typeface="Segoe UI" pitchFamily="34" charset="0"/>
                <a:cs typeface="Segoe UI" pitchFamily="34" charset="0"/>
              </a:rPr>
              <a:t>Condiciones de regulación</a:t>
            </a:r>
          </a:p>
        </p:txBody>
      </p:sp>
      <p:grpSp>
        <p:nvGrpSpPr>
          <p:cNvPr id="29" name="41 Grupo"/>
          <p:cNvGrpSpPr/>
          <p:nvPr/>
        </p:nvGrpSpPr>
        <p:grpSpPr>
          <a:xfrm>
            <a:off x="3691245" y="1919111"/>
            <a:ext cx="4830010" cy="2368854"/>
            <a:chOff x="4143372" y="1988840"/>
            <a:chExt cx="4830010" cy="2368854"/>
          </a:xfrm>
        </p:grpSpPr>
        <p:sp>
          <p:nvSpPr>
            <p:cNvPr id="30" name="29 Elipse"/>
            <p:cNvSpPr/>
            <p:nvPr/>
          </p:nvSpPr>
          <p:spPr>
            <a:xfrm>
              <a:off x="4143372" y="4143380"/>
              <a:ext cx="214314" cy="214314"/>
            </a:xfrm>
            <a:prstGeom prst="ellipse">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31" name="30 Forma libre"/>
            <p:cNvSpPr/>
            <p:nvPr/>
          </p:nvSpPr>
          <p:spPr>
            <a:xfrm>
              <a:off x="4281055" y="2420888"/>
              <a:ext cx="3531306" cy="1763184"/>
            </a:xfrm>
            <a:custGeom>
              <a:avLst/>
              <a:gdLst>
                <a:gd name="connsiteX0" fmla="*/ 0 w 3463636"/>
                <a:gd name="connsiteY0" fmla="*/ 2189018 h 2189018"/>
                <a:gd name="connsiteX1" fmla="*/ 2687781 w 3463636"/>
                <a:gd name="connsiteY1" fmla="*/ 360218 h 2189018"/>
                <a:gd name="connsiteX2" fmla="*/ 3463636 w 3463636"/>
                <a:gd name="connsiteY2" fmla="*/ 27709 h 2189018"/>
              </a:gdLst>
              <a:ahLst/>
              <a:cxnLst>
                <a:cxn ang="0">
                  <a:pos x="connsiteX0" y="connsiteY0"/>
                </a:cxn>
                <a:cxn ang="0">
                  <a:pos x="connsiteX1" y="connsiteY1"/>
                </a:cxn>
                <a:cxn ang="0">
                  <a:pos x="connsiteX2" y="connsiteY2"/>
                </a:cxn>
              </a:cxnLst>
              <a:rect l="l" t="t" r="r" b="b"/>
              <a:pathLst>
                <a:path w="3463636" h="2189018">
                  <a:moveTo>
                    <a:pt x="0" y="2189018"/>
                  </a:moveTo>
                  <a:cubicBezTo>
                    <a:pt x="1055254" y="1454727"/>
                    <a:pt x="2110508" y="720436"/>
                    <a:pt x="2687781" y="360218"/>
                  </a:cubicBezTo>
                  <a:cubicBezTo>
                    <a:pt x="3265054" y="0"/>
                    <a:pt x="3341254" y="85436"/>
                    <a:pt x="3463636" y="27709"/>
                  </a:cubicBezTo>
                </a:path>
              </a:pathLst>
            </a:custGeom>
            <a:ln w="31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BO"/>
            </a:p>
          </p:txBody>
        </p:sp>
        <p:sp>
          <p:nvSpPr>
            <p:cNvPr id="32" name="31 CuadroTexto"/>
            <p:cNvSpPr txBox="1"/>
            <p:nvPr/>
          </p:nvSpPr>
          <p:spPr>
            <a:xfrm>
              <a:off x="7740352" y="1988840"/>
              <a:ext cx="1233030" cy="646331"/>
            </a:xfrm>
            <a:prstGeom prst="rect">
              <a:avLst/>
            </a:prstGeom>
            <a:noFill/>
          </p:spPr>
          <p:txBody>
            <a:bodyPr wrap="none" rtlCol="0">
              <a:spAutoFit/>
            </a:bodyPr>
            <a:lstStyle/>
            <a:p>
              <a:r>
                <a:rPr lang="es-BO" b="1" dirty="0" smtClean="0">
                  <a:solidFill>
                    <a:schemeClr val="tx1"/>
                  </a:solidFill>
                  <a:latin typeface="Segoe UI" pitchFamily="34" charset="0"/>
                  <a:cs typeface="Segoe UI" pitchFamily="34" charset="0"/>
                </a:rPr>
                <a:t>Salida del</a:t>
              </a:r>
            </a:p>
            <a:p>
              <a:r>
                <a:rPr lang="es-BO" b="1" dirty="0" smtClean="0">
                  <a:solidFill>
                    <a:schemeClr val="tx1"/>
                  </a:solidFill>
                  <a:latin typeface="Segoe UI" pitchFamily="34" charset="0"/>
                  <a:cs typeface="Segoe UI" pitchFamily="34" charset="0"/>
                </a:rPr>
                <a:t>proyecto</a:t>
              </a:r>
              <a:endParaRPr lang="es-BO" b="1" dirty="0">
                <a:solidFill>
                  <a:schemeClr val="tx1"/>
                </a:solidFill>
                <a:latin typeface="Segoe UI" pitchFamily="34" charset="0"/>
                <a:cs typeface="Segoe UI" pitchFamily="34" charset="0"/>
              </a:endParaRPr>
            </a:p>
          </p:txBody>
        </p:sp>
      </p:grpSp>
      <p:sp>
        <p:nvSpPr>
          <p:cNvPr id="33" name="Line 6"/>
          <p:cNvSpPr>
            <a:spLocks noChangeShapeType="1"/>
          </p:cNvSpPr>
          <p:nvPr/>
        </p:nvSpPr>
        <p:spPr bwMode="auto">
          <a:xfrm>
            <a:off x="1846312" y="4109343"/>
            <a:ext cx="5105400" cy="0"/>
          </a:xfrm>
          <a:prstGeom prst="line">
            <a:avLst/>
          </a:prstGeom>
          <a:noFill/>
          <a:ln w="9525">
            <a:solidFill>
              <a:schemeClr val="tx1"/>
            </a:solidFill>
            <a:round/>
            <a:headEnd/>
            <a:tailEnd/>
          </a:ln>
          <a:effectLst/>
        </p:spPr>
        <p:txBody>
          <a:bodyPr wrap="none" anchor="ctr"/>
          <a:lstStyle/>
          <a:p>
            <a:endParaRPr lang="es-BO">
              <a:latin typeface="Segoe UI" pitchFamily="34" charset="0"/>
              <a:cs typeface="Segoe UI" pitchFamily="34" charset="0"/>
            </a:endParaRPr>
          </a:p>
        </p:txBody>
      </p:sp>
      <p:sp>
        <p:nvSpPr>
          <p:cNvPr id="34" name="Line 7"/>
          <p:cNvSpPr>
            <a:spLocks noChangeShapeType="1"/>
          </p:cNvSpPr>
          <p:nvPr/>
        </p:nvSpPr>
        <p:spPr bwMode="auto">
          <a:xfrm>
            <a:off x="1846312" y="5015807"/>
            <a:ext cx="5105400" cy="0"/>
          </a:xfrm>
          <a:prstGeom prst="line">
            <a:avLst/>
          </a:prstGeom>
          <a:noFill/>
          <a:ln w="9525">
            <a:solidFill>
              <a:schemeClr val="tx1"/>
            </a:solidFill>
            <a:round/>
            <a:headEnd/>
            <a:tailEnd/>
          </a:ln>
          <a:effectLst/>
        </p:spPr>
        <p:txBody>
          <a:bodyPr wrap="none" anchor="ctr"/>
          <a:lstStyle/>
          <a:p>
            <a:endParaRPr lang="es-BO">
              <a:latin typeface="Segoe UI" pitchFamily="34" charset="0"/>
              <a:cs typeface="Segoe UI" pitchFamily="34" charset="0"/>
            </a:endParaRPr>
          </a:p>
        </p:txBody>
      </p:sp>
      <p:sp>
        <p:nvSpPr>
          <p:cNvPr id="35" name="Line 8"/>
          <p:cNvSpPr>
            <a:spLocks noChangeShapeType="1"/>
          </p:cNvSpPr>
          <p:nvPr/>
        </p:nvSpPr>
        <p:spPr bwMode="auto">
          <a:xfrm>
            <a:off x="2980184" y="3127567"/>
            <a:ext cx="0" cy="2601915"/>
          </a:xfrm>
          <a:prstGeom prst="line">
            <a:avLst/>
          </a:prstGeom>
          <a:noFill/>
          <a:ln w="9525">
            <a:solidFill>
              <a:schemeClr val="tx1"/>
            </a:solidFill>
            <a:round/>
            <a:headEnd/>
            <a:tailEnd/>
          </a:ln>
          <a:effectLst/>
        </p:spPr>
        <p:txBody>
          <a:bodyPr wrap="none" anchor="ctr"/>
          <a:lstStyle/>
          <a:p>
            <a:endParaRPr lang="es-BO">
              <a:latin typeface="Segoe UI" pitchFamily="34" charset="0"/>
              <a:cs typeface="Segoe UI" pitchFamily="34" charset="0"/>
            </a:endParaRPr>
          </a:p>
        </p:txBody>
      </p:sp>
      <p:sp>
        <p:nvSpPr>
          <p:cNvPr id="36" name="Line 9"/>
          <p:cNvSpPr>
            <a:spLocks noChangeShapeType="1"/>
          </p:cNvSpPr>
          <p:nvPr/>
        </p:nvSpPr>
        <p:spPr bwMode="auto">
          <a:xfrm>
            <a:off x="4284712" y="3140968"/>
            <a:ext cx="0" cy="2601915"/>
          </a:xfrm>
          <a:prstGeom prst="line">
            <a:avLst/>
          </a:prstGeom>
          <a:noFill/>
          <a:ln w="9525">
            <a:solidFill>
              <a:schemeClr val="tx1"/>
            </a:solidFill>
            <a:round/>
            <a:headEnd/>
            <a:tailEnd/>
          </a:ln>
          <a:effectLst/>
        </p:spPr>
        <p:txBody>
          <a:bodyPr wrap="none" anchor="ctr"/>
          <a:lstStyle/>
          <a:p>
            <a:endParaRPr lang="es-BO">
              <a:latin typeface="Segoe UI" pitchFamily="34" charset="0"/>
              <a:cs typeface="Segoe UI" pitchFamily="34" charset="0"/>
            </a:endParaRPr>
          </a:p>
        </p:txBody>
      </p:sp>
      <p:sp>
        <p:nvSpPr>
          <p:cNvPr id="37" name="Line 10"/>
          <p:cNvSpPr>
            <a:spLocks noChangeShapeType="1"/>
          </p:cNvSpPr>
          <p:nvPr/>
        </p:nvSpPr>
        <p:spPr bwMode="auto">
          <a:xfrm>
            <a:off x="5580112" y="3140968"/>
            <a:ext cx="0" cy="2601915"/>
          </a:xfrm>
          <a:prstGeom prst="line">
            <a:avLst/>
          </a:prstGeom>
          <a:noFill/>
          <a:ln w="9525">
            <a:solidFill>
              <a:schemeClr val="tx1"/>
            </a:solidFill>
            <a:round/>
            <a:headEnd/>
            <a:tailEnd/>
          </a:ln>
          <a:effectLst/>
        </p:spPr>
        <p:txBody>
          <a:bodyPr wrap="none" anchor="ctr"/>
          <a:lstStyle/>
          <a:p>
            <a:endParaRPr lang="es-BO">
              <a:latin typeface="Segoe UI" pitchFamily="34" charset="0"/>
              <a:cs typeface="Segoe UI" pitchFamily="34" charset="0"/>
            </a:endParaRPr>
          </a:p>
        </p:txBody>
      </p:sp>
      <p:sp>
        <p:nvSpPr>
          <p:cNvPr id="38" name="Text Box 11"/>
          <p:cNvSpPr txBox="1">
            <a:spLocks noChangeArrowheads="1"/>
          </p:cNvSpPr>
          <p:nvPr/>
        </p:nvSpPr>
        <p:spPr bwMode="auto">
          <a:xfrm>
            <a:off x="1043608" y="3284984"/>
            <a:ext cx="1143000" cy="336550"/>
          </a:xfrm>
          <a:prstGeom prst="rect">
            <a:avLst/>
          </a:prstGeom>
          <a:noFill/>
          <a:ln w="9525">
            <a:noFill/>
            <a:miter lim="800000"/>
            <a:headEnd/>
            <a:tailEnd/>
          </a:ln>
          <a:effectLst/>
        </p:spPr>
        <p:txBody>
          <a:bodyPr>
            <a:spAutoFit/>
          </a:bodyPr>
          <a:lstStyle/>
          <a:p>
            <a:pPr>
              <a:spcBef>
                <a:spcPct val="50000"/>
              </a:spcBef>
            </a:pPr>
            <a:r>
              <a:rPr lang="es-ES_tradnl" sz="1600" b="1" dirty="0">
                <a:latin typeface="Segoe UI" pitchFamily="34" charset="0"/>
                <a:cs typeface="Segoe UI" pitchFamily="34" charset="0"/>
              </a:rPr>
              <a:t>Alta</a:t>
            </a:r>
            <a:endParaRPr lang="es-ES_tradnl" sz="2800" b="1" dirty="0">
              <a:latin typeface="Segoe UI" pitchFamily="34" charset="0"/>
              <a:cs typeface="Segoe UI" pitchFamily="34" charset="0"/>
            </a:endParaRPr>
          </a:p>
        </p:txBody>
      </p:sp>
      <p:sp>
        <p:nvSpPr>
          <p:cNvPr id="39" name="Text Box 12"/>
          <p:cNvSpPr txBox="1">
            <a:spLocks noChangeArrowheads="1"/>
          </p:cNvSpPr>
          <p:nvPr/>
        </p:nvSpPr>
        <p:spPr bwMode="auto">
          <a:xfrm>
            <a:off x="899592" y="4437112"/>
            <a:ext cx="1295400" cy="336550"/>
          </a:xfrm>
          <a:prstGeom prst="rect">
            <a:avLst/>
          </a:prstGeom>
          <a:noFill/>
          <a:ln w="9525">
            <a:noFill/>
            <a:miter lim="800000"/>
            <a:headEnd/>
            <a:tailEnd/>
          </a:ln>
          <a:effectLst/>
        </p:spPr>
        <p:txBody>
          <a:bodyPr>
            <a:spAutoFit/>
          </a:bodyPr>
          <a:lstStyle/>
          <a:p>
            <a:pPr>
              <a:spcBef>
                <a:spcPct val="50000"/>
              </a:spcBef>
            </a:pPr>
            <a:r>
              <a:rPr lang="es-ES_tradnl" sz="1600" b="1" dirty="0">
                <a:latin typeface="Segoe UI" pitchFamily="34" charset="0"/>
                <a:cs typeface="Segoe UI" pitchFamily="34" charset="0"/>
              </a:rPr>
              <a:t>Mediana</a:t>
            </a:r>
            <a:endParaRPr lang="es-ES_tradnl" sz="2000" dirty="0">
              <a:latin typeface="Segoe UI" pitchFamily="34" charset="0"/>
              <a:cs typeface="Segoe UI" pitchFamily="34" charset="0"/>
            </a:endParaRPr>
          </a:p>
        </p:txBody>
      </p:sp>
      <p:sp>
        <p:nvSpPr>
          <p:cNvPr id="40" name="Text Box 13"/>
          <p:cNvSpPr txBox="1">
            <a:spLocks noChangeArrowheads="1"/>
          </p:cNvSpPr>
          <p:nvPr/>
        </p:nvSpPr>
        <p:spPr bwMode="auto">
          <a:xfrm>
            <a:off x="1115616" y="5301208"/>
            <a:ext cx="1295400" cy="336550"/>
          </a:xfrm>
          <a:prstGeom prst="rect">
            <a:avLst/>
          </a:prstGeom>
          <a:noFill/>
          <a:ln w="9525">
            <a:noFill/>
            <a:miter lim="800000"/>
            <a:headEnd/>
            <a:tailEnd/>
          </a:ln>
          <a:effectLst/>
        </p:spPr>
        <p:txBody>
          <a:bodyPr>
            <a:spAutoFit/>
          </a:bodyPr>
          <a:lstStyle/>
          <a:p>
            <a:pPr>
              <a:spcBef>
                <a:spcPct val="50000"/>
              </a:spcBef>
            </a:pPr>
            <a:r>
              <a:rPr lang="es-ES_tradnl" sz="1600" b="1" dirty="0">
                <a:latin typeface="Segoe UI" pitchFamily="34" charset="0"/>
                <a:cs typeface="Segoe UI" pitchFamily="34" charset="0"/>
              </a:rPr>
              <a:t>Baja</a:t>
            </a:r>
            <a:endParaRPr lang="es-ES_tradnl" dirty="0">
              <a:latin typeface="Segoe UI" pitchFamily="34" charset="0"/>
              <a:cs typeface="Segoe UI" pitchFamily="34" charset="0"/>
            </a:endParaRPr>
          </a:p>
        </p:txBody>
      </p:sp>
      <p:sp>
        <p:nvSpPr>
          <p:cNvPr id="41" name="40 Forma libre"/>
          <p:cNvSpPr/>
          <p:nvPr/>
        </p:nvSpPr>
        <p:spPr bwMode="auto">
          <a:xfrm>
            <a:off x="1835696" y="3717032"/>
            <a:ext cx="5000172" cy="2077962"/>
          </a:xfrm>
          <a:custGeom>
            <a:avLst/>
            <a:gdLst>
              <a:gd name="connsiteX0" fmla="*/ 0 w 5000172"/>
              <a:gd name="connsiteY0" fmla="*/ 1930400 h 2077962"/>
              <a:gd name="connsiteX1" fmla="*/ 1103086 w 5000172"/>
              <a:gd name="connsiteY1" fmla="*/ 1509485 h 2077962"/>
              <a:gd name="connsiteX2" fmla="*/ 2133600 w 5000172"/>
              <a:gd name="connsiteY2" fmla="*/ 232228 h 2077962"/>
              <a:gd name="connsiteX3" fmla="*/ 3120572 w 5000172"/>
              <a:gd name="connsiteY3" fmla="*/ 261257 h 2077962"/>
              <a:gd name="connsiteX4" fmla="*/ 4717143 w 5000172"/>
              <a:gd name="connsiteY4" fmla="*/ 1799771 h 2077962"/>
              <a:gd name="connsiteX5" fmla="*/ 4818743 w 5000172"/>
              <a:gd name="connsiteY5" fmla="*/ 1930400 h 2077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0172" h="2077962">
                <a:moveTo>
                  <a:pt x="0" y="1930400"/>
                </a:moveTo>
                <a:cubicBezTo>
                  <a:pt x="373743" y="1861457"/>
                  <a:pt x="747486" y="1792514"/>
                  <a:pt x="1103086" y="1509485"/>
                </a:cubicBezTo>
                <a:cubicBezTo>
                  <a:pt x="1458686" y="1226456"/>
                  <a:pt x="1797352" y="440266"/>
                  <a:pt x="2133600" y="232228"/>
                </a:cubicBezTo>
                <a:cubicBezTo>
                  <a:pt x="2469848" y="24190"/>
                  <a:pt x="2689982" y="0"/>
                  <a:pt x="3120572" y="261257"/>
                </a:cubicBezTo>
                <a:cubicBezTo>
                  <a:pt x="3551162" y="522514"/>
                  <a:pt x="4434115" y="1521581"/>
                  <a:pt x="4717143" y="1799771"/>
                </a:cubicBezTo>
                <a:cubicBezTo>
                  <a:pt x="5000172" y="2077962"/>
                  <a:pt x="4809067" y="1925562"/>
                  <a:pt x="4818743" y="193040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BO" sz="2400" b="0" i="0" u="none" strike="noStrike" cap="none" normalizeH="0" baseline="0" smtClean="0">
              <a:ln>
                <a:noFill/>
              </a:ln>
              <a:solidFill>
                <a:schemeClr val="tx1"/>
              </a:solidFill>
              <a:effectLst/>
              <a:latin typeface="Segoe UI" pitchFamily="34" charset="0"/>
              <a:cs typeface="Segoe UI" pitchFamily="34" charset="0"/>
            </a:endParaRPr>
          </a:p>
        </p:txBody>
      </p:sp>
    </p:spTree>
    <p:extLst>
      <p:ext uri="{BB962C8B-B14F-4D97-AF65-F5344CB8AC3E}">
        <p14:creationId xmlns:p14="http://schemas.microsoft.com/office/powerpoint/2010/main" xmlns="" val="110592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6 Imagen" descr="idea_bulb.jpg"/>
          <p:cNvPicPr>
            <a:picLocks noChangeAspect="1"/>
          </p:cNvPicPr>
          <p:nvPr/>
        </p:nvPicPr>
        <p:blipFill>
          <a:blip r:embed="rId2" cstate="print"/>
          <a:srcRect l="8246" r="40857" b="15028"/>
          <a:stretch>
            <a:fillRect/>
          </a:stretch>
        </p:blipFill>
        <p:spPr bwMode="auto">
          <a:xfrm>
            <a:off x="0" y="1916833"/>
            <a:ext cx="1783401" cy="2232248"/>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 y="0"/>
            <a:ext cx="9182100" cy="187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srcRect/>
          <a:stretch>
            <a:fillRect/>
          </a:stretch>
        </p:blipFill>
        <p:spPr bwMode="auto">
          <a:xfrm>
            <a:off x="785786" y="6391275"/>
            <a:ext cx="7769225" cy="466725"/>
          </a:xfrm>
          <a:prstGeom prst="rect">
            <a:avLst/>
          </a:prstGeom>
          <a:noFill/>
          <a:ln w="9525">
            <a:noFill/>
            <a:miter lim="800000"/>
            <a:headEnd/>
            <a:tailEnd/>
          </a:ln>
          <a:effectLst/>
        </p:spPr>
      </p:pic>
      <p:sp>
        <p:nvSpPr>
          <p:cNvPr id="6" name="2 Marcador de contenido"/>
          <p:cNvSpPr txBox="1">
            <a:spLocks/>
          </p:cNvSpPr>
          <p:nvPr/>
        </p:nvSpPr>
        <p:spPr>
          <a:xfrm>
            <a:off x="1835696" y="2852936"/>
            <a:ext cx="6826399" cy="3534692"/>
          </a:xfrm>
          <a:prstGeom prst="rect">
            <a:avLst/>
          </a:prstGeom>
        </p:spPr>
        <p:txBody>
          <a:bodyPr vert="horz" lIns="91440" tIns="45720" rIns="91440" bIns="45720" rtlCol="0">
            <a:normAutofit lnSpcReduction="10000"/>
          </a:bodyPr>
          <a:lstStyle/>
          <a:p>
            <a:pPr marL="0" marR="0" lvl="0" indent="0"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s-PE" sz="2600" b="0" i="0" u="none" strike="noStrike" kern="1200" cap="none" spc="0" normalizeH="0" baseline="0" noProof="0" dirty="0" smtClean="0">
                <a:ln>
                  <a:noFill/>
                </a:ln>
                <a:effectLst/>
                <a:uLnTx/>
                <a:uFillTx/>
                <a:latin typeface="+mn-lt"/>
                <a:ea typeface="+mn-ea"/>
                <a:cs typeface="+mn-cs"/>
              </a:rPr>
              <a:t> Nunca hay probabilidad cero </a:t>
            </a:r>
          </a:p>
          <a:p>
            <a:pPr marL="0" marR="0" lvl="0" indent="0" defTabSz="914400" rtl="0" eaLnBrk="1" fontAlgn="auto" latinLnBrk="0" hangingPunct="1">
              <a:lnSpc>
                <a:spcPct val="100000"/>
              </a:lnSpc>
              <a:spcBef>
                <a:spcPct val="20000"/>
              </a:spcBef>
              <a:spcAft>
                <a:spcPts val="0"/>
              </a:spcAft>
              <a:buClrTx/>
              <a:buSzTx/>
              <a:buFont typeface="Wingdings" pitchFamily="2" charset="2"/>
              <a:buChar char="ü"/>
              <a:tabLst/>
              <a:defRPr/>
            </a:pPr>
            <a:r>
              <a:rPr lang="es-PE" sz="2600" dirty="0" smtClean="0"/>
              <a:t> No</a:t>
            </a:r>
            <a:r>
              <a:rPr kumimoji="0" lang="es-PE" sz="2600" b="0" i="0" u="none" strike="noStrike" kern="1200" cap="none" spc="0" normalizeH="0" baseline="0" noProof="0" dirty="0" smtClean="0">
                <a:ln>
                  <a:noFill/>
                </a:ln>
                <a:effectLst/>
                <a:uLnTx/>
                <a:uFillTx/>
                <a:latin typeface="+mn-lt"/>
                <a:ea typeface="+mn-ea"/>
                <a:cs typeface="+mn-cs"/>
              </a:rPr>
              <a:t> se puede separar desastres del desarrollo </a:t>
            </a:r>
          </a:p>
          <a:p>
            <a:pPr marL="0" marR="0" lvl="0" indent="0"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s-PE" sz="2600" b="0" i="0" u="none" strike="noStrike" kern="1200" cap="none" spc="0" normalizeH="0" baseline="0" noProof="0" dirty="0" smtClean="0">
                <a:ln>
                  <a:noFill/>
                </a:ln>
                <a:effectLst/>
                <a:uLnTx/>
                <a:uFillTx/>
                <a:latin typeface="+mn-lt"/>
                <a:ea typeface="+mn-ea"/>
                <a:cs typeface="+mn-cs"/>
              </a:rPr>
              <a:t> Se precisa una orientación a procesos, no sólo productos </a:t>
            </a:r>
          </a:p>
          <a:p>
            <a:pPr marL="0" marR="0" lvl="0" indent="0"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s-PE" sz="2600" b="0" i="0" u="none" strike="noStrike" kern="1200" cap="none" spc="0" normalizeH="0" baseline="0" noProof="0" dirty="0" smtClean="0">
                <a:ln>
                  <a:noFill/>
                </a:ln>
                <a:effectLst/>
                <a:uLnTx/>
                <a:uFillTx/>
                <a:latin typeface="+mn-lt"/>
                <a:ea typeface="+mn-ea"/>
                <a:cs typeface="+mn-cs"/>
              </a:rPr>
              <a:t> El nivel local funciona como palanca del cambio (subsidiaridad) </a:t>
            </a:r>
          </a:p>
          <a:p>
            <a:pPr marL="0" marR="0" lvl="0" indent="0"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s-PE" sz="2600" b="0" i="0" u="none" strike="noStrike" kern="1200" cap="none" spc="0" normalizeH="0" baseline="0" noProof="0" dirty="0" smtClean="0">
                <a:ln>
                  <a:noFill/>
                </a:ln>
                <a:effectLst/>
                <a:uLnTx/>
                <a:uFillTx/>
                <a:latin typeface="+mn-lt"/>
                <a:ea typeface="+mn-ea"/>
                <a:cs typeface="+mn-cs"/>
              </a:rPr>
              <a:t> Los procesos participativos son fundamentales para la sostenibilidad</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PE"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PE"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7" name="6 Rectángulo"/>
          <p:cNvSpPr/>
          <p:nvPr/>
        </p:nvSpPr>
        <p:spPr>
          <a:xfrm>
            <a:off x="1763688" y="2060848"/>
            <a:ext cx="6624736" cy="584775"/>
          </a:xfrm>
          <a:prstGeom prst="rect">
            <a:avLst/>
          </a:prstGeom>
        </p:spPr>
        <p:txBody>
          <a:bodyPr wrap="square">
            <a:spAutoFit/>
          </a:bodyPr>
          <a:lstStyle/>
          <a:p>
            <a:pPr algn="ctr" eaLnBrk="0" hangingPunct="0">
              <a:defRPr/>
            </a:pPr>
            <a:r>
              <a:rPr lang="es-PE" sz="3200" b="1" kern="0" dirty="0" smtClean="0">
                <a:solidFill>
                  <a:srgbClr val="C00000"/>
                </a:solidFill>
              </a:rPr>
              <a:t>Principales Lecciones Aprendidas </a:t>
            </a:r>
            <a:endParaRPr lang="es-PE" sz="3200" b="1" kern="0" dirty="0">
              <a:solidFill>
                <a:srgbClr val="C00000"/>
              </a:solidFill>
            </a:endParaRPr>
          </a:p>
        </p:txBody>
      </p:sp>
    </p:spTree>
    <p:extLst>
      <p:ext uri="{BB962C8B-B14F-4D97-AF65-F5344CB8AC3E}">
        <p14:creationId xmlns:p14="http://schemas.microsoft.com/office/powerpoint/2010/main" xmlns="" val="11059243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 y="0"/>
            <a:ext cx="9182100" cy="187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785786" y="6391275"/>
            <a:ext cx="7769225" cy="466725"/>
          </a:xfrm>
          <a:prstGeom prst="rect">
            <a:avLst/>
          </a:prstGeom>
          <a:noFill/>
          <a:ln w="9525">
            <a:noFill/>
            <a:miter lim="800000"/>
            <a:headEnd/>
            <a:tailEnd/>
          </a:ln>
          <a:effectLst/>
        </p:spPr>
      </p:pic>
      <p:sp>
        <p:nvSpPr>
          <p:cNvPr id="6" name="5 Rectángulo"/>
          <p:cNvSpPr/>
          <p:nvPr/>
        </p:nvSpPr>
        <p:spPr>
          <a:xfrm>
            <a:off x="2627784" y="2060848"/>
            <a:ext cx="4325223" cy="584775"/>
          </a:xfrm>
          <a:prstGeom prst="rect">
            <a:avLst/>
          </a:prstGeom>
        </p:spPr>
        <p:txBody>
          <a:bodyPr wrap="none">
            <a:spAutoFit/>
          </a:bodyPr>
          <a:lstStyle/>
          <a:p>
            <a:r>
              <a:rPr lang="es-PE" sz="3200" b="1" kern="0" dirty="0" smtClean="0">
                <a:solidFill>
                  <a:srgbClr val="C00000"/>
                </a:solidFill>
              </a:rPr>
              <a:t>Factores claves de éxito </a:t>
            </a:r>
            <a:endParaRPr lang="es-PE" sz="3200" b="1" dirty="0"/>
          </a:p>
        </p:txBody>
      </p:sp>
      <p:pic>
        <p:nvPicPr>
          <p:cNvPr id="7" name="6 Imagen" descr="exito.jpg"/>
          <p:cNvPicPr>
            <a:picLocks noChangeAspect="1"/>
          </p:cNvPicPr>
          <p:nvPr/>
        </p:nvPicPr>
        <p:blipFill>
          <a:blip r:embed="rId4" cstate="print"/>
          <a:srcRect/>
          <a:stretch>
            <a:fillRect/>
          </a:stretch>
        </p:blipFill>
        <p:spPr bwMode="auto">
          <a:xfrm>
            <a:off x="0" y="1988840"/>
            <a:ext cx="2505075" cy="2505075"/>
          </a:xfrm>
          <a:prstGeom prst="rect">
            <a:avLst/>
          </a:prstGeom>
          <a:noFill/>
          <a:ln w="9525">
            <a:noFill/>
            <a:miter lim="800000"/>
            <a:headEnd/>
            <a:tailEnd/>
          </a:ln>
        </p:spPr>
      </p:pic>
      <p:sp>
        <p:nvSpPr>
          <p:cNvPr id="8" name="2 Marcador de contenido"/>
          <p:cNvSpPr txBox="1">
            <a:spLocks/>
          </p:cNvSpPr>
          <p:nvPr/>
        </p:nvSpPr>
        <p:spPr>
          <a:xfrm>
            <a:off x="1619672" y="2636912"/>
            <a:ext cx="7272808" cy="3672408"/>
          </a:xfrm>
          <a:prstGeom prst="rect">
            <a:avLst/>
          </a:prstGeom>
        </p:spPr>
        <p:txBody>
          <a:bodyPr vert="horz" lIns="91440" tIns="45720" rIns="91440" bIns="45720" rtlCol="0">
            <a:noAutofit/>
          </a:bodyPr>
          <a:lstStyle/>
          <a:p>
            <a:pPr marL="914400" marR="0" lvl="2" indent="0" defTabSz="914400" rtl="0" eaLnBrk="1" fontAlgn="auto" latinLnBrk="0" hangingPunct="1">
              <a:lnSpc>
                <a:spcPct val="100000"/>
              </a:lnSpc>
              <a:spcBef>
                <a:spcPct val="20000"/>
              </a:spcBef>
              <a:spcAft>
                <a:spcPts val="0"/>
              </a:spcAft>
              <a:buClr>
                <a:srgbClr val="C00000"/>
              </a:buClr>
              <a:buSzTx/>
              <a:buFont typeface="Wingdings" pitchFamily="2" charset="2"/>
              <a:buChar char="ü"/>
              <a:tabLst/>
              <a:defRPr/>
            </a:pPr>
            <a:r>
              <a:rPr kumimoji="0" lang="es-PE" sz="2000" b="0" i="0" u="none" strike="noStrike" kern="1200" cap="none" spc="0" normalizeH="0" baseline="0" noProof="0" dirty="0" smtClean="0">
                <a:ln>
                  <a:noFill/>
                </a:ln>
                <a:effectLst/>
                <a:uLnTx/>
                <a:uFillTx/>
                <a:latin typeface="+mn-lt"/>
                <a:ea typeface="+mn-ea"/>
                <a:cs typeface="+mn-cs"/>
              </a:rPr>
              <a:t>Elaboración/actualización de herramientas </a:t>
            </a:r>
          </a:p>
          <a:p>
            <a:pPr marL="914400" marR="0" lvl="2" indent="0" defTabSz="914400" rtl="0" eaLnBrk="1" fontAlgn="auto" latinLnBrk="0" hangingPunct="1">
              <a:lnSpc>
                <a:spcPct val="100000"/>
              </a:lnSpc>
              <a:spcBef>
                <a:spcPct val="20000"/>
              </a:spcBef>
              <a:spcAft>
                <a:spcPts val="0"/>
              </a:spcAft>
              <a:buClr>
                <a:srgbClr val="C00000"/>
              </a:buClr>
              <a:buSzTx/>
              <a:buFont typeface="Wingdings" pitchFamily="2" charset="2"/>
              <a:buChar char="ü"/>
              <a:tabLst/>
              <a:defRPr/>
            </a:pPr>
            <a:r>
              <a:rPr kumimoji="0" lang="es-PE" sz="2000" b="0" i="0" u="none" strike="noStrike" kern="1200" cap="none" spc="0" normalizeH="0" baseline="0" noProof="0" dirty="0" smtClean="0">
                <a:ln>
                  <a:noFill/>
                </a:ln>
                <a:effectLst/>
                <a:uLnTx/>
                <a:uFillTx/>
                <a:latin typeface="+mn-lt"/>
                <a:ea typeface="+mn-ea"/>
                <a:cs typeface="+mn-cs"/>
              </a:rPr>
              <a:t>Trabajo intersectorial e interdisciplinario</a:t>
            </a:r>
          </a:p>
          <a:p>
            <a:pPr marL="914400" marR="0" lvl="2" indent="0" defTabSz="914400" rtl="0" eaLnBrk="1" fontAlgn="auto" latinLnBrk="0" hangingPunct="1">
              <a:lnSpc>
                <a:spcPct val="100000"/>
              </a:lnSpc>
              <a:spcBef>
                <a:spcPct val="20000"/>
              </a:spcBef>
              <a:spcAft>
                <a:spcPts val="0"/>
              </a:spcAft>
              <a:buClr>
                <a:srgbClr val="C00000"/>
              </a:buClr>
              <a:buSzTx/>
              <a:buFont typeface="Wingdings" pitchFamily="2" charset="2"/>
              <a:buChar char="ü"/>
              <a:tabLst/>
              <a:defRPr/>
            </a:pPr>
            <a:r>
              <a:rPr kumimoji="0" lang="es-PE" sz="2000" b="0" i="0" u="none" strike="noStrike" kern="1200" cap="none" spc="0" normalizeH="0" baseline="0" noProof="0" dirty="0" smtClean="0">
                <a:ln>
                  <a:noFill/>
                </a:ln>
                <a:effectLst/>
                <a:uLnTx/>
                <a:uFillTx/>
                <a:latin typeface="+mn-lt"/>
                <a:ea typeface="+mn-ea"/>
                <a:cs typeface="+mn-cs"/>
              </a:rPr>
              <a:t>Implementación de planes de capacitación institucionales</a:t>
            </a:r>
          </a:p>
          <a:p>
            <a:pPr marL="914400" marR="0" lvl="2" indent="0" defTabSz="914400" rtl="0" eaLnBrk="1" fontAlgn="auto" latinLnBrk="0" hangingPunct="1">
              <a:lnSpc>
                <a:spcPct val="100000"/>
              </a:lnSpc>
              <a:spcBef>
                <a:spcPct val="20000"/>
              </a:spcBef>
              <a:spcAft>
                <a:spcPts val="0"/>
              </a:spcAft>
              <a:buClr>
                <a:srgbClr val="C00000"/>
              </a:buClr>
              <a:buSzTx/>
              <a:buFont typeface="Wingdings" pitchFamily="2" charset="2"/>
              <a:buChar char="ü"/>
              <a:tabLst/>
              <a:defRPr/>
            </a:pPr>
            <a:r>
              <a:rPr kumimoji="0" lang="es-PE" sz="2000" b="0" i="0" u="none" strike="noStrike" kern="1200" cap="none" spc="0" normalizeH="0" baseline="0" noProof="0" dirty="0" smtClean="0">
                <a:ln>
                  <a:noFill/>
                </a:ln>
                <a:effectLst/>
                <a:uLnTx/>
                <a:uFillTx/>
                <a:latin typeface="+mn-lt"/>
                <a:ea typeface="+mn-ea"/>
                <a:cs typeface="+mn-cs"/>
              </a:rPr>
              <a:t>Programas permanentes de asistencia técnica (estudios de caso)</a:t>
            </a:r>
          </a:p>
          <a:p>
            <a:pPr marL="914400" marR="0" lvl="2" indent="0" defTabSz="914400" rtl="0" eaLnBrk="1" fontAlgn="auto" latinLnBrk="0" hangingPunct="1">
              <a:lnSpc>
                <a:spcPct val="100000"/>
              </a:lnSpc>
              <a:spcBef>
                <a:spcPct val="20000"/>
              </a:spcBef>
              <a:spcAft>
                <a:spcPts val="0"/>
              </a:spcAft>
              <a:buClr>
                <a:srgbClr val="C00000"/>
              </a:buClr>
              <a:buSzTx/>
              <a:buFont typeface="Wingdings" pitchFamily="2" charset="2"/>
              <a:buChar char="ü"/>
              <a:tabLst/>
              <a:defRPr/>
            </a:pPr>
            <a:r>
              <a:rPr kumimoji="0" lang="es-PE" sz="2000" b="0" i="0" u="none" strike="noStrike" kern="1200" cap="none" spc="0" normalizeH="0" baseline="0" noProof="0" dirty="0" smtClean="0">
                <a:ln>
                  <a:noFill/>
                </a:ln>
                <a:effectLst/>
                <a:uLnTx/>
                <a:uFillTx/>
                <a:latin typeface="+mn-lt"/>
                <a:ea typeface="+mn-ea"/>
                <a:cs typeface="+mn-cs"/>
              </a:rPr>
              <a:t>Planes de capacitación institucionales</a:t>
            </a:r>
          </a:p>
          <a:p>
            <a:pPr marL="914400" marR="0" lvl="2" indent="0" defTabSz="914400" rtl="0" eaLnBrk="1" fontAlgn="auto" latinLnBrk="0" hangingPunct="1">
              <a:lnSpc>
                <a:spcPct val="100000"/>
              </a:lnSpc>
              <a:spcBef>
                <a:spcPct val="20000"/>
              </a:spcBef>
              <a:spcAft>
                <a:spcPts val="0"/>
              </a:spcAft>
              <a:buClr>
                <a:srgbClr val="C00000"/>
              </a:buClr>
              <a:buSzTx/>
              <a:buFont typeface="Wingdings" pitchFamily="2" charset="2"/>
              <a:buChar char="ü"/>
              <a:tabLst/>
              <a:defRPr/>
            </a:pPr>
            <a:r>
              <a:rPr kumimoji="0" lang="es-PE" sz="2000" b="0" i="0" u="none" strike="noStrike" kern="1200" cap="none" spc="0" normalizeH="0" baseline="0" noProof="0" dirty="0" smtClean="0">
                <a:ln>
                  <a:noFill/>
                </a:ln>
                <a:effectLst/>
                <a:uLnTx/>
                <a:uFillTx/>
                <a:latin typeface="+mn-lt"/>
                <a:ea typeface="+mn-ea"/>
                <a:cs typeface="+mn-cs"/>
              </a:rPr>
              <a:t>Alianzas y redes profesionales</a:t>
            </a:r>
          </a:p>
          <a:p>
            <a:pPr marL="914400" marR="0" lvl="2" indent="0" defTabSz="914400" rtl="0" eaLnBrk="1" fontAlgn="auto" latinLnBrk="0" hangingPunct="1">
              <a:lnSpc>
                <a:spcPct val="100000"/>
              </a:lnSpc>
              <a:spcBef>
                <a:spcPct val="20000"/>
              </a:spcBef>
              <a:spcAft>
                <a:spcPts val="0"/>
              </a:spcAft>
              <a:buClr>
                <a:srgbClr val="C00000"/>
              </a:buClr>
              <a:buSzTx/>
              <a:buFont typeface="Wingdings" pitchFamily="2" charset="2"/>
              <a:buChar char="ü"/>
              <a:tabLst/>
              <a:defRPr/>
            </a:pPr>
            <a:r>
              <a:rPr kumimoji="0" lang="es-PE" sz="2000" b="0" i="0" u="none" strike="noStrike" kern="1200" cap="none" spc="0" normalizeH="0" baseline="0" noProof="0" dirty="0" smtClean="0">
                <a:ln>
                  <a:noFill/>
                </a:ln>
                <a:effectLst/>
                <a:uLnTx/>
                <a:uFillTx/>
                <a:latin typeface="+mn-lt"/>
                <a:ea typeface="+mn-ea"/>
                <a:cs typeface="+mn-cs"/>
              </a:rPr>
              <a:t>Incorporación del tema de manera transversal en la enseñanza e investigación de Universidades</a:t>
            </a:r>
          </a:p>
          <a:p>
            <a:pPr marL="914400" marR="0" lvl="2" indent="0" defTabSz="914400" rtl="0" eaLnBrk="1" fontAlgn="auto" latinLnBrk="0" hangingPunct="1">
              <a:lnSpc>
                <a:spcPct val="100000"/>
              </a:lnSpc>
              <a:spcBef>
                <a:spcPct val="20000"/>
              </a:spcBef>
              <a:spcAft>
                <a:spcPts val="0"/>
              </a:spcAft>
              <a:buClr>
                <a:srgbClr val="C00000"/>
              </a:buClr>
              <a:buSzTx/>
              <a:buFont typeface="Wingdings" pitchFamily="2" charset="2"/>
              <a:buChar char="ü"/>
              <a:tabLst/>
              <a:defRPr/>
            </a:pPr>
            <a:r>
              <a:rPr kumimoji="0" lang="es-PE" sz="2000" b="0" i="0" u="none" strike="noStrike" kern="1200" cap="none" spc="0" normalizeH="0" baseline="0" noProof="0" dirty="0" smtClean="0">
                <a:ln>
                  <a:noFill/>
                </a:ln>
                <a:effectLst/>
                <a:uLnTx/>
                <a:uFillTx/>
                <a:latin typeface="+mn-lt"/>
                <a:ea typeface="+mn-ea"/>
                <a:cs typeface="+mn-cs"/>
              </a:rPr>
              <a:t>Fortalecimiento de sistemas de información</a:t>
            </a:r>
          </a:p>
        </p:txBody>
      </p:sp>
    </p:spTree>
    <p:extLst>
      <p:ext uri="{BB962C8B-B14F-4D97-AF65-F5344CB8AC3E}">
        <p14:creationId xmlns:p14="http://schemas.microsoft.com/office/powerpoint/2010/main" xmlns="" val="11059243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 y="0"/>
            <a:ext cx="9182100" cy="187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5 Rectángulo"/>
          <p:cNvSpPr/>
          <p:nvPr/>
        </p:nvSpPr>
        <p:spPr>
          <a:xfrm>
            <a:off x="3059832" y="2060848"/>
            <a:ext cx="6408712" cy="4911344"/>
          </a:xfrm>
          <a:prstGeom prst="rect">
            <a:avLst/>
          </a:prstGeom>
        </p:spPr>
        <p:txBody>
          <a:bodyPr wrap="square">
            <a:spAutoFit/>
          </a:bodyPr>
          <a:lstStyle/>
          <a:p>
            <a:pPr>
              <a:lnSpc>
                <a:spcPts val="2700"/>
              </a:lnSpc>
              <a:buFont typeface="Wingdings" pitchFamily="2" charset="2"/>
              <a:buChar char="ü"/>
            </a:pPr>
            <a:r>
              <a:rPr lang="es-PE" sz="2000" dirty="0" smtClean="0"/>
              <a:t> Pasar de la </a:t>
            </a:r>
            <a:r>
              <a:rPr lang="es-PE" sz="2000" u="sng" dirty="0" smtClean="0"/>
              <a:t>teoría a la práctica</a:t>
            </a:r>
          </a:p>
          <a:p>
            <a:pPr>
              <a:lnSpc>
                <a:spcPts val="2700"/>
              </a:lnSpc>
              <a:buFont typeface="Wingdings" pitchFamily="2" charset="2"/>
              <a:buChar char="ü"/>
            </a:pPr>
            <a:r>
              <a:rPr lang="es-PE" sz="2000" dirty="0" smtClean="0"/>
              <a:t> Vincular lo </a:t>
            </a:r>
            <a:r>
              <a:rPr lang="es-PE" sz="2000" u="sng" dirty="0" smtClean="0"/>
              <a:t>global con lo local </a:t>
            </a:r>
            <a:r>
              <a:rPr lang="es-PE" sz="2000" dirty="0" smtClean="0"/>
              <a:t>y viceversa</a:t>
            </a:r>
          </a:p>
          <a:p>
            <a:pPr>
              <a:lnSpc>
                <a:spcPts val="2700"/>
              </a:lnSpc>
              <a:buFont typeface="Wingdings" pitchFamily="2" charset="2"/>
              <a:buChar char="ü"/>
            </a:pPr>
            <a:r>
              <a:rPr lang="es-PE" sz="2000" dirty="0" smtClean="0"/>
              <a:t> Lograr fortalecer </a:t>
            </a:r>
            <a:r>
              <a:rPr lang="es-PE" sz="2000" u="sng" dirty="0" smtClean="0"/>
              <a:t>procesos</a:t>
            </a:r>
            <a:r>
              <a:rPr lang="es-PE" sz="2000" dirty="0" smtClean="0"/>
              <a:t> y no sólo productos</a:t>
            </a:r>
          </a:p>
          <a:p>
            <a:pPr>
              <a:lnSpc>
                <a:spcPts val="2700"/>
              </a:lnSpc>
              <a:buFont typeface="Wingdings" pitchFamily="2" charset="2"/>
              <a:buChar char="ü"/>
            </a:pPr>
            <a:r>
              <a:rPr lang="es-PE" sz="2000" dirty="0" smtClean="0"/>
              <a:t> No descuidar la </a:t>
            </a:r>
            <a:r>
              <a:rPr lang="es-PE" sz="2000" u="sng" dirty="0" smtClean="0"/>
              <a:t>preparación y respuesta </a:t>
            </a:r>
            <a:r>
              <a:rPr lang="es-PE" sz="2000" dirty="0" smtClean="0"/>
              <a:t>a emergencias</a:t>
            </a:r>
          </a:p>
          <a:p>
            <a:pPr>
              <a:lnSpc>
                <a:spcPts val="2700"/>
              </a:lnSpc>
              <a:buFont typeface="Wingdings" pitchFamily="2" charset="2"/>
              <a:buChar char="ü"/>
            </a:pPr>
            <a:r>
              <a:rPr lang="es-PE" sz="2000" dirty="0" smtClean="0"/>
              <a:t> Aprovechar el </a:t>
            </a:r>
            <a:r>
              <a:rPr lang="es-PE" sz="2000" u="sng" dirty="0" smtClean="0"/>
              <a:t>vínculo</a:t>
            </a:r>
            <a:r>
              <a:rPr lang="es-PE" sz="2000" dirty="0" smtClean="0"/>
              <a:t> entre Gestión del Riesgo y </a:t>
            </a:r>
          </a:p>
          <a:p>
            <a:pPr>
              <a:lnSpc>
                <a:spcPts val="2700"/>
              </a:lnSpc>
            </a:pPr>
            <a:r>
              <a:rPr lang="es-PE" sz="2000" dirty="0" smtClean="0"/>
              <a:t>     Cambio Climático como catalizador</a:t>
            </a:r>
          </a:p>
          <a:p>
            <a:pPr>
              <a:lnSpc>
                <a:spcPts val="2700"/>
              </a:lnSpc>
              <a:buFont typeface="Wingdings" pitchFamily="2" charset="2"/>
              <a:buChar char="ü"/>
            </a:pPr>
            <a:r>
              <a:rPr lang="es-PE" sz="2000" dirty="0" smtClean="0"/>
              <a:t> </a:t>
            </a:r>
            <a:r>
              <a:rPr lang="es-PE" sz="2000" u="sng" dirty="0" smtClean="0"/>
              <a:t>Vulnerabilidad</a:t>
            </a:r>
            <a:r>
              <a:rPr lang="es-PE" sz="2000" dirty="0" smtClean="0"/>
              <a:t>: ¿de quién? y ¿ante qué?</a:t>
            </a:r>
          </a:p>
          <a:p>
            <a:pPr>
              <a:lnSpc>
                <a:spcPts val="2700"/>
              </a:lnSpc>
              <a:buFont typeface="Wingdings" pitchFamily="2" charset="2"/>
              <a:buChar char="ü"/>
            </a:pPr>
            <a:r>
              <a:rPr lang="es-PE" sz="2000" dirty="0" smtClean="0"/>
              <a:t> Conocer </a:t>
            </a:r>
            <a:r>
              <a:rPr lang="es-PE" sz="2000" u="sng" dirty="0" smtClean="0"/>
              <a:t>cuánto se gana o cuanto se pierde </a:t>
            </a:r>
            <a:r>
              <a:rPr lang="es-PE" sz="2000" dirty="0" smtClean="0"/>
              <a:t>(ABC)</a:t>
            </a:r>
          </a:p>
          <a:p>
            <a:pPr>
              <a:lnSpc>
                <a:spcPts val="2700"/>
              </a:lnSpc>
              <a:buFont typeface="Wingdings" pitchFamily="2" charset="2"/>
              <a:buChar char="ü"/>
            </a:pPr>
            <a:r>
              <a:rPr lang="es-PE" sz="2000" dirty="0" smtClean="0"/>
              <a:t> Competir con </a:t>
            </a:r>
            <a:r>
              <a:rPr lang="es-PE" sz="2000" u="sng" dirty="0" smtClean="0"/>
              <a:t>otros temas transversales</a:t>
            </a:r>
          </a:p>
          <a:p>
            <a:pPr>
              <a:lnSpc>
                <a:spcPts val="2700"/>
              </a:lnSpc>
              <a:buFont typeface="Wingdings" pitchFamily="2" charset="2"/>
              <a:buChar char="ü"/>
            </a:pPr>
            <a:r>
              <a:rPr lang="en-US" sz="2000" dirty="0" err="1" smtClean="0"/>
              <a:t>Promover</a:t>
            </a:r>
            <a:r>
              <a:rPr lang="en-US" sz="2000" dirty="0" smtClean="0"/>
              <a:t> </a:t>
            </a:r>
            <a:r>
              <a:rPr lang="en-US" sz="2000" dirty="0" err="1" smtClean="0"/>
              <a:t>una</a:t>
            </a:r>
            <a:r>
              <a:rPr lang="en-US" sz="2000" dirty="0" smtClean="0"/>
              <a:t> </a:t>
            </a:r>
            <a:r>
              <a:rPr lang="en-US" sz="2000" u="sng" dirty="0" err="1" smtClean="0"/>
              <a:t>cultura</a:t>
            </a:r>
            <a:r>
              <a:rPr lang="en-US" sz="2000" u="sng" dirty="0" smtClean="0"/>
              <a:t> de </a:t>
            </a:r>
            <a:r>
              <a:rPr lang="en-US" sz="2000" u="sng" dirty="0" err="1" smtClean="0"/>
              <a:t>seguros</a:t>
            </a:r>
            <a:r>
              <a:rPr lang="en-US" sz="2000" u="sng" dirty="0" smtClean="0"/>
              <a:t> y de </a:t>
            </a:r>
            <a:r>
              <a:rPr lang="en-US" sz="2000" u="sng" dirty="0" err="1" smtClean="0"/>
              <a:t>prevención</a:t>
            </a:r>
            <a:endParaRPr lang="en-US" sz="2000" dirty="0" smtClean="0"/>
          </a:p>
          <a:p>
            <a:pPr>
              <a:lnSpc>
                <a:spcPts val="2700"/>
              </a:lnSpc>
              <a:buFont typeface="Wingdings" pitchFamily="2" charset="2"/>
              <a:buChar char="ü"/>
            </a:pPr>
            <a:r>
              <a:rPr lang="en-US" sz="2000" dirty="0" err="1" smtClean="0"/>
              <a:t>Ofrececer</a:t>
            </a:r>
            <a:r>
              <a:rPr lang="en-US" sz="2000" dirty="0" smtClean="0"/>
              <a:t> </a:t>
            </a:r>
            <a:r>
              <a:rPr lang="en-US" sz="2000" u="sng" dirty="0" err="1" smtClean="0"/>
              <a:t>productos</a:t>
            </a:r>
            <a:r>
              <a:rPr lang="en-US" sz="2000" u="sng" dirty="0" smtClean="0"/>
              <a:t> </a:t>
            </a:r>
            <a:r>
              <a:rPr lang="en-US" sz="2000" u="sng" dirty="0" err="1" smtClean="0"/>
              <a:t>acordes</a:t>
            </a:r>
            <a:r>
              <a:rPr lang="en-US" sz="2000" u="sng" dirty="0" smtClean="0"/>
              <a:t> a la </a:t>
            </a:r>
            <a:r>
              <a:rPr lang="en-US" sz="2000" u="sng" dirty="0" err="1" smtClean="0"/>
              <a:t>demanda</a:t>
            </a:r>
            <a:endParaRPr lang="en-US" sz="2000" u="sng" dirty="0" smtClean="0"/>
          </a:p>
          <a:p>
            <a:pPr>
              <a:lnSpc>
                <a:spcPts val="2700"/>
              </a:lnSpc>
              <a:buFont typeface="Wingdings" pitchFamily="2" charset="2"/>
              <a:buChar char="ü"/>
            </a:pPr>
            <a:r>
              <a:rPr lang="en-US" sz="2000" u="sng" dirty="0" err="1" smtClean="0"/>
              <a:t>Modificar</a:t>
            </a:r>
            <a:r>
              <a:rPr lang="en-US" sz="2000" u="sng" dirty="0" smtClean="0"/>
              <a:t> </a:t>
            </a:r>
            <a:r>
              <a:rPr lang="en-US" sz="2000" u="sng" dirty="0" err="1" smtClean="0"/>
              <a:t>normas</a:t>
            </a:r>
            <a:r>
              <a:rPr lang="en-US" sz="2000" u="sng" dirty="0" smtClean="0"/>
              <a:t> y </a:t>
            </a:r>
            <a:r>
              <a:rPr lang="en-US" sz="2000" u="sng" dirty="0" err="1" smtClean="0"/>
              <a:t>leyes</a:t>
            </a:r>
            <a:r>
              <a:rPr lang="en-US" sz="2000" u="sng" dirty="0" smtClean="0"/>
              <a:t> </a:t>
            </a:r>
            <a:r>
              <a:rPr lang="en-US" sz="2000" dirty="0" smtClean="0"/>
              <a:t>con la </a:t>
            </a:r>
            <a:r>
              <a:rPr lang="en-US" sz="2000" dirty="0" err="1" smtClean="0"/>
              <a:t>finalidad</a:t>
            </a:r>
            <a:r>
              <a:rPr lang="en-US" sz="2000" dirty="0" smtClean="0"/>
              <a:t> de </a:t>
            </a:r>
            <a:r>
              <a:rPr lang="en-US" sz="2000" dirty="0" err="1" smtClean="0"/>
              <a:t>reducir</a:t>
            </a:r>
            <a:r>
              <a:rPr lang="en-US" sz="2000" dirty="0" smtClean="0"/>
              <a:t> </a:t>
            </a:r>
          </a:p>
          <a:p>
            <a:pPr>
              <a:lnSpc>
                <a:spcPts val="2700"/>
              </a:lnSpc>
            </a:pPr>
            <a:r>
              <a:rPr lang="en-US" sz="2000" dirty="0" smtClean="0"/>
              <a:t>    y/o </a:t>
            </a:r>
            <a:r>
              <a:rPr lang="en-US" sz="2000" dirty="0" err="1" smtClean="0"/>
              <a:t>transferir</a:t>
            </a:r>
            <a:r>
              <a:rPr lang="en-US" sz="2000" dirty="0" smtClean="0"/>
              <a:t> </a:t>
            </a:r>
            <a:r>
              <a:rPr lang="en-US" sz="2000" dirty="0" err="1" smtClean="0"/>
              <a:t>riesgos</a:t>
            </a:r>
            <a:endParaRPr lang="en-US" sz="2000" dirty="0" smtClean="0"/>
          </a:p>
          <a:p>
            <a:pPr>
              <a:lnSpc>
                <a:spcPts val="2600"/>
              </a:lnSpc>
              <a:buFont typeface="Wingdings" pitchFamily="2" charset="2"/>
              <a:buChar char="ü"/>
            </a:pPr>
            <a:endParaRPr lang="es-PE" sz="2000" dirty="0" smtClean="0"/>
          </a:p>
        </p:txBody>
      </p:sp>
      <p:pic>
        <p:nvPicPr>
          <p:cNvPr id="11" name="5 Imagen" descr="reto-blogcontable.jpg"/>
          <p:cNvPicPr>
            <a:picLocks noChangeAspect="1"/>
          </p:cNvPicPr>
          <p:nvPr/>
        </p:nvPicPr>
        <p:blipFill>
          <a:blip r:embed="rId3" cstate="print">
            <a:lum bright="40000"/>
          </a:blip>
          <a:srcRect l="25339"/>
          <a:stretch>
            <a:fillRect/>
          </a:stretch>
        </p:blipFill>
        <p:spPr bwMode="auto">
          <a:xfrm>
            <a:off x="0" y="1844824"/>
            <a:ext cx="2973516" cy="5013176"/>
          </a:xfrm>
          <a:prstGeom prst="rect">
            <a:avLst/>
          </a:prstGeom>
          <a:noFill/>
          <a:ln w="9525">
            <a:noFill/>
            <a:miter lim="800000"/>
            <a:headEnd/>
            <a:tailEnd/>
          </a:ln>
        </p:spPr>
      </p:pic>
      <p:sp>
        <p:nvSpPr>
          <p:cNvPr id="9" name="1 Título"/>
          <p:cNvSpPr txBox="1">
            <a:spLocks/>
          </p:cNvSpPr>
          <p:nvPr/>
        </p:nvSpPr>
        <p:spPr>
          <a:xfrm>
            <a:off x="251520" y="1628800"/>
            <a:ext cx="2699791" cy="244827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ts val="3600"/>
              </a:lnSpc>
              <a:spcBef>
                <a:spcPct val="0"/>
              </a:spcBef>
              <a:spcAft>
                <a:spcPts val="0"/>
              </a:spcAft>
              <a:buClrTx/>
              <a:buSzTx/>
              <a:buFontTx/>
              <a:buNone/>
              <a:tabLst/>
              <a:defRPr/>
            </a:pPr>
            <a:r>
              <a:rPr kumimoji="0" lang="es-PE" sz="3200" b="1" i="0" u="none" strike="noStrike" kern="1200" cap="none" spc="0" normalizeH="0" baseline="0" noProof="0" dirty="0" smtClean="0">
                <a:ln>
                  <a:noFill/>
                </a:ln>
                <a:solidFill>
                  <a:srgbClr val="C00000"/>
                </a:solidFill>
                <a:effectLst/>
                <a:uLnTx/>
                <a:uFillTx/>
                <a:latin typeface="+mj-lt"/>
                <a:ea typeface="+mj-ea"/>
                <a:cs typeface="+mj-cs"/>
              </a:rPr>
              <a:t>Principales</a:t>
            </a:r>
            <a:r>
              <a:rPr kumimoji="0" lang="es-PE" sz="3200" b="1" i="0" u="none" strike="noStrike" kern="1200" cap="none" spc="0" normalizeH="0" noProof="0" dirty="0" smtClean="0">
                <a:ln>
                  <a:noFill/>
                </a:ln>
                <a:solidFill>
                  <a:srgbClr val="C00000"/>
                </a:solidFill>
                <a:effectLst/>
                <a:uLnTx/>
                <a:uFillTx/>
                <a:latin typeface="+mj-lt"/>
                <a:ea typeface="+mj-ea"/>
                <a:cs typeface="+mj-cs"/>
              </a:rPr>
              <a:t> </a:t>
            </a:r>
          </a:p>
          <a:p>
            <a:pPr marL="0" marR="0" lvl="0" indent="0" algn="ctr" defTabSz="914400" rtl="0" eaLnBrk="1" fontAlgn="auto" latinLnBrk="0" hangingPunct="1">
              <a:lnSpc>
                <a:spcPts val="3600"/>
              </a:lnSpc>
              <a:spcBef>
                <a:spcPct val="0"/>
              </a:spcBef>
              <a:spcAft>
                <a:spcPts val="0"/>
              </a:spcAft>
              <a:buClrTx/>
              <a:buSzTx/>
              <a:buFontTx/>
              <a:buNone/>
              <a:tabLst/>
              <a:defRPr/>
            </a:pPr>
            <a:r>
              <a:rPr kumimoji="0" lang="es-PE" sz="3200" b="1" i="0" u="none" strike="noStrike" kern="1200" cap="none" spc="0" normalizeH="0" noProof="0" dirty="0" smtClean="0">
                <a:ln>
                  <a:noFill/>
                </a:ln>
                <a:solidFill>
                  <a:srgbClr val="C00000"/>
                </a:solidFill>
                <a:effectLst/>
                <a:uLnTx/>
                <a:uFillTx/>
                <a:latin typeface="+mj-lt"/>
                <a:ea typeface="+mj-ea"/>
                <a:cs typeface="+mj-cs"/>
              </a:rPr>
              <a:t>desafíos</a:t>
            </a:r>
            <a:endParaRPr kumimoji="0" lang="es-PE" sz="3200" b="1" i="0" u="none" strike="noStrike" kern="1200" cap="none" spc="0" normalizeH="0" baseline="0" noProof="0" dirty="0" smtClean="0">
              <a:ln>
                <a:noFill/>
              </a:ln>
              <a:solidFill>
                <a:srgbClr val="C00000"/>
              </a:solidFill>
              <a:effectLst/>
              <a:uLnTx/>
              <a:uFillTx/>
              <a:latin typeface="+mj-lt"/>
              <a:ea typeface="+mj-ea"/>
              <a:cs typeface="+mj-cs"/>
            </a:endParaRPr>
          </a:p>
        </p:txBody>
      </p:sp>
    </p:spTree>
    <p:extLst>
      <p:ext uri="{BB962C8B-B14F-4D97-AF65-F5344CB8AC3E}">
        <p14:creationId xmlns:p14="http://schemas.microsoft.com/office/powerpoint/2010/main" xmlns="" val="11059243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 y="0"/>
            <a:ext cx="9182100" cy="187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785786" y="6391275"/>
            <a:ext cx="7769225" cy="466725"/>
          </a:xfrm>
          <a:prstGeom prst="rect">
            <a:avLst/>
          </a:prstGeom>
          <a:noFill/>
          <a:ln w="9525">
            <a:noFill/>
            <a:miter lim="800000"/>
            <a:headEnd/>
            <a:tailEnd/>
          </a:ln>
          <a:effectLst/>
        </p:spPr>
      </p:pic>
      <p:sp>
        <p:nvSpPr>
          <p:cNvPr id="6" name="1 Título"/>
          <p:cNvSpPr txBox="1">
            <a:spLocks/>
          </p:cNvSpPr>
          <p:nvPr/>
        </p:nvSpPr>
        <p:spPr bwMode="auto">
          <a:xfrm>
            <a:off x="539552" y="1916832"/>
            <a:ext cx="8352928" cy="879475"/>
          </a:xfrm>
          <a:prstGeom prst="rect">
            <a:avLst/>
          </a:prstGeom>
          <a:noFill/>
          <a:ln w="9525">
            <a:noFill/>
            <a:miter lim="800000"/>
            <a:headEnd/>
            <a:tailEnd/>
          </a:ln>
        </p:spPr>
        <p:txBody>
          <a:bodyPr/>
          <a:lstStyle/>
          <a:p>
            <a:pPr algn="ctr" eaLnBrk="0" hangingPunct="0">
              <a:defRPr/>
            </a:pPr>
            <a:r>
              <a:rPr lang="es-PE" sz="2400" b="1" kern="0" dirty="0">
                <a:solidFill>
                  <a:srgbClr val="C00000"/>
                </a:solidFill>
                <a:latin typeface="+mj-lt"/>
                <a:ea typeface="+mj-ea"/>
                <a:cs typeface="+mj-cs"/>
              </a:rPr>
              <a:t>Proyecto piloto: </a:t>
            </a:r>
            <a:r>
              <a:rPr lang="es-PE" sz="2400" b="1" kern="0" dirty="0" smtClean="0">
                <a:solidFill>
                  <a:srgbClr val="C00000"/>
                </a:solidFill>
                <a:latin typeface="+mj-lt"/>
                <a:ea typeface="+mj-ea"/>
                <a:cs typeface="+mj-cs"/>
              </a:rPr>
              <a:t>Cooperación Sur-Sur - Perú</a:t>
            </a:r>
            <a:r>
              <a:rPr lang="es-PE" sz="2000" b="1" kern="0" dirty="0" smtClean="0">
                <a:solidFill>
                  <a:srgbClr val="C00000"/>
                </a:solidFill>
                <a:latin typeface="+mj-lt"/>
                <a:ea typeface="+mj-ea"/>
                <a:cs typeface="+mj-cs"/>
              </a:rPr>
              <a:t> </a:t>
            </a:r>
            <a:r>
              <a:rPr lang="es-PE" sz="2000" b="1" kern="0" dirty="0" smtClean="0">
                <a:solidFill>
                  <a:srgbClr val="C00000"/>
                </a:solidFill>
                <a:latin typeface="+mj-lt"/>
                <a:ea typeface="+mj-ea"/>
                <a:cs typeface="+mj-cs"/>
                <a:sym typeface="Wingdings" pitchFamily="2" charset="2"/>
              </a:rPr>
              <a:t></a:t>
            </a:r>
            <a:r>
              <a:rPr lang="es-PE" sz="2000" b="1" kern="0" dirty="0" smtClean="0">
                <a:solidFill>
                  <a:srgbClr val="C00000"/>
                </a:solidFill>
                <a:latin typeface="+mj-lt"/>
                <a:ea typeface="+mj-ea"/>
                <a:cs typeface="+mj-cs"/>
              </a:rPr>
              <a:t> </a:t>
            </a:r>
            <a:r>
              <a:rPr lang="es-PE" sz="2400" b="1" kern="0" dirty="0" smtClean="0">
                <a:solidFill>
                  <a:srgbClr val="C00000"/>
                </a:solidFill>
                <a:latin typeface="+mj-lt"/>
                <a:ea typeface="+mj-ea"/>
                <a:cs typeface="+mj-cs"/>
              </a:rPr>
              <a:t>Centroamérica</a:t>
            </a:r>
            <a:endParaRPr lang="es-PE" sz="2400" b="1" kern="0" dirty="0">
              <a:solidFill>
                <a:srgbClr val="C00000"/>
              </a:solidFill>
              <a:latin typeface="+mj-lt"/>
              <a:ea typeface="+mj-ea"/>
              <a:cs typeface="+mj-cs"/>
            </a:endParaRPr>
          </a:p>
          <a:p>
            <a:pPr algn="ctr" eaLnBrk="0" hangingPunct="0">
              <a:defRPr/>
            </a:pPr>
            <a:r>
              <a:rPr lang="es-PE" sz="3200" kern="0" dirty="0">
                <a:solidFill>
                  <a:srgbClr val="C00000"/>
                </a:solidFill>
                <a:latin typeface="+mj-lt"/>
                <a:ea typeface="+mj-ea"/>
                <a:cs typeface="+mj-cs"/>
              </a:rPr>
              <a:t>  </a:t>
            </a:r>
          </a:p>
        </p:txBody>
      </p:sp>
      <p:sp>
        <p:nvSpPr>
          <p:cNvPr id="7" name="17 Flecha curvada hacia abajo"/>
          <p:cNvSpPr>
            <a:spLocks noChangeArrowheads="1"/>
          </p:cNvSpPr>
          <p:nvPr/>
        </p:nvSpPr>
        <p:spPr bwMode="auto">
          <a:xfrm rot="10800000" flipH="1">
            <a:off x="2123728" y="4797152"/>
            <a:ext cx="3384376" cy="719138"/>
          </a:xfrm>
          <a:prstGeom prst="curvedDownArrow">
            <a:avLst>
              <a:gd name="adj1" fmla="val 24972"/>
              <a:gd name="adj2" fmla="val 49943"/>
              <a:gd name="adj3" fmla="val 25000"/>
            </a:avLst>
          </a:prstGeom>
          <a:solidFill>
            <a:schemeClr val="accent1"/>
          </a:solidFill>
          <a:ln w="9525" algn="ctr">
            <a:solidFill>
              <a:schemeClr val="tx1"/>
            </a:solidFill>
            <a:round/>
            <a:headEnd/>
            <a:tailEnd/>
          </a:ln>
        </p:spPr>
        <p:txBody>
          <a:bodyPr/>
          <a:lstStyle/>
          <a:p>
            <a:pPr eaLnBrk="0" hangingPunct="0"/>
            <a:endParaRPr lang="es-PE"/>
          </a:p>
        </p:txBody>
      </p:sp>
      <p:sp>
        <p:nvSpPr>
          <p:cNvPr id="8" name="16 Flecha curvada hacia abajo"/>
          <p:cNvSpPr>
            <a:spLocks noChangeArrowheads="1"/>
          </p:cNvSpPr>
          <p:nvPr/>
        </p:nvSpPr>
        <p:spPr bwMode="auto">
          <a:xfrm>
            <a:off x="1835696" y="2420888"/>
            <a:ext cx="3484562" cy="623887"/>
          </a:xfrm>
          <a:prstGeom prst="curvedDownArrow">
            <a:avLst>
              <a:gd name="adj1" fmla="val 25004"/>
              <a:gd name="adj2" fmla="val 50034"/>
              <a:gd name="adj3" fmla="val 25000"/>
            </a:avLst>
          </a:prstGeom>
          <a:solidFill>
            <a:schemeClr val="accent1"/>
          </a:solidFill>
          <a:ln w="9525" algn="ctr">
            <a:solidFill>
              <a:schemeClr val="tx1"/>
            </a:solidFill>
            <a:round/>
            <a:headEnd/>
            <a:tailEnd/>
          </a:ln>
        </p:spPr>
        <p:txBody>
          <a:bodyPr/>
          <a:lstStyle/>
          <a:p>
            <a:pPr eaLnBrk="0" hangingPunct="0"/>
            <a:endParaRPr lang="es-PE"/>
          </a:p>
        </p:txBody>
      </p:sp>
      <p:pic>
        <p:nvPicPr>
          <p:cNvPr id="10" name="15 Imagen" descr="peruflag.gif"/>
          <p:cNvPicPr>
            <a:picLocks noChangeAspect="1"/>
          </p:cNvPicPr>
          <p:nvPr/>
        </p:nvPicPr>
        <p:blipFill>
          <a:blip r:embed="rId4" cstate="print"/>
          <a:srcRect/>
          <a:stretch>
            <a:fillRect/>
          </a:stretch>
        </p:blipFill>
        <p:spPr bwMode="auto">
          <a:xfrm>
            <a:off x="251520" y="4725144"/>
            <a:ext cx="2198687" cy="1466850"/>
          </a:xfrm>
          <a:prstGeom prst="rect">
            <a:avLst/>
          </a:prstGeom>
          <a:noFill/>
          <a:ln w="9525">
            <a:noFill/>
            <a:miter lim="800000"/>
            <a:headEnd/>
            <a:tailEnd/>
          </a:ln>
        </p:spPr>
      </p:pic>
      <p:grpSp>
        <p:nvGrpSpPr>
          <p:cNvPr id="11" name="14 Grupo"/>
          <p:cNvGrpSpPr>
            <a:grpSpLocks/>
          </p:cNvGrpSpPr>
          <p:nvPr/>
        </p:nvGrpSpPr>
        <p:grpSpPr bwMode="auto">
          <a:xfrm>
            <a:off x="4621213" y="2708920"/>
            <a:ext cx="4522787" cy="3092450"/>
            <a:chOff x="4312784" y="2423886"/>
            <a:chExt cx="4522898" cy="3091892"/>
          </a:xfrm>
        </p:grpSpPr>
        <p:pic>
          <p:nvPicPr>
            <p:cNvPr id="12" name="12 Imagen" descr="images.jpg"/>
            <p:cNvPicPr>
              <a:picLocks noChangeAspect="1"/>
            </p:cNvPicPr>
            <p:nvPr/>
          </p:nvPicPr>
          <p:blipFill>
            <a:blip r:embed="rId5" cstate="print"/>
            <a:srcRect/>
            <a:stretch>
              <a:fillRect/>
            </a:stretch>
          </p:blipFill>
          <p:spPr bwMode="auto">
            <a:xfrm>
              <a:off x="4312784" y="3321502"/>
              <a:ext cx="1376817" cy="865984"/>
            </a:xfrm>
            <a:prstGeom prst="rect">
              <a:avLst/>
            </a:prstGeom>
            <a:noFill/>
            <a:ln w="9525">
              <a:noFill/>
              <a:miter lim="800000"/>
              <a:headEnd/>
              <a:tailEnd/>
            </a:ln>
          </p:spPr>
        </p:pic>
        <p:pic>
          <p:nvPicPr>
            <p:cNvPr id="13" name="10 Imagen" descr="ElSalvadorF.gif"/>
            <p:cNvPicPr>
              <a:picLocks noChangeAspect="1"/>
            </p:cNvPicPr>
            <p:nvPr/>
          </p:nvPicPr>
          <p:blipFill>
            <a:blip r:embed="rId6" cstate="print"/>
            <a:srcRect/>
            <a:stretch>
              <a:fillRect/>
            </a:stretch>
          </p:blipFill>
          <p:spPr bwMode="auto">
            <a:xfrm>
              <a:off x="6879771" y="4485961"/>
              <a:ext cx="1320800" cy="881279"/>
            </a:xfrm>
            <a:prstGeom prst="rect">
              <a:avLst/>
            </a:prstGeom>
            <a:noFill/>
            <a:ln w="9525">
              <a:noFill/>
              <a:miter lim="800000"/>
              <a:headEnd/>
              <a:tailEnd/>
            </a:ln>
          </p:spPr>
        </p:pic>
        <p:pic>
          <p:nvPicPr>
            <p:cNvPr id="14" name="11 Imagen" descr="GuatemalaF.gif"/>
            <p:cNvPicPr>
              <a:picLocks noChangeAspect="1"/>
            </p:cNvPicPr>
            <p:nvPr/>
          </p:nvPicPr>
          <p:blipFill>
            <a:blip r:embed="rId7" cstate="print"/>
            <a:srcRect/>
            <a:stretch>
              <a:fillRect/>
            </a:stretch>
          </p:blipFill>
          <p:spPr bwMode="auto">
            <a:xfrm>
              <a:off x="7485853" y="2584587"/>
              <a:ext cx="1349829" cy="900648"/>
            </a:xfrm>
            <a:prstGeom prst="rect">
              <a:avLst/>
            </a:prstGeom>
            <a:noFill/>
            <a:ln w="9525">
              <a:noFill/>
              <a:miter lim="800000"/>
              <a:headEnd/>
              <a:tailEnd/>
            </a:ln>
          </p:spPr>
        </p:pic>
        <p:pic>
          <p:nvPicPr>
            <p:cNvPr id="15" name="14 Imagen" descr="Costa_Rica_map.jpg"/>
            <p:cNvPicPr>
              <a:picLocks noChangeAspect="1"/>
            </p:cNvPicPr>
            <p:nvPr/>
          </p:nvPicPr>
          <p:blipFill>
            <a:blip r:embed="rId8" cstate="print"/>
            <a:stretch>
              <a:fillRect/>
            </a:stretch>
          </p:blipFill>
          <p:spPr>
            <a:xfrm>
              <a:off x="4880439" y="2423886"/>
              <a:ext cx="1680020" cy="1796737"/>
            </a:xfrm>
            <a:prstGeom prst="ellipse">
              <a:avLst/>
            </a:prstGeom>
          </p:spPr>
        </p:pic>
        <p:pic>
          <p:nvPicPr>
            <p:cNvPr id="16" name="15 Imagen" descr="mapa-guatemala.gif"/>
            <p:cNvPicPr>
              <a:picLocks noChangeAspect="1"/>
            </p:cNvPicPr>
            <p:nvPr/>
          </p:nvPicPr>
          <p:blipFill>
            <a:blip r:embed="rId9" cstate="print"/>
            <a:srcRect l="1927" t="9570" r="7823" b="3416"/>
            <a:stretch>
              <a:fillRect/>
            </a:stretch>
          </p:blipFill>
          <p:spPr>
            <a:xfrm>
              <a:off x="6415316" y="2431182"/>
              <a:ext cx="1683655" cy="1734418"/>
            </a:xfrm>
            <a:prstGeom prst="ellipse">
              <a:avLst/>
            </a:prstGeom>
          </p:spPr>
        </p:pic>
        <p:pic>
          <p:nvPicPr>
            <p:cNvPr id="17" name="16 Imagen" descr="El Salvador Karte.gif"/>
            <p:cNvPicPr>
              <a:picLocks noChangeAspect="1"/>
            </p:cNvPicPr>
            <p:nvPr/>
          </p:nvPicPr>
          <p:blipFill>
            <a:blip r:embed="rId10" cstate="print"/>
            <a:srcRect l="7259" t="19243" r="8653" b="12121"/>
            <a:stretch>
              <a:fillRect/>
            </a:stretch>
          </p:blipFill>
          <p:spPr>
            <a:xfrm>
              <a:off x="5544456" y="3875313"/>
              <a:ext cx="1712687" cy="1640465"/>
            </a:xfrm>
            <a:prstGeom prst="ellipse">
              <a:avLst/>
            </a:prstGeom>
          </p:spPr>
        </p:pic>
      </p:grpSp>
      <p:pic>
        <p:nvPicPr>
          <p:cNvPr id="18" name="17 Imagen" descr="mapperu.gif"/>
          <p:cNvPicPr>
            <a:picLocks noChangeAspect="1"/>
          </p:cNvPicPr>
          <p:nvPr/>
        </p:nvPicPr>
        <p:blipFill>
          <a:blip r:embed="rId11" cstate="print"/>
          <a:stretch>
            <a:fillRect/>
          </a:stretch>
        </p:blipFill>
        <p:spPr>
          <a:xfrm>
            <a:off x="467544" y="2852936"/>
            <a:ext cx="1855782" cy="2398128"/>
          </a:xfrm>
          <a:prstGeom prst="ellipse">
            <a:avLst/>
          </a:prstGeom>
        </p:spPr>
      </p:pic>
      <p:sp>
        <p:nvSpPr>
          <p:cNvPr id="19" name="18 Rectángulo"/>
          <p:cNvSpPr/>
          <p:nvPr/>
        </p:nvSpPr>
        <p:spPr>
          <a:xfrm>
            <a:off x="2771800" y="2636912"/>
            <a:ext cx="1741487" cy="2640723"/>
          </a:xfrm>
          <a:prstGeom prst="rect">
            <a:avLst/>
          </a:prstGeom>
        </p:spPr>
        <p:txBody>
          <a:bodyPr>
            <a:spAutoFit/>
          </a:bodyPr>
          <a:lstStyle/>
          <a:p>
            <a:pPr algn="ctr" eaLnBrk="0" hangingPunct="0">
              <a:spcBef>
                <a:spcPct val="20000"/>
              </a:spcBef>
              <a:buClr>
                <a:srgbClr val="C80F0F"/>
              </a:buClr>
              <a:tabLst>
                <a:tab pos="2190750" algn="l"/>
              </a:tabLst>
              <a:defRPr/>
            </a:pPr>
            <a:r>
              <a:rPr lang="es-PE" b="1" kern="0" dirty="0">
                <a:solidFill>
                  <a:srgbClr val="000000"/>
                </a:solidFill>
                <a:latin typeface="Arial"/>
                <a:cs typeface="+mn-cs"/>
              </a:rPr>
              <a:t>Objetivo: </a:t>
            </a:r>
            <a:r>
              <a:rPr lang="es-PE" b="0" kern="0" dirty="0">
                <a:solidFill>
                  <a:srgbClr val="000000"/>
                </a:solidFill>
                <a:latin typeface="Arial"/>
                <a:cs typeface="+mn-cs"/>
              </a:rPr>
              <a:t>Transferir y replicar las buenas practicas peruanas de</a:t>
            </a:r>
          </a:p>
          <a:p>
            <a:pPr algn="ctr" eaLnBrk="0" hangingPunct="0">
              <a:spcBef>
                <a:spcPct val="20000"/>
              </a:spcBef>
              <a:buClr>
                <a:srgbClr val="C80F0F"/>
              </a:buClr>
              <a:tabLst>
                <a:tab pos="2190750" algn="l"/>
              </a:tabLst>
              <a:defRPr/>
            </a:pPr>
            <a:r>
              <a:rPr lang="es-PE" b="0" kern="0" dirty="0">
                <a:solidFill>
                  <a:srgbClr val="000000"/>
                </a:solidFill>
                <a:latin typeface="Arial"/>
                <a:cs typeface="+mn-cs"/>
              </a:rPr>
              <a:t>incorporación de </a:t>
            </a:r>
            <a:r>
              <a:rPr lang="es-PE" b="0" kern="0" dirty="0" err="1">
                <a:solidFill>
                  <a:srgbClr val="000000"/>
                </a:solidFill>
                <a:latin typeface="Arial"/>
                <a:cs typeface="+mn-cs"/>
              </a:rPr>
              <a:t>GdR</a:t>
            </a:r>
            <a:r>
              <a:rPr lang="es-PE" b="0" kern="0" dirty="0">
                <a:solidFill>
                  <a:srgbClr val="000000"/>
                </a:solidFill>
                <a:latin typeface="Arial"/>
                <a:cs typeface="+mn-cs"/>
              </a:rPr>
              <a:t> y ACC en el SNIP</a:t>
            </a:r>
          </a:p>
        </p:txBody>
      </p:sp>
      <p:sp>
        <p:nvSpPr>
          <p:cNvPr id="20" name="19 Flecha derecha"/>
          <p:cNvSpPr/>
          <p:nvPr/>
        </p:nvSpPr>
        <p:spPr bwMode="auto">
          <a:xfrm rot="16200000">
            <a:off x="2929086" y="5647978"/>
            <a:ext cx="493713" cy="376237"/>
          </a:xfrm>
          <a:prstGeom prst="rightArrow">
            <a:avLst>
              <a:gd name="adj1" fmla="val 57692"/>
              <a:gd name="adj2" fmla="val 50000"/>
            </a:avLst>
          </a:prstGeom>
          <a:solidFill>
            <a:srgbClr val="92D050"/>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es-PE"/>
          </a:p>
        </p:txBody>
      </p:sp>
      <p:sp>
        <p:nvSpPr>
          <p:cNvPr id="22" name="21 Flecha derecha"/>
          <p:cNvSpPr/>
          <p:nvPr/>
        </p:nvSpPr>
        <p:spPr bwMode="auto">
          <a:xfrm rot="16200000">
            <a:off x="3524201" y="5628927"/>
            <a:ext cx="457200" cy="377825"/>
          </a:xfrm>
          <a:prstGeom prst="rightArrow">
            <a:avLst>
              <a:gd name="adj1" fmla="val 57692"/>
              <a:gd name="adj2" fmla="val 50000"/>
            </a:avLst>
          </a:prstGeom>
          <a:solidFill>
            <a:srgbClr val="92D050"/>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es-PE"/>
          </a:p>
        </p:txBody>
      </p:sp>
      <p:sp>
        <p:nvSpPr>
          <p:cNvPr id="23" name="22 Flecha derecha"/>
          <p:cNvSpPr/>
          <p:nvPr/>
        </p:nvSpPr>
        <p:spPr bwMode="auto">
          <a:xfrm rot="16200000">
            <a:off x="4085977" y="5643215"/>
            <a:ext cx="485775" cy="377825"/>
          </a:xfrm>
          <a:prstGeom prst="rightArrow">
            <a:avLst>
              <a:gd name="adj1" fmla="val 57692"/>
              <a:gd name="adj2" fmla="val 50000"/>
            </a:avLst>
          </a:prstGeom>
          <a:solidFill>
            <a:srgbClr val="92D050"/>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es-PE"/>
          </a:p>
        </p:txBody>
      </p:sp>
      <p:sp>
        <p:nvSpPr>
          <p:cNvPr id="21" name="20 Rectángulo"/>
          <p:cNvSpPr/>
          <p:nvPr/>
        </p:nvSpPr>
        <p:spPr>
          <a:xfrm>
            <a:off x="2483768" y="5805264"/>
            <a:ext cx="4071949" cy="584775"/>
          </a:xfrm>
          <a:prstGeom prst="rect">
            <a:avLst/>
          </a:prstGeom>
        </p:spPr>
        <p:txBody>
          <a:bodyPr wrap="none">
            <a:spAutoFit/>
          </a:bodyPr>
          <a:lstStyle/>
          <a:p>
            <a:pPr>
              <a:defRPr/>
            </a:pPr>
            <a:r>
              <a:rPr lang="es-PE" sz="1600" b="1" kern="0" dirty="0">
                <a:solidFill>
                  <a:srgbClr val="000000"/>
                </a:solidFill>
                <a:latin typeface="Arial"/>
              </a:rPr>
              <a:t>Apoyo de instituciones de cooperación </a:t>
            </a:r>
            <a:endParaRPr lang="es-PE" sz="1600" b="1" kern="0" dirty="0" smtClean="0">
              <a:solidFill>
                <a:srgbClr val="000000"/>
              </a:solidFill>
              <a:latin typeface="Arial"/>
            </a:endParaRPr>
          </a:p>
          <a:p>
            <a:pPr>
              <a:defRPr/>
            </a:pPr>
            <a:r>
              <a:rPr lang="es-PE" sz="1600" b="1" kern="0" dirty="0" smtClean="0">
                <a:solidFill>
                  <a:srgbClr val="000000"/>
                </a:solidFill>
                <a:latin typeface="Arial"/>
              </a:rPr>
              <a:t>(GIZ</a:t>
            </a:r>
            <a:r>
              <a:rPr lang="es-PE" sz="1600" b="1" kern="0" dirty="0">
                <a:solidFill>
                  <a:srgbClr val="000000"/>
                </a:solidFill>
                <a:latin typeface="Arial"/>
              </a:rPr>
              <a:t>, EIRD, entre otros) </a:t>
            </a:r>
            <a:endParaRPr lang="es-PE" sz="1600" b="1" dirty="0"/>
          </a:p>
        </p:txBody>
      </p:sp>
    </p:spTree>
    <p:extLst>
      <p:ext uri="{BB962C8B-B14F-4D97-AF65-F5344CB8AC3E}">
        <p14:creationId xmlns:p14="http://schemas.microsoft.com/office/powerpoint/2010/main" xmlns="" val="11059243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 y="0"/>
            <a:ext cx="9182100" cy="187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785786" y="6391275"/>
            <a:ext cx="7769225" cy="466725"/>
          </a:xfrm>
          <a:prstGeom prst="rect">
            <a:avLst/>
          </a:prstGeom>
          <a:noFill/>
          <a:ln w="9525">
            <a:noFill/>
            <a:miter lim="800000"/>
            <a:headEnd/>
            <a:tailEnd/>
          </a:ln>
          <a:effectLst/>
        </p:spPr>
      </p:pic>
      <p:sp>
        <p:nvSpPr>
          <p:cNvPr id="6" name="1 Título"/>
          <p:cNvSpPr txBox="1">
            <a:spLocks/>
          </p:cNvSpPr>
          <p:nvPr/>
        </p:nvSpPr>
        <p:spPr bwMode="auto">
          <a:xfrm>
            <a:off x="539552" y="1916832"/>
            <a:ext cx="8352928" cy="879475"/>
          </a:xfrm>
          <a:prstGeom prst="rect">
            <a:avLst/>
          </a:prstGeom>
          <a:noFill/>
          <a:ln w="9525">
            <a:noFill/>
            <a:miter lim="800000"/>
            <a:headEnd/>
            <a:tailEnd/>
          </a:ln>
        </p:spPr>
        <p:txBody>
          <a:bodyPr/>
          <a:lstStyle/>
          <a:p>
            <a:pPr algn="ctr" eaLnBrk="0" hangingPunct="0">
              <a:defRPr/>
            </a:pPr>
            <a:r>
              <a:rPr lang="es-PE" sz="2800" b="1" kern="0" dirty="0">
                <a:solidFill>
                  <a:srgbClr val="C00000"/>
                </a:solidFill>
                <a:latin typeface="+mj-lt"/>
                <a:ea typeface="+mj-ea"/>
                <a:cs typeface="+mj-cs"/>
              </a:rPr>
              <a:t>Proyecto piloto: </a:t>
            </a:r>
            <a:r>
              <a:rPr lang="es-PE" sz="2800" b="1" kern="0" dirty="0" smtClean="0">
                <a:solidFill>
                  <a:srgbClr val="C00000"/>
                </a:solidFill>
                <a:latin typeface="+mj-lt"/>
                <a:ea typeface="+mj-ea"/>
                <a:cs typeface="+mj-cs"/>
              </a:rPr>
              <a:t>Cooperación Sur-Sur </a:t>
            </a:r>
          </a:p>
          <a:p>
            <a:pPr algn="ctr" eaLnBrk="0" hangingPunct="0">
              <a:defRPr/>
            </a:pPr>
            <a:r>
              <a:rPr lang="es-PE" sz="2800" b="1" kern="0" dirty="0" smtClean="0">
                <a:solidFill>
                  <a:srgbClr val="C00000"/>
                </a:solidFill>
                <a:latin typeface="+mj-lt"/>
                <a:ea typeface="+mj-ea"/>
                <a:cs typeface="+mj-cs"/>
              </a:rPr>
              <a:t>Perú</a:t>
            </a:r>
            <a:r>
              <a:rPr lang="es-PE" sz="2400" b="1" kern="0" dirty="0" smtClean="0">
                <a:solidFill>
                  <a:srgbClr val="C00000"/>
                </a:solidFill>
                <a:latin typeface="+mj-lt"/>
                <a:ea typeface="+mj-ea"/>
                <a:cs typeface="+mj-cs"/>
              </a:rPr>
              <a:t> </a:t>
            </a:r>
            <a:r>
              <a:rPr lang="es-PE" sz="2400" b="1" kern="0" dirty="0" smtClean="0">
                <a:solidFill>
                  <a:srgbClr val="C00000"/>
                </a:solidFill>
                <a:latin typeface="+mj-lt"/>
                <a:ea typeface="+mj-ea"/>
                <a:cs typeface="+mj-cs"/>
                <a:sym typeface="Wingdings" pitchFamily="2" charset="2"/>
              </a:rPr>
              <a:t></a:t>
            </a:r>
            <a:r>
              <a:rPr lang="es-PE" sz="2400" b="1" kern="0" dirty="0" smtClean="0">
                <a:solidFill>
                  <a:srgbClr val="C00000"/>
                </a:solidFill>
                <a:latin typeface="+mj-lt"/>
                <a:ea typeface="+mj-ea"/>
                <a:cs typeface="+mj-cs"/>
              </a:rPr>
              <a:t> </a:t>
            </a:r>
            <a:r>
              <a:rPr lang="es-PE" sz="2800" b="1" kern="0" dirty="0" smtClean="0">
                <a:solidFill>
                  <a:srgbClr val="C00000"/>
                </a:solidFill>
                <a:latin typeface="+mj-lt"/>
                <a:ea typeface="+mj-ea"/>
                <a:cs typeface="+mj-cs"/>
              </a:rPr>
              <a:t>Centroamérica</a:t>
            </a:r>
            <a:endParaRPr lang="es-PE" sz="2800" b="1" kern="0" dirty="0">
              <a:solidFill>
                <a:srgbClr val="C00000"/>
              </a:solidFill>
              <a:latin typeface="+mj-lt"/>
              <a:ea typeface="+mj-ea"/>
              <a:cs typeface="+mj-cs"/>
            </a:endParaRPr>
          </a:p>
          <a:p>
            <a:pPr algn="ctr" eaLnBrk="0" hangingPunct="0">
              <a:defRPr/>
            </a:pPr>
            <a:r>
              <a:rPr lang="es-PE" sz="3200" kern="0" dirty="0">
                <a:solidFill>
                  <a:srgbClr val="C00000"/>
                </a:solidFill>
                <a:latin typeface="+mj-lt"/>
                <a:ea typeface="+mj-ea"/>
                <a:cs typeface="+mj-cs"/>
              </a:rPr>
              <a:t>  </a:t>
            </a:r>
          </a:p>
        </p:txBody>
      </p:sp>
      <p:sp>
        <p:nvSpPr>
          <p:cNvPr id="24" name="23 Rectángulo"/>
          <p:cNvSpPr/>
          <p:nvPr/>
        </p:nvSpPr>
        <p:spPr>
          <a:xfrm>
            <a:off x="251520" y="2636912"/>
            <a:ext cx="8892480" cy="3695884"/>
          </a:xfrm>
          <a:prstGeom prst="rect">
            <a:avLst/>
          </a:prstGeom>
        </p:spPr>
        <p:txBody>
          <a:bodyPr wrap="square">
            <a:spAutoFit/>
          </a:bodyPr>
          <a:lstStyle/>
          <a:p>
            <a:pPr>
              <a:defRPr/>
            </a:pPr>
            <a:r>
              <a:rPr lang="es-PE" sz="2000" b="1" dirty="0" smtClean="0"/>
              <a:t>Actores clave: </a:t>
            </a:r>
          </a:p>
          <a:p>
            <a:pPr lvl="1">
              <a:defRPr/>
            </a:pPr>
            <a:r>
              <a:rPr lang="es-PE" sz="2000" dirty="0" smtClean="0"/>
              <a:t>-  Ministerio de Economía y Finanzas del Perú</a:t>
            </a:r>
          </a:p>
          <a:p>
            <a:pPr lvl="1">
              <a:defRPr/>
            </a:pPr>
            <a:r>
              <a:rPr lang="es-PE" sz="2000" dirty="0" smtClean="0"/>
              <a:t>-  Ministerios de Planificación y/o Hacienda de Costa Rica, Guatemala y El  </a:t>
            </a:r>
          </a:p>
          <a:p>
            <a:pPr lvl="1">
              <a:defRPr/>
            </a:pPr>
            <a:r>
              <a:rPr lang="es-PE" sz="2000" dirty="0" smtClean="0"/>
              <a:t>    Salvador</a:t>
            </a:r>
          </a:p>
          <a:p>
            <a:pPr lvl="1">
              <a:buFontTx/>
              <a:buChar char="-"/>
              <a:defRPr/>
            </a:pPr>
            <a:r>
              <a:rPr lang="es-PE" sz="2000" dirty="0" smtClean="0"/>
              <a:t>  Instituciones supranacionales y de cooperación internacional (EIRD, GIZ,  </a:t>
            </a:r>
          </a:p>
          <a:p>
            <a:pPr lvl="1">
              <a:defRPr/>
            </a:pPr>
            <a:r>
              <a:rPr lang="es-PE" sz="2000" dirty="0" smtClean="0"/>
              <a:t>   CEPREDENAC, AECID, APCI), quienes promueven y apoyan la iniciativa</a:t>
            </a:r>
          </a:p>
          <a:p>
            <a:pPr marL="0" lvl="1">
              <a:lnSpc>
                <a:spcPts val="1700"/>
              </a:lnSpc>
              <a:buFont typeface="Wingdings" pitchFamily="2" charset="2"/>
              <a:buNone/>
              <a:defRPr/>
            </a:pPr>
            <a:endParaRPr lang="es-PE" sz="1400" b="1" dirty="0" smtClean="0"/>
          </a:p>
          <a:p>
            <a:pPr>
              <a:defRPr/>
            </a:pPr>
            <a:r>
              <a:rPr lang="es-PE" sz="2000" b="1" dirty="0" smtClean="0"/>
              <a:t>Actividades previstas: </a:t>
            </a:r>
          </a:p>
          <a:p>
            <a:pPr lvl="1">
              <a:defRPr/>
            </a:pPr>
            <a:r>
              <a:rPr lang="es-PE" sz="2000" dirty="0" smtClean="0"/>
              <a:t>-  Actualización de guías metodológicas</a:t>
            </a:r>
          </a:p>
          <a:p>
            <a:pPr lvl="1">
              <a:defRPr/>
            </a:pPr>
            <a:r>
              <a:rPr lang="es-PE" sz="2000" dirty="0" smtClean="0"/>
              <a:t>-  Realización de estudios de caso, así como</a:t>
            </a:r>
          </a:p>
          <a:p>
            <a:pPr lvl="1">
              <a:defRPr/>
            </a:pPr>
            <a:r>
              <a:rPr lang="es-PE" sz="2000" dirty="0" smtClean="0"/>
              <a:t>-  Capacitación y asesoría técnica para la actualización de la normatividad </a:t>
            </a:r>
          </a:p>
          <a:p>
            <a:pPr lvl="1">
              <a:defRPr/>
            </a:pPr>
            <a:r>
              <a:rPr lang="es-PE" sz="2000" dirty="0" smtClean="0"/>
              <a:t>   nacional y la puesta en practica del concepto.</a:t>
            </a:r>
          </a:p>
        </p:txBody>
      </p:sp>
    </p:spTree>
    <p:extLst>
      <p:ext uri="{BB962C8B-B14F-4D97-AF65-F5344CB8AC3E}">
        <p14:creationId xmlns:p14="http://schemas.microsoft.com/office/powerpoint/2010/main" xmlns="" val="1105924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 y="0"/>
            <a:ext cx="9182100" cy="187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785786" y="6391275"/>
            <a:ext cx="7769225" cy="466725"/>
          </a:xfrm>
          <a:prstGeom prst="rect">
            <a:avLst/>
          </a:prstGeom>
          <a:noFill/>
          <a:ln w="9525">
            <a:noFill/>
            <a:miter lim="800000"/>
            <a:headEnd/>
            <a:tailEnd/>
          </a:ln>
          <a:effectLst/>
        </p:spPr>
      </p:pic>
      <p:sp>
        <p:nvSpPr>
          <p:cNvPr id="9" name="1 Título"/>
          <p:cNvSpPr txBox="1">
            <a:spLocks/>
          </p:cNvSpPr>
          <p:nvPr/>
        </p:nvSpPr>
        <p:spPr>
          <a:xfrm>
            <a:off x="755576" y="1916832"/>
            <a:ext cx="8054975" cy="6905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ts val="3600"/>
              </a:lnSpc>
              <a:spcBef>
                <a:spcPct val="0"/>
              </a:spcBef>
              <a:spcAft>
                <a:spcPts val="0"/>
              </a:spcAft>
              <a:buClrTx/>
              <a:buSzTx/>
              <a:buFontTx/>
              <a:buNone/>
              <a:tabLst/>
              <a:defRPr/>
            </a:pPr>
            <a:r>
              <a:rPr kumimoji="0" lang="es-PE" sz="3200" b="1" i="0" u="none" strike="noStrike" kern="1200" cap="none" spc="0" normalizeH="0" baseline="0" noProof="0" dirty="0" smtClean="0">
                <a:ln>
                  <a:noFill/>
                </a:ln>
                <a:solidFill>
                  <a:srgbClr val="C00000"/>
                </a:solidFill>
                <a:effectLst/>
                <a:uLnTx/>
                <a:uFillTx/>
                <a:latin typeface="+mj-lt"/>
                <a:ea typeface="+mj-ea"/>
                <a:cs typeface="+mj-cs"/>
              </a:rPr>
              <a:t>Pérdidas económicas al nivel global</a:t>
            </a:r>
          </a:p>
        </p:txBody>
      </p:sp>
      <p:pic>
        <p:nvPicPr>
          <p:cNvPr id="10" name="Picture 6"/>
          <p:cNvPicPr>
            <a:picLocks noChangeAspect="1" noChangeArrowheads="1"/>
          </p:cNvPicPr>
          <p:nvPr/>
        </p:nvPicPr>
        <p:blipFill>
          <a:blip r:embed="rId4" cstate="print"/>
          <a:srcRect l="49635" t="26389" r="15854" b="22917"/>
          <a:stretch>
            <a:fillRect/>
          </a:stretch>
        </p:blipFill>
        <p:spPr bwMode="auto">
          <a:xfrm>
            <a:off x="683568" y="2780928"/>
            <a:ext cx="3744416" cy="3286027"/>
          </a:xfrm>
          <a:prstGeom prst="rect">
            <a:avLst/>
          </a:prstGeom>
          <a:noFill/>
          <a:ln w="9525">
            <a:noFill/>
            <a:miter lim="800000"/>
            <a:headEnd/>
            <a:tailEnd/>
          </a:ln>
        </p:spPr>
      </p:pic>
      <p:pic>
        <p:nvPicPr>
          <p:cNvPr id="11" name="Picture 7"/>
          <p:cNvPicPr>
            <a:picLocks noChangeAspect="1" noChangeArrowheads="1"/>
          </p:cNvPicPr>
          <p:nvPr/>
        </p:nvPicPr>
        <p:blipFill>
          <a:blip r:embed="rId5" cstate="print"/>
          <a:srcRect l="49188" t="30457" r="15518" b="5258"/>
          <a:stretch>
            <a:fillRect/>
          </a:stretch>
        </p:blipFill>
        <p:spPr bwMode="auto">
          <a:xfrm>
            <a:off x="5220072" y="2708920"/>
            <a:ext cx="3312368" cy="3329154"/>
          </a:xfrm>
          <a:prstGeom prst="rect">
            <a:avLst/>
          </a:prstGeom>
          <a:noFill/>
          <a:ln w="9525">
            <a:noFill/>
            <a:miter lim="800000"/>
            <a:headEnd/>
            <a:tailEnd/>
          </a:ln>
        </p:spPr>
      </p:pic>
    </p:spTree>
    <p:extLst>
      <p:ext uri="{BB962C8B-B14F-4D97-AF65-F5344CB8AC3E}">
        <p14:creationId xmlns:p14="http://schemas.microsoft.com/office/powerpoint/2010/main" xmlns="" val="11059243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115616" y="2348880"/>
            <a:ext cx="7272808" cy="3240360"/>
          </a:xfrm>
        </p:spPr>
        <p:txBody>
          <a:bodyPr>
            <a:normAutofit/>
          </a:bodyPr>
          <a:lstStyle/>
          <a:p>
            <a:r>
              <a:rPr lang="es-PA" sz="4000" b="1" dirty="0" smtClean="0">
                <a:solidFill>
                  <a:srgbClr val="C00000"/>
                </a:solidFill>
              </a:rPr>
              <a:t>Gracias por su atención. </a:t>
            </a:r>
          </a:p>
          <a:p>
            <a:endParaRPr lang="es-PA" sz="2000" dirty="0" smtClean="0">
              <a:solidFill>
                <a:srgbClr val="C00000"/>
              </a:solidFill>
            </a:endParaRPr>
          </a:p>
          <a:p>
            <a:endParaRPr lang="es-PA" sz="2000" dirty="0" smtClean="0">
              <a:solidFill>
                <a:srgbClr val="C00000"/>
              </a:solidFill>
            </a:endParaRPr>
          </a:p>
          <a:p>
            <a:r>
              <a:rPr lang="es-PA" sz="2800" dirty="0" smtClean="0">
                <a:solidFill>
                  <a:srgbClr val="C00000"/>
                </a:solidFill>
              </a:rPr>
              <a:t>Alberto Aquino</a:t>
            </a:r>
          </a:p>
          <a:p>
            <a:r>
              <a:rPr lang="es-PA" sz="2800" dirty="0" smtClean="0">
                <a:solidFill>
                  <a:srgbClr val="C00000"/>
                </a:solidFill>
              </a:rPr>
              <a:t>Cooperación Alemana al Desarrollo - GIZ</a:t>
            </a:r>
          </a:p>
          <a:p>
            <a:r>
              <a:rPr lang="es-PA" sz="2800" dirty="0" smtClean="0">
                <a:solidFill>
                  <a:srgbClr val="C00000"/>
                </a:solidFill>
              </a:rPr>
              <a:t>Alberto.aquino@giz.de</a:t>
            </a:r>
            <a:endParaRPr lang="es-PA" sz="2800" dirty="0">
              <a:solidFill>
                <a:srgbClr val="C00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053" y="1"/>
            <a:ext cx="9182100" cy="17008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srcRect/>
          <a:stretch>
            <a:fillRect/>
          </a:stretch>
        </p:blipFill>
        <p:spPr bwMode="auto">
          <a:xfrm>
            <a:off x="785786" y="6391275"/>
            <a:ext cx="7769225" cy="466725"/>
          </a:xfrm>
          <a:prstGeom prst="rect">
            <a:avLst/>
          </a:prstGeom>
          <a:noFill/>
          <a:ln w="9525">
            <a:noFill/>
            <a:miter lim="800000"/>
            <a:headEnd/>
            <a:tailEnd/>
          </a:ln>
          <a:effectLst/>
        </p:spPr>
      </p:pic>
    </p:spTree>
    <p:extLst>
      <p:ext uri="{BB962C8B-B14F-4D97-AF65-F5344CB8AC3E}">
        <p14:creationId xmlns:p14="http://schemas.microsoft.com/office/powerpoint/2010/main" xmlns="" val="2116800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 y="0"/>
            <a:ext cx="9182100" cy="187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785786" y="6391275"/>
            <a:ext cx="7769225" cy="466725"/>
          </a:xfrm>
          <a:prstGeom prst="rect">
            <a:avLst/>
          </a:prstGeom>
          <a:noFill/>
          <a:ln w="9525">
            <a:noFill/>
            <a:miter lim="800000"/>
            <a:headEnd/>
            <a:tailEnd/>
          </a:ln>
          <a:effectLst/>
        </p:spPr>
      </p:pic>
      <p:sp>
        <p:nvSpPr>
          <p:cNvPr id="9" name="1 Título"/>
          <p:cNvSpPr txBox="1">
            <a:spLocks/>
          </p:cNvSpPr>
          <p:nvPr/>
        </p:nvSpPr>
        <p:spPr>
          <a:xfrm>
            <a:off x="683568" y="2132856"/>
            <a:ext cx="8054975" cy="6905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ts val="3600"/>
              </a:lnSpc>
              <a:spcBef>
                <a:spcPct val="0"/>
              </a:spcBef>
              <a:spcAft>
                <a:spcPts val="0"/>
              </a:spcAft>
              <a:buClrTx/>
              <a:buSzTx/>
              <a:buFontTx/>
              <a:buNone/>
              <a:tabLst/>
              <a:defRPr/>
            </a:pPr>
            <a:r>
              <a:rPr kumimoji="0" lang="es-PE" sz="3600" b="1" i="0" u="none" strike="noStrike" kern="1200" cap="none" spc="0" normalizeH="0" baseline="0" noProof="0" dirty="0" smtClean="0">
                <a:ln>
                  <a:noFill/>
                </a:ln>
                <a:solidFill>
                  <a:srgbClr val="C00000"/>
                </a:solidFill>
                <a:effectLst/>
                <a:uLnTx/>
                <a:uFillTx/>
                <a:latin typeface="+mj-lt"/>
                <a:ea typeface="+mj-ea"/>
                <a:cs typeface="+mj-cs"/>
              </a:rPr>
              <a:t>…en consecuencia…</a:t>
            </a:r>
          </a:p>
        </p:txBody>
      </p:sp>
      <p:sp>
        <p:nvSpPr>
          <p:cNvPr id="6" name="2 Marcador de contenido"/>
          <p:cNvSpPr txBox="1">
            <a:spLocks/>
          </p:cNvSpPr>
          <p:nvPr/>
        </p:nvSpPr>
        <p:spPr>
          <a:xfrm>
            <a:off x="539552" y="2996952"/>
            <a:ext cx="8280920" cy="2465388"/>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Aft>
                <a:spcPts val="0"/>
              </a:spcAft>
              <a:buClrTx/>
              <a:buSzTx/>
              <a:buFontTx/>
              <a:buChar char="-"/>
              <a:tabLst/>
              <a:defRPr/>
            </a:pPr>
            <a:r>
              <a:rPr kumimoji="0" lang="es-PE" sz="2400" b="0" i="0" u="none" strike="noStrike" kern="1200" cap="none" spc="0" normalizeH="0" baseline="0" noProof="0" dirty="0" smtClean="0">
                <a:ln>
                  <a:noFill/>
                </a:ln>
                <a:effectLst/>
                <a:uLnTx/>
                <a:uFillTx/>
                <a:latin typeface="+mn-lt"/>
                <a:ea typeface="+mn-ea"/>
                <a:cs typeface="+mn-cs"/>
              </a:rPr>
              <a:t>Para garantizar inversiones rentables y sostenibles,</a:t>
            </a:r>
            <a:r>
              <a:rPr kumimoji="0" lang="es-PE" sz="2400" b="0" i="0" u="none" strike="noStrike" kern="1200" cap="none" spc="0" normalizeH="0" noProof="0" dirty="0" smtClean="0">
                <a:ln>
                  <a:noFill/>
                </a:ln>
                <a:effectLst/>
                <a:uLnTx/>
                <a:uFillTx/>
                <a:latin typeface="+mn-lt"/>
                <a:ea typeface="+mn-ea"/>
                <a:cs typeface="+mn-cs"/>
              </a:rPr>
              <a:t> </a:t>
            </a:r>
            <a:r>
              <a:rPr kumimoji="0" lang="es-PE" sz="2400" b="0" i="0" u="none" strike="noStrike" kern="1200" cap="none" spc="0" normalizeH="0" baseline="0" noProof="0" dirty="0" smtClean="0">
                <a:ln>
                  <a:noFill/>
                </a:ln>
                <a:effectLst/>
                <a:uLnTx/>
                <a:uFillTx/>
                <a:latin typeface="+mn-lt"/>
                <a:ea typeface="+mn-ea"/>
                <a:cs typeface="+mn-cs"/>
              </a:rPr>
              <a:t> proyectos de inversión tienen que calificarse según criterios de</a:t>
            </a:r>
          </a:p>
          <a:p>
            <a:pPr marL="0" marR="0" lvl="0" indent="0" algn="ctr" defTabSz="914400" rtl="0" eaLnBrk="1" fontAlgn="auto" latinLnBrk="0" hangingPunct="1">
              <a:lnSpc>
                <a:spcPct val="100000"/>
              </a:lnSpc>
              <a:spcAft>
                <a:spcPts val="0"/>
              </a:spcAft>
              <a:buClrTx/>
              <a:buSzTx/>
              <a:tabLst/>
              <a:defRPr/>
            </a:pPr>
            <a:r>
              <a:rPr kumimoji="0" lang="es-PE" sz="2400" b="0" i="0" u="sng" strike="noStrike" kern="1200" cap="none" spc="0" normalizeH="0" baseline="0" noProof="0" dirty="0" smtClean="0">
                <a:ln>
                  <a:noFill/>
                </a:ln>
                <a:effectLst/>
                <a:uLnTx/>
                <a:uFillTx/>
                <a:latin typeface="+mn-lt"/>
                <a:ea typeface="+mn-ea"/>
                <a:cs typeface="+mn-cs"/>
              </a:rPr>
              <a:t> </a:t>
            </a:r>
            <a:r>
              <a:rPr kumimoji="0" lang="es-PE" sz="2400" b="1" i="0" u="sng" strike="noStrike" kern="1200" cap="none" spc="0" normalizeH="0" baseline="0" noProof="0" dirty="0" smtClean="0">
                <a:ln>
                  <a:noFill/>
                </a:ln>
                <a:effectLst/>
                <a:uLnTx/>
                <a:uFillTx/>
                <a:latin typeface="+mn-lt"/>
                <a:ea typeface="+mn-ea"/>
                <a:cs typeface="+mn-cs"/>
              </a:rPr>
              <a:t>calidad y seguridad</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PE" sz="2400" b="0" i="0" u="none" strike="noStrike" kern="1200" cap="none" spc="0" normalizeH="0" baseline="0" noProof="0" dirty="0" smtClean="0">
                <a:ln>
                  <a:noFill/>
                </a:ln>
                <a:effectLst/>
                <a:uLnTx/>
                <a:uFillTx/>
                <a:latin typeface="+mn-lt"/>
                <a:ea typeface="+mn-ea"/>
                <a:cs typeface="+mn-cs"/>
              </a:rPr>
              <a:t>- Para tal fin, al planificar y ejecutar un proyecto, hay que </a:t>
            </a:r>
            <a:r>
              <a:rPr kumimoji="0" lang="es-PE" sz="2400" b="1" i="0" u="none" strike="noStrike" kern="1200" cap="none" spc="0" normalizeH="0" baseline="0" noProof="0" dirty="0" smtClean="0">
                <a:ln>
                  <a:noFill/>
                </a:ln>
                <a:effectLst/>
                <a:uLnTx/>
                <a:uFillTx/>
                <a:latin typeface="+mn-lt"/>
                <a:ea typeface="+mn-ea"/>
                <a:cs typeface="+mn-cs"/>
              </a:rPr>
              <a:t>analizar el riesgo</a:t>
            </a:r>
            <a:r>
              <a:rPr kumimoji="0" lang="es-PE" sz="2400" b="0" i="0" u="none" strike="noStrike" kern="1200" cap="none" spc="0" normalizeH="0" baseline="0" noProof="0" dirty="0" smtClean="0">
                <a:ln>
                  <a:noFill/>
                </a:ln>
                <a:effectLst/>
                <a:uLnTx/>
                <a:uFillTx/>
                <a:latin typeface="+mn-lt"/>
                <a:ea typeface="+mn-ea"/>
                <a:cs typeface="+mn-cs"/>
              </a:rPr>
              <a:t> y evaluar los </a:t>
            </a:r>
            <a:r>
              <a:rPr kumimoji="0" lang="es-PE" sz="2400" b="1" i="0" u="none" strike="noStrike" kern="1200" cap="none" spc="0" normalizeH="0" baseline="0" noProof="0" dirty="0" smtClean="0">
                <a:ln>
                  <a:noFill/>
                </a:ln>
                <a:effectLst/>
                <a:uLnTx/>
                <a:uFillTx/>
                <a:latin typeface="+mn-lt"/>
                <a:ea typeface="+mn-ea"/>
                <a:cs typeface="+mn-cs"/>
              </a:rPr>
              <a:t>costos y beneficios </a:t>
            </a:r>
            <a:r>
              <a:rPr kumimoji="0" lang="es-PE" sz="2400" b="0" i="0" u="none" strike="noStrike" kern="1200" cap="none" spc="0" normalizeH="0" baseline="0" noProof="0" dirty="0" smtClean="0">
                <a:ln>
                  <a:noFill/>
                </a:ln>
                <a:effectLst/>
                <a:uLnTx/>
                <a:uFillTx/>
                <a:latin typeface="+mn-lt"/>
                <a:ea typeface="+mn-ea"/>
                <a:cs typeface="+mn-cs"/>
              </a:rPr>
              <a:t>de</a:t>
            </a:r>
            <a:r>
              <a:rPr kumimoji="0" lang="es-PE" sz="2400" b="1" i="0" u="none" strike="noStrike" kern="1200" cap="none" spc="0" normalizeH="0" baseline="0" noProof="0" dirty="0" smtClean="0">
                <a:ln>
                  <a:noFill/>
                </a:ln>
                <a:effectLst/>
                <a:uLnTx/>
                <a:uFillTx/>
                <a:latin typeface="+mn-lt"/>
                <a:ea typeface="+mn-ea"/>
                <a:cs typeface="+mn-cs"/>
              </a:rPr>
              <a:t> </a:t>
            </a:r>
            <a:r>
              <a:rPr kumimoji="0" lang="es-PE" sz="2400" b="0" i="0" u="none" strike="noStrike" kern="1200" cap="none" spc="0" normalizeH="0" baseline="0" noProof="0" dirty="0" smtClean="0">
                <a:ln>
                  <a:noFill/>
                </a:ln>
                <a:effectLst/>
                <a:uLnTx/>
                <a:uFillTx/>
                <a:latin typeface="+mn-lt"/>
                <a:ea typeface="+mn-ea"/>
                <a:cs typeface="+mn-cs"/>
              </a:rPr>
              <a:t>aplicar </a:t>
            </a:r>
            <a:r>
              <a:rPr kumimoji="0" lang="es-PE" sz="2400" b="1" i="0" u="none" strike="noStrike" kern="1200" cap="none" spc="0" normalizeH="0" baseline="0" noProof="0" dirty="0" smtClean="0">
                <a:ln>
                  <a:noFill/>
                </a:ln>
                <a:effectLst/>
                <a:uLnTx/>
                <a:uFillTx/>
                <a:latin typeface="+mn-lt"/>
                <a:ea typeface="+mn-ea"/>
                <a:cs typeface="+mn-cs"/>
              </a:rPr>
              <a:t>medidas de reducción </a:t>
            </a:r>
            <a:r>
              <a:rPr kumimoji="0" lang="es-PE" sz="2400" b="0" i="0" u="none" strike="noStrike" kern="1200" cap="none" spc="0" normalizeH="0" baseline="0" noProof="0" dirty="0" smtClean="0">
                <a:ln>
                  <a:noFill/>
                </a:ln>
                <a:effectLst/>
                <a:uLnTx/>
                <a:uFillTx/>
                <a:latin typeface="+mn-lt"/>
                <a:ea typeface="+mn-ea"/>
                <a:cs typeface="+mn-cs"/>
              </a:rPr>
              <a:t>del riesgo</a:t>
            </a:r>
            <a:r>
              <a:rPr kumimoji="0" lang="es-PE" sz="2400" b="1" i="0" u="none" strike="noStrike" kern="1200" cap="none" spc="0" normalizeH="0" baseline="0" noProof="0" dirty="0" smtClean="0">
                <a:ln>
                  <a:noFill/>
                </a:ln>
                <a:effectLst/>
                <a:uLnTx/>
                <a:uFillTx/>
                <a:latin typeface="+mn-lt"/>
                <a:ea typeface="+mn-ea"/>
                <a:cs typeface="+mn-cs"/>
              </a:rPr>
              <a:t>.</a:t>
            </a:r>
          </a:p>
        </p:txBody>
      </p:sp>
    </p:spTree>
    <p:extLst>
      <p:ext uri="{BB962C8B-B14F-4D97-AF65-F5344CB8AC3E}">
        <p14:creationId xmlns:p14="http://schemas.microsoft.com/office/powerpoint/2010/main" xmlns="" val="1105924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 y="0"/>
            <a:ext cx="9182100" cy="187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785786" y="6391275"/>
            <a:ext cx="7769225" cy="466725"/>
          </a:xfrm>
          <a:prstGeom prst="rect">
            <a:avLst/>
          </a:prstGeom>
          <a:noFill/>
          <a:ln w="9525">
            <a:noFill/>
            <a:miter lim="800000"/>
            <a:headEnd/>
            <a:tailEnd/>
          </a:ln>
          <a:effectLst/>
        </p:spPr>
      </p:pic>
      <p:sp>
        <p:nvSpPr>
          <p:cNvPr id="7" name="Text Box 15"/>
          <p:cNvSpPr txBox="1">
            <a:spLocks noChangeArrowheads="1"/>
          </p:cNvSpPr>
          <p:nvPr/>
        </p:nvSpPr>
        <p:spPr bwMode="auto">
          <a:xfrm>
            <a:off x="-252536" y="1916832"/>
            <a:ext cx="9396536" cy="461665"/>
          </a:xfrm>
          <a:prstGeom prst="rect">
            <a:avLst/>
          </a:prstGeom>
          <a:noFill/>
          <a:ln w="9525">
            <a:noFill/>
            <a:miter lim="800000"/>
            <a:headEnd/>
            <a:tailEnd/>
          </a:ln>
        </p:spPr>
        <p:txBody>
          <a:bodyPr wrap="square">
            <a:spAutoFit/>
          </a:bodyPr>
          <a:lstStyle/>
          <a:p>
            <a:pPr algn="ctr" eaLnBrk="0" hangingPunct="0"/>
            <a:r>
              <a:rPr lang="es-PE" sz="2300" b="1" dirty="0" smtClean="0">
                <a:solidFill>
                  <a:srgbClr val="C00000"/>
                </a:solidFill>
                <a:ea typeface="+mj-ea"/>
                <a:cs typeface="Segoe UI" pitchFamily="34" charset="0"/>
              </a:rPr>
              <a:t>     ¿</a:t>
            </a:r>
            <a:r>
              <a:rPr lang="es-PE" sz="2300" b="1" dirty="0">
                <a:solidFill>
                  <a:srgbClr val="C00000"/>
                </a:solidFill>
                <a:ea typeface="+mj-ea"/>
                <a:cs typeface="Segoe UI" pitchFamily="34" charset="0"/>
              </a:rPr>
              <a:t>Qué podemos hacer</a:t>
            </a:r>
            <a:r>
              <a:rPr lang="es-PE" sz="2300" b="1" dirty="0" smtClean="0">
                <a:solidFill>
                  <a:srgbClr val="C00000"/>
                </a:solidFill>
                <a:ea typeface="+mj-ea"/>
                <a:cs typeface="Segoe UI" pitchFamily="34" charset="0"/>
              </a:rPr>
              <a:t>? </a:t>
            </a:r>
            <a:r>
              <a:rPr lang="es-PE" sz="2300" b="1" dirty="0" smtClean="0">
                <a:solidFill>
                  <a:srgbClr val="C00000"/>
                </a:solidFill>
                <a:ea typeface="+mj-ea"/>
                <a:cs typeface="Segoe UI" pitchFamily="34" charset="0"/>
                <a:sym typeface="Wingdings" pitchFamily="2" charset="2"/>
              </a:rPr>
              <a:t> Diferentes formas de aplicar g</a:t>
            </a:r>
            <a:r>
              <a:rPr lang="es-PE" sz="2300" b="1" dirty="0" smtClean="0">
                <a:solidFill>
                  <a:srgbClr val="C00000"/>
                </a:solidFill>
                <a:ea typeface="+mj-ea"/>
                <a:cs typeface="Segoe UI" pitchFamily="34" charset="0"/>
              </a:rPr>
              <a:t>estión del riesgo </a:t>
            </a:r>
            <a:endParaRPr lang="es-PE" sz="2300" b="1" dirty="0">
              <a:solidFill>
                <a:srgbClr val="C00000"/>
              </a:solidFill>
              <a:ea typeface="+mj-ea"/>
              <a:cs typeface="Segoe UI" pitchFamily="34" charset="0"/>
            </a:endParaRPr>
          </a:p>
        </p:txBody>
      </p:sp>
      <p:sp>
        <p:nvSpPr>
          <p:cNvPr id="10" name="Text Box 3"/>
          <p:cNvSpPr txBox="1">
            <a:spLocks noChangeArrowheads="1"/>
          </p:cNvSpPr>
          <p:nvPr/>
        </p:nvSpPr>
        <p:spPr bwMode="auto">
          <a:xfrm>
            <a:off x="251520" y="2420888"/>
            <a:ext cx="2808312" cy="830997"/>
          </a:xfrm>
          <a:prstGeom prst="rect">
            <a:avLst/>
          </a:prstGeom>
          <a:solidFill>
            <a:schemeClr val="tx2">
              <a:lumMod val="60000"/>
              <a:lumOff val="40000"/>
            </a:schemeClr>
          </a:solidFill>
          <a:ln w="9525">
            <a:solidFill>
              <a:schemeClr val="tx1"/>
            </a:solidFill>
            <a:miter lim="800000"/>
            <a:headEnd/>
            <a:tailEnd/>
          </a:ln>
        </p:spPr>
        <p:txBody>
          <a:bodyPr wrap="square">
            <a:spAutoFit/>
          </a:bodyPr>
          <a:lstStyle/>
          <a:p>
            <a:pPr algn="ctr">
              <a:spcBef>
                <a:spcPct val="40000"/>
              </a:spcBef>
              <a:tabLst>
                <a:tab pos="265113" algn="l"/>
              </a:tabLst>
              <a:defRPr/>
            </a:pPr>
            <a:r>
              <a:rPr lang="es-MX" sz="1600" b="1" dirty="0">
                <a:solidFill>
                  <a:schemeClr val="tx1"/>
                </a:solidFill>
              </a:rPr>
              <a:t>La </a:t>
            </a:r>
            <a:r>
              <a:rPr lang="es-MX" sz="1600" b="1" i="1" dirty="0">
                <a:solidFill>
                  <a:schemeClr val="tx1"/>
                </a:solidFill>
              </a:rPr>
              <a:t>gestión prospectiva</a:t>
            </a:r>
            <a:r>
              <a:rPr lang="es-MX" sz="1600" b="0" dirty="0">
                <a:solidFill>
                  <a:schemeClr val="tx1"/>
                </a:solidFill>
              </a:rPr>
              <a:t>: no generar nuevas condiciones de vulnerabilidad</a:t>
            </a:r>
          </a:p>
        </p:txBody>
      </p:sp>
      <p:sp>
        <p:nvSpPr>
          <p:cNvPr id="11" name="Text Box 7"/>
          <p:cNvSpPr txBox="1">
            <a:spLocks noChangeArrowheads="1"/>
          </p:cNvSpPr>
          <p:nvPr/>
        </p:nvSpPr>
        <p:spPr bwMode="auto">
          <a:xfrm>
            <a:off x="3275856" y="2420888"/>
            <a:ext cx="3148583" cy="852541"/>
          </a:xfrm>
          <a:prstGeom prst="rect">
            <a:avLst/>
          </a:prstGeom>
          <a:solidFill>
            <a:schemeClr val="tx2">
              <a:lumMod val="60000"/>
              <a:lumOff val="40000"/>
            </a:schemeClr>
          </a:solidFill>
          <a:ln w="9525">
            <a:solidFill>
              <a:schemeClr val="tx1"/>
            </a:solidFill>
            <a:miter lim="800000"/>
            <a:headEnd/>
            <a:tailEnd/>
          </a:ln>
        </p:spPr>
        <p:txBody>
          <a:bodyPr wrap="square">
            <a:spAutoFit/>
          </a:bodyPr>
          <a:lstStyle/>
          <a:p>
            <a:pPr algn="ctr">
              <a:spcBef>
                <a:spcPct val="40000"/>
              </a:spcBef>
              <a:tabLst>
                <a:tab pos="265113" algn="l"/>
              </a:tabLst>
              <a:defRPr/>
            </a:pPr>
            <a:endParaRPr lang="es-MX" sz="400" b="1" dirty="0" smtClean="0">
              <a:solidFill>
                <a:schemeClr val="tx1"/>
              </a:solidFill>
            </a:endParaRPr>
          </a:p>
          <a:p>
            <a:pPr algn="ctr">
              <a:spcBef>
                <a:spcPct val="40000"/>
              </a:spcBef>
              <a:tabLst>
                <a:tab pos="265113" algn="l"/>
              </a:tabLst>
              <a:defRPr/>
            </a:pPr>
            <a:r>
              <a:rPr lang="es-MX" sz="1600" b="1" dirty="0" smtClean="0">
                <a:solidFill>
                  <a:schemeClr val="tx1"/>
                </a:solidFill>
              </a:rPr>
              <a:t>La </a:t>
            </a:r>
            <a:r>
              <a:rPr lang="es-MX" sz="1600" b="1" i="1" dirty="0">
                <a:solidFill>
                  <a:schemeClr val="tx1"/>
                </a:solidFill>
              </a:rPr>
              <a:t>gestión correctiva</a:t>
            </a:r>
            <a:r>
              <a:rPr lang="es-MX" sz="1600" b="0" dirty="0">
                <a:solidFill>
                  <a:schemeClr val="tx1"/>
                </a:solidFill>
              </a:rPr>
              <a:t>: reducir las vulnerabilidades ya </a:t>
            </a:r>
            <a:r>
              <a:rPr lang="es-MX" sz="1600" b="0" dirty="0" smtClean="0">
                <a:solidFill>
                  <a:schemeClr val="tx1"/>
                </a:solidFill>
              </a:rPr>
              <a:t>existentes</a:t>
            </a:r>
          </a:p>
          <a:p>
            <a:pPr algn="ctr">
              <a:spcBef>
                <a:spcPct val="40000"/>
              </a:spcBef>
              <a:tabLst>
                <a:tab pos="265113" algn="l"/>
              </a:tabLst>
              <a:defRPr/>
            </a:pPr>
            <a:endParaRPr lang="es-MX" sz="500" b="0" dirty="0">
              <a:solidFill>
                <a:schemeClr val="tx1"/>
              </a:solidFill>
            </a:endParaRPr>
          </a:p>
        </p:txBody>
      </p:sp>
      <p:sp>
        <p:nvSpPr>
          <p:cNvPr id="12" name="Text Box 11"/>
          <p:cNvSpPr txBox="1">
            <a:spLocks noChangeArrowheads="1"/>
          </p:cNvSpPr>
          <p:nvPr/>
        </p:nvSpPr>
        <p:spPr bwMode="auto">
          <a:xfrm>
            <a:off x="6516216" y="2420888"/>
            <a:ext cx="2411760" cy="830997"/>
          </a:xfrm>
          <a:prstGeom prst="rect">
            <a:avLst/>
          </a:prstGeom>
          <a:solidFill>
            <a:schemeClr val="tx2">
              <a:lumMod val="60000"/>
              <a:lumOff val="40000"/>
            </a:schemeClr>
          </a:solidFill>
          <a:ln w="9525">
            <a:solidFill>
              <a:schemeClr val="tx1"/>
            </a:solidFill>
            <a:miter lim="800000"/>
            <a:headEnd/>
            <a:tailEnd/>
          </a:ln>
        </p:spPr>
        <p:txBody>
          <a:bodyPr wrap="square">
            <a:spAutoFit/>
          </a:bodyPr>
          <a:lstStyle/>
          <a:p>
            <a:pPr algn="ctr">
              <a:spcBef>
                <a:spcPct val="40000"/>
              </a:spcBef>
              <a:tabLst>
                <a:tab pos="265113" algn="l"/>
              </a:tabLst>
              <a:defRPr/>
            </a:pPr>
            <a:r>
              <a:rPr lang="es-MX" sz="1600" b="1" dirty="0">
                <a:solidFill>
                  <a:schemeClr val="tx1"/>
                </a:solidFill>
              </a:rPr>
              <a:t>La </a:t>
            </a:r>
            <a:r>
              <a:rPr lang="es-MX" sz="1600" b="1" i="1" dirty="0">
                <a:solidFill>
                  <a:schemeClr val="tx1"/>
                </a:solidFill>
              </a:rPr>
              <a:t>gestión reactiva</a:t>
            </a:r>
            <a:r>
              <a:rPr lang="es-MX" sz="1600" dirty="0">
                <a:solidFill>
                  <a:schemeClr val="tx1"/>
                </a:solidFill>
              </a:rPr>
              <a:t>: </a:t>
            </a:r>
            <a:r>
              <a:rPr lang="es-MX" sz="1600" b="0" dirty="0">
                <a:solidFill>
                  <a:schemeClr val="tx1"/>
                </a:solidFill>
              </a:rPr>
              <a:t>la respuesta a las </a:t>
            </a:r>
            <a:r>
              <a:rPr lang="es-MX" sz="1600" b="0" dirty="0" err="1" smtClean="0">
                <a:solidFill>
                  <a:schemeClr val="tx1"/>
                </a:solidFill>
              </a:rPr>
              <a:t>emer-gencias</a:t>
            </a:r>
            <a:r>
              <a:rPr lang="es-MX" sz="1600" b="0" dirty="0" smtClean="0">
                <a:solidFill>
                  <a:schemeClr val="tx1"/>
                </a:solidFill>
              </a:rPr>
              <a:t> </a:t>
            </a:r>
            <a:r>
              <a:rPr lang="es-MX" sz="1600" b="0" dirty="0">
                <a:solidFill>
                  <a:schemeClr val="tx1"/>
                </a:solidFill>
              </a:rPr>
              <a:t>y la recuperación</a:t>
            </a:r>
            <a:endParaRPr lang="es-PE" sz="1600" b="0" dirty="0">
              <a:solidFill>
                <a:schemeClr val="tx1"/>
              </a:solidFill>
            </a:endParaRPr>
          </a:p>
        </p:txBody>
      </p:sp>
      <p:sp>
        <p:nvSpPr>
          <p:cNvPr id="13" name="Text Box 3"/>
          <p:cNvSpPr txBox="1">
            <a:spLocks noChangeArrowheads="1"/>
          </p:cNvSpPr>
          <p:nvPr/>
        </p:nvSpPr>
        <p:spPr bwMode="auto">
          <a:xfrm>
            <a:off x="228600" y="3370800"/>
            <a:ext cx="2831232" cy="2806922"/>
          </a:xfrm>
          <a:prstGeom prst="rect">
            <a:avLst/>
          </a:prstGeom>
          <a:noFill/>
          <a:ln w="9525">
            <a:solidFill>
              <a:schemeClr val="tx1"/>
            </a:solidFill>
            <a:miter lim="800000"/>
            <a:headEnd/>
            <a:tailEnd/>
          </a:ln>
        </p:spPr>
        <p:txBody>
          <a:bodyPr wrap="square">
            <a:spAutoFit/>
          </a:bodyPr>
          <a:lstStyle/>
          <a:p>
            <a:pPr marL="261938" indent="-261938">
              <a:spcBef>
                <a:spcPct val="40000"/>
              </a:spcBef>
              <a:buFont typeface="Arial" pitchFamily="34" charset="0"/>
              <a:buChar char="•"/>
              <a:defRPr/>
            </a:pPr>
            <a:r>
              <a:rPr lang="es-MX" sz="1400" b="0" dirty="0">
                <a:solidFill>
                  <a:schemeClr val="tx1"/>
                </a:solidFill>
              </a:rPr>
              <a:t>Normas y regulaciones para el uso y la ocupación del territorio.</a:t>
            </a:r>
          </a:p>
          <a:p>
            <a:pPr marL="261938" indent="-261938">
              <a:spcBef>
                <a:spcPct val="40000"/>
              </a:spcBef>
              <a:buFont typeface="Arial" pitchFamily="34" charset="0"/>
              <a:buChar char="•"/>
              <a:defRPr/>
            </a:pPr>
            <a:r>
              <a:rPr lang="es-MX" sz="1400" b="0" dirty="0">
                <a:solidFill>
                  <a:schemeClr val="tx1"/>
                </a:solidFill>
              </a:rPr>
              <a:t>Mejorar el conocimiento del FEN y sus efectos.</a:t>
            </a:r>
          </a:p>
          <a:p>
            <a:pPr marL="261938" indent="-261938">
              <a:spcBef>
                <a:spcPct val="40000"/>
              </a:spcBef>
              <a:buFont typeface="Arial" pitchFamily="34" charset="0"/>
              <a:buChar char="•"/>
              <a:defRPr/>
            </a:pPr>
            <a:r>
              <a:rPr lang="es-MX" sz="1400" b="0" dirty="0" smtClean="0">
                <a:solidFill>
                  <a:schemeClr val="tx1"/>
                </a:solidFill>
              </a:rPr>
              <a:t>Aplicar </a:t>
            </a:r>
            <a:r>
              <a:rPr lang="es-MX" sz="1400" b="0" dirty="0">
                <a:solidFill>
                  <a:schemeClr val="tx1"/>
                </a:solidFill>
              </a:rPr>
              <a:t>el AdR a </a:t>
            </a:r>
            <a:r>
              <a:rPr lang="es-MX" sz="1400" b="0" dirty="0" smtClean="0">
                <a:solidFill>
                  <a:schemeClr val="tx1"/>
                </a:solidFill>
              </a:rPr>
              <a:t>actividades productivas dependientes del clima.</a:t>
            </a:r>
            <a:endParaRPr lang="es-MX" sz="1400" b="0" dirty="0">
              <a:solidFill>
                <a:schemeClr val="tx1"/>
              </a:solidFill>
            </a:endParaRPr>
          </a:p>
          <a:p>
            <a:pPr marL="261938" indent="-261938">
              <a:spcBef>
                <a:spcPct val="40000"/>
              </a:spcBef>
              <a:buFont typeface="Arial" pitchFamily="34" charset="0"/>
              <a:buChar char="•"/>
              <a:defRPr/>
            </a:pPr>
            <a:r>
              <a:rPr lang="es-MX" sz="1400" dirty="0">
                <a:solidFill>
                  <a:srgbClr val="C00000"/>
                </a:solidFill>
              </a:rPr>
              <a:t>Aplicar el AdR en </a:t>
            </a:r>
            <a:r>
              <a:rPr lang="es-MX" sz="1400" dirty="0" smtClean="0">
                <a:solidFill>
                  <a:srgbClr val="C00000"/>
                </a:solidFill>
              </a:rPr>
              <a:t>PIP</a:t>
            </a:r>
          </a:p>
          <a:p>
            <a:pPr marL="261938" indent="-261938">
              <a:spcBef>
                <a:spcPct val="40000"/>
              </a:spcBef>
              <a:buFont typeface="Arial" pitchFamily="34" charset="0"/>
              <a:buChar char="•"/>
              <a:defRPr/>
            </a:pPr>
            <a:r>
              <a:rPr lang="es-MX" sz="1400" dirty="0" smtClean="0">
                <a:solidFill>
                  <a:srgbClr val="C00000"/>
                </a:solidFill>
              </a:rPr>
              <a:t>Gestión financiera y transferencia del riesgo de desastres ex ante</a:t>
            </a:r>
            <a:endParaRPr lang="es-MX" sz="1400" b="0" dirty="0">
              <a:solidFill>
                <a:srgbClr val="C00000"/>
              </a:solidFill>
            </a:endParaRPr>
          </a:p>
        </p:txBody>
      </p:sp>
      <p:sp>
        <p:nvSpPr>
          <p:cNvPr id="14" name="Text Box 3"/>
          <p:cNvSpPr txBox="1">
            <a:spLocks noChangeArrowheads="1"/>
          </p:cNvSpPr>
          <p:nvPr/>
        </p:nvSpPr>
        <p:spPr bwMode="auto">
          <a:xfrm>
            <a:off x="3275856" y="3356992"/>
            <a:ext cx="3168352" cy="2806922"/>
          </a:xfrm>
          <a:prstGeom prst="rect">
            <a:avLst/>
          </a:prstGeom>
          <a:noFill/>
          <a:ln w="9525">
            <a:solidFill>
              <a:schemeClr val="tx1"/>
            </a:solidFill>
            <a:miter lim="800000"/>
            <a:headEnd/>
            <a:tailEnd/>
          </a:ln>
        </p:spPr>
        <p:txBody>
          <a:bodyPr wrap="square">
            <a:spAutoFit/>
          </a:bodyPr>
          <a:lstStyle/>
          <a:p>
            <a:pPr marL="261938" indent="-261938">
              <a:spcBef>
                <a:spcPct val="40000"/>
              </a:spcBef>
              <a:buFont typeface="Arial" pitchFamily="34" charset="0"/>
              <a:buChar char="•"/>
              <a:defRPr/>
            </a:pPr>
            <a:r>
              <a:rPr lang="es-MX" sz="1400" b="0" dirty="0">
                <a:solidFill>
                  <a:schemeClr val="tx1"/>
                </a:solidFill>
              </a:rPr>
              <a:t>Cambio de localización de población, infraestructura de servicios.</a:t>
            </a:r>
          </a:p>
          <a:p>
            <a:pPr marL="261938" indent="-261938">
              <a:spcBef>
                <a:spcPct val="40000"/>
              </a:spcBef>
              <a:buFont typeface="Arial" pitchFamily="34" charset="0"/>
              <a:buChar char="•"/>
              <a:defRPr/>
            </a:pPr>
            <a:r>
              <a:rPr lang="es-MX" sz="1400" b="0" dirty="0">
                <a:solidFill>
                  <a:schemeClr val="tx1"/>
                </a:solidFill>
              </a:rPr>
              <a:t>Incrementar la resistencia de la infraestructura de servicios, </a:t>
            </a:r>
            <a:r>
              <a:rPr lang="es-MX" sz="1400" b="0" dirty="0" smtClean="0">
                <a:solidFill>
                  <a:schemeClr val="tx1"/>
                </a:solidFill>
              </a:rPr>
              <a:t>viviendas</a:t>
            </a:r>
            <a:endParaRPr lang="es-MX" sz="1400" b="0" dirty="0">
              <a:solidFill>
                <a:schemeClr val="tx1"/>
              </a:solidFill>
            </a:endParaRPr>
          </a:p>
          <a:p>
            <a:pPr marL="261938" indent="-261938">
              <a:spcBef>
                <a:spcPct val="40000"/>
              </a:spcBef>
              <a:buFont typeface="Arial" pitchFamily="34" charset="0"/>
              <a:buChar char="•"/>
              <a:defRPr/>
            </a:pPr>
            <a:r>
              <a:rPr lang="es-MX" sz="1400" b="0" dirty="0">
                <a:solidFill>
                  <a:schemeClr val="tx1"/>
                </a:solidFill>
              </a:rPr>
              <a:t>Incrementar la resistencia de actividades productivas a las lluvias intensas o sequías.</a:t>
            </a:r>
          </a:p>
          <a:p>
            <a:pPr marL="261938" indent="-261938">
              <a:spcBef>
                <a:spcPct val="40000"/>
              </a:spcBef>
              <a:buFont typeface="Arial" pitchFamily="34" charset="0"/>
              <a:buChar char="•"/>
              <a:defRPr/>
            </a:pPr>
            <a:r>
              <a:rPr lang="es-MX" sz="1400" b="0" dirty="0">
                <a:solidFill>
                  <a:schemeClr val="tx1"/>
                </a:solidFill>
              </a:rPr>
              <a:t>Implementar PIP para reducir </a:t>
            </a:r>
            <a:r>
              <a:rPr lang="es-MX" sz="1400" b="0" dirty="0" smtClean="0">
                <a:solidFill>
                  <a:schemeClr val="tx1"/>
                </a:solidFill>
              </a:rPr>
              <a:t>riesgos</a:t>
            </a:r>
          </a:p>
          <a:p>
            <a:pPr marL="261938" indent="-261938">
              <a:spcBef>
                <a:spcPct val="40000"/>
              </a:spcBef>
              <a:buFont typeface="Arial" pitchFamily="34" charset="0"/>
              <a:buChar char="•"/>
              <a:defRPr/>
            </a:pPr>
            <a:r>
              <a:rPr lang="es-MX" sz="1400" dirty="0" smtClean="0">
                <a:solidFill>
                  <a:srgbClr val="C00000"/>
                </a:solidFill>
              </a:rPr>
              <a:t>Seguro indexado que paga antes de que ocurren perdidas</a:t>
            </a:r>
            <a:endParaRPr lang="es-MX" sz="1400" b="0" dirty="0" smtClean="0">
              <a:solidFill>
                <a:srgbClr val="C00000"/>
              </a:solidFill>
            </a:endParaRPr>
          </a:p>
        </p:txBody>
      </p:sp>
      <p:sp>
        <p:nvSpPr>
          <p:cNvPr id="15" name="Text Box 3"/>
          <p:cNvSpPr txBox="1">
            <a:spLocks noChangeArrowheads="1"/>
          </p:cNvSpPr>
          <p:nvPr/>
        </p:nvSpPr>
        <p:spPr bwMode="auto">
          <a:xfrm>
            <a:off x="6588224" y="3356992"/>
            <a:ext cx="2304951" cy="2763834"/>
          </a:xfrm>
          <a:prstGeom prst="rect">
            <a:avLst/>
          </a:prstGeom>
          <a:noFill/>
          <a:ln w="9525">
            <a:solidFill>
              <a:schemeClr val="tx1"/>
            </a:solidFill>
            <a:miter lim="800000"/>
            <a:headEnd/>
            <a:tailEnd/>
          </a:ln>
        </p:spPr>
        <p:txBody>
          <a:bodyPr wrap="square">
            <a:spAutoFit/>
          </a:bodyPr>
          <a:lstStyle/>
          <a:p>
            <a:pPr marL="261938" indent="-261938">
              <a:spcBef>
                <a:spcPct val="40000"/>
              </a:spcBef>
              <a:buFont typeface="Arial" pitchFamily="34" charset="0"/>
              <a:buChar char="•"/>
              <a:defRPr/>
            </a:pPr>
            <a:r>
              <a:rPr lang="es-MX" sz="1400" b="0" dirty="0">
                <a:solidFill>
                  <a:schemeClr val="tx1"/>
                </a:solidFill>
              </a:rPr>
              <a:t>Implementación de SAT.</a:t>
            </a:r>
          </a:p>
          <a:p>
            <a:pPr marL="261938" indent="-261938">
              <a:spcBef>
                <a:spcPct val="40000"/>
              </a:spcBef>
              <a:buFont typeface="Arial" pitchFamily="34" charset="0"/>
              <a:buChar char="•"/>
              <a:defRPr/>
            </a:pPr>
            <a:r>
              <a:rPr lang="es-MX" sz="1400" b="0" dirty="0">
                <a:solidFill>
                  <a:schemeClr val="tx1"/>
                </a:solidFill>
              </a:rPr>
              <a:t>Organización de la población.</a:t>
            </a:r>
          </a:p>
          <a:p>
            <a:pPr marL="261938" indent="-261938">
              <a:spcBef>
                <a:spcPct val="40000"/>
              </a:spcBef>
              <a:buFont typeface="Arial" pitchFamily="34" charset="0"/>
              <a:buChar char="•"/>
              <a:defRPr/>
            </a:pPr>
            <a:r>
              <a:rPr lang="es-MX" sz="1400" dirty="0">
                <a:solidFill>
                  <a:srgbClr val="C00000"/>
                </a:solidFill>
              </a:rPr>
              <a:t>Aseguramiento.</a:t>
            </a:r>
          </a:p>
          <a:p>
            <a:pPr marL="261938" indent="-261938">
              <a:spcBef>
                <a:spcPct val="40000"/>
              </a:spcBef>
              <a:buFont typeface="Arial" pitchFamily="34" charset="0"/>
              <a:buChar char="•"/>
              <a:defRPr/>
            </a:pPr>
            <a:r>
              <a:rPr lang="es-MX" sz="1400" b="0" dirty="0">
                <a:solidFill>
                  <a:schemeClr val="tx1"/>
                </a:solidFill>
              </a:rPr>
              <a:t>Diversificación y flexibilidad de la actividad productiva.</a:t>
            </a:r>
          </a:p>
          <a:p>
            <a:pPr marL="261938" indent="-261938">
              <a:spcBef>
                <a:spcPct val="40000"/>
              </a:spcBef>
              <a:buFont typeface="Arial" pitchFamily="34" charset="0"/>
              <a:buChar char="•"/>
              <a:defRPr/>
            </a:pPr>
            <a:r>
              <a:rPr lang="es-MX" sz="1400" dirty="0">
                <a:solidFill>
                  <a:srgbClr val="C00000"/>
                </a:solidFill>
              </a:rPr>
              <a:t>Fondos de </a:t>
            </a:r>
            <a:r>
              <a:rPr lang="es-MX" sz="1400" dirty="0" smtClean="0">
                <a:solidFill>
                  <a:srgbClr val="C00000"/>
                </a:solidFill>
              </a:rPr>
              <a:t>contingencia</a:t>
            </a:r>
          </a:p>
          <a:p>
            <a:pPr marL="261938" indent="-261938">
              <a:spcBef>
                <a:spcPct val="40000"/>
              </a:spcBef>
              <a:buFont typeface="Arial" pitchFamily="34" charset="0"/>
              <a:buChar char="•"/>
              <a:defRPr/>
            </a:pPr>
            <a:endParaRPr lang="es-MX" sz="1400" dirty="0" smtClean="0">
              <a:solidFill>
                <a:srgbClr val="C00000"/>
              </a:solidFill>
            </a:endParaRPr>
          </a:p>
          <a:p>
            <a:pPr marL="261938" indent="-261938">
              <a:spcBef>
                <a:spcPct val="40000"/>
              </a:spcBef>
              <a:defRPr/>
            </a:pPr>
            <a:endParaRPr lang="es-MX" sz="1400" dirty="0">
              <a:solidFill>
                <a:srgbClr val="C00000"/>
              </a:solidFill>
            </a:endParaRPr>
          </a:p>
        </p:txBody>
      </p:sp>
    </p:spTree>
    <p:extLst>
      <p:ext uri="{BB962C8B-B14F-4D97-AF65-F5344CB8AC3E}">
        <p14:creationId xmlns:p14="http://schemas.microsoft.com/office/powerpoint/2010/main" xmlns="" val="1105924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 y="0"/>
            <a:ext cx="9182100" cy="187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785786" y="6391275"/>
            <a:ext cx="7769225" cy="466725"/>
          </a:xfrm>
          <a:prstGeom prst="rect">
            <a:avLst/>
          </a:prstGeom>
          <a:noFill/>
          <a:ln w="9525">
            <a:noFill/>
            <a:miter lim="800000"/>
            <a:headEnd/>
            <a:tailEnd/>
          </a:ln>
          <a:effectLst/>
        </p:spPr>
      </p:pic>
      <p:sp>
        <p:nvSpPr>
          <p:cNvPr id="7" name="Text Box 15"/>
          <p:cNvSpPr txBox="1">
            <a:spLocks noChangeArrowheads="1"/>
          </p:cNvSpPr>
          <p:nvPr/>
        </p:nvSpPr>
        <p:spPr bwMode="auto">
          <a:xfrm>
            <a:off x="395536" y="2204864"/>
            <a:ext cx="8748464" cy="4047262"/>
          </a:xfrm>
          <a:prstGeom prst="rect">
            <a:avLst/>
          </a:prstGeom>
          <a:noFill/>
          <a:ln w="9525">
            <a:noFill/>
            <a:miter lim="800000"/>
            <a:headEnd/>
            <a:tailEnd/>
          </a:ln>
        </p:spPr>
        <p:txBody>
          <a:bodyPr wrap="square">
            <a:spAutoFit/>
          </a:bodyPr>
          <a:lstStyle/>
          <a:p>
            <a:pPr marL="457200" indent="-457200" algn="ctr" eaLnBrk="0" hangingPunct="0"/>
            <a:r>
              <a:rPr lang="es-PE" sz="4400" b="1" dirty="0" smtClean="0">
                <a:solidFill>
                  <a:srgbClr val="C00000"/>
                </a:solidFill>
                <a:ea typeface="+mj-ea"/>
                <a:cs typeface="Segoe UI" pitchFamily="34" charset="0"/>
              </a:rPr>
              <a:t>Índice</a:t>
            </a:r>
          </a:p>
          <a:p>
            <a:pPr marL="457200" indent="-457200" algn="ctr" eaLnBrk="0" hangingPunct="0"/>
            <a:endParaRPr lang="es-PE" sz="2300" b="1" dirty="0" smtClean="0">
              <a:solidFill>
                <a:srgbClr val="C00000"/>
              </a:solidFill>
              <a:ea typeface="+mj-ea"/>
              <a:cs typeface="Segoe UI" pitchFamily="34" charset="0"/>
            </a:endParaRPr>
          </a:p>
          <a:p>
            <a:pPr marL="457200" indent="-457200" eaLnBrk="0" hangingPunct="0">
              <a:buFont typeface="+mj-lt"/>
              <a:buAutoNum type="arabicPeriod"/>
            </a:pPr>
            <a:r>
              <a:rPr lang="es-PE" sz="2400" b="1" dirty="0" smtClean="0">
                <a:ea typeface="+mj-ea"/>
                <a:cs typeface="Segoe UI" pitchFamily="34" charset="0"/>
              </a:rPr>
              <a:t> </a:t>
            </a:r>
            <a:r>
              <a:rPr lang="es-PE" sz="2400" b="1" dirty="0" smtClean="0">
                <a:solidFill>
                  <a:srgbClr val="C00000"/>
                </a:solidFill>
                <a:ea typeface="+mj-ea"/>
                <a:cs typeface="Segoe UI" pitchFamily="34" charset="0"/>
              </a:rPr>
              <a:t>Experiencia I:</a:t>
            </a:r>
            <a:r>
              <a:rPr lang="es-PE" sz="2400" b="1" dirty="0" smtClean="0">
                <a:ea typeface="+mj-ea"/>
                <a:cs typeface="Segoe UI" pitchFamily="34" charset="0"/>
              </a:rPr>
              <a:t> Incorporación de la gestión del riesgo en el SNIP</a:t>
            </a:r>
          </a:p>
          <a:p>
            <a:pPr marL="457200" indent="-457200" eaLnBrk="0" hangingPunct="0">
              <a:buFont typeface="+mj-lt"/>
              <a:buAutoNum type="arabicPeriod"/>
            </a:pPr>
            <a:r>
              <a:rPr lang="es-PE" sz="2400" b="1" dirty="0" smtClean="0">
                <a:ea typeface="+mj-ea"/>
                <a:cs typeface="Segoe UI" pitchFamily="34" charset="0"/>
              </a:rPr>
              <a:t> </a:t>
            </a:r>
            <a:r>
              <a:rPr lang="es-PE" sz="2400" b="1" dirty="0" smtClean="0">
                <a:solidFill>
                  <a:srgbClr val="C00000"/>
                </a:solidFill>
                <a:ea typeface="+mj-ea"/>
                <a:cs typeface="Segoe UI" pitchFamily="34" charset="0"/>
              </a:rPr>
              <a:t>Experiencia II: </a:t>
            </a:r>
            <a:r>
              <a:rPr lang="es-PE" sz="2400" b="1" dirty="0" smtClean="0">
                <a:ea typeface="+mj-ea"/>
                <a:cs typeface="Segoe UI" pitchFamily="34" charset="0"/>
              </a:rPr>
              <a:t>Seguros indexados para la adaptación al cambio  </a:t>
            </a:r>
          </a:p>
          <a:p>
            <a:pPr marL="457200" indent="-457200" eaLnBrk="0" hangingPunct="0"/>
            <a:r>
              <a:rPr lang="es-PE" sz="2400" b="1" dirty="0" smtClean="0">
                <a:ea typeface="+mj-ea"/>
                <a:cs typeface="Segoe UI" pitchFamily="34" charset="0"/>
              </a:rPr>
              <a:t>        climático</a:t>
            </a:r>
          </a:p>
          <a:p>
            <a:pPr marL="457200" indent="-457200" eaLnBrk="0" hangingPunct="0"/>
            <a:r>
              <a:rPr lang="es-PE" sz="2400" b="1" dirty="0" smtClean="0">
                <a:ea typeface="+mj-ea"/>
                <a:cs typeface="Segoe UI" pitchFamily="34" charset="0"/>
              </a:rPr>
              <a:t>3.    Lecciones aprendidas</a:t>
            </a:r>
          </a:p>
          <a:p>
            <a:pPr marL="457200" indent="-457200" eaLnBrk="0" hangingPunct="0"/>
            <a:r>
              <a:rPr lang="es-PE" sz="2400" b="1" dirty="0" smtClean="0">
                <a:ea typeface="+mj-ea"/>
                <a:cs typeface="Segoe UI" pitchFamily="34" charset="0"/>
              </a:rPr>
              <a:t>4.    Desafíos</a:t>
            </a:r>
          </a:p>
          <a:p>
            <a:pPr marL="457200" indent="-457200" eaLnBrk="0" hangingPunct="0"/>
            <a:r>
              <a:rPr lang="es-PE" sz="2400" b="1" dirty="0" smtClean="0">
                <a:ea typeface="+mj-ea"/>
                <a:cs typeface="Segoe UI" pitchFamily="34" charset="0"/>
              </a:rPr>
              <a:t>5.    Propuesta de proyecto piloto de cooperación sur-sur </a:t>
            </a:r>
          </a:p>
          <a:p>
            <a:pPr marL="457200" indent="-457200" eaLnBrk="0" hangingPunct="0">
              <a:buFont typeface="+mj-lt"/>
              <a:buAutoNum type="arabicPeriod"/>
            </a:pPr>
            <a:endParaRPr lang="es-PE" sz="2300" b="1" dirty="0" smtClean="0">
              <a:solidFill>
                <a:srgbClr val="C00000"/>
              </a:solidFill>
              <a:ea typeface="+mj-ea"/>
              <a:cs typeface="Segoe UI" pitchFamily="34" charset="0"/>
            </a:endParaRPr>
          </a:p>
          <a:p>
            <a:pPr marL="457200" indent="-457200" algn="ctr" eaLnBrk="0" hangingPunct="0"/>
            <a:endParaRPr lang="es-PE" sz="2300" b="1" dirty="0">
              <a:solidFill>
                <a:srgbClr val="C00000"/>
              </a:solidFill>
              <a:ea typeface="+mj-ea"/>
              <a:cs typeface="Segoe UI" pitchFamily="34" charset="0"/>
            </a:endParaRPr>
          </a:p>
        </p:txBody>
      </p:sp>
    </p:spTree>
    <p:extLst>
      <p:ext uri="{BB962C8B-B14F-4D97-AF65-F5344CB8AC3E}">
        <p14:creationId xmlns:p14="http://schemas.microsoft.com/office/powerpoint/2010/main" xmlns="" val="1105924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puente_chica.jpg"/>
          <p:cNvPicPr>
            <a:picLocks noChangeAspect="1"/>
          </p:cNvPicPr>
          <p:nvPr/>
        </p:nvPicPr>
        <p:blipFill>
          <a:blip r:embed="rId2" cstate="print">
            <a:duotone>
              <a:schemeClr val="accent1">
                <a:shade val="45000"/>
                <a:satMod val="135000"/>
              </a:schemeClr>
              <a:prstClr val="white"/>
            </a:duotone>
            <a:lum bright="30000"/>
          </a:blip>
          <a:srcRect l="4231"/>
          <a:stretch>
            <a:fillRect/>
          </a:stretch>
        </p:blipFill>
        <p:spPr>
          <a:xfrm>
            <a:off x="0" y="1853197"/>
            <a:ext cx="9144000" cy="4374739"/>
          </a:xfrm>
          <a:prstGeom prst="rect">
            <a:avLst/>
          </a:prstGeom>
          <a:solidFill>
            <a:srgbClr val="FFFFFF">
              <a:shade val="85000"/>
            </a:srgbClr>
          </a:solidFill>
          <a:ln>
            <a:noFill/>
          </a:ln>
          <a:effectLst>
            <a:reflection blurRad="12700" stA="38000" endPos="28000" dist="5000" dir="5400000" sy="-100000" algn="bl" rotWithShape="0"/>
          </a:effec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 y="0"/>
            <a:ext cx="9182100" cy="187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srcRect/>
          <a:stretch>
            <a:fillRect/>
          </a:stretch>
        </p:blipFill>
        <p:spPr bwMode="auto">
          <a:xfrm>
            <a:off x="785786" y="6391275"/>
            <a:ext cx="7769225" cy="466725"/>
          </a:xfrm>
          <a:prstGeom prst="rect">
            <a:avLst/>
          </a:prstGeom>
          <a:noFill/>
          <a:ln w="9525">
            <a:noFill/>
            <a:miter lim="800000"/>
            <a:headEnd/>
            <a:tailEnd/>
          </a:ln>
          <a:effectLst/>
        </p:spPr>
      </p:pic>
      <p:sp>
        <p:nvSpPr>
          <p:cNvPr id="7" name="9 Título"/>
          <p:cNvSpPr txBox="1">
            <a:spLocks/>
          </p:cNvSpPr>
          <p:nvPr/>
        </p:nvSpPr>
        <p:spPr>
          <a:xfrm>
            <a:off x="395536" y="2276872"/>
            <a:ext cx="8388424" cy="338437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s-PE" sz="4400" b="1" i="0" u="none" strike="noStrike" kern="1200" cap="none" spc="0" normalizeH="0" baseline="0" noProof="0" dirty="0" smtClean="0">
                <a:ln>
                  <a:noFill/>
                </a:ln>
                <a:solidFill>
                  <a:srgbClr val="C00000"/>
                </a:solidFill>
                <a:effectLst/>
                <a:uLnTx/>
                <a:uFillTx/>
                <a:latin typeface="+mj-lt"/>
                <a:ea typeface="+mj-ea"/>
                <a:cs typeface="+mj-cs"/>
              </a:rPr>
              <a:t>Experiencia I</a:t>
            </a:r>
            <a:r>
              <a:rPr kumimoji="0" lang="es-PE" sz="4400" b="1" i="0" u="none" strike="noStrike" kern="1200" cap="none" spc="0" normalizeH="0" noProof="0" dirty="0" smtClean="0">
                <a:ln>
                  <a:noFill/>
                </a:ln>
                <a:solidFill>
                  <a:srgbClr val="C00000"/>
                </a:solidFill>
                <a:effectLst/>
                <a:uLnTx/>
                <a:uFillTx/>
                <a:latin typeface="+mj-lt"/>
                <a:ea typeface="+mj-ea"/>
                <a:cs typeface="+mj-cs"/>
              </a:rPr>
              <a:t>: </a:t>
            </a:r>
          </a:p>
          <a:p>
            <a:pPr marL="0" marR="0" lvl="0" indent="0" algn="ctr" defTabSz="914400" rtl="0" eaLnBrk="1" fontAlgn="auto" latinLnBrk="0" hangingPunct="1">
              <a:lnSpc>
                <a:spcPct val="120000"/>
              </a:lnSpc>
              <a:spcBef>
                <a:spcPct val="0"/>
              </a:spcBef>
              <a:spcAft>
                <a:spcPts val="0"/>
              </a:spcAft>
              <a:buClrTx/>
              <a:buSzTx/>
              <a:buFontTx/>
              <a:buNone/>
              <a:tabLst/>
              <a:defRPr/>
            </a:pPr>
            <a:r>
              <a:rPr kumimoji="0" lang="es-PE" sz="4400" b="1" i="0" u="none" strike="noStrike" kern="1200" cap="none" spc="0" normalizeH="0" noProof="0" dirty="0" smtClean="0">
                <a:ln>
                  <a:noFill/>
                </a:ln>
                <a:solidFill>
                  <a:srgbClr val="C00000"/>
                </a:solidFill>
                <a:effectLst/>
                <a:uLnTx/>
                <a:uFillTx/>
                <a:latin typeface="+mj-lt"/>
                <a:ea typeface="+mj-ea"/>
                <a:cs typeface="+mj-cs"/>
              </a:rPr>
              <a:t>Incorporación </a:t>
            </a:r>
          </a:p>
          <a:p>
            <a:pPr marL="0" marR="0" lvl="0" indent="0" algn="ctr" defTabSz="914400" rtl="0" eaLnBrk="1" fontAlgn="auto" latinLnBrk="0" hangingPunct="1">
              <a:lnSpc>
                <a:spcPct val="120000"/>
              </a:lnSpc>
              <a:spcBef>
                <a:spcPct val="0"/>
              </a:spcBef>
              <a:spcAft>
                <a:spcPts val="0"/>
              </a:spcAft>
              <a:buClrTx/>
              <a:buSzTx/>
              <a:buFontTx/>
              <a:buNone/>
              <a:tabLst/>
              <a:defRPr/>
            </a:pPr>
            <a:r>
              <a:rPr kumimoji="0" lang="es-PE" sz="4400" b="1" i="0" u="none" strike="noStrike" kern="1200" cap="none" spc="0" normalizeH="0" noProof="0" dirty="0" smtClean="0">
                <a:ln>
                  <a:noFill/>
                </a:ln>
                <a:solidFill>
                  <a:srgbClr val="C00000"/>
                </a:solidFill>
                <a:effectLst/>
                <a:uLnTx/>
                <a:uFillTx/>
                <a:latin typeface="+mj-lt"/>
                <a:ea typeface="+mj-ea"/>
                <a:cs typeface="+mj-cs"/>
              </a:rPr>
              <a:t>de la gestión del riesgo en el SNIP peruano</a:t>
            </a:r>
            <a:endParaRPr kumimoji="0" lang="es-PE" sz="4400" b="1" i="0" u="none" strike="noStrike" kern="1200" cap="none" spc="0" normalizeH="0" baseline="0" noProof="0" dirty="0" smtClean="0">
              <a:ln>
                <a:noFill/>
              </a:ln>
              <a:solidFill>
                <a:srgbClr val="C00000"/>
              </a:solidFill>
              <a:effectLst/>
              <a:uLnTx/>
              <a:uFillTx/>
              <a:latin typeface="+mj-lt"/>
              <a:ea typeface="+mj-ea"/>
              <a:cs typeface="+mj-cs"/>
            </a:endParaRPr>
          </a:p>
        </p:txBody>
      </p:sp>
      <p:sp>
        <p:nvSpPr>
          <p:cNvPr id="8" name="2 Marcador de contenido"/>
          <p:cNvSpPr txBox="1">
            <a:spLocks/>
          </p:cNvSpPr>
          <p:nvPr/>
        </p:nvSpPr>
        <p:spPr bwMode="auto">
          <a:xfrm>
            <a:off x="0" y="3068960"/>
            <a:ext cx="9144000" cy="3528392"/>
          </a:xfrm>
          <a:prstGeom prst="rect">
            <a:avLst/>
          </a:prstGeom>
          <a:noFill/>
          <a:ln w="9525">
            <a:noFill/>
            <a:miter lim="800000"/>
            <a:headEnd/>
            <a:tailEnd/>
          </a:ln>
        </p:spPr>
        <p:txBody>
          <a:bodyPr/>
          <a:lstStyle/>
          <a:p>
            <a:pPr marL="719138" indent="-355600" eaLnBrk="0" hangingPunct="0">
              <a:spcBef>
                <a:spcPct val="20000"/>
              </a:spcBef>
              <a:buClr>
                <a:srgbClr val="C80F0F"/>
              </a:buClr>
              <a:tabLst>
                <a:tab pos="2190750" algn="l"/>
              </a:tabLst>
              <a:defRPr/>
            </a:pPr>
            <a:endParaRPr lang="es-PE" dirty="0"/>
          </a:p>
        </p:txBody>
      </p:sp>
    </p:spTree>
    <p:extLst>
      <p:ext uri="{BB962C8B-B14F-4D97-AF65-F5344CB8AC3E}">
        <p14:creationId xmlns:p14="http://schemas.microsoft.com/office/powerpoint/2010/main" xmlns="" val="1105924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 y="0"/>
            <a:ext cx="9182100" cy="187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785786" y="6391275"/>
            <a:ext cx="7769225" cy="466725"/>
          </a:xfrm>
          <a:prstGeom prst="rect">
            <a:avLst/>
          </a:prstGeom>
          <a:noFill/>
          <a:ln w="9525">
            <a:noFill/>
            <a:miter lim="800000"/>
            <a:headEnd/>
            <a:tailEnd/>
          </a:ln>
          <a:effectLst/>
        </p:spPr>
      </p:pic>
      <p:sp>
        <p:nvSpPr>
          <p:cNvPr id="7" name="1 Título"/>
          <p:cNvSpPr txBox="1">
            <a:spLocks/>
          </p:cNvSpPr>
          <p:nvPr/>
        </p:nvSpPr>
        <p:spPr>
          <a:xfrm>
            <a:off x="467544" y="1844824"/>
            <a:ext cx="8477250" cy="690562"/>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ts val="2900"/>
              </a:lnSpc>
              <a:spcBef>
                <a:spcPct val="0"/>
              </a:spcBef>
              <a:spcAft>
                <a:spcPts val="0"/>
              </a:spcAft>
              <a:buClrTx/>
              <a:buSzTx/>
              <a:buFontTx/>
              <a:buNone/>
              <a:tabLst/>
              <a:defRPr/>
            </a:pPr>
            <a:r>
              <a:rPr kumimoji="0" lang="es-PE" sz="2800" b="1" i="0" u="none" strike="noStrike" kern="1200" cap="none" spc="0" normalizeH="0" baseline="0" noProof="0" dirty="0" smtClean="0">
                <a:ln>
                  <a:noFill/>
                </a:ln>
                <a:solidFill>
                  <a:srgbClr val="C00000"/>
                </a:solidFill>
                <a:effectLst/>
                <a:uLnTx/>
                <a:uFillTx/>
                <a:latin typeface="+mj-lt"/>
                <a:ea typeface="+mj-ea"/>
                <a:cs typeface="+mj-cs"/>
              </a:rPr>
              <a:t>3 pasos para incorporar </a:t>
            </a:r>
            <a:r>
              <a:rPr kumimoji="0" lang="es-PE" sz="2800" b="1" i="0" u="none" strike="noStrike" kern="1200" cap="none" spc="0" normalizeH="0" baseline="0" noProof="0" dirty="0" err="1" smtClean="0">
                <a:ln>
                  <a:noFill/>
                </a:ln>
                <a:solidFill>
                  <a:srgbClr val="C00000"/>
                </a:solidFill>
                <a:effectLst/>
                <a:uLnTx/>
                <a:uFillTx/>
                <a:latin typeface="+mj-lt"/>
                <a:ea typeface="+mj-ea"/>
                <a:cs typeface="+mj-cs"/>
              </a:rPr>
              <a:t>GdR</a:t>
            </a:r>
            <a:r>
              <a:rPr kumimoji="0" lang="es-PE" sz="2800" b="1" i="0" u="none" strike="noStrike" kern="1200" cap="none" spc="0" normalizeH="0" baseline="0" noProof="0" dirty="0" smtClean="0">
                <a:ln>
                  <a:noFill/>
                </a:ln>
                <a:solidFill>
                  <a:srgbClr val="C00000"/>
                </a:solidFill>
                <a:effectLst/>
                <a:uLnTx/>
                <a:uFillTx/>
                <a:latin typeface="+mj-lt"/>
                <a:ea typeface="+mj-ea"/>
                <a:cs typeface="+mj-cs"/>
              </a:rPr>
              <a:t> en proyectos de inversión pública</a:t>
            </a:r>
          </a:p>
        </p:txBody>
      </p:sp>
      <p:pic>
        <p:nvPicPr>
          <p:cNvPr id="8" name="34 Imagen" descr="traingulo GdR.jpg"/>
          <p:cNvPicPr>
            <a:picLocks noChangeAspect="1"/>
          </p:cNvPicPr>
          <p:nvPr/>
        </p:nvPicPr>
        <p:blipFill>
          <a:blip r:embed="rId4" cstate="print"/>
          <a:srcRect/>
          <a:stretch>
            <a:fillRect/>
          </a:stretch>
        </p:blipFill>
        <p:spPr bwMode="auto">
          <a:xfrm>
            <a:off x="2555776" y="2348880"/>
            <a:ext cx="4281463" cy="3779333"/>
          </a:xfrm>
          <a:prstGeom prst="rect">
            <a:avLst/>
          </a:prstGeom>
          <a:noFill/>
          <a:ln w="9525">
            <a:noFill/>
            <a:miter lim="800000"/>
            <a:headEnd/>
            <a:tailEnd/>
          </a:ln>
        </p:spPr>
      </p:pic>
      <p:pic>
        <p:nvPicPr>
          <p:cNvPr id="10" name="11 Imagen" descr="monedas.jpg"/>
          <p:cNvPicPr>
            <a:picLocks noChangeAspect="1"/>
          </p:cNvPicPr>
          <p:nvPr/>
        </p:nvPicPr>
        <p:blipFill>
          <a:blip r:embed="rId5" cstate="print"/>
          <a:srcRect t="10778"/>
          <a:stretch>
            <a:fillRect/>
          </a:stretch>
        </p:blipFill>
        <p:spPr bwMode="auto">
          <a:xfrm>
            <a:off x="6444208" y="3284984"/>
            <a:ext cx="2276928" cy="21404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7 Imagen" descr="LJA-erzhilf-jugendhilfeplanung-produkte-jhp_fortbildung-999063187_0.jpg"/>
          <p:cNvPicPr>
            <a:picLocks noChangeAspect="1"/>
          </p:cNvPicPr>
          <p:nvPr/>
        </p:nvPicPr>
        <p:blipFill>
          <a:blip r:embed="rId6" cstate="print"/>
          <a:srcRect/>
          <a:stretch>
            <a:fillRect/>
          </a:stretch>
        </p:blipFill>
        <p:spPr bwMode="auto">
          <a:xfrm>
            <a:off x="539552" y="3068960"/>
            <a:ext cx="1681843" cy="2453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1 Título"/>
          <p:cNvSpPr txBox="1">
            <a:spLocks/>
          </p:cNvSpPr>
          <p:nvPr/>
        </p:nvSpPr>
        <p:spPr bwMode="auto">
          <a:xfrm>
            <a:off x="0" y="6021288"/>
            <a:ext cx="9144000" cy="549275"/>
          </a:xfrm>
          <a:prstGeom prst="rect">
            <a:avLst/>
          </a:prstGeom>
          <a:noFill/>
          <a:ln w="9525">
            <a:noFill/>
            <a:miter lim="800000"/>
            <a:headEnd/>
            <a:tailEnd/>
          </a:ln>
        </p:spPr>
        <p:txBody>
          <a:bodyPr/>
          <a:lstStyle/>
          <a:p>
            <a:pPr eaLnBrk="0" hangingPunct="0">
              <a:lnSpc>
                <a:spcPts val="2500"/>
              </a:lnSpc>
              <a:defRPr/>
            </a:pPr>
            <a:r>
              <a:rPr lang="es-PE" sz="2000" b="1" kern="0" dirty="0" smtClean="0">
                <a:solidFill>
                  <a:srgbClr val="C00000"/>
                </a:solidFill>
                <a:latin typeface="+mj-lt"/>
                <a:ea typeface="+mj-ea"/>
                <a:cs typeface="+mj-cs"/>
                <a:sym typeface="Wingdings" pitchFamily="2" charset="2"/>
              </a:rPr>
              <a:t></a:t>
            </a:r>
            <a:r>
              <a:rPr lang="es-PE" sz="2000" b="1" kern="0" dirty="0" smtClean="0">
                <a:solidFill>
                  <a:srgbClr val="C00000"/>
                </a:solidFill>
                <a:latin typeface="+mj-lt"/>
                <a:ea typeface="+mj-ea"/>
                <a:cs typeface="+mj-cs"/>
              </a:rPr>
              <a:t>Implementación </a:t>
            </a:r>
            <a:r>
              <a:rPr lang="es-PE" sz="2000" b="1" kern="0" dirty="0">
                <a:solidFill>
                  <a:srgbClr val="C00000"/>
                </a:solidFill>
                <a:latin typeface="+mj-lt"/>
                <a:ea typeface="+mj-ea"/>
                <a:cs typeface="+mj-cs"/>
              </a:rPr>
              <a:t>de las MRR rentables en la planificación </a:t>
            </a:r>
            <a:r>
              <a:rPr lang="es-PE" sz="2000" b="1" kern="0" dirty="0" smtClean="0">
                <a:solidFill>
                  <a:srgbClr val="C00000"/>
                </a:solidFill>
                <a:latin typeface="+mj-lt"/>
                <a:ea typeface="+mj-ea"/>
                <a:cs typeface="+mj-cs"/>
              </a:rPr>
              <a:t>y </a:t>
            </a:r>
            <a:r>
              <a:rPr lang="es-PE" sz="2000" b="1" kern="0" dirty="0">
                <a:solidFill>
                  <a:srgbClr val="C00000"/>
                </a:solidFill>
                <a:latin typeface="+mj-lt"/>
                <a:ea typeface="+mj-ea"/>
                <a:cs typeface="+mj-cs"/>
              </a:rPr>
              <a:t>ejecución del proyecto</a:t>
            </a:r>
          </a:p>
        </p:txBody>
      </p:sp>
    </p:spTree>
    <p:extLst>
      <p:ext uri="{BB962C8B-B14F-4D97-AF65-F5344CB8AC3E}">
        <p14:creationId xmlns:p14="http://schemas.microsoft.com/office/powerpoint/2010/main" xmlns="" val="1105924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82100" cy="187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785786" y="6391275"/>
            <a:ext cx="7769225" cy="466725"/>
          </a:xfrm>
          <a:prstGeom prst="rect">
            <a:avLst/>
          </a:prstGeom>
          <a:noFill/>
          <a:ln w="9525">
            <a:noFill/>
            <a:miter lim="800000"/>
            <a:headEnd/>
            <a:tailEnd/>
          </a:ln>
          <a:effectLst/>
        </p:spPr>
      </p:pic>
      <p:sp>
        <p:nvSpPr>
          <p:cNvPr id="7" name="9 Título"/>
          <p:cNvSpPr txBox="1">
            <a:spLocks/>
          </p:cNvSpPr>
          <p:nvPr/>
        </p:nvSpPr>
        <p:spPr>
          <a:xfrm>
            <a:off x="2411760" y="2132856"/>
            <a:ext cx="3672408" cy="504056"/>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E" sz="2800" b="1" i="0" u="none" strike="noStrike" kern="1200" cap="none" spc="0" normalizeH="0" baseline="0" noProof="0" dirty="0" smtClean="0">
                <a:ln>
                  <a:noFill/>
                </a:ln>
                <a:solidFill>
                  <a:srgbClr val="C00000"/>
                </a:solidFill>
                <a:effectLst/>
                <a:uLnTx/>
                <a:uFillTx/>
                <a:latin typeface="+mj-lt"/>
                <a:ea typeface="+mj-ea"/>
                <a:cs typeface="+mj-cs"/>
              </a:rPr>
              <a:t>Paso 1: Análisis del Riesgo </a:t>
            </a:r>
          </a:p>
        </p:txBody>
      </p:sp>
      <p:sp>
        <p:nvSpPr>
          <p:cNvPr id="8" name="2 Marcador de contenido"/>
          <p:cNvSpPr txBox="1">
            <a:spLocks/>
          </p:cNvSpPr>
          <p:nvPr/>
        </p:nvSpPr>
        <p:spPr>
          <a:xfrm>
            <a:off x="2267744" y="2636912"/>
            <a:ext cx="6876256" cy="936104"/>
          </a:xfrm>
          <a:prstGeom prst="rect">
            <a:avLst/>
          </a:prstGeom>
        </p:spPr>
        <p:txBody>
          <a:bodyPr vert="horz" lIns="91440" tIns="45720" rIns="91440" bIns="45720" rtlCol="0">
            <a:normAutofit fontScale="85000" lnSpcReduction="10000"/>
          </a:bodyPr>
          <a:lstStyle/>
          <a:p>
            <a:pPr marL="0" marR="0" lvl="0" indent="0" algn="ctr" defTabSz="914400" rtl="0" eaLnBrk="1" fontAlgn="auto" latinLnBrk="0" hangingPunct="1">
              <a:lnSpc>
                <a:spcPts val="2300"/>
              </a:lnSpc>
              <a:spcBef>
                <a:spcPct val="20000"/>
              </a:spcBef>
              <a:spcAft>
                <a:spcPts val="0"/>
              </a:spcAft>
              <a:buClrTx/>
              <a:buSzTx/>
              <a:buFont typeface="Wingdings" pitchFamily="2" charset="2"/>
              <a:buNone/>
              <a:tabLst/>
              <a:defRPr/>
            </a:pPr>
            <a:r>
              <a:rPr kumimoji="0" lang="es-PE" sz="2000" b="0" i="1" u="none" strike="noStrike" kern="1200" cap="none" spc="0" normalizeH="0" baseline="0" noProof="0" dirty="0" smtClean="0">
                <a:ln>
                  <a:noFill/>
                </a:ln>
                <a:effectLst/>
                <a:uLnTx/>
                <a:uFillTx/>
                <a:latin typeface="+mn-lt"/>
                <a:ea typeface="+mn-ea"/>
                <a:cs typeface="+mn-cs"/>
              </a:rPr>
              <a:t>=   Herramienta para la identificación y evaluación de probables daños y/o pérdidas ocasionados por el impacto de una amenaza sobre un proyecto</a:t>
            </a:r>
            <a:r>
              <a:rPr kumimoji="0" lang="es-PE" b="0" i="1" u="none" strike="noStrike" kern="1200" cap="none" spc="0" normalizeH="0" baseline="0" noProof="0" dirty="0" smtClean="0">
                <a:ln>
                  <a:noFill/>
                </a:ln>
                <a:effectLst/>
                <a:uLnTx/>
                <a:uFillTx/>
                <a:latin typeface="+mn-lt"/>
                <a:ea typeface="+mn-ea"/>
                <a:cs typeface="+mn-cs"/>
              </a:rPr>
              <a:t>.</a:t>
            </a:r>
          </a:p>
        </p:txBody>
      </p:sp>
      <p:sp>
        <p:nvSpPr>
          <p:cNvPr id="10" name="2 Marcador de contenido"/>
          <p:cNvSpPr txBox="1">
            <a:spLocks/>
          </p:cNvSpPr>
          <p:nvPr/>
        </p:nvSpPr>
        <p:spPr bwMode="auto">
          <a:xfrm>
            <a:off x="323528" y="3717032"/>
            <a:ext cx="8820472" cy="2520280"/>
          </a:xfrm>
          <a:prstGeom prst="rect">
            <a:avLst/>
          </a:prstGeom>
          <a:noFill/>
          <a:ln w="9525">
            <a:noFill/>
            <a:miter lim="800000"/>
            <a:headEnd/>
            <a:tailEnd/>
          </a:ln>
        </p:spPr>
        <p:txBody>
          <a:bodyPr/>
          <a:lstStyle/>
          <a:p>
            <a:pPr marL="457200" indent="-369888" eaLnBrk="0" hangingPunct="0">
              <a:spcBef>
                <a:spcPct val="20000"/>
              </a:spcBef>
              <a:buClr>
                <a:srgbClr val="C80F0F"/>
              </a:buClr>
              <a:buFontTx/>
              <a:buAutoNum type="alphaLcPeriod"/>
              <a:tabLst>
                <a:tab pos="2190750" algn="l"/>
              </a:tabLst>
              <a:defRPr/>
            </a:pPr>
            <a:r>
              <a:rPr lang="es-PE" sz="2000" kern="0" dirty="0">
                <a:solidFill>
                  <a:srgbClr val="C00000"/>
                </a:solidFill>
                <a:latin typeface="+mn-lt"/>
                <a:cs typeface="+mn-cs"/>
              </a:rPr>
              <a:t>Análisis de </a:t>
            </a:r>
            <a:r>
              <a:rPr lang="es-PE" sz="2000" kern="0" dirty="0" smtClean="0">
                <a:solidFill>
                  <a:srgbClr val="C00000"/>
                </a:solidFill>
                <a:latin typeface="+mn-lt"/>
                <a:cs typeface="+mn-cs"/>
              </a:rPr>
              <a:t>amenazas </a:t>
            </a:r>
            <a:r>
              <a:rPr lang="es-PE" kern="0" dirty="0" smtClean="0">
                <a:latin typeface="+mn-lt"/>
                <a:cs typeface="+mn-cs"/>
              </a:rPr>
              <a:t>(</a:t>
            </a:r>
            <a:r>
              <a:rPr lang="es-ES_tradnl" sz="1800" b="0" dirty="0" smtClean="0">
                <a:solidFill>
                  <a:schemeClr val="tx1"/>
                </a:solidFill>
              </a:rPr>
              <a:t>investigación </a:t>
            </a:r>
            <a:r>
              <a:rPr lang="es-ES_tradnl" sz="1800" b="0" dirty="0">
                <a:solidFill>
                  <a:schemeClr val="tx1"/>
                </a:solidFill>
              </a:rPr>
              <a:t>de antecedentes, encuestas y observaciones en el campo, investigación a base de documentos, planos, mapas de riesgos o peligros, ZEE y POT, entre </a:t>
            </a:r>
            <a:r>
              <a:rPr lang="es-ES_tradnl" sz="1800" b="0" dirty="0" smtClean="0">
                <a:solidFill>
                  <a:schemeClr val="tx1"/>
                </a:solidFill>
              </a:rPr>
              <a:t>otros)</a:t>
            </a:r>
          </a:p>
          <a:p>
            <a:pPr marL="457200" indent="-369888" eaLnBrk="0" hangingPunct="0">
              <a:spcBef>
                <a:spcPct val="20000"/>
              </a:spcBef>
              <a:buClr>
                <a:srgbClr val="C80F0F"/>
              </a:buClr>
              <a:buFontTx/>
              <a:buAutoNum type="alphaLcPeriod"/>
              <a:tabLst>
                <a:tab pos="2190750" algn="l"/>
              </a:tabLst>
              <a:defRPr/>
            </a:pPr>
            <a:r>
              <a:rPr lang="es-PE" sz="2000" kern="0" dirty="0" smtClean="0">
                <a:solidFill>
                  <a:srgbClr val="C00000"/>
                </a:solidFill>
              </a:rPr>
              <a:t>Análisis de vulnerabilidad </a:t>
            </a:r>
            <a:r>
              <a:rPr lang="es-PE" kern="0" dirty="0" smtClean="0"/>
              <a:t>(a</a:t>
            </a:r>
            <a:r>
              <a:rPr lang="es-ES_tradnl" dirty="0" err="1" smtClean="0"/>
              <a:t>nálisis</a:t>
            </a:r>
            <a:r>
              <a:rPr lang="es-ES_tradnl" dirty="0" smtClean="0"/>
              <a:t> de los factores de exposición, fragilidad y </a:t>
            </a:r>
            <a:r>
              <a:rPr lang="es-ES_tradnl" dirty="0" err="1" smtClean="0"/>
              <a:t>resiliencia</a:t>
            </a:r>
            <a:r>
              <a:rPr lang="es-ES_tradnl" dirty="0" smtClean="0"/>
              <a:t>, frente a las amenazas identificadas previamente.)</a:t>
            </a:r>
            <a:endParaRPr lang="es-PE" b="0" kern="0" dirty="0">
              <a:latin typeface="+mn-lt"/>
              <a:cs typeface="+mn-cs"/>
            </a:endParaRPr>
          </a:p>
        </p:txBody>
      </p:sp>
      <p:sp>
        <p:nvSpPr>
          <p:cNvPr id="11" name="2 Marcador de contenido"/>
          <p:cNvSpPr txBox="1">
            <a:spLocks/>
          </p:cNvSpPr>
          <p:nvPr/>
        </p:nvSpPr>
        <p:spPr bwMode="auto">
          <a:xfrm>
            <a:off x="203200" y="5157192"/>
            <a:ext cx="8940800" cy="2465387"/>
          </a:xfrm>
          <a:prstGeom prst="rect">
            <a:avLst/>
          </a:prstGeom>
          <a:noFill/>
          <a:ln w="9525">
            <a:noFill/>
            <a:miter lim="800000"/>
            <a:headEnd/>
            <a:tailEnd/>
          </a:ln>
        </p:spPr>
        <p:txBody>
          <a:bodyPr/>
          <a:lstStyle/>
          <a:p>
            <a:pPr marL="261938" lvl="1" indent="-87313" eaLnBrk="0" hangingPunct="0">
              <a:spcBef>
                <a:spcPct val="20000"/>
              </a:spcBef>
              <a:buClr>
                <a:srgbClr val="C80F0F"/>
              </a:buClr>
              <a:defRPr/>
            </a:pPr>
            <a:endParaRPr lang="es-ES_tradnl" sz="1050" b="0" dirty="0">
              <a:solidFill>
                <a:schemeClr val="tx1"/>
              </a:solidFill>
              <a:sym typeface="Wingdings" pitchFamily="2" charset="2"/>
            </a:endParaRPr>
          </a:p>
          <a:p>
            <a:pPr marL="623888" lvl="1" indent="-361950" eaLnBrk="0" hangingPunct="0">
              <a:spcBef>
                <a:spcPct val="20000"/>
              </a:spcBef>
              <a:buClr>
                <a:srgbClr val="C80F0F"/>
              </a:buClr>
              <a:defRPr/>
            </a:pPr>
            <a:r>
              <a:rPr lang="es-ES_tradnl" sz="1800" b="0" dirty="0">
                <a:solidFill>
                  <a:schemeClr val="tx1"/>
                </a:solidFill>
                <a:sym typeface="Wingdings" pitchFamily="2" charset="2"/>
              </a:rPr>
              <a:t>   </a:t>
            </a:r>
            <a:r>
              <a:rPr lang="es-ES_tradnl" sz="1800" dirty="0">
                <a:solidFill>
                  <a:schemeClr val="tx1"/>
                </a:solidFill>
                <a:sym typeface="Wingdings" pitchFamily="2" charset="2"/>
              </a:rPr>
              <a:t>A</a:t>
            </a:r>
            <a:r>
              <a:rPr lang="es-ES_tradnl" sz="1800" dirty="0">
                <a:solidFill>
                  <a:schemeClr val="tx1"/>
                </a:solidFill>
              </a:rPr>
              <a:t> base de esta información: </a:t>
            </a:r>
            <a:r>
              <a:rPr lang="es-ES_tradnl" sz="2000" b="0" dirty="0">
                <a:solidFill>
                  <a:srgbClr val="C00000"/>
                </a:solidFill>
              </a:rPr>
              <a:t>Análisis de los probables daños y pérdidas </a:t>
            </a:r>
            <a:r>
              <a:rPr lang="es-ES_tradnl" sz="1800" b="0" dirty="0">
                <a:solidFill>
                  <a:schemeClr val="tx1"/>
                </a:solidFill>
              </a:rPr>
              <a:t>que causaría el impacto de una determinada amenaza sobre la unidad productiva o infraestructura vulnerable </a:t>
            </a:r>
            <a:r>
              <a:rPr lang="es-ES_tradnl" sz="1800" dirty="0">
                <a:solidFill>
                  <a:schemeClr val="tx1"/>
                </a:solidFill>
              </a:rPr>
              <a:t>(= análisis del riesgo) </a:t>
            </a:r>
            <a:endParaRPr lang="es-PE" sz="1800" dirty="0">
              <a:solidFill>
                <a:schemeClr val="tx1"/>
              </a:solidFill>
            </a:endParaRPr>
          </a:p>
          <a:p>
            <a:pPr marL="457200" indent="-457200" eaLnBrk="0" hangingPunct="0">
              <a:spcBef>
                <a:spcPct val="20000"/>
              </a:spcBef>
              <a:buClr>
                <a:srgbClr val="C80F0F"/>
              </a:buClr>
              <a:tabLst>
                <a:tab pos="2190750" algn="l"/>
              </a:tabLst>
              <a:defRPr/>
            </a:pPr>
            <a:endParaRPr lang="es-PE" sz="2400" b="0" kern="0" dirty="0">
              <a:solidFill>
                <a:schemeClr val="tx1"/>
              </a:solidFill>
              <a:latin typeface="+mn-lt"/>
              <a:cs typeface="+mn-cs"/>
            </a:endParaRPr>
          </a:p>
          <a:p>
            <a:pPr marL="457200" indent="-457200" eaLnBrk="0" hangingPunct="0">
              <a:spcBef>
                <a:spcPct val="20000"/>
              </a:spcBef>
              <a:buClr>
                <a:srgbClr val="C80F0F"/>
              </a:buClr>
              <a:tabLst>
                <a:tab pos="2190750" algn="l"/>
              </a:tabLst>
              <a:defRPr/>
            </a:pPr>
            <a:endParaRPr lang="es-PE" sz="2400" b="0" kern="0" dirty="0">
              <a:solidFill>
                <a:schemeClr val="tx1"/>
              </a:solidFill>
              <a:latin typeface="+mn-lt"/>
              <a:cs typeface="+mn-cs"/>
            </a:endParaRPr>
          </a:p>
        </p:txBody>
      </p:sp>
      <p:grpSp>
        <p:nvGrpSpPr>
          <p:cNvPr id="12" name="23 Grupo"/>
          <p:cNvGrpSpPr>
            <a:grpSpLocks/>
          </p:cNvGrpSpPr>
          <p:nvPr/>
        </p:nvGrpSpPr>
        <p:grpSpPr bwMode="auto">
          <a:xfrm>
            <a:off x="0" y="1844824"/>
            <a:ext cx="2220913" cy="1895475"/>
            <a:chOff x="71517" y="1092596"/>
            <a:chExt cx="2277983" cy="1969150"/>
          </a:xfrm>
        </p:grpSpPr>
        <p:pic>
          <p:nvPicPr>
            <p:cNvPr id="13" name="10 Imagen" descr="traingulo GdR.jpg"/>
            <p:cNvPicPr>
              <a:picLocks noChangeAspect="1"/>
            </p:cNvPicPr>
            <p:nvPr/>
          </p:nvPicPr>
          <p:blipFill>
            <a:blip r:embed="rId4" cstate="print"/>
            <a:srcRect/>
            <a:stretch>
              <a:fillRect/>
            </a:stretch>
          </p:blipFill>
          <p:spPr bwMode="auto">
            <a:xfrm>
              <a:off x="519113" y="1446213"/>
              <a:ext cx="1830387" cy="1615533"/>
            </a:xfrm>
            <a:prstGeom prst="rect">
              <a:avLst/>
            </a:prstGeom>
            <a:noFill/>
            <a:ln w="9525">
              <a:noFill/>
              <a:miter lim="800000"/>
              <a:headEnd/>
              <a:tailEnd/>
            </a:ln>
          </p:spPr>
        </p:pic>
        <p:grpSp>
          <p:nvGrpSpPr>
            <p:cNvPr id="14" name="22 Grupo"/>
            <p:cNvGrpSpPr>
              <a:grpSpLocks/>
            </p:cNvGrpSpPr>
            <p:nvPr/>
          </p:nvGrpSpPr>
          <p:grpSpPr bwMode="auto">
            <a:xfrm rot="172660">
              <a:off x="71517" y="1092596"/>
              <a:ext cx="1214659" cy="900857"/>
              <a:chOff x="1895729" y="1298046"/>
              <a:chExt cx="1516812" cy="2096543"/>
            </a:xfrm>
          </p:grpSpPr>
          <p:sp>
            <p:nvSpPr>
              <p:cNvPr id="15" name="14 Triángulo isósceles"/>
              <p:cNvSpPr/>
              <p:nvPr/>
            </p:nvSpPr>
            <p:spPr bwMode="auto">
              <a:xfrm rot="17960520">
                <a:off x="1605863" y="1587912"/>
                <a:ext cx="2096543" cy="1516812"/>
              </a:xfrm>
              <a:prstGeom prst="triangle">
                <a:avLst>
                  <a:gd name="adj" fmla="val 51178"/>
                </a:avLst>
              </a:prstGeom>
              <a:solidFill>
                <a:srgbClr val="8BD7FD"/>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defRPr/>
                </a:pPr>
                <a:endParaRPr lang="es-PE" dirty="0"/>
              </a:p>
            </p:txBody>
          </p:sp>
          <p:sp>
            <p:nvSpPr>
              <p:cNvPr id="16" name="19 CuadroTexto"/>
              <p:cNvSpPr txBox="1">
                <a:spLocks noChangeArrowheads="1"/>
              </p:cNvSpPr>
              <p:nvPr/>
            </p:nvSpPr>
            <p:spPr bwMode="auto">
              <a:xfrm rot="-172660">
                <a:off x="2215763" y="2119662"/>
                <a:ext cx="1183389" cy="1074422"/>
              </a:xfrm>
              <a:prstGeom prst="rect">
                <a:avLst/>
              </a:prstGeom>
              <a:noFill/>
              <a:ln w="9525">
                <a:noFill/>
                <a:miter lim="800000"/>
                <a:headEnd/>
                <a:tailEnd/>
              </a:ln>
            </p:spPr>
            <p:txBody>
              <a:bodyPr lIns="0" tIns="0" rIns="0" bIns="0">
                <a:spAutoFit/>
              </a:bodyPr>
              <a:lstStyle/>
              <a:p>
                <a:pPr marL="457200" indent="-457200" algn="ctr"/>
                <a:r>
                  <a:rPr lang="es-PE" sz="1000" dirty="0">
                    <a:solidFill>
                      <a:schemeClr val="tx2"/>
                    </a:solidFill>
                  </a:rPr>
                  <a:t>     Análisis</a:t>
                </a:r>
              </a:p>
              <a:p>
                <a:pPr marL="457200" indent="-457200" algn="ctr"/>
                <a:r>
                  <a:rPr lang="es-PE" sz="1000" dirty="0">
                    <a:solidFill>
                      <a:schemeClr val="tx2"/>
                    </a:solidFill>
                  </a:rPr>
                  <a:t>     del </a:t>
                </a:r>
              </a:p>
              <a:p>
                <a:pPr marL="457200" indent="-457200" algn="ctr"/>
                <a:r>
                  <a:rPr lang="es-PE" sz="1000" dirty="0">
                    <a:solidFill>
                      <a:schemeClr val="tx2"/>
                    </a:solidFill>
                  </a:rPr>
                  <a:t>      Riesgo</a:t>
                </a:r>
              </a:p>
            </p:txBody>
          </p:sp>
        </p:grpSp>
      </p:grpSp>
    </p:spTree>
    <p:extLst>
      <p:ext uri="{BB962C8B-B14F-4D97-AF65-F5344CB8AC3E}">
        <p14:creationId xmlns:p14="http://schemas.microsoft.com/office/powerpoint/2010/main" xmlns="" val="1105924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TotalTime>
  <Words>2006</Words>
  <Application>Microsoft Office PowerPoint</Application>
  <PresentationFormat>Presentación en pantalla (4:3)</PresentationFormat>
  <Paragraphs>271</Paragraphs>
  <Slides>30</Slides>
  <Notes>1</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Tema de Office</vt:lpstr>
      <vt:lpstr>Sesión Temática:  Incrementos Mensurables en las Inversiones para la Reducción del Riesgo de Desastres</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Sesión Temática:</dc:title>
  <dc:creator>Julio Garcia</dc:creator>
  <cp:lastModifiedBy>user</cp:lastModifiedBy>
  <cp:revision>79</cp:revision>
  <dcterms:created xsi:type="dcterms:W3CDTF">2011-02-04T21:23:49Z</dcterms:created>
  <dcterms:modified xsi:type="dcterms:W3CDTF">2011-03-15T20:24:19Z</dcterms:modified>
</cp:coreProperties>
</file>