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57" r:id="rId13"/>
    <p:sldId id="269" r:id="rId14"/>
    <p:sldId id="270" r:id="rId1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E053-D1DF-4F62-A09E-4D7BD7152B0D}" type="datetimeFigureOut">
              <a:rPr lang="es-CL" smtClean="0"/>
              <a:pPr/>
              <a:t>15-03-2011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E6BE-6235-42AA-8C17-880F7B43868E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99392"/>
            <a:ext cx="9144000" cy="150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inee_logo_cmyk_pos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5496" y="6093296"/>
            <a:ext cx="4752528" cy="7173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E053-D1DF-4F62-A09E-4D7BD7152B0D}" type="datetimeFigureOut">
              <a:rPr lang="es-CL" smtClean="0"/>
              <a:pPr/>
              <a:t>15-03-2011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E6BE-6235-42AA-8C17-880F7B43868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E053-D1DF-4F62-A09E-4D7BD7152B0D}" type="datetimeFigureOut">
              <a:rPr lang="es-CL" smtClean="0"/>
              <a:pPr/>
              <a:t>15-03-2011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E6BE-6235-42AA-8C17-880F7B43868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143000"/>
          </a:xfrm>
        </p:spPr>
        <p:txBody>
          <a:bodyPr>
            <a:normAutofit/>
          </a:bodyPr>
          <a:lstStyle>
            <a:lvl1pPr>
              <a:defRPr sz="3000" b="1" i="0" baseline="0">
                <a:latin typeface="Calibri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2952328"/>
          </a:xfrm>
        </p:spPr>
        <p:txBody>
          <a:bodyPr/>
          <a:lstStyle>
            <a:lvl1pPr>
              <a:defRPr sz="2400" baseline="0">
                <a:latin typeface="Calibri" pitchFamily="34" charset="0"/>
              </a:defRPr>
            </a:lvl1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L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E053-D1DF-4F62-A09E-4D7BD7152B0D}" type="datetimeFigureOut">
              <a:rPr lang="es-CL" smtClean="0"/>
              <a:pPr/>
              <a:t>15-03-2011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E6BE-6235-42AA-8C17-880F7B43868E}" type="slidenum">
              <a:rPr lang="es-CL" smtClean="0"/>
              <a:pPr/>
              <a:t>‹Nº›</a:t>
            </a:fld>
            <a:endParaRPr lang="es-CL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7384"/>
            <a:ext cx="9144000" cy="150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inee_logo_cmyk_pos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5496" y="6093296"/>
            <a:ext cx="4752528" cy="7173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E053-D1DF-4F62-A09E-4D7BD7152B0D}" type="datetimeFigureOut">
              <a:rPr lang="es-CL" smtClean="0"/>
              <a:pPr/>
              <a:t>15-03-2011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E6BE-6235-42AA-8C17-880F7B43868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E053-D1DF-4F62-A09E-4D7BD7152B0D}" type="datetimeFigureOut">
              <a:rPr lang="es-CL" smtClean="0"/>
              <a:pPr/>
              <a:t>15-03-2011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E6BE-6235-42AA-8C17-880F7B43868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E053-D1DF-4F62-A09E-4D7BD7152B0D}" type="datetimeFigureOut">
              <a:rPr lang="es-CL" smtClean="0"/>
              <a:pPr/>
              <a:t>15-03-2011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E6BE-6235-42AA-8C17-880F7B43868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E053-D1DF-4F62-A09E-4D7BD7152B0D}" type="datetimeFigureOut">
              <a:rPr lang="es-CL" smtClean="0"/>
              <a:pPr/>
              <a:t>15-03-2011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E6BE-6235-42AA-8C17-880F7B43868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E053-D1DF-4F62-A09E-4D7BD7152B0D}" type="datetimeFigureOut">
              <a:rPr lang="es-CL" smtClean="0"/>
              <a:pPr/>
              <a:t>15-03-2011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E6BE-6235-42AA-8C17-880F7B43868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E053-D1DF-4F62-A09E-4D7BD7152B0D}" type="datetimeFigureOut">
              <a:rPr lang="es-CL" smtClean="0"/>
              <a:pPr/>
              <a:t>15-03-2011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E6BE-6235-42AA-8C17-880F7B43868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E053-D1DF-4F62-A09E-4D7BD7152B0D}" type="datetimeFigureOut">
              <a:rPr lang="es-CL" smtClean="0"/>
              <a:pPr/>
              <a:t>15-03-2011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E6BE-6235-42AA-8C17-880F7B43868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6E053-D1DF-4F62-A09E-4D7BD7152B0D}" type="datetimeFigureOut">
              <a:rPr lang="es-CL" smtClean="0"/>
              <a:pPr/>
              <a:t>15-03-2011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5E6BE-6235-42AA-8C17-880F7B43868E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4.jpeg"/><Relationship Id="rId7" Type="http://schemas.openxmlformats.org/officeDocument/2006/relationships/hyperlink" Target="http://www.crid.or.cr/digitalizacion/pdf/spa/doc17790/doc17790.htm" TargetMode="External"/><Relationship Id="rId2" Type="http://schemas.openxmlformats.org/officeDocument/2006/relationships/hyperlink" Target="http://www.crid.or.cr/digitalizacion/pdf/spa/doc15121/doc1512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www.crid.or.cr/digitalizacion/pdf/spa/doc17744/doc17744.htm" TargetMode="Externa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>
            <a:normAutofit/>
          </a:bodyPr>
          <a:lstStyle/>
          <a:p>
            <a:r>
              <a:rPr lang="es-CL" b="1" dirty="0" smtClean="0"/>
              <a:t>Escuelas Seguras</a:t>
            </a:r>
            <a:r>
              <a:rPr lang="es-CL" dirty="0" smtClean="0"/>
              <a:t/>
            </a:r>
            <a:br>
              <a:rPr lang="es-CL" dirty="0" smtClean="0"/>
            </a:br>
            <a:r>
              <a:rPr lang="es-CL" sz="2800" dirty="0" smtClean="0"/>
              <a:t>ciudades </a:t>
            </a:r>
            <a:r>
              <a:rPr lang="es-CL" sz="2800" dirty="0" err="1" smtClean="0"/>
              <a:t>resilientes</a:t>
            </a:r>
            <a:endParaRPr lang="es-CL" sz="2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4437112"/>
            <a:ext cx="6400800" cy="1752600"/>
          </a:xfrm>
        </p:spPr>
        <p:txBody>
          <a:bodyPr/>
          <a:lstStyle/>
          <a:p>
            <a:r>
              <a:rPr lang="es-CL" dirty="0" smtClean="0"/>
              <a:t>Claudio Osorio U.</a:t>
            </a:r>
          </a:p>
          <a:p>
            <a:r>
              <a:rPr lang="es-CL" sz="2000" b="1" dirty="0" smtClean="0"/>
              <a:t>INEE – Red </a:t>
            </a:r>
            <a:r>
              <a:rPr lang="es-CL" sz="2000" b="1" dirty="0" err="1" smtClean="0"/>
              <a:t>Interagencial</a:t>
            </a:r>
            <a:r>
              <a:rPr lang="es-CL" sz="2000" b="1" dirty="0" smtClean="0"/>
              <a:t> para la Educación en Emergencias</a:t>
            </a:r>
            <a:endParaRPr lang="es-CL" sz="2000" b="1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7384"/>
            <a:ext cx="9144000" cy="150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Al menos una vez al año hay un simulacro de emergencia donde participa toda la comunidad escolar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300" b="1" dirty="0" smtClean="0"/>
              <a:t>Punto 9: </a:t>
            </a:r>
            <a:r>
              <a:rPr lang="es-CL" sz="2300" dirty="0" smtClean="0"/>
              <a:t>Instale </a:t>
            </a:r>
            <a:r>
              <a:rPr lang="es-CL" sz="2300" b="1" dirty="0" smtClean="0">
                <a:solidFill>
                  <a:srgbClr val="FF0000"/>
                </a:solidFill>
              </a:rPr>
              <a:t>sistemas de alerta temprana y desarrolle las capacidades para la gestión de emergencias </a:t>
            </a:r>
            <a:r>
              <a:rPr lang="es-CL" sz="2300" dirty="0" smtClean="0"/>
              <a:t>en su ciudad, y lleve a cabo con regularidad simulacros…</a:t>
            </a:r>
            <a:endParaRPr lang="es-CL" sz="2300" dirty="0"/>
          </a:p>
        </p:txBody>
      </p:sp>
      <p:pic>
        <p:nvPicPr>
          <p:cNvPr id="3074" name="Picture 2" descr="C:\Fotos\DIPECHO VI\ELS\DSC0749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149080"/>
            <a:ext cx="2440360" cy="1830270"/>
          </a:xfrm>
          <a:prstGeom prst="rect">
            <a:avLst/>
          </a:prstGeom>
          <a:noFill/>
        </p:spPr>
      </p:pic>
      <p:pic>
        <p:nvPicPr>
          <p:cNvPr id="3075" name="Picture 3" descr="C:\Fotos\DIPECHO VI\ELS\DSC0753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131840" y="4149080"/>
            <a:ext cx="2487349" cy="1865512"/>
          </a:xfrm>
          <a:prstGeom prst="rect">
            <a:avLst/>
          </a:prstGeom>
          <a:noFill/>
        </p:spPr>
      </p:pic>
      <p:pic>
        <p:nvPicPr>
          <p:cNvPr id="3076" name="Picture 4" descr="C:\Fotos\DIPECHO VI\ELS\DSC0749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96136" y="4149080"/>
            <a:ext cx="3024336" cy="18951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Cuando sucede un desastre, la escuela puede reabrir rápidamente y la continuidad de la educación esta garantizada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1296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300" b="1" dirty="0" smtClean="0"/>
              <a:t>Punto 10: </a:t>
            </a:r>
            <a:r>
              <a:rPr lang="es-CL" sz="2300" dirty="0" smtClean="0"/>
              <a:t>Después de un desastre, </a:t>
            </a:r>
            <a:r>
              <a:rPr lang="es-CL" sz="2300" b="1" dirty="0" smtClean="0">
                <a:solidFill>
                  <a:srgbClr val="FF0000"/>
                </a:solidFill>
              </a:rPr>
              <a:t>vele por que las necesidades de los sobrevivientes</a:t>
            </a:r>
            <a:r>
              <a:rPr lang="es-CL" sz="2300" dirty="0" smtClean="0"/>
              <a:t> se sitúen al centro de los esfuerzos de reconstrucción…</a:t>
            </a:r>
            <a:endParaRPr lang="es-CL" sz="2300" dirty="0"/>
          </a:p>
        </p:txBody>
      </p:sp>
      <p:sp>
        <p:nvSpPr>
          <p:cNvPr id="6146" name="AutoShape 2"/>
          <p:cNvSpPr>
            <a:spLocks noChangeAspect="1" noChangeArrowheads="1" noTextEdit="1"/>
          </p:cNvSpPr>
          <p:nvPr/>
        </p:nvSpPr>
        <p:spPr bwMode="auto">
          <a:xfrm>
            <a:off x="6096000" y="3871913"/>
            <a:ext cx="2590800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screen"/>
          <a:srcRect l="5083"/>
          <a:stretch>
            <a:fillRect/>
          </a:stretch>
        </p:blipFill>
        <p:spPr bwMode="auto">
          <a:xfrm>
            <a:off x="6084168" y="3952652"/>
            <a:ext cx="2468141" cy="18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screen"/>
          <a:srcRect r="4992"/>
          <a:stretch>
            <a:fillRect/>
          </a:stretch>
        </p:blipFill>
        <p:spPr bwMode="auto">
          <a:xfrm>
            <a:off x="3203848" y="4019326"/>
            <a:ext cx="252028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 descr="C:\Fotos\Nicaragua Huracan Felix 2007\P100025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4077072"/>
            <a:ext cx="2326565" cy="17449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37444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CL" b="1" i="1" dirty="0" smtClean="0"/>
              <a:t>La escuela: una institución, un edificio, una comunidad</a:t>
            </a:r>
          </a:p>
          <a:p>
            <a:pPr algn="ctr">
              <a:buNone/>
            </a:pPr>
            <a:endParaRPr lang="es-CL" b="1" i="1" dirty="0" smtClean="0"/>
          </a:p>
          <a:p>
            <a:pPr algn="ctr">
              <a:buNone/>
            </a:pPr>
            <a:endParaRPr lang="es-CL" b="1" i="1" dirty="0" smtClean="0"/>
          </a:p>
          <a:p>
            <a:pPr algn="ctr">
              <a:buNone/>
            </a:pPr>
            <a:endParaRPr lang="es-CL" b="1" i="1" dirty="0" smtClean="0"/>
          </a:p>
          <a:p>
            <a:pPr algn="ctr">
              <a:buNone/>
            </a:pPr>
            <a:endParaRPr lang="es-CL" b="1" i="1" dirty="0" smtClean="0"/>
          </a:p>
          <a:p>
            <a:pPr algn="ctr">
              <a:buNone/>
            </a:pPr>
            <a:endParaRPr lang="es-CL" b="1" i="1" dirty="0" smtClean="0"/>
          </a:p>
          <a:p>
            <a:pPr algn="ctr">
              <a:buNone/>
            </a:pPr>
            <a:endParaRPr lang="es-CL" b="1" i="1" dirty="0" smtClean="0"/>
          </a:p>
          <a:p>
            <a:pPr algn="ctr">
              <a:buNone/>
            </a:pPr>
            <a:r>
              <a:rPr lang="es-CL" b="1" i="1" dirty="0" smtClean="0"/>
              <a:t>La escuela como promotora de la seguridad territorial</a:t>
            </a:r>
            <a:endParaRPr lang="es-CL" dirty="0"/>
          </a:p>
        </p:txBody>
      </p:sp>
      <p:pic>
        <p:nvPicPr>
          <p:cNvPr id="11265" name="Picture 1" descr="C:\Capitalizacion DIPECHO RD\Catalogo Materiales Capitalizacion RD\Material Plan Internacional\Fotos\DSC_1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2769965" cy="1839690"/>
          </a:xfrm>
          <a:prstGeom prst="rect">
            <a:avLst/>
          </a:prstGeom>
          <a:noFill/>
        </p:spPr>
      </p:pic>
      <p:pic>
        <p:nvPicPr>
          <p:cNvPr id="11266" name="Picture 2" descr="C:\Capitalizacion DIPECHO RD\Catalogo Materiales Capitalizacion RD\Material Plan Internacional\Fotos\DSC_1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6426" y="2852936"/>
            <a:ext cx="2741718" cy="1820929"/>
          </a:xfrm>
          <a:prstGeom prst="rect">
            <a:avLst/>
          </a:prstGeom>
          <a:noFill/>
        </p:spPr>
      </p:pic>
      <p:pic>
        <p:nvPicPr>
          <p:cNvPr id="11267" name="Picture 3" descr="C:\Capitalizacion DIPECHO RD\Catalogo Materiales Capitalizacion RD\Material Plan Internacional\Fotos\DSC_13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5949" y="2852936"/>
            <a:ext cx="2710507" cy="18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792088"/>
          </a:xfrm>
        </p:spPr>
        <p:txBody>
          <a:bodyPr/>
          <a:lstStyle/>
          <a:p>
            <a:r>
              <a:rPr lang="es-CL" dirty="0" smtClean="0"/>
              <a:t>Oportunidades y desafíos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420888"/>
            <a:ext cx="8229600" cy="2592288"/>
          </a:xfrm>
        </p:spPr>
        <p:txBody>
          <a:bodyPr/>
          <a:lstStyle/>
          <a:p>
            <a:r>
              <a:rPr lang="es-CL" dirty="0" smtClean="0"/>
              <a:t>Fortalecer las capacidades de las Ministerios de Educación y escuelas en su labor/rol en Reducción de Riesgo.</a:t>
            </a:r>
          </a:p>
          <a:p>
            <a:r>
              <a:rPr lang="es-CL" dirty="0" smtClean="0"/>
              <a:t>Que la educación sea parte integral de la respuesta humanitaria a nivel local</a:t>
            </a:r>
          </a:p>
          <a:p>
            <a:r>
              <a:rPr lang="es-CL" dirty="0" smtClean="0"/>
              <a:t>Construcción del “Índice de seguridad escolar”</a:t>
            </a:r>
          </a:p>
          <a:p>
            <a:r>
              <a:rPr lang="es-CL" dirty="0" smtClean="0"/>
              <a:t>Evitar considerar y/o utilizar escuelas como </a:t>
            </a:r>
            <a:r>
              <a:rPr lang="es-CL" dirty="0" smtClean="0"/>
              <a:t>albergues</a:t>
            </a:r>
            <a:endParaRPr lang="es-CL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600" t="23265" r="20566" b="53110"/>
          <a:stretch>
            <a:fillRect/>
          </a:stretch>
        </p:blipFill>
        <p:spPr bwMode="auto">
          <a:xfrm>
            <a:off x="2238940" y="4941168"/>
            <a:ext cx="4493300" cy="109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/>
          </a:bodyPr>
          <a:lstStyle/>
          <a:p>
            <a:r>
              <a:rPr lang="es-CL" sz="5000" dirty="0" smtClean="0"/>
              <a:t>Gracias</a:t>
            </a:r>
            <a:endParaRPr lang="es-CL" sz="5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365104"/>
            <a:ext cx="8229600" cy="1080120"/>
          </a:xfrm>
        </p:spPr>
        <p:txBody>
          <a:bodyPr/>
          <a:lstStyle/>
          <a:p>
            <a:pPr algn="ctr">
              <a:buNone/>
            </a:pPr>
            <a:r>
              <a:rPr lang="es-CL" dirty="0" smtClean="0"/>
              <a:t>www.ineesite.org</a:t>
            </a:r>
          </a:p>
          <a:p>
            <a:pPr algn="ctr">
              <a:buNone/>
            </a:pPr>
            <a:r>
              <a:rPr lang="es-CL" dirty="0" smtClean="0"/>
              <a:t>spanish@inee.org</a:t>
            </a:r>
            <a:endParaRPr lang="es-C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¿Qué es una escuela segura?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2952328"/>
          </a:xfrm>
        </p:spPr>
        <p:txBody>
          <a:bodyPr/>
          <a:lstStyle/>
          <a:p>
            <a:pPr marL="0" indent="0">
              <a:buNone/>
            </a:pPr>
            <a:r>
              <a:rPr lang="es-CL" b="1" i="1" dirty="0" smtClean="0"/>
              <a:t>Territorios seguros y escuelas seguras, no son los que están libres de riesgos, sino los que poseen resistencia y resiliencia para evitar los desastres o para recuperarse de ellos</a:t>
            </a:r>
            <a:endParaRPr lang="es-CL" dirty="0" smtClean="0"/>
          </a:p>
          <a:p>
            <a:endParaRPr lang="es-CL" dirty="0"/>
          </a:p>
        </p:txBody>
      </p:sp>
      <p:pic>
        <p:nvPicPr>
          <p:cNvPr id="4" name="3 Imagen" descr="escuela-segura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660232" y="3902450"/>
            <a:ext cx="1944216" cy="27567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latin typeface="+mn-lt"/>
                <a:ea typeface="Arial Unicode MS" pitchFamily="34" charset="-128"/>
                <a:cs typeface="Arial Unicode MS" pitchFamily="34" charset="-128"/>
              </a:rPr>
              <a:t>La infraestructura escolar es suficientemente segura para mantenerse en pie  frente a las amenazas</a:t>
            </a:r>
            <a:endParaRPr lang="es-CL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b="1" dirty="0" smtClean="0"/>
              <a:t>Punto 5: </a:t>
            </a:r>
            <a:r>
              <a:rPr lang="es-CL" sz="2300" b="1" dirty="0" smtClean="0">
                <a:solidFill>
                  <a:srgbClr val="FF0000"/>
                </a:solidFill>
              </a:rPr>
              <a:t>Evalúe la seguridad de todas las escuelas </a:t>
            </a:r>
            <a:r>
              <a:rPr lang="es-CL" sz="2300" dirty="0" smtClean="0"/>
              <a:t>y los planteles de salud y, de ser necesario, modernícelos</a:t>
            </a:r>
            <a:r>
              <a:rPr lang="es-CL" sz="2300" b="1" dirty="0" smtClean="0"/>
              <a:t>.</a:t>
            </a:r>
          </a:p>
          <a:p>
            <a:pPr marL="0" indent="0">
              <a:buNone/>
            </a:pPr>
            <a:r>
              <a:rPr lang="es-CL" b="1" dirty="0" smtClean="0"/>
              <a:t>Punto 2: </a:t>
            </a:r>
            <a:r>
              <a:rPr lang="es-CL" sz="2300" b="1" dirty="0" smtClean="0">
                <a:solidFill>
                  <a:srgbClr val="FF0000"/>
                </a:solidFill>
              </a:rPr>
              <a:t>Asigne un presupuesto </a:t>
            </a:r>
            <a:r>
              <a:rPr lang="es-CL" sz="2300" dirty="0" smtClean="0"/>
              <a:t>para la reducción del riesgo de desastres y ofrezca incentivos para que inviertan en la reducción de los riesgos…</a:t>
            </a:r>
            <a:endParaRPr lang="es-CL" sz="2300" dirty="0"/>
          </a:p>
        </p:txBody>
      </p:sp>
      <p:pic>
        <p:nvPicPr>
          <p:cNvPr id="4" name="Picture 6" descr="P100001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4653136"/>
            <a:ext cx="1871464" cy="1321033"/>
          </a:xfrm>
          <a:prstGeom prst="rect">
            <a:avLst/>
          </a:prstGeom>
          <a:noFill/>
        </p:spPr>
      </p:pic>
      <p:pic>
        <p:nvPicPr>
          <p:cNvPr id="5" name="Picture 2" descr="flooded schoo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72200" y="4509120"/>
            <a:ext cx="2438400" cy="1440160"/>
          </a:xfrm>
          <a:prstGeom prst="rect">
            <a:avLst/>
          </a:prstGeom>
          <a:noFill/>
        </p:spPr>
      </p:pic>
      <p:pic>
        <p:nvPicPr>
          <p:cNvPr id="7" name="Picture 7" descr="foto21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339752" y="4653136"/>
            <a:ext cx="180586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Hambantota, source Plan UK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39952" y="4509120"/>
            <a:ext cx="2267298" cy="1441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080120"/>
          </a:xfrm>
        </p:spPr>
        <p:txBody>
          <a:bodyPr>
            <a:normAutofit/>
          </a:bodyPr>
          <a:lstStyle/>
          <a:p>
            <a:r>
              <a:rPr lang="es-CL" dirty="0" smtClean="0"/>
              <a:t>Lo/as maestro/as saben que hacer en caso de desastres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L" sz="2300" b="1" dirty="0" smtClean="0"/>
              <a:t>Punto 7: </a:t>
            </a:r>
            <a:r>
              <a:rPr lang="es-CL" sz="2300" dirty="0" smtClean="0"/>
              <a:t>Vele por el establecimiento de </a:t>
            </a:r>
            <a:r>
              <a:rPr lang="es-CL" sz="2300" b="1" dirty="0" smtClean="0">
                <a:solidFill>
                  <a:srgbClr val="FF0000"/>
                </a:solidFill>
              </a:rPr>
              <a:t>programas educativos y de capacitación</a:t>
            </a:r>
            <a:r>
              <a:rPr lang="es-CL" sz="2300" dirty="0" smtClean="0"/>
              <a:t> sobre la reducción del riesgo de desastres, tanto en las escuelas como en las comunidades locales</a:t>
            </a:r>
            <a:endParaRPr lang="es-CL" sz="2300" dirty="0"/>
          </a:p>
        </p:txBody>
      </p:sp>
      <p:pic>
        <p:nvPicPr>
          <p:cNvPr id="4" name="1 Imagen" descr="JAIME71_0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07956" y="4245619"/>
            <a:ext cx="2408460" cy="155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MVC-358S"/>
          <p:cNvPicPr>
            <a:picLocks noChangeAspect="1" noChangeArrowheads="1"/>
          </p:cNvPicPr>
          <p:nvPr/>
        </p:nvPicPr>
        <p:blipFill>
          <a:blip r:embed="rId3" cstate="screen">
            <a:lum bright="24000"/>
          </a:blip>
          <a:srcRect/>
          <a:stretch>
            <a:fillRect/>
          </a:stretch>
        </p:blipFill>
        <p:spPr bwMode="auto">
          <a:xfrm>
            <a:off x="723380" y="4293096"/>
            <a:ext cx="2736304" cy="15875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6" name="Picture 2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03700" y="4241118"/>
            <a:ext cx="2160240" cy="162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Los niños y niñas son conscientes  de los riesgos y son capaces de conocer los signos de alerta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b="1" dirty="0" smtClean="0"/>
              <a:t>Punto 7: </a:t>
            </a:r>
            <a:r>
              <a:rPr lang="es-CL" dirty="0" smtClean="0"/>
              <a:t>Vele por el establecimiento de </a:t>
            </a:r>
            <a:r>
              <a:rPr lang="es-CL" b="1" dirty="0" smtClean="0">
                <a:solidFill>
                  <a:srgbClr val="FF0000"/>
                </a:solidFill>
              </a:rPr>
              <a:t>programas educativos y de capacitación</a:t>
            </a:r>
            <a:r>
              <a:rPr lang="es-CL" dirty="0" smtClean="0"/>
              <a:t> sobre la reducción del riesgo de desastres, tanto en las escuelas como en las comunidades locales</a:t>
            </a:r>
          </a:p>
          <a:p>
            <a:endParaRPr lang="es-CL" dirty="0"/>
          </a:p>
        </p:txBody>
      </p:sp>
      <p:pic>
        <p:nvPicPr>
          <p:cNvPr id="5" name="Picture 4" descr="1 14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4724" y="4437112"/>
            <a:ext cx="2470440" cy="1412776"/>
          </a:xfrm>
          <a:prstGeom prst="rect">
            <a:avLst/>
          </a:prstGeom>
          <a:noFill/>
        </p:spPr>
      </p:pic>
      <p:pic>
        <p:nvPicPr>
          <p:cNvPr id="6" name="Picture 3" descr="UNICE~2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22996" y="4421962"/>
            <a:ext cx="2180456" cy="145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DSC0005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799958" y="4483224"/>
            <a:ext cx="2236538" cy="139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 descr="C:\Capitalizacion DIPECHO RD\Catalogo Materiales Capitalizacion RD\Material Plan Internacional\Fotos\DSC_132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83172" y="4444905"/>
            <a:ext cx="2265092" cy="150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dirty="0" smtClean="0"/>
              <a:t>Los padres/madres saben que la escuela es un lugar seguro y que su personal esta preparado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1512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300" b="1" dirty="0" smtClean="0"/>
              <a:t>Punto 1: </a:t>
            </a:r>
            <a:r>
              <a:rPr lang="es-CL" sz="2300" dirty="0" smtClean="0"/>
              <a:t>Establezca la </a:t>
            </a:r>
            <a:r>
              <a:rPr lang="es-CL" sz="2300" b="1" dirty="0" smtClean="0">
                <a:solidFill>
                  <a:srgbClr val="FF0000"/>
                </a:solidFill>
              </a:rPr>
              <a:t>organización y la coordinación </a:t>
            </a:r>
            <a:r>
              <a:rPr lang="es-CL" sz="2300" dirty="0" smtClean="0"/>
              <a:t>necesarias para comprender y reducir el riesgo de desastre dentro de los gobiernos locales, con base en la participación de los grupos de ciudadanos y de la sociedad civil</a:t>
            </a:r>
            <a:endParaRPr lang="es-CL" sz="2300" dirty="0"/>
          </a:p>
        </p:txBody>
      </p:sp>
      <p:pic>
        <p:nvPicPr>
          <p:cNvPr id="2050" name="Picture 2" descr="C:\Fotos\DIPECHO\ESCUELAS DE GUACIMO 1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8000" y="4500734"/>
            <a:ext cx="2335808" cy="1448546"/>
          </a:xfrm>
          <a:prstGeom prst="rect">
            <a:avLst/>
          </a:prstGeom>
          <a:noFill/>
        </p:spPr>
      </p:pic>
      <p:pic>
        <p:nvPicPr>
          <p:cNvPr id="2051" name="Picture 3" descr="C:\Capitalizacion DIPECHO RD\Catalogo Materiales Capitalizacion RD\Material Intermon Oxfam\Fotos\IMG_76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27598" y="4293096"/>
            <a:ext cx="2696522" cy="1656184"/>
          </a:xfrm>
          <a:prstGeom prst="rect">
            <a:avLst/>
          </a:prstGeom>
          <a:noFill/>
        </p:spPr>
      </p:pic>
      <p:pic>
        <p:nvPicPr>
          <p:cNvPr id="2052" name="Picture 4" descr="C:\Capitalizacion DIPECHO RD\Catalogo Materiales Capitalizacion RD\Material Cruz Roja\Fotos\Formación Primeros Auxilios Comunitario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51853" y="4509120"/>
            <a:ext cx="2112235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La escuela tiene un plan de emergencias compatible con las amenazas a las cuales esta expuesta.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780928"/>
            <a:ext cx="8229600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L" sz="2300" b="1" dirty="0" smtClean="0"/>
              <a:t>Punto 3: </a:t>
            </a:r>
            <a:r>
              <a:rPr lang="es-CL" sz="2300" dirty="0" smtClean="0"/>
              <a:t>Mantenga información actualizada sobre las amenazas y las vulnerabilidades, </a:t>
            </a:r>
            <a:r>
              <a:rPr lang="es-CL" sz="2300" b="1" dirty="0" smtClean="0">
                <a:solidFill>
                  <a:srgbClr val="FF0000"/>
                </a:solidFill>
              </a:rPr>
              <a:t>conduzca evaluaciones del riesgo </a:t>
            </a:r>
            <a:r>
              <a:rPr lang="es-CL" sz="2300" dirty="0" smtClean="0"/>
              <a:t>y utilícelas como base para los planes y las decisiones relativas al desarrollo urbano.</a:t>
            </a:r>
            <a:endParaRPr lang="es-CL" sz="2300" dirty="0"/>
          </a:p>
        </p:txBody>
      </p:sp>
      <p:pic>
        <p:nvPicPr>
          <p:cNvPr id="4" name="Picture 6" descr="Apolinar Baez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564220" y="4293096"/>
            <a:ext cx="2112235" cy="1584176"/>
          </a:xfrm>
          <a:prstGeom prst="rect">
            <a:avLst/>
          </a:prstGeom>
          <a:noFill/>
        </p:spPr>
      </p:pic>
      <p:pic>
        <p:nvPicPr>
          <p:cNvPr id="5" name="Picture 3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4221088"/>
            <a:ext cx="221016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Imagen" descr="Planes escolares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5536" y="4221088"/>
            <a:ext cx="1296144" cy="1789425"/>
          </a:xfrm>
          <a:prstGeom prst="rect">
            <a:avLst/>
          </a:prstGeom>
        </p:spPr>
      </p:pic>
      <p:pic>
        <p:nvPicPr>
          <p:cNvPr id="1027" name="Picture 3" descr="C:\Fotos\DIPECHO VI\ELS\IMG_002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211960" y="4293096"/>
            <a:ext cx="2283823" cy="1596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El plan local de emergencia esta conectado con los planes escolares de emergencia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1152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L" sz="2300" b="1" dirty="0" smtClean="0"/>
              <a:t>Punto 1: </a:t>
            </a:r>
            <a:r>
              <a:rPr lang="es-CL" sz="2300" dirty="0" smtClean="0"/>
              <a:t>Establezca la </a:t>
            </a:r>
            <a:r>
              <a:rPr lang="es-CL" sz="2300" b="1" dirty="0" smtClean="0">
                <a:solidFill>
                  <a:srgbClr val="FF0000"/>
                </a:solidFill>
              </a:rPr>
              <a:t>organización y la coordinación </a:t>
            </a:r>
            <a:r>
              <a:rPr lang="es-CL" sz="2300" dirty="0" smtClean="0"/>
              <a:t>necesarias para comprender y reducir el riesgo de desastre dentro de los gobiernos locales</a:t>
            </a:r>
            <a:r>
              <a:rPr lang="es-CL" dirty="0" smtClean="0"/>
              <a:t>.</a:t>
            </a:r>
            <a:endParaRPr lang="es-CL" dirty="0"/>
          </a:p>
        </p:txBody>
      </p:sp>
      <p:pic>
        <p:nvPicPr>
          <p:cNvPr id="5122" name="Picture 2" descr="C:\Capitalizacion DIPECHO RD\Catalogo Materiales Capitalizacion RD\Material Plan Internacional\Fotos\DSC_133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87824" y="4148538"/>
            <a:ext cx="2880320" cy="1912982"/>
          </a:xfrm>
          <a:prstGeom prst="rect">
            <a:avLst/>
          </a:prstGeom>
          <a:noFill/>
        </p:spPr>
      </p:pic>
      <p:pic>
        <p:nvPicPr>
          <p:cNvPr id="5" name="Picture 4" descr="DSC01609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4149080"/>
            <a:ext cx="2514600" cy="188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educacionygestiondelriesgo.crid.or.cr/sites/default/files/15121.jpg?127777161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20522350">
            <a:off x="4417977" y="4201830"/>
            <a:ext cx="1477127" cy="1926687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La educación en reducción de riesgo es parte del currículo escolar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924944"/>
            <a:ext cx="8229600" cy="1224136"/>
          </a:xfrm>
        </p:spPr>
        <p:txBody>
          <a:bodyPr/>
          <a:lstStyle/>
          <a:p>
            <a:pPr marL="0" indent="0">
              <a:buNone/>
            </a:pPr>
            <a:r>
              <a:rPr lang="es-CL" b="1" dirty="0" smtClean="0"/>
              <a:t>Punto 7: </a:t>
            </a:r>
            <a:r>
              <a:rPr lang="es-CL" dirty="0" smtClean="0"/>
              <a:t>Vele por el establecimiento de </a:t>
            </a:r>
            <a:r>
              <a:rPr lang="es-CL" b="1" dirty="0" smtClean="0">
                <a:solidFill>
                  <a:srgbClr val="FF0000"/>
                </a:solidFill>
              </a:rPr>
              <a:t>programas educativos y de capacitación </a:t>
            </a:r>
            <a:r>
              <a:rPr lang="es-CL" dirty="0" smtClean="0"/>
              <a:t>sobre la reducción del riesgo de desastres, tanto en las escuelas como en las comunidades locales</a:t>
            </a:r>
          </a:p>
        </p:txBody>
      </p:sp>
      <p:pic>
        <p:nvPicPr>
          <p:cNvPr id="4" name="Picture 2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4203086"/>
            <a:ext cx="2232248" cy="1674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ttp://educacionygestiondelriesgo.crid.or.cr/sites/default/files/17744.jpg?127777161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652120" y="4187762"/>
            <a:ext cx="1728192" cy="2254163"/>
          </a:xfrm>
          <a:prstGeom prst="rect">
            <a:avLst/>
          </a:prstGeom>
          <a:noFill/>
        </p:spPr>
      </p:pic>
      <p:pic>
        <p:nvPicPr>
          <p:cNvPr id="7170" name="Picture 2" descr="http://educacionygestiondelriesgo.crid.or.cr/sites/default/files/17790.jpg?127777161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893734">
            <a:off x="7130485" y="4404556"/>
            <a:ext cx="1656184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546</Words>
  <Application>Microsoft Office PowerPoint</Application>
  <PresentationFormat>Presentación en pantalla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Escuelas Seguras ciudades resilientes</vt:lpstr>
      <vt:lpstr>¿Qué es una escuela segura?</vt:lpstr>
      <vt:lpstr>La infraestructura escolar es suficientemente segura para mantenerse en pie  frente a las amenazas</vt:lpstr>
      <vt:lpstr>Lo/as maestro/as saben que hacer en caso de desastres</vt:lpstr>
      <vt:lpstr>Los niños y niñas son conscientes  de los riesgos y son capaces de conocer los signos de alerta</vt:lpstr>
      <vt:lpstr>Los padres/madres saben que la escuela es un lugar seguro y que su personal esta preparado</vt:lpstr>
      <vt:lpstr>La escuela tiene un plan de emergencias compatible con las amenazas a las cuales esta expuesta.</vt:lpstr>
      <vt:lpstr>El plan local de emergencia esta conectado con los planes escolares de emergencia</vt:lpstr>
      <vt:lpstr>La educación en reducción de riesgo es parte del currículo escolar</vt:lpstr>
      <vt:lpstr>Al menos una vez al año hay un simulacro de emergencia donde participa toda la comunidad escolar</vt:lpstr>
      <vt:lpstr>Cuando sucede un desastre, la escuela puede reabrir rápidamente y la continuidad de la educación esta garantizada</vt:lpstr>
      <vt:lpstr>Diapositiva 12</vt:lpstr>
      <vt:lpstr>Oportunidades y desafíos</vt:lpstr>
      <vt:lpstr>Gracias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Claudio Osorio</dc:creator>
  <cp:lastModifiedBy>Claudio Osorio</cp:lastModifiedBy>
  <cp:revision>18</cp:revision>
  <dcterms:created xsi:type="dcterms:W3CDTF">2011-02-21T18:36:53Z</dcterms:created>
  <dcterms:modified xsi:type="dcterms:W3CDTF">2011-03-15T18:55:14Z</dcterms:modified>
</cp:coreProperties>
</file>