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7050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2285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5223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2553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6176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8633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896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6757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4730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330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801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A91B-BE8A-4575-A03D-7253CC6837AF}" type="datetimeFigureOut">
              <a:rPr lang="es-PA" smtClean="0"/>
              <a:pPr/>
              <a:t>04/08/2013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041C9-B7C1-4082-A9FD-0758E1B06207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2768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81 Rectángulo"/>
          <p:cNvSpPr/>
          <p:nvPr/>
        </p:nvSpPr>
        <p:spPr>
          <a:xfrm>
            <a:off x="100743" y="584774"/>
            <a:ext cx="8784976" cy="589250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1000"/>
                </a:schemeClr>
              </a:gs>
              <a:gs pos="100000">
                <a:schemeClr val="accent1">
                  <a:tint val="44500"/>
                  <a:satMod val="160000"/>
                  <a:alpha val="4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4" name="3 Rectángulo"/>
          <p:cNvSpPr/>
          <p:nvPr/>
        </p:nvSpPr>
        <p:spPr>
          <a:xfrm>
            <a:off x="2987824" y="620688"/>
            <a:ext cx="309634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 sz="1600" dirty="0"/>
          </a:p>
        </p:txBody>
      </p:sp>
      <p:sp>
        <p:nvSpPr>
          <p:cNvPr id="5" name="4 Rectángulo"/>
          <p:cNvSpPr/>
          <p:nvPr/>
        </p:nvSpPr>
        <p:spPr>
          <a:xfrm>
            <a:off x="2814920" y="2060847"/>
            <a:ext cx="3456384" cy="9395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6" name="5 Rectángulo"/>
          <p:cNvSpPr/>
          <p:nvPr/>
        </p:nvSpPr>
        <p:spPr>
          <a:xfrm>
            <a:off x="2663788" y="3501008"/>
            <a:ext cx="374441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Grupos Técnicos (en función al esquema/índice de contenidos)</a:t>
            </a:r>
            <a:endParaRPr lang="es-PA" dirty="0"/>
          </a:p>
        </p:txBody>
      </p:sp>
      <p:cxnSp>
        <p:nvCxnSpPr>
          <p:cNvPr id="8" name="7 Conector recto de flecha"/>
          <p:cNvCxnSpPr>
            <a:stCxn id="4" idx="2"/>
            <a:endCxn id="5" idx="0"/>
          </p:cNvCxnSpPr>
          <p:nvPr/>
        </p:nvCxnSpPr>
        <p:spPr>
          <a:xfrm>
            <a:off x="4535996" y="1628800"/>
            <a:ext cx="7116" cy="432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stCxn id="5" idx="2"/>
            <a:endCxn id="6" idx="0"/>
          </p:cNvCxnSpPr>
          <p:nvPr/>
        </p:nvCxnSpPr>
        <p:spPr>
          <a:xfrm flipH="1">
            <a:off x="4535996" y="3000420"/>
            <a:ext cx="7116" cy="500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7429520" y="1428736"/>
            <a:ext cx="1152128" cy="846094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cxnSp>
        <p:nvCxnSpPr>
          <p:cNvPr id="13" name="12 Conector recto"/>
          <p:cNvCxnSpPr/>
          <p:nvPr/>
        </p:nvCxnSpPr>
        <p:spPr>
          <a:xfrm>
            <a:off x="4539554" y="1857364"/>
            <a:ext cx="288162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987824" y="62068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1600" dirty="0" smtClean="0"/>
              <a:t>Equipo interinstitucional de Apoyo (EIA)</a:t>
            </a:r>
          </a:p>
          <a:p>
            <a:pPr algn="ctr"/>
            <a:r>
              <a:rPr lang="es-PA" sz="1600" dirty="0" smtClean="0"/>
              <a:t>UNISDR/CEPREDENAC</a:t>
            </a:r>
            <a:endParaRPr lang="es-PA" sz="16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987824" y="220746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dirty="0" smtClean="0"/>
              <a:t>Coordinación Desarrollo RAR</a:t>
            </a:r>
          </a:p>
          <a:p>
            <a:pPr algn="ctr"/>
            <a:r>
              <a:rPr lang="es-PA" dirty="0" smtClean="0"/>
              <a:t>Equipo técnico</a:t>
            </a:r>
            <a:endParaRPr lang="es-PA" dirty="0"/>
          </a:p>
        </p:txBody>
      </p:sp>
      <p:sp>
        <p:nvSpPr>
          <p:cNvPr id="36" name="35 CuadroTexto"/>
          <p:cNvSpPr txBox="1"/>
          <p:nvPr/>
        </p:nvSpPr>
        <p:spPr>
          <a:xfrm>
            <a:off x="7454444" y="1383158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1600" dirty="0" smtClean="0"/>
              <a:t>Secretaría técnica de Apoyo</a:t>
            </a:r>
            <a:endParaRPr lang="es-PA" sz="1600" dirty="0"/>
          </a:p>
        </p:txBody>
      </p:sp>
      <p:sp>
        <p:nvSpPr>
          <p:cNvPr id="52" name="51 Rectángulo"/>
          <p:cNvSpPr/>
          <p:nvPr/>
        </p:nvSpPr>
        <p:spPr>
          <a:xfrm>
            <a:off x="2699792" y="4769698"/>
            <a:ext cx="1008112" cy="836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MAH/</a:t>
            </a:r>
          </a:p>
          <a:p>
            <a:pPr algn="ctr"/>
            <a:r>
              <a:rPr lang="es-PA" dirty="0" smtClean="0"/>
              <a:t>PCGIR</a:t>
            </a:r>
            <a:endParaRPr lang="es-PA" dirty="0"/>
          </a:p>
        </p:txBody>
      </p:sp>
      <p:sp>
        <p:nvSpPr>
          <p:cNvPr id="58" name="57 Rectángulo"/>
          <p:cNvSpPr/>
          <p:nvPr/>
        </p:nvSpPr>
        <p:spPr>
          <a:xfrm>
            <a:off x="4067944" y="4769698"/>
            <a:ext cx="1152128" cy="836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Impacto Desastres</a:t>
            </a:r>
            <a:endParaRPr lang="es-PA" dirty="0"/>
          </a:p>
        </p:txBody>
      </p:sp>
      <p:sp>
        <p:nvSpPr>
          <p:cNvPr id="59" name="58 Rectángulo"/>
          <p:cNvSpPr/>
          <p:nvPr/>
        </p:nvSpPr>
        <p:spPr>
          <a:xfrm>
            <a:off x="5436096" y="4769698"/>
            <a:ext cx="1389408" cy="836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Gob. Y  </a:t>
            </a:r>
            <a:r>
              <a:rPr lang="es-PA" dirty="0" err="1" smtClean="0"/>
              <a:t>Gob</a:t>
            </a:r>
            <a:r>
              <a:rPr lang="es-PA" dirty="0" smtClean="0"/>
              <a:t>, tendencias</a:t>
            </a:r>
            <a:endParaRPr lang="es-PA" dirty="0"/>
          </a:p>
        </p:txBody>
      </p:sp>
      <p:sp>
        <p:nvSpPr>
          <p:cNvPr id="61" name="60 Rectángulo"/>
          <p:cNvSpPr/>
          <p:nvPr/>
        </p:nvSpPr>
        <p:spPr>
          <a:xfrm>
            <a:off x="7092280" y="4769698"/>
            <a:ext cx="1514292" cy="836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Instrumentos </a:t>
            </a:r>
            <a:r>
              <a:rPr lang="es-PA" dirty="0" err="1" smtClean="0"/>
              <a:t>medicion</a:t>
            </a:r>
            <a:endParaRPr lang="es-PA" dirty="0"/>
          </a:p>
        </p:txBody>
      </p:sp>
      <p:sp>
        <p:nvSpPr>
          <p:cNvPr id="62" name="61 Rectángulo"/>
          <p:cNvSpPr/>
          <p:nvPr/>
        </p:nvSpPr>
        <p:spPr>
          <a:xfrm>
            <a:off x="1276732" y="4769698"/>
            <a:ext cx="1135028" cy="836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err="1" smtClean="0"/>
              <a:t>Vuln</a:t>
            </a:r>
            <a:r>
              <a:rPr lang="es-PA" dirty="0" smtClean="0"/>
              <a:t> y </a:t>
            </a:r>
            <a:r>
              <a:rPr lang="es-PA" dirty="0" err="1" smtClean="0"/>
              <a:t>Exp</a:t>
            </a:r>
            <a:endParaRPr lang="es-PA" dirty="0"/>
          </a:p>
        </p:txBody>
      </p:sp>
      <p:sp>
        <p:nvSpPr>
          <p:cNvPr id="63" name="62 Rectángulo"/>
          <p:cNvSpPr/>
          <p:nvPr/>
        </p:nvSpPr>
        <p:spPr>
          <a:xfrm>
            <a:off x="3212231" y="5758740"/>
            <a:ext cx="128099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RRD  </a:t>
            </a:r>
            <a:r>
              <a:rPr lang="es-PA" dirty="0" err="1" smtClean="0"/>
              <a:t>Territ</a:t>
            </a:r>
            <a:r>
              <a:rPr lang="es-PA" dirty="0" smtClean="0"/>
              <a:t>. Y Urb.</a:t>
            </a:r>
            <a:endParaRPr lang="es-PA" dirty="0"/>
          </a:p>
        </p:txBody>
      </p:sp>
      <p:sp>
        <p:nvSpPr>
          <p:cNvPr id="64" name="63 Rectángulo"/>
          <p:cNvSpPr/>
          <p:nvPr/>
        </p:nvSpPr>
        <p:spPr>
          <a:xfrm>
            <a:off x="4580384" y="5758740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65" name="64 Rectángulo"/>
          <p:cNvSpPr/>
          <p:nvPr/>
        </p:nvSpPr>
        <p:spPr>
          <a:xfrm>
            <a:off x="5948536" y="5758740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dirty="0"/>
          </a:p>
        </p:txBody>
      </p:sp>
      <p:sp>
        <p:nvSpPr>
          <p:cNvPr id="66" name="65 Rectángulo"/>
          <p:cNvSpPr/>
          <p:nvPr/>
        </p:nvSpPr>
        <p:spPr>
          <a:xfrm>
            <a:off x="1916088" y="5758740"/>
            <a:ext cx="10081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RRD e inv. </a:t>
            </a:r>
            <a:endParaRPr lang="es-PA" dirty="0"/>
          </a:p>
        </p:txBody>
      </p:sp>
      <p:cxnSp>
        <p:nvCxnSpPr>
          <p:cNvPr id="54" name="53 Conector recto"/>
          <p:cNvCxnSpPr/>
          <p:nvPr/>
        </p:nvCxnSpPr>
        <p:spPr>
          <a:xfrm flipH="1">
            <a:off x="1907704" y="4149080"/>
            <a:ext cx="792088" cy="881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endCxn id="52" idx="0"/>
          </p:cNvCxnSpPr>
          <p:nvPr/>
        </p:nvCxnSpPr>
        <p:spPr>
          <a:xfrm flipH="1">
            <a:off x="3203848" y="4509120"/>
            <a:ext cx="288032" cy="26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>
            <a:endCxn id="58" idx="0"/>
          </p:cNvCxnSpPr>
          <p:nvPr/>
        </p:nvCxnSpPr>
        <p:spPr>
          <a:xfrm>
            <a:off x="4564056" y="4509120"/>
            <a:ext cx="79952" cy="26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59" idx="0"/>
          </p:cNvCxnSpPr>
          <p:nvPr/>
        </p:nvCxnSpPr>
        <p:spPr>
          <a:xfrm>
            <a:off x="5588496" y="4509120"/>
            <a:ext cx="542304" cy="26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61" idx="0"/>
          </p:cNvCxnSpPr>
          <p:nvPr/>
        </p:nvCxnSpPr>
        <p:spPr>
          <a:xfrm>
            <a:off x="6548404" y="4149080"/>
            <a:ext cx="1301022" cy="620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flipH="1">
            <a:off x="3851920" y="4509120"/>
            <a:ext cx="144016" cy="1249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5220072" y="4509120"/>
            <a:ext cx="7200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6271304" y="4509120"/>
            <a:ext cx="554200" cy="1249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>
            <a:endCxn id="66" idx="0"/>
          </p:cNvCxnSpPr>
          <p:nvPr/>
        </p:nvCxnSpPr>
        <p:spPr>
          <a:xfrm flipH="1">
            <a:off x="2420144" y="4509120"/>
            <a:ext cx="279648" cy="1249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Documento"/>
          <p:cNvSpPr/>
          <p:nvPr/>
        </p:nvSpPr>
        <p:spPr>
          <a:xfrm>
            <a:off x="134864" y="3075490"/>
            <a:ext cx="1008112" cy="853576"/>
          </a:xfrm>
          <a:prstGeom prst="flowChart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400" b="1" dirty="0" smtClean="0">
                <a:solidFill>
                  <a:srgbClr val="FF0000"/>
                </a:solidFill>
              </a:rPr>
              <a:t>ACUERDOS</a:t>
            </a:r>
            <a:endParaRPr lang="es-PA" sz="1400" b="1" dirty="0">
              <a:solidFill>
                <a:srgbClr val="FF0000"/>
              </a:solidFill>
            </a:endParaRPr>
          </a:p>
        </p:txBody>
      </p:sp>
      <p:cxnSp>
        <p:nvCxnSpPr>
          <p:cNvPr id="87" name="86 Conector recto"/>
          <p:cNvCxnSpPr/>
          <p:nvPr/>
        </p:nvCxnSpPr>
        <p:spPr>
          <a:xfrm rot="10800000" flipV="1">
            <a:off x="642910" y="1124744"/>
            <a:ext cx="2344914" cy="18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>
            <a:endCxn id="83" idx="0"/>
          </p:cNvCxnSpPr>
          <p:nvPr/>
        </p:nvCxnSpPr>
        <p:spPr>
          <a:xfrm rot="5400000">
            <a:off x="-325338" y="2107242"/>
            <a:ext cx="1932506" cy="3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Rectángulo"/>
          <p:cNvSpPr/>
          <p:nvPr/>
        </p:nvSpPr>
        <p:spPr>
          <a:xfrm>
            <a:off x="7441666" y="2380221"/>
            <a:ext cx="1152128" cy="69158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1600" dirty="0" smtClean="0"/>
              <a:t>Equipo GAR Ginebra</a:t>
            </a:r>
            <a:endParaRPr lang="es-PA" sz="1600" dirty="0"/>
          </a:p>
        </p:txBody>
      </p:sp>
      <p:cxnSp>
        <p:nvCxnSpPr>
          <p:cNvPr id="38" name="37 Conector recto"/>
          <p:cNvCxnSpPr/>
          <p:nvPr/>
        </p:nvCxnSpPr>
        <p:spPr>
          <a:xfrm flipV="1">
            <a:off x="6271304" y="2698586"/>
            <a:ext cx="1143426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00743" y="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3200" b="1" dirty="0" smtClean="0">
                <a:solidFill>
                  <a:schemeClr val="accent1">
                    <a:lumMod val="50000"/>
                  </a:schemeClr>
                </a:solidFill>
              </a:rPr>
              <a:t>ESTRUCTURA DE GESTION DEL RAR</a:t>
            </a:r>
            <a:endParaRPr lang="es-PA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1276732" y="1523000"/>
            <a:ext cx="1152128" cy="62019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Grupo Asesor</a:t>
            </a:r>
            <a:endParaRPr lang="es-PA" dirty="0"/>
          </a:p>
        </p:txBody>
      </p:sp>
      <p:cxnSp>
        <p:nvCxnSpPr>
          <p:cNvPr id="16" name="15 Conector recto"/>
          <p:cNvCxnSpPr/>
          <p:nvPr/>
        </p:nvCxnSpPr>
        <p:spPr>
          <a:xfrm flipV="1">
            <a:off x="2428860" y="1857364"/>
            <a:ext cx="2143140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Multidocumento"/>
          <p:cNvSpPr/>
          <p:nvPr/>
        </p:nvSpPr>
        <p:spPr>
          <a:xfrm>
            <a:off x="1276732" y="2214155"/>
            <a:ext cx="1152128" cy="246321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200" dirty="0" smtClean="0"/>
              <a:t>BID</a:t>
            </a:r>
          </a:p>
          <a:p>
            <a:pPr algn="ctr"/>
            <a:r>
              <a:rPr lang="es-PA" sz="1200" dirty="0" smtClean="0"/>
              <a:t>CEPAL</a:t>
            </a:r>
          </a:p>
          <a:p>
            <a:pPr algn="ctr"/>
            <a:r>
              <a:rPr lang="es-PA" sz="1200" dirty="0" smtClean="0"/>
              <a:t>ECHO</a:t>
            </a:r>
          </a:p>
          <a:p>
            <a:pPr algn="ctr"/>
            <a:r>
              <a:rPr lang="es-PA" sz="1200" dirty="0" smtClean="0"/>
              <a:t>FES</a:t>
            </a:r>
          </a:p>
          <a:p>
            <a:pPr algn="ctr"/>
            <a:r>
              <a:rPr lang="es-PA" sz="1200" dirty="0" smtClean="0"/>
              <a:t>OPS</a:t>
            </a:r>
          </a:p>
          <a:p>
            <a:pPr algn="ctr"/>
            <a:r>
              <a:rPr lang="es-PA" sz="1200" dirty="0" smtClean="0"/>
              <a:t>PNUD</a:t>
            </a:r>
          </a:p>
          <a:p>
            <a:pPr algn="ctr"/>
            <a:r>
              <a:rPr lang="es-PA" sz="1200" dirty="0"/>
              <a:t>PNUMA</a:t>
            </a:r>
          </a:p>
          <a:p>
            <a:pPr algn="ctr"/>
            <a:r>
              <a:rPr lang="es-PA" sz="1200" dirty="0" smtClean="0"/>
              <a:t>SIECA</a:t>
            </a:r>
          </a:p>
          <a:p>
            <a:pPr algn="ctr"/>
            <a:r>
              <a:rPr lang="es-PA" sz="1200" dirty="0" smtClean="0"/>
              <a:t>UNOPS</a:t>
            </a:r>
          </a:p>
          <a:p>
            <a:pPr algn="ctr"/>
            <a:r>
              <a:rPr lang="es-PA" sz="1200" dirty="0" smtClean="0"/>
              <a:t>WB</a:t>
            </a:r>
            <a:endParaRPr lang="es-PA" sz="1200" dirty="0"/>
          </a:p>
          <a:p>
            <a:pPr algn="ctr"/>
            <a:endParaRPr lang="es-PA" sz="1200" dirty="0"/>
          </a:p>
        </p:txBody>
      </p:sp>
      <p:cxnSp>
        <p:nvCxnSpPr>
          <p:cNvPr id="19" name="18 Conector recto"/>
          <p:cNvCxnSpPr>
            <a:stCxn id="46" idx="2"/>
          </p:cNvCxnSpPr>
          <p:nvPr/>
        </p:nvCxnSpPr>
        <p:spPr>
          <a:xfrm>
            <a:off x="1852796" y="2143199"/>
            <a:ext cx="0" cy="1632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11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smtClean="0"/>
              <a:t>Grupos T</a:t>
            </a:r>
            <a:r>
              <a:rPr lang="es-GT"/>
              <a:t>é</a:t>
            </a:r>
            <a:r>
              <a:rPr lang="es-GT" smtClean="0"/>
              <a:t>cnicos </a:t>
            </a:r>
            <a:r>
              <a:rPr lang="es-GT" dirty="0" smtClean="0"/>
              <a:t>y Socios </a:t>
            </a:r>
            <a:endParaRPr lang="es-GT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710958"/>
              </p:ext>
            </p:extLst>
          </p:nvPr>
        </p:nvGraphicFramePr>
        <p:xfrm>
          <a:off x="971600" y="1313386"/>
          <a:ext cx="7344815" cy="2979710"/>
        </p:xfrm>
        <a:graphic>
          <a:graphicData uri="http://schemas.openxmlformats.org/drawingml/2006/table">
            <a:tbl>
              <a:tblPr/>
              <a:tblGrid>
                <a:gridCol w="4346044"/>
                <a:gridCol w="2998771"/>
              </a:tblGrid>
              <a:tr h="535597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Grupos Tecnicos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Socios (tentativo y preliminar)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</a:tr>
              <a:tr h="355881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Vulnerabilidad y Exposición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OPS, ECHO, UNISDR, CEPREDENAC, PF Nacionales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MAH/PCGIR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UNISDR/CEPREDENAC, PF Nacionales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Impacto de los  Desastres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CEPAL, UNISDR, OPS, SIECA,WB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Gobernabilidad, Gobernanza y Tendencias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CEPREDENAC y Organos SICA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Instrumentos de Medición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WB, BID, ECHO, PNUMA, UNISDR, DARA, etc.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RRD en Inversión (Pública , privada y criterios de q)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WB, UNOPS, UNISDR, SIECA, FES, Ministerios de Hacienda y Planificación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RRD Urbano y en el territorio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G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IFRC, PNUD, ECHO, UN HABITAT, PNUMA, UNFPA, UNISDR, Sociedad Civil, CEPAL, PNUD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57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195</Words>
  <Application>Microsoft Office PowerPoint</Application>
  <PresentationFormat>Presentación en pantalla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Grupos Técnicos y Socios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Garcia</dc:creator>
  <cp:lastModifiedBy>vramirez</cp:lastModifiedBy>
  <cp:revision>16</cp:revision>
  <dcterms:created xsi:type="dcterms:W3CDTF">2012-10-30T14:27:14Z</dcterms:created>
  <dcterms:modified xsi:type="dcterms:W3CDTF">2013-04-08T21:24:16Z</dcterms:modified>
</cp:coreProperties>
</file>