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57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id-ID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35222-DCD8-40E4-9C38-F07EFA5EBAC3}" type="datetimeFigureOut">
              <a:rPr lang="id-ID"/>
              <a:pPr>
                <a:defRPr/>
              </a:pPr>
              <a:t>25/04/2012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AB56C-095D-4292-B0A0-8382CB17981F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4D8A5-C994-46CE-961F-586B912A7787}" type="datetimeFigureOut">
              <a:rPr lang="id-ID"/>
              <a:pPr>
                <a:defRPr/>
              </a:pPr>
              <a:t>25/04/2012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53450-0F9E-47EF-A131-D0C4854331D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A0CBD-A7C3-4BC2-9985-491DEA80DDF8}" type="datetimeFigureOut">
              <a:rPr lang="id-ID"/>
              <a:pPr>
                <a:defRPr/>
              </a:pPr>
              <a:t>25/04/2012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43734-0C34-4C92-BD09-182D9E78A3F3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CF205-9B09-440F-89A4-95260A709C34}" type="datetimeFigureOut">
              <a:rPr lang="id-ID"/>
              <a:pPr>
                <a:defRPr/>
              </a:pPr>
              <a:t>25/04/2012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2F25A-AFFB-400B-A613-5F2184FF9297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67C11-A83D-48DF-9B3E-C437D1459C21}" type="datetimeFigureOut">
              <a:rPr lang="id-ID"/>
              <a:pPr>
                <a:defRPr/>
              </a:pPr>
              <a:t>25/04/2012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73EE1-F77E-45B1-AB62-5B6B214B2EE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39EED-AFA2-4506-8934-2B79F756B2D2}" type="datetimeFigureOut">
              <a:rPr lang="id-ID"/>
              <a:pPr>
                <a:defRPr/>
              </a:pPr>
              <a:t>25/04/2012</a:t>
            </a:fld>
            <a:endParaRPr lang="id-ID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4E555-0897-4F6E-AD16-6B7ED8C89D47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17CA3-65B9-4833-A97F-E9A23C3362A6}" type="datetimeFigureOut">
              <a:rPr lang="id-ID"/>
              <a:pPr>
                <a:defRPr/>
              </a:pPr>
              <a:t>25/04/2012</a:t>
            </a:fld>
            <a:endParaRPr lang="id-ID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A464B-7458-48FA-A44C-B19560321379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E4562-71CE-4C45-9094-E88CC84FEF45}" type="datetimeFigureOut">
              <a:rPr lang="id-ID"/>
              <a:pPr>
                <a:defRPr/>
              </a:pPr>
              <a:t>25/04/2012</a:t>
            </a:fld>
            <a:endParaRPr lang="id-ID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5A32B-8D3A-4C19-956C-00269EF1E29C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2E875-DD72-4BA0-B9B3-BF26F19F4598}" type="datetimeFigureOut">
              <a:rPr lang="id-ID"/>
              <a:pPr>
                <a:defRPr/>
              </a:pPr>
              <a:t>25/04/2012</a:t>
            </a:fld>
            <a:endParaRPr lang="id-ID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D7575-C12F-44AD-9E48-E6EB69F098C6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5584A-C32C-4A02-ADBF-70A8B05294CB}" type="datetimeFigureOut">
              <a:rPr lang="id-ID"/>
              <a:pPr>
                <a:defRPr/>
              </a:pPr>
              <a:t>25/04/2012</a:t>
            </a:fld>
            <a:endParaRPr lang="id-ID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0A2A3-F5BD-4C58-9BB3-5C6ECCF67B7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d-ID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904B-DCF8-42A5-B45E-9E7D886C4FAA}" type="datetimeFigureOut">
              <a:rPr lang="id-ID"/>
              <a:pPr>
                <a:defRPr/>
              </a:pPr>
              <a:t>25/04/2012</a:t>
            </a:fld>
            <a:endParaRPr lang="id-ID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5B086-ADB8-4446-B554-8CA3F5C96E38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id-ID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DC937D3-208D-4094-B7CE-B2C11FCEAB00}" type="datetimeFigureOut">
              <a:rPr lang="id-ID"/>
              <a:pPr>
                <a:defRPr/>
              </a:pPr>
              <a:t>25/04/2012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A1DAE7F-91BF-4020-BDCD-D8EA9639E8B2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Box 1"/>
          <p:cNvSpPr txBox="1">
            <a:spLocks noChangeArrowheads="1"/>
          </p:cNvSpPr>
          <p:nvPr/>
        </p:nvSpPr>
        <p:spPr bwMode="auto">
          <a:xfrm>
            <a:off x="755650" y="1844675"/>
            <a:ext cx="7488238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_tradnl" sz="8000" b="1">
                <a:solidFill>
                  <a:srgbClr val="002060"/>
                </a:solidFill>
                <a:latin typeface="Calibri" pitchFamily="34" charset="0"/>
              </a:rPr>
              <a:t>Escenario para la planificación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>
          <a:xfrm>
            <a:off x="395288" y="0"/>
            <a:ext cx="8229600" cy="792163"/>
          </a:xfrm>
        </p:spPr>
        <p:txBody>
          <a:bodyPr/>
          <a:lstStyle/>
          <a:p>
            <a:r>
              <a:rPr lang="es-ES" smtClean="0"/>
              <a:t>DATOS DEMOGRÁFICOS</a:t>
            </a:r>
          </a:p>
        </p:txBody>
      </p:sp>
      <p:grpSp>
        <p:nvGrpSpPr>
          <p:cNvPr id="14338" name="Group 27"/>
          <p:cNvGrpSpPr>
            <a:grpSpLocks/>
          </p:cNvGrpSpPr>
          <p:nvPr/>
        </p:nvGrpSpPr>
        <p:grpSpPr bwMode="auto">
          <a:xfrm>
            <a:off x="2987675" y="1700213"/>
            <a:ext cx="4244975" cy="3076575"/>
            <a:chOff x="611560" y="4221088"/>
            <a:chExt cx="4244482" cy="3075476"/>
          </a:xfrm>
        </p:grpSpPr>
        <p:sp>
          <p:nvSpPr>
            <p:cNvPr id="14342" name="TextBox 18"/>
            <p:cNvSpPr txBox="1">
              <a:spLocks noChangeArrowheads="1"/>
            </p:cNvSpPr>
            <p:nvPr/>
          </p:nvSpPr>
          <p:spPr bwMode="auto">
            <a:xfrm>
              <a:off x="3635396" y="5589025"/>
              <a:ext cx="1220646" cy="641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">
                  <a:latin typeface="Calibri" pitchFamily="34" charset="0"/>
                </a:rPr>
                <a:t>Hombres</a:t>
              </a:r>
            </a:p>
            <a:p>
              <a:r>
                <a:rPr lang="es-ES">
                  <a:latin typeface="Calibri" pitchFamily="34" charset="0"/>
                </a:rPr>
                <a:t>600.000</a:t>
              </a:r>
            </a:p>
          </p:txBody>
        </p:sp>
        <p:sp>
          <p:nvSpPr>
            <p:cNvPr id="17" name="Oval 16"/>
            <p:cNvSpPr/>
            <p:nvPr/>
          </p:nvSpPr>
          <p:spPr>
            <a:xfrm>
              <a:off x="1181407" y="4363912"/>
              <a:ext cx="1642871" cy="1214003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/>
            </a:p>
          </p:txBody>
        </p:sp>
        <p:sp>
          <p:nvSpPr>
            <p:cNvPr id="18" name="Oval 17"/>
            <p:cNvSpPr/>
            <p:nvPr/>
          </p:nvSpPr>
          <p:spPr>
            <a:xfrm>
              <a:off x="2181416" y="4221088"/>
              <a:ext cx="1928588" cy="157106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/>
            </a:p>
          </p:txBody>
        </p:sp>
        <p:sp>
          <p:nvSpPr>
            <p:cNvPr id="14345" name="TextBox 19"/>
            <p:cNvSpPr txBox="1">
              <a:spLocks noChangeArrowheads="1"/>
            </p:cNvSpPr>
            <p:nvPr/>
          </p:nvSpPr>
          <p:spPr bwMode="auto">
            <a:xfrm>
              <a:off x="611560" y="5444614"/>
              <a:ext cx="950802" cy="641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>
                  <a:latin typeface="Calibri" pitchFamily="34" charset="0"/>
                </a:rPr>
                <a:t>Mujeres</a:t>
              </a:r>
            </a:p>
            <a:p>
              <a:r>
                <a:rPr lang="es-ES">
                  <a:latin typeface="Calibri" pitchFamily="34" charset="0"/>
                </a:rPr>
                <a:t>590.000</a:t>
              </a:r>
            </a:p>
          </p:txBody>
        </p:sp>
        <p:sp>
          <p:nvSpPr>
            <p:cNvPr id="14346" name="TextBox 20"/>
            <p:cNvSpPr txBox="1">
              <a:spLocks noChangeArrowheads="1"/>
            </p:cNvSpPr>
            <p:nvPr/>
          </p:nvSpPr>
          <p:spPr bwMode="auto">
            <a:xfrm>
              <a:off x="1763951" y="6380903"/>
              <a:ext cx="1439695" cy="9156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" b="1">
                  <a:solidFill>
                    <a:srgbClr val="0070C0"/>
                  </a:solidFill>
                  <a:latin typeface="Calibri" pitchFamily="34" charset="0"/>
                </a:rPr>
                <a:t>20% de personas mayores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rot="16200000" flipH="1">
              <a:off x="1983898" y="5656468"/>
              <a:ext cx="85694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339" name="TextBox 22"/>
          <p:cNvSpPr txBox="1">
            <a:spLocks noChangeArrowheads="1"/>
          </p:cNvSpPr>
          <p:nvPr/>
        </p:nvSpPr>
        <p:spPr bwMode="auto">
          <a:xfrm>
            <a:off x="179388" y="1196975"/>
            <a:ext cx="467995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>
                <a:latin typeface="Calibri" pitchFamily="34" charset="0"/>
              </a:rPr>
              <a:t>La población total de la provincia </a:t>
            </a:r>
            <a:r>
              <a:rPr lang="es-ES" b="1">
                <a:latin typeface="Calibri" pitchFamily="34" charset="0"/>
              </a:rPr>
              <a:t>X</a:t>
            </a:r>
            <a:r>
              <a:rPr lang="es-ES">
                <a:latin typeface="Calibri" pitchFamily="34" charset="0"/>
              </a:rPr>
              <a:t> es </a:t>
            </a:r>
            <a:r>
              <a:rPr lang="es-ES" sz="2400" b="1">
                <a:solidFill>
                  <a:srgbClr val="0070C0"/>
                </a:solidFill>
                <a:latin typeface="Calibri" pitchFamily="34" charset="0"/>
              </a:rPr>
              <a:t>1.190.000 </a:t>
            </a:r>
          </a:p>
          <a:p>
            <a:endParaRPr lang="es-ES">
              <a:latin typeface="Calibri" pitchFamily="34" charset="0"/>
            </a:endParaRPr>
          </a:p>
          <a:p>
            <a:r>
              <a:rPr lang="es-ES">
                <a:latin typeface="Calibri" pitchFamily="34" charset="0"/>
              </a:rPr>
              <a:t>Hay </a:t>
            </a:r>
            <a:r>
              <a:rPr lang="es-ES" sz="2400" b="1">
                <a:solidFill>
                  <a:srgbClr val="0070C0"/>
                </a:solidFill>
                <a:latin typeface="Calibri" pitchFamily="34" charset="0"/>
              </a:rPr>
              <a:t>220.000 </a:t>
            </a:r>
            <a:r>
              <a:rPr lang="es-ES">
                <a:latin typeface="Calibri" pitchFamily="34" charset="0"/>
              </a:rPr>
              <a:t>familias </a:t>
            </a:r>
          </a:p>
        </p:txBody>
      </p:sp>
      <p:sp>
        <p:nvSpPr>
          <p:cNvPr id="14340" name="TextBox 25"/>
          <p:cNvSpPr txBox="1">
            <a:spLocks noChangeArrowheads="1"/>
          </p:cNvSpPr>
          <p:nvPr/>
        </p:nvSpPr>
        <p:spPr bwMode="auto">
          <a:xfrm>
            <a:off x="3708400" y="4797425"/>
            <a:ext cx="1817688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b="1">
                <a:solidFill>
                  <a:srgbClr val="0070C0"/>
                </a:solidFill>
                <a:latin typeface="Calibri" pitchFamily="34" charset="0"/>
              </a:rPr>
              <a:t>840.000</a:t>
            </a:r>
          </a:p>
          <a:p>
            <a:pPr algn="ctr"/>
            <a:r>
              <a:rPr lang="es-ES" b="1">
                <a:solidFill>
                  <a:srgbClr val="0070C0"/>
                </a:solidFill>
                <a:latin typeface="Calibri" pitchFamily="34" charset="0"/>
              </a:rPr>
              <a:t>con discapacidades</a:t>
            </a:r>
          </a:p>
        </p:txBody>
      </p:sp>
      <p:sp>
        <p:nvSpPr>
          <p:cNvPr id="14341" name="TextBox 28"/>
          <p:cNvSpPr txBox="1">
            <a:spLocks noChangeArrowheads="1"/>
          </p:cNvSpPr>
          <p:nvPr/>
        </p:nvSpPr>
        <p:spPr bwMode="auto">
          <a:xfrm>
            <a:off x="3995738" y="5805488"/>
            <a:ext cx="1800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b="1">
                <a:solidFill>
                  <a:srgbClr val="0070C0"/>
                </a:solidFill>
                <a:latin typeface="Calibri" pitchFamily="34" charset="0"/>
              </a:rPr>
              <a:t>490.000 niños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413"/>
            <a:ext cx="8229600" cy="1143000"/>
          </a:xfrm>
        </p:spPr>
        <p:txBody>
          <a:bodyPr/>
          <a:lstStyle/>
          <a:p>
            <a:r>
              <a:rPr lang="es-ES" sz="4000" smtClean="0"/>
              <a:t>TERREMOTO de 7 en la escala de Richter</a:t>
            </a:r>
          </a:p>
        </p:txBody>
      </p:sp>
      <p:sp>
        <p:nvSpPr>
          <p:cNvPr id="4" name="Freeform 3"/>
          <p:cNvSpPr/>
          <p:nvPr/>
        </p:nvSpPr>
        <p:spPr>
          <a:xfrm>
            <a:off x="815975" y="1928813"/>
            <a:ext cx="7112000" cy="4006850"/>
          </a:xfrm>
          <a:custGeom>
            <a:avLst/>
            <a:gdLst>
              <a:gd name="connsiteX0" fmla="*/ 2089053 w 7111219"/>
              <a:gd name="connsiteY0" fmla="*/ 0 h 4006947"/>
              <a:gd name="connsiteX1" fmla="*/ 766689 w 7111219"/>
              <a:gd name="connsiteY1" fmla="*/ 998806 h 4006947"/>
              <a:gd name="connsiteX2" fmla="*/ 119576 w 7111219"/>
              <a:gd name="connsiteY2" fmla="*/ 2194560 h 4006947"/>
              <a:gd name="connsiteX3" fmla="*/ 175846 w 7111219"/>
              <a:gd name="connsiteY3" fmla="*/ 2940148 h 4006947"/>
              <a:gd name="connsiteX4" fmla="*/ 1174653 w 7111219"/>
              <a:gd name="connsiteY4" fmla="*/ 3516923 h 4006947"/>
              <a:gd name="connsiteX5" fmla="*/ 2665828 w 7111219"/>
              <a:gd name="connsiteY5" fmla="*/ 3770141 h 4006947"/>
              <a:gd name="connsiteX6" fmla="*/ 4016326 w 7111219"/>
              <a:gd name="connsiteY6" fmla="*/ 3896751 h 4006947"/>
              <a:gd name="connsiteX7" fmla="*/ 4677508 w 7111219"/>
              <a:gd name="connsiteY7" fmla="*/ 3854548 h 4006947"/>
              <a:gd name="connsiteX8" fmla="*/ 5183945 w 7111219"/>
              <a:gd name="connsiteY8" fmla="*/ 3924886 h 4006947"/>
              <a:gd name="connsiteX9" fmla="*/ 6098345 w 7111219"/>
              <a:gd name="connsiteY9" fmla="*/ 3995224 h 4006947"/>
              <a:gd name="connsiteX10" fmla="*/ 7111219 w 7111219"/>
              <a:gd name="connsiteY10" fmla="*/ 3995224 h 4006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111219" h="4006947">
                <a:moveTo>
                  <a:pt x="2089053" y="0"/>
                </a:moveTo>
                <a:cubicBezTo>
                  <a:pt x="1591994" y="316523"/>
                  <a:pt x="1094935" y="633046"/>
                  <a:pt x="766689" y="998806"/>
                </a:cubicBezTo>
                <a:cubicBezTo>
                  <a:pt x="438443" y="1364566"/>
                  <a:pt x="218050" y="1871003"/>
                  <a:pt x="119576" y="2194560"/>
                </a:cubicBezTo>
                <a:cubicBezTo>
                  <a:pt x="21102" y="2518117"/>
                  <a:pt x="0" y="2719754"/>
                  <a:pt x="175846" y="2940148"/>
                </a:cubicBezTo>
                <a:cubicBezTo>
                  <a:pt x="351692" y="3160542"/>
                  <a:pt x="759656" y="3378591"/>
                  <a:pt x="1174653" y="3516923"/>
                </a:cubicBezTo>
                <a:cubicBezTo>
                  <a:pt x="1589650" y="3655255"/>
                  <a:pt x="2192216" y="3706836"/>
                  <a:pt x="2665828" y="3770141"/>
                </a:cubicBezTo>
                <a:cubicBezTo>
                  <a:pt x="3139440" y="3833446"/>
                  <a:pt x="3681046" y="3882683"/>
                  <a:pt x="4016326" y="3896751"/>
                </a:cubicBezTo>
                <a:cubicBezTo>
                  <a:pt x="4351606" y="3910819"/>
                  <a:pt x="4482905" y="3849859"/>
                  <a:pt x="4677508" y="3854548"/>
                </a:cubicBezTo>
                <a:cubicBezTo>
                  <a:pt x="4872111" y="3859237"/>
                  <a:pt x="4947139" y="3901440"/>
                  <a:pt x="5183945" y="3924886"/>
                </a:cubicBezTo>
                <a:cubicBezTo>
                  <a:pt x="5420751" y="3948332"/>
                  <a:pt x="5777133" y="3983501"/>
                  <a:pt x="6098345" y="3995224"/>
                </a:cubicBezTo>
                <a:cubicBezTo>
                  <a:pt x="6419557" y="4006947"/>
                  <a:pt x="6765388" y="4001085"/>
                  <a:pt x="7111219" y="3995224"/>
                </a:cubicBezTo>
              </a:path>
            </a:pathLst>
          </a:cu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grpSp>
        <p:nvGrpSpPr>
          <p:cNvPr id="15363" name="Group 9"/>
          <p:cNvGrpSpPr>
            <a:grpSpLocks/>
          </p:cNvGrpSpPr>
          <p:nvPr/>
        </p:nvGrpSpPr>
        <p:grpSpPr bwMode="auto">
          <a:xfrm>
            <a:off x="5470525" y="1998663"/>
            <a:ext cx="2214563" cy="3911600"/>
            <a:chOff x="5786446" y="2180492"/>
            <a:chExt cx="2214578" cy="3910819"/>
          </a:xfrm>
        </p:grpSpPr>
        <p:sp>
          <p:nvSpPr>
            <p:cNvPr id="5" name="Freeform 4"/>
            <p:cNvSpPr/>
            <p:nvPr/>
          </p:nvSpPr>
          <p:spPr>
            <a:xfrm>
              <a:off x="5786446" y="2180492"/>
              <a:ext cx="2000264" cy="1749076"/>
            </a:xfrm>
            <a:custGeom>
              <a:avLst/>
              <a:gdLst>
                <a:gd name="connsiteX0" fmla="*/ 0 w 2250830"/>
                <a:gd name="connsiteY0" fmla="*/ 0 h 1720948"/>
                <a:gd name="connsiteX1" fmla="*/ 182880 w 2250830"/>
                <a:gd name="connsiteY1" fmla="*/ 858130 h 1720948"/>
                <a:gd name="connsiteX2" fmla="*/ 618978 w 2250830"/>
                <a:gd name="connsiteY2" fmla="*/ 1434905 h 1720948"/>
                <a:gd name="connsiteX3" fmla="*/ 1547446 w 2250830"/>
                <a:gd name="connsiteY3" fmla="*/ 1631853 h 1720948"/>
                <a:gd name="connsiteX4" fmla="*/ 1871003 w 2250830"/>
                <a:gd name="connsiteY4" fmla="*/ 1659988 h 1720948"/>
                <a:gd name="connsiteX5" fmla="*/ 2250830 w 2250830"/>
                <a:gd name="connsiteY5" fmla="*/ 1702191 h 1720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50830" h="1720948">
                  <a:moveTo>
                    <a:pt x="0" y="0"/>
                  </a:moveTo>
                  <a:cubicBezTo>
                    <a:pt x="39858" y="309489"/>
                    <a:pt x="79717" y="618979"/>
                    <a:pt x="182880" y="858130"/>
                  </a:cubicBezTo>
                  <a:cubicBezTo>
                    <a:pt x="286043" y="1097281"/>
                    <a:pt x="391550" y="1305951"/>
                    <a:pt x="618978" y="1434905"/>
                  </a:cubicBezTo>
                  <a:cubicBezTo>
                    <a:pt x="846406" y="1563859"/>
                    <a:pt x="1338775" y="1594339"/>
                    <a:pt x="1547446" y="1631853"/>
                  </a:cubicBezTo>
                  <a:cubicBezTo>
                    <a:pt x="1756117" y="1669367"/>
                    <a:pt x="1753772" y="1648265"/>
                    <a:pt x="1871003" y="1659988"/>
                  </a:cubicBezTo>
                  <a:cubicBezTo>
                    <a:pt x="1988234" y="1671711"/>
                    <a:pt x="2154701" y="1720948"/>
                    <a:pt x="2250830" y="1702191"/>
                  </a:cubicBezTo>
                </a:path>
              </a:pathLst>
            </a:cu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/>
            </a:p>
          </p:txBody>
        </p:sp>
        <p:sp>
          <p:nvSpPr>
            <p:cNvPr id="7" name="Arc 6"/>
            <p:cNvSpPr/>
            <p:nvPr/>
          </p:nvSpPr>
          <p:spPr>
            <a:xfrm>
              <a:off x="7358082" y="3929568"/>
              <a:ext cx="642942" cy="857079"/>
            </a:xfrm>
            <a:prstGeom prst="arc">
              <a:avLst>
                <a:gd name="adj1" fmla="val 16493370"/>
                <a:gd name="adj2" fmla="val 0"/>
              </a:avLst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/>
            </a:p>
          </p:txBody>
        </p:sp>
        <p:sp>
          <p:nvSpPr>
            <p:cNvPr id="8" name="Freeform 7"/>
            <p:cNvSpPr/>
            <p:nvPr/>
          </p:nvSpPr>
          <p:spPr>
            <a:xfrm>
              <a:off x="7188218" y="4289858"/>
              <a:ext cx="801692" cy="1801453"/>
            </a:xfrm>
            <a:custGeom>
              <a:avLst/>
              <a:gdLst>
                <a:gd name="connsiteX0" fmla="*/ 801858 w 801858"/>
                <a:gd name="connsiteY0" fmla="*/ 0 h 1800665"/>
                <a:gd name="connsiteX1" fmla="*/ 0 w 801858"/>
                <a:gd name="connsiteY1" fmla="*/ 1800665 h 18006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01858" h="1800665">
                  <a:moveTo>
                    <a:pt x="801858" y="0"/>
                  </a:moveTo>
                  <a:cubicBezTo>
                    <a:pt x="477129" y="778412"/>
                    <a:pt x="152400" y="1556825"/>
                    <a:pt x="0" y="1800665"/>
                  </a:cubicBezTo>
                </a:path>
              </a:pathLst>
            </a:cu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/>
            </a:p>
          </p:txBody>
        </p:sp>
      </p:grpSp>
      <p:sp>
        <p:nvSpPr>
          <p:cNvPr id="9" name="Freeform 8"/>
          <p:cNvSpPr/>
          <p:nvPr/>
        </p:nvSpPr>
        <p:spPr>
          <a:xfrm>
            <a:off x="1927225" y="1955800"/>
            <a:ext cx="5656263" cy="779463"/>
          </a:xfrm>
          <a:custGeom>
            <a:avLst/>
            <a:gdLst>
              <a:gd name="connsiteX0" fmla="*/ 0 w 5656521"/>
              <a:gd name="connsiteY0" fmla="*/ 669851 h 779721"/>
              <a:gd name="connsiteX1" fmla="*/ 191386 w 5656521"/>
              <a:gd name="connsiteY1" fmla="*/ 659219 h 779721"/>
              <a:gd name="connsiteX2" fmla="*/ 691116 w 5656521"/>
              <a:gd name="connsiteY2" fmla="*/ 648586 h 779721"/>
              <a:gd name="connsiteX3" fmla="*/ 1031358 w 5656521"/>
              <a:gd name="connsiteY3" fmla="*/ 733647 h 779721"/>
              <a:gd name="connsiteX4" fmla="*/ 1637414 w 5656521"/>
              <a:gd name="connsiteY4" fmla="*/ 372140 h 779721"/>
              <a:gd name="connsiteX5" fmla="*/ 2498651 w 5656521"/>
              <a:gd name="connsiteY5" fmla="*/ 116958 h 779721"/>
              <a:gd name="connsiteX6" fmla="*/ 3519377 w 5656521"/>
              <a:gd name="connsiteY6" fmla="*/ 31898 h 779721"/>
              <a:gd name="connsiteX7" fmla="*/ 4933507 w 5656521"/>
              <a:gd name="connsiteY7" fmla="*/ 0 h 779721"/>
              <a:gd name="connsiteX8" fmla="*/ 5656521 w 5656521"/>
              <a:gd name="connsiteY8" fmla="*/ 31898 h 779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656521" h="779721">
                <a:moveTo>
                  <a:pt x="0" y="669851"/>
                </a:moveTo>
                <a:lnTo>
                  <a:pt x="191386" y="659219"/>
                </a:lnTo>
                <a:cubicBezTo>
                  <a:pt x="306572" y="655675"/>
                  <a:pt x="551121" y="636181"/>
                  <a:pt x="691116" y="648586"/>
                </a:cubicBezTo>
                <a:cubicBezTo>
                  <a:pt x="831111" y="660991"/>
                  <a:pt x="873642" y="779721"/>
                  <a:pt x="1031358" y="733647"/>
                </a:cubicBezTo>
                <a:cubicBezTo>
                  <a:pt x="1189074" y="687573"/>
                  <a:pt x="1392865" y="474921"/>
                  <a:pt x="1637414" y="372140"/>
                </a:cubicBezTo>
                <a:cubicBezTo>
                  <a:pt x="1881963" y="269359"/>
                  <a:pt x="2184990" y="173665"/>
                  <a:pt x="2498651" y="116958"/>
                </a:cubicBezTo>
                <a:cubicBezTo>
                  <a:pt x="2812312" y="60251"/>
                  <a:pt x="3113568" y="51391"/>
                  <a:pt x="3519377" y="31898"/>
                </a:cubicBezTo>
                <a:cubicBezTo>
                  <a:pt x="3925186" y="12405"/>
                  <a:pt x="4577316" y="0"/>
                  <a:pt x="4933507" y="0"/>
                </a:cubicBezTo>
                <a:cubicBezTo>
                  <a:pt x="5289698" y="0"/>
                  <a:pt x="5514754" y="30126"/>
                  <a:pt x="5656521" y="31898"/>
                </a:cubicBezTo>
              </a:path>
            </a:pathLst>
          </a:custGeom>
          <a:ln w="19050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15365" name="TextBox 10"/>
          <p:cNvSpPr txBox="1">
            <a:spLocks noChangeArrowheads="1"/>
          </p:cNvSpPr>
          <p:nvPr/>
        </p:nvSpPr>
        <p:spPr bwMode="auto">
          <a:xfrm>
            <a:off x="4067175" y="2133600"/>
            <a:ext cx="1304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>
                <a:latin typeface="Calibri" pitchFamily="34" charset="0"/>
              </a:rPr>
              <a:t>MONTAÑAS</a:t>
            </a:r>
          </a:p>
        </p:txBody>
      </p:sp>
      <p:sp>
        <p:nvSpPr>
          <p:cNvPr id="15366" name="TextBox 11"/>
          <p:cNvSpPr txBox="1">
            <a:spLocks noChangeArrowheads="1"/>
          </p:cNvSpPr>
          <p:nvPr/>
        </p:nvSpPr>
        <p:spPr bwMode="auto">
          <a:xfrm>
            <a:off x="5940425" y="2781300"/>
            <a:ext cx="901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>
                <a:latin typeface="Calibri" pitchFamily="34" charset="0"/>
              </a:rPr>
              <a:t>ALDEAS</a:t>
            </a:r>
          </a:p>
        </p:txBody>
      </p:sp>
      <p:sp>
        <p:nvSpPr>
          <p:cNvPr id="15367" name="TextBox 12"/>
          <p:cNvSpPr txBox="1">
            <a:spLocks noChangeArrowheads="1"/>
          </p:cNvSpPr>
          <p:nvPr/>
        </p:nvSpPr>
        <p:spPr bwMode="auto">
          <a:xfrm>
            <a:off x="3184525" y="3462338"/>
            <a:ext cx="13573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>
                <a:latin typeface="Calibri" pitchFamily="34" charset="0"/>
              </a:rPr>
              <a:t>ÁREA INDUSTRIAL</a:t>
            </a:r>
          </a:p>
        </p:txBody>
      </p:sp>
      <p:sp>
        <p:nvSpPr>
          <p:cNvPr id="15368" name="TextBox 13"/>
          <p:cNvSpPr txBox="1">
            <a:spLocks noChangeArrowheads="1"/>
          </p:cNvSpPr>
          <p:nvPr/>
        </p:nvSpPr>
        <p:spPr bwMode="auto">
          <a:xfrm>
            <a:off x="1855788" y="4533900"/>
            <a:ext cx="923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>
                <a:latin typeface="Calibri" pitchFamily="34" charset="0"/>
              </a:rPr>
              <a:t>CIUDAD</a:t>
            </a:r>
          </a:p>
        </p:txBody>
      </p:sp>
      <p:sp>
        <p:nvSpPr>
          <p:cNvPr id="15369" name="TextBox 14"/>
          <p:cNvSpPr txBox="1">
            <a:spLocks noChangeArrowheads="1"/>
          </p:cNvSpPr>
          <p:nvPr/>
        </p:nvSpPr>
        <p:spPr bwMode="auto">
          <a:xfrm>
            <a:off x="2339975" y="5876925"/>
            <a:ext cx="1724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>
                <a:latin typeface="Calibri" pitchFamily="34" charset="0"/>
              </a:rPr>
              <a:t>Línea de la costa</a:t>
            </a:r>
          </a:p>
        </p:txBody>
      </p:sp>
      <p:sp>
        <p:nvSpPr>
          <p:cNvPr id="15370" name="TextBox 15"/>
          <p:cNvSpPr txBox="1">
            <a:spLocks noChangeArrowheads="1"/>
          </p:cNvSpPr>
          <p:nvPr/>
        </p:nvSpPr>
        <p:spPr bwMode="auto">
          <a:xfrm rot="-3569718">
            <a:off x="6867526" y="4662487"/>
            <a:ext cx="4810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>
                <a:latin typeface="Calibri" pitchFamily="34" charset="0"/>
              </a:rPr>
              <a:t>Río</a:t>
            </a:r>
          </a:p>
        </p:txBody>
      </p:sp>
      <p:sp>
        <p:nvSpPr>
          <p:cNvPr id="17" name="Oval 16"/>
          <p:cNvSpPr/>
          <p:nvPr/>
        </p:nvSpPr>
        <p:spPr>
          <a:xfrm>
            <a:off x="7113588" y="3533775"/>
            <a:ext cx="785812" cy="785813"/>
          </a:xfrm>
          <a:prstGeom prst="ellipse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7019925" y="2565400"/>
            <a:ext cx="1892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>
                <a:solidFill>
                  <a:srgbClr val="FF0000"/>
                </a:solidFill>
                <a:latin typeface="Calibri" pitchFamily="34" charset="0"/>
              </a:rPr>
              <a:t>Desprendimientos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5867400" y="3105150"/>
            <a:ext cx="1223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>
                <a:solidFill>
                  <a:srgbClr val="FF0000"/>
                </a:solidFill>
                <a:latin typeface="Calibri" pitchFamily="34" charset="0"/>
              </a:rPr>
              <a:t>Inundación</a:t>
            </a:r>
          </a:p>
        </p:txBody>
      </p:sp>
      <p:sp>
        <p:nvSpPr>
          <p:cNvPr id="20" name="Up Arrow 19"/>
          <p:cNvSpPr/>
          <p:nvPr/>
        </p:nvSpPr>
        <p:spPr>
          <a:xfrm>
            <a:off x="6700838" y="3286125"/>
            <a:ext cx="198437" cy="2476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21" name="Up Arrow 20"/>
          <p:cNvSpPr/>
          <p:nvPr/>
        </p:nvSpPr>
        <p:spPr>
          <a:xfrm flipV="1">
            <a:off x="6643688" y="3890963"/>
            <a:ext cx="285750" cy="35718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22" name="Up Arrow 21"/>
          <p:cNvSpPr/>
          <p:nvPr/>
        </p:nvSpPr>
        <p:spPr>
          <a:xfrm rot="5400000" flipV="1">
            <a:off x="6329363" y="3573463"/>
            <a:ext cx="252412" cy="31591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24" name="Explosion 1 23"/>
          <p:cNvSpPr/>
          <p:nvPr/>
        </p:nvSpPr>
        <p:spPr>
          <a:xfrm>
            <a:off x="2970213" y="3176588"/>
            <a:ext cx="1428750" cy="1214437"/>
          </a:xfrm>
          <a:prstGeom prst="irregularSeal1">
            <a:avLst/>
          </a:prstGeom>
          <a:noFill/>
          <a:ln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4378325" y="3857625"/>
            <a:ext cx="12779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>
                <a:solidFill>
                  <a:srgbClr val="002060"/>
                </a:solidFill>
                <a:latin typeface="Calibri" pitchFamily="34" charset="0"/>
              </a:rPr>
              <a:t>Explosión &amp;</a:t>
            </a:r>
          </a:p>
          <a:p>
            <a:r>
              <a:rPr lang="es-ES">
                <a:solidFill>
                  <a:srgbClr val="002060"/>
                </a:solidFill>
                <a:latin typeface="Calibri" pitchFamily="34" charset="0"/>
              </a:rPr>
              <a:t>Fuga de gas</a:t>
            </a:r>
          </a:p>
        </p:txBody>
      </p:sp>
      <p:sp>
        <p:nvSpPr>
          <p:cNvPr id="26" name="Freeform 25"/>
          <p:cNvSpPr/>
          <p:nvPr/>
        </p:nvSpPr>
        <p:spPr>
          <a:xfrm>
            <a:off x="969963" y="4033838"/>
            <a:ext cx="6910387" cy="1571625"/>
          </a:xfrm>
          <a:custGeom>
            <a:avLst/>
            <a:gdLst>
              <a:gd name="connsiteX0" fmla="*/ 0 w 6982691"/>
              <a:gd name="connsiteY0" fmla="*/ 0 h 1676400"/>
              <a:gd name="connsiteX1" fmla="*/ 344384 w 6982691"/>
              <a:gd name="connsiteY1" fmla="*/ 629392 h 1676400"/>
              <a:gd name="connsiteX2" fmla="*/ 926275 w 6982691"/>
              <a:gd name="connsiteY2" fmla="*/ 1033153 h 1676400"/>
              <a:gd name="connsiteX3" fmla="*/ 1995054 w 6982691"/>
              <a:gd name="connsiteY3" fmla="*/ 1211283 h 1676400"/>
              <a:gd name="connsiteX4" fmla="*/ 2648197 w 6982691"/>
              <a:gd name="connsiteY4" fmla="*/ 1211283 h 1676400"/>
              <a:gd name="connsiteX5" fmla="*/ 3099459 w 6982691"/>
              <a:gd name="connsiteY5" fmla="*/ 1401288 h 1676400"/>
              <a:gd name="connsiteX6" fmla="*/ 3693226 w 6982691"/>
              <a:gd name="connsiteY6" fmla="*/ 1365662 h 1676400"/>
              <a:gd name="connsiteX7" fmla="*/ 4441371 w 6982691"/>
              <a:gd name="connsiteY7" fmla="*/ 1033153 h 1676400"/>
              <a:gd name="connsiteX8" fmla="*/ 5248893 w 6982691"/>
              <a:gd name="connsiteY8" fmla="*/ 1401288 h 1676400"/>
              <a:gd name="connsiteX9" fmla="*/ 5937662 w 6982691"/>
              <a:gd name="connsiteY9" fmla="*/ 1555667 h 1676400"/>
              <a:gd name="connsiteX10" fmla="*/ 6293922 w 6982691"/>
              <a:gd name="connsiteY10" fmla="*/ 1246909 h 1676400"/>
              <a:gd name="connsiteX11" fmla="*/ 6483927 w 6982691"/>
              <a:gd name="connsiteY11" fmla="*/ 1615044 h 1676400"/>
              <a:gd name="connsiteX12" fmla="*/ 6982691 w 6982691"/>
              <a:gd name="connsiteY12" fmla="*/ 1615044 h 167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982691" h="1676400">
                <a:moveTo>
                  <a:pt x="0" y="0"/>
                </a:moveTo>
                <a:cubicBezTo>
                  <a:pt x="95002" y="228600"/>
                  <a:pt x="190005" y="457200"/>
                  <a:pt x="344384" y="629392"/>
                </a:cubicBezTo>
                <a:cubicBezTo>
                  <a:pt x="498763" y="801584"/>
                  <a:pt x="651163" y="936171"/>
                  <a:pt x="926275" y="1033153"/>
                </a:cubicBezTo>
                <a:cubicBezTo>
                  <a:pt x="1201387" y="1130135"/>
                  <a:pt x="1708067" y="1181595"/>
                  <a:pt x="1995054" y="1211283"/>
                </a:cubicBezTo>
                <a:cubicBezTo>
                  <a:pt x="2282041" y="1240971"/>
                  <a:pt x="2464130" y="1179616"/>
                  <a:pt x="2648197" y="1211283"/>
                </a:cubicBezTo>
                <a:cubicBezTo>
                  <a:pt x="2832265" y="1242951"/>
                  <a:pt x="2925288" y="1375558"/>
                  <a:pt x="3099459" y="1401288"/>
                </a:cubicBezTo>
                <a:cubicBezTo>
                  <a:pt x="3273630" y="1427018"/>
                  <a:pt x="3469574" y="1427018"/>
                  <a:pt x="3693226" y="1365662"/>
                </a:cubicBezTo>
                <a:cubicBezTo>
                  <a:pt x="3916878" y="1304306"/>
                  <a:pt x="4182093" y="1027215"/>
                  <a:pt x="4441371" y="1033153"/>
                </a:cubicBezTo>
                <a:cubicBezTo>
                  <a:pt x="4700649" y="1039091"/>
                  <a:pt x="4999511" y="1314202"/>
                  <a:pt x="5248893" y="1401288"/>
                </a:cubicBezTo>
                <a:cubicBezTo>
                  <a:pt x="5498275" y="1488374"/>
                  <a:pt x="5763491" y="1581397"/>
                  <a:pt x="5937662" y="1555667"/>
                </a:cubicBezTo>
                <a:cubicBezTo>
                  <a:pt x="6111833" y="1529937"/>
                  <a:pt x="6202878" y="1237013"/>
                  <a:pt x="6293922" y="1246909"/>
                </a:cubicBezTo>
                <a:cubicBezTo>
                  <a:pt x="6384966" y="1256805"/>
                  <a:pt x="6369132" y="1553688"/>
                  <a:pt x="6483927" y="1615044"/>
                </a:cubicBezTo>
                <a:cubicBezTo>
                  <a:pt x="6598722" y="1676400"/>
                  <a:pt x="6907481" y="1617023"/>
                  <a:pt x="6982691" y="1615044"/>
                </a:cubicBezTo>
              </a:path>
            </a:pathLst>
          </a:custGeom>
          <a:ln>
            <a:solidFill>
              <a:srgbClr val="FF000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27" name="Up Arrow 26"/>
          <p:cNvSpPr/>
          <p:nvPr/>
        </p:nvSpPr>
        <p:spPr>
          <a:xfrm rot="1380000" flipV="1">
            <a:off x="7412038" y="4718050"/>
            <a:ext cx="285750" cy="35718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7685088" y="4819650"/>
            <a:ext cx="12239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>
                <a:solidFill>
                  <a:srgbClr val="FF0000"/>
                </a:solidFill>
                <a:latin typeface="Calibri" pitchFamily="34" charset="0"/>
              </a:rPr>
              <a:t>Inundación</a:t>
            </a:r>
          </a:p>
        </p:txBody>
      </p:sp>
      <p:sp>
        <p:nvSpPr>
          <p:cNvPr id="15382" name="TextBox 28"/>
          <p:cNvSpPr txBox="1">
            <a:spLocks noChangeArrowheads="1"/>
          </p:cNvSpPr>
          <p:nvPr/>
        </p:nvSpPr>
        <p:spPr bwMode="auto">
          <a:xfrm>
            <a:off x="4476750" y="4845050"/>
            <a:ext cx="23733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>
                <a:latin typeface="Calibri" pitchFamily="34" charset="0"/>
              </a:rPr>
              <a:t>ALDEA DE PESCADORES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1187450" y="3429000"/>
            <a:ext cx="214312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>
                <a:solidFill>
                  <a:srgbClr val="7030A0"/>
                </a:solidFill>
                <a:latin typeface="Calibri" pitchFamily="34" charset="0"/>
              </a:rPr>
              <a:t>Edificos &amp; otras infraestructuras derrumbadas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6500813" y="1643063"/>
            <a:ext cx="18161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>
                <a:solidFill>
                  <a:srgbClr val="7030A0"/>
                </a:solidFill>
                <a:latin typeface="Calibri" pitchFamily="34" charset="0"/>
              </a:rPr>
              <a:t>Edificios &amp; otras infraestructuras derrumbadas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2771775" y="4652963"/>
            <a:ext cx="2143125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>
                <a:solidFill>
                  <a:srgbClr val="7030A0"/>
                </a:solidFill>
                <a:latin typeface="Calibri" pitchFamily="34" charset="0"/>
              </a:rPr>
              <a:t>Edificios &amp; otras infraestructuras derrumbadas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 rot="1041684">
            <a:off x="1684338" y="5059363"/>
            <a:ext cx="9350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>
                <a:solidFill>
                  <a:srgbClr val="FF0000"/>
                </a:solidFill>
                <a:latin typeface="Calibri" pitchFamily="34" charset="0"/>
              </a:rPr>
              <a:t>tsunami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7170738" y="5521325"/>
            <a:ext cx="9350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>
                <a:solidFill>
                  <a:srgbClr val="FF0000"/>
                </a:solidFill>
                <a:latin typeface="Calibri" pitchFamily="34" charset="0"/>
              </a:rPr>
              <a:t>tsunami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4211638" y="2492375"/>
            <a:ext cx="1892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>
                <a:solidFill>
                  <a:srgbClr val="FF0000"/>
                </a:solidFill>
                <a:latin typeface="Calibri" pitchFamily="34" charset="0"/>
              </a:rPr>
              <a:t>Desprendimientos</a:t>
            </a:r>
          </a:p>
        </p:txBody>
      </p:sp>
      <p:grpSp>
        <p:nvGrpSpPr>
          <p:cNvPr id="54" name="Group 53"/>
          <p:cNvGrpSpPr>
            <a:grpSpLocks/>
          </p:cNvGrpSpPr>
          <p:nvPr/>
        </p:nvGrpSpPr>
        <p:grpSpPr bwMode="auto">
          <a:xfrm>
            <a:off x="1143000" y="4929188"/>
            <a:ext cx="5072063" cy="1428750"/>
            <a:chOff x="1142976" y="4929198"/>
            <a:chExt cx="5072098" cy="1428760"/>
          </a:xfrm>
        </p:grpSpPr>
        <p:cxnSp>
          <p:nvCxnSpPr>
            <p:cNvPr id="39" name="Straight Arrow Connector 38"/>
            <p:cNvCxnSpPr/>
            <p:nvPr/>
          </p:nvCxnSpPr>
          <p:spPr>
            <a:xfrm rot="5400000" flipH="1" flipV="1">
              <a:off x="5572133" y="5643577"/>
              <a:ext cx="857256" cy="428628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/>
            <p:nvPr/>
          </p:nvCxnSpPr>
          <p:spPr>
            <a:xfrm rot="5400000" flipH="1" flipV="1">
              <a:off x="3714745" y="5715016"/>
              <a:ext cx="857256" cy="428628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/>
            <p:nvPr/>
          </p:nvCxnSpPr>
          <p:spPr>
            <a:xfrm rot="5400000" flipH="1" flipV="1">
              <a:off x="928662" y="5143512"/>
              <a:ext cx="857256" cy="428628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Freeform 55"/>
          <p:cNvSpPr/>
          <p:nvPr/>
        </p:nvSpPr>
        <p:spPr>
          <a:xfrm>
            <a:off x="555625" y="1828800"/>
            <a:ext cx="7442200" cy="4298950"/>
          </a:xfrm>
          <a:custGeom>
            <a:avLst/>
            <a:gdLst>
              <a:gd name="connsiteX0" fmla="*/ 2188191 w 7442579"/>
              <a:gd name="connsiteY0" fmla="*/ 0 h 4299045"/>
              <a:gd name="connsiteX1" fmla="*/ 605051 w 7442579"/>
              <a:gd name="connsiteY1" fmla="*/ 1160060 h 4299045"/>
              <a:gd name="connsiteX2" fmla="*/ 141027 w 7442579"/>
              <a:gd name="connsiteY2" fmla="*/ 3016155 h 4299045"/>
              <a:gd name="connsiteX3" fmla="*/ 1451212 w 7442579"/>
              <a:gd name="connsiteY3" fmla="*/ 3753134 h 4299045"/>
              <a:gd name="connsiteX4" fmla="*/ 3252716 w 7442579"/>
              <a:gd name="connsiteY4" fmla="*/ 4094328 h 4299045"/>
              <a:gd name="connsiteX5" fmla="*/ 4767618 w 7442579"/>
              <a:gd name="connsiteY5" fmla="*/ 4162567 h 4299045"/>
              <a:gd name="connsiteX6" fmla="*/ 5968621 w 7442579"/>
              <a:gd name="connsiteY6" fmla="*/ 4299045 h 4299045"/>
              <a:gd name="connsiteX7" fmla="*/ 7442579 w 7442579"/>
              <a:gd name="connsiteY7" fmla="*/ 4244454 h 429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442579" h="4299045">
                <a:moveTo>
                  <a:pt x="2188191" y="0"/>
                </a:moveTo>
                <a:cubicBezTo>
                  <a:pt x="1567218" y="328684"/>
                  <a:pt x="946245" y="657368"/>
                  <a:pt x="605051" y="1160060"/>
                </a:cubicBezTo>
                <a:cubicBezTo>
                  <a:pt x="263857" y="1662752"/>
                  <a:pt x="0" y="2583976"/>
                  <a:pt x="141027" y="3016155"/>
                </a:cubicBezTo>
                <a:cubicBezTo>
                  <a:pt x="282054" y="3448334"/>
                  <a:pt x="932597" y="3573439"/>
                  <a:pt x="1451212" y="3753134"/>
                </a:cubicBezTo>
                <a:cubicBezTo>
                  <a:pt x="1969827" y="3932829"/>
                  <a:pt x="2699982" y="4026089"/>
                  <a:pt x="3252716" y="4094328"/>
                </a:cubicBezTo>
                <a:cubicBezTo>
                  <a:pt x="3805450" y="4162567"/>
                  <a:pt x="4314967" y="4128448"/>
                  <a:pt x="4767618" y="4162567"/>
                </a:cubicBezTo>
                <a:cubicBezTo>
                  <a:pt x="5220269" y="4196686"/>
                  <a:pt x="5522794" y="4285397"/>
                  <a:pt x="5968621" y="4299045"/>
                </a:cubicBezTo>
                <a:lnTo>
                  <a:pt x="7442579" y="4244454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7" grpId="0" animBg="1"/>
      <p:bldP spid="18" grpId="0"/>
      <p:bldP spid="19" grpId="0"/>
      <p:bldP spid="20" grpId="0" animBg="1"/>
      <p:bldP spid="21" grpId="0" animBg="1"/>
      <p:bldP spid="22" grpId="0" animBg="1"/>
      <p:bldP spid="24" grpId="0" animBg="1"/>
      <p:bldP spid="25" grpId="0"/>
      <p:bldP spid="27" grpId="0" animBg="1"/>
      <p:bldP spid="28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79388" y="1268413"/>
            <a:ext cx="8713787" cy="4752975"/>
          </a:xfrm>
          <a:prstGeom prst="rect">
            <a:avLst/>
          </a:prstGeom>
        </p:spPr>
        <p:txBody>
          <a:bodyPr/>
          <a:lstStyle/>
          <a:p>
            <a:r>
              <a:rPr lang="es-ES" sz="3200" b="1" dirty="0">
                <a:solidFill>
                  <a:srgbClr val="002060"/>
                </a:solidFill>
                <a:latin typeface="Calibri" pitchFamily="34" charset="0"/>
              </a:rPr>
              <a:t>La respuesta </a:t>
            </a:r>
            <a:r>
              <a:rPr lang="es-ES" sz="3200" dirty="0">
                <a:latin typeface="Calibri" pitchFamily="34" charset="0"/>
              </a:rPr>
              <a:t>ha </a:t>
            </a:r>
            <a:r>
              <a:rPr lang="es-ES" sz="3200" b="1" dirty="0">
                <a:latin typeface="Calibri" pitchFamily="34" charset="0"/>
              </a:rPr>
              <a:t>CONCLUIDO. USTED es miembro de un equipo formado por el Gobierno para </a:t>
            </a:r>
            <a:r>
              <a:rPr lang="es-ES" sz="3200" b="1" dirty="0">
                <a:solidFill>
                  <a:srgbClr val="00B050"/>
                </a:solidFill>
                <a:latin typeface="Calibri" pitchFamily="34" charset="0"/>
              </a:rPr>
              <a:t>planificar la recuperación</a:t>
            </a:r>
            <a:r>
              <a:rPr lang="es-ES" sz="3200" b="1" dirty="0">
                <a:latin typeface="Calibri" pitchFamily="34" charset="0"/>
              </a:rPr>
              <a:t>, y: </a:t>
            </a:r>
          </a:p>
          <a:p>
            <a:endParaRPr lang="es-ES" sz="2800" b="1" dirty="0">
              <a:latin typeface="Calibri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s-ES" sz="3200" b="1" dirty="0">
                <a:latin typeface="Calibri" pitchFamily="34" charset="0"/>
              </a:rPr>
              <a:t>Proporcionar asesoramiento y sugerencias</a:t>
            </a:r>
          </a:p>
          <a:p>
            <a:pPr>
              <a:buFont typeface="Wingdings" pitchFamily="2" charset="2"/>
              <a:buChar char="q"/>
            </a:pPr>
            <a:r>
              <a:rPr lang="es-ES" sz="3200" b="1" dirty="0">
                <a:latin typeface="Calibri" pitchFamily="34" charset="0"/>
              </a:rPr>
              <a:t>Garantizar la recuperación integral e inclusiva</a:t>
            </a:r>
          </a:p>
          <a:p>
            <a:pPr>
              <a:buFont typeface="Wingdings" pitchFamily="2" charset="2"/>
              <a:buChar char="q"/>
            </a:pPr>
            <a:r>
              <a:rPr lang="es-ES" sz="3200" b="1" dirty="0">
                <a:latin typeface="Calibri" pitchFamily="34" charset="0"/>
              </a:rPr>
              <a:t>Dar respuesta a la necesidades de los miembros de la comunidad, incluidos los grupos marginalizados</a:t>
            </a:r>
          </a:p>
          <a:p>
            <a:pPr>
              <a:buFont typeface="Wingdings" pitchFamily="2" charset="2"/>
              <a:buChar char="q"/>
            </a:pPr>
            <a:r>
              <a:rPr lang="es-ES" sz="3200" b="1" dirty="0">
                <a:latin typeface="Calibri" pitchFamily="34" charset="0"/>
              </a:rPr>
              <a:t>Seguir el principio “reconstruir mejor” 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198438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s-ES" sz="4400" b="1">
                <a:solidFill>
                  <a:srgbClr val="0070C0"/>
                </a:solidFill>
                <a:latin typeface="Calibri" pitchFamily="34" charset="0"/>
              </a:rPr>
              <a:t>INSTRUCCIONES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515938"/>
            <a:ext cx="8496945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>
                <a:latin typeface="Calibri" pitchFamily="34" charset="0"/>
              </a:rPr>
              <a:t>Se les ha informado sobre una serie de opciones y diferentes enfoques para enfrentar los desafíos de la recuperación. </a:t>
            </a:r>
          </a:p>
          <a:p>
            <a:r>
              <a:rPr lang="es-ES" sz="2400" dirty="0">
                <a:latin typeface="Calibri" pitchFamily="34" charset="0"/>
              </a:rPr>
              <a:t>Su equipo consta de ingenieros, especialistas técnicos, expertos en finanzas y presupuestos y organizadores comunitarios. Su tarea en el equipo consiste en marcar las cuestiones principales y los diferentes enfoques que pueden adoptarse para encarar los desafíos. </a:t>
            </a:r>
          </a:p>
          <a:p>
            <a:endParaRPr lang="es-ES" sz="2400" dirty="0">
              <a:latin typeface="Calibri" pitchFamily="34" charset="0"/>
            </a:endParaRPr>
          </a:p>
          <a:p>
            <a:pPr algn="just"/>
            <a:r>
              <a:rPr lang="es-ES" sz="2400" dirty="0">
                <a:latin typeface="Calibri" pitchFamily="34" charset="0"/>
              </a:rPr>
              <a:t>Paso 1:   Deberán designar a una persona del grupo como </a:t>
            </a:r>
            <a:r>
              <a:rPr lang="es-ES" sz="2400" b="1" dirty="0">
                <a:solidFill>
                  <a:srgbClr val="0070C0"/>
                </a:solidFill>
                <a:latin typeface="Calibri" pitchFamily="34" charset="0"/>
              </a:rPr>
              <a:t>relator</a:t>
            </a:r>
            <a:r>
              <a:rPr lang="es-ES" sz="2400" b="1" dirty="0">
                <a:latin typeface="Calibri" pitchFamily="34" charset="0"/>
              </a:rPr>
              <a:t>,</a:t>
            </a:r>
            <a:r>
              <a:rPr lang="es-ES" sz="2400" dirty="0">
                <a:latin typeface="Calibri" pitchFamily="34" charset="0"/>
              </a:rPr>
              <a:t> para que registre los puntos de discusión en un </a:t>
            </a:r>
            <a:r>
              <a:rPr lang="es-ES" sz="2400" dirty="0" err="1" smtClean="0">
                <a:latin typeface="Calibri" pitchFamily="34" charset="0"/>
              </a:rPr>
              <a:t>rotafolio</a:t>
            </a:r>
            <a:r>
              <a:rPr lang="es-ES" sz="2400" dirty="0" smtClean="0">
                <a:latin typeface="Calibri" pitchFamily="34" charset="0"/>
              </a:rPr>
              <a:t>/pizarra</a:t>
            </a:r>
          </a:p>
          <a:p>
            <a:pPr algn="just"/>
            <a:endParaRPr lang="es-ES" sz="2400" dirty="0">
              <a:latin typeface="Calibri" pitchFamily="34" charset="0"/>
            </a:endParaRPr>
          </a:p>
          <a:p>
            <a:pPr algn="just"/>
            <a:r>
              <a:rPr lang="es-ES" sz="2400" dirty="0">
                <a:latin typeface="Calibri" pitchFamily="34" charset="0"/>
              </a:rPr>
              <a:t>Paso 2:  Como equipo, deberán debatir las cuestiones, desafíos y opciones para la recuperación, de acuerdo con la información suministrada en el escenario. Podrán </a:t>
            </a:r>
            <a:r>
              <a:rPr lang="es-ES" sz="2400" b="1" dirty="0">
                <a:solidFill>
                  <a:srgbClr val="0070C0"/>
                </a:solidFill>
                <a:latin typeface="Calibri" pitchFamily="34" charset="0"/>
              </a:rPr>
              <a:t>realizar suposiciones </a:t>
            </a:r>
            <a:r>
              <a:rPr lang="es-ES" sz="2400" dirty="0">
                <a:latin typeface="Calibri" pitchFamily="34" charset="0"/>
              </a:rPr>
              <a:t>para llenar los huecos, pero deberán asegurarse de mencionar que se trata de suposiciones. 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68313" y="0"/>
            <a:ext cx="8229600" cy="711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4400" b="1">
                <a:solidFill>
                  <a:srgbClr val="0070C0"/>
                </a:solidFill>
                <a:latin typeface="Calibri" pitchFamily="34" charset="0"/>
              </a:rPr>
              <a:t>Pasos</a:t>
            </a:r>
            <a:endParaRPr lang="id-ID" sz="4400" b="1">
              <a:solidFill>
                <a:srgbClr val="0070C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980728"/>
            <a:ext cx="842461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 smtClean="0">
                <a:latin typeface="Calibri" pitchFamily="34" charset="0"/>
              </a:rPr>
              <a:t>Paso </a:t>
            </a:r>
            <a:r>
              <a:rPr lang="es-ES" sz="2400" dirty="0">
                <a:latin typeface="Calibri" pitchFamily="34" charset="0"/>
              </a:rPr>
              <a:t>3: De acuerdo con las discusiones, deberán redactar los </a:t>
            </a:r>
            <a:r>
              <a:rPr lang="es-ES" sz="2400" dirty="0">
                <a:solidFill>
                  <a:srgbClr val="0070C0"/>
                </a:solidFill>
                <a:latin typeface="Calibri" pitchFamily="34" charset="0"/>
              </a:rPr>
              <a:t>principios básicos </a:t>
            </a:r>
            <a:r>
              <a:rPr lang="es-ES" sz="2400" dirty="0">
                <a:latin typeface="Calibri" pitchFamily="34" charset="0"/>
              </a:rPr>
              <a:t>y una </a:t>
            </a:r>
            <a:r>
              <a:rPr lang="es-ES" sz="2400" dirty="0">
                <a:solidFill>
                  <a:srgbClr val="0070C0"/>
                </a:solidFill>
                <a:latin typeface="Calibri" pitchFamily="34" charset="0"/>
              </a:rPr>
              <a:t>orientación para el plan de recuperación </a:t>
            </a:r>
            <a:r>
              <a:rPr lang="es-ES" sz="2400" dirty="0">
                <a:latin typeface="Calibri" pitchFamily="34" charset="0"/>
              </a:rPr>
              <a:t>para cada sector. En el plan podrán mencionarse los desafíos principales, el enfoque básico y algunas de las opciones sugeridas. Este documento constituirá el aporte del grupo al documento de políticas sobre la recuperación sectorial para el </a:t>
            </a:r>
            <a:r>
              <a:rPr lang="es-ES" sz="2400" dirty="0" smtClean="0">
                <a:latin typeface="Calibri" pitchFamily="34" charset="0"/>
              </a:rPr>
              <a:t>gobierno</a:t>
            </a:r>
          </a:p>
          <a:p>
            <a:pPr algn="just"/>
            <a:endParaRPr lang="es-ES" sz="2400" dirty="0">
              <a:latin typeface="Calibri" pitchFamily="34" charset="0"/>
            </a:endParaRPr>
          </a:p>
          <a:p>
            <a:pPr algn="just"/>
            <a:r>
              <a:rPr lang="es-ES" sz="2400" dirty="0">
                <a:latin typeface="Calibri" pitchFamily="34" charset="0"/>
              </a:rPr>
              <a:t>Paso 4:  Un miembro del equipo presentará las conclusiones ante el plenario. Tengan en cuenta que el </a:t>
            </a:r>
            <a:r>
              <a:rPr lang="es-ES" sz="2400" b="1" dirty="0">
                <a:solidFill>
                  <a:srgbClr val="0070C0"/>
                </a:solidFill>
                <a:latin typeface="Calibri" pitchFamily="34" charset="0"/>
              </a:rPr>
              <a:t>Gobernador</a:t>
            </a:r>
            <a:r>
              <a:rPr lang="es-ES" sz="2400" dirty="0">
                <a:latin typeface="Calibri" pitchFamily="34" charset="0"/>
              </a:rPr>
              <a:t>/jefe político de la provincia </a:t>
            </a:r>
            <a:r>
              <a:rPr lang="es-ES" sz="2400" b="1" dirty="0">
                <a:solidFill>
                  <a:srgbClr val="0070C0"/>
                </a:solidFill>
                <a:latin typeface="Calibri" pitchFamily="34" charset="0"/>
              </a:rPr>
              <a:t>acudirá</a:t>
            </a:r>
            <a:r>
              <a:rPr lang="es-ES" sz="2400" dirty="0">
                <a:latin typeface="Calibri" pitchFamily="34" charset="0"/>
              </a:rPr>
              <a:t> a la sesión. Otros equipos podrán interrogarlos, y todos los miembros del equipo tendrán libertad para responder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68313" y="0"/>
            <a:ext cx="8229600" cy="711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4400" b="1">
                <a:solidFill>
                  <a:srgbClr val="0070C0"/>
                </a:solidFill>
                <a:latin typeface="Calibri" pitchFamily="34" charset="0"/>
              </a:rPr>
              <a:t>Pasos</a:t>
            </a:r>
            <a:endParaRPr lang="id-ID" sz="4400" b="1">
              <a:solidFill>
                <a:srgbClr val="0070C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375</Words>
  <Application>Microsoft Office PowerPoint</Application>
  <PresentationFormat>On-screen Show (4:3)</PresentationFormat>
  <Paragraphs>50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DATOS DEMOGRÁFICOS</vt:lpstr>
      <vt:lpstr>TERREMOTO de 7 en la escala de Richter</vt:lpstr>
      <vt:lpstr>Slide 4</vt:lpstr>
      <vt:lpstr>Slide 5</vt:lpstr>
      <vt:lpstr>Slide 6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FOR  EX-POST RECOVERY</dc:title>
  <dc:creator>toshiba</dc:creator>
  <cp:lastModifiedBy>Gulzar</cp:lastModifiedBy>
  <cp:revision>27</cp:revision>
  <dcterms:created xsi:type="dcterms:W3CDTF">2011-10-17T02:12:23Z</dcterms:created>
  <dcterms:modified xsi:type="dcterms:W3CDTF">2012-04-25T02:53:46Z</dcterms:modified>
</cp:coreProperties>
</file>