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0" r:id="rId3"/>
    <p:sldId id="287" r:id="rId4"/>
    <p:sldId id="292" r:id="rId5"/>
    <p:sldId id="334" r:id="rId6"/>
    <p:sldId id="337" r:id="rId7"/>
    <p:sldId id="340" r:id="rId8"/>
    <p:sldId id="341" r:id="rId9"/>
    <p:sldId id="342" r:id="rId10"/>
    <p:sldId id="338" r:id="rId11"/>
    <p:sldId id="339" r:id="rId12"/>
    <p:sldId id="306" r:id="rId13"/>
    <p:sldId id="293" r:id="rId14"/>
    <p:sldId id="294" r:id="rId15"/>
    <p:sldId id="296" r:id="rId16"/>
    <p:sldId id="344" r:id="rId17"/>
    <p:sldId id="299" r:id="rId18"/>
    <p:sldId id="300" r:id="rId19"/>
    <p:sldId id="335" r:id="rId20"/>
    <p:sldId id="302" r:id="rId21"/>
    <p:sldId id="303" r:id="rId22"/>
    <p:sldId id="345" r:id="rId23"/>
    <p:sldId id="346" r:id="rId24"/>
    <p:sldId id="309" r:id="rId25"/>
    <p:sldId id="350" r:id="rId26"/>
    <p:sldId id="352" r:id="rId27"/>
    <p:sldId id="312" r:id="rId28"/>
    <p:sldId id="332" r:id="rId29"/>
    <p:sldId id="322" r:id="rId30"/>
    <p:sldId id="353" r:id="rId31"/>
    <p:sldId id="316" r:id="rId32"/>
    <p:sldId id="349" r:id="rId33"/>
    <p:sldId id="359" r:id="rId34"/>
    <p:sldId id="354" r:id="rId35"/>
    <p:sldId id="356" r:id="rId36"/>
    <p:sldId id="357" r:id="rId37"/>
    <p:sldId id="323" r:id="rId38"/>
    <p:sldId id="358" r:id="rId39"/>
    <p:sldId id="32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66CC"/>
    <a:srgbClr val="CC99FF"/>
    <a:srgbClr val="FFCCFF"/>
    <a:srgbClr val="AFD7FF"/>
    <a:srgbClr val="AA5916"/>
    <a:srgbClr val="99CCFF"/>
    <a:srgbClr val="2D96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7119" autoAdjust="0"/>
  </p:normalViewPr>
  <p:slideViewPr>
    <p:cSldViewPr snapToGrid="0">
      <p:cViewPr>
        <p:scale>
          <a:sx n="100" d="100"/>
          <a:sy n="100" d="100"/>
        </p:scale>
        <p:origin x="-8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 snapToGrid="0">
      <p:cViewPr varScale="1">
        <p:scale>
          <a:sx n="65" d="100"/>
          <a:sy n="65" d="100"/>
        </p:scale>
        <p:origin x="-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7A240-C413-8246-A666-01DEB69083D2}" type="doc">
      <dgm:prSet loTypeId="urn:microsoft.com/office/officeart/2005/8/layout/chevron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168D02-B85E-0C43-9C1C-D0B37A8C927D}">
      <dgm:prSet phldrT="[Text]" custT="1"/>
      <dgm:spPr/>
      <dgm:t>
        <a:bodyPr/>
        <a:lstStyle/>
        <a:p>
          <a:r>
            <a:rPr lang="en-US" sz="1700" dirty="0" err="1" smtClean="0"/>
            <a:t>Autoriza</a:t>
          </a:r>
          <a:r>
            <a:rPr lang="en-US" sz="1700" dirty="0" smtClean="0"/>
            <a:t> la </a:t>
          </a:r>
          <a:r>
            <a:rPr lang="en-US" sz="1700" dirty="0" err="1" smtClean="0"/>
            <a:t>transferencia</a:t>
          </a:r>
          <a:r>
            <a:rPr lang="en-US" sz="1700" dirty="0" smtClean="0"/>
            <a:t> de </a:t>
          </a:r>
          <a:r>
            <a:rPr lang="en-US" sz="1700" dirty="0" err="1" smtClean="0"/>
            <a:t>fondos</a:t>
          </a:r>
          <a:r>
            <a:rPr lang="en-US" sz="1700" dirty="0" smtClean="0"/>
            <a:t> </a:t>
          </a:r>
          <a:r>
            <a:rPr lang="en-US" sz="1700" dirty="0" err="1" smtClean="0"/>
            <a:t>desde</a:t>
          </a:r>
          <a:r>
            <a:rPr lang="en-US" sz="1700" dirty="0" smtClean="0"/>
            <a:t> </a:t>
          </a:r>
          <a:r>
            <a:rPr lang="en-US" sz="1700" dirty="0" err="1" smtClean="0"/>
            <a:t>las</a:t>
          </a:r>
          <a:r>
            <a:rPr lang="en-US" sz="1700" dirty="0" smtClean="0"/>
            <a:t> </a:t>
          </a:r>
          <a:r>
            <a:rPr lang="en-US" sz="1700" dirty="0" err="1" smtClean="0"/>
            <a:t>cuentas</a:t>
          </a:r>
          <a:r>
            <a:rPr lang="en-US" sz="1700" dirty="0" smtClean="0"/>
            <a:t> </a:t>
          </a:r>
          <a:r>
            <a:rPr lang="en-US" sz="1700" dirty="0" err="1" smtClean="0"/>
            <a:t>bancarias</a:t>
          </a:r>
          <a:r>
            <a:rPr lang="en-US" sz="1700" dirty="0" smtClean="0"/>
            <a:t> de Concern a </a:t>
          </a:r>
          <a:r>
            <a:rPr lang="en-US" sz="1700" dirty="0" err="1" smtClean="0"/>
            <a:t>las</a:t>
          </a:r>
          <a:r>
            <a:rPr lang="en-US" sz="1700" dirty="0" smtClean="0"/>
            <a:t> </a:t>
          </a:r>
          <a:r>
            <a:rPr lang="en-US" sz="1700" dirty="0" err="1" smtClean="0"/>
            <a:t>cuentas</a:t>
          </a:r>
          <a:r>
            <a:rPr lang="en-US" sz="1700" dirty="0" smtClean="0"/>
            <a:t> de los </a:t>
          </a:r>
          <a:r>
            <a:rPr lang="en-US" sz="1700" dirty="0" err="1" smtClean="0"/>
            <a:t>receptores</a:t>
          </a:r>
          <a:endParaRPr lang="en-US" sz="1700" dirty="0"/>
        </a:p>
      </dgm:t>
    </dgm:pt>
    <dgm:pt modelId="{62FD8E34-0FD0-8B49-B005-D0229922E8AC}" type="parTrans" cxnId="{16AAFCD5-B964-7042-8E6F-13AE54CCD33B}">
      <dgm:prSet/>
      <dgm:spPr/>
      <dgm:t>
        <a:bodyPr/>
        <a:lstStyle/>
        <a:p>
          <a:endParaRPr lang="en-US"/>
        </a:p>
      </dgm:t>
    </dgm:pt>
    <dgm:pt modelId="{9A8A4B15-AEDF-3245-A92F-600BF42BFB10}" type="sibTrans" cxnId="{16AAFCD5-B964-7042-8E6F-13AE54CCD33B}">
      <dgm:prSet/>
      <dgm:spPr/>
      <dgm:t>
        <a:bodyPr/>
        <a:lstStyle/>
        <a:p>
          <a:endParaRPr lang="en-US"/>
        </a:p>
      </dgm:t>
    </dgm:pt>
    <dgm:pt modelId="{FDEDCD5A-A70E-EB42-851A-83429E7CDE47}">
      <dgm:prSet phldrT="[Text]" custT="1"/>
      <dgm:spPr/>
      <dgm:t>
        <a:bodyPr/>
        <a:lstStyle/>
        <a:p>
          <a:r>
            <a:rPr lang="en-US" sz="1200" b="1" dirty="0" smtClean="0"/>
            <a:t>OIBM (</a:t>
          </a:r>
          <a:r>
            <a:rPr lang="en-US" sz="1200" b="1" dirty="0" err="1" smtClean="0"/>
            <a:t>Banco</a:t>
          </a:r>
          <a:r>
            <a:rPr lang="en-US" sz="1200" b="1" dirty="0" smtClean="0"/>
            <a:t> Local)</a:t>
          </a:r>
          <a:endParaRPr lang="en-US" sz="1200" b="1" dirty="0"/>
        </a:p>
      </dgm:t>
    </dgm:pt>
    <dgm:pt modelId="{C5A3547C-0E23-9F4B-88A4-837A22B0E615}" type="parTrans" cxnId="{15BE4283-86C0-B748-8806-DF10B98A921E}">
      <dgm:prSet/>
      <dgm:spPr/>
      <dgm:t>
        <a:bodyPr/>
        <a:lstStyle/>
        <a:p>
          <a:endParaRPr lang="en-US"/>
        </a:p>
      </dgm:t>
    </dgm:pt>
    <dgm:pt modelId="{E6315EE2-F897-E740-83C3-6828E3FD8131}" type="sibTrans" cxnId="{15BE4283-86C0-B748-8806-DF10B98A921E}">
      <dgm:prSet/>
      <dgm:spPr/>
      <dgm:t>
        <a:bodyPr/>
        <a:lstStyle/>
        <a:p>
          <a:endParaRPr lang="en-US"/>
        </a:p>
      </dgm:t>
    </dgm:pt>
    <dgm:pt modelId="{1938D34E-D3EC-FB43-B7D1-389008D70056}">
      <dgm:prSet phldrT="[Text]" custT="1"/>
      <dgm:spPr/>
      <dgm:t>
        <a:bodyPr/>
        <a:lstStyle/>
        <a:p>
          <a:r>
            <a:rPr lang="en-US" sz="1700" dirty="0" err="1" smtClean="0"/>
            <a:t>Distribuye</a:t>
          </a:r>
          <a:r>
            <a:rPr lang="en-US" sz="1700" dirty="0" smtClean="0"/>
            <a:t> </a:t>
          </a:r>
          <a:r>
            <a:rPr lang="en-US" sz="1700" dirty="0" err="1" smtClean="0"/>
            <a:t>dinero</a:t>
          </a:r>
          <a:r>
            <a:rPr lang="en-US" sz="1700" dirty="0" smtClean="0"/>
            <a:t> en </a:t>
          </a:r>
          <a:r>
            <a:rPr lang="en-US" sz="1700" dirty="0" err="1" smtClean="0"/>
            <a:t>efectivo</a:t>
          </a:r>
          <a:r>
            <a:rPr lang="en-US" sz="1700" dirty="0" smtClean="0"/>
            <a:t> a los </a:t>
          </a:r>
          <a:r>
            <a:rPr lang="en-US" sz="1700" dirty="0" err="1" smtClean="0"/>
            <a:t>receptores</a:t>
          </a:r>
          <a:r>
            <a:rPr lang="en-US" sz="1700" dirty="0" smtClean="0"/>
            <a:t> </a:t>
          </a:r>
          <a:r>
            <a:rPr lang="en-US" sz="1700" dirty="0" err="1" smtClean="0"/>
            <a:t>desde</a:t>
          </a:r>
          <a:r>
            <a:rPr lang="en-US" sz="1700" dirty="0" smtClean="0"/>
            <a:t> </a:t>
          </a:r>
          <a:r>
            <a:rPr lang="en-US" sz="1700" dirty="0" err="1" smtClean="0"/>
            <a:t>sucursales</a:t>
          </a:r>
          <a:r>
            <a:rPr lang="en-US" sz="1700" dirty="0" smtClean="0"/>
            <a:t> </a:t>
          </a:r>
          <a:r>
            <a:rPr lang="en-US" sz="1700" dirty="0" err="1" smtClean="0"/>
            <a:t>móviles</a:t>
          </a:r>
          <a:r>
            <a:rPr lang="en-US" sz="1700" dirty="0" smtClean="0"/>
            <a:t>, </a:t>
          </a:r>
          <a:r>
            <a:rPr lang="en-US" sz="1700" dirty="0" err="1" smtClean="0"/>
            <a:t>usando</a:t>
          </a:r>
          <a:r>
            <a:rPr lang="en-US" sz="1700" dirty="0" smtClean="0"/>
            <a:t> </a:t>
          </a:r>
          <a:r>
            <a:rPr lang="en-US" sz="1700" dirty="0" err="1" smtClean="0"/>
            <a:t>vehiculos</a:t>
          </a:r>
          <a:r>
            <a:rPr lang="en-US" sz="1700" dirty="0" smtClean="0"/>
            <a:t> </a:t>
          </a:r>
          <a:r>
            <a:rPr lang="en-US" sz="1700" dirty="0" err="1" smtClean="0"/>
            <a:t>que</a:t>
          </a:r>
          <a:r>
            <a:rPr lang="en-US" sz="1700" dirty="0" smtClean="0"/>
            <a:t> </a:t>
          </a:r>
          <a:r>
            <a:rPr lang="en-US" sz="1700" dirty="0" err="1" smtClean="0"/>
            <a:t>tienen</a:t>
          </a:r>
          <a:r>
            <a:rPr lang="en-US" sz="1700" dirty="0" smtClean="0"/>
            <a:t> </a:t>
          </a:r>
          <a:r>
            <a:rPr lang="en-US" sz="1700" dirty="0" err="1" smtClean="0"/>
            <a:t>Puntos</a:t>
          </a:r>
          <a:r>
            <a:rPr lang="en-US" sz="1700" dirty="0" smtClean="0"/>
            <a:t> de </a:t>
          </a:r>
          <a:r>
            <a:rPr lang="en-US" sz="1700" dirty="0" err="1" smtClean="0"/>
            <a:t>Venta</a:t>
          </a:r>
          <a:r>
            <a:rPr lang="en-US" sz="1700" dirty="0" smtClean="0"/>
            <a:t> </a:t>
          </a:r>
          <a:r>
            <a:rPr lang="en-US" sz="1700" dirty="0" err="1" smtClean="0"/>
            <a:t>electrónicos</a:t>
          </a:r>
          <a:r>
            <a:rPr lang="en-US" sz="1700" dirty="0" smtClean="0"/>
            <a:t> y </a:t>
          </a:r>
          <a:r>
            <a:rPr lang="en-US" sz="1700" dirty="0" err="1" smtClean="0"/>
            <a:t>dinero</a:t>
          </a:r>
          <a:r>
            <a:rPr lang="en-US" sz="1700" dirty="0" smtClean="0"/>
            <a:t> en </a:t>
          </a:r>
          <a:r>
            <a:rPr lang="en-US" sz="1700" dirty="0" err="1" smtClean="0"/>
            <a:t>efectivo</a:t>
          </a:r>
          <a:r>
            <a:rPr lang="en-US" sz="1700" dirty="0" smtClean="0"/>
            <a:t>.</a:t>
          </a:r>
          <a:endParaRPr lang="en-US" sz="1700" dirty="0"/>
        </a:p>
      </dgm:t>
    </dgm:pt>
    <dgm:pt modelId="{2B3DE3A2-B2FA-7E49-8F66-08EFB576D2FE}" type="parTrans" cxnId="{2BBE24A4-0594-A349-B826-418B9D44B096}">
      <dgm:prSet/>
      <dgm:spPr/>
      <dgm:t>
        <a:bodyPr/>
        <a:lstStyle/>
        <a:p>
          <a:endParaRPr lang="en-US"/>
        </a:p>
      </dgm:t>
    </dgm:pt>
    <dgm:pt modelId="{A5681C86-A7A7-4B4A-BB59-0583C19A56CC}" type="sibTrans" cxnId="{2BBE24A4-0594-A349-B826-418B9D44B096}">
      <dgm:prSet/>
      <dgm:spPr/>
      <dgm:t>
        <a:bodyPr/>
        <a:lstStyle/>
        <a:p>
          <a:endParaRPr lang="en-US"/>
        </a:p>
      </dgm:t>
    </dgm:pt>
    <dgm:pt modelId="{1FA0B8C0-B6CC-8A42-BCC9-61C73F3AA910}">
      <dgm:prSet phldrT="[Text]" custT="1"/>
      <dgm:spPr/>
      <dgm:t>
        <a:bodyPr/>
        <a:lstStyle/>
        <a:p>
          <a:endParaRPr lang="en-US" sz="1200" b="1" dirty="0" smtClean="0"/>
        </a:p>
        <a:p>
          <a:r>
            <a:rPr lang="en-US" sz="1200" b="1" dirty="0" smtClean="0"/>
            <a:t>OIBM</a:t>
          </a:r>
        </a:p>
        <a:p>
          <a:r>
            <a:rPr lang="en-US" sz="1200" b="1" dirty="0" smtClean="0"/>
            <a:t> (</a:t>
          </a:r>
          <a:r>
            <a:rPr lang="en-US" sz="1200" b="1" dirty="0" err="1" smtClean="0"/>
            <a:t>Banco</a:t>
          </a:r>
          <a:r>
            <a:rPr lang="en-US" sz="1200" b="1" dirty="0" smtClean="0"/>
            <a:t> Local)</a:t>
          </a:r>
        </a:p>
        <a:p>
          <a:endParaRPr lang="en-US" sz="1200" dirty="0"/>
        </a:p>
      </dgm:t>
    </dgm:pt>
    <dgm:pt modelId="{493D7FE3-0A53-E443-9281-FDBCF3E245AA}" type="parTrans" cxnId="{B7CB7005-2764-3C45-B29A-7C70E2155C4E}">
      <dgm:prSet/>
      <dgm:spPr/>
      <dgm:t>
        <a:bodyPr/>
        <a:lstStyle/>
        <a:p>
          <a:endParaRPr lang="en-US"/>
        </a:p>
      </dgm:t>
    </dgm:pt>
    <dgm:pt modelId="{553D6882-80D8-EE47-B7ED-A6C09E7DB925}" type="sibTrans" cxnId="{B7CB7005-2764-3C45-B29A-7C70E2155C4E}">
      <dgm:prSet/>
      <dgm:spPr/>
      <dgm:t>
        <a:bodyPr/>
        <a:lstStyle/>
        <a:p>
          <a:endParaRPr lang="en-US"/>
        </a:p>
      </dgm:t>
    </dgm:pt>
    <dgm:pt modelId="{B9AC9750-4648-C442-98E3-7E121435F1C1}">
      <dgm:prSet phldrT="[Text]" custT="1"/>
      <dgm:spPr/>
      <dgm:t>
        <a:bodyPr/>
        <a:lstStyle/>
        <a:p>
          <a:r>
            <a:rPr lang="en-US" sz="1700" dirty="0" err="1" smtClean="0"/>
            <a:t>Procesa</a:t>
          </a:r>
          <a:r>
            <a:rPr lang="en-US" sz="1700" dirty="0" smtClean="0"/>
            <a:t> el cargo de los </a:t>
          </a:r>
          <a:r>
            <a:rPr lang="en-US" sz="1700" dirty="0" err="1" smtClean="0"/>
            <a:t>fondos</a:t>
          </a:r>
          <a:r>
            <a:rPr lang="en-US" sz="1700" dirty="0" smtClean="0"/>
            <a:t> en </a:t>
          </a:r>
          <a:r>
            <a:rPr lang="en-US" sz="1700" dirty="0" err="1" smtClean="0"/>
            <a:t>las</a:t>
          </a:r>
          <a:r>
            <a:rPr lang="en-US" sz="1700" dirty="0" smtClean="0"/>
            <a:t> </a:t>
          </a:r>
          <a:r>
            <a:rPr lang="en-US" sz="1700" dirty="0" err="1" smtClean="0"/>
            <a:t>tarjetas</a:t>
          </a:r>
          <a:r>
            <a:rPr lang="en-US" sz="1700" dirty="0" smtClean="0"/>
            <a:t> </a:t>
          </a:r>
          <a:r>
            <a:rPr lang="en-US" sz="1700" dirty="0" err="1" smtClean="0"/>
            <a:t>inteligentes</a:t>
          </a:r>
          <a:endParaRPr lang="en-US" sz="1700" dirty="0"/>
        </a:p>
      </dgm:t>
    </dgm:pt>
    <dgm:pt modelId="{C3CEE279-8BEC-4746-B93A-FCA433540EA0}" type="parTrans" cxnId="{FDB1B68E-59C2-F14A-B8CA-66D873547CE3}">
      <dgm:prSet/>
      <dgm:spPr/>
      <dgm:t>
        <a:bodyPr/>
        <a:lstStyle/>
        <a:p>
          <a:endParaRPr lang="en-US"/>
        </a:p>
      </dgm:t>
    </dgm:pt>
    <dgm:pt modelId="{FA8A652F-EB95-234C-A2EC-BC2E5CC4D16C}" type="sibTrans" cxnId="{FDB1B68E-59C2-F14A-B8CA-66D873547CE3}">
      <dgm:prSet/>
      <dgm:spPr/>
      <dgm:t>
        <a:bodyPr/>
        <a:lstStyle/>
        <a:p>
          <a:endParaRPr lang="en-US"/>
        </a:p>
      </dgm:t>
    </dgm:pt>
    <dgm:pt modelId="{855544BB-B53C-D947-986A-DC6CAA9D8DDD}">
      <dgm:prSet phldrT="[Text]" custT="1"/>
      <dgm:spPr/>
      <dgm:t>
        <a:bodyPr/>
        <a:lstStyle/>
        <a:p>
          <a:r>
            <a:rPr lang="en-US" sz="1700" dirty="0" err="1" smtClean="0"/>
            <a:t>Identificación</a:t>
          </a:r>
          <a:r>
            <a:rPr lang="en-US" sz="1700" dirty="0" smtClean="0"/>
            <a:t> y </a:t>
          </a:r>
          <a:r>
            <a:rPr lang="en-US" sz="1700" dirty="0" err="1" smtClean="0"/>
            <a:t>registro</a:t>
          </a:r>
          <a:r>
            <a:rPr lang="en-US" sz="1700" dirty="0" smtClean="0"/>
            <a:t> de los </a:t>
          </a:r>
          <a:r>
            <a:rPr lang="en-US" sz="1700" dirty="0" err="1" smtClean="0"/>
            <a:t>destinatarios</a:t>
          </a:r>
          <a:r>
            <a:rPr lang="en-US" sz="1700" dirty="0" smtClean="0"/>
            <a:t> del </a:t>
          </a:r>
          <a:r>
            <a:rPr lang="en-US" sz="1700" dirty="0" err="1" smtClean="0"/>
            <a:t>subsidio</a:t>
          </a:r>
          <a:endParaRPr lang="en-US" sz="1700" dirty="0"/>
        </a:p>
      </dgm:t>
    </dgm:pt>
    <dgm:pt modelId="{08CB7C1E-7031-9545-9ACF-0F8B5B9CDDB4}" type="parTrans" cxnId="{B8EFE9DF-F94D-D045-958B-4BF77BC0C7D9}">
      <dgm:prSet/>
      <dgm:spPr/>
      <dgm:t>
        <a:bodyPr/>
        <a:lstStyle/>
        <a:p>
          <a:endParaRPr lang="en-US"/>
        </a:p>
      </dgm:t>
    </dgm:pt>
    <dgm:pt modelId="{A9066BE1-C1E2-D448-B127-39023FEF38C1}" type="sibTrans" cxnId="{B8EFE9DF-F94D-D045-958B-4BF77BC0C7D9}">
      <dgm:prSet/>
      <dgm:spPr/>
      <dgm:t>
        <a:bodyPr/>
        <a:lstStyle/>
        <a:p>
          <a:endParaRPr lang="en-US"/>
        </a:p>
      </dgm:t>
    </dgm:pt>
    <dgm:pt modelId="{EA5D6BA3-CD57-7345-B334-6347842F805C}">
      <dgm:prSet phldrT="[Text]" custT="1"/>
      <dgm:spPr/>
      <dgm:t>
        <a:bodyPr/>
        <a:lstStyle/>
        <a:p>
          <a:r>
            <a:rPr lang="en-US" sz="1700" dirty="0" err="1" smtClean="0"/>
            <a:t>Entrega</a:t>
          </a:r>
          <a:r>
            <a:rPr lang="en-US" sz="1700" dirty="0" smtClean="0"/>
            <a:t> </a:t>
          </a:r>
          <a:r>
            <a:rPr lang="en-US" sz="1700" dirty="0" err="1" smtClean="0"/>
            <a:t>las</a:t>
          </a:r>
          <a:r>
            <a:rPr lang="en-US" sz="1700" dirty="0" smtClean="0"/>
            <a:t> base de </a:t>
          </a:r>
          <a:r>
            <a:rPr lang="en-US" sz="1700" dirty="0" err="1" smtClean="0"/>
            <a:t>datos</a:t>
          </a:r>
          <a:r>
            <a:rPr lang="en-US" sz="1700" dirty="0" smtClean="0"/>
            <a:t> al </a:t>
          </a:r>
          <a:r>
            <a:rPr lang="en-US" sz="1700" dirty="0" err="1" smtClean="0"/>
            <a:t>banco</a:t>
          </a:r>
          <a:endParaRPr lang="en-US" sz="1700" dirty="0"/>
        </a:p>
      </dgm:t>
    </dgm:pt>
    <dgm:pt modelId="{16EAD9FA-AFA6-974A-A64C-0947C257D5AE}" type="parTrans" cxnId="{DD934D69-E2DA-FD4F-9941-E1194F22130D}">
      <dgm:prSet/>
      <dgm:spPr/>
      <dgm:t>
        <a:bodyPr/>
        <a:lstStyle/>
        <a:p>
          <a:endParaRPr lang="en-US"/>
        </a:p>
      </dgm:t>
    </dgm:pt>
    <dgm:pt modelId="{94C0DDCC-3FB8-F440-B593-919A24B7F352}" type="sibTrans" cxnId="{DD934D69-E2DA-FD4F-9941-E1194F22130D}">
      <dgm:prSet/>
      <dgm:spPr/>
      <dgm:t>
        <a:bodyPr/>
        <a:lstStyle/>
        <a:p>
          <a:endParaRPr lang="en-US"/>
        </a:p>
      </dgm:t>
    </dgm:pt>
    <dgm:pt modelId="{5FD43417-435F-BF49-A3CC-169D3C4A2E8F}">
      <dgm:prSet phldrT="[Text]"/>
      <dgm:spPr/>
      <dgm:t>
        <a:bodyPr/>
        <a:lstStyle/>
        <a:p>
          <a:endParaRPr lang="en-US" sz="1400" dirty="0"/>
        </a:p>
      </dgm:t>
    </dgm:pt>
    <dgm:pt modelId="{B92DBF31-A086-E74B-86E3-6545C1463176}" type="parTrans" cxnId="{74FA2947-B75A-A540-A9CC-27AAE26F2CC4}">
      <dgm:prSet/>
      <dgm:spPr/>
      <dgm:t>
        <a:bodyPr/>
        <a:lstStyle/>
        <a:p>
          <a:endParaRPr lang="en-US"/>
        </a:p>
      </dgm:t>
    </dgm:pt>
    <dgm:pt modelId="{D8503978-D204-2A4B-98D7-20B6E71DB18A}" type="sibTrans" cxnId="{74FA2947-B75A-A540-A9CC-27AAE26F2CC4}">
      <dgm:prSet/>
      <dgm:spPr/>
      <dgm:t>
        <a:bodyPr/>
        <a:lstStyle/>
        <a:p>
          <a:endParaRPr lang="en-US"/>
        </a:p>
      </dgm:t>
    </dgm:pt>
    <dgm:pt modelId="{109D86C8-8662-DB41-9036-9B5B05A63A3D}">
      <dgm:prSet phldrT="[Text]" custT="1"/>
      <dgm:spPr/>
      <dgm:t>
        <a:bodyPr/>
        <a:lstStyle/>
        <a:p>
          <a:endParaRPr lang="en-US" sz="1200" b="1" dirty="0" smtClean="0"/>
        </a:p>
        <a:p>
          <a:r>
            <a:rPr lang="en-US" sz="1200" b="1" dirty="0" err="1" smtClean="0"/>
            <a:t>Malswitch</a:t>
          </a:r>
          <a:r>
            <a:rPr lang="en-US" sz="1200" b="1" dirty="0" smtClean="0"/>
            <a:t> (</a:t>
          </a:r>
          <a:r>
            <a:rPr lang="en-US" sz="1200" b="1" dirty="0" err="1" smtClean="0"/>
            <a:t>Operador</a:t>
          </a:r>
          <a:r>
            <a:rPr lang="en-US" sz="1200" b="1" dirty="0" smtClean="0"/>
            <a:t> </a:t>
          </a:r>
          <a:r>
            <a:rPr lang="en-US" sz="1200" b="1" dirty="0" err="1" smtClean="0"/>
            <a:t>Tarjeta</a:t>
          </a:r>
          <a:r>
            <a:rPr lang="en-US" sz="1200" b="1" dirty="0" smtClean="0"/>
            <a:t> </a:t>
          </a:r>
          <a:r>
            <a:rPr lang="en-US" sz="1200" b="1" dirty="0" err="1" smtClean="0"/>
            <a:t>Inteligente</a:t>
          </a:r>
          <a:r>
            <a:rPr lang="en-US" sz="1200" b="1" dirty="0" smtClean="0"/>
            <a:t>)</a:t>
          </a:r>
          <a:endParaRPr lang="en-US" sz="1200" b="1" dirty="0"/>
        </a:p>
      </dgm:t>
    </dgm:pt>
    <dgm:pt modelId="{264A2EBF-635E-3440-B784-6E353F3D2F26}" type="parTrans" cxnId="{E9B080ED-D0AE-234B-9ADE-8FDBD412E97D}">
      <dgm:prSet/>
      <dgm:spPr/>
      <dgm:t>
        <a:bodyPr/>
        <a:lstStyle/>
        <a:p>
          <a:endParaRPr lang="en-US"/>
        </a:p>
      </dgm:t>
    </dgm:pt>
    <dgm:pt modelId="{DC5F7605-59E1-244D-9EBB-E2BCDEE35610}" type="sibTrans" cxnId="{E9B080ED-D0AE-234B-9ADE-8FDBD412E97D}">
      <dgm:prSet/>
      <dgm:spPr/>
      <dgm:t>
        <a:bodyPr/>
        <a:lstStyle/>
        <a:p>
          <a:endParaRPr lang="en-US"/>
        </a:p>
      </dgm:t>
    </dgm:pt>
    <dgm:pt modelId="{F674BE6A-850C-A847-97BB-6976040579FF}">
      <dgm:prSet phldrT="[Text]" custT="1"/>
      <dgm:spPr/>
      <dgm:t>
        <a:bodyPr/>
        <a:lstStyle/>
        <a:p>
          <a:r>
            <a:rPr lang="en-US" sz="1700" dirty="0" err="1" smtClean="0"/>
            <a:t>Procesa</a:t>
          </a:r>
          <a:r>
            <a:rPr lang="en-US" sz="1700" dirty="0" smtClean="0"/>
            <a:t> la </a:t>
          </a:r>
          <a:r>
            <a:rPr lang="en-US" sz="1700" dirty="0" err="1" smtClean="0"/>
            <a:t>tecnología</a:t>
          </a:r>
          <a:r>
            <a:rPr lang="en-US" sz="1700" dirty="0" smtClean="0"/>
            <a:t> </a:t>
          </a:r>
          <a:r>
            <a:rPr lang="en-US" sz="1700" dirty="0" err="1" smtClean="0"/>
            <a:t>biométrica</a:t>
          </a:r>
          <a:r>
            <a:rPr lang="en-US" sz="1700" dirty="0" smtClean="0"/>
            <a:t>, </a:t>
          </a:r>
          <a:r>
            <a:rPr lang="en-US" sz="1700" dirty="0" err="1" smtClean="0"/>
            <a:t>autorizando</a:t>
          </a:r>
          <a:r>
            <a:rPr lang="en-US" sz="1700" dirty="0" smtClean="0"/>
            <a:t> la </a:t>
          </a:r>
          <a:r>
            <a:rPr lang="en-US" sz="1700" dirty="0" err="1" smtClean="0"/>
            <a:t>identidad</a:t>
          </a:r>
          <a:r>
            <a:rPr lang="en-US" sz="1700" dirty="0" smtClean="0"/>
            <a:t> de los </a:t>
          </a:r>
          <a:r>
            <a:rPr lang="en-US" sz="1700" dirty="0" err="1" smtClean="0"/>
            <a:t>receptores</a:t>
          </a:r>
          <a:r>
            <a:rPr lang="en-US" sz="1700" dirty="0" smtClean="0"/>
            <a:t> </a:t>
          </a:r>
          <a:r>
            <a:rPr lang="en-US" sz="1700" dirty="0" err="1" smtClean="0"/>
            <a:t>desde</a:t>
          </a:r>
          <a:r>
            <a:rPr lang="en-US" sz="1700" dirty="0" smtClean="0"/>
            <a:t> </a:t>
          </a:r>
          <a:r>
            <a:rPr lang="en-US" sz="1700" dirty="0" err="1" smtClean="0"/>
            <a:t>las</a:t>
          </a:r>
          <a:r>
            <a:rPr lang="en-US" sz="1700" dirty="0" smtClean="0"/>
            <a:t> </a:t>
          </a:r>
          <a:r>
            <a:rPr lang="en-US" sz="1700" dirty="0" err="1" smtClean="0"/>
            <a:t>huellas</a:t>
          </a:r>
          <a:r>
            <a:rPr lang="en-US" sz="1700" dirty="0" smtClean="0"/>
            <a:t> </a:t>
          </a:r>
          <a:r>
            <a:rPr lang="en-US" sz="1700" dirty="0" err="1" smtClean="0"/>
            <a:t>digitales</a:t>
          </a:r>
          <a:r>
            <a:rPr lang="en-US" sz="1700" dirty="0" smtClean="0"/>
            <a:t> en los </a:t>
          </a:r>
          <a:r>
            <a:rPr lang="en-US" sz="1700" dirty="0" err="1" smtClean="0"/>
            <a:t>Puntos</a:t>
          </a:r>
          <a:r>
            <a:rPr lang="en-US" sz="1700" dirty="0" smtClean="0"/>
            <a:t> de </a:t>
          </a:r>
          <a:r>
            <a:rPr lang="en-US" sz="1700" dirty="0" err="1" smtClean="0"/>
            <a:t>Venta</a:t>
          </a:r>
          <a:endParaRPr lang="en-US" sz="1700" dirty="0"/>
        </a:p>
      </dgm:t>
    </dgm:pt>
    <dgm:pt modelId="{B6A30386-EDA4-9749-A136-340E3FA8860F}" type="parTrans" cxnId="{48406DF0-71D7-5A48-9E03-30017E723AD2}">
      <dgm:prSet/>
      <dgm:spPr/>
      <dgm:t>
        <a:bodyPr/>
        <a:lstStyle/>
        <a:p>
          <a:endParaRPr lang="en-US"/>
        </a:p>
      </dgm:t>
    </dgm:pt>
    <dgm:pt modelId="{A20C86E7-3A48-4B49-97A2-3AF0EFF96A7E}" type="sibTrans" cxnId="{48406DF0-71D7-5A48-9E03-30017E723AD2}">
      <dgm:prSet/>
      <dgm:spPr/>
      <dgm:t>
        <a:bodyPr/>
        <a:lstStyle/>
        <a:p>
          <a:endParaRPr lang="en-US"/>
        </a:p>
      </dgm:t>
    </dgm:pt>
    <dgm:pt modelId="{173BBB6B-65DB-D047-8751-32B50C167161}">
      <dgm:prSet phldrT="[Text]" custT="1"/>
      <dgm:spPr/>
      <dgm:t>
        <a:bodyPr/>
        <a:lstStyle/>
        <a:p>
          <a:endParaRPr lang="en-US" sz="1200" b="1" dirty="0" smtClean="0"/>
        </a:p>
        <a:p>
          <a:r>
            <a:rPr lang="en-US" sz="1200" b="1" dirty="0" smtClean="0"/>
            <a:t>Concern </a:t>
          </a:r>
          <a:r>
            <a:rPr lang="en-US" sz="1200" b="1" dirty="0" err="1" smtClean="0"/>
            <a:t>Agencia</a:t>
          </a:r>
          <a:r>
            <a:rPr lang="en-US" sz="1200" b="1" dirty="0" smtClean="0"/>
            <a:t> de </a:t>
          </a:r>
          <a:r>
            <a:rPr lang="en-US" sz="1200" b="1" dirty="0" err="1" smtClean="0"/>
            <a:t>Ayuda</a:t>
          </a:r>
          <a:endParaRPr lang="en-US" sz="1200" b="1" dirty="0"/>
        </a:p>
      </dgm:t>
    </dgm:pt>
    <dgm:pt modelId="{AA79E055-4331-1A46-8B94-F74BEC116689}" type="sibTrans" cxnId="{445660BD-1709-5442-97ED-3A2A6F2B2568}">
      <dgm:prSet/>
      <dgm:spPr/>
      <dgm:t>
        <a:bodyPr/>
        <a:lstStyle/>
        <a:p>
          <a:endParaRPr lang="en-US"/>
        </a:p>
      </dgm:t>
    </dgm:pt>
    <dgm:pt modelId="{C4501A4F-D098-414D-9B7F-BA59B5250611}" type="parTrans" cxnId="{445660BD-1709-5442-97ED-3A2A6F2B2568}">
      <dgm:prSet/>
      <dgm:spPr/>
      <dgm:t>
        <a:bodyPr/>
        <a:lstStyle/>
        <a:p>
          <a:endParaRPr lang="en-US"/>
        </a:p>
      </dgm:t>
    </dgm:pt>
    <dgm:pt modelId="{3B64E722-DB50-5C4C-86C4-AE6937A3AFA6}" type="pres">
      <dgm:prSet presAssocID="{8DF7A240-C413-8246-A666-01DEB69083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AD03CD-4DF5-AD46-B81A-360F32D1E5B2}" type="pres">
      <dgm:prSet presAssocID="{173BBB6B-65DB-D047-8751-32B50C167161}" presName="composite" presStyleCnt="0"/>
      <dgm:spPr/>
    </dgm:pt>
    <dgm:pt modelId="{697267B9-0875-7948-9823-74CB251AE0CB}" type="pres">
      <dgm:prSet presAssocID="{173BBB6B-65DB-D047-8751-32B50C16716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91E61-F74F-C847-A180-BCBDD616A928}" type="pres">
      <dgm:prSet presAssocID="{173BBB6B-65DB-D047-8751-32B50C16716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3C9CC-35E9-2343-B9A8-60B03AEDB1F7}" type="pres">
      <dgm:prSet presAssocID="{AA79E055-4331-1A46-8B94-F74BEC116689}" presName="sp" presStyleCnt="0"/>
      <dgm:spPr/>
    </dgm:pt>
    <dgm:pt modelId="{D1407929-3478-3643-9C25-95B20C967C45}" type="pres">
      <dgm:prSet presAssocID="{1FA0B8C0-B6CC-8A42-BCC9-61C73F3AA910}" presName="composite" presStyleCnt="0"/>
      <dgm:spPr/>
    </dgm:pt>
    <dgm:pt modelId="{84201A6D-60B7-9942-BB6E-534B9A1AA832}" type="pres">
      <dgm:prSet presAssocID="{1FA0B8C0-B6CC-8A42-BCC9-61C73F3AA91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CA4A1-95D9-7547-B972-A814E48BFB76}" type="pres">
      <dgm:prSet presAssocID="{1FA0B8C0-B6CC-8A42-BCC9-61C73F3AA91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7A2ED-539D-FE48-9A3C-48FDF471E313}" type="pres">
      <dgm:prSet presAssocID="{553D6882-80D8-EE47-B7ED-A6C09E7DB925}" presName="sp" presStyleCnt="0"/>
      <dgm:spPr/>
    </dgm:pt>
    <dgm:pt modelId="{648DAED3-EAC3-AD4E-AD87-1280913DC60A}" type="pres">
      <dgm:prSet presAssocID="{109D86C8-8662-DB41-9036-9B5B05A63A3D}" presName="composite" presStyleCnt="0"/>
      <dgm:spPr/>
    </dgm:pt>
    <dgm:pt modelId="{3BCF8C86-A839-3D44-ABC5-E758642C651C}" type="pres">
      <dgm:prSet presAssocID="{109D86C8-8662-DB41-9036-9B5B05A63A3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F5B82-F7FD-9C49-9390-EFB7C36796B2}" type="pres">
      <dgm:prSet presAssocID="{109D86C8-8662-DB41-9036-9B5B05A63A3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08F86-0560-0549-9069-E0E196B8E4DC}" type="pres">
      <dgm:prSet presAssocID="{DC5F7605-59E1-244D-9EBB-E2BCDEE35610}" presName="sp" presStyleCnt="0"/>
      <dgm:spPr/>
    </dgm:pt>
    <dgm:pt modelId="{18578323-307F-EB4D-B7A5-785CC8CA7F94}" type="pres">
      <dgm:prSet presAssocID="{FDEDCD5A-A70E-EB42-851A-83429E7CDE47}" presName="composite" presStyleCnt="0"/>
      <dgm:spPr/>
    </dgm:pt>
    <dgm:pt modelId="{A60EE92B-8969-8948-8405-1171907C172E}" type="pres">
      <dgm:prSet presAssocID="{FDEDCD5A-A70E-EB42-851A-83429E7CDE4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97134-CC7E-424D-98AB-596C1D24F2FC}" type="pres">
      <dgm:prSet presAssocID="{FDEDCD5A-A70E-EB42-851A-83429E7CDE4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6F27F-8D6A-2A48-AE4E-8E284847CF44}" type="presOf" srcId="{109D86C8-8662-DB41-9036-9B5B05A63A3D}" destId="{3BCF8C86-A839-3D44-ABC5-E758642C651C}" srcOrd="0" destOrd="0" presId="urn:microsoft.com/office/officeart/2005/8/layout/chevron2"/>
    <dgm:cxn modelId="{DB0CEFF0-F55B-744F-BC35-EC90EE0FA811}" type="presOf" srcId="{EA5D6BA3-CD57-7345-B334-6347842F805C}" destId="{50291E61-F74F-C847-A180-BCBDD616A928}" srcOrd="0" destOrd="1" presId="urn:microsoft.com/office/officeart/2005/8/layout/chevron2"/>
    <dgm:cxn modelId="{B8EFE9DF-F94D-D045-958B-4BF77BC0C7D9}" srcId="{173BBB6B-65DB-D047-8751-32B50C167161}" destId="{855544BB-B53C-D947-986A-DC6CAA9D8DDD}" srcOrd="0" destOrd="0" parTransId="{08CB7C1E-7031-9545-9ACF-0F8B5B9CDDB4}" sibTransId="{A9066BE1-C1E2-D448-B127-39023FEF38C1}"/>
    <dgm:cxn modelId="{B7CB7005-2764-3C45-B29A-7C70E2155C4E}" srcId="{8DF7A240-C413-8246-A666-01DEB69083D2}" destId="{1FA0B8C0-B6CC-8A42-BCC9-61C73F3AA910}" srcOrd="1" destOrd="0" parTransId="{493D7FE3-0A53-E443-9281-FDBCF3E245AA}" sibTransId="{553D6882-80D8-EE47-B7ED-A6C09E7DB925}"/>
    <dgm:cxn modelId="{6014311D-1E31-FC4C-A472-859FDB1C2FD5}" type="presOf" srcId="{02168D02-B85E-0C43-9C1C-D0B37A8C927D}" destId="{3D4CA4A1-95D9-7547-B972-A814E48BFB76}" srcOrd="0" destOrd="0" presId="urn:microsoft.com/office/officeart/2005/8/layout/chevron2"/>
    <dgm:cxn modelId="{FDB1B68E-59C2-F14A-B8CA-66D873547CE3}" srcId="{109D86C8-8662-DB41-9036-9B5B05A63A3D}" destId="{B9AC9750-4648-C442-98E3-7E121435F1C1}" srcOrd="0" destOrd="0" parTransId="{C3CEE279-8BEC-4746-B93A-FCA433540EA0}" sibTransId="{FA8A652F-EB95-234C-A2EC-BC2E5CC4D16C}"/>
    <dgm:cxn modelId="{6ADFFF97-2478-6A45-B063-07081D00ADBF}" type="presOf" srcId="{5FD43417-435F-BF49-A3CC-169D3C4A2E8F}" destId="{50291E61-F74F-C847-A180-BCBDD616A928}" srcOrd="0" destOrd="2" presId="urn:microsoft.com/office/officeart/2005/8/layout/chevron2"/>
    <dgm:cxn modelId="{22279FB5-684E-4848-9E78-C89D2F6A1174}" type="presOf" srcId="{FDEDCD5A-A70E-EB42-851A-83429E7CDE47}" destId="{A60EE92B-8969-8948-8405-1171907C172E}" srcOrd="0" destOrd="0" presId="urn:microsoft.com/office/officeart/2005/8/layout/chevron2"/>
    <dgm:cxn modelId="{445660BD-1709-5442-97ED-3A2A6F2B2568}" srcId="{8DF7A240-C413-8246-A666-01DEB69083D2}" destId="{173BBB6B-65DB-D047-8751-32B50C167161}" srcOrd="0" destOrd="0" parTransId="{C4501A4F-D098-414D-9B7F-BA59B5250611}" sibTransId="{AA79E055-4331-1A46-8B94-F74BEC116689}"/>
    <dgm:cxn modelId="{16AAFCD5-B964-7042-8E6F-13AE54CCD33B}" srcId="{1FA0B8C0-B6CC-8A42-BCC9-61C73F3AA910}" destId="{02168D02-B85E-0C43-9C1C-D0B37A8C927D}" srcOrd="0" destOrd="0" parTransId="{62FD8E34-0FD0-8B49-B005-D0229922E8AC}" sibTransId="{9A8A4B15-AEDF-3245-A92F-600BF42BFB10}"/>
    <dgm:cxn modelId="{48406DF0-71D7-5A48-9E03-30017E723AD2}" srcId="{109D86C8-8662-DB41-9036-9B5B05A63A3D}" destId="{F674BE6A-850C-A847-97BB-6976040579FF}" srcOrd="1" destOrd="0" parTransId="{B6A30386-EDA4-9749-A136-340E3FA8860F}" sibTransId="{A20C86E7-3A48-4B49-97A2-3AF0EFF96A7E}"/>
    <dgm:cxn modelId="{B03F46D0-4E06-D448-87DD-1FFAAAE7F5CB}" type="presOf" srcId="{8DF7A240-C413-8246-A666-01DEB69083D2}" destId="{3B64E722-DB50-5C4C-86C4-AE6937A3AFA6}" srcOrd="0" destOrd="0" presId="urn:microsoft.com/office/officeart/2005/8/layout/chevron2"/>
    <dgm:cxn modelId="{E7ECA57B-7DD2-ED4C-A363-8D8732EAE612}" type="presOf" srcId="{F674BE6A-850C-A847-97BB-6976040579FF}" destId="{199F5B82-F7FD-9C49-9390-EFB7C36796B2}" srcOrd="0" destOrd="1" presId="urn:microsoft.com/office/officeart/2005/8/layout/chevron2"/>
    <dgm:cxn modelId="{8BD14A25-EC80-C742-9D00-93B9B22E0BFF}" type="presOf" srcId="{1938D34E-D3EC-FB43-B7D1-389008D70056}" destId="{F8197134-CC7E-424D-98AB-596C1D24F2FC}" srcOrd="0" destOrd="0" presId="urn:microsoft.com/office/officeart/2005/8/layout/chevron2"/>
    <dgm:cxn modelId="{C167967F-B115-B14F-B78E-7A635A279D44}" type="presOf" srcId="{B9AC9750-4648-C442-98E3-7E121435F1C1}" destId="{199F5B82-F7FD-9C49-9390-EFB7C36796B2}" srcOrd="0" destOrd="0" presId="urn:microsoft.com/office/officeart/2005/8/layout/chevron2"/>
    <dgm:cxn modelId="{60672D7E-C3C9-0446-AB23-517F2EEC8843}" type="presOf" srcId="{1FA0B8C0-B6CC-8A42-BCC9-61C73F3AA910}" destId="{84201A6D-60B7-9942-BB6E-534B9A1AA832}" srcOrd="0" destOrd="0" presId="urn:microsoft.com/office/officeart/2005/8/layout/chevron2"/>
    <dgm:cxn modelId="{DD934D69-E2DA-FD4F-9941-E1194F22130D}" srcId="{173BBB6B-65DB-D047-8751-32B50C167161}" destId="{EA5D6BA3-CD57-7345-B334-6347842F805C}" srcOrd="1" destOrd="0" parTransId="{16EAD9FA-AFA6-974A-A64C-0947C257D5AE}" sibTransId="{94C0DDCC-3FB8-F440-B593-919A24B7F352}"/>
    <dgm:cxn modelId="{15BE4283-86C0-B748-8806-DF10B98A921E}" srcId="{8DF7A240-C413-8246-A666-01DEB69083D2}" destId="{FDEDCD5A-A70E-EB42-851A-83429E7CDE47}" srcOrd="3" destOrd="0" parTransId="{C5A3547C-0E23-9F4B-88A4-837A22B0E615}" sibTransId="{E6315EE2-F897-E740-83C3-6828E3FD8131}"/>
    <dgm:cxn modelId="{E9B080ED-D0AE-234B-9ADE-8FDBD412E97D}" srcId="{8DF7A240-C413-8246-A666-01DEB69083D2}" destId="{109D86C8-8662-DB41-9036-9B5B05A63A3D}" srcOrd="2" destOrd="0" parTransId="{264A2EBF-635E-3440-B784-6E353F3D2F26}" sibTransId="{DC5F7605-59E1-244D-9EBB-E2BCDEE35610}"/>
    <dgm:cxn modelId="{11D92A76-4465-FF46-A113-D8A1067751B4}" type="presOf" srcId="{173BBB6B-65DB-D047-8751-32B50C167161}" destId="{697267B9-0875-7948-9823-74CB251AE0CB}" srcOrd="0" destOrd="0" presId="urn:microsoft.com/office/officeart/2005/8/layout/chevron2"/>
    <dgm:cxn modelId="{2BBE24A4-0594-A349-B826-418B9D44B096}" srcId="{FDEDCD5A-A70E-EB42-851A-83429E7CDE47}" destId="{1938D34E-D3EC-FB43-B7D1-389008D70056}" srcOrd="0" destOrd="0" parTransId="{2B3DE3A2-B2FA-7E49-8F66-08EFB576D2FE}" sibTransId="{A5681C86-A7A7-4B4A-BB59-0583C19A56CC}"/>
    <dgm:cxn modelId="{74FA2947-B75A-A540-A9CC-27AAE26F2CC4}" srcId="{173BBB6B-65DB-D047-8751-32B50C167161}" destId="{5FD43417-435F-BF49-A3CC-169D3C4A2E8F}" srcOrd="2" destOrd="0" parTransId="{B92DBF31-A086-E74B-86E3-6545C1463176}" sibTransId="{D8503978-D204-2A4B-98D7-20B6E71DB18A}"/>
    <dgm:cxn modelId="{5B7BC118-4FC7-B745-8176-2F8C0ED016FD}" type="presOf" srcId="{855544BB-B53C-D947-986A-DC6CAA9D8DDD}" destId="{50291E61-F74F-C847-A180-BCBDD616A928}" srcOrd="0" destOrd="0" presId="urn:microsoft.com/office/officeart/2005/8/layout/chevron2"/>
    <dgm:cxn modelId="{A0949B11-6AD9-F149-A99D-5F812FCC2424}" type="presParOf" srcId="{3B64E722-DB50-5C4C-86C4-AE6937A3AFA6}" destId="{12AD03CD-4DF5-AD46-B81A-360F32D1E5B2}" srcOrd="0" destOrd="0" presId="urn:microsoft.com/office/officeart/2005/8/layout/chevron2"/>
    <dgm:cxn modelId="{5395FA8A-9427-4947-88A8-03BD0A8ED4D8}" type="presParOf" srcId="{12AD03CD-4DF5-AD46-B81A-360F32D1E5B2}" destId="{697267B9-0875-7948-9823-74CB251AE0CB}" srcOrd="0" destOrd="0" presId="urn:microsoft.com/office/officeart/2005/8/layout/chevron2"/>
    <dgm:cxn modelId="{1A774F0E-EC27-264F-A5E2-20A1AD5937ED}" type="presParOf" srcId="{12AD03CD-4DF5-AD46-B81A-360F32D1E5B2}" destId="{50291E61-F74F-C847-A180-BCBDD616A928}" srcOrd="1" destOrd="0" presId="urn:microsoft.com/office/officeart/2005/8/layout/chevron2"/>
    <dgm:cxn modelId="{C43D9D8F-97E1-834C-8776-3A3D34298854}" type="presParOf" srcId="{3B64E722-DB50-5C4C-86C4-AE6937A3AFA6}" destId="{DFC3C9CC-35E9-2343-B9A8-60B03AEDB1F7}" srcOrd="1" destOrd="0" presId="urn:microsoft.com/office/officeart/2005/8/layout/chevron2"/>
    <dgm:cxn modelId="{BD83ADB7-4798-814F-BE73-09C256E7694E}" type="presParOf" srcId="{3B64E722-DB50-5C4C-86C4-AE6937A3AFA6}" destId="{D1407929-3478-3643-9C25-95B20C967C45}" srcOrd="2" destOrd="0" presId="urn:microsoft.com/office/officeart/2005/8/layout/chevron2"/>
    <dgm:cxn modelId="{9F6473E0-2B2D-D346-A629-390460990DB1}" type="presParOf" srcId="{D1407929-3478-3643-9C25-95B20C967C45}" destId="{84201A6D-60B7-9942-BB6E-534B9A1AA832}" srcOrd="0" destOrd="0" presId="urn:microsoft.com/office/officeart/2005/8/layout/chevron2"/>
    <dgm:cxn modelId="{62826BC4-8AB9-7A44-BB44-ACBAF966A3D7}" type="presParOf" srcId="{D1407929-3478-3643-9C25-95B20C967C45}" destId="{3D4CA4A1-95D9-7547-B972-A814E48BFB76}" srcOrd="1" destOrd="0" presId="urn:microsoft.com/office/officeart/2005/8/layout/chevron2"/>
    <dgm:cxn modelId="{B535C2DF-DF74-8544-9C70-D7B36DEE586F}" type="presParOf" srcId="{3B64E722-DB50-5C4C-86C4-AE6937A3AFA6}" destId="{ED47A2ED-539D-FE48-9A3C-48FDF471E313}" srcOrd="3" destOrd="0" presId="urn:microsoft.com/office/officeart/2005/8/layout/chevron2"/>
    <dgm:cxn modelId="{36753671-D7C7-544B-A89C-E9FB345919CD}" type="presParOf" srcId="{3B64E722-DB50-5C4C-86C4-AE6937A3AFA6}" destId="{648DAED3-EAC3-AD4E-AD87-1280913DC60A}" srcOrd="4" destOrd="0" presId="urn:microsoft.com/office/officeart/2005/8/layout/chevron2"/>
    <dgm:cxn modelId="{651A3EC6-6B31-3A45-88B8-C50E62C7FA14}" type="presParOf" srcId="{648DAED3-EAC3-AD4E-AD87-1280913DC60A}" destId="{3BCF8C86-A839-3D44-ABC5-E758642C651C}" srcOrd="0" destOrd="0" presId="urn:microsoft.com/office/officeart/2005/8/layout/chevron2"/>
    <dgm:cxn modelId="{880CB0DB-EFC6-6848-957B-96D4CF07483C}" type="presParOf" srcId="{648DAED3-EAC3-AD4E-AD87-1280913DC60A}" destId="{199F5B82-F7FD-9C49-9390-EFB7C36796B2}" srcOrd="1" destOrd="0" presId="urn:microsoft.com/office/officeart/2005/8/layout/chevron2"/>
    <dgm:cxn modelId="{98FE3FD1-9CBA-3F42-BBF0-90D2A0CCE457}" type="presParOf" srcId="{3B64E722-DB50-5C4C-86C4-AE6937A3AFA6}" destId="{6FF08F86-0560-0549-9069-E0E196B8E4DC}" srcOrd="5" destOrd="0" presId="urn:microsoft.com/office/officeart/2005/8/layout/chevron2"/>
    <dgm:cxn modelId="{67BECBFE-4D9E-B84D-BC82-6B074A04887F}" type="presParOf" srcId="{3B64E722-DB50-5C4C-86C4-AE6937A3AFA6}" destId="{18578323-307F-EB4D-B7A5-785CC8CA7F94}" srcOrd="6" destOrd="0" presId="urn:microsoft.com/office/officeart/2005/8/layout/chevron2"/>
    <dgm:cxn modelId="{B0EB4890-6996-4B40-92EC-4A648C9D4E01}" type="presParOf" srcId="{18578323-307F-EB4D-B7A5-785CC8CA7F94}" destId="{A60EE92B-8969-8948-8405-1171907C172E}" srcOrd="0" destOrd="0" presId="urn:microsoft.com/office/officeart/2005/8/layout/chevron2"/>
    <dgm:cxn modelId="{6D8FF351-1FBF-D942-91FC-20D1B31CF1A3}" type="presParOf" srcId="{18578323-307F-EB4D-B7A5-785CC8CA7F94}" destId="{F8197134-CC7E-424D-98AB-596C1D24F2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190A5-70BC-4C81-B686-EE934234F7A4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1728BDF-46C4-48A5-9F41-9978F009C7CA}">
      <dgm:prSet phldrT="[Text]" custT="1"/>
      <dgm:spPr>
        <a:solidFill>
          <a:srgbClr val="AFD7FF">
            <a:alpha val="50000"/>
          </a:srgbClr>
        </a:solidFill>
        <a:ln>
          <a:solidFill>
            <a:srgbClr val="AFD7FF"/>
          </a:solidFill>
        </a:ln>
      </dgm:spPr>
      <dgm:t>
        <a:bodyPr/>
        <a:lstStyle/>
        <a:p>
          <a:pPr algn="ctr"/>
          <a:r>
            <a:rPr lang="es-CL" sz="1600" b="1" dirty="0" smtClean="0"/>
            <a:t>GASTOS </a:t>
          </a:r>
        </a:p>
        <a:p>
          <a:pPr algn="ctr"/>
          <a:r>
            <a:rPr lang="es-CL" sz="1600" b="1" dirty="0" smtClean="0"/>
            <a:t>PREVISTOS</a:t>
          </a:r>
        </a:p>
        <a:p>
          <a:pPr algn="l"/>
          <a:r>
            <a:rPr lang="es-CL" sz="1600" dirty="0" smtClean="0"/>
            <a:t>- Necesidades de la Vejez</a:t>
          </a:r>
        </a:p>
        <a:p>
          <a:pPr algn="l"/>
          <a:r>
            <a:rPr lang="es-CL" sz="1600" dirty="0" smtClean="0"/>
            <a:t>- Festivales</a:t>
          </a:r>
        </a:p>
        <a:p>
          <a:pPr algn="l"/>
          <a:r>
            <a:rPr lang="es-CL" sz="1600" dirty="0" smtClean="0"/>
            <a:t>- Matrimonios de los hijos</a:t>
          </a:r>
        </a:p>
        <a:p>
          <a:pPr algn="l"/>
          <a:endParaRPr lang="es-CL" sz="1600" dirty="0" smtClean="0"/>
        </a:p>
        <a:p>
          <a:pPr algn="l"/>
          <a:endParaRPr lang="es-CL" sz="1600" dirty="0" smtClean="0"/>
        </a:p>
        <a:p>
          <a:pPr algn="l"/>
          <a:endParaRPr lang="en-AU" sz="1600" dirty="0"/>
        </a:p>
      </dgm:t>
    </dgm:pt>
    <dgm:pt modelId="{028C0E72-6806-429D-B81B-8868F6464E1A}" type="parTrans" cxnId="{5754C9FD-9080-4125-8D80-4F1E892DBE90}">
      <dgm:prSet/>
      <dgm:spPr/>
      <dgm:t>
        <a:bodyPr/>
        <a:lstStyle/>
        <a:p>
          <a:endParaRPr lang="en-AU"/>
        </a:p>
      </dgm:t>
    </dgm:pt>
    <dgm:pt modelId="{C68924D8-67A6-4B72-90F4-6D5B01B8EB39}" type="sibTrans" cxnId="{5754C9FD-9080-4125-8D80-4F1E892DBE90}">
      <dgm:prSet/>
      <dgm:spPr/>
      <dgm:t>
        <a:bodyPr/>
        <a:lstStyle/>
        <a:p>
          <a:endParaRPr lang="en-AU"/>
        </a:p>
      </dgm:t>
    </dgm:pt>
    <dgm:pt modelId="{DC59CC4F-FD6D-4977-8422-201A1C71F7BE}">
      <dgm:prSet phldrT="[Text]" custT="1"/>
      <dgm:spPr>
        <a:solidFill>
          <a:srgbClr val="9900CC">
            <a:alpha val="49804"/>
          </a:srgbClr>
        </a:solidFill>
        <a:ln>
          <a:solidFill>
            <a:srgbClr val="9900CC"/>
          </a:solidFill>
        </a:ln>
      </dgm:spPr>
      <dgm:t>
        <a:bodyPr/>
        <a:lstStyle/>
        <a:p>
          <a:r>
            <a:rPr lang="es-CL" sz="1300" b="1" dirty="0" smtClean="0"/>
            <a:t>GASTOS </a:t>
          </a:r>
        </a:p>
        <a:p>
          <a:r>
            <a:rPr lang="es-CL" sz="1300" b="1" dirty="0" smtClean="0"/>
            <a:t>PRODUCTIVOS</a:t>
          </a:r>
        </a:p>
        <a:p>
          <a:r>
            <a:rPr lang="es-CL" sz="1300" dirty="0" smtClean="0"/>
            <a:t> </a:t>
          </a:r>
        </a:p>
        <a:p>
          <a:r>
            <a:rPr lang="es-CL" sz="1300" dirty="0" smtClean="0"/>
            <a:t>- </a:t>
          </a:r>
          <a:r>
            <a:rPr lang="es-CL" sz="1400" dirty="0" smtClean="0"/>
            <a:t>Compra de bienes</a:t>
          </a:r>
        </a:p>
        <a:p>
          <a:r>
            <a:rPr lang="es-CL" sz="1400" dirty="0" smtClean="0"/>
            <a:t>- Expansión del negocio</a:t>
          </a:r>
        </a:p>
        <a:p>
          <a:r>
            <a:rPr lang="es-CL" sz="1400" dirty="0" smtClean="0"/>
            <a:t>- Financiamiento del hogar</a:t>
          </a:r>
        </a:p>
        <a:p>
          <a:r>
            <a:rPr lang="es-CL" sz="1400" dirty="0" smtClean="0"/>
            <a:t>- Mejoramiento de la infraestructura</a:t>
          </a:r>
        </a:p>
        <a:p>
          <a:endParaRPr lang="es-CL" sz="1300" dirty="0" smtClean="0"/>
        </a:p>
      </dgm:t>
    </dgm:pt>
    <dgm:pt modelId="{EC120A03-13C9-4202-8AEA-0A8D3B9FA380}" type="parTrans" cxnId="{FD89D29B-00C1-494B-AD36-FEE71DD8F61A}">
      <dgm:prSet/>
      <dgm:spPr/>
      <dgm:t>
        <a:bodyPr/>
        <a:lstStyle/>
        <a:p>
          <a:endParaRPr lang="en-AU"/>
        </a:p>
      </dgm:t>
    </dgm:pt>
    <dgm:pt modelId="{FA8BCFD5-8E49-48AF-B57E-5AB11E0B5442}" type="sibTrans" cxnId="{FD89D29B-00C1-494B-AD36-FEE71DD8F61A}">
      <dgm:prSet/>
      <dgm:spPr/>
      <dgm:t>
        <a:bodyPr/>
        <a:lstStyle/>
        <a:p>
          <a:endParaRPr lang="en-AU"/>
        </a:p>
      </dgm:t>
    </dgm:pt>
    <dgm:pt modelId="{F6D4D26A-FE15-490D-9B41-05FC9A17ED56}">
      <dgm:prSet phldrT="[Text]" custT="1"/>
      <dgm:spPr>
        <a:solidFill>
          <a:srgbClr val="FF66CC">
            <a:alpha val="49804"/>
          </a:srgbClr>
        </a:solidFill>
        <a:ln>
          <a:solidFill>
            <a:srgbClr val="FFCCFF"/>
          </a:solidFill>
        </a:ln>
      </dgm:spPr>
      <dgm:t>
        <a:bodyPr/>
        <a:lstStyle/>
        <a:p>
          <a:r>
            <a:rPr lang="es-CL" sz="1700" b="1" dirty="0" smtClean="0"/>
            <a:t>GASTOS </a:t>
          </a:r>
        </a:p>
        <a:p>
          <a:r>
            <a:rPr lang="es-CL" sz="1700" b="1" dirty="0" smtClean="0"/>
            <a:t>NO PREVISTOS</a:t>
          </a:r>
        </a:p>
        <a:p>
          <a:r>
            <a:rPr lang="es-CL" sz="1600" dirty="0" smtClean="0"/>
            <a:t>- Enfermedades</a:t>
          </a:r>
        </a:p>
        <a:p>
          <a:r>
            <a:rPr lang="es-CL" sz="1600" dirty="0" smtClean="0"/>
            <a:t>- Muertes</a:t>
          </a:r>
        </a:p>
        <a:p>
          <a:r>
            <a:rPr lang="es-CL" sz="1600" dirty="0" smtClean="0"/>
            <a:t>- Calamidades Naturales</a:t>
          </a:r>
        </a:p>
        <a:p>
          <a:r>
            <a:rPr lang="es-CL" sz="1600" dirty="0" smtClean="0"/>
            <a:t>- Desastres provocados por el hombre</a:t>
          </a:r>
        </a:p>
        <a:p>
          <a:endParaRPr lang="en-AU" sz="1600" dirty="0"/>
        </a:p>
      </dgm:t>
    </dgm:pt>
    <dgm:pt modelId="{D2DAEE8E-E618-4A87-B8C1-8A24D858F5CC}" type="parTrans" cxnId="{A1603192-4BFE-4308-9187-34E6550E196F}">
      <dgm:prSet/>
      <dgm:spPr/>
      <dgm:t>
        <a:bodyPr/>
        <a:lstStyle/>
        <a:p>
          <a:endParaRPr lang="en-AU"/>
        </a:p>
      </dgm:t>
    </dgm:pt>
    <dgm:pt modelId="{8F144974-20DD-4B7F-A225-22E022097117}" type="sibTrans" cxnId="{A1603192-4BFE-4308-9187-34E6550E196F}">
      <dgm:prSet/>
      <dgm:spPr/>
      <dgm:t>
        <a:bodyPr/>
        <a:lstStyle/>
        <a:p>
          <a:endParaRPr lang="en-AU"/>
        </a:p>
      </dgm:t>
    </dgm:pt>
    <dgm:pt modelId="{C623025F-2251-41C1-9F74-C6C1E82FF145}" type="pres">
      <dgm:prSet presAssocID="{0C4190A5-70BC-4C81-B686-EE934234F7A4}" presName="Name0" presStyleCnt="0">
        <dgm:presLayoutVars>
          <dgm:chMax val="7"/>
          <dgm:dir/>
          <dgm:resizeHandles val="exact"/>
        </dgm:presLayoutVars>
      </dgm:prSet>
      <dgm:spPr/>
    </dgm:pt>
    <dgm:pt modelId="{31748F01-7DBA-44D7-A5E6-0FFE9BDA2576}" type="pres">
      <dgm:prSet presAssocID="{0C4190A5-70BC-4C81-B686-EE934234F7A4}" presName="ellipse1" presStyleLbl="vennNode1" presStyleIdx="0" presStyleCnt="3" custLinFactNeighborX="8305" custLinFactNeighborY="56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656CAAF-2BFB-4814-B714-1F8652436EFD}" type="pres">
      <dgm:prSet presAssocID="{0C4190A5-70BC-4C81-B686-EE934234F7A4}" presName="ellipse2" presStyleLbl="vennNode1" presStyleIdx="1" presStyleCnt="3" custScaleX="99377" custScaleY="96296" custLinFactNeighborX="2966" custLinFactNeighborY="-8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5A9CB97-47F9-4B69-A469-CA841AB405D3}" type="pres">
      <dgm:prSet presAssocID="{0C4190A5-70BC-4C81-B686-EE934234F7A4}" presName="ellipse3" presStyleLbl="vennNode1" presStyleIdx="2" presStyleCnt="3" custScaleX="91758" custScaleY="91607" custLinFactNeighborX="-811" custLinFactNeighborY="302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B13C5B2-EAE0-418F-A764-711130B6B6A6}" type="presOf" srcId="{0C4190A5-70BC-4C81-B686-EE934234F7A4}" destId="{C623025F-2251-41C1-9F74-C6C1E82FF145}" srcOrd="0" destOrd="0" presId="urn:microsoft.com/office/officeart/2005/8/layout/rings+Icon"/>
    <dgm:cxn modelId="{E5054C42-0228-4178-99A7-ECD97A28616F}" type="presOf" srcId="{F1728BDF-46C4-48A5-9F41-9978F009C7CA}" destId="{31748F01-7DBA-44D7-A5E6-0FFE9BDA2576}" srcOrd="0" destOrd="0" presId="urn:microsoft.com/office/officeart/2005/8/layout/rings+Icon"/>
    <dgm:cxn modelId="{A1603192-4BFE-4308-9187-34E6550E196F}" srcId="{0C4190A5-70BC-4C81-B686-EE934234F7A4}" destId="{F6D4D26A-FE15-490D-9B41-05FC9A17ED56}" srcOrd="2" destOrd="0" parTransId="{D2DAEE8E-E618-4A87-B8C1-8A24D858F5CC}" sibTransId="{8F144974-20DD-4B7F-A225-22E022097117}"/>
    <dgm:cxn modelId="{5754C9FD-9080-4125-8D80-4F1E892DBE90}" srcId="{0C4190A5-70BC-4C81-B686-EE934234F7A4}" destId="{F1728BDF-46C4-48A5-9F41-9978F009C7CA}" srcOrd="0" destOrd="0" parTransId="{028C0E72-6806-429D-B81B-8868F6464E1A}" sibTransId="{C68924D8-67A6-4B72-90F4-6D5B01B8EB39}"/>
    <dgm:cxn modelId="{FD89D29B-00C1-494B-AD36-FEE71DD8F61A}" srcId="{0C4190A5-70BC-4C81-B686-EE934234F7A4}" destId="{DC59CC4F-FD6D-4977-8422-201A1C71F7BE}" srcOrd="1" destOrd="0" parTransId="{EC120A03-13C9-4202-8AEA-0A8D3B9FA380}" sibTransId="{FA8BCFD5-8E49-48AF-B57E-5AB11E0B5442}"/>
    <dgm:cxn modelId="{53713D0B-7EDA-4176-934F-AFF7ACC7CA96}" type="presOf" srcId="{F6D4D26A-FE15-490D-9B41-05FC9A17ED56}" destId="{A5A9CB97-47F9-4B69-A469-CA841AB405D3}" srcOrd="0" destOrd="0" presId="urn:microsoft.com/office/officeart/2005/8/layout/rings+Icon"/>
    <dgm:cxn modelId="{0ED9F566-A139-4B01-9C1D-AAFBBBE66603}" type="presOf" srcId="{DC59CC4F-FD6D-4977-8422-201A1C71F7BE}" destId="{E656CAAF-2BFB-4814-B714-1F8652436EFD}" srcOrd="0" destOrd="0" presId="urn:microsoft.com/office/officeart/2005/8/layout/rings+Icon"/>
    <dgm:cxn modelId="{F36E6690-5368-42C4-B8B4-DD85EBC7F293}" type="presParOf" srcId="{C623025F-2251-41C1-9F74-C6C1E82FF145}" destId="{31748F01-7DBA-44D7-A5E6-0FFE9BDA2576}" srcOrd="0" destOrd="0" presId="urn:microsoft.com/office/officeart/2005/8/layout/rings+Icon"/>
    <dgm:cxn modelId="{86F355F8-296C-4E8D-887A-684BADD8AFA8}" type="presParOf" srcId="{C623025F-2251-41C1-9F74-C6C1E82FF145}" destId="{E656CAAF-2BFB-4814-B714-1F8652436EFD}" srcOrd="1" destOrd="0" presId="urn:microsoft.com/office/officeart/2005/8/layout/rings+Icon"/>
    <dgm:cxn modelId="{2A39F920-5E54-4995-9784-2ACE3A733625}" type="presParOf" srcId="{C623025F-2251-41C1-9F74-C6C1E82FF145}" destId="{A5A9CB97-47F9-4B69-A469-CA841AB405D3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267B9-0875-7948-9823-74CB251AE0CB}">
      <dsp:nvSpPr>
        <dsp:cNvPr id="0" name=""/>
        <dsp:cNvSpPr/>
      </dsp:nvSpPr>
      <dsp:spPr>
        <a:xfrm rot="5400000">
          <a:off x="-225803" y="231409"/>
          <a:ext cx="1505357" cy="105375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Concern </a:t>
          </a:r>
          <a:r>
            <a:rPr lang="en-US" sz="1200" b="1" kern="1200" dirty="0" err="1" smtClean="0"/>
            <a:t>Agencia</a:t>
          </a:r>
          <a:r>
            <a:rPr lang="en-US" sz="1200" b="1" kern="1200" dirty="0" smtClean="0"/>
            <a:t> de </a:t>
          </a:r>
          <a:r>
            <a:rPr lang="en-US" sz="1200" b="1" kern="1200" dirty="0" err="1" smtClean="0"/>
            <a:t>Ayuda</a:t>
          </a:r>
          <a:endParaRPr lang="en-US" sz="1200" b="1" kern="1200" dirty="0"/>
        </a:p>
      </dsp:txBody>
      <dsp:txXfrm rot="-5400000">
        <a:off x="1" y="532480"/>
        <a:ext cx="1053750" cy="451607"/>
      </dsp:txXfrm>
    </dsp:sp>
    <dsp:sp modelId="{50291E61-F74F-C847-A180-BCBDD616A928}">
      <dsp:nvSpPr>
        <dsp:cNvPr id="0" name=""/>
        <dsp:cNvSpPr/>
      </dsp:nvSpPr>
      <dsp:spPr>
        <a:xfrm rot="5400000">
          <a:off x="4196626" y="-3137271"/>
          <a:ext cx="978996" cy="7264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Identificación</a:t>
          </a:r>
          <a:r>
            <a:rPr lang="en-US" sz="1700" kern="1200" dirty="0" smtClean="0"/>
            <a:t> y </a:t>
          </a:r>
          <a:r>
            <a:rPr lang="en-US" sz="1700" kern="1200" dirty="0" err="1" smtClean="0"/>
            <a:t>registro</a:t>
          </a:r>
          <a:r>
            <a:rPr lang="en-US" sz="1700" kern="1200" dirty="0" smtClean="0"/>
            <a:t> de los </a:t>
          </a:r>
          <a:r>
            <a:rPr lang="en-US" sz="1700" kern="1200" dirty="0" err="1" smtClean="0"/>
            <a:t>destinatarios</a:t>
          </a:r>
          <a:r>
            <a:rPr lang="en-US" sz="1700" kern="1200" dirty="0" smtClean="0"/>
            <a:t> del </a:t>
          </a:r>
          <a:r>
            <a:rPr lang="en-US" sz="1700" kern="1200" dirty="0" err="1" smtClean="0"/>
            <a:t>subsidio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Entrega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las</a:t>
          </a:r>
          <a:r>
            <a:rPr lang="en-US" sz="1700" kern="1200" dirty="0" smtClean="0"/>
            <a:t> base de </a:t>
          </a:r>
          <a:r>
            <a:rPr lang="en-US" sz="1700" kern="1200" dirty="0" err="1" smtClean="0"/>
            <a:t>datos</a:t>
          </a:r>
          <a:r>
            <a:rPr lang="en-US" sz="1700" kern="1200" dirty="0" smtClean="0"/>
            <a:t> al </a:t>
          </a:r>
          <a:r>
            <a:rPr lang="en-US" sz="1700" kern="1200" dirty="0" err="1" smtClean="0"/>
            <a:t>banco</a:t>
          </a:r>
          <a:endParaRPr lang="en-US" sz="1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1053750" y="53396"/>
        <a:ext cx="7216958" cy="883414"/>
      </dsp:txXfrm>
    </dsp:sp>
    <dsp:sp modelId="{84201A6D-60B7-9942-BB6E-534B9A1AA832}">
      <dsp:nvSpPr>
        <dsp:cNvPr id="0" name=""/>
        <dsp:cNvSpPr/>
      </dsp:nvSpPr>
      <dsp:spPr>
        <a:xfrm rot="5400000">
          <a:off x="-225803" y="1592786"/>
          <a:ext cx="1505357" cy="105375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-915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-915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-915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-915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OIBM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(</a:t>
          </a:r>
          <a:r>
            <a:rPr lang="en-US" sz="1200" b="1" kern="1200" dirty="0" err="1" smtClean="0"/>
            <a:t>Banco</a:t>
          </a:r>
          <a:r>
            <a:rPr lang="en-US" sz="1200" b="1" kern="1200" dirty="0" smtClean="0"/>
            <a:t> Local)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-5400000">
        <a:off x="1" y="1893857"/>
        <a:ext cx="1053750" cy="451607"/>
      </dsp:txXfrm>
    </dsp:sp>
    <dsp:sp modelId="{3D4CA4A1-95D9-7547-B972-A814E48BFB76}">
      <dsp:nvSpPr>
        <dsp:cNvPr id="0" name=""/>
        <dsp:cNvSpPr/>
      </dsp:nvSpPr>
      <dsp:spPr>
        <a:xfrm rot="5400000">
          <a:off x="4196883" y="-1776151"/>
          <a:ext cx="978482" cy="7264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-91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Autoriza</a:t>
          </a:r>
          <a:r>
            <a:rPr lang="en-US" sz="1700" kern="1200" dirty="0" smtClean="0"/>
            <a:t> la </a:t>
          </a:r>
          <a:r>
            <a:rPr lang="en-US" sz="1700" kern="1200" dirty="0" err="1" smtClean="0"/>
            <a:t>transferencia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fondos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desde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cuentas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bancarias</a:t>
          </a:r>
          <a:r>
            <a:rPr lang="en-US" sz="1700" kern="1200" dirty="0" smtClean="0"/>
            <a:t> de Concern a </a:t>
          </a:r>
          <a:r>
            <a:rPr lang="en-US" sz="1700" kern="1200" dirty="0" err="1" smtClean="0"/>
            <a:t>las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cuentas</a:t>
          </a:r>
          <a:r>
            <a:rPr lang="en-US" sz="1700" kern="1200" dirty="0" smtClean="0"/>
            <a:t> de los </a:t>
          </a:r>
          <a:r>
            <a:rPr lang="en-US" sz="1700" kern="1200" dirty="0" err="1" smtClean="0"/>
            <a:t>receptores</a:t>
          </a:r>
          <a:endParaRPr lang="en-US" sz="1700" kern="1200" dirty="0"/>
        </a:p>
      </dsp:txBody>
      <dsp:txXfrm rot="-5400000">
        <a:off x="1053750" y="1414748"/>
        <a:ext cx="7216983" cy="882950"/>
      </dsp:txXfrm>
    </dsp:sp>
    <dsp:sp modelId="{3BCF8C86-A839-3D44-ABC5-E758642C651C}">
      <dsp:nvSpPr>
        <dsp:cNvPr id="0" name=""/>
        <dsp:cNvSpPr/>
      </dsp:nvSpPr>
      <dsp:spPr>
        <a:xfrm rot="5400000">
          <a:off x="-225803" y="2954163"/>
          <a:ext cx="1505357" cy="105375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-1830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-1830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-1830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-1830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Malswitch</a:t>
          </a:r>
          <a:r>
            <a:rPr lang="en-US" sz="1200" b="1" kern="1200" dirty="0" smtClean="0"/>
            <a:t> (</a:t>
          </a:r>
          <a:r>
            <a:rPr lang="en-US" sz="1200" b="1" kern="1200" dirty="0" err="1" smtClean="0"/>
            <a:t>Operador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Tarjeta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Inteligente</a:t>
          </a:r>
          <a:r>
            <a:rPr lang="en-US" sz="1200" b="1" kern="1200" dirty="0" smtClean="0"/>
            <a:t>)</a:t>
          </a:r>
          <a:endParaRPr lang="en-US" sz="1200" b="1" kern="1200" dirty="0"/>
        </a:p>
      </dsp:txBody>
      <dsp:txXfrm rot="-5400000">
        <a:off x="1" y="3255234"/>
        <a:ext cx="1053750" cy="451607"/>
      </dsp:txXfrm>
    </dsp:sp>
    <dsp:sp modelId="{199F5B82-F7FD-9C49-9390-EFB7C36796B2}">
      <dsp:nvSpPr>
        <dsp:cNvPr id="0" name=""/>
        <dsp:cNvSpPr/>
      </dsp:nvSpPr>
      <dsp:spPr>
        <a:xfrm rot="5400000">
          <a:off x="4196883" y="-414773"/>
          <a:ext cx="978482" cy="7264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-183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Procesa</a:t>
          </a:r>
          <a:r>
            <a:rPr lang="en-US" sz="1700" kern="1200" dirty="0" smtClean="0"/>
            <a:t> el cargo de los </a:t>
          </a:r>
          <a:r>
            <a:rPr lang="en-US" sz="1700" kern="1200" dirty="0" err="1" smtClean="0"/>
            <a:t>fondos</a:t>
          </a:r>
          <a:r>
            <a:rPr lang="en-US" sz="1700" kern="1200" dirty="0" smtClean="0"/>
            <a:t> en </a:t>
          </a:r>
          <a:r>
            <a:rPr lang="en-US" sz="1700" kern="1200" dirty="0" err="1" smtClean="0"/>
            <a:t>las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tarjetas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inteligentes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Procesa</a:t>
          </a:r>
          <a:r>
            <a:rPr lang="en-US" sz="1700" kern="1200" dirty="0" smtClean="0"/>
            <a:t> la </a:t>
          </a:r>
          <a:r>
            <a:rPr lang="en-US" sz="1700" kern="1200" dirty="0" err="1" smtClean="0"/>
            <a:t>tecnología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biométrica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autorizando</a:t>
          </a:r>
          <a:r>
            <a:rPr lang="en-US" sz="1700" kern="1200" dirty="0" smtClean="0"/>
            <a:t> la </a:t>
          </a:r>
          <a:r>
            <a:rPr lang="en-US" sz="1700" kern="1200" dirty="0" err="1" smtClean="0"/>
            <a:t>identidad</a:t>
          </a:r>
          <a:r>
            <a:rPr lang="en-US" sz="1700" kern="1200" dirty="0" smtClean="0"/>
            <a:t> de los </a:t>
          </a:r>
          <a:r>
            <a:rPr lang="en-US" sz="1700" kern="1200" dirty="0" err="1" smtClean="0"/>
            <a:t>receptores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desde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huellas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digitales</a:t>
          </a:r>
          <a:r>
            <a:rPr lang="en-US" sz="1700" kern="1200" dirty="0" smtClean="0"/>
            <a:t> en los </a:t>
          </a:r>
          <a:r>
            <a:rPr lang="en-US" sz="1700" kern="1200" dirty="0" err="1" smtClean="0"/>
            <a:t>Puntos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Venta</a:t>
          </a:r>
          <a:endParaRPr lang="en-US" sz="1700" kern="1200" dirty="0"/>
        </a:p>
      </dsp:txBody>
      <dsp:txXfrm rot="-5400000">
        <a:off x="1053750" y="2776126"/>
        <a:ext cx="7216983" cy="882950"/>
      </dsp:txXfrm>
    </dsp:sp>
    <dsp:sp modelId="{A60EE92B-8969-8948-8405-1171907C172E}">
      <dsp:nvSpPr>
        <dsp:cNvPr id="0" name=""/>
        <dsp:cNvSpPr/>
      </dsp:nvSpPr>
      <dsp:spPr>
        <a:xfrm rot="5400000">
          <a:off x="-225803" y="4315540"/>
          <a:ext cx="1505357" cy="105375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-2745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-2745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-2745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-2745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OIBM (</a:t>
          </a:r>
          <a:r>
            <a:rPr lang="en-US" sz="1200" b="1" kern="1200" dirty="0" err="1" smtClean="0"/>
            <a:t>Banco</a:t>
          </a:r>
          <a:r>
            <a:rPr lang="en-US" sz="1200" b="1" kern="1200" dirty="0" smtClean="0"/>
            <a:t> Local)</a:t>
          </a:r>
          <a:endParaRPr lang="en-US" sz="1200" b="1" kern="1200" dirty="0"/>
        </a:p>
      </dsp:txBody>
      <dsp:txXfrm rot="-5400000">
        <a:off x="1" y="4616611"/>
        <a:ext cx="1053750" cy="451607"/>
      </dsp:txXfrm>
    </dsp:sp>
    <dsp:sp modelId="{F8197134-CC7E-424D-98AB-596C1D24F2FC}">
      <dsp:nvSpPr>
        <dsp:cNvPr id="0" name=""/>
        <dsp:cNvSpPr/>
      </dsp:nvSpPr>
      <dsp:spPr>
        <a:xfrm rot="5400000">
          <a:off x="4196883" y="946603"/>
          <a:ext cx="978482" cy="7264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-274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Distribuye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dinero</a:t>
          </a:r>
          <a:r>
            <a:rPr lang="en-US" sz="1700" kern="1200" dirty="0" smtClean="0"/>
            <a:t> en </a:t>
          </a:r>
          <a:r>
            <a:rPr lang="en-US" sz="1700" kern="1200" dirty="0" err="1" smtClean="0"/>
            <a:t>efectivo</a:t>
          </a:r>
          <a:r>
            <a:rPr lang="en-US" sz="1700" kern="1200" dirty="0" smtClean="0"/>
            <a:t> a los </a:t>
          </a:r>
          <a:r>
            <a:rPr lang="en-US" sz="1700" kern="1200" dirty="0" err="1" smtClean="0"/>
            <a:t>receptores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desde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sucursales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móviles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usando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vehiculos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que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tienen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Puntos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Venta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electrónicos</a:t>
          </a:r>
          <a:r>
            <a:rPr lang="en-US" sz="1700" kern="1200" dirty="0" smtClean="0"/>
            <a:t> y </a:t>
          </a:r>
          <a:r>
            <a:rPr lang="en-US" sz="1700" kern="1200" dirty="0" err="1" smtClean="0"/>
            <a:t>dinero</a:t>
          </a:r>
          <a:r>
            <a:rPr lang="en-US" sz="1700" kern="1200" dirty="0" smtClean="0"/>
            <a:t> en </a:t>
          </a:r>
          <a:r>
            <a:rPr lang="en-US" sz="1700" kern="1200" dirty="0" err="1" smtClean="0"/>
            <a:t>efectivo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 rot="-5400000">
        <a:off x="1053750" y="4137502"/>
        <a:ext cx="7216983" cy="882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48F01-7DBA-44D7-A5E6-0FFE9BDA2576}">
      <dsp:nvSpPr>
        <dsp:cNvPr id="0" name=""/>
        <dsp:cNvSpPr/>
      </dsp:nvSpPr>
      <dsp:spPr>
        <a:xfrm>
          <a:off x="796802" y="217099"/>
          <a:ext cx="3308480" cy="3308433"/>
        </a:xfrm>
        <a:prstGeom prst="ellipse">
          <a:avLst/>
        </a:prstGeom>
        <a:solidFill>
          <a:srgbClr val="AFD7FF">
            <a:alpha val="50000"/>
          </a:srgbClr>
        </a:solidFill>
        <a:ln w="42500" cap="flat" cmpd="sng" algn="ctr">
          <a:solidFill>
            <a:srgbClr val="AFD7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GASTOS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PREVISTOS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- Necesidades de la Vejez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- Festivales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- Matrimonios de los hijos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1281318" y="701608"/>
        <a:ext cx="2339448" cy="2339415"/>
      </dsp:txXfrm>
    </dsp:sp>
    <dsp:sp modelId="{E656CAAF-2BFB-4814-B714-1F8652436EFD}">
      <dsp:nvSpPr>
        <dsp:cNvPr id="0" name=""/>
        <dsp:cNvSpPr/>
      </dsp:nvSpPr>
      <dsp:spPr>
        <a:xfrm>
          <a:off x="2333373" y="2269004"/>
          <a:ext cx="3287869" cy="3185889"/>
        </a:xfrm>
        <a:prstGeom prst="ellipse">
          <a:avLst/>
        </a:prstGeom>
        <a:solidFill>
          <a:srgbClr val="9900CC">
            <a:alpha val="49804"/>
          </a:srgbClr>
        </a:solidFill>
        <a:ln w="42500" cap="flat" cmpd="sng" algn="ctr">
          <a:solidFill>
            <a:srgbClr val="99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/>
            <a:t>GASTOS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/>
            <a:t>PRODUCTIVOS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- </a:t>
          </a:r>
          <a:r>
            <a:rPr lang="es-CL" sz="1400" kern="1200" dirty="0" smtClean="0"/>
            <a:t>Compra de bienes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- Expansión del negocio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- Financiamiento del hogar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- Mejoramiento de la infraestructura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kern="1200" dirty="0" smtClean="0"/>
        </a:p>
      </dsp:txBody>
      <dsp:txXfrm>
        <a:off x="2814870" y="2735567"/>
        <a:ext cx="2324875" cy="2252763"/>
      </dsp:txXfrm>
    </dsp:sp>
    <dsp:sp modelId="{A5A9CB97-47F9-4B69-A469-CA841AB405D3}">
      <dsp:nvSpPr>
        <dsp:cNvPr id="0" name=""/>
        <dsp:cNvSpPr/>
      </dsp:nvSpPr>
      <dsp:spPr>
        <a:xfrm>
          <a:off x="4035339" y="269653"/>
          <a:ext cx="3035795" cy="3030756"/>
        </a:xfrm>
        <a:prstGeom prst="ellipse">
          <a:avLst/>
        </a:prstGeom>
        <a:solidFill>
          <a:srgbClr val="FF66CC">
            <a:alpha val="49804"/>
          </a:srgbClr>
        </a:solidFill>
        <a:ln w="42500" cap="flat" cmpd="sng" algn="ctr">
          <a:solidFill>
            <a:srgbClr val="FF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/>
            <a:t>GASTOS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/>
            <a:t>NO PREVISTOS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- Enfermedades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- Muertes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- Calamidades Naturales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- Desastres provocados por el hombre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4479921" y="713497"/>
        <a:ext cx="2146631" cy="214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CEAD4613-6E05-4DD8-856B-1B968ECAEB6F}" type="datetimeFigureOut">
              <a:rPr lang="en-US"/>
              <a:pPr>
                <a:defRPr/>
              </a:pPr>
              <a:t>21/03/12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FE2281C1-EA29-45E9-B204-66BD157D4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29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C7251D88-D6E9-43AC-B81B-2E1A387EEAFA}" type="datetimeFigureOut">
              <a:rPr lang="en-US"/>
              <a:pPr>
                <a:defRPr/>
              </a:pPr>
              <a:t>21/03/12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55989A46-624C-4574-86E9-ADD6CB280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9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B54BA-B278-4C31-B8BB-D5512D914E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EA448-3017-4146-9EA1-CBF81EDF5B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C802B-ADFE-4083-945F-617D9FD5EB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ED001-165A-418C-9F85-B0048B8695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A66BF-2C68-4904-9543-4C313D351E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70CA8D-181D-4B11-81EB-21167DDBD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8D57C-D708-4349-A519-92C7F3F53F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292C9-2866-478E-9343-4FC1CE94F8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9479D6-D8A6-4FE0-9C1D-7B8D31577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C9FA1-C8F2-46AB-9326-6C8E9D4430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53A25-A65A-47F1-81FE-FE54EB6590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C446C-0B2E-491B-A7F4-706C2DE2CC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B2CC0-D417-49BD-9679-D32908FA5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E8E57-01D2-4BEC-9101-A8AD93D3B6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DEDFB-6598-4BAA-9CA9-12FD8DE2A4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F749F-F4EF-48E3-B0B5-6B4C424812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45348-5C44-4410-87B8-EFFCA99E5E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CA14F-CAFD-40A0-A7EA-713E079376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6942B-71F5-4411-BE75-711637071A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24D5A-5604-447D-8DAD-37DC84C641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0A34D-DB4C-488E-A383-A468BC1789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 userDrawn="1"/>
        </p:nvSpPr>
        <p:spPr>
          <a:xfrm>
            <a:off x="0" y="0"/>
            <a:ext cx="9144000" cy="3716338"/>
          </a:xfrm>
          <a:prstGeom prst="rect">
            <a:avLst/>
          </a:prstGeom>
          <a:solidFill>
            <a:srgbClr val="92D05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250825" y="3789363"/>
            <a:ext cx="1314450" cy="792162"/>
            <a:chOff x="5004048" y="5301208"/>
            <a:chExt cx="1302617" cy="785818"/>
          </a:xfrm>
        </p:grpSpPr>
        <p:sp>
          <p:nvSpPr>
            <p:cNvPr id="8" name="Oval 12"/>
            <p:cNvSpPr/>
            <p:nvPr userDrawn="1"/>
          </p:nvSpPr>
          <p:spPr>
            <a:xfrm>
              <a:off x="5364313" y="5373648"/>
              <a:ext cx="791324" cy="576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4048" y="5301208"/>
              <a:ext cx="1302617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763688" y="3861048"/>
            <a:ext cx="6840760" cy="533400"/>
          </a:xfrm>
          <a:noFill/>
        </p:spPr>
        <p:txBody>
          <a:bodyPr vert="horz">
            <a:noAutofit/>
          </a:bodyPr>
          <a:lstStyle>
            <a:lvl1pPr algn="l">
              <a:defRPr sz="32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	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763688" y="4706112"/>
            <a:ext cx="5327104" cy="163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6782B-4B94-4C20-98C8-032C45998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i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C0AA13C5-E441-4D16-8250-EF48C15577F1}" type="datetime1">
              <a:rPr lang="en-US" altLang="ja-JP"/>
              <a:pPr>
                <a:defRPr/>
              </a:pPr>
              <a:t>21/03/12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764704"/>
            <a:ext cx="3962400" cy="5483696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745414"/>
            <a:ext cx="3962400" cy="1592401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705278"/>
            <a:ext cx="3962400" cy="1592401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655998"/>
            <a:ext cx="3962400" cy="1592401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F441F9-206D-4A41-AA6A-7F9227D9F769}" type="datetime1">
              <a:rPr lang="en-US" altLang="ja-JP"/>
              <a:pPr>
                <a:defRPr/>
              </a:pPr>
              <a:t>21/03/12</a:t>
            </a:fld>
            <a:endParaRPr lang="en-US" dirty="0"/>
          </a:p>
        </p:txBody>
      </p:sp>
      <p:sp>
        <p:nvSpPr>
          <p:cNvPr id="12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787C6C-FE76-410F-A086-BC6FF6265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r">
              <a:defRPr b="1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764704"/>
            <a:ext cx="3962400" cy="157311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3962400" cy="5483695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724568"/>
            <a:ext cx="3962400" cy="157311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675288"/>
            <a:ext cx="3962400" cy="157311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5943C0-9C0E-4D35-9705-6780B4162D74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16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8E5083-97C8-4609-B8A8-F2DCF8B38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r">
              <a:defRPr b="1" i="0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96048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3962400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96048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702976"/>
            <a:ext cx="3965448" cy="255152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96048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754614"/>
            <a:ext cx="3962400" cy="158320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96048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714478"/>
            <a:ext cx="3962400" cy="158320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96048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665198"/>
            <a:ext cx="3962400" cy="158320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84A6B2-2663-4006-882A-37B7BBA2FBC3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14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31FD6-7241-44F1-B3B3-541BF3E12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r">
              <a:defRPr b="1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32575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764704"/>
            <a:ext cx="3962400" cy="157311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32575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724568"/>
            <a:ext cx="3962400" cy="157311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32575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675288"/>
            <a:ext cx="3962400" cy="157311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32575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764704"/>
            <a:ext cx="3962400" cy="255152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32575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645024"/>
            <a:ext cx="3965448" cy="2609472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A5AA7-1BD9-4027-9689-1C88FF1DFBFF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17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CC933F-DFA5-4CC5-BB41-B4410891A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 b="1" i="0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8A3E22-A6E2-4683-B706-2F2282FFC3F2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46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111654-0C75-4483-809B-B454F480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7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 algn="r">
              <a:defRPr b="1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>
            <a:off x="0" y="0"/>
            <a:ext cx="9144000" cy="40767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6237288"/>
            <a:ext cx="909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>
            <a:noAutofit/>
          </a:bodyPr>
          <a:lstStyle>
            <a:lvl1pPr algn="l">
              <a:defRPr sz="32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15F55658-E17C-4C34-BA0D-86DAE426BEDB}" type="datetime1">
              <a:rPr lang="en-US" altLang="ja-JP"/>
              <a:pPr>
                <a:defRPr/>
              </a:pPr>
              <a:t>21/03/12</a:t>
            </a:fld>
            <a:endParaRPr lang="en-US" dirty="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i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3386D-96A1-4B7F-B64B-C206A007A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777A41-5DC6-4306-B88B-AC8C7B87B429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A60FE-65A0-4258-B94B-0FEF3D3B3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b="1" i="0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174B7D-BBF3-4752-886E-A04AB2ACB32A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28E87B-F412-4D90-B7D0-B2326C376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b="1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3962400" cy="548369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764704"/>
            <a:ext cx="3962400" cy="548369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E7FBA-4C42-4408-8628-8D33365086F9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5A8F74-8DE9-4083-9C52-6204EF2A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3962400" cy="25515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702976"/>
            <a:ext cx="3965448" cy="25515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764704"/>
            <a:ext cx="3962400" cy="548369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90603-54FC-4D04-B584-398614B28DD4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11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57FC1A-3369-477F-ACE6-C68A00F84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>
              <a:defRPr b="1" i="1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3962400" cy="548369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764704"/>
            <a:ext cx="3962400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702976"/>
            <a:ext cx="3965448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68F8B-A3E0-4A6F-8B8D-DEBCFDD1F793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10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9884F-51AE-4929-AA09-EEFC7081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>
              <a:defRPr b="1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764704"/>
            <a:ext cx="8074152" cy="255152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702976"/>
            <a:ext cx="3965448" cy="255152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702976"/>
            <a:ext cx="3965448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A5617C-4BC2-4C74-92A1-05D647CA1D05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1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6C4E34-6692-4259-BD1A-7A1B7E5B5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r">
              <a:defRPr b="1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3962400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02976"/>
            <a:ext cx="3965448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764704"/>
            <a:ext cx="3962400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702976"/>
            <a:ext cx="3965448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8C0A1C-4405-409B-8615-D40D054C2670}" type="datetime1">
              <a:rPr lang="en-US" altLang="ja-JP"/>
              <a:pPr>
                <a:defRPr/>
              </a:pPr>
              <a:t>21/03/12</a:t>
            </a:fld>
            <a:endParaRPr lang="en-US"/>
          </a:p>
        </p:txBody>
      </p:sp>
      <p:sp>
        <p:nvSpPr>
          <p:cNvPr id="12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0274FC-654B-448B-8461-B1440079F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r">
              <a:defRPr b="1"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rgbClr val="92D05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3810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6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39DA438-7417-4415-B6CE-242A0D93DA19}" type="datetime1">
              <a:rPr lang="en-US" altLang="ja-JP"/>
              <a:pPr>
                <a:defRPr/>
              </a:pPr>
              <a:t>21/03/12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  <a:extLst/>
          </a:lstStyle>
          <a:p>
            <a:pPr>
              <a:defRPr/>
            </a:pPr>
            <a:fld id="{99BD096D-BC5F-45FC-9098-D38406443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92D05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i="1">
                <a:solidFill>
                  <a:sysClr val="windowText" lastClr="000000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1033" name="Picture 7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6237288"/>
            <a:ext cx="909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7" Type="http://schemas.openxmlformats.org/officeDocument/2006/relationships/hyperlink" Target="http://crs.org/kenya/finding-peace-post-conflict/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d-times.webshots.com/photo/1416814018075656272fLVvW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kotagedecrafts.multiply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hyperlink" Target="http://kotagedecrafts.multiply.com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hyperlink" Target="http://www.sewabank.org/approach.htm" TargetMode="Externa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recoveryplatform.org/assets/Guidance_Notes/INTERNATIONAL_LIVELIHOOD_150910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avethechildren.org.uk/en/docs/Delivering_Money_low_re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avethechildren.org.uk/en/docs/Delivering_Money_low_r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763713" y="3789363"/>
            <a:ext cx="6840537" cy="533400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dirty="0" err="1" smtClean="0"/>
              <a:t>Medios</a:t>
            </a:r>
            <a:r>
              <a:rPr lang="en-US" sz="3700" b="1" dirty="0" smtClean="0"/>
              <a:t> de </a:t>
            </a:r>
            <a:r>
              <a:rPr lang="en-US" sz="3700" b="1" dirty="0" err="1" smtClean="0"/>
              <a:t>Subsistencia</a:t>
            </a:r>
            <a:endParaRPr lang="en-US" sz="3700" b="1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763713" y="4292600"/>
            <a:ext cx="7380287" cy="37941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BFBFBF"/>
                </a:solidFill>
              </a:rPr>
              <a:t>Plataforma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Internacional</a:t>
            </a:r>
            <a:r>
              <a:rPr lang="en-US" dirty="0" smtClean="0">
                <a:solidFill>
                  <a:srgbClr val="BFBFBF"/>
                </a:solidFill>
              </a:rPr>
              <a:t> de </a:t>
            </a:r>
            <a:r>
              <a:rPr lang="en-US" dirty="0" err="1" smtClean="0">
                <a:solidFill>
                  <a:srgbClr val="BFBFBF"/>
                </a:solidFill>
              </a:rPr>
              <a:t>Recuperación</a:t>
            </a:r>
            <a:endParaRPr lang="en-US" dirty="0" smtClean="0">
              <a:solidFill>
                <a:srgbClr val="BFBFBF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BFBFBF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BFBFBF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602A6-A408-41B8-8374-3C6866878A3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23980"/>
            <a:ext cx="5981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000" b="1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Traducido</a:t>
            </a:r>
            <a:r>
              <a:rPr lang="en-US" sz="1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al </a:t>
            </a:r>
            <a:r>
              <a:rPr lang="en-US" sz="1000" b="1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español</a:t>
            </a:r>
            <a:r>
              <a:rPr lang="en-US" sz="1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000" b="1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por</a:t>
            </a:r>
            <a:r>
              <a:rPr lang="en-US" sz="1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Teresa </a:t>
            </a:r>
            <a:r>
              <a:rPr lang="en-US" sz="10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Parrao</a:t>
            </a:r>
            <a:r>
              <a:rPr lang="en-US" sz="1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0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teresaparrao@gmail.com</a:t>
            </a:r>
            <a:endParaRPr lang="en-US" sz="1000" b="1"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48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8538" cy="384175"/>
          </a:xfrm>
          <a:solidFill>
            <a:srgbClr val="92D050"/>
          </a:solidFill>
        </p:spPr>
        <p:txBody>
          <a:bodyPr/>
          <a:lstStyle/>
          <a:p>
            <a:pPr marL="0" indent="0"/>
            <a:r>
              <a:rPr lang="en-US" sz="2000" i="1" dirty="0" err="1" smtClean="0"/>
              <a:t>Caso</a:t>
            </a:r>
            <a:r>
              <a:rPr lang="en-US" sz="2000" i="1" dirty="0" smtClean="0"/>
              <a:t> 6: Vale Flexible Malawi</a:t>
            </a:r>
            <a:endParaRPr lang="en-CA" sz="2000" i="1" dirty="0" smtClean="0"/>
          </a:p>
          <a:p>
            <a:pPr marL="0" indent="0"/>
            <a:endParaRPr lang="en-CA" sz="2000" i="1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3513" y="447626"/>
            <a:ext cx="8353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En 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Malawi 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en 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1999, 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un vale flexible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fue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proporcionado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a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algunas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familias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como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una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alternativa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para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la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provisión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de “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paquetes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iniciales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” de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semillas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y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fertilizantes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Estos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vales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podían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ser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cambiados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por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semillas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fertilizantes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herramientas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agrícolas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y en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algunos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casos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dinero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en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efectivo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en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tiendas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descuentos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seleccionadas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Aunque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la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mayoría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de los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receptores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usaron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el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dinero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en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efectivo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para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comprar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productos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necesidades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básicas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del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hogar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, el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dinero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ahorrado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les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permitió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trabajar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en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sus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campos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en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lugar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tener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que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realizar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labores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casuales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durante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la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temporada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plantación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. </a:t>
            </a:r>
            <a:endParaRPr lang="en-US" sz="1600" dirty="0">
              <a:latin typeface="Calibri" pitchFamily="34" charset="0"/>
              <a:ea typeface="ＭＳ 明朝" pitchFamily="17" charset="-128"/>
              <a:cs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Se </a:t>
            </a:r>
            <a:r>
              <a:rPr lang="en-US" sz="1600" dirty="0" err="1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vió</a:t>
            </a:r>
            <a:r>
              <a:rPr lang="en-US" sz="1600" dirty="0" smtClean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por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tanto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como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una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forma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más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efectiva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de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aumentar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la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producción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que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la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compra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de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semillas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 o </a:t>
            </a:r>
            <a:r>
              <a:rPr lang="en-US" sz="1600" dirty="0" err="1">
                <a:latin typeface="Calibri" pitchFamily="34" charset="0"/>
                <a:ea typeface="ＭＳ 明朝" pitchFamily="17" charset="-128"/>
                <a:cs typeface="Calibri" pitchFamily="34" charset="0"/>
              </a:rPr>
              <a:t>fertilizantes</a:t>
            </a:r>
            <a:r>
              <a:rPr lang="en-US" sz="1600" dirty="0">
                <a:latin typeface="Calibri" pitchFamily="34" charset="0"/>
                <a:ea typeface="ＭＳ 明朝" pitchFamily="17" charset="-128"/>
                <a:cs typeface="Calibri" pitchFamily="34" charset="0"/>
              </a:rPr>
              <a:t>.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0" y="2965450"/>
            <a:ext cx="8618538" cy="384175"/>
          </a:xfrm>
          <a:prstGeom prst="rect">
            <a:avLst/>
          </a:prstGeom>
          <a:solidFill>
            <a:schemeClr val="accent6">
              <a:shade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b="1" kern="0" dirty="0" err="1" smtClean="0">
                <a:solidFill>
                  <a:schemeClr val="bg1"/>
                </a:solidFill>
                <a:latin typeface="+mn-lt"/>
              </a:rPr>
              <a:t>Lecciones</a:t>
            </a:r>
            <a:endParaRPr lang="en-CA" b="1" kern="0" dirty="0">
              <a:solidFill>
                <a:schemeClr val="bg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184150" y="3513902"/>
            <a:ext cx="8383588" cy="28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3525" indent="-263525" algn="just"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Los vales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flexibles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les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dan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a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las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familias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mas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libertad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en la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selección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bienes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e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incrementa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las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opciones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sustento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y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recuperación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. 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Esto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también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provee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un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medio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que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es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altamente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adaptable al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clima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y a la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temporada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siembra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. </a:t>
            </a:r>
          </a:p>
          <a:p>
            <a:pPr marL="263525" indent="-263525" algn="just"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En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algunas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situaciones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, el vale flexible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puede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ser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una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alternativa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a la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provisión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dinero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en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efectivo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ya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>
                <a:latin typeface="Calibri" pitchFamily="34" charset="0"/>
                <a:ea typeface="ＭＳ 明朝" pitchFamily="49" charset="-128"/>
                <a:cs typeface="Calibri" pitchFamily="34" charset="0"/>
              </a:rPr>
              <a:t>que</a:t>
            </a:r>
            <a:r>
              <a:rPr lang="en-CA" dirty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>
                <a:latin typeface="Calibri" pitchFamily="34" charset="0"/>
                <a:ea typeface="ＭＳ 明朝" pitchFamily="49" charset="-128"/>
                <a:cs typeface="Calibri" pitchFamily="34" charset="0"/>
              </a:rPr>
              <a:t>ofrece</a:t>
            </a:r>
            <a:r>
              <a:rPr lang="en-CA" dirty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>
                <a:latin typeface="Calibri" pitchFamily="34" charset="0"/>
                <a:ea typeface="ＭＳ 明朝" pitchFamily="49" charset="-128"/>
                <a:cs typeface="Calibri" pitchFamily="34" charset="0"/>
              </a:rPr>
              <a:t>cierto</a:t>
            </a:r>
            <a:r>
              <a:rPr lang="en-CA" dirty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>
                <a:latin typeface="Calibri" pitchFamily="34" charset="0"/>
                <a:ea typeface="ＭＳ 明朝" pitchFamily="49" charset="-128"/>
                <a:cs typeface="Calibri" pitchFamily="34" charset="0"/>
              </a:rPr>
              <a:t>grado</a:t>
            </a:r>
            <a:r>
              <a:rPr lang="en-CA" dirty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control en la </a:t>
            </a:r>
            <a:r>
              <a:rPr lang="en-CA" dirty="0" err="1">
                <a:latin typeface="Calibri" pitchFamily="34" charset="0"/>
                <a:ea typeface="ＭＳ 明朝" pitchFamily="49" charset="-128"/>
                <a:cs typeface="Calibri" pitchFamily="34" charset="0"/>
              </a:rPr>
              <a:t>dirección</a:t>
            </a:r>
            <a:r>
              <a:rPr lang="en-CA" dirty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</a:t>
            </a:r>
            <a:r>
              <a:rPr lang="en-CA" dirty="0" err="1">
                <a:latin typeface="Calibri" pitchFamily="34" charset="0"/>
                <a:ea typeface="ＭＳ 明朝" pitchFamily="49" charset="-128"/>
                <a:cs typeface="Calibri" pitchFamily="34" charset="0"/>
              </a:rPr>
              <a:t>recuperación</a:t>
            </a:r>
            <a:r>
              <a:rPr lang="en-CA" dirty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</a:t>
            </a:r>
            <a:r>
              <a:rPr lang="en-CA" dirty="0" err="1">
                <a:latin typeface="Calibri" pitchFamily="34" charset="0"/>
                <a:ea typeface="ＭＳ 明朝" pitchFamily="49" charset="-128"/>
                <a:cs typeface="Calibri" pitchFamily="34" charset="0"/>
              </a:rPr>
              <a:t>medios</a:t>
            </a:r>
            <a:r>
              <a:rPr lang="en-CA" dirty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subsistencia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.</a:t>
            </a:r>
          </a:p>
          <a:p>
            <a:pPr marL="263525" indent="-263525" algn="just"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La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utilización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comercio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local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provee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mejor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acceso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a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semillas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y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ferilizantes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a un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nivel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local,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incluso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cuando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el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programa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ha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terminado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. </a:t>
            </a:r>
          </a:p>
          <a:p>
            <a:pPr marL="263525" indent="-263525" algn="just"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La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utilización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del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comercio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local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beneficia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el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mercado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local y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asiste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directamente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los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medios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subsistencia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dentro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 de la </a:t>
            </a:r>
            <a:r>
              <a:rPr lang="en-CA" dirty="0" err="1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comunidad</a:t>
            </a:r>
            <a:r>
              <a:rPr lang="en-CA" dirty="0" smtClean="0">
                <a:latin typeface="Calibri" pitchFamily="34" charset="0"/>
                <a:ea typeface="ＭＳ 明朝" pitchFamily="49" charset="-128"/>
                <a:cs typeface="Calibri" pitchFamily="34" charset="0"/>
              </a:rPr>
              <a:t>. 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67A267-9D10-448D-9F6A-0AD7E1BFA51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62"/>
          <p:cNvGrpSpPr>
            <a:grpSpLocks/>
          </p:cNvGrpSpPr>
          <p:nvPr/>
        </p:nvGrpSpPr>
        <p:grpSpPr bwMode="auto">
          <a:xfrm>
            <a:off x="5529263" y="620713"/>
            <a:ext cx="1644650" cy="1755775"/>
            <a:chOff x="232229" y="1233485"/>
            <a:chExt cx="2231587" cy="2383674"/>
          </a:xfrm>
        </p:grpSpPr>
        <p:pic>
          <p:nvPicPr>
            <p:cNvPr id="35879" name="Picture 3" descr="\\irp\share\Access_Hub\DESIGNS &amp; COVERS\PUBLICATION PICTURES\Flexi VOUCHER CSF.png"/>
            <p:cNvPicPr>
              <a:picLocks noChangeAspect="1" noChangeArrowheads="1"/>
            </p:cNvPicPr>
            <p:nvPr/>
          </p:nvPicPr>
          <p:blipFill>
            <a:blip r:embed="rId2"/>
            <a:srcRect l="13142" t="2667" r="2571"/>
            <a:stretch>
              <a:fillRect/>
            </a:stretch>
          </p:blipFill>
          <p:spPr bwMode="auto">
            <a:xfrm rot="2010438">
              <a:off x="332433" y="1233485"/>
              <a:ext cx="2131383" cy="184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ectangle 61"/>
            <p:cNvSpPr/>
            <p:nvPr/>
          </p:nvSpPr>
          <p:spPr>
            <a:xfrm>
              <a:off x="232229" y="2791709"/>
              <a:ext cx="2089420" cy="825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584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29650" cy="384175"/>
          </a:xfrm>
          <a:solidFill>
            <a:srgbClr val="92D050"/>
          </a:solidFill>
        </p:spPr>
        <p:txBody>
          <a:bodyPr/>
          <a:lstStyle/>
          <a:p>
            <a:pPr marL="0" indent="0"/>
            <a:r>
              <a:rPr lang="en-US" sz="2000" i="1" dirty="0" smtClean="0"/>
              <a:t>Vale Flexible Malawi</a:t>
            </a:r>
            <a:endParaRPr lang="en-CA" sz="2000" i="1" dirty="0" smtClean="0"/>
          </a:p>
        </p:txBody>
      </p:sp>
      <p:pic>
        <p:nvPicPr>
          <p:cNvPr id="35844" name="Picture 10" descr="http://www.biology-blog.com/images/blogs/10-2007/fertilizer-1510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5000" y="4781550"/>
            <a:ext cx="122713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4" descr="http://www.ifdc.org/getfile/c6802f70-6850-40b1-bbf0-bc14f8c2c3e1/agribusiness.aspx?width=6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3413" y="2203450"/>
            <a:ext cx="3795712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6" name="Group 55"/>
          <p:cNvGrpSpPr>
            <a:grpSpLocks/>
          </p:cNvGrpSpPr>
          <p:nvPr/>
        </p:nvGrpSpPr>
        <p:grpSpPr bwMode="auto">
          <a:xfrm>
            <a:off x="5883275" y="4410076"/>
            <a:ext cx="1157288" cy="1428623"/>
            <a:chOff x="5479142" y="3138713"/>
            <a:chExt cx="1689101" cy="2086122"/>
          </a:xfrm>
        </p:grpSpPr>
        <p:pic>
          <p:nvPicPr>
            <p:cNvPr id="35877" name="Picture 5" descr="C:\Users\Nisa\AppData\Local\Microsoft\Windows\Temporary Internet Files\Content.IE5\I3GMIZIW\MC900334794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479142" y="3138713"/>
              <a:ext cx="1689101" cy="1880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8" name="TextBox 53"/>
            <p:cNvSpPr txBox="1">
              <a:spLocks noChangeArrowheads="1"/>
            </p:cNvSpPr>
            <p:nvPr/>
          </p:nvSpPr>
          <p:spPr bwMode="auto">
            <a:xfrm>
              <a:off x="5562296" y="4820352"/>
              <a:ext cx="1180998" cy="40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 err="1" smtClean="0"/>
                <a:t>Semillas</a:t>
              </a:r>
              <a:endParaRPr lang="en-CA" sz="1200" b="1" dirty="0"/>
            </a:p>
          </p:txBody>
        </p:sp>
      </p:grpSp>
      <p:grpSp>
        <p:nvGrpSpPr>
          <p:cNvPr id="35847" name="Group 60"/>
          <p:cNvGrpSpPr>
            <a:grpSpLocks/>
          </p:cNvGrpSpPr>
          <p:nvPr/>
        </p:nvGrpSpPr>
        <p:grpSpPr bwMode="auto">
          <a:xfrm>
            <a:off x="4422775" y="4897438"/>
            <a:ext cx="2637222" cy="1406396"/>
            <a:chOff x="2390776" y="3935640"/>
            <a:chExt cx="4943188" cy="2635517"/>
          </a:xfrm>
        </p:grpSpPr>
        <p:pic>
          <p:nvPicPr>
            <p:cNvPr id="35875" name="Picture 19" descr="http://www.inkity.com/catalog/img/4/5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90776" y="3935640"/>
              <a:ext cx="2600325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6" name="TextBox 59"/>
            <p:cNvSpPr txBox="1">
              <a:spLocks noChangeArrowheads="1"/>
            </p:cNvSpPr>
            <p:nvPr/>
          </p:nvSpPr>
          <p:spPr bwMode="auto">
            <a:xfrm>
              <a:off x="3222172" y="5994398"/>
              <a:ext cx="4111792" cy="576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err="1" smtClean="0"/>
                <a:t>Herramientas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Agrícolas</a:t>
              </a:r>
              <a:endParaRPr lang="en-CA" sz="1400" b="1" dirty="0"/>
            </a:p>
          </p:txBody>
        </p:sp>
      </p:grpSp>
      <p:grpSp>
        <p:nvGrpSpPr>
          <p:cNvPr id="35848" name="Group 69"/>
          <p:cNvGrpSpPr>
            <a:grpSpLocks/>
          </p:cNvGrpSpPr>
          <p:nvPr/>
        </p:nvGrpSpPr>
        <p:grpSpPr bwMode="auto">
          <a:xfrm>
            <a:off x="165100" y="563563"/>
            <a:ext cx="4229099" cy="1062037"/>
            <a:chOff x="493486" y="1095375"/>
            <a:chExt cx="3056669" cy="1167935"/>
          </a:xfrm>
        </p:grpSpPr>
        <p:grpSp>
          <p:nvGrpSpPr>
            <p:cNvPr id="35869" name="Group 66"/>
            <p:cNvGrpSpPr>
              <a:grpSpLocks/>
            </p:cNvGrpSpPr>
            <p:nvPr/>
          </p:nvGrpSpPr>
          <p:grpSpPr bwMode="auto">
            <a:xfrm>
              <a:off x="493486" y="1095375"/>
              <a:ext cx="3056669" cy="1052739"/>
              <a:chOff x="493485" y="1095375"/>
              <a:chExt cx="4151086" cy="1052739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493485" y="1103302"/>
                <a:ext cx="4151086" cy="10448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495641" y="1095375"/>
                <a:ext cx="4148930" cy="638936"/>
              </a:xfrm>
              <a:prstGeom prst="roundRect">
                <a:avLst>
                  <a:gd name="adj" fmla="val 2761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27988" y="1466370"/>
                <a:ext cx="4090707" cy="38209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35870" name="TextBox 67"/>
            <p:cNvSpPr txBox="1">
              <a:spLocks noChangeArrowheads="1"/>
            </p:cNvSpPr>
            <p:nvPr/>
          </p:nvSpPr>
          <p:spPr bwMode="auto">
            <a:xfrm>
              <a:off x="1013856" y="1104900"/>
              <a:ext cx="2018155" cy="270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 smtClean="0"/>
                <a:t>Entrega</a:t>
              </a:r>
              <a:r>
                <a:rPr lang="en-US" sz="1400" b="1" dirty="0" smtClean="0"/>
                <a:t> de Vales </a:t>
              </a:r>
              <a:r>
                <a:rPr lang="en-US" sz="1400" b="1" dirty="0" err="1" smtClean="0"/>
                <a:t>Agrícolas</a:t>
              </a:r>
              <a:endParaRPr lang="en-CA" sz="1400" b="1" dirty="0"/>
            </a:p>
          </p:txBody>
        </p:sp>
        <p:sp>
          <p:nvSpPr>
            <p:cNvPr id="35871" name="TextBox 68"/>
            <p:cNvSpPr txBox="1">
              <a:spLocks noChangeArrowheads="1"/>
            </p:cNvSpPr>
            <p:nvPr/>
          </p:nvSpPr>
          <p:spPr bwMode="auto">
            <a:xfrm>
              <a:off x="495073" y="1503045"/>
              <a:ext cx="3022510" cy="760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Los vales </a:t>
              </a:r>
              <a:r>
                <a:rPr lang="en-US" sz="1400" dirty="0" err="1" smtClean="0"/>
                <a:t>pueden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cambiados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por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semillas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fertilizantes</a:t>
              </a:r>
              <a:r>
                <a:rPr lang="en-US" sz="1400" dirty="0" smtClean="0"/>
                <a:t> y </a:t>
              </a:r>
              <a:r>
                <a:rPr lang="en-US" sz="1400" dirty="0" err="1" smtClean="0"/>
                <a:t>herramientas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trabajo</a:t>
              </a:r>
              <a:endParaRPr lang="en-CA" sz="1400" dirty="0"/>
            </a:p>
          </p:txBody>
        </p:sp>
      </p:grpSp>
      <p:grpSp>
        <p:nvGrpSpPr>
          <p:cNvPr id="35849" name="Group 70"/>
          <p:cNvGrpSpPr>
            <a:grpSpLocks/>
          </p:cNvGrpSpPr>
          <p:nvPr/>
        </p:nvGrpSpPr>
        <p:grpSpPr bwMode="auto">
          <a:xfrm>
            <a:off x="139700" y="2032000"/>
            <a:ext cx="4127500" cy="1347788"/>
            <a:chOff x="190248" y="1095375"/>
            <a:chExt cx="4127841" cy="1360805"/>
          </a:xfrm>
        </p:grpSpPr>
        <p:grpSp>
          <p:nvGrpSpPr>
            <p:cNvPr id="35863" name="Group 71"/>
            <p:cNvGrpSpPr>
              <a:grpSpLocks/>
            </p:cNvGrpSpPr>
            <p:nvPr/>
          </p:nvGrpSpPr>
          <p:grpSpPr bwMode="auto">
            <a:xfrm>
              <a:off x="190248" y="1095375"/>
              <a:ext cx="4102439" cy="1360805"/>
              <a:chOff x="81675" y="1095375"/>
              <a:chExt cx="5571287" cy="1360805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81675" y="1103390"/>
                <a:ext cx="5571287" cy="1352790"/>
              </a:xfrm>
              <a:prstGeom prst="roundRect">
                <a:avLst/>
              </a:prstGeom>
              <a:solidFill>
                <a:srgbClr val="AFD7FF"/>
              </a:solidFill>
              <a:ln>
                <a:solidFill>
                  <a:srgbClr val="2D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98924" y="1095375"/>
                <a:ext cx="5536789" cy="637927"/>
              </a:xfrm>
              <a:prstGeom prst="roundRect">
                <a:avLst>
                  <a:gd name="adj" fmla="val 27612"/>
                </a:avLst>
              </a:prstGeom>
              <a:solidFill>
                <a:schemeClr val="bg1"/>
              </a:solidFill>
              <a:ln>
                <a:solidFill>
                  <a:srgbClr val="2D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33421" y="1475247"/>
                <a:ext cx="5485044" cy="379871"/>
              </a:xfrm>
              <a:prstGeom prst="rect">
                <a:avLst/>
              </a:prstGeom>
              <a:solidFill>
                <a:srgbClr val="AFD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35864" name="TextBox 72"/>
            <p:cNvSpPr txBox="1">
              <a:spLocks noChangeArrowheads="1"/>
            </p:cNvSpPr>
            <p:nvPr/>
          </p:nvSpPr>
          <p:spPr bwMode="auto">
            <a:xfrm>
              <a:off x="539750" y="1147293"/>
              <a:ext cx="3378127" cy="31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err="1" smtClean="0"/>
                <a:t>Utiliza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tiendas</a:t>
              </a:r>
              <a:r>
                <a:rPr lang="en-US" sz="1400" b="1" dirty="0" smtClean="0"/>
                <a:t> locales </a:t>
              </a:r>
              <a:r>
                <a:rPr lang="en-US" sz="1400" b="1" dirty="0" err="1" smtClean="0"/>
                <a:t>para</a:t>
              </a:r>
              <a:r>
                <a:rPr lang="en-US" sz="1400" b="1" dirty="0" smtClean="0"/>
                <a:t> la </a:t>
              </a:r>
              <a:r>
                <a:rPr lang="en-US" sz="1400" b="1" dirty="0" err="1" smtClean="0"/>
                <a:t>entrega</a:t>
              </a:r>
              <a:endParaRPr lang="en-CA" sz="1400" b="1" dirty="0"/>
            </a:p>
          </p:txBody>
        </p:sp>
        <p:sp>
          <p:nvSpPr>
            <p:cNvPr id="35865" name="TextBox 73"/>
            <p:cNvSpPr txBox="1">
              <a:spLocks noChangeArrowheads="1"/>
            </p:cNvSpPr>
            <p:nvPr/>
          </p:nvSpPr>
          <p:spPr bwMode="auto">
            <a:xfrm>
              <a:off x="266454" y="1477768"/>
              <a:ext cx="4051635" cy="963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La </a:t>
              </a:r>
              <a:r>
                <a:rPr lang="en-US" sz="1400" dirty="0" err="1" smtClean="0"/>
                <a:t>utilización</a:t>
              </a:r>
              <a:r>
                <a:rPr lang="en-US" sz="1400" dirty="0" smtClean="0"/>
                <a:t> </a:t>
              </a:r>
              <a:r>
                <a:rPr lang="en-US" sz="1400" dirty="0"/>
                <a:t>de locales </a:t>
              </a:r>
              <a:r>
                <a:rPr lang="en-US" sz="1400" dirty="0" err="1"/>
                <a:t>minoristas</a:t>
              </a:r>
              <a:r>
                <a:rPr lang="en-US" sz="1400" dirty="0"/>
                <a:t> de </a:t>
              </a:r>
              <a:r>
                <a:rPr lang="en-US" sz="1400" dirty="0" err="1"/>
                <a:t>distribución</a:t>
              </a:r>
              <a:r>
                <a:rPr lang="en-US" sz="1400" dirty="0"/>
                <a:t> en </a:t>
              </a:r>
              <a:r>
                <a:rPr lang="en-US" sz="1400" dirty="0" err="1"/>
                <a:t>lugar</a:t>
              </a:r>
              <a:r>
                <a:rPr lang="en-US" sz="1400" dirty="0"/>
                <a:t> de </a:t>
              </a:r>
              <a:r>
                <a:rPr lang="en-US" sz="1400" dirty="0" err="1"/>
                <a:t>distribución</a:t>
              </a:r>
              <a:r>
                <a:rPr lang="en-US" sz="1400" dirty="0"/>
                <a:t> de pre-</a:t>
              </a:r>
              <a:r>
                <a:rPr lang="en-US" sz="1400" dirty="0" err="1" smtClean="0"/>
                <a:t>envasados</a:t>
              </a:r>
              <a:r>
                <a:rPr lang="en-US" sz="1400" dirty="0" smtClean="0"/>
                <a:t>, </a:t>
              </a:r>
              <a:r>
                <a:rPr lang="en-US" sz="1400" dirty="0" err="1"/>
                <a:t>aumenta</a:t>
              </a:r>
              <a:r>
                <a:rPr lang="en-US" sz="1400" dirty="0"/>
                <a:t> la </a:t>
              </a:r>
              <a:r>
                <a:rPr lang="en-US" sz="1400" dirty="0" err="1"/>
                <a:t>disponibilidad</a:t>
              </a:r>
              <a:r>
                <a:rPr lang="en-US" sz="1400" dirty="0"/>
                <a:t> de </a:t>
              </a:r>
              <a:r>
                <a:rPr lang="en-US" sz="1400" dirty="0" err="1"/>
                <a:t>insumos</a:t>
              </a:r>
              <a:r>
                <a:rPr lang="en-US" sz="1400" dirty="0"/>
                <a:t> </a:t>
              </a:r>
              <a:r>
                <a:rPr lang="en-US" sz="1400" dirty="0" err="1" smtClean="0"/>
                <a:t>deseados</a:t>
              </a:r>
              <a:r>
                <a:rPr lang="en-US" sz="1400" dirty="0" smtClean="0"/>
                <a:t>.</a:t>
              </a:r>
              <a:endParaRPr lang="en-CA" sz="1400" dirty="0"/>
            </a:p>
          </p:txBody>
        </p:sp>
      </p:grpSp>
      <p:sp>
        <p:nvSpPr>
          <p:cNvPr id="78" name="Down Arrow 77"/>
          <p:cNvSpPr/>
          <p:nvPr/>
        </p:nvSpPr>
        <p:spPr>
          <a:xfrm>
            <a:off x="1866900" y="1627188"/>
            <a:ext cx="7493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2" name="Down Arrow 81"/>
          <p:cNvSpPr/>
          <p:nvPr/>
        </p:nvSpPr>
        <p:spPr>
          <a:xfrm>
            <a:off x="5969000" y="1855788"/>
            <a:ext cx="7493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3" name="Down Arrow 82"/>
          <p:cNvSpPr/>
          <p:nvPr/>
        </p:nvSpPr>
        <p:spPr>
          <a:xfrm>
            <a:off x="1879600" y="3486150"/>
            <a:ext cx="74930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4" name="Down Arrow 83"/>
          <p:cNvSpPr/>
          <p:nvPr/>
        </p:nvSpPr>
        <p:spPr>
          <a:xfrm>
            <a:off x="5969000" y="3917950"/>
            <a:ext cx="74930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35854" name="Group 84"/>
          <p:cNvGrpSpPr>
            <a:grpSpLocks/>
          </p:cNvGrpSpPr>
          <p:nvPr/>
        </p:nvGrpSpPr>
        <p:grpSpPr bwMode="auto">
          <a:xfrm>
            <a:off x="176130" y="3951288"/>
            <a:ext cx="4119371" cy="2921066"/>
            <a:chOff x="493486" y="1095375"/>
            <a:chExt cx="3825203" cy="1555189"/>
          </a:xfrm>
        </p:grpSpPr>
        <p:grpSp>
          <p:nvGrpSpPr>
            <p:cNvPr id="35857" name="Group 85"/>
            <p:cNvGrpSpPr>
              <a:grpSpLocks/>
            </p:cNvGrpSpPr>
            <p:nvPr/>
          </p:nvGrpSpPr>
          <p:grpSpPr bwMode="auto">
            <a:xfrm>
              <a:off x="493486" y="1095375"/>
              <a:ext cx="3825203" cy="1439362"/>
              <a:chOff x="493485" y="1095375"/>
              <a:chExt cx="5194788" cy="1439362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493485" y="1103009"/>
                <a:ext cx="5194788" cy="1431728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95641" y="1095375"/>
                <a:ext cx="5175381" cy="638414"/>
              </a:xfrm>
              <a:prstGeom prst="roundRect">
                <a:avLst>
                  <a:gd name="adj" fmla="val 27612"/>
                </a:avLst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27988" y="1318677"/>
                <a:ext cx="5143034" cy="73575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35858" name="TextBox 86"/>
            <p:cNvSpPr txBox="1">
              <a:spLocks noChangeArrowheads="1"/>
            </p:cNvSpPr>
            <p:nvPr/>
          </p:nvSpPr>
          <p:spPr bwMode="auto">
            <a:xfrm>
              <a:off x="554002" y="1147293"/>
              <a:ext cx="3738407" cy="16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/>
                <a:t>Impacto</a:t>
              </a:r>
              <a:r>
                <a:rPr lang="en-US" sz="1400" b="1" dirty="0" smtClean="0"/>
                <a:t> en la </a:t>
              </a:r>
              <a:r>
                <a:rPr lang="en-US" sz="1400" b="1" dirty="0" err="1" smtClean="0"/>
                <a:t>subsistencia</a:t>
              </a:r>
              <a:endParaRPr lang="en-CA" sz="1400" b="1" dirty="0"/>
            </a:p>
          </p:txBody>
        </p:sp>
        <p:sp>
          <p:nvSpPr>
            <p:cNvPr id="35859" name="TextBox 87"/>
            <p:cNvSpPr txBox="1">
              <a:spLocks noChangeArrowheads="1"/>
            </p:cNvSpPr>
            <p:nvPr/>
          </p:nvSpPr>
          <p:spPr bwMode="auto">
            <a:xfrm>
              <a:off x="554003" y="1339670"/>
              <a:ext cx="3667647" cy="1310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>
                <a:buFont typeface="Arial" charset="0"/>
                <a:buChar char="•"/>
              </a:pPr>
              <a:r>
                <a:rPr lang="en-CA" sz="1400" dirty="0" smtClean="0">
                  <a:latin typeface="Arial"/>
                  <a:cs typeface="Arial"/>
                </a:rPr>
                <a:t>Las </a:t>
              </a:r>
              <a:r>
                <a:rPr lang="en-CA" sz="1400" dirty="0" err="1" smtClean="0">
                  <a:latin typeface="Arial"/>
                  <a:cs typeface="Arial"/>
                </a:rPr>
                <a:t>familias</a:t>
              </a:r>
              <a:r>
                <a:rPr lang="en-CA" sz="1400" dirty="0" smtClean="0">
                  <a:latin typeface="Arial"/>
                  <a:cs typeface="Arial"/>
                </a:rPr>
                <a:t> </a:t>
              </a:r>
              <a:r>
                <a:rPr lang="en-CA" sz="1400" dirty="0" err="1" smtClean="0">
                  <a:latin typeface="Arial"/>
                  <a:cs typeface="Arial"/>
                </a:rPr>
                <a:t>tuvieron</a:t>
              </a:r>
              <a:r>
                <a:rPr lang="en-CA" sz="1400" dirty="0" smtClean="0">
                  <a:latin typeface="Arial"/>
                  <a:cs typeface="Arial"/>
                </a:rPr>
                <a:t> </a:t>
              </a:r>
              <a:r>
                <a:rPr lang="en-CA" sz="1400" dirty="0" err="1" smtClean="0">
                  <a:latin typeface="Arial"/>
                  <a:cs typeface="Arial"/>
                </a:rPr>
                <a:t>más</a:t>
              </a:r>
              <a:r>
                <a:rPr lang="en-CA" sz="1400" dirty="0" smtClean="0">
                  <a:latin typeface="Arial"/>
                  <a:cs typeface="Arial"/>
                </a:rPr>
                <a:t> </a:t>
              </a:r>
              <a:r>
                <a:rPr lang="en-CA" sz="1400" dirty="0" err="1" smtClean="0">
                  <a:latin typeface="Arial"/>
                  <a:cs typeface="Arial"/>
                </a:rPr>
                <a:t>libertad</a:t>
              </a:r>
              <a:r>
                <a:rPr lang="en-CA" sz="1400" dirty="0" smtClean="0">
                  <a:latin typeface="Arial"/>
                  <a:cs typeface="Arial"/>
                </a:rPr>
                <a:t> en la </a:t>
              </a:r>
              <a:r>
                <a:rPr lang="en-CA" sz="1400" dirty="0" err="1" smtClean="0">
                  <a:latin typeface="Arial"/>
                  <a:cs typeface="Arial"/>
                </a:rPr>
                <a:t>selección</a:t>
              </a:r>
              <a:r>
                <a:rPr lang="en-CA" sz="1400" dirty="0" smtClean="0">
                  <a:latin typeface="Arial"/>
                  <a:cs typeface="Arial"/>
                </a:rPr>
                <a:t> de </a:t>
              </a:r>
              <a:r>
                <a:rPr lang="en-CA" sz="1400" dirty="0" err="1" smtClean="0">
                  <a:latin typeface="Arial"/>
                  <a:cs typeface="Arial"/>
                </a:rPr>
                <a:t>bienes</a:t>
              </a:r>
              <a:r>
                <a:rPr lang="en-CA" sz="1400" dirty="0" smtClean="0">
                  <a:latin typeface="Arial"/>
                  <a:cs typeface="Arial"/>
                </a:rPr>
                <a:t>, </a:t>
              </a:r>
              <a:r>
                <a:rPr lang="en-CA" sz="1400" dirty="0" err="1" smtClean="0">
                  <a:latin typeface="Arial"/>
                  <a:cs typeface="Arial"/>
                </a:rPr>
                <a:t>incrementando</a:t>
              </a:r>
              <a:r>
                <a:rPr lang="en-CA" sz="1400" dirty="0" smtClean="0">
                  <a:latin typeface="Arial"/>
                  <a:cs typeface="Arial"/>
                </a:rPr>
                <a:t> </a:t>
              </a:r>
              <a:r>
                <a:rPr lang="en-CA" sz="1400" dirty="0" err="1" smtClean="0">
                  <a:latin typeface="Arial"/>
                  <a:cs typeface="Arial"/>
                </a:rPr>
                <a:t>las</a:t>
              </a:r>
              <a:r>
                <a:rPr lang="en-CA" sz="1400" dirty="0" smtClean="0">
                  <a:latin typeface="Arial"/>
                  <a:cs typeface="Arial"/>
                </a:rPr>
                <a:t> </a:t>
              </a:r>
              <a:r>
                <a:rPr lang="en-CA" sz="1400" dirty="0" err="1" smtClean="0">
                  <a:latin typeface="Arial"/>
                  <a:cs typeface="Arial"/>
                </a:rPr>
                <a:t>opciones</a:t>
              </a:r>
              <a:r>
                <a:rPr lang="en-CA" sz="1400" dirty="0" smtClean="0">
                  <a:latin typeface="Arial"/>
                  <a:cs typeface="Arial"/>
                </a:rPr>
                <a:t> de </a:t>
              </a:r>
              <a:r>
                <a:rPr lang="en-CA" sz="1400" dirty="0" err="1" smtClean="0">
                  <a:latin typeface="Arial"/>
                  <a:ea typeface="ＭＳ 明朝" pitchFamily="49" charset="-128"/>
                  <a:cs typeface="Arial"/>
                </a:rPr>
                <a:t>recuperación</a:t>
              </a:r>
              <a:r>
                <a:rPr lang="en-CA" sz="1400" dirty="0" smtClean="0">
                  <a:latin typeface="Arial"/>
                  <a:ea typeface="ＭＳ 明朝" pitchFamily="49" charset="-128"/>
                  <a:cs typeface="Arial"/>
                </a:rPr>
                <a:t> </a:t>
              </a:r>
              <a:r>
                <a:rPr lang="en-CA" sz="1400" dirty="0">
                  <a:latin typeface="Arial"/>
                  <a:ea typeface="ＭＳ 明朝" pitchFamily="49" charset="-128"/>
                  <a:cs typeface="Arial"/>
                </a:rPr>
                <a:t>de </a:t>
              </a:r>
              <a:r>
                <a:rPr lang="en-CA" sz="1400" dirty="0" err="1">
                  <a:latin typeface="Arial"/>
                  <a:ea typeface="ＭＳ 明朝" pitchFamily="49" charset="-128"/>
                  <a:cs typeface="Arial"/>
                </a:rPr>
                <a:t>medios</a:t>
              </a:r>
              <a:r>
                <a:rPr lang="en-CA" sz="1400" dirty="0">
                  <a:latin typeface="Arial"/>
                  <a:ea typeface="ＭＳ 明朝" pitchFamily="49" charset="-128"/>
                  <a:cs typeface="Arial"/>
                </a:rPr>
                <a:t> de </a:t>
              </a:r>
              <a:r>
                <a:rPr lang="en-CA" sz="1400" dirty="0" err="1">
                  <a:latin typeface="Arial"/>
                  <a:ea typeface="ＭＳ 明朝" pitchFamily="49" charset="-128"/>
                  <a:cs typeface="Arial"/>
                </a:rPr>
                <a:t>subsistencia</a:t>
              </a:r>
              <a:endParaRPr lang="en-CA" sz="1400" dirty="0" smtClean="0">
                <a:latin typeface="Arial"/>
                <a:cs typeface="Arial"/>
              </a:endParaRPr>
            </a:p>
            <a:p>
              <a:pPr marL="177800" indent="-177800">
                <a:buFont typeface="Arial" charset="0"/>
                <a:buChar char="•"/>
              </a:pPr>
              <a:r>
                <a:rPr lang="en-CA" sz="1400" dirty="0" err="1" smtClean="0">
                  <a:latin typeface="Arial"/>
                  <a:cs typeface="Arial"/>
                </a:rPr>
                <a:t>Mejor</a:t>
              </a:r>
              <a:r>
                <a:rPr lang="en-CA" sz="1400" dirty="0" smtClean="0">
                  <a:latin typeface="Arial"/>
                  <a:cs typeface="Arial"/>
                </a:rPr>
                <a:t> </a:t>
              </a:r>
              <a:r>
                <a:rPr lang="en-CA" sz="1400" dirty="0" err="1" smtClean="0">
                  <a:latin typeface="Arial"/>
                  <a:cs typeface="Arial"/>
                </a:rPr>
                <a:t>acceso</a:t>
              </a:r>
              <a:r>
                <a:rPr lang="en-CA" sz="1400" dirty="0" smtClean="0">
                  <a:latin typeface="Arial"/>
                  <a:cs typeface="Arial"/>
                </a:rPr>
                <a:t> a </a:t>
              </a:r>
              <a:r>
                <a:rPr lang="en-CA" sz="1400" dirty="0" err="1" smtClean="0">
                  <a:latin typeface="Arial"/>
                  <a:cs typeface="Arial"/>
                </a:rPr>
                <a:t>semillas</a:t>
              </a:r>
              <a:r>
                <a:rPr lang="en-CA" sz="1400" dirty="0" smtClean="0">
                  <a:latin typeface="Arial"/>
                  <a:cs typeface="Arial"/>
                </a:rPr>
                <a:t> y </a:t>
              </a:r>
              <a:r>
                <a:rPr lang="en-CA" sz="1400" dirty="0" err="1" smtClean="0">
                  <a:latin typeface="Arial"/>
                  <a:cs typeface="Arial"/>
                </a:rPr>
                <a:t>fertilizantes</a:t>
              </a:r>
              <a:r>
                <a:rPr lang="en-CA" sz="1400" dirty="0" smtClean="0">
                  <a:latin typeface="Arial"/>
                  <a:cs typeface="Arial"/>
                </a:rPr>
                <a:t> a un </a:t>
              </a:r>
              <a:r>
                <a:rPr lang="en-CA" sz="1400" dirty="0" err="1" smtClean="0">
                  <a:latin typeface="Arial"/>
                  <a:cs typeface="Arial"/>
                </a:rPr>
                <a:t>nivel</a:t>
              </a:r>
              <a:r>
                <a:rPr lang="en-CA" sz="1400" dirty="0" smtClean="0">
                  <a:latin typeface="Arial"/>
                  <a:cs typeface="Arial"/>
                </a:rPr>
                <a:t> local.</a:t>
              </a:r>
            </a:p>
            <a:p>
              <a:pPr marL="177800" indent="-177800">
                <a:buFont typeface="Arial" charset="0"/>
                <a:buChar char="•"/>
              </a:pPr>
              <a:r>
                <a:rPr lang="en-US" sz="1400" dirty="0" smtClean="0">
                  <a:latin typeface="Arial"/>
                  <a:cs typeface="Arial"/>
                </a:rPr>
                <a:t>La </a:t>
              </a:r>
              <a:r>
                <a:rPr lang="en-US" sz="1400" dirty="0" err="1" smtClean="0">
                  <a:latin typeface="Arial"/>
                  <a:cs typeface="Arial"/>
                </a:rPr>
                <a:t>utilización</a:t>
              </a:r>
              <a:r>
                <a:rPr lang="en-US" sz="1400" dirty="0" smtClean="0">
                  <a:latin typeface="Arial"/>
                  <a:cs typeface="Arial"/>
                </a:rPr>
                <a:t> del </a:t>
              </a:r>
              <a:r>
                <a:rPr lang="en-US" sz="1400" dirty="0" err="1" smtClean="0">
                  <a:latin typeface="Arial"/>
                  <a:cs typeface="Arial"/>
                </a:rPr>
                <a:t>comercio</a:t>
              </a:r>
              <a:r>
                <a:rPr lang="en-US" sz="1400" dirty="0" smtClean="0">
                  <a:latin typeface="Arial"/>
                  <a:cs typeface="Arial"/>
                </a:rPr>
                <a:t> local </a:t>
              </a:r>
              <a:r>
                <a:rPr lang="en-US" sz="1400" dirty="0" err="1" smtClean="0">
                  <a:latin typeface="Arial"/>
                  <a:cs typeface="Arial"/>
                </a:rPr>
                <a:t>benefició</a:t>
              </a:r>
              <a:r>
                <a:rPr lang="en-US" sz="1400" dirty="0" smtClean="0">
                  <a:latin typeface="Arial"/>
                  <a:cs typeface="Arial"/>
                </a:rPr>
                <a:t> el </a:t>
              </a:r>
              <a:r>
                <a:rPr lang="en-US" sz="1400" dirty="0" err="1" smtClean="0">
                  <a:latin typeface="Arial"/>
                  <a:cs typeface="Arial"/>
                </a:rPr>
                <a:t>mercado</a:t>
              </a:r>
              <a:r>
                <a:rPr lang="en-US" sz="1400" dirty="0" smtClean="0">
                  <a:latin typeface="Arial"/>
                  <a:cs typeface="Arial"/>
                </a:rPr>
                <a:t> local y </a:t>
              </a:r>
              <a:r>
                <a:rPr lang="en-US" sz="1400" dirty="0" err="1" smtClean="0">
                  <a:latin typeface="Arial"/>
                  <a:cs typeface="Arial"/>
                </a:rPr>
                <a:t>asistió</a:t>
              </a:r>
              <a:r>
                <a:rPr lang="en-US" sz="1400" dirty="0" smtClean="0">
                  <a:latin typeface="Arial"/>
                  <a:cs typeface="Arial"/>
                </a:rPr>
                <a:t> </a:t>
              </a:r>
              <a:r>
                <a:rPr lang="en-US" sz="1400" dirty="0" err="1" smtClean="0">
                  <a:latin typeface="Arial"/>
                  <a:cs typeface="Arial"/>
                </a:rPr>
                <a:t>directamente</a:t>
              </a:r>
              <a:r>
                <a:rPr lang="en-US" sz="1400" dirty="0" smtClean="0">
                  <a:latin typeface="Arial"/>
                  <a:cs typeface="Arial"/>
                </a:rPr>
                <a:t> </a:t>
              </a:r>
              <a:r>
                <a:rPr lang="en-CA" sz="1400" dirty="0">
                  <a:latin typeface="Arial"/>
                  <a:ea typeface="ＭＳ 明朝" pitchFamily="49" charset="-128"/>
                  <a:cs typeface="Arial"/>
                </a:rPr>
                <a:t>los </a:t>
              </a:r>
              <a:r>
                <a:rPr lang="en-CA" sz="1400" dirty="0" err="1">
                  <a:latin typeface="Arial"/>
                  <a:ea typeface="ＭＳ 明朝" pitchFamily="49" charset="-128"/>
                  <a:cs typeface="Arial"/>
                </a:rPr>
                <a:t>medios</a:t>
              </a:r>
              <a:r>
                <a:rPr lang="en-CA" sz="1400" dirty="0">
                  <a:latin typeface="Arial"/>
                  <a:ea typeface="ＭＳ 明朝" pitchFamily="49" charset="-128"/>
                  <a:cs typeface="Arial"/>
                </a:rPr>
                <a:t> de </a:t>
              </a:r>
              <a:r>
                <a:rPr lang="en-CA" sz="1400" dirty="0" err="1">
                  <a:latin typeface="Arial"/>
                  <a:ea typeface="ＭＳ 明朝" pitchFamily="49" charset="-128"/>
                  <a:cs typeface="Arial"/>
                </a:rPr>
                <a:t>subsistencia</a:t>
              </a:r>
              <a:r>
                <a:rPr lang="en-CA" sz="1400" dirty="0">
                  <a:latin typeface="Arial"/>
                  <a:ea typeface="ＭＳ 明朝" pitchFamily="49" charset="-128"/>
                  <a:cs typeface="Arial"/>
                </a:rPr>
                <a:t> </a:t>
              </a:r>
              <a:r>
                <a:rPr lang="en-CA" sz="1400" dirty="0" err="1">
                  <a:latin typeface="Arial"/>
                  <a:ea typeface="ＭＳ 明朝" pitchFamily="49" charset="-128"/>
                  <a:cs typeface="Arial"/>
                </a:rPr>
                <a:t>dentro</a:t>
              </a:r>
              <a:r>
                <a:rPr lang="en-CA" sz="1400" dirty="0">
                  <a:latin typeface="Arial"/>
                  <a:ea typeface="ＭＳ 明朝" pitchFamily="49" charset="-128"/>
                  <a:cs typeface="Arial"/>
                </a:rPr>
                <a:t> de la </a:t>
              </a:r>
              <a:r>
                <a:rPr lang="en-CA" sz="1400" dirty="0" err="1" smtClean="0">
                  <a:latin typeface="Arial"/>
                  <a:ea typeface="ＭＳ 明朝" pitchFamily="49" charset="-128"/>
                  <a:cs typeface="Arial"/>
                </a:rPr>
                <a:t>comunidad</a:t>
              </a:r>
              <a:r>
                <a:rPr lang="en-CA" sz="1400" dirty="0" smtClean="0">
                  <a:latin typeface="Arial"/>
                  <a:ea typeface="ＭＳ 明朝" pitchFamily="49" charset="-128"/>
                  <a:cs typeface="Arial"/>
                </a:rPr>
                <a:t>. </a:t>
              </a:r>
              <a:endParaRPr lang="en-US" sz="1400" dirty="0"/>
            </a:p>
            <a:p>
              <a:pPr marL="177800" indent="-177800">
                <a:buFont typeface="Arial" charset="0"/>
                <a:buChar char="•"/>
              </a:pPr>
              <a:endParaRPr lang="en-CA" sz="1400" dirty="0" smtClean="0"/>
            </a:p>
          </p:txBody>
        </p:sp>
      </p:grpSp>
      <p:sp>
        <p:nvSpPr>
          <p:cNvPr id="35855" name="Rectangle 91"/>
          <p:cNvSpPr>
            <a:spLocks noChangeArrowheads="1"/>
          </p:cNvSpPr>
          <p:nvPr/>
        </p:nvSpPr>
        <p:spPr bwMode="auto">
          <a:xfrm>
            <a:off x="4264025" y="6326188"/>
            <a:ext cx="3403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200">
                <a:hlinkClick r:id="rId7"/>
              </a:rPr>
              <a:t>http://crs.org/kenya/finding-peace-post-conflict/</a:t>
            </a:r>
            <a:endParaRPr lang="en-CA" sz="1200"/>
          </a:p>
        </p:txBody>
      </p:sp>
      <p:sp>
        <p:nvSpPr>
          <p:cNvPr id="42" name="スライド番号プレースホルダ 4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EC731E-6A4C-4AE3-8ECE-DB097E4058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915400" cy="350838"/>
          </a:xfrm>
          <a:solidFill>
            <a:srgbClr val="92D050"/>
          </a:solidFill>
        </p:spPr>
        <p:txBody>
          <a:bodyPr/>
          <a:lstStyle/>
          <a:p>
            <a:pPr marL="0" indent="0" eaLnBrk="1" hangingPunct="1"/>
            <a:r>
              <a:rPr lang="en-US" sz="2000" dirty="0" err="1"/>
              <a:t>P</a:t>
            </a:r>
            <a:r>
              <a:rPr lang="en-US" sz="2000" dirty="0" err="1" smtClean="0"/>
              <a:t>otenciales</a:t>
            </a:r>
            <a:r>
              <a:rPr lang="en-US" sz="2000" dirty="0" smtClean="0"/>
              <a:t> </a:t>
            </a:r>
            <a:r>
              <a:rPr lang="en-US" sz="2000" dirty="0" err="1" smtClean="0"/>
              <a:t>desafíos</a:t>
            </a:r>
            <a:r>
              <a:rPr lang="en-US" sz="2000" dirty="0" smtClean="0"/>
              <a:t> </a:t>
            </a:r>
            <a:r>
              <a:rPr lang="en-US" sz="2000" dirty="0"/>
              <a:t>del </a:t>
            </a:r>
            <a:r>
              <a:rPr lang="en-US" sz="2000" dirty="0" err="1"/>
              <a:t>uso</a:t>
            </a:r>
            <a:r>
              <a:rPr lang="en-US" sz="2000" dirty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dinero</a:t>
            </a:r>
            <a:r>
              <a:rPr lang="en-US" sz="2000" dirty="0" smtClean="0"/>
              <a:t> en </a:t>
            </a:r>
            <a:r>
              <a:rPr lang="en-US" sz="2000" dirty="0" err="1" smtClean="0"/>
              <a:t>efectivo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los </a:t>
            </a:r>
            <a:r>
              <a:rPr lang="en-US" sz="2000" dirty="0" err="1" smtClean="0"/>
              <a:t>medios</a:t>
            </a:r>
            <a:r>
              <a:rPr lang="en-US" sz="2000" dirty="0" smtClean="0"/>
              <a:t> de </a:t>
            </a:r>
            <a:r>
              <a:rPr lang="en-US" sz="2000" dirty="0" err="1"/>
              <a:t>subsistencia</a:t>
            </a:r>
            <a:endParaRPr lang="en-CA" sz="2000" dirty="0" smtClean="0"/>
          </a:p>
        </p:txBody>
      </p:sp>
      <p:sp>
        <p:nvSpPr>
          <p:cNvPr id="36866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765175"/>
            <a:ext cx="8154988" cy="5446713"/>
          </a:xfrm>
        </p:spPr>
        <p:txBody>
          <a:bodyPr>
            <a:normAutofit lnSpcReduction="10000"/>
          </a:bodyPr>
          <a:lstStyle/>
          <a:p>
            <a:pPr marL="176213" indent="-176213" eaLnBrk="1" hangingPunct="1">
              <a:buFont typeface="Wingdings" pitchFamily="2" charset="2"/>
              <a:buChar char="§"/>
            </a:pPr>
            <a:r>
              <a:rPr lang="en-US" sz="2000" b="1" i="1" dirty="0" smtClean="0"/>
              <a:t>El </a:t>
            </a:r>
            <a:r>
              <a:rPr lang="en-US" sz="2000" b="1" i="1" dirty="0" err="1" smtClean="0"/>
              <a:t>dinero</a:t>
            </a:r>
            <a:r>
              <a:rPr lang="en-US" sz="2000" b="1" i="1" dirty="0" smtClean="0"/>
              <a:t> en </a:t>
            </a:r>
            <a:r>
              <a:rPr lang="en-US" sz="2000" b="1" i="1" dirty="0" err="1" smtClean="0"/>
              <a:t>efectivo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es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difícil</a:t>
            </a:r>
            <a:r>
              <a:rPr lang="en-US" sz="2000" b="1" i="1" dirty="0" smtClean="0"/>
              <a:t> de </a:t>
            </a:r>
            <a:r>
              <a:rPr lang="en-US" sz="2000" b="1" i="1" dirty="0" err="1" smtClean="0"/>
              <a:t>monitorear</a:t>
            </a:r>
            <a:r>
              <a:rPr lang="en-US" sz="2000" b="1" i="1" dirty="0" smtClean="0"/>
              <a:t>. </a:t>
            </a:r>
            <a:r>
              <a:rPr lang="en-US" sz="2000" dirty="0" smtClean="0"/>
              <a:t>Este ha </a:t>
            </a:r>
            <a:r>
              <a:rPr lang="en-US" sz="2000" dirty="0" err="1" smtClean="0"/>
              <a:t>sido</a:t>
            </a:r>
            <a:r>
              <a:rPr lang="en-US" sz="2000" dirty="0" smtClean="0"/>
              <a:t> un </a:t>
            </a:r>
            <a:r>
              <a:rPr lang="en-US" sz="2000" dirty="0" err="1" smtClean="0"/>
              <a:t>impedimento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muchos</a:t>
            </a:r>
            <a:r>
              <a:rPr lang="en-US" sz="2000" dirty="0" smtClean="0"/>
              <a:t> </a:t>
            </a:r>
            <a:r>
              <a:rPr lang="en-US" sz="2000" dirty="0" err="1" smtClean="0"/>
              <a:t>proveedores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medios</a:t>
            </a:r>
            <a:r>
              <a:rPr lang="en-US" sz="2000" dirty="0" smtClean="0"/>
              <a:t> de </a:t>
            </a:r>
            <a:r>
              <a:rPr lang="en-US" sz="2000" dirty="0" err="1" smtClean="0"/>
              <a:t>subsistencia</a:t>
            </a:r>
            <a:r>
              <a:rPr lang="en-US" sz="2000" dirty="0" smtClean="0"/>
              <a:t>, </a:t>
            </a:r>
            <a:r>
              <a:rPr lang="en-US" sz="2000" dirty="0" err="1"/>
              <a:t>quiénes</a:t>
            </a:r>
            <a:r>
              <a:rPr lang="en-US" sz="2000" dirty="0"/>
              <a:t> son </a:t>
            </a:r>
            <a:r>
              <a:rPr lang="en-US" sz="2000" dirty="0" err="1"/>
              <a:t>igualmente</a:t>
            </a:r>
            <a:r>
              <a:rPr lang="en-US" sz="2000" dirty="0"/>
              <a:t> </a:t>
            </a:r>
            <a:r>
              <a:rPr lang="en-US" sz="2000" dirty="0" err="1"/>
              <a:t>responsables</a:t>
            </a:r>
            <a:r>
              <a:rPr lang="en-US" sz="2000" dirty="0"/>
              <a:t> </a:t>
            </a:r>
            <a:r>
              <a:rPr lang="en-US" sz="2000" dirty="0" smtClean="0"/>
              <a:t>ante los </a:t>
            </a:r>
            <a:r>
              <a:rPr lang="en-US" sz="2000" dirty="0" err="1" smtClean="0"/>
              <a:t>donantes</a:t>
            </a:r>
            <a:r>
              <a:rPr lang="en-US" sz="2000" dirty="0"/>
              <a:t>. Sin embargo, los </a:t>
            </a:r>
            <a:r>
              <a:rPr lang="en-US" sz="2000" dirty="0" err="1"/>
              <a:t>estudios</a:t>
            </a:r>
            <a:r>
              <a:rPr lang="en-US" sz="2000" dirty="0"/>
              <a:t> </a:t>
            </a:r>
            <a:r>
              <a:rPr lang="en-US" sz="2000" dirty="0" err="1"/>
              <a:t>sugieren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con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cuidadosa</a:t>
            </a:r>
            <a:r>
              <a:rPr lang="en-US" sz="2000" dirty="0"/>
              <a:t> </a:t>
            </a:r>
            <a:r>
              <a:rPr lang="en-US" sz="2000" dirty="0" err="1"/>
              <a:t>selección</a:t>
            </a:r>
            <a:r>
              <a:rPr lang="en-US" sz="2000" dirty="0"/>
              <a:t> de los </a:t>
            </a:r>
            <a:r>
              <a:rPr lang="en-US" sz="2000" dirty="0" err="1" smtClean="0"/>
              <a:t>beneficiarios</a:t>
            </a:r>
            <a:r>
              <a:rPr lang="en-US" sz="2000" dirty="0"/>
              <a:t> </a:t>
            </a:r>
            <a:r>
              <a:rPr lang="en-US" sz="2000" dirty="0" smtClean="0"/>
              <a:t>y un </a:t>
            </a:r>
            <a:r>
              <a:rPr lang="en-US" sz="2000" dirty="0" err="1"/>
              <a:t>fuerte</a:t>
            </a:r>
            <a:r>
              <a:rPr lang="en-US" sz="2000" dirty="0"/>
              <a:t> plan de </a:t>
            </a:r>
            <a:r>
              <a:rPr lang="en-US" sz="2000" dirty="0" err="1"/>
              <a:t>monitoreo</a:t>
            </a:r>
            <a:r>
              <a:rPr lang="en-US" sz="2000" dirty="0"/>
              <a:t> y </a:t>
            </a:r>
            <a:r>
              <a:rPr lang="en-US" sz="2000" dirty="0" err="1"/>
              <a:t>evaluación</a:t>
            </a:r>
            <a:r>
              <a:rPr lang="en-US" sz="2000" dirty="0"/>
              <a:t>,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donaciones</a:t>
            </a:r>
            <a:r>
              <a:rPr lang="en-US" sz="2000" dirty="0" smtClean="0"/>
              <a:t> </a:t>
            </a:r>
            <a:r>
              <a:rPr lang="en-US" sz="2000" dirty="0"/>
              <a:t>en </a:t>
            </a:r>
            <a:r>
              <a:rPr lang="en-US" sz="2000" dirty="0" err="1"/>
              <a:t>efectivo</a:t>
            </a:r>
            <a:r>
              <a:rPr lang="en-US" sz="2000" dirty="0"/>
              <a:t> se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vincular</a:t>
            </a:r>
            <a:r>
              <a:rPr lang="en-US" sz="2000" dirty="0"/>
              <a:t> </a:t>
            </a:r>
            <a:r>
              <a:rPr lang="en-US" sz="2000" dirty="0" err="1"/>
              <a:t>directamente</a:t>
            </a:r>
            <a:r>
              <a:rPr lang="en-US" sz="2000" dirty="0"/>
              <a:t> a la </a:t>
            </a:r>
            <a:r>
              <a:rPr lang="en-US" sz="2000" dirty="0" err="1"/>
              <a:t>recuperación</a:t>
            </a:r>
            <a:r>
              <a:rPr lang="en-US" sz="2000" dirty="0"/>
              <a:t> de </a:t>
            </a:r>
            <a:r>
              <a:rPr lang="en-US" sz="2000" dirty="0" err="1" smtClean="0"/>
              <a:t>bienes</a:t>
            </a:r>
            <a:r>
              <a:rPr lang="en-US" sz="2000" dirty="0" smtClean="0"/>
              <a:t>.</a:t>
            </a:r>
          </a:p>
          <a:p>
            <a:pPr marL="0" indent="0" eaLnBrk="1" hangingPunct="1"/>
            <a:endParaRPr lang="en-US" sz="2000" dirty="0" smtClean="0"/>
          </a:p>
          <a:p>
            <a:pPr marL="176213" indent="-176213" eaLnBrk="1" hangingPunct="1">
              <a:buFont typeface="Wingdings" pitchFamily="2" charset="2"/>
              <a:buChar char="§"/>
            </a:pPr>
            <a:r>
              <a:rPr lang="es-ES_tradnl" sz="2000" b="1" i="1" dirty="0" smtClean="0"/>
              <a:t>Objetivos </a:t>
            </a:r>
            <a:r>
              <a:rPr lang="es-ES_tradnl" sz="2000" b="1" i="1" dirty="0"/>
              <a:t>efectivos y registro de los beneficiarios puede ser difícil debido a que todos quieren dinero en efectivo.  </a:t>
            </a:r>
            <a:r>
              <a:rPr lang="es-ES_tradnl" sz="2000" dirty="0"/>
              <a:t>Los profesionales han intentado abordar esta cuestión en diversas formas. Una aproximación efectiva es trabajar a través de Organizaciones no </a:t>
            </a:r>
            <a:r>
              <a:rPr lang="es-ES_tradnl" sz="2000" dirty="0" smtClean="0"/>
              <a:t>Gubernamentales (ONG) locales </a:t>
            </a:r>
            <a:r>
              <a:rPr lang="es-ES_tradnl" sz="2000" dirty="0"/>
              <a:t>y grupos de la sociedad civil quienes están familiarizados con la población prevista. </a:t>
            </a:r>
            <a:endParaRPr lang="es-ES_tradnl" sz="2000" dirty="0" smtClean="0"/>
          </a:p>
          <a:p>
            <a:pPr marL="176213" indent="-176213" eaLnBrk="1" hangingPunct="1">
              <a:buFont typeface="Wingdings" pitchFamily="2" charset="2"/>
              <a:buChar char="§"/>
            </a:pPr>
            <a:endParaRPr lang="es-ES_tradnl" sz="2000" b="1" dirty="0"/>
          </a:p>
          <a:p>
            <a:pPr marL="176213" indent="-176213" eaLnBrk="1" hangingPunct="1">
              <a:buFont typeface="Wingdings" pitchFamily="2" charset="2"/>
              <a:buChar char="§"/>
            </a:pPr>
            <a:r>
              <a:rPr lang="es-ES_tradnl" sz="2000" b="1" i="1" dirty="0" smtClean="0"/>
              <a:t>Mujeres </a:t>
            </a:r>
            <a:r>
              <a:rPr lang="es-ES_tradnl" sz="2000" b="1" i="1" dirty="0"/>
              <a:t>y niños se benefician menos, cuando el dinero en efectivo es distribuido a los hombres</a:t>
            </a:r>
            <a:r>
              <a:rPr lang="es-ES_tradnl" sz="2000" b="1" dirty="0"/>
              <a:t>. </a:t>
            </a:r>
            <a:r>
              <a:rPr lang="es-ES_tradnl" sz="2000" dirty="0"/>
              <a:t>Reconociendo éste desafío, muchos programas de subsidios de dinero en efectivo ahora insisten en la distribución de dinero en efectivo directamente al beneficiario.</a:t>
            </a:r>
            <a:r>
              <a:rPr lang="es-ES_tradnl" sz="2000" b="1" dirty="0"/>
              <a:t> </a:t>
            </a:r>
            <a:endParaRPr lang="es-ES_tradnl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5CDF6F60-8383-4C65-A03A-30FB08DDC29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05838" cy="328613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ES_tradnl" sz="2000" i="1" dirty="0" smtClean="0"/>
              <a:t>Caso </a:t>
            </a:r>
            <a:r>
              <a:rPr lang="es-ES_tradnl" sz="2000" i="1" dirty="0"/>
              <a:t>4: Fondos de medios de subsistencia y </a:t>
            </a:r>
            <a:r>
              <a:rPr lang="es-ES_tradnl" sz="2000" i="1" dirty="0" smtClean="0"/>
              <a:t>Ayuda </a:t>
            </a:r>
            <a:r>
              <a:rPr lang="es-ES_tradnl" sz="2000" i="1" dirty="0"/>
              <a:t>(LRF)</a:t>
            </a:r>
          </a:p>
          <a:p>
            <a:pPr marL="0" indent="0" eaLnBrk="1" hangingPunct="1"/>
            <a:endParaRPr lang="en-CA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29038"/>
            <a:ext cx="8605838" cy="34925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Lecciones</a:t>
            </a:r>
            <a:endParaRPr lang="en-CA" sz="2000" dirty="0"/>
          </a:p>
        </p:txBody>
      </p:sp>
      <p:sp>
        <p:nvSpPr>
          <p:cNvPr id="37892" name="Content Placeholder 5"/>
          <p:cNvSpPr>
            <a:spLocks noGrp="1"/>
          </p:cNvSpPr>
          <p:nvPr>
            <p:ph sz="quarter" idx="17"/>
          </p:nvPr>
        </p:nvSpPr>
        <p:spPr>
          <a:xfrm>
            <a:off x="290513" y="387350"/>
            <a:ext cx="8097837" cy="3097213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arabicPeriod"/>
            </a:pPr>
            <a:r>
              <a:rPr lang="es-ES_tradnl" sz="1800" dirty="0"/>
              <a:t>El personal de LRF inicia el proceso visitando comunidades afectadas y haciendo conciencia de los fondos </a:t>
            </a:r>
            <a:r>
              <a:rPr lang="es-ES_tradnl" sz="1800" dirty="0" smtClean="0"/>
              <a:t>disponibles y de los </a:t>
            </a:r>
            <a:r>
              <a:rPr lang="es-ES_tradnl" sz="1800" dirty="0"/>
              <a:t>criterios requeridos para ser elegido y se focalizan en la asistencia de la población más vulnerable. </a:t>
            </a:r>
          </a:p>
          <a:p>
            <a:pPr lvl="0">
              <a:buFont typeface="+mj-lt"/>
              <a:buAutoNum type="arabicPeriod"/>
            </a:pPr>
            <a:r>
              <a:rPr lang="es-ES_tradnl" sz="1800" dirty="0" smtClean="0"/>
              <a:t>Los destinatarios de LRF deben proveer información acerca de lo medios de subsistencia previos y posteriores al desastre y </a:t>
            </a:r>
            <a:r>
              <a:rPr lang="es-ES_tradnl" sz="1800" dirty="0" smtClean="0"/>
              <a:t>dar prueba </a:t>
            </a:r>
            <a:r>
              <a:rPr lang="es-ES_tradnl" sz="1800" dirty="0" smtClean="0"/>
              <a:t>de que ellos no han recibido otro tipo de asistencia. </a:t>
            </a:r>
          </a:p>
          <a:p>
            <a:pPr lvl="0">
              <a:buFont typeface="+mj-lt"/>
              <a:buAutoNum type="arabicPeriod"/>
            </a:pPr>
            <a:r>
              <a:rPr lang="es-ES_tradnl" sz="1800" dirty="0" smtClean="0"/>
              <a:t>AIDMI compra los bienes y se los entrega al destinatario. Una serie de visitas de monitoreo y una evaluación de segundas necesidades son llevadas a cabo para verificar si es necesaria más asistencia. </a:t>
            </a:r>
          </a:p>
          <a:p>
            <a:pPr lvl="0">
              <a:buFont typeface="+mj-lt"/>
              <a:buAutoNum type="arabicPeriod"/>
            </a:pPr>
            <a:r>
              <a:rPr lang="es-ES_tradnl" sz="1800" dirty="0" smtClean="0"/>
              <a:t>Aunque el personal  trabaja intensamente en trabajos que consumen tiempo, ha sido altamente exitoso, ayudando  a más de 10.000 mujeres con bajos ingresos, minorías sociales y a trabajadores informales del sector. </a:t>
            </a:r>
            <a:endParaRPr lang="es-ES_tradnl" sz="1800" dirty="0"/>
          </a:p>
        </p:txBody>
      </p:sp>
      <p:sp>
        <p:nvSpPr>
          <p:cNvPr id="37893" name="Content Placeholder 7"/>
          <p:cNvSpPr>
            <a:spLocks noGrp="1"/>
          </p:cNvSpPr>
          <p:nvPr>
            <p:ph sz="quarter" idx="19"/>
          </p:nvPr>
        </p:nvSpPr>
        <p:spPr>
          <a:xfrm>
            <a:off x="276225" y="4252913"/>
            <a:ext cx="8258175" cy="2257425"/>
          </a:xfrm>
        </p:spPr>
        <p:txBody>
          <a:bodyPr>
            <a:noAutofit/>
          </a:bodyPr>
          <a:lstStyle/>
          <a:p>
            <a:pPr lvl="0">
              <a:buFont typeface="Arial"/>
              <a:buChar char="•"/>
            </a:pPr>
            <a:r>
              <a:rPr lang="es-ES_tradnl" sz="1700" dirty="0"/>
              <a:t>Esta forma de soporte material asegura que la asistencia esta siendo usada como fue planificada, mientras sigue dejando  el poder de decisión en manos de los beneficiarios. </a:t>
            </a:r>
          </a:p>
          <a:p>
            <a:pPr lvl="0">
              <a:buFont typeface="Arial"/>
              <a:buChar char="•"/>
            </a:pPr>
            <a:r>
              <a:rPr lang="es-ES_tradnl" sz="1700" dirty="0"/>
              <a:t>En un medioambiente económico dinámico seguido a un desastre, el continuo monitoreo y la oportunidad de asistencia adicional le da a los beneficiarios la flexibilidad de hacer cambios en sus estrategias de subsistencia si la demanda en el mercado se debilita. </a:t>
            </a:r>
          </a:p>
          <a:p>
            <a:pPr lvl="0">
              <a:buFont typeface="Arial"/>
              <a:buChar char="•"/>
            </a:pPr>
            <a:r>
              <a:rPr lang="es-ES_tradnl" sz="1700" dirty="0"/>
              <a:t>Debido que esta aproximación es intensiva para el personal, podría ser menos viable a gran escala. 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D174DDE-9C30-4E43-8C2D-70E02762276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05838" cy="388938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ES_tradnl" sz="2000" i="1" dirty="0"/>
              <a:t>Caso 5: Provisión no coordinada de botes de pesca</a:t>
            </a:r>
          </a:p>
          <a:p>
            <a:pPr marL="0" indent="0" eaLnBrk="1" hangingPunct="1"/>
            <a:endParaRPr lang="en-CA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516313"/>
            <a:ext cx="8605838" cy="365125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Lecciones</a:t>
            </a:r>
            <a:endParaRPr lang="en-CA" sz="2000" dirty="0"/>
          </a:p>
        </p:txBody>
      </p:sp>
      <p:sp>
        <p:nvSpPr>
          <p:cNvPr id="39940" name="Content Placeholder 5"/>
          <p:cNvSpPr>
            <a:spLocks noGrp="1"/>
          </p:cNvSpPr>
          <p:nvPr>
            <p:ph sz="quarter" idx="17"/>
          </p:nvPr>
        </p:nvSpPr>
        <p:spPr>
          <a:xfrm>
            <a:off x="112713" y="492125"/>
            <a:ext cx="8485187" cy="3089275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s-ES_tradnl" dirty="0"/>
              <a:t>La asistencia para remplazar los botes dañados ha venido de muchos donantes y el número de botes ya es cercano al nivel previo al tsunami.   </a:t>
            </a:r>
          </a:p>
          <a:p>
            <a:pPr lvl="0">
              <a:buFont typeface="+mj-lt"/>
              <a:buAutoNum type="arabicPeriod"/>
            </a:pPr>
            <a:r>
              <a:rPr lang="es-ES_tradnl" dirty="0"/>
              <a:t>El reemplazo no coordinado de botes de pesca en algunas localidades se ha traducido  en un gran número de botes más pequeños que antes del tsunami, llevando potencialmente a </a:t>
            </a:r>
            <a:r>
              <a:rPr lang="es-ES_tradnl" dirty="0" smtClean="0"/>
              <a:t>un exceso de </a:t>
            </a:r>
            <a:r>
              <a:rPr lang="es-ES_tradnl" dirty="0"/>
              <a:t>pesca. </a:t>
            </a:r>
          </a:p>
          <a:p>
            <a:pPr lvl="0">
              <a:buFont typeface="+mj-lt"/>
              <a:buAutoNum type="arabicPeriod"/>
            </a:pPr>
            <a:r>
              <a:rPr lang="es-ES_tradnl" dirty="0"/>
              <a:t>Los datos también muestran que muchas </a:t>
            </a:r>
            <a:r>
              <a:rPr lang="es-ES_tradnl" dirty="0" smtClean="0"/>
              <a:t>ONG están </a:t>
            </a:r>
            <a:r>
              <a:rPr lang="es-ES_tradnl" dirty="0"/>
              <a:t>planeando </a:t>
            </a:r>
            <a:r>
              <a:rPr lang="es-ES_tradnl" dirty="0" smtClean="0"/>
              <a:t>continuar, </a:t>
            </a:r>
            <a:r>
              <a:rPr lang="es-ES_tradnl" dirty="0"/>
              <a:t>ofreciendo barcos que en algunos lugares podrían dar lugar a una duplicación del esfuerzo pesquero previo al tsunami. </a:t>
            </a:r>
          </a:p>
          <a:p>
            <a:pPr lvl="0">
              <a:buFont typeface="+mj-lt"/>
              <a:buAutoNum type="arabicPeriod"/>
            </a:pPr>
            <a:r>
              <a:rPr lang="es-ES_tradnl" dirty="0"/>
              <a:t>Como resultado, los esfuerzos están en marcha para promover una reducción en la distribución de embarcaciones pequeñas. Algunas </a:t>
            </a:r>
            <a:r>
              <a:rPr lang="es-ES_tradnl" dirty="0" smtClean="0"/>
              <a:t>ONG </a:t>
            </a:r>
            <a:r>
              <a:rPr lang="es-ES_tradnl" dirty="0"/>
              <a:t>han dado respuesta, </a:t>
            </a:r>
            <a:r>
              <a:rPr lang="es-ES_tradnl" dirty="0" err="1"/>
              <a:t>Sewa</a:t>
            </a:r>
            <a:r>
              <a:rPr lang="es-ES_tradnl" dirty="0"/>
              <a:t> Lanka, una ONG, canceló una orden de 2000 canoas tradicionales </a:t>
            </a:r>
            <a:r>
              <a:rPr lang="es-ES_tradnl" dirty="0">
                <a:sym typeface="Wingdings"/>
              </a:rPr>
              <a:t></a:t>
            </a:r>
            <a:r>
              <a:rPr lang="es-ES_tradnl" b="1" dirty="0"/>
              <a:t> </a:t>
            </a:r>
            <a:r>
              <a:rPr lang="es-ES_tradnl" b="1" dirty="0">
                <a:solidFill>
                  <a:srgbClr val="FF0000"/>
                </a:solidFill>
              </a:rPr>
              <a:t>Reintegro de asistencia material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41" name="Content Placeholder 7"/>
          <p:cNvSpPr>
            <a:spLocks noGrp="1"/>
          </p:cNvSpPr>
          <p:nvPr>
            <p:ph sz="quarter" idx="19"/>
          </p:nvPr>
        </p:nvSpPr>
        <p:spPr>
          <a:xfrm>
            <a:off x="203200" y="4017963"/>
            <a:ext cx="8186738" cy="3074987"/>
          </a:xfrm>
        </p:spPr>
        <p:txBody>
          <a:bodyPr/>
          <a:lstStyle/>
          <a:p>
            <a:pPr lvl="0">
              <a:buFont typeface="Arial"/>
              <a:buChar char="•"/>
            </a:pPr>
            <a:r>
              <a:rPr lang="es-ES_tradnl" sz="1800" dirty="0"/>
              <a:t>La </a:t>
            </a:r>
            <a:r>
              <a:rPr lang="es-ES_tradnl" sz="1800" dirty="0" smtClean="0"/>
              <a:t>asistencia no monetaria falló </a:t>
            </a:r>
            <a:r>
              <a:rPr lang="es-ES_tradnl" sz="1800" dirty="0"/>
              <a:t>en </a:t>
            </a:r>
            <a:r>
              <a:rPr lang="es-ES_tradnl" sz="1800" dirty="0" smtClean="0"/>
              <a:t>considerar </a:t>
            </a:r>
            <a:r>
              <a:rPr lang="es-ES_tradnl" sz="1800" dirty="0"/>
              <a:t>adecuadamente el contexto y </a:t>
            </a:r>
            <a:r>
              <a:rPr lang="es-ES_tradnl" sz="1800" dirty="0" smtClean="0"/>
              <a:t>las necesidades </a:t>
            </a:r>
            <a:r>
              <a:rPr lang="es-ES_tradnl" sz="1800" dirty="0"/>
              <a:t>específicas de los pescadores de las áreas afectadas. </a:t>
            </a:r>
          </a:p>
          <a:p>
            <a:pPr lvl="0">
              <a:buFont typeface="Arial"/>
              <a:buChar char="•"/>
            </a:pPr>
            <a:r>
              <a:rPr lang="es-ES_tradnl" sz="1800" dirty="0"/>
              <a:t>Sin involucrar activamente a los pescadores en la determinación del diseño de los requerimientos, la asistencia proveída falla </a:t>
            </a:r>
            <a:r>
              <a:rPr lang="es-ES_tradnl" sz="1800" dirty="0" smtClean="0"/>
              <a:t>en </a:t>
            </a:r>
            <a:r>
              <a:rPr lang="es-ES_tradnl" sz="1800" dirty="0"/>
              <a:t>reconocer los efectos complejos sobre el ecosistema marino y sobre la economía local. </a:t>
            </a:r>
          </a:p>
          <a:p>
            <a:pPr lvl="0">
              <a:buFont typeface="Arial"/>
              <a:buChar char="•"/>
            </a:pPr>
            <a:r>
              <a:rPr lang="es-ES_tradnl" sz="1800" dirty="0"/>
              <a:t>Es extremamente importante </a:t>
            </a:r>
            <a:r>
              <a:rPr lang="es-ES_tradnl" sz="1800" dirty="0" smtClean="0"/>
              <a:t>realizar un proceso de </a:t>
            </a:r>
            <a:r>
              <a:rPr lang="es-ES_tradnl" sz="1800" dirty="0" smtClean="0"/>
              <a:t>consultas </a:t>
            </a:r>
            <a:r>
              <a:rPr lang="es-ES_tradnl" sz="1800" dirty="0"/>
              <a:t>al nivel de la </a:t>
            </a:r>
            <a:r>
              <a:rPr lang="es-ES_tradnl" sz="1800" dirty="0" smtClean="0"/>
              <a:t>aldea </a:t>
            </a:r>
            <a:r>
              <a:rPr lang="es-ES_tradnl" sz="1800" dirty="0"/>
              <a:t>y de las comunidades para identificar las necesidades reales y la mejor manera de cubrir esas necesidades, incluyendo el tipo de material, </a:t>
            </a:r>
            <a:r>
              <a:rPr lang="es-ES_tradnl" sz="1800" dirty="0" err="1"/>
              <a:t>ej</a:t>
            </a:r>
            <a:r>
              <a:rPr lang="es-ES_tradnl" sz="1800" dirty="0"/>
              <a:t>: adquisiciones importadas o locales. 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25E25BDD-7EE6-468B-934D-E1294AB6CD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05838" cy="360363"/>
          </a:xfrm>
        </p:spPr>
        <p:txBody>
          <a:bodyPr/>
          <a:lstStyle/>
          <a:p>
            <a:pPr lvl="0"/>
            <a:r>
              <a:rPr lang="es-ES_tradnl" sz="1800" dirty="0"/>
              <a:t>Sub problema 2: Creando un ingreso temporal-ganando oportunidades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quarter" idx="15"/>
          </p:nvPr>
        </p:nvSpPr>
        <p:spPr>
          <a:xfrm>
            <a:off x="150813" y="382589"/>
            <a:ext cx="8308975" cy="1116012"/>
          </a:xfrm>
        </p:spPr>
        <p:txBody>
          <a:bodyPr>
            <a:normAutofit fontScale="92500"/>
          </a:bodyPr>
          <a:lstStyle/>
          <a:p>
            <a:pPr marL="0" lvl="2" indent="0" algn="just" eaLnBrk="1" hangingPunct="1">
              <a:buNone/>
            </a:pPr>
            <a:r>
              <a:rPr lang="en-US" sz="1700" dirty="0" err="1">
                <a:ea typeface="Calibri" pitchFamily="34" charset="0"/>
                <a:cs typeface="Times New Roman" pitchFamily="18" charset="0"/>
              </a:rPr>
              <a:t>Comprometiendo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las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personas en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ingresos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 smtClean="0">
                <a:ea typeface="Calibri" pitchFamily="34" charset="0"/>
                <a:cs typeface="Times New Roman" pitchFamily="18" charset="0"/>
              </a:rPr>
              <a:t>temporales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700" dirty="0" err="1" smtClean="0">
                <a:ea typeface="Calibri" pitchFamily="34" charset="0"/>
                <a:cs typeface="Times New Roman" pitchFamily="18" charset="0"/>
              </a:rPr>
              <a:t>generando</a:t>
            </a:r>
            <a:r>
              <a:rPr lang="en-US" sz="17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oportunidades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puede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servir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múltiples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objetivos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de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recuperación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Además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de </a:t>
            </a:r>
            <a:r>
              <a:rPr lang="en-US" sz="1700" dirty="0" err="1" smtClean="0">
                <a:ea typeface="Calibri" pitchFamily="34" charset="0"/>
                <a:cs typeface="Times New Roman" pitchFamily="18" charset="0"/>
              </a:rPr>
              <a:t>proveer</a:t>
            </a:r>
            <a:r>
              <a:rPr lang="en-US" sz="1700" dirty="0" smtClean="0">
                <a:ea typeface="Calibri" pitchFamily="34" charset="0"/>
                <a:cs typeface="Times New Roman" pitchFamily="18" charset="0"/>
              </a:rPr>
              <a:t> un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salario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regular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para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cubrir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las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necesidades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básicas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del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hogar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y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reconstruir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activos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productivos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, el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empleo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temporal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puede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ayudar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aliviar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el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efecto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psico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-social </a:t>
            </a:r>
            <a:r>
              <a:rPr lang="en-US" sz="1700" dirty="0" smtClean="0">
                <a:ea typeface="Calibri" pitchFamily="34" charset="0"/>
                <a:cs typeface="Times New Roman" pitchFamily="18" charset="0"/>
              </a:rPr>
              <a:t>de </a:t>
            </a:r>
            <a:r>
              <a:rPr lang="en-US" sz="1700" dirty="0" err="1" smtClean="0">
                <a:ea typeface="Calibri" pitchFamily="34" charset="0"/>
                <a:cs typeface="Times New Roman" pitchFamily="18" charset="0"/>
              </a:rPr>
              <a:t>dependencia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a</a:t>
            </a:r>
            <a:r>
              <a:rPr lang="en-US" sz="17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largo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plazo</a:t>
            </a:r>
            <a:r>
              <a:rPr lang="en-US" sz="17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smtClean="0">
                <a:ea typeface="Calibri" pitchFamily="34" charset="0"/>
                <a:cs typeface="Times New Roman" pitchFamily="18" charset="0"/>
              </a:rPr>
              <a:t>en </a:t>
            </a:r>
            <a:r>
              <a:rPr lang="en-US" sz="1700" dirty="0" smtClean="0">
                <a:ea typeface="Calibri" pitchFamily="34" charset="0"/>
                <a:cs typeface="Times New Roman" pitchFamily="18" charset="0"/>
              </a:rPr>
              <a:t>la </a:t>
            </a:r>
            <a:r>
              <a:rPr lang="en-US" sz="1700" dirty="0" err="1" smtClean="0">
                <a:ea typeface="Calibri" pitchFamily="34" charset="0"/>
                <a:cs typeface="Times New Roman" pitchFamily="18" charset="0"/>
              </a:rPr>
              <a:t>ayuda</a:t>
            </a:r>
            <a:r>
              <a:rPr lang="en-US" sz="17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700" dirty="0" err="1">
                <a:ea typeface="Calibri" pitchFamily="34" charset="0"/>
                <a:cs typeface="Times New Roman" pitchFamily="18" charset="0"/>
              </a:rPr>
              <a:t>externa</a:t>
            </a:r>
            <a:endParaRPr lang="en-US" sz="17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525588"/>
            <a:ext cx="8593138" cy="31273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800" dirty="0" err="1" smtClean="0"/>
              <a:t>Opciones</a:t>
            </a:r>
            <a:endParaRPr lang="en-CA" sz="1800" dirty="0">
              <a:solidFill>
                <a:srgbClr val="FF0000"/>
              </a:solidFill>
            </a:endParaRPr>
          </a:p>
        </p:txBody>
      </p:sp>
      <p:sp>
        <p:nvSpPr>
          <p:cNvPr id="41989" name="Content Placeholder 3"/>
          <p:cNvSpPr>
            <a:spLocks noGrp="1"/>
          </p:cNvSpPr>
          <p:nvPr>
            <p:ph sz="quarter" idx="15"/>
          </p:nvPr>
        </p:nvSpPr>
        <p:spPr>
          <a:xfrm>
            <a:off x="87313" y="1901825"/>
            <a:ext cx="8459787" cy="4824413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s-ES_tradnl" b="1" i="1" dirty="0">
                <a:ea typeface="Calibri"/>
                <a:cs typeface="Times New Roman"/>
              </a:rPr>
              <a:t>Iniciativas de </a:t>
            </a:r>
            <a:r>
              <a:rPr lang="es-ES_tradnl" b="1" i="1" dirty="0" smtClean="0">
                <a:ea typeface="Calibri"/>
                <a:cs typeface="Times New Roman"/>
              </a:rPr>
              <a:t>Dinero </a:t>
            </a:r>
            <a:r>
              <a:rPr lang="es-ES_tradnl" b="1" i="1" dirty="0">
                <a:ea typeface="Calibri"/>
                <a:cs typeface="Times New Roman"/>
              </a:rPr>
              <a:t>por </a:t>
            </a:r>
            <a:r>
              <a:rPr lang="es-ES_tradnl" b="1" i="1" dirty="0" smtClean="0">
                <a:ea typeface="Calibri"/>
                <a:cs typeface="Times New Roman"/>
              </a:rPr>
              <a:t>Trabajo</a:t>
            </a:r>
            <a:endParaRPr lang="en-AU" dirty="0" smtClean="0">
              <a:ea typeface="Calibri"/>
              <a:cs typeface="Times New Roman"/>
            </a:endParaRPr>
          </a:p>
          <a:p>
            <a:pPr marL="176213" lvl="2" indent="-176213" eaLnBrk="1" hangingPunct="1">
              <a:lnSpc>
                <a:spcPct val="110000"/>
              </a:lnSpc>
              <a:buNone/>
            </a:pPr>
            <a:r>
              <a:rPr lang="en-US" dirty="0" smtClean="0"/>
              <a:t>	</a:t>
            </a:r>
            <a:r>
              <a:rPr lang="es-ES_tradnl" dirty="0" smtClean="0"/>
              <a:t>La iniciativa Dinero por trabajo (CFW), </a:t>
            </a:r>
            <a:r>
              <a:rPr lang="es-ES_tradnl" b="1" u="sng" dirty="0" smtClean="0"/>
              <a:t>paga dinero en efectivo a las personas por llevar a cabo trabajos de reconstrucción y ayuda, publico o comunitario</a:t>
            </a:r>
            <a:r>
              <a:rPr lang="es-ES_tradnl" dirty="0" smtClean="0"/>
              <a:t>. Los proyectos CFW son intervenciones de corto plazo, intensivos, diseñadas para reparar o reconstruir un bien colectivo (</a:t>
            </a:r>
            <a:r>
              <a:rPr lang="es-ES_tradnl" dirty="0" err="1" smtClean="0"/>
              <a:t>ej</a:t>
            </a:r>
            <a:r>
              <a:rPr lang="es-ES_tradnl" dirty="0" smtClean="0"/>
              <a:t>: construcción de sistemas de drenaje, limpieza de áreas agrícolas, plantación de árboles, vías de acceso rurales), mientras que simultáneamente se inyecta dinero dentro del mercado local.  </a:t>
            </a:r>
          </a:p>
          <a:p>
            <a:pPr marL="176213" lvl="2" indent="-176213" eaLnBrk="1" hangingPunct="1">
              <a:lnSpc>
                <a:spcPct val="110000"/>
              </a:lnSpc>
              <a:buNone/>
            </a:pPr>
            <a:endParaRPr lang="en-US" b="1" i="1" dirty="0"/>
          </a:p>
          <a:p>
            <a:pPr marL="285750" lvl="2" indent="-2857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s-ES_tradnl" b="1" i="1" dirty="0" smtClean="0">
                <a:ea typeface="Calibri"/>
                <a:cs typeface="Times New Roman"/>
              </a:rPr>
              <a:t>Esquemas </a:t>
            </a:r>
            <a:r>
              <a:rPr lang="es-ES_tradnl" b="1" i="1" dirty="0">
                <a:ea typeface="Calibri"/>
                <a:cs typeface="Times New Roman"/>
              </a:rPr>
              <a:t>de empleos de obras públicas </a:t>
            </a:r>
            <a:endParaRPr lang="en-AU" dirty="0">
              <a:ea typeface="Calibri"/>
              <a:cs typeface="Times New Roman"/>
            </a:endParaRPr>
          </a:p>
          <a:p>
            <a:pPr marL="176213" lvl="2" indent="-176213" eaLnBrk="1" hangingPunct="1">
              <a:lnSpc>
                <a:spcPct val="110000"/>
              </a:lnSpc>
              <a:buNone/>
            </a:pPr>
            <a:r>
              <a:rPr lang="en-US" dirty="0" smtClean="0"/>
              <a:t>	</a:t>
            </a:r>
            <a:r>
              <a:rPr lang="es-ES_tradnl" dirty="0">
                <a:ea typeface="Calibri"/>
                <a:cs typeface="Times New Roman"/>
              </a:rPr>
              <a:t>Los esquemas de empleos de obras públicas son usados para </a:t>
            </a:r>
            <a:r>
              <a:rPr lang="es-ES_tradnl" b="1" u="sng" dirty="0">
                <a:ea typeface="Calibri"/>
                <a:cs typeface="Times New Roman"/>
              </a:rPr>
              <a:t>comprometer a las comunidades en obras públicas a gran escala </a:t>
            </a:r>
            <a:r>
              <a:rPr lang="es-ES_tradnl" dirty="0">
                <a:ea typeface="Calibri"/>
                <a:cs typeface="Times New Roman"/>
              </a:rPr>
              <a:t>como la reconstrucción de calles, escuelas y oficinas públicas. Este esquema de empleos de obras públicas es diseñado por el </a:t>
            </a:r>
            <a:r>
              <a:rPr lang="es-ES_tradnl" dirty="0" smtClean="0">
                <a:ea typeface="Calibri"/>
                <a:cs typeface="Times New Roman"/>
              </a:rPr>
              <a:t>gobierno.</a:t>
            </a:r>
          </a:p>
          <a:p>
            <a:pPr marL="176213" lvl="2" indent="-176213" eaLnBrk="1" hangingPunct="1">
              <a:lnSpc>
                <a:spcPct val="110000"/>
              </a:lnSpc>
              <a:buNone/>
            </a:pPr>
            <a:endParaRPr lang="es-ES_tradnl" dirty="0" smtClean="0">
              <a:ea typeface="Calibri"/>
              <a:cs typeface="Times New Roman"/>
            </a:endParaRPr>
          </a:p>
          <a:p>
            <a:pPr marL="285750" lvl="2" indent="-2857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i="1" dirty="0" err="1">
                <a:ea typeface="Calibri"/>
                <a:cs typeface="Times New Roman"/>
              </a:rPr>
              <a:t>Juntando</a:t>
            </a:r>
            <a:r>
              <a:rPr lang="en-US" b="1" i="1" dirty="0">
                <a:ea typeface="Calibri"/>
                <a:cs typeface="Times New Roman"/>
              </a:rPr>
              <a:t> </a:t>
            </a:r>
            <a:r>
              <a:rPr lang="en-US" b="1" i="1" dirty="0" err="1">
                <a:ea typeface="Calibri"/>
                <a:cs typeface="Times New Roman"/>
              </a:rPr>
              <a:t>trabajadores</a:t>
            </a:r>
            <a:r>
              <a:rPr lang="en-US" b="1" i="1" dirty="0">
                <a:ea typeface="Calibri"/>
                <a:cs typeface="Times New Roman"/>
              </a:rPr>
              <a:t> con </a:t>
            </a:r>
            <a:r>
              <a:rPr lang="en-US" b="1" i="1" dirty="0" err="1">
                <a:ea typeface="Calibri"/>
                <a:cs typeface="Times New Roman"/>
              </a:rPr>
              <a:t>trabajos</a:t>
            </a:r>
            <a:r>
              <a:rPr lang="en-US" b="1" i="1" dirty="0">
                <a:ea typeface="Calibri"/>
                <a:cs typeface="Times New Roman"/>
              </a:rPr>
              <a:t> </a:t>
            </a:r>
            <a:r>
              <a:rPr lang="en-US" dirty="0" smtClean="0"/>
              <a:t>	</a:t>
            </a:r>
          </a:p>
          <a:p>
            <a:pPr marL="180975" lvl="0" indent="-180975">
              <a:lnSpc>
                <a:spcPct val="110000"/>
              </a:lnSpc>
            </a:pPr>
            <a:r>
              <a:rPr lang="en-US" dirty="0" smtClean="0"/>
              <a:t>	</a:t>
            </a:r>
            <a:r>
              <a:rPr lang="es-ES_tradnl" dirty="0" smtClean="0"/>
              <a:t>El proceso de reconstrucción, particularmente después de un desastre a gran escala, puede crear abundancia de oportunidades de empleo. Sin embargo, los gobiernos, el sector privado y los actores internacionales luchan para encontrar personas calificadas para satisfacer la necesidad de recursos humanos. Bastante a menudo, el problema no es la ausencia de personas apropiadamente calificadas sino </a:t>
            </a:r>
            <a:r>
              <a:rPr lang="es-ES_tradnl" b="1" u="sng" dirty="0" smtClean="0"/>
              <a:t>el desafío de identificarlos y vincularlos a las oportunidades de empleos </a:t>
            </a:r>
            <a:r>
              <a:rPr lang="es-ES_tradnl" b="1" u="sng" dirty="0" smtClean="0"/>
              <a:t>adecuadas</a:t>
            </a:r>
            <a:r>
              <a:rPr lang="es-ES_tradnl" b="1" u="sng" dirty="0" smtClean="0"/>
              <a:t>. </a:t>
            </a:r>
            <a:endParaRPr lang="en-AU" dirty="0" smtClean="0"/>
          </a:p>
          <a:p>
            <a:pPr marL="176213" lvl="2" indent="-176213" eaLnBrk="1" hangingPunct="1">
              <a:buFont typeface="Calibri" pitchFamily="34" charset="0"/>
              <a:buAutoNum type="arabicPeriod"/>
            </a:pPr>
            <a:endParaRPr lang="en-CA" sz="17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4D51157-DD51-423E-B450-E235BD5F145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177800"/>
            <a:ext cx="8077200" cy="384175"/>
          </a:xfrm>
        </p:spPr>
        <p:txBody>
          <a:bodyPr/>
          <a:lstStyle/>
          <a:p>
            <a:pPr marL="0" indent="0">
              <a:defRPr/>
            </a:pPr>
            <a:r>
              <a:rPr lang="pt-BR" dirty="0" smtClean="0"/>
              <a:t>Esquemas recomendado de </a:t>
            </a:r>
            <a:r>
              <a:rPr lang="pt-BR" dirty="0"/>
              <a:t>empleos de obras públicas </a:t>
            </a:r>
            <a:r>
              <a:rPr lang="en-US" dirty="0" smtClean="0"/>
              <a:t>(</a:t>
            </a:r>
            <a:r>
              <a:rPr lang="en-US" dirty="0" err="1" smtClean="0"/>
              <a:t>Donnges</a:t>
            </a:r>
            <a:r>
              <a:rPr lang="en-US" dirty="0" smtClean="0"/>
              <a:t>, 2009 (ADB)</a:t>
            </a:r>
            <a:endParaRPr lang="en-CA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40385"/>
              </p:ext>
            </p:extLst>
          </p:nvPr>
        </p:nvGraphicFramePr>
        <p:xfrm>
          <a:off x="231776" y="952499"/>
          <a:ext cx="8293100" cy="5429738"/>
        </p:xfrm>
        <a:graphic>
          <a:graphicData uri="http://schemas.openxmlformats.org/drawingml/2006/table">
            <a:tbl>
              <a:tblPr/>
              <a:tblGrid>
                <a:gridCol w="4232362"/>
                <a:gridCol w="4060738"/>
              </a:tblGrid>
              <a:tr h="2176908"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de grandes diques y sistemas de riego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(incluyendo el revestimiento de los canales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; Construcción 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mantención de puertos, vías férreas y pistas de aeropuerto, y  canales de drenaje. </a:t>
                      </a:r>
                      <a:endParaRPr lang="en-AU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terrazas y tierras agrícolas, 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limpieza de canales de riego,  creación de estanques de peces; conservación de agua y suelos, protección contra inundaciones, trabajos de drenaje y formación de ríos, obras de riego. 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270"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 volumen de carreteras no asfaltadas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(construcción y mantención) y alto volumen de calles (mantención);</a:t>
                      </a: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Rehabilitación y mantención de oficinas públicas, 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parques, áreas de juego, áreas de estacionamiento, etc. 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270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y </a:t>
                      </a:r>
                      <a:r>
                        <a:rPr lang="es-ES_tradnl" sz="18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sanitización</a:t>
                      </a: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electrificación y telecomunicaciones  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(zanjas para la colocación de tuberías y cables)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y mantención de mercados,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tiendas y otras infraestructuras económicas.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270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Infraestructura social 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(construcción y mantención de escuelas, clínicas) ; construcción de sistemas de sanidad ; 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de calles principales y secundarias y puentes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9514721-EE59-470E-9CAC-875C99321E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29650" cy="300038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ES_tradnl" sz="1800" i="1" dirty="0"/>
              <a:t>Caso 8: Programa de trabajo basado en la construcción de calles en </a:t>
            </a:r>
            <a:r>
              <a:rPr lang="es-ES_tradnl" sz="1800" i="1" dirty="0" err="1"/>
              <a:t>Nias</a:t>
            </a:r>
            <a:endParaRPr lang="en-A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584575"/>
            <a:ext cx="8593138" cy="34925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Lecciones</a:t>
            </a:r>
            <a:endParaRPr lang="en-CA" sz="2000" dirty="0"/>
          </a:p>
        </p:txBody>
      </p:sp>
      <p:sp>
        <p:nvSpPr>
          <p:cNvPr id="46084" name="Content Placeholder 5"/>
          <p:cNvSpPr>
            <a:spLocks noGrp="1"/>
          </p:cNvSpPr>
          <p:nvPr>
            <p:ph sz="quarter" idx="17"/>
          </p:nvPr>
        </p:nvSpPr>
        <p:spPr>
          <a:xfrm>
            <a:off x="112713" y="311150"/>
            <a:ext cx="8474075" cy="3346450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es-ES_tradnl" sz="1800" dirty="0"/>
              <a:t>El ILO y UNDP implementaron un proyecto de infraestructura intensiva de empleo para reconstruir casi 200 kilómetros de caminos rurales.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ES_tradnl" sz="1800" dirty="0"/>
              <a:t>Este programa capacitó a más del 70% del personal de obras públicas y contratistas minoritarios con un </a:t>
            </a:r>
            <a:r>
              <a:rPr lang="es-ES_tradnl" sz="1800" dirty="0" smtClean="0"/>
              <a:t>enfoque de </a:t>
            </a:r>
            <a:r>
              <a:rPr lang="es-ES_tradnl" sz="1800" dirty="0"/>
              <a:t>"empleo en obras públicas", incluyendo administración de contratos, la supervisión </a:t>
            </a:r>
            <a:r>
              <a:rPr lang="es-ES_tradnl" sz="1800" dirty="0" smtClean="0"/>
              <a:t>en el lugar y </a:t>
            </a:r>
            <a:r>
              <a:rPr lang="es-ES_tradnl" sz="1800" dirty="0"/>
              <a:t>la utilización de criterios estándares para involucrar a las comunidades en obras de construcción de carreteras.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ES_tradnl" sz="1800" dirty="0"/>
              <a:t>Facilitadores y supervisores de la comunidad también recibieron capacitación en supervisión de trabajos de carretera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ES_tradnl" sz="1800" dirty="0"/>
              <a:t>Más de 400.000 días de trabajo han sido generados a través del proyecto de rehabilitación vial, </a:t>
            </a:r>
            <a:r>
              <a:rPr lang="es-ES_tradnl" sz="1800" dirty="0" smtClean="0"/>
              <a:t>incluyendo </a:t>
            </a:r>
            <a:r>
              <a:rPr lang="es-ES_tradnl" sz="1800" dirty="0" smtClean="0"/>
              <a:t>mujeres, las </a:t>
            </a:r>
            <a:r>
              <a:rPr lang="es-ES_tradnl" sz="1800" dirty="0"/>
              <a:t>que representan el 30% de la fuerza de trabajo. Mas aún, los caminos recién habilitados fueron de calidad superior y costaron entre 10 a 50% menos que aquellos que fueron restablecidos a través de un enfoque de </a:t>
            </a:r>
            <a:r>
              <a:rPr lang="es-ES_tradnl" sz="1800" b="1" dirty="0">
                <a:solidFill>
                  <a:srgbClr val="FF0000"/>
                </a:solidFill>
              </a:rPr>
              <a:t>trabajo publico</a:t>
            </a:r>
            <a:r>
              <a:rPr lang="es-ES_tradnl" sz="1800" dirty="0">
                <a:solidFill>
                  <a:srgbClr val="FF0000"/>
                </a:solidFill>
              </a:rPr>
              <a:t> </a:t>
            </a:r>
            <a:r>
              <a:rPr lang="es-ES_tradnl" sz="1800" dirty="0"/>
              <a:t>más tradicional. </a:t>
            </a:r>
            <a:endParaRPr lang="en-AU" sz="1800" dirty="0"/>
          </a:p>
        </p:txBody>
      </p:sp>
      <p:sp>
        <p:nvSpPr>
          <p:cNvPr id="46085" name="Content Placeholder 7"/>
          <p:cNvSpPr>
            <a:spLocks noGrp="1"/>
          </p:cNvSpPr>
          <p:nvPr>
            <p:ph sz="quarter" idx="19"/>
          </p:nvPr>
        </p:nvSpPr>
        <p:spPr>
          <a:xfrm>
            <a:off x="152400" y="4016375"/>
            <a:ext cx="8445500" cy="2559050"/>
          </a:xfrm>
        </p:spPr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es-ES_tradnl" sz="1800" dirty="0"/>
              <a:t>Modificando el enfoque de la </a:t>
            </a:r>
            <a:r>
              <a:rPr lang="es-ES_tradnl" sz="1800" dirty="0" smtClean="0"/>
              <a:t>infraestructura, </a:t>
            </a:r>
            <a:r>
              <a:rPr lang="es-ES_tradnl" sz="1800" dirty="0"/>
              <a:t>a uno menos basado en el equipamiento y más orientado al </a:t>
            </a:r>
            <a:r>
              <a:rPr lang="es-ES_tradnl" sz="1800" dirty="0" smtClean="0"/>
              <a:t>trabajo, </a:t>
            </a:r>
            <a:r>
              <a:rPr lang="es-ES_tradnl" sz="1800" dirty="0" smtClean="0"/>
              <a:t>se puede </a:t>
            </a:r>
            <a:r>
              <a:rPr lang="es-ES_tradnl" sz="1800" dirty="0"/>
              <a:t>crear una significativa oportunidad de mediano </a:t>
            </a:r>
            <a:r>
              <a:rPr lang="es-ES_tradnl" sz="1800" dirty="0" smtClean="0"/>
              <a:t>plazo, </a:t>
            </a:r>
            <a:r>
              <a:rPr lang="es-ES_tradnl" sz="1800" dirty="0"/>
              <a:t>para una gran fuerza laboral poco calificada. 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ES_tradnl" sz="1800" dirty="0"/>
              <a:t>Reconociendo y fortaleciendo la capacidad de contratistas calificados para implementar un enfoque de obras publicas basado en el trabajo, </a:t>
            </a:r>
            <a:r>
              <a:rPr lang="es-ES_tradnl" sz="1800" dirty="0" smtClean="0"/>
              <a:t>se puede </a:t>
            </a:r>
            <a:r>
              <a:rPr lang="es-ES_tradnl" sz="1800" dirty="0"/>
              <a:t>incrementar su capacidad de ser elegidos para tomar futuros proyecto de infraestructura. 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ES_tradnl" sz="1800" dirty="0"/>
              <a:t>Comprometiendo a </a:t>
            </a:r>
            <a:r>
              <a:rPr lang="es-ES_tradnl" sz="1800" dirty="0" smtClean="0"/>
              <a:t>ONG </a:t>
            </a:r>
            <a:r>
              <a:rPr lang="es-ES_tradnl" sz="1800" dirty="0"/>
              <a:t>locales con fuertes lazos con la </a:t>
            </a:r>
            <a:r>
              <a:rPr lang="es-ES_tradnl" sz="1800" dirty="0" smtClean="0"/>
              <a:t>comunidad, </a:t>
            </a:r>
            <a:r>
              <a:rPr lang="es-ES_tradnl" sz="1800" dirty="0"/>
              <a:t>ayuda a movilizar la participación de la comunidad. 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C66C8636-D74D-4E7D-8ED4-59997937B06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8538" cy="32067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ES_tradnl" sz="2000" i="1" dirty="0"/>
              <a:t>Caso 9: Centros de empleo en Indonesia</a:t>
            </a:r>
            <a:endParaRPr lang="en-AU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211513"/>
            <a:ext cx="8605838" cy="341312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Lecciones</a:t>
            </a:r>
            <a:endParaRPr lang="en-CA" sz="2000" dirty="0"/>
          </a:p>
        </p:txBody>
      </p:sp>
      <p:sp>
        <p:nvSpPr>
          <p:cNvPr id="48132" name="Content Placeholder 5"/>
          <p:cNvSpPr>
            <a:spLocks noGrp="1"/>
          </p:cNvSpPr>
          <p:nvPr>
            <p:ph sz="quarter" idx="17"/>
          </p:nvPr>
        </p:nvSpPr>
        <p:spPr>
          <a:xfrm>
            <a:off x="87313" y="328613"/>
            <a:ext cx="8455025" cy="3095625"/>
          </a:xfrm>
        </p:spPr>
        <p:txBody>
          <a:bodyPr>
            <a:normAutofit fontScale="92500"/>
          </a:bodyPr>
          <a:lstStyle/>
          <a:p>
            <a:pPr lvl="0">
              <a:buFont typeface="+mj-lt"/>
              <a:buAutoNum type="arabicPeriod"/>
            </a:pPr>
            <a:r>
              <a:rPr lang="es-ES_tradnl" sz="1800" dirty="0"/>
              <a:t>El Centro de Empleo utilizó el Centro de Formación </a:t>
            </a:r>
            <a:r>
              <a:rPr lang="es-ES_tradnl" sz="1800" dirty="0" smtClean="0"/>
              <a:t>Profesional </a:t>
            </a:r>
            <a:r>
              <a:rPr lang="es-ES_tradnl" sz="1800" dirty="0"/>
              <a:t>del </a:t>
            </a:r>
            <a:r>
              <a:rPr lang="es-ES_tradnl" sz="1800" dirty="0" smtClean="0"/>
              <a:t>gobierno, que </a:t>
            </a:r>
            <a:r>
              <a:rPr lang="es-ES_tradnl" sz="1800" dirty="0"/>
              <a:t>ya </a:t>
            </a:r>
            <a:r>
              <a:rPr lang="es-ES_tradnl" sz="1800" dirty="0" smtClean="0"/>
              <a:t>existía </a:t>
            </a:r>
            <a:r>
              <a:rPr lang="es-ES_tradnl" sz="1800" dirty="0"/>
              <a:t>en cada municipio.  </a:t>
            </a:r>
            <a:endParaRPr lang="en-AU" sz="1800" dirty="0"/>
          </a:p>
          <a:p>
            <a:pPr lvl="0">
              <a:buFont typeface="+mj-lt"/>
              <a:buAutoNum type="arabicPeriod"/>
            </a:pPr>
            <a:r>
              <a:rPr lang="es-ES_tradnl" sz="1800" dirty="0"/>
              <a:t>El Centro de Empleo busca </a:t>
            </a:r>
            <a:r>
              <a:rPr lang="es-ES_tradnl" sz="1800" dirty="0" smtClean="0"/>
              <a:t>juntar </a:t>
            </a:r>
            <a:r>
              <a:rPr lang="es-ES_tradnl" sz="1800" dirty="0"/>
              <a:t>personas en búsqueda de trabajo con un gran grupo de posibles </a:t>
            </a:r>
            <a:r>
              <a:rPr lang="es-ES_tradnl" sz="1800" dirty="0" smtClean="0"/>
              <a:t>empleadores, </a:t>
            </a:r>
            <a:r>
              <a:rPr lang="es-ES_tradnl" sz="1800" dirty="0"/>
              <a:t>que incluye organizaciones internacionales y compañías locales. </a:t>
            </a:r>
            <a:endParaRPr lang="en-AU" sz="1800" dirty="0"/>
          </a:p>
          <a:p>
            <a:pPr lvl="0">
              <a:buFont typeface="+mj-lt"/>
              <a:buAutoNum type="arabicPeriod"/>
            </a:pPr>
            <a:r>
              <a:rPr lang="es-ES_tradnl" sz="1800" dirty="0"/>
              <a:t>Desarrolló una base de datos de habitantes calificados de Aceh (Indonesia), para satisfacer las necesidades de reconstrucción </a:t>
            </a:r>
            <a:r>
              <a:rPr lang="es-ES_tradnl" sz="1800" dirty="0" smtClean="0"/>
              <a:t>que se estaban tomando lugar en distintas ciudades </a:t>
            </a:r>
            <a:r>
              <a:rPr lang="es-ES_tradnl" sz="1800" dirty="0"/>
              <a:t>a través  toda la </a:t>
            </a:r>
            <a:r>
              <a:rPr lang="es-ES_tradnl" sz="1800" dirty="0" smtClean="0"/>
              <a:t>provincia.</a:t>
            </a:r>
            <a:endParaRPr lang="en-AU" sz="1800" dirty="0"/>
          </a:p>
          <a:p>
            <a:pPr lvl="0">
              <a:buFont typeface="+mj-lt"/>
              <a:buAutoNum type="arabicPeriod"/>
            </a:pPr>
            <a:r>
              <a:rPr lang="es-ES_tradnl" sz="1800" dirty="0"/>
              <a:t>Casi 400 personas en Banda Aceh han recibido empleo temporal o fijo en las primeras semanas en las que el centro </a:t>
            </a:r>
            <a:r>
              <a:rPr lang="es-ES_tradnl" sz="1800" dirty="0" smtClean="0"/>
              <a:t>se abrió, </a:t>
            </a:r>
            <a:r>
              <a:rPr lang="es-ES_tradnl" sz="1800" dirty="0"/>
              <a:t>más de 10.000 personas en búsqueda de trabajo, incluyendo alrededor de 2000 mujeres, </a:t>
            </a:r>
            <a:r>
              <a:rPr lang="es-ES_tradnl" sz="1800" dirty="0" smtClean="0"/>
              <a:t>ya se </a:t>
            </a:r>
            <a:r>
              <a:rPr lang="es-ES_tradnl" sz="1800" dirty="0"/>
              <a:t>han registrado (hasta Marzo de 2005). </a:t>
            </a:r>
            <a:endParaRPr lang="en-AU" sz="1800" dirty="0"/>
          </a:p>
        </p:txBody>
      </p:sp>
      <p:sp>
        <p:nvSpPr>
          <p:cNvPr id="48133" name="Content Placeholder 7"/>
          <p:cNvSpPr>
            <a:spLocks noGrp="1"/>
          </p:cNvSpPr>
          <p:nvPr>
            <p:ph sz="quarter" idx="19"/>
          </p:nvPr>
        </p:nvSpPr>
        <p:spPr>
          <a:xfrm>
            <a:off x="61913" y="3530600"/>
            <a:ext cx="8550275" cy="2951163"/>
          </a:xfrm>
        </p:spPr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es-CL" sz="1800" dirty="0"/>
              <a:t>La base de datos del centro de empleo puede ser una poderosa herramienta </a:t>
            </a:r>
            <a:r>
              <a:rPr lang="es-CL" sz="1800" dirty="0" smtClean="0"/>
              <a:t>de asociación </a:t>
            </a:r>
            <a:r>
              <a:rPr lang="es-CL" sz="1800" dirty="0"/>
              <a:t>de trabajo y análisis laboral</a:t>
            </a:r>
            <a:r>
              <a:rPr lang="es-ES_tradnl" sz="1800" dirty="0"/>
              <a:t>, pero requiere suficiente capacidad técnica para mantenerla en el largo plazo y una fuerte difusión pública para asegurar su uso vinculando trabajadores con empleos. 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CL" sz="1800" dirty="0"/>
              <a:t>Esto también ha proporcionado asesoramiento en la búsqueda de empleo y autoempleo</a:t>
            </a:r>
            <a:r>
              <a:rPr lang="es-ES_tradnl" sz="1800" dirty="0"/>
              <a:t>, dirigiendo una rápida evaluación del mercado laboral local y refiriendo a las personas interesadas a programas de entrenamiento, servicio social y soporte a empleos relevantes. 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ES_tradnl" sz="1800" dirty="0"/>
              <a:t>Los centros de empleo también han hecho </a:t>
            </a:r>
            <a:r>
              <a:rPr lang="es-ES_tradnl" sz="1800" dirty="0" smtClean="0"/>
              <a:t>acuerdos </a:t>
            </a:r>
            <a:r>
              <a:rPr lang="es-ES_tradnl" sz="1800" dirty="0"/>
              <a:t>para proveer entrenamiento apropiado </a:t>
            </a:r>
            <a:r>
              <a:rPr lang="es-ES_tradnl" sz="1800" dirty="0" smtClean="0"/>
              <a:t>a las </a:t>
            </a:r>
            <a:r>
              <a:rPr lang="es-ES_tradnl" sz="1800" dirty="0"/>
              <a:t>personas que buscan trabajo: </a:t>
            </a:r>
            <a:r>
              <a:rPr lang="es-CL" sz="1800" dirty="0"/>
              <a:t>preparar a las personas para el próximo trabajo, así como para desarrollar sus habilidades para un trabajo futuro. 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52632E76-855D-495B-884F-A05B9742FB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017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8538" cy="384175"/>
          </a:xfrm>
          <a:solidFill>
            <a:srgbClr val="92D050"/>
          </a:solidFill>
        </p:spPr>
        <p:txBody>
          <a:bodyPr/>
          <a:lstStyle/>
          <a:p>
            <a:pPr marL="0" indent="0"/>
            <a:r>
              <a:rPr lang="en-US" i="1" dirty="0" err="1" smtClean="0"/>
              <a:t>Centros</a:t>
            </a:r>
            <a:r>
              <a:rPr lang="en-US" i="1" dirty="0" smtClean="0"/>
              <a:t> de </a:t>
            </a:r>
            <a:r>
              <a:rPr lang="en-US" i="1" dirty="0" err="1" smtClean="0"/>
              <a:t>Empleo</a:t>
            </a:r>
            <a:r>
              <a:rPr lang="en-US" i="1" dirty="0" smtClean="0"/>
              <a:t> en Aceh, Indonesia</a:t>
            </a:r>
            <a:endParaRPr lang="en-CA" i="1" dirty="0" smtClean="0"/>
          </a:p>
          <a:p>
            <a:pPr marL="0" indent="0"/>
            <a:endParaRPr lang="en-CA" dirty="0" smtClean="0"/>
          </a:p>
        </p:txBody>
      </p:sp>
      <p:sp>
        <p:nvSpPr>
          <p:cNvPr id="50179" name="Rectangle 13"/>
          <p:cNvSpPr>
            <a:spLocks noChangeArrowheads="1"/>
          </p:cNvSpPr>
          <p:nvPr/>
        </p:nvSpPr>
        <p:spPr bwMode="auto">
          <a:xfrm>
            <a:off x="5246688" y="5235575"/>
            <a:ext cx="31861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 dirty="0">
                <a:hlinkClick r:id="rId2"/>
              </a:rPr>
              <a:t>http://good-times.webshots.com/photo/1416814018075656272fLVvWl</a:t>
            </a:r>
            <a:endParaRPr lang="en-CA" sz="1400" dirty="0"/>
          </a:p>
        </p:txBody>
      </p:sp>
      <p:grpSp>
        <p:nvGrpSpPr>
          <p:cNvPr id="50180" name="Group 7"/>
          <p:cNvGrpSpPr>
            <a:grpSpLocks/>
          </p:cNvGrpSpPr>
          <p:nvPr/>
        </p:nvGrpSpPr>
        <p:grpSpPr bwMode="auto">
          <a:xfrm>
            <a:off x="300038" y="490538"/>
            <a:ext cx="8137525" cy="5643563"/>
            <a:chOff x="546448" y="828675"/>
            <a:chExt cx="7890930" cy="5473063"/>
          </a:xfrm>
        </p:grpSpPr>
        <p:pic>
          <p:nvPicPr>
            <p:cNvPr id="50182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19911" t="35741" r="36250" b="20881"/>
            <a:stretch/>
          </p:blipFill>
          <p:spPr bwMode="auto">
            <a:xfrm>
              <a:off x="546448" y="3711576"/>
              <a:ext cx="4653507" cy="2590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3"/>
            <p:cNvPicPr>
              <a:picLocks noChangeAspect="1" noChangeArrowheads="1"/>
            </p:cNvPicPr>
            <p:nvPr/>
          </p:nvPicPr>
          <p:blipFill rotWithShape="1">
            <a:blip r:embed="rId4"/>
            <a:srcRect l="36313" t="11208" r="18692" b="30879"/>
            <a:stretch/>
          </p:blipFill>
          <p:spPr bwMode="auto">
            <a:xfrm>
              <a:off x="4543078" y="828676"/>
              <a:ext cx="3894300" cy="281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6" descr="http://image63.webshots.com/163/1/40/18/416814018fLVvWl_fs.jpg"/>
            <p:cNvPicPr>
              <a:picLocks noChangeAspect="1" noChangeArrowheads="1"/>
            </p:cNvPicPr>
            <p:nvPr/>
          </p:nvPicPr>
          <p:blipFill>
            <a:blip r:embed="rId5"/>
            <a:srcRect b="4900"/>
            <a:stretch>
              <a:fillRect/>
            </a:stretch>
          </p:blipFill>
          <p:spPr bwMode="auto">
            <a:xfrm>
              <a:off x="546449" y="828675"/>
              <a:ext cx="3990974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スライド番号プレースホルダ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B468AB-8584-4AAF-A067-0AE561F6A21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0038" y="6134101"/>
            <a:ext cx="479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+mn-lt"/>
              </a:rPr>
              <a:t>2000 mujeres se han registrado en la base de datos de trabajo. Ellas vienen con una amplia variedad de habilidades y están en búsqueda </a:t>
            </a:r>
            <a:r>
              <a:rPr lang="es-CL" sz="1200" dirty="0" smtClean="0">
                <a:latin typeface="+mn-lt"/>
              </a:rPr>
              <a:t>de una </a:t>
            </a:r>
            <a:r>
              <a:rPr lang="es-CL" sz="1200" dirty="0" smtClean="0">
                <a:latin typeface="+mn-lt"/>
              </a:rPr>
              <a:t>variada gama de trabajos</a:t>
            </a:r>
            <a:endParaRPr lang="en-AU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8969" y="3397770"/>
            <a:ext cx="340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+mn-lt"/>
              </a:rPr>
              <a:t>El Centro de Empleos busca juntar personas en búsqueda de trabajo con posibles empleadores, incluyendo organizaciones internacionales y compañías locales. </a:t>
            </a:r>
            <a:endParaRPr lang="en-A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ctrTitle"/>
          </p:nvPr>
        </p:nvSpPr>
        <p:spPr>
          <a:xfrm>
            <a:off x="0" y="3848100"/>
            <a:ext cx="9258300" cy="1079500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2400" b="1" dirty="0" err="1" smtClean="0"/>
              <a:t>Habilitando</a:t>
            </a:r>
            <a:r>
              <a:rPr lang="en-CA" sz="2400" b="1" dirty="0" smtClean="0"/>
              <a:t> </a:t>
            </a:r>
            <a:r>
              <a:rPr lang="en-US" sz="2400" b="1" dirty="0" smtClean="0"/>
              <a:t>PROTECCION de LA </a:t>
            </a:r>
            <a:r>
              <a:rPr lang="en-US" sz="2400" b="1" dirty="0" err="1" smtClean="0"/>
              <a:t>subsistencia</a:t>
            </a:r>
            <a:endParaRPr 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6D1E7-5693-42E0-BF2F-06817A95EB3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593138" cy="350838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ES_tradnl" sz="1800" i="1" dirty="0"/>
              <a:t>Caso 10: Impacto económico en Yogyakarta.  Reconstruyendo casas. </a:t>
            </a:r>
            <a:endParaRPr lang="en-A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2892425"/>
            <a:ext cx="8618538" cy="409575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Lecciones</a:t>
            </a:r>
            <a:endParaRPr lang="en-CA" dirty="0"/>
          </a:p>
        </p:txBody>
      </p:sp>
      <p:sp>
        <p:nvSpPr>
          <p:cNvPr id="51204" name="Content Placeholder 5"/>
          <p:cNvSpPr>
            <a:spLocks noGrp="1"/>
          </p:cNvSpPr>
          <p:nvPr>
            <p:ph sz="quarter" idx="17"/>
          </p:nvPr>
        </p:nvSpPr>
        <p:spPr>
          <a:xfrm>
            <a:off x="87313" y="431800"/>
            <a:ext cx="8518525" cy="2511425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_tradnl" dirty="0"/>
              <a:t>Después de que un terremoto azotó Yogyakarta en Mayo del 2006, el Gobierno de Indonesia inyectó más de 600 millones de dólares en la economía local a través de un enfoque comunitario y dirigido por los dueños. </a:t>
            </a:r>
            <a:endParaRPr lang="en-AU" dirty="0"/>
          </a:p>
          <a:p>
            <a:pPr lvl="0">
              <a:buFont typeface="Arial" pitchFamily="34" charset="0"/>
              <a:buChar char="•"/>
            </a:pPr>
            <a:r>
              <a:rPr lang="es-ES_tradnl" dirty="0"/>
              <a:t>Para recuperar la casa </a:t>
            </a:r>
            <a:r>
              <a:rPr lang="es-ES_tradnl" dirty="0" smtClean="0"/>
              <a:t>construida, </a:t>
            </a:r>
            <a:r>
              <a:rPr lang="es-ES_tradnl" dirty="0"/>
              <a:t>con un estándar resistente a los desastres, este programa incluyó programas de entrenamiento para dueños de casas y comerciantes expertos. </a:t>
            </a:r>
            <a:endParaRPr lang="en-AU" dirty="0"/>
          </a:p>
          <a:p>
            <a:pPr lvl="0">
              <a:buFont typeface="Arial" pitchFamily="34" charset="0"/>
              <a:buChar char="•"/>
            </a:pPr>
            <a:r>
              <a:rPr lang="es-ES_tradnl" dirty="0"/>
              <a:t>El enfoque dirigido a la localidad contribuyó significativamente a la recuperación económica del área. Las tasas de desempleo bajaron desde 14.8% a 9.74</a:t>
            </a:r>
            <a:r>
              <a:rPr lang="es-ES_tradnl" dirty="0" smtClean="0"/>
              <a:t>%, </a:t>
            </a:r>
            <a:r>
              <a:rPr lang="es-ES_tradnl" dirty="0"/>
              <a:t>producto de las actividades de reconstrucción. </a:t>
            </a:r>
            <a:endParaRPr lang="en-AU" dirty="0"/>
          </a:p>
          <a:p>
            <a:pPr lvl="0">
              <a:buFont typeface="Arial" pitchFamily="34" charset="0"/>
              <a:buChar char="•"/>
            </a:pPr>
            <a:r>
              <a:rPr lang="es-ES_tradnl" dirty="0"/>
              <a:t>En Diciembre de 2007, </a:t>
            </a:r>
            <a:r>
              <a:rPr lang="es-ES_tradnl" dirty="0" smtClean="0"/>
              <a:t>aproximadamente </a:t>
            </a:r>
            <a:r>
              <a:rPr lang="es-ES_tradnl" dirty="0"/>
              <a:t>el 97.3% (279.000) de las casas </a:t>
            </a:r>
            <a:r>
              <a:rPr lang="es-ES_tradnl" dirty="0" smtClean="0"/>
              <a:t>estaban </a:t>
            </a:r>
            <a:r>
              <a:rPr lang="es-ES_tradnl" dirty="0"/>
              <a:t>reconstruidas. </a:t>
            </a:r>
            <a:endParaRPr lang="en-AU" dirty="0"/>
          </a:p>
        </p:txBody>
      </p:sp>
      <p:sp>
        <p:nvSpPr>
          <p:cNvPr id="51205" name="Content Placeholder 7"/>
          <p:cNvSpPr>
            <a:spLocks noGrp="1"/>
          </p:cNvSpPr>
          <p:nvPr>
            <p:ph sz="quarter" idx="19"/>
          </p:nvPr>
        </p:nvSpPr>
        <p:spPr>
          <a:xfrm>
            <a:off x="0" y="3300412"/>
            <a:ext cx="8537575" cy="3436937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es-ES_tradnl" sz="1800" dirty="0"/>
              <a:t>Un rápido y considerable monto de dinero en efectivo en la economía a través de programas de reconstrucción dirigidos a los dueños y a la </a:t>
            </a:r>
            <a:r>
              <a:rPr lang="es-ES_tradnl" sz="1800" dirty="0" smtClean="0"/>
              <a:t>comunidad, </a:t>
            </a:r>
            <a:r>
              <a:rPr lang="es-ES_tradnl" sz="1800" dirty="0"/>
              <a:t>puede incrementar significativamente la recuperación económica y crear trabajos. 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ES_tradnl" sz="1800" dirty="0"/>
              <a:t>La reconstrucción dirigida por los dueños puede asegurar que el diseño del hogar satisface las necesidades de sustento específicas. 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ES_tradnl" sz="1800" dirty="0"/>
              <a:t>El entrenamiento de construcciones resistentes a los desastres entregado a la comunidades y a los constructores, mejora las habilidades de los constructores mientras que reduce la vulnerabilidad física de la población </a:t>
            </a:r>
            <a:r>
              <a:rPr lang="es-ES_tradnl" sz="1800" dirty="0" smtClean="0"/>
              <a:t>frente a </a:t>
            </a:r>
            <a:r>
              <a:rPr lang="es-ES_tradnl" sz="1800" dirty="0"/>
              <a:t>futuros terremotos o ciclones. </a:t>
            </a:r>
            <a:endParaRPr lang="en-AU" sz="1800" dirty="0"/>
          </a:p>
          <a:p>
            <a:pPr lvl="0">
              <a:buFont typeface="Arial" pitchFamily="34" charset="0"/>
              <a:buChar char="•"/>
            </a:pPr>
            <a:r>
              <a:rPr lang="es-ES_tradnl" sz="1800" dirty="0"/>
              <a:t>La intensa concentración en la reconstrucción de casas puede dilatar la recuperación de medios de subsistencia. </a:t>
            </a:r>
            <a:r>
              <a:rPr lang="es-CL" sz="1800" dirty="0"/>
              <a:t>Esta ha sido una gran crítica a la estrategia de recuperación del gobierno.</a:t>
            </a:r>
            <a:r>
              <a:rPr lang="es-ES_tradnl" sz="1800" dirty="0"/>
              <a:t> Como el trabajo de reconstrucción no es sustentable, la mejoría económica podría solo ser un aumento temporal. Sin embargo, el impacto económico a largo plazo de éste enfoque aún tiene que ser visto. 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CF3DF222-1617-4A81-BE96-A6DEFB854DD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5880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eaLnBrk="1" hangingPunct="1"/>
            <a:r>
              <a:rPr lang="es-ES" i="1" dirty="0" smtClean="0"/>
              <a:t>Caso </a:t>
            </a:r>
            <a:r>
              <a:rPr lang="es-ES" i="1" dirty="0"/>
              <a:t>11: Mejoramiento </a:t>
            </a:r>
            <a:r>
              <a:rPr lang="es-ES" i="1" dirty="0" smtClean="0"/>
              <a:t>de la </a:t>
            </a:r>
            <a:r>
              <a:rPr lang="es-ES" i="1" dirty="0"/>
              <a:t>importancia </a:t>
            </a:r>
            <a:r>
              <a:rPr lang="es-ES" i="1" dirty="0" smtClean="0"/>
              <a:t>de las  </a:t>
            </a:r>
            <a:r>
              <a:rPr lang="es-ES" i="1" dirty="0"/>
              <a:t>intervenciones de </a:t>
            </a:r>
            <a:r>
              <a:rPr lang="es-ES" i="1" dirty="0" smtClean="0"/>
              <a:t>sustento, </a:t>
            </a:r>
            <a:r>
              <a:rPr lang="es-ES" i="1" dirty="0"/>
              <a:t>a través </a:t>
            </a:r>
            <a:r>
              <a:rPr lang="es-ES" i="1" dirty="0" smtClean="0"/>
              <a:t>del </a:t>
            </a:r>
            <a:r>
              <a:rPr lang="es-ES" i="1" dirty="0"/>
              <a:t>análisis de mercado en Haití</a:t>
            </a:r>
            <a:endParaRPr lang="en-CA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2935288"/>
            <a:ext cx="8629650" cy="360362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Lecciones</a:t>
            </a:r>
            <a:r>
              <a:rPr lang="en-US" dirty="0" smtClean="0"/>
              <a:t> y </a:t>
            </a:r>
            <a:r>
              <a:rPr lang="en-US" dirty="0" err="1" smtClean="0"/>
              <a:t>Replicabilidad</a:t>
            </a:r>
            <a:endParaRPr lang="en-CA" dirty="0"/>
          </a:p>
        </p:txBody>
      </p:sp>
      <p:sp>
        <p:nvSpPr>
          <p:cNvPr id="54275" name="Content Placeholder 5"/>
          <p:cNvSpPr>
            <a:spLocks noGrp="1"/>
          </p:cNvSpPr>
          <p:nvPr>
            <p:ph sz="quarter" idx="17"/>
          </p:nvPr>
        </p:nvSpPr>
        <p:spPr>
          <a:xfrm>
            <a:off x="188913" y="685800"/>
            <a:ext cx="8229600" cy="2146299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s-CL" sz="1800" dirty="0"/>
              <a:t>Realizó un análisis de </a:t>
            </a:r>
            <a:r>
              <a:rPr lang="es-CL" sz="1800" dirty="0" smtClean="0"/>
              <a:t>mercado </a:t>
            </a:r>
            <a:r>
              <a:rPr lang="es-CL" sz="1800" dirty="0"/>
              <a:t>para evaluar el impacto del desastre en los mercados locales y para identificar las intervenciones encaminadas a restablecer el normal funcionamiento de los mercados </a:t>
            </a:r>
            <a:endParaRPr lang="es-CL" sz="1800" dirty="0" smtClean="0"/>
          </a:p>
          <a:p>
            <a:pPr>
              <a:buFont typeface="+mj-lt"/>
              <a:buAutoNum type="arabicPeriod"/>
            </a:pPr>
            <a:r>
              <a:rPr lang="es-CL" sz="1800" dirty="0" smtClean="0"/>
              <a:t>Comenzó </a:t>
            </a:r>
            <a:r>
              <a:rPr lang="es-CL" sz="1800" dirty="0"/>
              <a:t>a evaluar la cadena de suministro, así como los servicios de mercado y el medio ambiente, antes y después de las inundaciones </a:t>
            </a:r>
            <a:endParaRPr lang="es-CL" sz="1800" dirty="0" smtClean="0"/>
          </a:p>
          <a:p>
            <a:pPr>
              <a:buFont typeface="+mj-lt"/>
              <a:buAutoNum type="arabicPeriod"/>
            </a:pPr>
            <a:r>
              <a:rPr lang="es-CL" sz="1800" dirty="0" smtClean="0"/>
              <a:t>Identificar </a:t>
            </a:r>
            <a:r>
              <a:rPr lang="es-CL" sz="1800" dirty="0"/>
              <a:t>y entrevistar a los actores clave que estaban vendiendo alimentos y artículos no alimentarios considerados esenciales para la supervivencia y para los medios de subsistencia</a:t>
            </a:r>
            <a:endParaRPr lang="en-AU" sz="1800" dirty="0"/>
          </a:p>
        </p:txBody>
      </p:sp>
      <p:sp>
        <p:nvSpPr>
          <p:cNvPr id="54276" name="Content Placeholder 7"/>
          <p:cNvSpPr>
            <a:spLocks noGrp="1"/>
          </p:cNvSpPr>
          <p:nvPr>
            <p:ph sz="quarter" idx="19"/>
          </p:nvPr>
        </p:nvSpPr>
        <p:spPr>
          <a:xfrm>
            <a:off x="92075" y="3416299"/>
            <a:ext cx="8450263" cy="332740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CL" sz="1800" dirty="0"/>
              <a:t>Los resultados del análisis de mercado permitieron a </a:t>
            </a:r>
            <a:r>
              <a:rPr lang="es-CL" sz="1800" dirty="0" err="1"/>
              <a:t>Oxfam</a:t>
            </a:r>
            <a:r>
              <a:rPr lang="es-CL" sz="1800" dirty="0"/>
              <a:t> y sus socios generar un diseño adaptado a las estrategias de asistencia </a:t>
            </a:r>
            <a:endParaRPr lang="es-CL" sz="1800" dirty="0" smtClean="0"/>
          </a:p>
          <a:p>
            <a:pPr>
              <a:buFont typeface="Arial" pitchFamily="34" charset="0"/>
              <a:buChar char="•"/>
            </a:pPr>
            <a:r>
              <a:rPr lang="es-CL" sz="1800" dirty="0" smtClean="0"/>
              <a:t>Las </a:t>
            </a:r>
            <a:r>
              <a:rPr lang="es-CL" sz="1800" dirty="0"/>
              <a:t>intervenciones no sólo demostraron ser más pertinente a las necesidades de subsistencia, sino que también fortalecieron el mercado. Esto ayudó a restablecer la actividad económica y crear nuevas oportunidades de generación de ingresos. </a:t>
            </a:r>
            <a:endParaRPr lang="es-CL" sz="1800" dirty="0" smtClean="0"/>
          </a:p>
          <a:p>
            <a:pPr>
              <a:buFont typeface="Arial" pitchFamily="34" charset="0"/>
              <a:buChar char="•"/>
            </a:pPr>
            <a:r>
              <a:rPr lang="es-CL" sz="1800" dirty="0" smtClean="0"/>
              <a:t>Debido </a:t>
            </a:r>
            <a:r>
              <a:rPr lang="es-CL" sz="1800" dirty="0"/>
              <a:t>a la confianza mutua entre las comunidades y las organizaciones de base comunitaria, </a:t>
            </a:r>
            <a:r>
              <a:rPr lang="es-CL" sz="1800" dirty="0" err="1"/>
              <a:t>Oxfam</a:t>
            </a:r>
            <a:r>
              <a:rPr lang="es-CL" sz="1800" dirty="0"/>
              <a:t> fue capaz de obtener acceso a los datos de los mercados y de los medios de subsistencia. Este acceso es esencial para identificar y dirigir a los diversos grupos, recoger datos suficientes, y poner en práctica las consiguientes intervenciones.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713DDD-D001-4977-8AE1-CCF79CAAA24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7488" y="87313"/>
            <a:ext cx="8288337" cy="623887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eaLnBrk="1" hangingPunct="1"/>
            <a:r>
              <a:rPr lang="en-US" sz="2000" i="1" dirty="0" err="1" smtClean="0"/>
              <a:t>Caso</a:t>
            </a:r>
            <a:r>
              <a:rPr lang="en-US" sz="2000" i="1" dirty="0" smtClean="0"/>
              <a:t> 11:  </a:t>
            </a:r>
            <a:r>
              <a:rPr lang="es-ES" sz="2000" i="1" dirty="0" smtClean="0"/>
              <a:t>Mejorando la importancia </a:t>
            </a:r>
            <a:r>
              <a:rPr lang="es-ES" sz="2000" i="1" dirty="0"/>
              <a:t>de </a:t>
            </a:r>
            <a:r>
              <a:rPr lang="es-ES" sz="2000" i="1" dirty="0" smtClean="0"/>
              <a:t>las intervenciones </a:t>
            </a:r>
            <a:r>
              <a:rPr lang="es-ES" sz="2000" i="1" dirty="0"/>
              <a:t>de </a:t>
            </a:r>
            <a:r>
              <a:rPr lang="es-ES" sz="2000" i="1" dirty="0" smtClean="0"/>
              <a:t>subsistencia  </a:t>
            </a:r>
            <a:r>
              <a:rPr lang="es-ES" sz="2000" i="1" dirty="0"/>
              <a:t>a través de análisis de mercado en Haití</a:t>
            </a:r>
            <a:endParaRPr lang="en-CA" sz="2000" i="1" dirty="0" smtClean="0"/>
          </a:p>
        </p:txBody>
      </p:sp>
      <p:pic>
        <p:nvPicPr>
          <p:cNvPr id="5632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39713" y="2557463"/>
            <a:ext cx="812006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0988" y="965200"/>
            <a:ext cx="689323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 dirty="0"/>
              <a:t>Condición </a:t>
            </a:r>
            <a:r>
              <a:rPr lang="es-ES" sz="1600" b="1" dirty="0" smtClean="0"/>
              <a:t>posterior a las </a:t>
            </a:r>
            <a:r>
              <a:rPr lang="es-ES" sz="1600" b="1" dirty="0"/>
              <a:t>inundaciones y </a:t>
            </a:r>
            <a:r>
              <a:rPr lang="es-ES" sz="1600" b="1" dirty="0" smtClean="0"/>
              <a:t>los deslizamientos </a:t>
            </a:r>
            <a:r>
              <a:rPr lang="es-ES" sz="1600" b="1" dirty="0"/>
              <a:t>de tierra</a:t>
            </a:r>
            <a:endParaRPr lang="en-CA" sz="1600" b="1" dirty="0"/>
          </a:p>
        </p:txBody>
      </p:sp>
      <p:sp>
        <p:nvSpPr>
          <p:cNvPr id="15" name="Multiply 14"/>
          <p:cNvSpPr/>
          <p:nvPr/>
        </p:nvSpPr>
        <p:spPr>
          <a:xfrm>
            <a:off x="4803775" y="2606675"/>
            <a:ext cx="581025" cy="581025"/>
          </a:xfrm>
          <a:prstGeom prst="mathMultiply">
            <a:avLst>
              <a:gd name="adj1" fmla="val 108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TextBox 15"/>
          <p:cNvSpPr>
            <a:spLocks noChangeArrowheads="1"/>
          </p:cNvSpPr>
          <p:nvPr/>
        </p:nvSpPr>
        <p:spPr bwMode="auto">
          <a:xfrm>
            <a:off x="239714" y="4590018"/>
            <a:ext cx="3935412" cy="523220"/>
          </a:xfrm>
          <a:prstGeom prst="wedgeRectCallout">
            <a:avLst>
              <a:gd name="adj1" fmla="val 20239"/>
              <a:gd name="adj2" fmla="val -103760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666875"/>
            <a:r>
              <a:rPr lang="en-AU" sz="1400" dirty="0" err="1"/>
              <a:t>Transporte</a:t>
            </a:r>
            <a:r>
              <a:rPr lang="en-AU" sz="1400" dirty="0"/>
              <a:t> e </a:t>
            </a:r>
            <a:r>
              <a:rPr lang="en-AU" sz="1400" dirty="0" err="1"/>
              <a:t>instalaciones</a:t>
            </a:r>
            <a:r>
              <a:rPr lang="en-AU" sz="1400" dirty="0"/>
              <a:t> </a:t>
            </a:r>
            <a:r>
              <a:rPr lang="en-AU" sz="1400" dirty="0" smtClean="0"/>
              <a:t>de </a:t>
            </a:r>
            <a:r>
              <a:rPr lang="en-AU" sz="1400" dirty="0" err="1" smtClean="0"/>
              <a:t>almacenamiento</a:t>
            </a:r>
            <a:r>
              <a:rPr lang="en-AU" sz="1400" dirty="0" smtClean="0"/>
              <a:t>  </a:t>
            </a:r>
            <a:r>
              <a:rPr lang="en-AU" sz="1400" dirty="0" err="1"/>
              <a:t>destruidas</a:t>
            </a:r>
            <a:r>
              <a:rPr lang="en-AU" sz="1400" dirty="0"/>
              <a:t>. </a:t>
            </a:r>
            <a:r>
              <a:rPr lang="en-AU" sz="1400" dirty="0"/>
              <a:t>C</a:t>
            </a:r>
            <a:r>
              <a:rPr lang="en-AU" sz="1400" dirty="0" smtClean="0"/>
              <a:t>on </a:t>
            </a:r>
            <a:r>
              <a:rPr lang="en-AU" sz="1400" dirty="0" err="1"/>
              <a:t>deuda</a:t>
            </a:r>
            <a:r>
              <a:rPr lang="en-AU" sz="1400" dirty="0"/>
              <a:t> </a:t>
            </a:r>
            <a:r>
              <a:rPr lang="en-AU" sz="1400" dirty="0" err="1"/>
              <a:t>por</a:t>
            </a:r>
            <a:r>
              <a:rPr lang="en-AU" sz="1400" dirty="0"/>
              <a:t> </a:t>
            </a:r>
            <a:r>
              <a:rPr lang="en-AU" sz="1400" dirty="0" err="1"/>
              <a:t>pagar</a:t>
            </a:r>
            <a:endParaRPr lang="en-AU" sz="1400" dirty="0"/>
          </a:p>
        </p:txBody>
      </p:sp>
      <p:sp>
        <p:nvSpPr>
          <p:cNvPr id="17" name="TextBox 16"/>
          <p:cNvSpPr>
            <a:spLocks noChangeArrowheads="1"/>
          </p:cNvSpPr>
          <p:nvPr/>
        </p:nvSpPr>
        <p:spPr bwMode="auto">
          <a:xfrm>
            <a:off x="3005138" y="1549400"/>
            <a:ext cx="3014662" cy="523220"/>
          </a:xfrm>
          <a:prstGeom prst="wedgeRectCallout">
            <a:avLst>
              <a:gd name="adj1" fmla="val -40139"/>
              <a:gd name="adj2" fmla="val 141500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Pérdida</a:t>
            </a:r>
            <a:r>
              <a:rPr lang="en-US" sz="1400" dirty="0" smtClean="0"/>
              <a:t> de </a:t>
            </a:r>
            <a:r>
              <a:rPr lang="en-US" sz="1400" dirty="0" err="1"/>
              <a:t>a</a:t>
            </a:r>
            <a:r>
              <a:rPr lang="en-US" sz="1400" dirty="0" err="1" smtClean="0"/>
              <a:t>nimales</a:t>
            </a:r>
            <a:r>
              <a:rPr lang="en-US" sz="1400" dirty="0" smtClean="0"/>
              <a:t> de </a:t>
            </a:r>
            <a:r>
              <a:rPr lang="en-US" sz="1400" dirty="0" err="1" smtClean="0"/>
              <a:t>carga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transporte</a:t>
            </a:r>
            <a:r>
              <a:rPr lang="en-US" sz="1400" dirty="0" smtClean="0"/>
              <a:t> y </a:t>
            </a:r>
            <a:r>
              <a:rPr lang="en-US" sz="1400" dirty="0" err="1" smtClean="0"/>
              <a:t>almacenamiento</a:t>
            </a:r>
            <a:endParaRPr lang="en-CA" sz="1400" dirty="0"/>
          </a:p>
        </p:txBody>
      </p:sp>
      <p:sp>
        <p:nvSpPr>
          <p:cNvPr id="18" name="TextBox 17"/>
          <p:cNvSpPr>
            <a:spLocks noChangeArrowheads="1"/>
          </p:cNvSpPr>
          <p:nvPr/>
        </p:nvSpPr>
        <p:spPr bwMode="auto">
          <a:xfrm>
            <a:off x="4299744" y="4600903"/>
            <a:ext cx="3006725" cy="523220"/>
          </a:xfrm>
          <a:prstGeom prst="wedgeRectCallout">
            <a:avLst>
              <a:gd name="adj1" fmla="val -34530"/>
              <a:gd name="adj2" fmla="val -114517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Pérdida</a:t>
            </a:r>
            <a:r>
              <a:rPr lang="en-US" sz="1400" dirty="0"/>
              <a:t> de </a:t>
            </a:r>
            <a:r>
              <a:rPr lang="en-US" sz="1400" dirty="0" err="1"/>
              <a:t>animales</a:t>
            </a:r>
            <a:r>
              <a:rPr lang="en-US" sz="1400" dirty="0"/>
              <a:t> de </a:t>
            </a:r>
            <a:r>
              <a:rPr lang="en-US" sz="1400" dirty="0" err="1"/>
              <a:t>carga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transporte</a:t>
            </a:r>
            <a:r>
              <a:rPr lang="en-US" sz="1400" dirty="0"/>
              <a:t> </a:t>
            </a:r>
            <a:r>
              <a:rPr lang="en-US" sz="1400" dirty="0" smtClean="0"/>
              <a:t>y </a:t>
            </a:r>
            <a:r>
              <a:rPr lang="en-US" sz="1400" dirty="0" err="1" smtClean="0"/>
              <a:t>almacenamiento</a:t>
            </a:r>
            <a:endParaRPr lang="en-CA" sz="1400" dirty="0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18268" y="2350293"/>
            <a:ext cx="1453619" cy="1672434"/>
            <a:chOff x="118041" y="2350090"/>
            <a:chExt cx="1454047" cy="1673390"/>
          </a:xfrm>
        </p:grpSpPr>
        <p:sp>
          <p:nvSpPr>
            <p:cNvPr id="22" name="Oval 21"/>
            <p:cNvSpPr/>
            <p:nvPr/>
          </p:nvSpPr>
          <p:spPr>
            <a:xfrm>
              <a:off x="183942" y="2708278"/>
              <a:ext cx="1314837" cy="1315202"/>
            </a:xfrm>
            <a:prstGeom prst="ellipse">
              <a:avLst/>
            </a:prstGeom>
            <a:solidFill>
              <a:srgbClr val="99CCF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6335" name="TextBox 22"/>
            <p:cNvSpPr txBox="1">
              <a:spLocks noChangeArrowheads="1"/>
            </p:cNvSpPr>
            <p:nvPr/>
          </p:nvSpPr>
          <p:spPr bwMode="auto">
            <a:xfrm>
              <a:off x="118041" y="2350090"/>
              <a:ext cx="14540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 smtClean="0"/>
                <a:t>No </a:t>
              </a:r>
              <a:r>
                <a:rPr lang="en-US" sz="1400" b="1" dirty="0" err="1" smtClean="0"/>
                <a:t>afectados</a:t>
              </a:r>
              <a:endParaRPr lang="en-CA" sz="1400" b="1" dirty="0"/>
            </a:p>
          </p:txBody>
        </p:sp>
      </p:grpSp>
      <p:sp>
        <p:nvSpPr>
          <p:cNvPr id="25" name="スライド番号プレースホルダ 2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9A04607-C7DF-489E-B530-049E295AC80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08215" y="2708276"/>
            <a:ext cx="1613956" cy="1423193"/>
          </a:xfrm>
          <a:prstGeom prst="ellipse">
            <a:avLst/>
          </a:prstGeom>
          <a:solidFill>
            <a:srgbClr val="99CCFF"/>
          </a:solidFill>
          <a:ln>
            <a:solidFill>
              <a:srgbClr val="AFD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rgbClr val="002060"/>
                </a:solidFill>
              </a:rPr>
              <a:t>Proveedores de Mercado General</a:t>
            </a:r>
            <a:endParaRPr lang="en-AU" sz="1400" dirty="0">
              <a:solidFill>
                <a:srgbClr val="00206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21869" y="3382170"/>
            <a:ext cx="1273969" cy="11255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6475" y="3774577"/>
            <a:ext cx="1397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AA5916"/>
                </a:solidFill>
              </a:rPr>
              <a:t>Consumidores</a:t>
            </a:r>
            <a:endParaRPr lang="en-AU" sz="1400" dirty="0">
              <a:solidFill>
                <a:srgbClr val="AA5916"/>
              </a:solidFill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7183703" y="3100566"/>
            <a:ext cx="1350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Reducido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p</a:t>
            </a:r>
            <a:r>
              <a:rPr lang="en-US" sz="1400" b="1" dirty="0" err="1" smtClean="0">
                <a:latin typeface="+mj-lt"/>
              </a:rPr>
              <a:t>oder</a:t>
            </a:r>
            <a:r>
              <a:rPr lang="en-US" sz="1400" b="1" dirty="0" smtClean="0">
                <a:latin typeface="+mj-lt"/>
              </a:rPr>
              <a:t> de </a:t>
            </a:r>
            <a:r>
              <a:rPr lang="en-US" sz="1400" b="1" dirty="0" err="1" smtClean="0">
                <a:latin typeface="+mj-lt"/>
              </a:rPr>
              <a:t>compra</a:t>
            </a:r>
            <a:endParaRPr lang="en-CA" sz="1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3703" y="2373967"/>
            <a:ext cx="13121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latin typeface="+mj-lt"/>
              </a:rPr>
              <a:t>Comerciantes </a:t>
            </a:r>
          </a:p>
          <a:p>
            <a:pPr algn="ctr"/>
            <a:r>
              <a:rPr lang="es-CL" sz="1400" b="1" dirty="0" smtClean="0">
                <a:latin typeface="+mj-lt"/>
              </a:rPr>
              <a:t>fronterizos</a:t>
            </a:r>
            <a:endParaRPr lang="en-AU" sz="1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6932" y="3069788"/>
            <a:ext cx="104864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300" b="1" dirty="0" smtClean="0">
                <a:latin typeface="+mj-lt"/>
              </a:rPr>
              <a:t>Productores</a:t>
            </a:r>
            <a:endParaRPr lang="en-AU" sz="13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6933" y="3484859"/>
            <a:ext cx="1312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+mj-lt"/>
              </a:rPr>
              <a:t>Minoristas</a:t>
            </a:r>
            <a:endParaRPr lang="en-AU" sz="14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3814" y="3985275"/>
            <a:ext cx="12287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300" b="1" dirty="0" smtClean="0">
                <a:latin typeface="+mj-lt"/>
              </a:rPr>
              <a:t>Intermediario</a:t>
            </a:r>
            <a:endParaRPr lang="en-AU" sz="1300" b="1" dirty="0">
              <a:latin typeface="+mj-lt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806057" y="3638747"/>
            <a:ext cx="581025" cy="579438"/>
          </a:xfrm>
          <a:prstGeom prst="mathMultiply">
            <a:avLst>
              <a:gd name="adj1" fmla="val 108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" name="TextBox 28"/>
          <p:cNvSpPr txBox="1"/>
          <p:nvPr/>
        </p:nvSpPr>
        <p:spPr>
          <a:xfrm>
            <a:off x="2207420" y="3977580"/>
            <a:ext cx="10224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+mj-lt"/>
              </a:rPr>
              <a:t>Mayoristas</a:t>
            </a:r>
            <a:endParaRPr lang="en-AU" sz="1400" b="1" dirty="0">
              <a:latin typeface="+mj-lt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222625" y="3841750"/>
            <a:ext cx="579438" cy="579438"/>
          </a:xfrm>
          <a:prstGeom prst="mathMultiply">
            <a:avLst>
              <a:gd name="adj1" fmla="val 108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7488" y="87313"/>
            <a:ext cx="8288337" cy="623887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eaLnBrk="1" hangingPunct="1"/>
            <a:r>
              <a:rPr lang="en-US" sz="2000" i="1" dirty="0" err="1" smtClean="0"/>
              <a:t>Caso</a:t>
            </a:r>
            <a:r>
              <a:rPr lang="en-US" sz="2000" i="1" dirty="0" smtClean="0"/>
              <a:t> 11: </a:t>
            </a:r>
            <a:r>
              <a:rPr lang="es-ES" sz="2000" i="1" dirty="0"/>
              <a:t>Mejorando la importancia de las intervenciones de subsistencia  a través de análisis de mercado en Haití</a:t>
            </a:r>
            <a:endParaRPr lang="en-CA" sz="2000" i="1" dirty="0" smtClean="0"/>
          </a:p>
        </p:txBody>
      </p:sp>
      <p:pic>
        <p:nvPicPr>
          <p:cNvPr id="5837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319088" y="2455863"/>
            <a:ext cx="812006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Box 11"/>
          <p:cNvSpPr txBox="1">
            <a:spLocks noChangeArrowheads="1"/>
          </p:cNvSpPr>
          <p:nvPr/>
        </p:nvSpPr>
        <p:spPr bwMode="auto">
          <a:xfrm>
            <a:off x="319088" y="795923"/>
            <a:ext cx="168988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Intervenciones</a:t>
            </a:r>
            <a:r>
              <a:rPr lang="en-US" sz="1600" b="1" dirty="0" smtClean="0"/>
              <a:t> </a:t>
            </a:r>
            <a:endParaRPr lang="en-CA" sz="1600" b="1" dirty="0"/>
          </a:p>
        </p:txBody>
      </p:sp>
      <p:sp>
        <p:nvSpPr>
          <p:cNvPr id="58373" name="TextBox 15"/>
          <p:cNvSpPr>
            <a:spLocks noChangeArrowheads="1"/>
          </p:cNvSpPr>
          <p:nvPr/>
        </p:nvSpPr>
        <p:spPr bwMode="auto">
          <a:xfrm>
            <a:off x="320677" y="4471976"/>
            <a:ext cx="3111500" cy="523220"/>
          </a:xfrm>
          <a:prstGeom prst="wedgeRectCallout">
            <a:avLst>
              <a:gd name="adj1" fmla="val 29788"/>
              <a:gd name="adj2" fmla="val -109905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>
                <a:latin typeface="+mj-lt"/>
              </a:rPr>
              <a:t>Comunidad </a:t>
            </a:r>
            <a:r>
              <a:rPr lang="es-ES" sz="1400" dirty="0" smtClean="0">
                <a:latin typeface="+mj-lt"/>
              </a:rPr>
              <a:t>con mas dinero, </a:t>
            </a:r>
            <a:r>
              <a:rPr lang="es-ES" sz="1400" dirty="0">
                <a:latin typeface="+mj-lt"/>
              </a:rPr>
              <a:t>sin necesidad de asistencia</a:t>
            </a:r>
            <a:endParaRPr lang="en-CA" sz="1400" dirty="0">
              <a:latin typeface="+mj-lt"/>
            </a:endParaRPr>
          </a:p>
        </p:txBody>
      </p:sp>
      <p:sp>
        <p:nvSpPr>
          <p:cNvPr id="58374" name="TextBox 17"/>
          <p:cNvSpPr>
            <a:spLocks noChangeArrowheads="1"/>
          </p:cNvSpPr>
          <p:nvPr/>
        </p:nvSpPr>
        <p:spPr bwMode="auto">
          <a:xfrm>
            <a:off x="4165600" y="4471044"/>
            <a:ext cx="2860675" cy="523220"/>
          </a:xfrm>
          <a:prstGeom prst="wedgeRectCallout">
            <a:avLst>
              <a:gd name="adj1" fmla="val -38984"/>
              <a:gd name="adj2" fmla="val -109907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+mj-lt"/>
              </a:rPr>
              <a:t>Vale de </a:t>
            </a:r>
            <a:r>
              <a:rPr lang="en-US" sz="1400" dirty="0" err="1">
                <a:latin typeface="+mj-lt"/>
              </a:rPr>
              <a:t>dinero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para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reconstruir</a:t>
            </a:r>
            <a:r>
              <a:rPr lang="en-US" sz="1400" dirty="0">
                <a:latin typeface="+mj-lt"/>
              </a:rPr>
              <a:t> el </a:t>
            </a:r>
            <a:r>
              <a:rPr lang="en-US" sz="1400" dirty="0" err="1">
                <a:latin typeface="+mj-lt"/>
              </a:rPr>
              <a:t>negocio</a:t>
            </a:r>
            <a:endParaRPr lang="en-CA" sz="1400" dirty="0">
              <a:latin typeface="+mj-lt"/>
            </a:endParaRPr>
          </a:p>
        </p:txBody>
      </p:sp>
      <p:grpSp>
        <p:nvGrpSpPr>
          <p:cNvPr id="58375" name="Group 20"/>
          <p:cNvGrpSpPr>
            <a:grpSpLocks/>
          </p:cNvGrpSpPr>
          <p:nvPr/>
        </p:nvGrpSpPr>
        <p:grpSpPr bwMode="auto">
          <a:xfrm>
            <a:off x="7026275" y="3106738"/>
            <a:ext cx="1660525" cy="2433645"/>
            <a:chOff x="7026326" y="3297837"/>
            <a:chExt cx="1660474" cy="2433665"/>
          </a:xfrm>
        </p:grpSpPr>
        <p:sp>
          <p:nvSpPr>
            <p:cNvPr id="19" name="Oval 18"/>
            <p:cNvSpPr/>
            <p:nvPr/>
          </p:nvSpPr>
          <p:spPr>
            <a:xfrm>
              <a:off x="7075537" y="3639152"/>
              <a:ext cx="1439818" cy="137161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</a:rPr>
                <a:t>CFW</a:t>
              </a:r>
              <a:endParaRPr lang="en-C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58382" name="TextBox 19"/>
            <p:cNvSpPr txBox="1">
              <a:spLocks noChangeArrowheads="1"/>
            </p:cNvSpPr>
            <p:nvPr/>
          </p:nvSpPr>
          <p:spPr bwMode="auto">
            <a:xfrm>
              <a:off x="7045376" y="3297837"/>
              <a:ext cx="1603324" cy="73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 err="1" smtClean="0"/>
                <a:t>Mejorando</a:t>
              </a:r>
              <a:r>
                <a:rPr lang="en-US" sz="1400" dirty="0" smtClean="0"/>
                <a:t> el </a:t>
              </a:r>
              <a:r>
                <a:rPr lang="en-US" sz="1400" dirty="0" err="1" smtClean="0"/>
                <a:t>poder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compra</a:t>
              </a:r>
              <a:r>
                <a:rPr lang="en-US" sz="1400" dirty="0" smtClean="0"/>
                <a:t>  a </a:t>
              </a:r>
              <a:r>
                <a:rPr lang="en-US" sz="1400" dirty="0" err="1" smtClean="0"/>
                <a:t>través</a:t>
              </a:r>
              <a:r>
                <a:rPr lang="en-US" sz="1400" dirty="0" smtClean="0"/>
                <a:t> de </a:t>
              </a:r>
              <a:endParaRPr lang="en-CA" sz="1400" dirty="0"/>
            </a:p>
          </p:txBody>
        </p:sp>
        <p:sp>
          <p:nvSpPr>
            <p:cNvPr id="58383" name="TextBox 20"/>
            <p:cNvSpPr txBox="1">
              <a:spLocks noChangeArrowheads="1"/>
            </p:cNvSpPr>
            <p:nvPr/>
          </p:nvSpPr>
          <p:spPr bwMode="auto">
            <a:xfrm>
              <a:off x="7026326" y="4777387"/>
              <a:ext cx="1660474" cy="95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 err="1" smtClean="0"/>
                <a:t>Rehabilitacipon</a:t>
              </a:r>
              <a:r>
                <a:rPr lang="en-US" sz="1400" dirty="0" smtClean="0"/>
                <a:t> de la </a:t>
              </a:r>
              <a:r>
                <a:rPr lang="en-US" sz="1400" dirty="0" err="1" smtClean="0"/>
                <a:t>Infraestructura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conectada</a:t>
              </a:r>
              <a:r>
                <a:rPr lang="en-US" sz="1400" dirty="0" smtClean="0"/>
                <a:t> al </a:t>
              </a:r>
              <a:r>
                <a:rPr lang="en-US" sz="1400" dirty="0" err="1" smtClean="0"/>
                <a:t>mercado</a:t>
              </a:r>
              <a:r>
                <a:rPr lang="en-US" sz="1400" dirty="0" smtClean="0"/>
                <a:t> local</a:t>
              </a:r>
              <a:endParaRPr lang="en-CA" sz="1400" dirty="0"/>
            </a:p>
          </p:txBody>
        </p:sp>
      </p:grpSp>
      <p:sp>
        <p:nvSpPr>
          <p:cNvPr id="58376" name="TextBox 25"/>
          <p:cNvSpPr>
            <a:spLocks noChangeArrowheads="1"/>
          </p:cNvSpPr>
          <p:nvPr/>
        </p:nvSpPr>
        <p:spPr bwMode="auto">
          <a:xfrm>
            <a:off x="427038" y="1141393"/>
            <a:ext cx="4030662" cy="646331"/>
          </a:xfrm>
          <a:prstGeom prst="wedgeRectCallout">
            <a:avLst>
              <a:gd name="adj1" fmla="val -35687"/>
              <a:gd name="adj2" fmla="val 99436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Fortalecimiento y preparación de </a:t>
            </a:r>
            <a:r>
              <a:rPr lang="es-ES" sz="1200" dirty="0" smtClean="0"/>
              <a:t>los agricultores </a:t>
            </a:r>
            <a:r>
              <a:rPr lang="es-ES" sz="1200" dirty="0"/>
              <a:t>para los cultivos de </a:t>
            </a:r>
            <a:r>
              <a:rPr lang="es-ES" sz="1200" dirty="0" smtClean="0"/>
              <a:t>la próxima temporada, </a:t>
            </a:r>
            <a:r>
              <a:rPr lang="es-ES" sz="1200" dirty="0"/>
              <a:t>asegurando </a:t>
            </a:r>
            <a:r>
              <a:rPr lang="es-ES" sz="1200" dirty="0" smtClean="0"/>
              <a:t>una reserva disponible </a:t>
            </a:r>
            <a:r>
              <a:rPr lang="es-ES" sz="1200" dirty="0"/>
              <a:t>para los clientes</a:t>
            </a:r>
            <a:endParaRPr lang="en-CA" sz="1200" dirty="0"/>
          </a:p>
        </p:txBody>
      </p:sp>
      <p:sp>
        <p:nvSpPr>
          <p:cNvPr id="58377" name="TextBox 26"/>
          <p:cNvSpPr txBox="1">
            <a:spLocks noChangeArrowheads="1"/>
          </p:cNvSpPr>
          <p:nvPr/>
        </p:nvSpPr>
        <p:spPr bwMode="auto">
          <a:xfrm>
            <a:off x="239713" y="2100818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/>
              <a:t>Agricultor</a:t>
            </a:r>
            <a:endParaRPr lang="en-CA" b="1" dirty="0"/>
          </a:p>
        </p:txBody>
      </p:sp>
      <p:sp>
        <p:nvSpPr>
          <p:cNvPr id="28" name="Right Arrow 27"/>
          <p:cNvSpPr/>
          <p:nvPr/>
        </p:nvSpPr>
        <p:spPr>
          <a:xfrm rot="5400000">
            <a:off x="622300" y="2535237"/>
            <a:ext cx="482600" cy="203200"/>
          </a:xfrm>
          <a:prstGeom prst="rightArrow">
            <a:avLst>
              <a:gd name="adj1" fmla="val 27143"/>
              <a:gd name="adj2" fmla="val 9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8379" name="TextBox 16"/>
          <p:cNvSpPr>
            <a:spLocks noChangeArrowheads="1"/>
          </p:cNvSpPr>
          <p:nvPr/>
        </p:nvSpPr>
        <p:spPr bwMode="auto">
          <a:xfrm>
            <a:off x="3995737" y="1803766"/>
            <a:ext cx="3614738" cy="292388"/>
          </a:xfrm>
          <a:prstGeom prst="wedgeRectCallout">
            <a:avLst>
              <a:gd name="adj1" fmla="val -45673"/>
              <a:gd name="adj2" fmla="val 187107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dirty="0" smtClean="0"/>
              <a:t>Vale de </a:t>
            </a:r>
            <a:r>
              <a:rPr lang="en-US" sz="1300" dirty="0" err="1" smtClean="0"/>
              <a:t>dinero</a:t>
            </a:r>
            <a:r>
              <a:rPr lang="en-US" sz="1300" dirty="0" smtClean="0"/>
              <a:t> </a:t>
            </a:r>
            <a:r>
              <a:rPr lang="en-US" sz="1300" dirty="0" err="1" smtClean="0"/>
              <a:t>para</a:t>
            </a:r>
            <a:r>
              <a:rPr lang="en-US" sz="1300" dirty="0" smtClean="0"/>
              <a:t> </a:t>
            </a:r>
            <a:r>
              <a:rPr lang="en-US" sz="1300" dirty="0" err="1" smtClean="0"/>
              <a:t>reconstruir</a:t>
            </a:r>
            <a:r>
              <a:rPr lang="en-US" sz="1300" dirty="0" smtClean="0"/>
              <a:t> el </a:t>
            </a:r>
            <a:r>
              <a:rPr lang="en-US" sz="1300" dirty="0" err="1" smtClean="0"/>
              <a:t>negocio</a:t>
            </a:r>
            <a:endParaRPr lang="en-CA" sz="1300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6CBB6B4D-8F4D-4B97-B530-3B5D30C5BC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9713" y="2930996"/>
            <a:ext cx="13326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Proveedores de Mercado General</a:t>
            </a: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0901" y="2923594"/>
            <a:ext cx="104864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300" b="1" dirty="0" smtClean="0">
                <a:latin typeface="+mj-lt"/>
              </a:rPr>
              <a:t>Productores</a:t>
            </a:r>
            <a:endParaRPr lang="en-AU" sz="13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0902" y="3338665"/>
            <a:ext cx="1312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+mj-lt"/>
              </a:rPr>
              <a:t>Minoristas</a:t>
            </a:r>
            <a:endParaRPr lang="en-AU" sz="14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7783" y="3839081"/>
            <a:ext cx="12287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300" b="1" dirty="0" smtClean="0">
                <a:latin typeface="+mj-lt"/>
              </a:rPr>
              <a:t>Intermediario</a:t>
            </a:r>
            <a:endParaRPr lang="en-AU" sz="13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1389" y="3831386"/>
            <a:ext cx="11318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+mj-lt"/>
              </a:rPr>
              <a:t>Mayoristas</a:t>
            </a:r>
            <a:endParaRPr lang="en-AU" sz="14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5201" y="2285484"/>
            <a:ext cx="1200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latin typeface="+mj-lt"/>
              </a:rPr>
              <a:t>Comerciantes </a:t>
            </a:r>
          </a:p>
          <a:p>
            <a:pPr algn="ctr"/>
            <a:r>
              <a:rPr lang="es-CL" sz="1400" b="1" dirty="0" smtClean="0">
                <a:latin typeface="+mj-lt"/>
              </a:rPr>
              <a:t>fronterizos</a:t>
            </a:r>
            <a:endParaRPr lang="en-AU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ctrTitle"/>
          </p:nvPr>
        </p:nvSpPr>
        <p:spPr>
          <a:xfrm>
            <a:off x="0" y="4048125"/>
            <a:ext cx="9144000" cy="723900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dirty="0"/>
              <a:t>Mejorando la promoción de los medios </a:t>
            </a:r>
            <a:r>
              <a:rPr lang="es-ES" sz="2400" b="1" dirty="0" smtClean="0"/>
              <a:t>de sustento</a:t>
            </a:r>
            <a:endParaRPr lang="en-US" sz="24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9CD78-3A0D-40AA-9197-3DF85F0BCC6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29210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CL" sz="1800" dirty="0"/>
              <a:t>Caso 13: </a:t>
            </a:r>
            <a:r>
              <a:rPr lang="es-CL" sz="1800" dirty="0" smtClean="0"/>
              <a:t>ONG de </a:t>
            </a:r>
            <a:r>
              <a:rPr lang="es-CL" sz="1800" dirty="0"/>
              <a:t>desarrollo local toma la recuperación de </a:t>
            </a:r>
            <a:r>
              <a:rPr lang="es-CL" sz="1800" dirty="0" smtClean="0"/>
              <a:t>medios de sustento </a:t>
            </a:r>
            <a:r>
              <a:rPr lang="es-CL" sz="1800" dirty="0"/>
              <a:t>en </a:t>
            </a:r>
            <a:r>
              <a:rPr lang="es-CL" sz="1800" dirty="0" smtClean="0"/>
              <a:t>Tamil Nadu </a:t>
            </a:r>
            <a:endParaRPr lang="en-A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454400"/>
            <a:ext cx="8593138" cy="301625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800" dirty="0" err="1" smtClean="0"/>
              <a:t>Lecciones</a:t>
            </a:r>
            <a:endParaRPr lang="en-CA" sz="1800" dirty="0"/>
          </a:p>
        </p:txBody>
      </p:sp>
      <p:sp>
        <p:nvSpPr>
          <p:cNvPr id="67588" name="Content Placeholder 5"/>
          <p:cNvSpPr>
            <a:spLocks noGrp="1"/>
          </p:cNvSpPr>
          <p:nvPr>
            <p:ph sz="quarter" idx="17"/>
          </p:nvPr>
        </p:nvSpPr>
        <p:spPr>
          <a:xfrm>
            <a:off x="85725" y="330200"/>
            <a:ext cx="8524875" cy="2870200"/>
          </a:xfrm>
        </p:spPr>
        <p:txBody>
          <a:bodyPr>
            <a:noAutofit/>
          </a:bodyPr>
          <a:lstStyle/>
          <a:p>
            <a:pPr marL="0" indent="0" eaLnBrk="1" hangingPunct="1">
              <a:defRPr/>
            </a:pPr>
            <a:r>
              <a:rPr lang="en-US" sz="1500" dirty="0" smtClean="0"/>
              <a:t>La </a:t>
            </a:r>
            <a:r>
              <a:rPr lang="en-US" sz="1500" dirty="0" err="1" smtClean="0"/>
              <a:t>asistencia</a:t>
            </a:r>
            <a:r>
              <a:rPr lang="en-US" sz="1500" dirty="0" smtClean="0"/>
              <a:t> </a:t>
            </a:r>
            <a:r>
              <a:rPr lang="en-US" sz="1500" dirty="0" err="1" smtClean="0"/>
              <a:t>entregada</a:t>
            </a:r>
            <a:r>
              <a:rPr lang="en-US" sz="1500" dirty="0" smtClean="0"/>
              <a:t> </a:t>
            </a:r>
            <a:r>
              <a:rPr lang="en-US" sz="1500" dirty="0" err="1" smtClean="0"/>
              <a:t>por</a:t>
            </a:r>
            <a:r>
              <a:rPr lang="en-US" sz="1500" dirty="0" smtClean="0"/>
              <a:t> </a:t>
            </a:r>
            <a:r>
              <a:rPr lang="en-US" sz="1500" dirty="0" err="1" smtClean="0"/>
              <a:t>Acción</a:t>
            </a:r>
            <a:r>
              <a:rPr lang="en-US" sz="1500" dirty="0" smtClean="0"/>
              <a:t> de Personas </a:t>
            </a:r>
            <a:r>
              <a:rPr lang="en-US" sz="1500" dirty="0" err="1" smtClean="0"/>
              <a:t>para</a:t>
            </a:r>
            <a:r>
              <a:rPr lang="en-US" sz="1500" dirty="0" smtClean="0"/>
              <a:t> el </a:t>
            </a:r>
            <a:r>
              <a:rPr lang="en-US" sz="1500" dirty="0" err="1" smtClean="0"/>
              <a:t>Desarrollo</a:t>
            </a:r>
            <a:r>
              <a:rPr lang="en-US" sz="1500" dirty="0" smtClean="0"/>
              <a:t> (PAD), </a:t>
            </a:r>
            <a:r>
              <a:rPr lang="es-CL" sz="1500" dirty="0" smtClean="0"/>
              <a:t>se centró en la pesca, post-pesca y en las actividades </a:t>
            </a:r>
            <a:r>
              <a:rPr lang="es-CL" sz="1500" dirty="0" smtClean="0"/>
              <a:t>complementarias, </a:t>
            </a:r>
            <a:r>
              <a:rPr lang="es-CL" sz="1500" dirty="0" smtClean="0"/>
              <a:t>a través del refuerzo de grupos comunitarios de auto ayuda (SHG) ya existentes y creando grupos adicionales a través de los distritos. </a:t>
            </a:r>
            <a:endParaRPr lang="en-US" sz="1500" dirty="0" smtClean="0"/>
          </a:p>
          <a:p>
            <a:pPr>
              <a:buFont typeface="+mj-lt"/>
              <a:buAutoNum type="arabicPeriod"/>
            </a:pPr>
            <a:r>
              <a:rPr lang="es-CL" sz="1500" dirty="0" smtClean="0"/>
              <a:t>Los </a:t>
            </a:r>
            <a:r>
              <a:rPr lang="es-CL" sz="1500" dirty="0"/>
              <a:t>SHG  incluyen </a:t>
            </a:r>
            <a:r>
              <a:rPr lang="es-CL" sz="1500" dirty="0" smtClean="0"/>
              <a:t>a un </a:t>
            </a:r>
            <a:r>
              <a:rPr lang="es-CL" sz="1500" dirty="0"/>
              <a:t>pescador y una mujer asumiendo las actividades posteriores a  la pesca (ej: procesando, secando o vendiendo). Este tipo de enfoque de grupos basados en la comunidad condujo a algunas iniciativas innovadoras  como por ejemplo la expansión de sus mercados y el incremento de sus ingresos a través de la compra de un congelador; iniciativas de micro-emprendedor (comercialización posterior a la pesca y trasporte para terminar en mercados, pequeñas </a:t>
            </a:r>
            <a:r>
              <a:rPr lang="es-CL" sz="1500" dirty="0" smtClean="0"/>
              <a:t>tiendas,  crianza de ganado caprino, </a:t>
            </a:r>
            <a:r>
              <a:rPr lang="es-CL" sz="1500" dirty="0" err="1" smtClean="0"/>
              <a:t>etc</a:t>
            </a:r>
            <a:r>
              <a:rPr lang="es-CL" sz="1500" dirty="0" smtClean="0"/>
              <a:t>), organización de remates regulares de pesca, etc. </a:t>
            </a:r>
            <a:endParaRPr lang="en-AU" sz="1500" dirty="0"/>
          </a:p>
          <a:p>
            <a:pPr>
              <a:buFont typeface="+mj-lt"/>
              <a:buAutoNum type="arabicPeriod"/>
            </a:pPr>
            <a:r>
              <a:rPr lang="es-CL" sz="1500" dirty="0" smtClean="0"/>
              <a:t>Los miembros de SHG se reúnen al menos una vez al </a:t>
            </a:r>
            <a:r>
              <a:rPr lang="es-CL" sz="1500" dirty="0" smtClean="0"/>
              <a:t>mes </a:t>
            </a:r>
            <a:r>
              <a:rPr lang="es-CL" sz="1500" dirty="0" smtClean="0"/>
              <a:t>para identificar los problemas de la comunidad (por ejemplo la entrega de infraestructura básica y servicios sociales), y tratar de resolverlos con los funcionarios de distrito local. </a:t>
            </a:r>
            <a:endParaRPr lang="en-AU" sz="1500" dirty="0"/>
          </a:p>
        </p:txBody>
      </p:sp>
      <p:sp>
        <p:nvSpPr>
          <p:cNvPr id="65540" name="Content Placeholder 7"/>
          <p:cNvSpPr>
            <a:spLocks noGrp="1"/>
          </p:cNvSpPr>
          <p:nvPr>
            <p:ph sz="quarter" idx="19"/>
          </p:nvPr>
        </p:nvSpPr>
        <p:spPr>
          <a:xfrm>
            <a:off x="50800" y="3736975"/>
            <a:ext cx="8459788" cy="2917825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s-CL" sz="1800" dirty="0"/>
              <a:t>El compromiso de larga data de PAD con la economía local y su foco en la conservación del ambiente ayudó a asegurar un </a:t>
            </a:r>
            <a:r>
              <a:rPr lang="es-CL" sz="1800" dirty="0" err="1"/>
              <a:t>reemplazo</a:t>
            </a:r>
            <a:r>
              <a:rPr lang="es-CL" sz="1800" dirty="0"/>
              <a:t> más sustentable de los bienes de pesca.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Fortaleciendo un amplio rango de medios de sustento, incluyendo procesamiento del pescado y el </a:t>
            </a:r>
            <a:r>
              <a:rPr lang="es-CL" sz="1800" dirty="0" smtClean="0"/>
              <a:t>comercio, </a:t>
            </a:r>
            <a:r>
              <a:rPr lang="es-CL" sz="1800" dirty="0"/>
              <a:t>permitió una recuperación del mercado y un aumento de las ganancias mayores a las previas al tsunami.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A través de SHG, se pone el poder de decisión en manos de aquellos que entiende las complejidades de la subsistencia individual y su interdependencia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La provisión de servicios financieros y el soporte técnico que entregó PAD, ayudó a los miembros de la comunidad a darse cuenta de que existen  algunas soluciones únicas e innovadoras que se alinean con los objetivos de desarrollo de largos </a:t>
            </a:r>
            <a:r>
              <a:rPr lang="es-CL" sz="1800" dirty="0" smtClean="0"/>
              <a:t>plazo.</a:t>
            </a:r>
            <a:endParaRPr lang="en-US" sz="17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C99BC71A-E00C-4AD8-A605-593313389FC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7586" name="Rectangle 13"/>
          <p:cNvSpPr>
            <a:spLocks noChangeArrowheads="1"/>
          </p:cNvSpPr>
          <p:nvPr/>
        </p:nvSpPr>
        <p:spPr bwMode="auto">
          <a:xfrm>
            <a:off x="419100" y="6254750"/>
            <a:ext cx="748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400"/>
              <a:t>http://www.terredeshommes.org/pdf/publication/working_paper_regnier.pdf</a:t>
            </a:r>
          </a:p>
        </p:txBody>
      </p:sp>
      <p:grpSp>
        <p:nvGrpSpPr>
          <p:cNvPr id="67587" name="Group 20"/>
          <p:cNvGrpSpPr>
            <a:grpSpLocks/>
          </p:cNvGrpSpPr>
          <p:nvPr/>
        </p:nvGrpSpPr>
        <p:grpSpPr bwMode="auto">
          <a:xfrm>
            <a:off x="622300" y="522288"/>
            <a:ext cx="7635875" cy="5662612"/>
            <a:chOff x="622300" y="521810"/>
            <a:chExt cx="7635875" cy="5663090"/>
          </a:xfrm>
        </p:grpSpPr>
        <p:grpSp>
          <p:nvGrpSpPr>
            <p:cNvPr id="67590" name="Group 14"/>
            <p:cNvGrpSpPr>
              <a:grpSpLocks/>
            </p:cNvGrpSpPr>
            <p:nvPr/>
          </p:nvGrpSpPr>
          <p:grpSpPr bwMode="auto">
            <a:xfrm>
              <a:off x="622300" y="521810"/>
              <a:ext cx="7635875" cy="5659132"/>
              <a:chOff x="520700" y="311150"/>
              <a:chExt cx="6597409" cy="4889500"/>
            </a:xfrm>
          </p:grpSpPr>
          <p:pic>
            <p:nvPicPr>
              <p:cNvPr id="67595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0700" y="311150"/>
                <a:ext cx="3200400" cy="240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596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5463" y="2805113"/>
                <a:ext cx="3190875" cy="2390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597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4763" y="2800350"/>
                <a:ext cx="3303345" cy="240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598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4763" y="330200"/>
                <a:ext cx="3303346" cy="240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7591" name="TextBox 15"/>
            <p:cNvSpPr txBox="1">
              <a:spLocks noChangeArrowheads="1"/>
            </p:cNvSpPr>
            <p:nvPr/>
          </p:nvSpPr>
          <p:spPr bwMode="auto">
            <a:xfrm>
              <a:off x="4290307" y="3048000"/>
              <a:ext cx="3967867" cy="277022"/>
            </a:xfrm>
            <a:prstGeom prst="rect">
              <a:avLst/>
            </a:prstGeom>
            <a:solidFill>
              <a:srgbClr val="000000">
                <a:alpha val="3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tabLst>
                  <a:tab pos="85725" algn="l"/>
                </a:tabLst>
              </a:pPr>
              <a:r>
                <a:rPr lang="en-US" sz="1200" b="1" dirty="0" err="1" smtClean="0">
                  <a:solidFill>
                    <a:schemeClr val="bg1"/>
                  </a:solidFill>
                </a:rPr>
                <a:t>Iniciativa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de Micro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Emprendedor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: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Pequeño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negocio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7592" name="TextBox 16"/>
            <p:cNvSpPr txBox="1">
              <a:spLocks noChangeArrowheads="1"/>
            </p:cNvSpPr>
            <p:nvPr/>
          </p:nvSpPr>
          <p:spPr bwMode="auto">
            <a:xfrm>
              <a:off x="4421366" y="5905500"/>
              <a:ext cx="3706634" cy="279400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 b="1" dirty="0" err="1" smtClean="0"/>
                <a:t>Típico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remate</a:t>
              </a:r>
              <a:r>
                <a:rPr lang="en-US" sz="1200" b="1" dirty="0" smtClean="0"/>
                <a:t> de </a:t>
              </a:r>
              <a:r>
                <a:rPr lang="en-US" sz="1200" b="1" dirty="0" err="1" smtClean="0"/>
                <a:t>pescados</a:t>
              </a:r>
              <a:endParaRPr lang="en-CA" sz="1200" b="1" dirty="0"/>
            </a:p>
          </p:txBody>
        </p:sp>
        <p:sp>
          <p:nvSpPr>
            <p:cNvPr id="67593" name="TextBox 17"/>
            <p:cNvSpPr txBox="1">
              <a:spLocks noChangeArrowheads="1"/>
            </p:cNvSpPr>
            <p:nvPr/>
          </p:nvSpPr>
          <p:spPr bwMode="auto">
            <a:xfrm>
              <a:off x="636766" y="5905500"/>
              <a:ext cx="3689693" cy="279400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 err="1" smtClean="0"/>
                <a:t>Congelador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para</a:t>
              </a:r>
              <a:r>
                <a:rPr lang="en-US" sz="1200" b="1" dirty="0" smtClean="0"/>
                <a:t> el </a:t>
              </a:r>
              <a:r>
                <a:rPr lang="en-US" sz="1200" b="1" dirty="0" err="1" smtClean="0"/>
                <a:t>grupo</a:t>
              </a:r>
              <a:endParaRPr lang="en-CA" sz="1200" b="1" dirty="0"/>
            </a:p>
          </p:txBody>
        </p:sp>
        <p:sp>
          <p:nvSpPr>
            <p:cNvPr id="67594" name="TextBox 18"/>
            <p:cNvSpPr txBox="1">
              <a:spLocks noChangeArrowheads="1"/>
            </p:cNvSpPr>
            <p:nvPr/>
          </p:nvSpPr>
          <p:spPr bwMode="auto">
            <a:xfrm>
              <a:off x="636766" y="3035300"/>
              <a:ext cx="3706634" cy="279400"/>
            </a:xfrm>
            <a:prstGeom prst="rect">
              <a:avLst/>
            </a:prstGeom>
            <a:solidFill>
              <a:srgbClr val="000000">
                <a:alpha val="2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 b="1" dirty="0" err="1" smtClean="0">
                  <a:solidFill>
                    <a:schemeClr val="bg1"/>
                  </a:solidFill>
                </a:rPr>
                <a:t>Discusión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en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Grupos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de Auto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Ayuda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(SHG)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58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07425" cy="31750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CL" sz="1800" dirty="0"/>
              <a:t>Caso 13: ONG de desarrollo local toma la recuperación de medios de sustento en Tamil Nadu </a:t>
            </a:r>
            <a:endParaRPr lang="en-AU" sz="1800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4DB165A-F348-4DFC-94A4-5AB74C185FF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55050" cy="31750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CL" sz="1800" dirty="0"/>
              <a:t>Caso 14: Comprometiendo a las Universidades y el sector privado en Yogyakarta</a:t>
            </a:r>
            <a:endParaRPr lang="en-A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659188"/>
            <a:ext cx="8593138" cy="347662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Lecciones</a:t>
            </a:r>
            <a:endParaRPr lang="en-CA" sz="2000" dirty="0"/>
          </a:p>
        </p:txBody>
      </p:sp>
      <p:sp>
        <p:nvSpPr>
          <p:cNvPr id="67588" name="Content Placeholder 5"/>
          <p:cNvSpPr>
            <a:spLocks noGrp="1"/>
          </p:cNvSpPr>
          <p:nvPr>
            <p:ph sz="quarter" idx="17"/>
          </p:nvPr>
        </p:nvSpPr>
        <p:spPr>
          <a:xfrm>
            <a:off x="88900" y="342900"/>
            <a:ext cx="8556625" cy="336232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s-CL" dirty="0"/>
              <a:t>El programa fue básicamente implementado por dos años, desde Marzo de 2007 hasta Febrero de 2009, promovido por la Universidad </a:t>
            </a:r>
            <a:r>
              <a:rPr lang="es-CL" dirty="0" err="1"/>
              <a:t>Gadjah</a:t>
            </a:r>
            <a:r>
              <a:rPr lang="es-CL" dirty="0"/>
              <a:t> </a:t>
            </a:r>
            <a:r>
              <a:rPr lang="es-CL" dirty="0" err="1"/>
              <a:t>Mada</a:t>
            </a:r>
            <a:r>
              <a:rPr lang="es-CL" dirty="0"/>
              <a:t>  y su aliado Exxon </a:t>
            </a:r>
            <a:r>
              <a:rPr lang="es-CL" dirty="0" err="1"/>
              <a:t>Mobil</a:t>
            </a:r>
            <a:r>
              <a:rPr lang="es-CL" dirty="0"/>
              <a:t>. El programa es apoyado localmente por </a:t>
            </a:r>
            <a:r>
              <a:rPr lang="es-CL" dirty="0" err="1"/>
              <a:t>Village</a:t>
            </a:r>
            <a:r>
              <a:rPr lang="es-CL" dirty="0"/>
              <a:t> Leader, </a:t>
            </a:r>
            <a:r>
              <a:rPr lang="es-CL" dirty="0" err="1"/>
              <a:t>Heritage</a:t>
            </a:r>
            <a:r>
              <a:rPr lang="es-CL" dirty="0"/>
              <a:t> </a:t>
            </a:r>
            <a:r>
              <a:rPr lang="es-CL" dirty="0" err="1"/>
              <a:t>District</a:t>
            </a:r>
            <a:r>
              <a:rPr lang="es-CL" dirty="0"/>
              <a:t> Management </a:t>
            </a:r>
            <a:r>
              <a:rPr lang="es-CL" dirty="0" err="1"/>
              <a:t>Organization</a:t>
            </a:r>
            <a:r>
              <a:rPr lang="es-CL" dirty="0"/>
              <a:t>, una ONG local para </a:t>
            </a:r>
            <a:r>
              <a:rPr lang="es-CL" dirty="0" err="1"/>
              <a:t>Kotagede</a:t>
            </a:r>
            <a:r>
              <a:rPr lang="es-CL" dirty="0"/>
              <a:t> </a:t>
            </a:r>
            <a:r>
              <a:rPr lang="es-CL" dirty="0" err="1"/>
              <a:t>Heritage</a:t>
            </a:r>
            <a:r>
              <a:rPr lang="es-CL" dirty="0"/>
              <a:t> </a:t>
            </a:r>
            <a:r>
              <a:rPr lang="es-CL" dirty="0" err="1"/>
              <a:t>District</a:t>
            </a:r>
            <a:r>
              <a:rPr lang="es-CL" dirty="0"/>
              <a:t> </a:t>
            </a:r>
            <a:r>
              <a:rPr lang="es-CL" dirty="0" err="1"/>
              <a:t>Preservation</a:t>
            </a:r>
            <a:r>
              <a:rPr lang="es-CL" dirty="0"/>
              <a:t> y la Cooperativa </a:t>
            </a:r>
            <a:r>
              <a:rPr lang="es-CL" dirty="0" err="1"/>
              <a:t>Silver</a:t>
            </a:r>
            <a:r>
              <a:rPr lang="es-CL" dirty="0"/>
              <a:t> Works </a:t>
            </a:r>
            <a:r>
              <a:rPr lang="es-CL" dirty="0" err="1"/>
              <a:t>Producers</a:t>
            </a:r>
            <a:r>
              <a:rPr lang="es-CL" dirty="0"/>
              <a:t> en Yogyakarta.</a:t>
            </a:r>
            <a:endParaRPr lang="en-AU" dirty="0"/>
          </a:p>
          <a:p>
            <a:pPr>
              <a:buFont typeface="+mj-lt"/>
              <a:buAutoNum type="arabicPeriod"/>
            </a:pPr>
            <a:r>
              <a:rPr lang="es-CL" dirty="0"/>
              <a:t>Este programa fue iniciado por la reactivación de pequeñas industrias mediante la mejora de las habilidades de los orfebres (capacidades y aptitudes, velocidad y calidad del producto acabado), la </a:t>
            </a:r>
            <a:r>
              <a:rPr lang="es-CL" b="1" dirty="0">
                <a:solidFill>
                  <a:srgbClr val="0070C0"/>
                </a:solidFill>
              </a:rPr>
              <a:t>calidad del diseño </a:t>
            </a:r>
            <a:r>
              <a:rPr lang="es-CL" dirty="0"/>
              <a:t>(valor de arte, utilidad, valor de mercado, originalidad) y habilidades (prolijidad, transformación de diseño, habilidad técnica y capacidad de diseño detallado</a:t>
            </a:r>
            <a:r>
              <a:rPr lang="es-CL" dirty="0" smtClean="0"/>
              <a:t>).</a:t>
            </a:r>
            <a:endParaRPr lang="en-AU" dirty="0"/>
          </a:p>
          <a:p>
            <a:pPr>
              <a:buFont typeface="+mj-lt"/>
              <a:buAutoNum type="arabicPeriod"/>
            </a:pPr>
            <a:r>
              <a:rPr lang="es-CL" dirty="0" smtClean="0"/>
              <a:t>La </a:t>
            </a:r>
            <a:r>
              <a:rPr lang="es-CL" b="1" dirty="0">
                <a:solidFill>
                  <a:srgbClr val="0070C0"/>
                </a:solidFill>
              </a:rPr>
              <a:t>publicidad  y promoción</a:t>
            </a:r>
            <a:r>
              <a:rPr lang="es-CL" dirty="0"/>
              <a:t> de los mejores productos </a:t>
            </a:r>
            <a:r>
              <a:rPr lang="es-CL" dirty="0" smtClean="0"/>
              <a:t>en</a:t>
            </a:r>
            <a:r>
              <a:rPr lang="es-CL" dirty="0" smtClean="0"/>
              <a:t> </a:t>
            </a:r>
            <a:r>
              <a:rPr lang="es-CL" dirty="0"/>
              <a:t>exposición  se ha realizado a través de un portal de Internet, (</a:t>
            </a:r>
            <a:r>
              <a:rPr lang="es-CL" u="sng" dirty="0">
                <a:hlinkClick r:id="rId3"/>
              </a:rPr>
              <a:t>http://kotagedecrafts.multiply.com</a:t>
            </a:r>
            <a:r>
              <a:rPr lang="es-CL" dirty="0"/>
              <a:t>), para captar el potencial de compradores nacionales e internacionales. </a:t>
            </a:r>
            <a:endParaRPr lang="en-AU" dirty="0"/>
          </a:p>
          <a:p>
            <a:pPr marL="0" indent="0" eaLnBrk="1" hangingPunct="1">
              <a:defRPr/>
            </a:pPr>
            <a:endParaRPr lang="en-CA" sz="1700" dirty="0" smtClean="0"/>
          </a:p>
        </p:txBody>
      </p:sp>
      <p:sp>
        <p:nvSpPr>
          <p:cNvPr id="68612" name="Content Placeholder 7"/>
          <p:cNvSpPr>
            <a:spLocks noGrp="1"/>
          </p:cNvSpPr>
          <p:nvPr>
            <p:ph sz="quarter" idx="19"/>
          </p:nvPr>
        </p:nvSpPr>
        <p:spPr>
          <a:xfrm>
            <a:off x="76200" y="4064000"/>
            <a:ext cx="8534400" cy="279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CL" sz="1800" dirty="0"/>
              <a:t>El programa fue capaz de aprovechar la experticia y los recursos de una amplia gama de partes interesadas para diseñar e implementar un enfoque que aborda las múltiples cuestiones requeridas para reconstruir y mejorar los medios de subsistencia de los orfebres.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Este enfoque más complejo permitió a los orfebres  mejorar sus habilidades, ampliar su vocabulario de diseño, ampliar sus conocimientos de comercialización y promoción, y finalmente, recuperarse de sus pérdidas financieras tras el terremoto.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Este programa proporcionó una vía a través de la cual la comunidad académica </a:t>
            </a:r>
            <a:r>
              <a:rPr lang="es-CL" sz="1800" dirty="0" smtClean="0"/>
              <a:t>        se </a:t>
            </a:r>
            <a:r>
              <a:rPr lang="es-CL" sz="1800" dirty="0"/>
              <a:t>pudo involucrar en los servicios a la comunidad. 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BA1CD26-2154-4576-9338-73711B13A69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Group 37"/>
          <p:cNvGrpSpPr>
            <a:grpSpLocks/>
          </p:cNvGrpSpPr>
          <p:nvPr/>
        </p:nvGrpSpPr>
        <p:grpSpPr bwMode="auto">
          <a:xfrm>
            <a:off x="76200" y="1504950"/>
            <a:ext cx="4927600" cy="1535113"/>
            <a:chOff x="63749" y="1262965"/>
            <a:chExt cx="4831271" cy="1505635"/>
          </a:xfrm>
        </p:grpSpPr>
        <p:pic>
          <p:nvPicPr>
            <p:cNvPr id="70671" name="Picture 7" descr="http://t3.gstatic.com/images?q=tbn:ANd9GcSI8SBVwN7p37odaXBHHBFfTgXqUZVcnnQwuKpaKBJXRn_2PzhZ1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49" y="1262965"/>
              <a:ext cx="955449" cy="1505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2" name="Picture 11" descr="http://multiply.com/mu/kotagedecrafts/image/9/photos/7/500x500/2/kawung-on-silver-oval-earring-copy.jpg?et=%2CHBaGWPdbTUiXeagmCPJkg&amp;nmid=892237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0542" y="1262965"/>
              <a:ext cx="956233" cy="1505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3" name="Picture 13" descr="http://multiply.com/mu/kotagedecrafts/image/7/photos/14/600x600/1/choker-batu-jambu-berbunga-copy.jpg?et=28Q9nNnrEG37s2hHo%2CdUcA&amp;nmid=1326391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5668" y="1262965"/>
              <a:ext cx="957189" cy="150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4" name="Picture 15" descr="http://multiply.com/mu/kotagedecrafts/image/6/photos/20/600x600/5/anting-moon-princess.jpg?et=vBQ5QHDhr%2BAAzaGg918v2w&amp;nmid=13648938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71750" y="1262965"/>
              <a:ext cx="957189" cy="150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5" name="Picture 17" descr="http://multiply.com/mu/kotagedecrafts/image/9/photos/5/600x600/1/Bawono-on-silver-small-copy.jpg?et=Khmn3fr6D57j0XvKFu9Lkg&amp;nmid=892221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7831" y="1262965"/>
              <a:ext cx="957189" cy="150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5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36000" cy="37782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CL" sz="2000" dirty="0"/>
              <a:t>Caso 14: Comprometiendo a las Universidades y el sector privado en Yogyakarta</a:t>
            </a:r>
            <a:endParaRPr lang="en-AU" sz="2000" dirty="0"/>
          </a:p>
          <a:p>
            <a:pPr marL="0" indent="0" eaLnBrk="1" hangingPunct="1"/>
            <a:endParaRPr lang="en-CA" sz="2000" dirty="0" smtClean="0"/>
          </a:p>
        </p:txBody>
      </p:sp>
      <p:grpSp>
        <p:nvGrpSpPr>
          <p:cNvPr id="70659" name="Group 31"/>
          <p:cNvGrpSpPr>
            <a:grpSpLocks/>
          </p:cNvGrpSpPr>
          <p:nvPr/>
        </p:nvGrpSpPr>
        <p:grpSpPr bwMode="auto">
          <a:xfrm>
            <a:off x="38100" y="374650"/>
            <a:ext cx="9105900" cy="6483350"/>
            <a:chOff x="-23956" y="813240"/>
            <a:chExt cx="8893318" cy="6037497"/>
          </a:xfrm>
        </p:grpSpPr>
        <p:sp>
          <p:nvSpPr>
            <p:cNvPr id="20" name="Rectangle 19"/>
            <p:cNvSpPr/>
            <p:nvPr/>
          </p:nvSpPr>
          <p:spPr>
            <a:xfrm>
              <a:off x="13255" y="828023"/>
              <a:ext cx="7217294" cy="7288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pic>
          <p:nvPicPr>
            <p:cNvPr id="70664" name="Picture 2" descr="http://multiply.com/mu/kotagedecrafts/image/1/photos/upload/1200x1200/SRfI-goKCmgAAF6bN7s1/animo-pengunjung-1.jpg?et=EcjFVn9gbg67%2CDHv48ksRg&amp;nmid=0"/>
            <p:cNvPicPr>
              <a:picLocks noChangeAspect="1" noChangeArrowheads="1"/>
            </p:cNvPicPr>
            <p:nvPr/>
          </p:nvPicPr>
          <p:blipFill>
            <a:blip r:embed="rId8"/>
            <a:srcRect b="43704"/>
            <a:stretch>
              <a:fillRect/>
            </a:stretch>
          </p:blipFill>
          <p:spPr bwMode="auto">
            <a:xfrm>
              <a:off x="15875" y="3516987"/>
              <a:ext cx="8853487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5" name="Rectangle 11"/>
            <p:cNvSpPr>
              <a:spLocks noChangeArrowheads="1"/>
            </p:cNvSpPr>
            <p:nvPr/>
          </p:nvSpPr>
          <p:spPr bwMode="auto">
            <a:xfrm>
              <a:off x="0" y="3509050"/>
              <a:ext cx="3730625" cy="25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err="1" smtClean="0">
                  <a:solidFill>
                    <a:schemeClr val="bg1"/>
                  </a:solidFill>
                </a:rPr>
                <a:t>Exhibición</a:t>
              </a:r>
              <a:r>
                <a:rPr lang="en-CA" sz="1200" b="1" dirty="0" smtClean="0">
                  <a:solidFill>
                    <a:schemeClr val="bg1"/>
                  </a:solidFill>
                </a:rPr>
                <a:t> de </a:t>
              </a:r>
              <a:r>
                <a:rPr lang="en-CA" sz="1200" b="1" dirty="0" err="1" smtClean="0">
                  <a:solidFill>
                    <a:schemeClr val="bg1"/>
                  </a:solidFill>
                </a:rPr>
                <a:t>Artesanías</a:t>
              </a:r>
              <a:r>
                <a:rPr lang="en-CA" sz="1200" b="1" dirty="0" smtClean="0">
                  <a:solidFill>
                    <a:schemeClr val="bg1"/>
                  </a:solidFill>
                </a:rPr>
                <a:t> 2008 </a:t>
              </a:r>
              <a:r>
                <a:rPr lang="en-CA" sz="1200" b="1" dirty="0">
                  <a:solidFill>
                    <a:schemeClr val="bg1"/>
                  </a:solidFill>
                </a:rPr>
                <a:t> </a:t>
              </a:r>
            </a:p>
          </p:txBody>
        </p:sp>
        <p:pic>
          <p:nvPicPr>
            <p:cNvPr id="70666" name="Picture 9" descr="Slide13"/>
            <p:cNvPicPr>
              <a:picLocks noChangeAspect="1" noChangeArrowheads="1"/>
            </p:cNvPicPr>
            <p:nvPr/>
          </p:nvPicPr>
          <p:blipFill>
            <a:blip r:embed="rId9"/>
            <a:srcRect t="15465"/>
            <a:stretch>
              <a:fillRect/>
            </a:stretch>
          </p:blipFill>
          <p:spPr bwMode="auto">
            <a:xfrm>
              <a:off x="4819650" y="830937"/>
              <a:ext cx="4049712" cy="268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4961" y="813240"/>
              <a:ext cx="4269909" cy="77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CA" sz="1600" dirty="0" smtClean="0">
                  <a:latin typeface="+mj-lt"/>
                </a:rPr>
                <a:t>Un </a:t>
              </a:r>
              <a:r>
                <a:rPr lang="en-CA" sz="1600" dirty="0" err="1" smtClean="0">
                  <a:latin typeface="+mj-lt"/>
                </a:rPr>
                <a:t>estudio</a:t>
              </a:r>
              <a:r>
                <a:rPr lang="en-CA" sz="1600" dirty="0" smtClean="0">
                  <a:latin typeface="+mj-lt"/>
                </a:rPr>
                <a:t> </a:t>
              </a:r>
              <a:r>
                <a:rPr lang="en-CA" sz="1600" dirty="0" err="1" smtClean="0">
                  <a:latin typeface="+mj-lt"/>
                </a:rPr>
                <a:t>preliminar</a:t>
              </a:r>
              <a:r>
                <a:rPr lang="en-CA" sz="1600" dirty="0" smtClean="0">
                  <a:latin typeface="+mj-lt"/>
                </a:rPr>
                <a:t> de </a:t>
              </a:r>
              <a:r>
                <a:rPr lang="en-CA" sz="1600" dirty="0" err="1" smtClean="0">
                  <a:latin typeface="+mj-lt"/>
                </a:rPr>
                <a:t>selección</a:t>
              </a:r>
              <a:r>
                <a:rPr lang="en-CA" sz="1600" dirty="0" smtClean="0">
                  <a:latin typeface="+mj-lt"/>
                </a:rPr>
                <a:t> de los </a:t>
              </a:r>
              <a:r>
                <a:rPr lang="en-CA" sz="1600" dirty="0" err="1" smtClean="0">
                  <a:latin typeface="+mj-lt"/>
                </a:rPr>
                <a:t>beneficiarios</a:t>
              </a:r>
              <a:r>
                <a:rPr lang="en-CA" sz="1600" dirty="0" smtClean="0">
                  <a:latin typeface="+mj-lt"/>
                </a:rPr>
                <a:t> </a:t>
              </a:r>
              <a:r>
                <a:rPr lang="en-CA" sz="1600" dirty="0" err="1" smtClean="0">
                  <a:latin typeface="+mj-lt"/>
                </a:rPr>
                <a:t>colaboró</a:t>
              </a:r>
              <a:r>
                <a:rPr lang="en-CA" sz="1600" dirty="0" smtClean="0">
                  <a:latin typeface="+mj-lt"/>
                </a:rPr>
                <a:t> con la </a:t>
              </a:r>
              <a:r>
                <a:rPr lang="en-CA" sz="1600" dirty="0" err="1" smtClean="0">
                  <a:latin typeface="+mj-lt"/>
                </a:rPr>
                <a:t>Organización</a:t>
              </a:r>
              <a:r>
                <a:rPr lang="en-CA" sz="1600" dirty="0" smtClean="0">
                  <a:latin typeface="+mj-lt"/>
                </a:rPr>
                <a:t> de </a:t>
              </a:r>
              <a:r>
                <a:rPr lang="en-CA" sz="1600" dirty="0" err="1" smtClean="0">
                  <a:latin typeface="+mj-lt"/>
                </a:rPr>
                <a:t>Gestión</a:t>
              </a:r>
              <a:r>
                <a:rPr lang="en-CA" sz="1600" dirty="0" smtClean="0">
                  <a:latin typeface="+mj-lt"/>
                </a:rPr>
                <a:t> de </a:t>
              </a:r>
              <a:r>
                <a:rPr lang="en-CA" sz="1600" dirty="0" err="1" smtClean="0">
                  <a:latin typeface="+mj-lt"/>
                </a:rPr>
                <a:t>Patrimonio</a:t>
              </a:r>
              <a:endParaRPr lang="en-CA" sz="1400" dirty="0"/>
            </a:p>
          </p:txBody>
        </p:sp>
        <p:sp>
          <p:nvSpPr>
            <p:cNvPr id="70668" name="Rectangle 21"/>
            <p:cNvSpPr>
              <a:spLocks noChangeArrowheads="1"/>
            </p:cNvSpPr>
            <p:nvPr/>
          </p:nvSpPr>
          <p:spPr bwMode="auto">
            <a:xfrm>
              <a:off x="843792" y="3251104"/>
              <a:ext cx="3535499" cy="25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dirty="0">
                  <a:hlinkClick r:id="rId10"/>
                </a:rPr>
                <a:t>http://kotagedecrafts.multiply.com/</a:t>
              </a:r>
              <a:endParaRPr lang="en-CA" sz="1200" dirty="0"/>
            </a:p>
          </p:txBody>
        </p:sp>
        <p:sp>
          <p:nvSpPr>
            <p:cNvPr id="70669" name="Rectangle 11"/>
            <p:cNvSpPr>
              <a:spLocks noChangeArrowheads="1"/>
            </p:cNvSpPr>
            <p:nvPr/>
          </p:nvSpPr>
          <p:spPr bwMode="auto">
            <a:xfrm>
              <a:off x="-23956" y="1604996"/>
              <a:ext cx="3730625" cy="25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/>
                <a:t>Los </a:t>
              </a:r>
              <a:r>
                <a:rPr lang="en-CA" sz="1200" b="1" dirty="0" err="1" smtClean="0"/>
                <a:t>diseños</a:t>
              </a:r>
              <a:endParaRPr lang="en-CA" sz="1200" b="1" dirty="0"/>
            </a:p>
          </p:txBody>
        </p:sp>
        <p:sp>
          <p:nvSpPr>
            <p:cNvPr id="70670" name="Rectangle 11"/>
            <p:cNvSpPr>
              <a:spLocks noChangeArrowheads="1"/>
            </p:cNvSpPr>
            <p:nvPr/>
          </p:nvSpPr>
          <p:spPr bwMode="auto">
            <a:xfrm>
              <a:off x="4442618" y="1924310"/>
              <a:ext cx="4426744" cy="429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tabLst>
                  <a:tab pos="447675" algn="l"/>
                </a:tabLst>
              </a:pPr>
              <a:r>
                <a:rPr lang="en-CA" sz="1200" b="1" dirty="0" smtClean="0">
                  <a:solidFill>
                    <a:schemeClr val="bg1"/>
                  </a:solidFill>
                </a:rPr>
                <a:t>Personas de la Universidad </a:t>
              </a:r>
              <a:r>
                <a:rPr lang="en-CA" sz="1200" b="1" dirty="0" err="1" smtClean="0">
                  <a:solidFill>
                    <a:schemeClr val="bg1"/>
                  </a:solidFill>
                </a:rPr>
                <a:t>visitan</a:t>
              </a:r>
              <a:r>
                <a:rPr lang="en-CA" sz="1200" b="1" dirty="0" smtClean="0">
                  <a:solidFill>
                    <a:schemeClr val="bg1"/>
                  </a:solidFill>
                </a:rPr>
                <a:t> a los </a:t>
              </a:r>
              <a:r>
                <a:rPr lang="en-CA" sz="1200" b="1" dirty="0" err="1" smtClean="0">
                  <a:solidFill>
                    <a:schemeClr val="bg1"/>
                  </a:solidFill>
                </a:rPr>
                <a:t>artesanos</a:t>
              </a:r>
              <a:r>
                <a:rPr lang="en-CA" sz="1200" b="1" dirty="0" smtClean="0">
                  <a:solidFill>
                    <a:schemeClr val="bg1"/>
                  </a:solidFill>
                </a:rPr>
                <a:t> </a:t>
              </a:r>
              <a:r>
                <a:rPr lang="en-CA" sz="1200" b="1" dirty="0" err="1" smtClean="0">
                  <a:solidFill>
                    <a:schemeClr val="bg1"/>
                  </a:solidFill>
                </a:rPr>
                <a:t>afectados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660" name="Rectangle 39"/>
          <p:cNvSpPr>
            <a:spLocks noChangeArrowheads="1"/>
          </p:cNvSpPr>
          <p:nvPr/>
        </p:nvSpPr>
        <p:spPr bwMode="auto">
          <a:xfrm>
            <a:off x="63500" y="3003550"/>
            <a:ext cx="980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 dirty="0" err="1" smtClean="0"/>
              <a:t>Sitio</a:t>
            </a:r>
            <a:r>
              <a:rPr lang="en-CA" sz="1200" b="1" dirty="0" smtClean="0"/>
              <a:t> Web: </a:t>
            </a:r>
            <a:endParaRPr lang="en-CA" sz="1200" b="1" dirty="0"/>
          </a:p>
        </p:txBody>
      </p:sp>
      <p:sp>
        <p:nvSpPr>
          <p:cNvPr id="42" name="Right Arrow 41"/>
          <p:cNvSpPr/>
          <p:nvPr/>
        </p:nvSpPr>
        <p:spPr>
          <a:xfrm>
            <a:off x="4546600" y="508000"/>
            <a:ext cx="393700" cy="622300"/>
          </a:xfrm>
          <a:prstGeom prst="rightArrow">
            <a:avLst>
              <a:gd name="adj1" fmla="val 50000"/>
              <a:gd name="adj2" fmla="val 6956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E33295A0-A0F4-41A4-A2DC-58D7947DF85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597900" cy="29210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CL" sz="1800" dirty="0"/>
              <a:t>Caso 15: Préstamos a la mediada para agricultores en Bangladesh, 2005. </a:t>
            </a:r>
            <a:endParaRPr lang="en-A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0150"/>
            <a:ext cx="8610600" cy="327025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Lecciones</a:t>
            </a:r>
            <a:endParaRPr lang="en-C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101600" y="344488"/>
            <a:ext cx="8509000" cy="355758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ES" sz="1500" dirty="0"/>
              <a:t>El Fondo Internacional para el Desarrollo de la Agricultura (IFAD) y el Gobierno de Bangladesh juntaron sus fuerzas con la Fundación </a:t>
            </a:r>
            <a:r>
              <a:rPr lang="es-ES" sz="1500" dirty="0" err="1"/>
              <a:t>Palli</a:t>
            </a:r>
            <a:r>
              <a:rPr lang="es-ES" sz="1500" dirty="0"/>
              <a:t> Karma-</a:t>
            </a:r>
            <a:r>
              <a:rPr lang="es-ES" sz="1500" dirty="0" err="1"/>
              <a:t>Sahayak</a:t>
            </a:r>
            <a:r>
              <a:rPr lang="es-ES" sz="1500" dirty="0"/>
              <a:t>  (PKSF) y proporcionó créditos a las comunidades agrícolas a través de </a:t>
            </a:r>
            <a:r>
              <a:rPr lang="es-ES" sz="1500" dirty="0" smtClean="0"/>
              <a:t>ONG </a:t>
            </a:r>
            <a:r>
              <a:rPr lang="es-ES" sz="1500" dirty="0"/>
              <a:t>locales, el proyecto ha introducido servicios </a:t>
            </a:r>
            <a:r>
              <a:rPr lang="es-ES" sz="1500" b="1" dirty="0">
                <a:solidFill>
                  <a:srgbClr val="0070C0"/>
                </a:solidFill>
              </a:rPr>
              <a:t>financieros flexibles que satisfacen las necesidades de pequeños </a:t>
            </a:r>
            <a:r>
              <a:rPr lang="es-ES" sz="1500" b="1" dirty="0" smtClean="0">
                <a:solidFill>
                  <a:srgbClr val="0070C0"/>
                </a:solidFill>
              </a:rPr>
              <a:t>agricultores, </a:t>
            </a:r>
            <a:r>
              <a:rPr lang="es-ES" sz="1500" dirty="0"/>
              <a:t>solucionando problemas en proyectos de </a:t>
            </a:r>
            <a:r>
              <a:rPr lang="es-ES" sz="1500" dirty="0" smtClean="0"/>
              <a:t>micro-financiamiento existentes </a:t>
            </a:r>
            <a:r>
              <a:rPr lang="es-ES" sz="1500" dirty="0"/>
              <a:t>en el pasado.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ES" sz="1500" dirty="0"/>
              <a:t>Las innovaciones incluyen: </a:t>
            </a:r>
          </a:p>
          <a:p>
            <a:pPr lvl="0">
              <a:buFont typeface="+mj-lt"/>
              <a:buAutoNum type="arabicPeriod"/>
            </a:pPr>
            <a:r>
              <a:rPr lang="es-CL" sz="1500" dirty="0" smtClean="0"/>
              <a:t>Extensión  del </a:t>
            </a:r>
            <a:r>
              <a:rPr lang="es-CL" sz="1500" dirty="0"/>
              <a:t>período de gracia antes de que comience el re-pago </a:t>
            </a:r>
            <a:endParaRPr lang="en-AU" sz="1500" dirty="0"/>
          </a:p>
          <a:p>
            <a:pPr lvl="0">
              <a:buFont typeface="+mj-lt"/>
              <a:buAutoNum type="arabicPeriod"/>
            </a:pPr>
            <a:r>
              <a:rPr lang="es-CL" sz="1500" dirty="0"/>
              <a:t>Extensión</a:t>
            </a:r>
            <a:r>
              <a:rPr lang="es-CL" sz="1500" dirty="0" smtClean="0"/>
              <a:t> del </a:t>
            </a:r>
            <a:r>
              <a:rPr lang="es-CL" sz="1500" dirty="0"/>
              <a:t>periodo entre cada pago, de una a dos semanas, mensualmente o incluso trimestral. </a:t>
            </a:r>
            <a:endParaRPr lang="en-AU" sz="1500" dirty="0"/>
          </a:p>
          <a:p>
            <a:pPr lvl="0">
              <a:buFont typeface="+mj-lt"/>
              <a:buAutoNum type="arabicPeriod"/>
            </a:pPr>
            <a:r>
              <a:rPr lang="es-CL" sz="1500" dirty="0" smtClean="0"/>
              <a:t>Requerimiento de </a:t>
            </a:r>
            <a:r>
              <a:rPr lang="es-CL" sz="1500" dirty="0"/>
              <a:t>pagos regulares por servicios sólo durante la primera parte del período de préstamo</a:t>
            </a:r>
            <a:endParaRPr lang="en-AU" sz="1500" dirty="0"/>
          </a:p>
          <a:p>
            <a:pPr lvl="0">
              <a:buFont typeface="+mj-lt"/>
              <a:buAutoNum type="arabicPeriod"/>
            </a:pPr>
            <a:r>
              <a:rPr lang="es-CL" sz="1500" dirty="0" smtClean="0"/>
              <a:t>Ofrecimiento de  </a:t>
            </a:r>
            <a:r>
              <a:rPr lang="es-CL" sz="1500" dirty="0"/>
              <a:t>préstamos estacionales, con devolución de la suma global después del período de cosecha. </a:t>
            </a:r>
            <a:endParaRPr lang="en-AU" sz="15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ES" sz="1500" dirty="0"/>
              <a:t>A </a:t>
            </a:r>
            <a:r>
              <a:rPr lang="es-ES" sz="1500" dirty="0" smtClean="0"/>
              <a:t>trav</a:t>
            </a:r>
            <a:r>
              <a:rPr lang="es-ES" sz="1500" dirty="0" smtClean="0"/>
              <a:t>és </a:t>
            </a:r>
            <a:r>
              <a:rPr lang="es-ES" sz="1500" dirty="0" smtClean="0"/>
              <a:t>de </a:t>
            </a:r>
            <a:r>
              <a:rPr lang="es-ES" sz="1500" dirty="0"/>
              <a:t>estos servicios micro financieros, el proyecto provee entrenamiento y mejora las técnicas agrícolas, la diversificación de los cultivos y la ganadería. </a:t>
            </a:r>
            <a:endParaRPr lang="en-CA" sz="1500" dirty="0"/>
          </a:p>
        </p:txBody>
      </p:sp>
      <p:sp>
        <p:nvSpPr>
          <p:cNvPr id="72708" name="Content Placeholder 7"/>
          <p:cNvSpPr>
            <a:spLocks noGrp="1"/>
          </p:cNvSpPr>
          <p:nvPr>
            <p:ph sz="quarter" idx="19"/>
          </p:nvPr>
        </p:nvSpPr>
        <p:spPr>
          <a:xfrm>
            <a:off x="0" y="4133850"/>
            <a:ext cx="8585200" cy="26289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CL" dirty="0"/>
              <a:t>Las instituciones micro financieras comúnmente poseen la voluntad  y flexibilidad para desarrollar productos financieros a medida,  que no están disponibles en otras instituciones crediticias formales.  Esto es particularmente importante para los agricultores y otras personas quienes no reciben ingresos incrementales. </a:t>
            </a: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s-CL" dirty="0"/>
              <a:t>Los estudios sobre el uso de los créditos de Instituciones Micro Financieras alrededor del mundo han mostrado que el micro crédito no solo sirve como una alternativa a los altos intereses de créditos formales, sino que también libera a los solicitantes de créditos de deudas a largo plazo. </a:t>
            </a: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s-CL" dirty="0"/>
              <a:t>Esta es la primera vez que PKSF, a través de sus organizaciones aliadas, provee créditos  (montos más altos que los micro créditos) a los agricultores (pequeños agricultores),  y lo hizo exitosamente. </a:t>
            </a:r>
            <a:endParaRPr lang="en-AU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E3826FFE-DFEA-4D65-AD46-FC3F561C12E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154988" cy="3111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CA" sz="1800" dirty="0" err="1" smtClean="0"/>
              <a:t>Problema</a:t>
            </a:r>
            <a:r>
              <a:rPr lang="en-CA" sz="1800" dirty="0" smtClean="0"/>
              <a:t> 1 : </a:t>
            </a:r>
            <a:r>
              <a:rPr lang="en-US" sz="1800" dirty="0" err="1" smtClean="0"/>
              <a:t>Protegiendo</a:t>
            </a:r>
            <a:r>
              <a:rPr lang="en-US" sz="1800" dirty="0" smtClean="0"/>
              <a:t> y </a:t>
            </a:r>
            <a:r>
              <a:rPr lang="en-US" sz="1800" dirty="0" err="1" smtClean="0"/>
              <a:t>reemplazando</a:t>
            </a:r>
            <a:r>
              <a:rPr lang="en-US" sz="1800" dirty="0" smtClean="0"/>
              <a:t> los  </a:t>
            </a:r>
            <a:r>
              <a:rPr lang="en-US" sz="1800" dirty="0" err="1" smtClean="0"/>
              <a:t>bienes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productivos</a:t>
            </a:r>
            <a:endParaRPr lang="en-CA" sz="1800" dirty="0" smtClean="0"/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15"/>
          </p:nvPr>
        </p:nvSpPr>
        <p:spPr>
          <a:xfrm>
            <a:off x="274638" y="765174"/>
            <a:ext cx="8185150" cy="5534025"/>
          </a:xfrm>
        </p:spPr>
        <p:txBody>
          <a:bodyPr>
            <a:noAutofit/>
          </a:bodyPr>
          <a:lstStyle/>
          <a:p>
            <a:pPr marL="273050" lvl="2" indent="-273050" eaLnBrk="1" hangingPunct="1">
              <a:buFont typeface="Wingdings" pitchFamily="2" charset="2"/>
              <a:buChar char="§"/>
            </a:pPr>
            <a:r>
              <a:rPr lang="en-US" sz="2200" b="1" dirty="0" err="1" smtClean="0"/>
              <a:t>Reestableciendo</a:t>
            </a:r>
            <a:r>
              <a:rPr lang="en-US" sz="2200" b="1" dirty="0" smtClean="0"/>
              <a:t> los </a:t>
            </a:r>
            <a:r>
              <a:rPr lang="en-US" sz="2200" b="1" dirty="0" err="1" smtClean="0"/>
              <a:t>bienes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generar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ingresos</a:t>
            </a:r>
            <a:endParaRPr lang="en-US" sz="2200" b="1" dirty="0" smtClean="0"/>
          </a:p>
          <a:p>
            <a:pPr marL="273050" lvl="2" indent="-273050" eaLnBrk="1" hangingPunct="1">
              <a:buFont typeface="Arial" charset="0"/>
              <a:buNone/>
            </a:pPr>
            <a:r>
              <a:rPr lang="en-US" sz="2200" dirty="0" smtClean="0"/>
              <a:t>	Sin un </a:t>
            </a:r>
            <a:r>
              <a:rPr lang="en-US" sz="2200" dirty="0" err="1" smtClean="0"/>
              <a:t>ingreso</a:t>
            </a:r>
            <a:r>
              <a:rPr lang="en-US" sz="2200" dirty="0" smtClean="0"/>
              <a:t>, </a:t>
            </a:r>
            <a:r>
              <a:rPr lang="en-US" sz="2200" dirty="0" err="1" smtClean="0"/>
              <a:t>individuos</a:t>
            </a:r>
            <a:r>
              <a:rPr lang="en-US" sz="2200" dirty="0" smtClean="0"/>
              <a:t> y </a:t>
            </a:r>
            <a:r>
              <a:rPr lang="en-US" sz="2200" dirty="0" err="1" smtClean="0"/>
              <a:t>familias</a:t>
            </a:r>
            <a:r>
              <a:rPr lang="en-US" sz="2200" dirty="0" smtClean="0"/>
              <a:t> </a:t>
            </a:r>
            <a:r>
              <a:rPr lang="en-US" sz="2200" dirty="0" err="1" smtClean="0"/>
              <a:t>están</a:t>
            </a:r>
            <a:r>
              <a:rPr lang="en-US" sz="2200" dirty="0" smtClean="0"/>
              <a:t> </a:t>
            </a:r>
            <a:r>
              <a:rPr lang="en-US" sz="2200" dirty="0" err="1" smtClean="0"/>
              <a:t>obligados</a:t>
            </a:r>
            <a:r>
              <a:rPr lang="en-US" sz="2200" dirty="0" smtClean="0"/>
              <a:t> a </a:t>
            </a:r>
            <a:r>
              <a:rPr lang="en-US" sz="2200" dirty="0" err="1" smtClean="0"/>
              <a:t>depender</a:t>
            </a:r>
            <a:r>
              <a:rPr lang="en-US" sz="2200" dirty="0" smtClean="0"/>
              <a:t> de amigos, </a:t>
            </a:r>
            <a:r>
              <a:rPr lang="en-US" sz="2200" dirty="0" err="1" smtClean="0"/>
              <a:t>familiares</a:t>
            </a:r>
            <a:r>
              <a:rPr lang="en-US" sz="2200" dirty="0" smtClean="0"/>
              <a:t> y de la </a:t>
            </a:r>
            <a:r>
              <a:rPr lang="en-US" sz="2200" dirty="0" err="1" smtClean="0"/>
              <a:t>asistencia</a:t>
            </a:r>
            <a:r>
              <a:rPr lang="en-US" sz="2200" dirty="0" smtClean="0"/>
              <a:t> </a:t>
            </a:r>
            <a:r>
              <a:rPr lang="en-US" sz="2200" dirty="0" err="1" smtClean="0"/>
              <a:t>disponible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cubrir</a:t>
            </a:r>
            <a:r>
              <a:rPr lang="en-US" sz="2200" dirty="0" smtClean="0"/>
              <a:t> </a:t>
            </a:r>
            <a:r>
              <a:rPr lang="en-US" sz="2200" dirty="0" err="1" smtClean="0"/>
              <a:t>sus</a:t>
            </a:r>
            <a:r>
              <a:rPr lang="en-US" sz="2200" dirty="0" smtClean="0"/>
              <a:t> </a:t>
            </a:r>
            <a:r>
              <a:rPr lang="en-US" sz="2200" dirty="0" err="1" smtClean="0"/>
              <a:t>necesidades</a:t>
            </a:r>
            <a:r>
              <a:rPr lang="en-US" sz="2200" dirty="0" smtClean="0"/>
              <a:t> </a:t>
            </a:r>
            <a:r>
              <a:rPr lang="en-US" sz="2200" dirty="0" err="1" smtClean="0"/>
              <a:t>básicas</a:t>
            </a:r>
            <a:r>
              <a:rPr lang="en-US" sz="2200" dirty="0" smtClean="0"/>
              <a:t> de </a:t>
            </a:r>
            <a:r>
              <a:rPr lang="en-US" sz="2200" dirty="0" err="1" smtClean="0"/>
              <a:t>alimento</a:t>
            </a:r>
            <a:r>
              <a:rPr lang="en-US" sz="2200" dirty="0" smtClean="0"/>
              <a:t> y </a:t>
            </a:r>
            <a:r>
              <a:rPr lang="en-US" sz="2200" dirty="0" err="1" smtClean="0"/>
              <a:t>refugio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273050" lvl="2" indent="-273050" eaLnBrk="1" hangingPunct="1">
              <a:buFont typeface="Arial" charset="0"/>
              <a:buNone/>
            </a:pPr>
            <a:endParaRPr lang="en-US" sz="2200" b="1" dirty="0" smtClean="0"/>
          </a:p>
          <a:p>
            <a:pPr marL="273050" lvl="2" indent="-273050" eaLnBrk="1" hangingPunct="1">
              <a:buFont typeface="Wingdings" pitchFamily="2" charset="2"/>
              <a:buChar char="§"/>
            </a:pPr>
            <a:r>
              <a:rPr lang="en-US" sz="2200" b="1" dirty="0" err="1" smtClean="0"/>
              <a:t>Prevenir</a:t>
            </a:r>
            <a:r>
              <a:rPr lang="en-US" sz="2200" b="1" dirty="0" smtClean="0"/>
              <a:t> </a:t>
            </a:r>
            <a:r>
              <a:rPr lang="en-US" sz="2200" b="1" dirty="0" smtClean="0"/>
              <a:t>el </a:t>
            </a:r>
            <a:r>
              <a:rPr lang="en-US" sz="2200" b="1" dirty="0" err="1" smtClean="0"/>
              <a:t>agotamiento</a:t>
            </a:r>
            <a:r>
              <a:rPr lang="en-US" sz="2200" b="1" dirty="0" smtClean="0"/>
              <a:t> de los </a:t>
            </a:r>
            <a:r>
              <a:rPr lang="en-US" sz="2200" b="1" dirty="0" err="1" smtClean="0"/>
              <a:t>bienes</a:t>
            </a:r>
            <a:endParaRPr lang="en-US" sz="2200" b="1" dirty="0"/>
          </a:p>
          <a:p>
            <a:pPr marL="273050" lvl="2" indent="-273050" eaLnBrk="1" hangingPunct="1">
              <a:buFont typeface="Arial" charset="0"/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Considerando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los </a:t>
            </a:r>
            <a:r>
              <a:rPr lang="en-US" sz="2200" dirty="0" err="1" smtClean="0"/>
              <a:t>activos</a:t>
            </a:r>
            <a:r>
              <a:rPr lang="en-US" sz="2200" dirty="0" smtClean="0"/>
              <a:t> </a:t>
            </a:r>
            <a:r>
              <a:rPr lang="en-US" sz="2200" dirty="0" err="1" smtClean="0"/>
              <a:t>pueden</a:t>
            </a:r>
            <a:r>
              <a:rPr lang="en-US" sz="2200" dirty="0" smtClean="0"/>
              <a:t> no </a:t>
            </a:r>
            <a:r>
              <a:rPr lang="en-US" sz="2200" dirty="0" err="1" smtClean="0"/>
              <a:t>estar</a:t>
            </a:r>
            <a:r>
              <a:rPr lang="en-US" sz="2200" dirty="0" smtClean="0"/>
              <a:t> </a:t>
            </a:r>
            <a:r>
              <a:rPr lang="en-US" sz="2200" dirty="0" err="1" smtClean="0"/>
              <a:t>inmediatamente</a:t>
            </a:r>
            <a:r>
              <a:rPr lang="en-US" sz="2200" dirty="0" smtClean="0"/>
              <a:t> </a:t>
            </a:r>
            <a:r>
              <a:rPr lang="en-US" sz="2200" dirty="0" err="1" smtClean="0"/>
              <a:t>disponibles</a:t>
            </a:r>
            <a:r>
              <a:rPr lang="en-US" sz="2200" dirty="0" smtClean="0"/>
              <a:t>, la continua </a:t>
            </a:r>
            <a:r>
              <a:rPr lang="en-US" sz="2200" dirty="0" err="1" smtClean="0"/>
              <a:t>provisión</a:t>
            </a:r>
            <a:r>
              <a:rPr lang="en-US" sz="2200" dirty="0" smtClean="0"/>
              <a:t> de </a:t>
            </a:r>
            <a:r>
              <a:rPr lang="en-US" sz="2200" dirty="0" err="1" smtClean="0"/>
              <a:t>medios</a:t>
            </a:r>
            <a:r>
              <a:rPr lang="en-US" sz="2200" dirty="0" smtClean="0"/>
              <a:t> de </a:t>
            </a:r>
            <a:r>
              <a:rPr lang="en-US" sz="2200" dirty="0" err="1" smtClean="0"/>
              <a:t>sustento</a:t>
            </a:r>
            <a:r>
              <a:rPr lang="en-US" sz="2200" dirty="0" smtClean="0"/>
              <a:t> </a:t>
            </a:r>
            <a:r>
              <a:rPr lang="en-US" sz="2200" dirty="0" err="1" smtClean="0"/>
              <a:t>puede</a:t>
            </a:r>
            <a:r>
              <a:rPr lang="en-US" sz="2200" dirty="0" smtClean="0"/>
              <a:t> </a:t>
            </a:r>
            <a:r>
              <a:rPr lang="en-US" sz="2200" dirty="0" err="1" smtClean="0"/>
              <a:t>ser</a:t>
            </a:r>
            <a:r>
              <a:rPr lang="en-US" sz="2200" dirty="0" smtClean="0"/>
              <a:t> </a:t>
            </a:r>
            <a:r>
              <a:rPr lang="en-US" sz="2200" dirty="0" err="1" smtClean="0"/>
              <a:t>necesaria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evitar</a:t>
            </a:r>
            <a:r>
              <a:rPr lang="en-US" sz="2200" dirty="0" smtClean="0"/>
              <a:t> el </a:t>
            </a:r>
            <a:r>
              <a:rPr lang="en-US" sz="2200" dirty="0" err="1" smtClean="0"/>
              <a:t>agotamiento</a:t>
            </a:r>
            <a:r>
              <a:rPr lang="en-US" sz="2200" dirty="0" smtClean="0"/>
              <a:t> de los </a:t>
            </a:r>
            <a:r>
              <a:rPr lang="en-US" sz="2200" dirty="0" err="1" smtClean="0"/>
              <a:t>bienes</a:t>
            </a:r>
            <a:r>
              <a:rPr lang="en-US" sz="2200" dirty="0" smtClean="0"/>
              <a:t>. </a:t>
            </a:r>
          </a:p>
          <a:p>
            <a:pPr marL="273050" lvl="2" indent="-273050" eaLnBrk="1" hangingPunct="1">
              <a:buFont typeface="Arial" charset="0"/>
              <a:buNone/>
            </a:pPr>
            <a:endParaRPr lang="en-US" sz="2200" dirty="0"/>
          </a:p>
          <a:p>
            <a:pPr marL="342900" lvl="2" indent="-342900" eaLnBrk="1" hangingPunct="1">
              <a:buFont typeface="Wingdings" charset="2"/>
              <a:buChar char="§"/>
            </a:pPr>
            <a:r>
              <a:rPr lang="en-US" sz="2200" dirty="0" smtClean="0"/>
              <a:t>Para </a:t>
            </a:r>
            <a:r>
              <a:rPr lang="en-US" sz="2200" dirty="0" err="1" smtClean="0"/>
              <a:t>dirigir</a:t>
            </a:r>
            <a:r>
              <a:rPr lang="en-US" sz="2200" dirty="0" smtClean="0"/>
              <a:t>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necesidades</a:t>
            </a:r>
            <a:r>
              <a:rPr lang="en-US" sz="2200" dirty="0" smtClean="0"/>
              <a:t> de </a:t>
            </a:r>
            <a:r>
              <a:rPr lang="en-US" sz="2200" dirty="0" err="1" smtClean="0"/>
              <a:t>bienes</a:t>
            </a:r>
            <a:r>
              <a:rPr lang="en-US" sz="2200" dirty="0" smtClean="0"/>
              <a:t> de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poblaciones</a:t>
            </a:r>
            <a:r>
              <a:rPr lang="en-US" sz="2200" dirty="0" smtClean="0"/>
              <a:t> </a:t>
            </a:r>
            <a:r>
              <a:rPr lang="en-US" sz="2200" dirty="0" err="1" smtClean="0"/>
              <a:t>afectadas</a:t>
            </a:r>
            <a:r>
              <a:rPr lang="en-US" sz="2200" dirty="0" smtClean="0"/>
              <a:t>, los </a:t>
            </a:r>
            <a:r>
              <a:rPr lang="en-US" sz="2200" dirty="0" err="1" smtClean="0"/>
              <a:t>encargados</a:t>
            </a:r>
            <a:r>
              <a:rPr lang="en-US" sz="2200" dirty="0" smtClean="0"/>
              <a:t> en </a:t>
            </a:r>
            <a:r>
              <a:rPr lang="en-US" sz="2200" dirty="0" err="1" smtClean="0"/>
              <a:t>recuperación</a:t>
            </a:r>
            <a:r>
              <a:rPr lang="en-US" sz="2200" dirty="0" smtClean="0"/>
              <a:t> </a:t>
            </a:r>
            <a:r>
              <a:rPr lang="en-US" sz="2200" dirty="0" err="1" smtClean="0"/>
              <a:t>han</a:t>
            </a:r>
            <a:r>
              <a:rPr lang="en-US" sz="2200" dirty="0" smtClean="0"/>
              <a:t> </a:t>
            </a:r>
            <a:r>
              <a:rPr lang="en-US" sz="2200" dirty="0" err="1" smtClean="0"/>
              <a:t>desarrollado</a:t>
            </a:r>
            <a:r>
              <a:rPr lang="en-US" sz="2200" dirty="0" smtClean="0"/>
              <a:t> y </a:t>
            </a:r>
            <a:r>
              <a:rPr lang="en-US" sz="2200" dirty="0" err="1" smtClean="0"/>
              <a:t>aplicado</a:t>
            </a:r>
            <a:r>
              <a:rPr lang="en-US" sz="2200" dirty="0" smtClean="0"/>
              <a:t> un </a:t>
            </a:r>
            <a:r>
              <a:rPr lang="en-US" sz="2200" dirty="0" err="1" smtClean="0"/>
              <a:t>rango</a:t>
            </a:r>
            <a:r>
              <a:rPr lang="en-US" sz="2200" dirty="0" smtClean="0"/>
              <a:t> de </a:t>
            </a:r>
            <a:r>
              <a:rPr lang="en-US" sz="2200" dirty="0" err="1" smtClean="0"/>
              <a:t>diferentes</a:t>
            </a:r>
            <a:r>
              <a:rPr lang="en-US" sz="2200" dirty="0" smtClean="0"/>
              <a:t> </a:t>
            </a:r>
            <a:r>
              <a:rPr lang="en-US" sz="2200" dirty="0" err="1" smtClean="0"/>
              <a:t>enfoques</a:t>
            </a:r>
            <a:r>
              <a:rPr lang="en-US" sz="2200" dirty="0" smtClean="0"/>
              <a:t>,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incluyen</a:t>
            </a:r>
            <a:r>
              <a:rPr lang="en-US" sz="2200" dirty="0" smtClean="0"/>
              <a:t>: </a:t>
            </a:r>
            <a:r>
              <a:rPr lang="en-US" sz="2200" b="1" i="1" dirty="0" err="1"/>
              <a:t>subsidios</a:t>
            </a:r>
            <a:r>
              <a:rPr lang="en-US" sz="2200" b="1" i="1" dirty="0"/>
              <a:t> de </a:t>
            </a:r>
            <a:r>
              <a:rPr lang="en-US" sz="2200" b="1" i="1" dirty="0" err="1"/>
              <a:t>dinero</a:t>
            </a:r>
            <a:r>
              <a:rPr lang="en-US" sz="2200" b="1" i="1" dirty="0"/>
              <a:t>, </a:t>
            </a:r>
            <a:r>
              <a:rPr lang="en-US" sz="2200" b="1" i="1" dirty="0" err="1"/>
              <a:t>asistencia</a:t>
            </a:r>
            <a:r>
              <a:rPr lang="en-US" sz="2200" b="1" i="1" dirty="0"/>
              <a:t> </a:t>
            </a:r>
            <a:r>
              <a:rPr lang="en-US" sz="2200" b="1" i="1" dirty="0" smtClean="0"/>
              <a:t>no </a:t>
            </a:r>
            <a:r>
              <a:rPr lang="en-US" sz="2200" b="1" i="1" dirty="0" err="1" smtClean="0"/>
              <a:t>monetaria</a:t>
            </a:r>
            <a:r>
              <a:rPr lang="en-US" sz="2200" b="1" i="1" dirty="0" smtClean="0"/>
              <a:t> y </a:t>
            </a:r>
            <a:r>
              <a:rPr lang="en-US" sz="2200" b="1" i="1" dirty="0" err="1"/>
              <a:t>empleos</a:t>
            </a:r>
            <a:r>
              <a:rPr lang="en-US" sz="2200" b="1" i="1" dirty="0"/>
              <a:t> </a:t>
            </a:r>
            <a:r>
              <a:rPr lang="en-US" sz="2200" b="1" i="1" dirty="0" err="1"/>
              <a:t>temporales</a:t>
            </a:r>
            <a:r>
              <a:rPr lang="en-US" sz="2200" b="1" i="1" dirty="0"/>
              <a:t>.</a:t>
            </a:r>
            <a:r>
              <a:rPr lang="en-US" sz="2200" dirty="0" smtClean="0"/>
              <a:t> </a:t>
            </a:r>
            <a:r>
              <a:rPr lang="en-US" sz="2200" i="1" dirty="0" smtClean="0"/>
              <a:t>  </a:t>
            </a:r>
            <a:endParaRPr lang="en-CA" sz="22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A31C3C9E-84C4-415D-88B6-E34DBD5DFA6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8" descr="http://www.ruralpovertyportal.org/image/image_gallery?img_id=92736&amp;t=12235418305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79800"/>
            <a:ext cx="39909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14" descr="http://www.ruralpovertyportal.org/image/image_gallery?img_id=92740&amp;t=1223541859641"/>
          <p:cNvPicPr>
            <a:picLocks noChangeAspect="1" noChangeArrowheads="1"/>
          </p:cNvPicPr>
          <p:nvPr/>
        </p:nvPicPr>
        <p:blipFill>
          <a:blip r:embed="rId3"/>
          <a:srcRect b="15536"/>
          <a:stretch>
            <a:fillRect/>
          </a:stretch>
        </p:blipFill>
        <p:spPr bwMode="auto">
          <a:xfrm>
            <a:off x="4054475" y="3502025"/>
            <a:ext cx="456882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grpSp>
        <p:nvGrpSpPr>
          <p:cNvPr id="74756" name="Group 12"/>
          <p:cNvGrpSpPr>
            <a:grpSpLocks/>
          </p:cNvGrpSpPr>
          <p:nvPr/>
        </p:nvGrpSpPr>
        <p:grpSpPr bwMode="auto">
          <a:xfrm>
            <a:off x="0" y="384175"/>
            <a:ext cx="8807730" cy="5751513"/>
            <a:chOff x="1345143" y="239712"/>
            <a:chExt cx="8807188" cy="5751087"/>
          </a:xfrm>
        </p:grpSpPr>
        <p:pic>
          <p:nvPicPr>
            <p:cNvPr id="74758" name="Picture 4" descr="http://www.pksf-bd.org/images/morfeoshow/album_1-9558/big/DSC0004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5143" y="254000"/>
              <a:ext cx="3988858" cy="299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59" name="Picture 6" descr="Good harvest Farmer Nakul Bera wants to keep cultivating betel leav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00675" y="239712"/>
              <a:ext cx="4568825" cy="3017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2" name="Rectangle 18"/>
            <p:cNvSpPr>
              <a:spLocks noChangeArrowheads="1"/>
            </p:cNvSpPr>
            <p:nvPr/>
          </p:nvSpPr>
          <p:spPr bwMode="auto">
            <a:xfrm>
              <a:off x="5397781" y="5242666"/>
              <a:ext cx="4754550" cy="738609"/>
            </a:xfrm>
            <a:prstGeom prst="rect">
              <a:avLst/>
            </a:prstGeom>
            <a:solidFill>
              <a:srgbClr val="000000">
                <a:alpha val="2784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1400" dirty="0">
                  <a:solidFill>
                    <a:schemeClr val="bg1"/>
                  </a:solidFill>
                </a:rPr>
                <a:t>Mostaza cultivada entre planta de banano: los campesinos han aprendido los beneficios de los cultivos intercalados</a:t>
              </a:r>
              <a:endParaRPr lang="en-CA" sz="1400" dirty="0">
                <a:solidFill>
                  <a:schemeClr val="bg1"/>
                </a:solidFill>
              </a:endParaRPr>
            </a:p>
          </p:txBody>
        </p:sp>
        <p:sp>
          <p:nvSpPr>
            <p:cNvPr id="74763" name="Rectangle 20"/>
            <p:cNvSpPr>
              <a:spLocks noChangeArrowheads="1"/>
            </p:cNvSpPr>
            <p:nvPr/>
          </p:nvSpPr>
          <p:spPr bwMode="auto">
            <a:xfrm>
              <a:off x="1359307" y="5467618"/>
              <a:ext cx="3962400" cy="523181"/>
            </a:xfrm>
            <a:prstGeom prst="rect">
              <a:avLst/>
            </a:prstGeom>
            <a:solidFill>
              <a:srgbClr val="FFFFFF">
                <a:alpha val="3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400" dirty="0" smtClean="0"/>
                <a:t>Los </a:t>
              </a:r>
              <a:r>
                <a:rPr lang="en-CA" sz="1400" dirty="0" err="1" smtClean="0"/>
                <a:t>agricultores</a:t>
              </a:r>
              <a:r>
                <a:rPr lang="en-CA" sz="1400" dirty="0" smtClean="0"/>
                <a:t> </a:t>
              </a:r>
              <a:r>
                <a:rPr lang="en-CA" sz="1400" dirty="0" err="1" smtClean="0"/>
                <a:t>ahora</a:t>
              </a:r>
              <a:r>
                <a:rPr lang="en-CA" sz="1400" dirty="0" smtClean="0"/>
                <a:t> son </a:t>
              </a:r>
              <a:r>
                <a:rPr lang="en-CA" sz="1400" dirty="0" err="1" smtClean="0"/>
                <a:t>capaces</a:t>
              </a:r>
              <a:r>
                <a:rPr lang="en-CA" sz="1400" dirty="0" smtClean="0"/>
                <a:t> de </a:t>
              </a:r>
              <a:r>
                <a:rPr lang="en-CA" sz="1400" dirty="0" err="1" smtClean="0"/>
                <a:t>introducir</a:t>
              </a:r>
              <a:r>
                <a:rPr lang="en-CA" sz="1400" dirty="0" smtClean="0"/>
                <a:t> </a:t>
              </a:r>
              <a:r>
                <a:rPr lang="en-CA" sz="1400" dirty="0" err="1" smtClean="0"/>
                <a:t>mencanizaciones</a:t>
              </a:r>
              <a:r>
                <a:rPr lang="en-CA" sz="1400" dirty="0" smtClean="0"/>
                <a:t> </a:t>
              </a:r>
              <a:r>
                <a:rPr lang="en-CA" sz="1400" dirty="0" err="1" smtClean="0"/>
                <a:t>básicas</a:t>
              </a:r>
              <a:r>
                <a:rPr lang="en-CA" sz="1400" dirty="0" smtClean="0"/>
                <a:t> </a:t>
              </a:r>
            </a:p>
          </p:txBody>
        </p:sp>
      </p:grpSp>
      <p:sp>
        <p:nvSpPr>
          <p:cNvPr id="15" name="スライド番号プレースホルダ 1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B75F2A5-4D73-4A7D-AB35-70CBA6853CD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4763" y="287859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Diversificación de productos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agrícola mediante </a:t>
            </a:r>
            <a:br>
              <a:rPr lang="es-ES" sz="1400" dirty="0">
                <a:latin typeface="Arial" pitchFamily="34" charset="0"/>
                <a:cs typeface="Arial" pitchFamily="34" charset="0"/>
              </a:rPr>
            </a:br>
            <a:r>
              <a:rPr lang="es-ES" sz="1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ganadería</a:t>
            </a:r>
            <a:endParaRPr lang="en-A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2887" y="287859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Nuevo cultivo </a:t>
            </a:r>
            <a:r>
              <a:rPr lang="es-ES" sz="1400" dirty="0" smtClean="0">
                <a:solidFill>
                  <a:schemeClr val="bg1"/>
                </a:solidFill>
              </a:rPr>
              <a:t>de </a:t>
            </a:r>
            <a:r>
              <a:rPr lang="es-ES" sz="1400" dirty="0">
                <a:solidFill>
                  <a:schemeClr val="bg1"/>
                </a:solidFill>
              </a:rPr>
              <a:t>betel financiado a través de préstamos de amigos de los agricultores</a:t>
            </a:r>
            <a:endParaRPr lang="en-A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0600" cy="3841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800" dirty="0" err="1" smtClean="0"/>
              <a:t>Servicio</a:t>
            </a:r>
            <a:r>
              <a:rPr lang="en-US" sz="1800" dirty="0" err="1"/>
              <a:t>s</a:t>
            </a:r>
            <a:r>
              <a:rPr lang="en-US" sz="1800" dirty="0" smtClean="0"/>
              <a:t> </a:t>
            </a:r>
            <a:r>
              <a:rPr lang="en-US" sz="1800" dirty="0" smtClean="0"/>
              <a:t>Micro-</a:t>
            </a:r>
            <a:r>
              <a:rPr lang="en-US" sz="1800" dirty="0" err="1" smtClean="0"/>
              <a:t>financieros</a:t>
            </a:r>
            <a:endParaRPr lang="en-CA" sz="1800" dirty="0" smtClean="0"/>
          </a:p>
        </p:txBody>
      </p:sp>
      <p:sp>
        <p:nvSpPr>
          <p:cNvPr id="75778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455613"/>
            <a:ext cx="8154988" cy="720725"/>
          </a:xfrm>
        </p:spPr>
        <p:txBody>
          <a:bodyPr/>
          <a:lstStyle/>
          <a:p>
            <a:pPr marL="352425" indent="-352425" eaLnBrk="1" hangingPunct="1">
              <a:buFont typeface="Wingdings" pitchFamily="2" charset="2"/>
              <a:buChar char="§"/>
            </a:pPr>
            <a:r>
              <a:rPr lang="es-ES" sz="1800" dirty="0"/>
              <a:t>Los productos y servicios micro-financieros  pueden abordar las necesidades de recuperación de subsistencia  de distintas maneras</a:t>
            </a:r>
            <a:endParaRPr lang="en-US" sz="180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341438"/>
            <a:ext cx="8610600" cy="38258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800" dirty="0" err="1" smtClean="0"/>
              <a:t>Opciones</a:t>
            </a:r>
            <a:endParaRPr lang="en-CA" sz="1800" dirty="0" smtClean="0"/>
          </a:p>
        </p:txBody>
      </p:sp>
      <p:sp>
        <p:nvSpPr>
          <p:cNvPr id="75780" name="Content Placeholder 3"/>
          <p:cNvSpPr>
            <a:spLocks noGrp="1"/>
          </p:cNvSpPr>
          <p:nvPr>
            <p:ph sz="quarter" idx="15"/>
          </p:nvPr>
        </p:nvSpPr>
        <p:spPr>
          <a:xfrm>
            <a:off x="323850" y="1874838"/>
            <a:ext cx="8154988" cy="4652962"/>
          </a:xfrm>
        </p:spPr>
        <p:txBody>
          <a:bodyPr>
            <a:normAutofit fontScale="92500" lnSpcReduction="20000"/>
          </a:bodyPr>
          <a:lstStyle/>
          <a:p>
            <a:pPr marL="352425" lvl="2" indent="-352425" eaLnBrk="1" hangingPunct="1">
              <a:buFont typeface="Wingdings" pitchFamily="2" charset="2"/>
              <a:buChar char="v"/>
            </a:pPr>
            <a:r>
              <a:rPr lang="es-CL" sz="1800" b="1" dirty="0"/>
              <a:t>Micro-crédito – </a:t>
            </a:r>
            <a:r>
              <a:rPr lang="es-CL" sz="1800" dirty="0"/>
              <a:t>Las Instituciones </a:t>
            </a:r>
            <a:r>
              <a:rPr lang="es-CL" sz="1800" dirty="0" smtClean="0"/>
              <a:t>micro-financieras  </a:t>
            </a:r>
            <a:r>
              <a:rPr lang="es-CL" sz="1800" dirty="0"/>
              <a:t>proporcionan préstamos de montos bajos para reparar o </a:t>
            </a:r>
            <a:r>
              <a:rPr lang="es-CL" sz="1800" dirty="0" err="1"/>
              <a:t>reemplazar</a:t>
            </a:r>
            <a:r>
              <a:rPr lang="es-CL" sz="1800" dirty="0"/>
              <a:t> activos de sustento que son  críticos (éstos pueden servir para reconstruir casas, sustituir herramientas, o comprar reservas iniciales), financiar la deuda existente (préstamos informales con altos intereses) o complementar ingresos bajos. </a:t>
            </a:r>
            <a:endParaRPr lang="en-AU" sz="1800" dirty="0"/>
          </a:p>
          <a:p>
            <a:pPr marL="352425" lvl="2" indent="-352425" eaLnBrk="1" hangingPunct="1">
              <a:buFont typeface="Wingdings" pitchFamily="2" charset="2"/>
              <a:buChar char="v"/>
            </a:pPr>
            <a:r>
              <a:rPr lang="es-CL" sz="1800" b="1" dirty="0"/>
              <a:t>Micro-ahorros-</a:t>
            </a:r>
            <a:r>
              <a:rPr lang="es-CL" dirty="0" smtClean="0"/>
              <a:t> </a:t>
            </a:r>
            <a:r>
              <a:rPr lang="es-CL" sz="1800" dirty="0"/>
              <a:t>Cuentas de </a:t>
            </a:r>
            <a:r>
              <a:rPr lang="es-CL" sz="1800" dirty="0" smtClean="0"/>
              <a:t>ahorro, </a:t>
            </a:r>
            <a:r>
              <a:rPr lang="es-CL" sz="1800" dirty="0"/>
              <a:t>las cuales proveen la seguridad y la estructura  para crear una base de activos y garantizar la seguridad de los ingresos obtenidos con dificultad.</a:t>
            </a:r>
            <a:endParaRPr lang="en-AU" sz="1800" dirty="0"/>
          </a:p>
          <a:p>
            <a:pPr marL="352425" lvl="2" indent="-352425" eaLnBrk="1" hangingPunct="1">
              <a:buFont typeface="Wingdings" pitchFamily="2" charset="2"/>
              <a:buChar char="v"/>
            </a:pPr>
            <a:r>
              <a:rPr lang="es-CL" sz="1800" b="1" dirty="0"/>
              <a:t>Micro-seguros- </a:t>
            </a:r>
            <a:r>
              <a:rPr lang="es-CL" sz="1800" dirty="0"/>
              <a:t>Estos normalmente son pequeños planes de seguros con una baja prima, proporcionando los retiros de dinero en caso de situaciones de emergencia o muertes.</a:t>
            </a:r>
            <a:endParaRPr lang="en-AU" sz="1800" dirty="0"/>
          </a:p>
          <a:p>
            <a:pPr marL="352425" lvl="2" indent="-352425" eaLnBrk="1" hangingPunct="1">
              <a:buFont typeface="Wingdings" pitchFamily="2" charset="2"/>
              <a:buChar char="v"/>
            </a:pPr>
            <a:r>
              <a:rPr lang="es-CL" sz="1800" b="1" dirty="0"/>
              <a:t>Micro-arriendo - </a:t>
            </a:r>
            <a:r>
              <a:rPr lang="es-CL" sz="1800" dirty="0"/>
              <a:t>para aquellos que no tienen activos suficientes que sirvan de garantía, recursos tales como herramientas o maquinaria puede ser alquilada con la opción de compra</a:t>
            </a:r>
            <a:r>
              <a:rPr lang="es-CL" sz="1800" b="1" dirty="0"/>
              <a:t>.</a:t>
            </a:r>
            <a:endParaRPr lang="en-AU" sz="1800" b="1" dirty="0"/>
          </a:p>
          <a:p>
            <a:pPr marL="352425" lvl="2" indent="-352425" eaLnBrk="1" hangingPunct="1">
              <a:buFont typeface="Wingdings" pitchFamily="2" charset="2"/>
              <a:buChar char="v"/>
            </a:pPr>
            <a:r>
              <a:rPr lang="es-CL" sz="1800" b="1" dirty="0"/>
              <a:t>Servicios de envío de </a:t>
            </a:r>
            <a:r>
              <a:rPr lang="es-CL" sz="1800" b="1" dirty="0" smtClean="0"/>
              <a:t>dinero-</a:t>
            </a:r>
            <a:r>
              <a:rPr lang="es-CL" sz="1800" dirty="0" smtClean="0"/>
              <a:t>las </a:t>
            </a:r>
            <a:r>
              <a:rPr lang="es-CL" sz="1800" dirty="0"/>
              <a:t>instituciones micro-financieras a menudo sirven como un punto de acceso central </a:t>
            </a:r>
            <a:r>
              <a:rPr lang="es-CL" sz="1800" dirty="0" smtClean="0"/>
              <a:t>para el </a:t>
            </a:r>
            <a:r>
              <a:rPr lang="es-CL" sz="1800" dirty="0"/>
              <a:t>envío de dinero </a:t>
            </a:r>
            <a:r>
              <a:rPr lang="es-CL" sz="1800" dirty="0" smtClean="0"/>
              <a:t>a </a:t>
            </a:r>
            <a:r>
              <a:rPr lang="es-CL" sz="1800" dirty="0"/>
              <a:t>las familias </a:t>
            </a:r>
            <a:r>
              <a:rPr lang="es-CL" sz="1800" dirty="0" smtClean="0"/>
              <a:t>o a </a:t>
            </a:r>
            <a:r>
              <a:rPr lang="es-CL" sz="1800" dirty="0" smtClean="0"/>
              <a:t>los amigos, tanto </a:t>
            </a:r>
            <a:r>
              <a:rPr lang="es-CL" sz="1800" dirty="0"/>
              <a:t>a nivel nacional </a:t>
            </a:r>
            <a:r>
              <a:rPr lang="es-CL" sz="1800" dirty="0" smtClean="0"/>
              <a:t>como </a:t>
            </a:r>
            <a:r>
              <a:rPr lang="es-CL" sz="1800" dirty="0"/>
              <a:t>internacional.</a:t>
            </a:r>
            <a:endParaRPr lang="en-AU" sz="1800" dirty="0"/>
          </a:p>
          <a:p>
            <a:pPr marL="352425" lvl="2" indent="-352425" eaLnBrk="1" hangingPunct="1">
              <a:buFont typeface="Wingdings" pitchFamily="2" charset="2"/>
              <a:buChar char="v"/>
            </a:pPr>
            <a:r>
              <a:rPr lang="es-CL" sz="1800" b="1" dirty="0"/>
              <a:t>Entrenamiento y Servicios de Mercado- </a:t>
            </a:r>
            <a:r>
              <a:rPr lang="es-CL" sz="1800" dirty="0"/>
              <a:t>Las </a:t>
            </a:r>
            <a:r>
              <a:rPr lang="es-CL" sz="1800" dirty="0" smtClean="0"/>
              <a:t>instituciones micro-financieras  </a:t>
            </a:r>
            <a:r>
              <a:rPr lang="es-CL" sz="1800" dirty="0"/>
              <a:t>frecuentemente proporcionan gestión financiera, empresarial, liderazgo y capacitación profesional para acompañar sus servicios.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87474BC0-53CC-4122-9DC5-AE8E4078868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0600" cy="37782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CL" sz="1800" dirty="0"/>
              <a:t>Caso 16: Proporcionando seguro a las poblaciones mas pobres de </a:t>
            </a:r>
            <a:r>
              <a:rPr lang="es-CL" sz="1800" dirty="0" err="1"/>
              <a:t>Gujarat</a:t>
            </a:r>
            <a:endParaRPr lang="en-A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576638"/>
            <a:ext cx="8623300" cy="360362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800" dirty="0" err="1" smtClean="0"/>
              <a:t>Lecciones</a:t>
            </a:r>
            <a:endParaRPr lang="en-CA" sz="1800" dirty="0"/>
          </a:p>
        </p:txBody>
      </p:sp>
      <p:sp>
        <p:nvSpPr>
          <p:cNvPr id="76803" name="Content Placeholder 5"/>
          <p:cNvSpPr>
            <a:spLocks noGrp="1"/>
          </p:cNvSpPr>
          <p:nvPr>
            <p:ph sz="quarter" idx="17"/>
          </p:nvPr>
        </p:nvSpPr>
        <p:spPr>
          <a:xfrm>
            <a:off x="114300" y="395288"/>
            <a:ext cx="8459788" cy="3143250"/>
          </a:xfrm>
        </p:spPr>
        <p:txBody>
          <a:bodyPr>
            <a:normAutofit fontScale="92500" lnSpcReduction="10000"/>
          </a:bodyPr>
          <a:lstStyle/>
          <a:p>
            <a:r>
              <a:rPr lang="es-CL" sz="1800" dirty="0"/>
              <a:t>La Asociación de Mujeres Autónomas (SEWA) ha proporcionado préstamos y seguros para </a:t>
            </a:r>
            <a:r>
              <a:rPr lang="es-CL" sz="1800" dirty="0" smtClean="0"/>
              <a:t>las</a:t>
            </a:r>
          </a:p>
          <a:p>
            <a:r>
              <a:rPr lang="es-CL" sz="1800" dirty="0" smtClean="0"/>
              <a:t>mujeres </a:t>
            </a:r>
            <a:r>
              <a:rPr lang="es-CL" sz="1800" dirty="0"/>
              <a:t>de las aldeas más pobres, después del terremoto de </a:t>
            </a:r>
            <a:r>
              <a:rPr lang="es-CL" sz="1800" dirty="0" err="1"/>
              <a:t>Gujarat</a:t>
            </a:r>
            <a:r>
              <a:rPr lang="es-CL" sz="1800" dirty="0"/>
              <a:t> de 2001.</a:t>
            </a:r>
            <a:endParaRPr lang="en-AU" sz="1800" dirty="0"/>
          </a:p>
          <a:p>
            <a:pPr>
              <a:buFont typeface="+mj-lt"/>
              <a:buAutoNum type="arabicPeriod"/>
            </a:pPr>
            <a:r>
              <a:rPr lang="es-CL" sz="1800" dirty="0"/>
              <a:t>Los préstamos les han permitido diversificar los medios de subsistencia, obtener ingresos regulares, y mejorar su capacidad para gestionar el riesgo.</a:t>
            </a:r>
            <a:endParaRPr lang="en-AU" sz="1800" dirty="0"/>
          </a:p>
          <a:p>
            <a:pPr>
              <a:buFont typeface="+mj-lt"/>
              <a:buAutoNum type="arabicPeriod"/>
            </a:pPr>
            <a:r>
              <a:rPr lang="es-CL" sz="1800" dirty="0"/>
              <a:t>Con el fin de reducir su vulnerabilidad ante futuras crisis, SEWA proporciona un conjunto integrado de micro-finanzas que incluye sistemas de micro-seguros que fue promovida a través de un enfoque integrado que combina ahorro, crédito y seguros, por lo tanto los miembros pueden ahorrar para pagar la prima del seguro a través de pequeñas cuotas mensuales.</a:t>
            </a:r>
            <a:endParaRPr lang="en-AU" sz="1800" dirty="0"/>
          </a:p>
          <a:p>
            <a:pPr>
              <a:buFont typeface="+mj-lt"/>
              <a:buAutoNum type="arabicPeriod"/>
            </a:pPr>
            <a:r>
              <a:rPr lang="es-CL" sz="1800" dirty="0"/>
              <a:t>La experiencia de SEWA ha demostrado que las micro-finanzas pueden reducir significativamente la vulnerabilidad de los pobres en áreas propensas al riesgo.</a:t>
            </a:r>
            <a:endParaRPr lang="en-AU" sz="1800" dirty="0"/>
          </a:p>
          <a:p>
            <a:pPr eaLnBrk="1" hangingPunct="1">
              <a:buFont typeface="+mj-lt"/>
              <a:buAutoNum type="arabicPeriod"/>
            </a:pPr>
            <a:endParaRPr lang="en-CA" sz="1700" dirty="0" smtClean="0"/>
          </a:p>
        </p:txBody>
      </p:sp>
      <p:sp>
        <p:nvSpPr>
          <p:cNvPr id="76804" name="Content Placeholder 7"/>
          <p:cNvSpPr>
            <a:spLocks noGrp="1"/>
          </p:cNvSpPr>
          <p:nvPr>
            <p:ph sz="quarter" idx="19"/>
          </p:nvPr>
        </p:nvSpPr>
        <p:spPr>
          <a:xfrm>
            <a:off x="155575" y="3981450"/>
            <a:ext cx="8402638" cy="25146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CL" sz="1800" dirty="0"/>
              <a:t>Las comunidades que se habían beneficiado de los servicios financieros de SEWA en el pasado fueron capaces de identificar rápidamente a aquellos con mayores necesidades, y proporcionar la asistencia pertinente. 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Ya que el servicio financiero fue manejado por miembros de la comunidad, los beneficiarios pudieron  fácilmente acceder a la información necesaria mientras la responsabilidad del </a:t>
            </a:r>
            <a:r>
              <a:rPr lang="es-CL" sz="1800" dirty="0" err="1"/>
              <a:t>reembolso</a:t>
            </a:r>
            <a:r>
              <a:rPr lang="es-CL" sz="1800" dirty="0"/>
              <a:t> fue desplazada desde la organización a la comunidad en sí misma.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Conectando los micro-seguro con los préstamos y/o otros servicios, es un modo de manejar el  impacto inmediato de un desastre reciente, mientras se prepara para el futuro. 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22AE4D19-6003-44FE-A714-94E9FEACF24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28E87B-F412-4D90-B7D0-B2326C376C5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32796256"/>
              </p:ext>
            </p:extLst>
          </p:nvPr>
        </p:nvGraphicFramePr>
        <p:xfrm>
          <a:off x="619125" y="523875"/>
          <a:ext cx="7620000" cy="551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3386137"/>
            <a:ext cx="1571625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Ahorros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3414712"/>
            <a:ext cx="1571625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Seguros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0475" y="5848350"/>
            <a:ext cx="1571625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Préstamos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86025" y="6396037"/>
            <a:ext cx="39739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dirty="0" err="1" smtClean="0">
                <a:solidFill>
                  <a:srgbClr val="00B0F0"/>
                </a:solidFill>
                <a:hlinkClick r:id="rId7"/>
              </a:rPr>
              <a:t>Fuente</a:t>
            </a:r>
            <a:r>
              <a:rPr lang="en-CA" sz="1400" dirty="0" smtClean="0">
                <a:solidFill>
                  <a:srgbClr val="00B0F0"/>
                </a:solidFill>
                <a:hlinkClick r:id="rId7"/>
              </a:rPr>
              <a:t>: </a:t>
            </a:r>
            <a:r>
              <a:rPr lang="en-CA" sz="1400" dirty="0">
                <a:solidFill>
                  <a:srgbClr val="00B0F0"/>
                </a:solidFill>
                <a:hlinkClick r:id="rId7"/>
              </a:rPr>
              <a:t>http://www.sewabank.org/approach.htm</a:t>
            </a:r>
            <a:endParaRPr lang="en-CA" sz="1400" dirty="0">
              <a:solidFill>
                <a:srgbClr val="00B0F0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23825" y="83657"/>
            <a:ext cx="8524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b="1" dirty="0" err="1" smtClean="0"/>
              <a:t>Tres</a:t>
            </a:r>
            <a:r>
              <a:rPr lang="en-CA" b="1" dirty="0" smtClean="0"/>
              <a:t> </a:t>
            </a:r>
            <a:r>
              <a:rPr lang="en-CA" b="1" dirty="0" err="1" smtClean="0"/>
              <a:t>tipos</a:t>
            </a:r>
            <a:r>
              <a:rPr lang="en-CA" b="1" dirty="0" smtClean="0"/>
              <a:t> de </a:t>
            </a:r>
            <a:r>
              <a:rPr lang="en-CA" b="1" dirty="0" err="1" smtClean="0"/>
              <a:t>servicios</a:t>
            </a:r>
            <a:r>
              <a:rPr lang="en-CA" b="1" dirty="0" smtClean="0"/>
              <a:t> </a:t>
            </a:r>
            <a:r>
              <a:rPr lang="en-CA" b="1" dirty="0" err="1" smtClean="0"/>
              <a:t>financieros</a:t>
            </a:r>
            <a:r>
              <a:rPr lang="en-CA" b="1" dirty="0" smtClean="0"/>
              <a:t> </a:t>
            </a:r>
            <a:r>
              <a:rPr lang="en-CA" b="1" dirty="0" err="1" smtClean="0"/>
              <a:t>desarrollados</a:t>
            </a:r>
            <a:r>
              <a:rPr lang="en-CA" b="1" dirty="0"/>
              <a:t> </a:t>
            </a:r>
            <a:r>
              <a:rPr lang="en-CA" b="1" dirty="0" err="1" smtClean="0"/>
              <a:t>por</a:t>
            </a:r>
            <a:r>
              <a:rPr lang="en-CA" b="1" dirty="0" smtClean="0"/>
              <a:t> el </a:t>
            </a:r>
            <a:r>
              <a:rPr lang="en-CA" b="1" dirty="0" err="1" smtClean="0"/>
              <a:t>Banco</a:t>
            </a:r>
            <a:r>
              <a:rPr lang="en-CA" b="1" dirty="0" smtClean="0"/>
              <a:t> SEWA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115619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21713" cy="40640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CL" sz="1800" dirty="0"/>
              <a:t>Caso 17: Servicio de Desarrollo de Negocios posterior al tsunami en </a:t>
            </a:r>
            <a:r>
              <a:rPr lang="es-CL" sz="1800" dirty="0" err="1"/>
              <a:t>Thailandia</a:t>
            </a:r>
            <a:endParaRPr lang="en-A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979863"/>
            <a:ext cx="8621713" cy="3016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Lecciones</a:t>
            </a:r>
            <a:endParaRPr lang="en-CA" dirty="0"/>
          </a:p>
        </p:txBody>
      </p:sp>
      <p:sp>
        <p:nvSpPr>
          <p:cNvPr id="80899" name="Content Placeholder 5"/>
          <p:cNvSpPr>
            <a:spLocks noGrp="1"/>
          </p:cNvSpPr>
          <p:nvPr>
            <p:ph sz="quarter" idx="17"/>
          </p:nvPr>
        </p:nvSpPr>
        <p:spPr>
          <a:xfrm>
            <a:off x="87313" y="442913"/>
            <a:ext cx="8505825" cy="3578225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Previo al tsunami de 2004, GTZ llevó a cabo un programa para promover la competitividad de la pequeña </a:t>
            </a:r>
            <a:r>
              <a:rPr lang="es-CL" dirty="0" smtClean="0"/>
              <a:t>y</a:t>
            </a:r>
          </a:p>
          <a:p>
            <a:r>
              <a:rPr lang="es-CL" dirty="0" smtClean="0"/>
              <a:t>mediana </a:t>
            </a:r>
            <a:r>
              <a:rPr lang="es-CL" dirty="0"/>
              <a:t>empresa (PYME) en Tailandia.</a:t>
            </a:r>
            <a:endParaRPr lang="en-AU" dirty="0"/>
          </a:p>
          <a:p>
            <a:pPr>
              <a:buFont typeface="+mj-lt"/>
              <a:buAutoNum type="arabicPeriod"/>
            </a:pPr>
            <a:r>
              <a:rPr lang="es-CL" dirty="0"/>
              <a:t>El proyecto REANUDAR estableció centros de negocios en las dos provincias en colaboración con el Ministerio de Industria.</a:t>
            </a:r>
            <a:endParaRPr lang="en-AU" dirty="0"/>
          </a:p>
          <a:p>
            <a:pPr>
              <a:buFont typeface="+mj-lt"/>
              <a:buAutoNum type="arabicPeriod"/>
            </a:pPr>
            <a:r>
              <a:rPr lang="es-CL" dirty="0"/>
              <a:t>Los servicios de REANUDAR comenzaron  con un </a:t>
            </a:r>
            <a:r>
              <a:rPr lang="es-CL" b="1" dirty="0"/>
              <a:t>programa grupal de asesoría motivacional </a:t>
            </a:r>
            <a:r>
              <a:rPr lang="es-CL" dirty="0"/>
              <a:t>para ayudar a los empresarios a desarrollar metas para reiniciar sus negocios.</a:t>
            </a:r>
            <a:endParaRPr lang="en-AU" dirty="0"/>
          </a:p>
          <a:p>
            <a:pPr>
              <a:buFont typeface="+mj-lt"/>
              <a:buAutoNum type="arabicPeriod"/>
            </a:pPr>
            <a:r>
              <a:rPr lang="es-CL" dirty="0"/>
              <a:t>El proyecto </a:t>
            </a:r>
            <a:r>
              <a:rPr lang="es-CL" b="1" dirty="0"/>
              <a:t>trabajó en estrecha colaboración con los bancos locales </a:t>
            </a:r>
            <a:r>
              <a:rPr lang="es-CL" dirty="0"/>
              <a:t>para vincular servicios de desarrollo empresarial con los préstamos de negocio para las </a:t>
            </a:r>
            <a:r>
              <a:rPr lang="es-CL" dirty="0" smtClean="0"/>
              <a:t>PYME </a:t>
            </a:r>
            <a:r>
              <a:rPr lang="es-CL" dirty="0"/>
              <a:t>participantes.</a:t>
            </a:r>
            <a:endParaRPr lang="en-AU" dirty="0"/>
          </a:p>
          <a:p>
            <a:pPr>
              <a:buFont typeface="+mj-lt"/>
              <a:buAutoNum type="arabicPeriod"/>
            </a:pPr>
            <a:r>
              <a:rPr lang="es-CL" dirty="0"/>
              <a:t>En lugar de tratar de crear algo nuevo, el proyecto REANUDAR actuó como intermediario, explorando el entorno a fin de identificar el paquetes de apoyo más adecuado para satisfacer las necesidades de los clientes PYME.</a:t>
            </a:r>
            <a:endParaRPr lang="en-AU" dirty="0"/>
          </a:p>
          <a:p>
            <a:pPr>
              <a:buFont typeface="+mj-lt"/>
              <a:buAutoNum type="arabicPeriod"/>
            </a:pPr>
            <a:r>
              <a:rPr lang="es-CL" dirty="0"/>
              <a:t>El equipo de REANUDAR reportó a los </a:t>
            </a:r>
            <a:r>
              <a:rPr lang="es-CL" b="1" dirty="0"/>
              <a:t>oficiales industriales provinciales </a:t>
            </a:r>
            <a:r>
              <a:rPr lang="es-CL" dirty="0"/>
              <a:t>en </a:t>
            </a:r>
            <a:r>
              <a:rPr lang="es-CL" dirty="0" err="1"/>
              <a:t>Phuket</a:t>
            </a:r>
            <a:r>
              <a:rPr lang="es-CL" dirty="0"/>
              <a:t> y </a:t>
            </a:r>
            <a:r>
              <a:rPr lang="es-CL" dirty="0" err="1"/>
              <a:t>Pang</a:t>
            </a:r>
            <a:r>
              <a:rPr lang="es-CL" dirty="0"/>
              <a:t> </a:t>
            </a:r>
            <a:r>
              <a:rPr lang="es-CL" dirty="0" err="1"/>
              <a:t>Nga</a:t>
            </a:r>
            <a:r>
              <a:rPr lang="es-CL" dirty="0"/>
              <a:t>, quienes  tenían  la responsabilidad administrativa de </a:t>
            </a:r>
            <a:r>
              <a:rPr lang="es-CL" dirty="0" err="1"/>
              <a:t>co</a:t>
            </a:r>
            <a:r>
              <a:rPr lang="es-CL" dirty="0"/>
              <a:t>-coordinar toda la asistencia del Ministerio de Industria,  a empresas afectadas por el tsunami. Esta integración aseguró que todas las ramas afectadas del Ministerio de Industria entendieron los propósitos y los objetivos del proyecto.</a:t>
            </a:r>
            <a:endParaRPr lang="en-AU" dirty="0"/>
          </a:p>
        </p:txBody>
      </p:sp>
      <p:sp>
        <p:nvSpPr>
          <p:cNvPr id="80900" name="Content Placeholder 7"/>
          <p:cNvSpPr>
            <a:spLocks noGrp="1"/>
          </p:cNvSpPr>
          <p:nvPr>
            <p:ph sz="quarter" idx="19"/>
          </p:nvPr>
        </p:nvSpPr>
        <p:spPr>
          <a:xfrm>
            <a:off x="101600" y="4251325"/>
            <a:ext cx="8505825" cy="24177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CL" sz="1800" dirty="0"/>
              <a:t>La asesoría de negocios dada por consultores locales calificados puede ayudar a pequeños y micro empresarios a desarrollar un plan más viable para restablecer sus negocios.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La </a:t>
            </a:r>
            <a:r>
              <a:rPr lang="es-CL" sz="1800" b="1" dirty="0"/>
              <a:t>combinación de las asesorías con los créditos iniciales </a:t>
            </a:r>
            <a:r>
              <a:rPr lang="es-CL" sz="1800" dirty="0"/>
              <a:t>puede ser crítico cuando las pérdidas de bienes son altas.  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El suministro de préstamos iniciales a través de los bancos ofrece a las PYME  la oportunidad de desarrollar una relación financiera con el banco y construir mayor solvencia para créditos.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El trabajo conjunto con administraciones municipales puede ayudar a alinear esfuerzos de recuperación de los múltiples medios de subsistencia y vincularlos  con proyectos de desarrollo económico a largo plazo. 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6B28B470-34AE-4214-AB3F-2198F26F74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780463" cy="347663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CL" sz="1800" dirty="0"/>
              <a:t>Caso 18: Nuevo mercado para medios de </a:t>
            </a:r>
            <a:r>
              <a:rPr lang="es-CL" sz="1800" dirty="0" err="1"/>
              <a:t>subsitencia</a:t>
            </a:r>
            <a:r>
              <a:rPr lang="es-CL" sz="1800" dirty="0"/>
              <a:t> tradicionales en Sri Lanka</a:t>
            </a:r>
            <a:endParaRPr lang="en-A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914775"/>
            <a:ext cx="8621713" cy="27305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Lecciones</a:t>
            </a:r>
            <a:endParaRPr lang="en-CA" dirty="0"/>
          </a:p>
        </p:txBody>
      </p:sp>
      <p:sp>
        <p:nvSpPr>
          <p:cNvPr id="82947" name="Content Placeholder 5"/>
          <p:cNvSpPr>
            <a:spLocks noGrp="1"/>
          </p:cNvSpPr>
          <p:nvPr>
            <p:ph sz="quarter" idx="17"/>
          </p:nvPr>
        </p:nvSpPr>
        <p:spPr>
          <a:xfrm>
            <a:off x="73025" y="355600"/>
            <a:ext cx="8520113" cy="3549649"/>
          </a:xfrm>
        </p:spPr>
        <p:txBody>
          <a:bodyPr>
            <a:normAutofit fontScale="85000" lnSpcReduction="10000"/>
          </a:bodyPr>
          <a:lstStyle/>
          <a:p>
            <a:r>
              <a:rPr lang="es-CL" sz="1800" dirty="0"/>
              <a:t>El tsunami de 2004 golpeó fuerte a la industria del coco y de </a:t>
            </a:r>
            <a:r>
              <a:rPr lang="es-CL" sz="1800" dirty="0" smtClean="0"/>
              <a:t>la fibra de coco</a:t>
            </a:r>
            <a:r>
              <a:rPr lang="es-CL" sz="1800" dirty="0" smtClean="0"/>
              <a:t>, </a:t>
            </a:r>
            <a:r>
              <a:rPr lang="es-CL" sz="1800" dirty="0"/>
              <a:t>acabando con árboles </a:t>
            </a:r>
            <a:r>
              <a:rPr lang="es-CL" sz="1800" dirty="0" smtClean="0"/>
              <a:t>de</a:t>
            </a:r>
          </a:p>
          <a:p>
            <a:r>
              <a:rPr lang="es-CL" sz="1800" dirty="0" smtClean="0"/>
              <a:t>palma de coco</a:t>
            </a:r>
            <a:r>
              <a:rPr lang="es-CL" sz="1800" dirty="0"/>
              <a:t>, equipos de hilandería, molinos de fibra de coco y los pozos de almacenamiento. </a:t>
            </a:r>
            <a:r>
              <a:rPr lang="es-CL" sz="1800" dirty="0" smtClean="0"/>
              <a:t>Oxfam</a:t>
            </a:r>
            <a:endParaRPr lang="es-CL" sz="1800" dirty="0"/>
          </a:p>
          <a:p>
            <a:r>
              <a:rPr lang="es-CL" sz="1800" dirty="0" smtClean="0"/>
              <a:t>intervino inmediatamente para ayudar a las mujeres a restablecer sus ingresos a través de lo siguiente:</a:t>
            </a:r>
            <a:endParaRPr lang="en-AU" sz="1800" dirty="0" smtClean="0"/>
          </a:p>
          <a:p>
            <a:pPr>
              <a:buFont typeface="+mj-lt"/>
              <a:buAutoNum type="arabicPeriod"/>
            </a:pPr>
            <a:r>
              <a:rPr lang="es-CL" sz="1800" dirty="0" smtClean="0"/>
              <a:t>Apoyando </a:t>
            </a:r>
            <a:r>
              <a:rPr lang="es-CL" sz="1800" dirty="0"/>
              <a:t>los molinos locales, </a:t>
            </a:r>
            <a:r>
              <a:rPr lang="es-CL" sz="1800" dirty="0" smtClean="0"/>
              <a:t>enviando </a:t>
            </a:r>
            <a:r>
              <a:rPr lang="es-CL" sz="1800" dirty="0"/>
              <a:t>cocos desde las zonas menos afectadas por el tsunami y </a:t>
            </a:r>
            <a:r>
              <a:rPr lang="es-CL" sz="1800" dirty="0" smtClean="0"/>
              <a:t>ofreciendo </a:t>
            </a:r>
            <a:r>
              <a:rPr lang="es-CL" sz="1800" dirty="0"/>
              <a:t>salarios a las mujeres para restaurar sus pozos de fibra de coco</a:t>
            </a:r>
            <a:r>
              <a:rPr lang="es-CL" sz="1800" dirty="0" smtClean="0"/>
              <a:t>.</a:t>
            </a:r>
            <a:endParaRPr lang="en-AU" sz="1800" dirty="0"/>
          </a:p>
          <a:p>
            <a:pPr>
              <a:buFont typeface="+mj-lt"/>
              <a:buAutoNum type="arabicPeriod"/>
            </a:pPr>
            <a:r>
              <a:rPr lang="es-CL" sz="1800" dirty="0"/>
              <a:t>En colaboración con el </a:t>
            </a:r>
            <a:r>
              <a:rPr lang="es-CL" sz="1800" dirty="0" smtClean="0"/>
              <a:t>Instituto </a:t>
            </a:r>
            <a:r>
              <a:rPr lang="es-CL" sz="1800" dirty="0"/>
              <a:t>Nacional de Gestión de Negocios, se llevó a cabo un análisis de cadena de mercado para aprender cómo los hiladores eventualmente podrían aumentar sus ganancias.</a:t>
            </a:r>
            <a:endParaRPr lang="en-AU" sz="1800" dirty="0"/>
          </a:p>
          <a:p>
            <a:pPr>
              <a:buFont typeface="+mj-lt"/>
              <a:buAutoNum type="arabicPeriod"/>
            </a:pPr>
            <a:r>
              <a:rPr lang="es-CL" sz="1800" dirty="0" smtClean="0"/>
              <a:t>La </a:t>
            </a:r>
            <a:r>
              <a:rPr lang="es-CL" sz="1800" dirty="0"/>
              <a:t>investigación propuso que  las mujeres aprendan a fabricar productos con valor agregado como pañuelos, escobas y jardineras, que podrían vender a precios más altos que los simples cordeles, creando una empresa controlada por el trabajador que  podría representar  los intereses de los hiladores de coco de las aldeas y mejorar su influencia en el mercado.</a:t>
            </a:r>
            <a:endParaRPr lang="en-AU" sz="1800" dirty="0"/>
          </a:p>
          <a:p>
            <a:pPr>
              <a:buFont typeface="+mj-lt"/>
              <a:buAutoNum type="arabicPeriod"/>
            </a:pPr>
            <a:r>
              <a:rPr lang="es-CL" sz="1800" dirty="0" smtClean="0"/>
              <a:t>La </a:t>
            </a:r>
            <a:r>
              <a:rPr lang="es-CL" sz="1800" dirty="0"/>
              <a:t>investigación de seguimiento de </a:t>
            </a:r>
            <a:r>
              <a:rPr lang="es-CL" sz="1800" dirty="0" err="1"/>
              <a:t>Oxfam</a:t>
            </a:r>
            <a:r>
              <a:rPr lang="es-CL" sz="1800" dirty="0"/>
              <a:t> fue realizada proporcionando capacitación acerca de cómo crear productos de valor agregado y manejar un pequeño negocio y desarrollar y distribuir equipos mecanizados para ayudar a las mujeres a aumentar su producción y asegurar una mayor consistencia en sus productos. </a:t>
            </a:r>
            <a:endParaRPr lang="en-AU" sz="1800" dirty="0"/>
          </a:p>
          <a:p>
            <a:pPr marL="0" indent="0" algn="just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en-CA" sz="1700" dirty="0" smtClean="0"/>
          </a:p>
          <a:p>
            <a:pPr marL="0" indent="0" algn="just" eaLnBrk="1" hangingPunct="1">
              <a:lnSpc>
                <a:spcPct val="90000"/>
              </a:lnSpc>
            </a:pPr>
            <a:endParaRPr lang="en-CA" sz="1500" dirty="0" smtClean="0"/>
          </a:p>
        </p:txBody>
      </p:sp>
      <p:sp>
        <p:nvSpPr>
          <p:cNvPr id="82948" name="Content Placeholder 7"/>
          <p:cNvSpPr>
            <a:spLocks noGrp="1"/>
          </p:cNvSpPr>
          <p:nvPr>
            <p:ph sz="quarter" idx="19"/>
          </p:nvPr>
        </p:nvSpPr>
        <p:spPr>
          <a:xfrm>
            <a:off x="87313" y="4314825"/>
            <a:ext cx="8505825" cy="2144713"/>
          </a:xfrm>
        </p:spPr>
        <p:txBody>
          <a:bodyPr/>
          <a:lstStyle/>
          <a:p>
            <a:r>
              <a:rPr lang="es-CL" sz="1800" dirty="0"/>
              <a:t>Asociarse con empresas y expertos económicos puede ayudar a exponer </a:t>
            </a:r>
            <a:r>
              <a:rPr lang="es-CL" sz="1800" dirty="0" smtClean="0"/>
              <a:t>nuevos</a:t>
            </a:r>
          </a:p>
          <a:p>
            <a:r>
              <a:rPr lang="es-CL" sz="1800" dirty="0" smtClean="0"/>
              <a:t>mercados </a:t>
            </a:r>
            <a:r>
              <a:rPr lang="es-CL" sz="1800" dirty="0"/>
              <a:t>viables a los medios tradicionales de subsistencia.</a:t>
            </a: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/>
              <a:t>Construyendo habilidades técnicas y comerciales, adquiriendo los activos necesarios para satisfacer las exigencias y desarrollando el liderazgo y la capacidad organizativa; </a:t>
            </a:r>
            <a:r>
              <a:rPr lang="es-CL" sz="1800" dirty="0" smtClean="0"/>
              <a:t>contribuye </a:t>
            </a:r>
            <a:r>
              <a:rPr lang="es-CL" sz="1800" dirty="0"/>
              <a:t>a la realización de una iniciativa más sustentable.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C66969C4-E8F9-4A53-83FE-3C0BCBAC980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 rotWithShape="1">
          <a:blip r:embed="rId2"/>
          <a:srcRect l="40762" t="24380" r="15714" b="25586"/>
          <a:stretch/>
        </p:blipFill>
        <p:spPr bwMode="auto">
          <a:xfrm>
            <a:off x="441325" y="363539"/>
            <a:ext cx="768667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5715506-7D07-42E6-858B-1A40F2A7BDE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7224" y="5334001"/>
            <a:ext cx="7470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/>
              <a:t>Un estudio de mercado encontró que si una mujer convierte la fibra de coco en un </a:t>
            </a:r>
            <a:r>
              <a:rPr lang="es-CL" sz="1200" i="1" dirty="0" smtClean="0"/>
              <a:t>limpia </a:t>
            </a:r>
            <a:r>
              <a:rPr lang="es-CL" sz="1200" i="1" dirty="0"/>
              <a:t>pies</a:t>
            </a:r>
            <a:r>
              <a:rPr lang="es-CL" sz="1200" dirty="0"/>
              <a:t>, ellas producen un producto de mayor valor al que tradicionalmente </a:t>
            </a:r>
            <a:r>
              <a:rPr lang="es-CL" sz="1200" dirty="0" smtClean="0"/>
              <a:t>producen, </a:t>
            </a:r>
            <a:r>
              <a:rPr lang="es-CL" sz="1200" dirty="0"/>
              <a:t>por lo que ellas pueden ganar mas dinero en el mercado. Con el apoyo de </a:t>
            </a:r>
            <a:r>
              <a:rPr lang="es-CL" sz="1200" dirty="0" err="1"/>
              <a:t>Oxfam</a:t>
            </a:r>
            <a:r>
              <a:rPr lang="es-CL" sz="1200" dirty="0"/>
              <a:t>, en la forma de equipamiento mecanizado, estos trabajadores de la fibra de coco han sido capaces de doblar o triplicar sus ganancias. </a:t>
            </a:r>
            <a:r>
              <a:rPr lang="es-CL" sz="1200" i="1" dirty="0" err="1"/>
              <a:t>Atul</a:t>
            </a:r>
            <a:r>
              <a:rPr lang="es-CL" sz="1200" i="1" dirty="0"/>
              <a:t> </a:t>
            </a:r>
            <a:r>
              <a:rPr lang="es-CL" sz="1200" i="1" dirty="0" err="1"/>
              <a:t>Loke</a:t>
            </a:r>
            <a:r>
              <a:rPr lang="es-CL" sz="1200" i="1" dirty="0"/>
              <a:t>/</a:t>
            </a:r>
            <a:r>
              <a:rPr lang="es-CL" sz="1200" i="1" dirty="0" err="1"/>
              <a:t>Panos</a:t>
            </a:r>
            <a:r>
              <a:rPr lang="es-CL" sz="1200" i="1" dirty="0"/>
              <a:t> para </a:t>
            </a:r>
            <a:r>
              <a:rPr lang="es-CL" sz="1200" i="1" dirty="0" err="1"/>
              <a:t>Oxfam</a:t>
            </a:r>
            <a:r>
              <a:rPr lang="es-CL" sz="1200" i="1" dirty="0"/>
              <a:t> </a:t>
            </a:r>
            <a:r>
              <a:rPr lang="es-CL" sz="1200" i="1" dirty="0" err="1"/>
              <a:t>America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64575" cy="33337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CL" sz="1800" dirty="0"/>
              <a:t>Caso 19: Creando asociaciones de materias primas en </a:t>
            </a:r>
            <a:r>
              <a:rPr lang="es-CL" sz="1800" dirty="0" err="1"/>
              <a:t>Zimbabwe</a:t>
            </a:r>
            <a:endParaRPr lang="en-A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989388"/>
            <a:ext cx="8593138" cy="3016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err="1"/>
              <a:t>L</a:t>
            </a:r>
            <a:r>
              <a:rPr lang="en-US" dirty="0" err="1" smtClean="0"/>
              <a:t>ecciones</a:t>
            </a:r>
            <a:endParaRPr lang="en-CA" dirty="0"/>
          </a:p>
        </p:txBody>
      </p:sp>
      <p:sp>
        <p:nvSpPr>
          <p:cNvPr id="86019" name="Content Placeholder 5"/>
          <p:cNvSpPr>
            <a:spLocks noGrp="1"/>
          </p:cNvSpPr>
          <p:nvPr>
            <p:ph sz="quarter" idx="17"/>
          </p:nvPr>
        </p:nvSpPr>
        <p:spPr>
          <a:xfrm>
            <a:off x="87313" y="333375"/>
            <a:ext cx="8505825" cy="3563938"/>
          </a:xfrm>
        </p:spPr>
        <p:txBody>
          <a:bodyPr>
            <a:noAutofit/>
          </a:bodyPr>
          <a:lstStyle/>
          <a:p>
            <a:r>
              <a:rPr lang="es-CL" b="1" dirty="0"/>
              <a:t>Desafío</a:t>
            </a:r>
            <a:r>
              <a:rPr lang="es-CL" dirty="0"/>
              <a:t>: la carencia de conocimiento acerca de los mercados ha trabajado en beneficio de </a:t>
            </a:r>
            <a:r>
              <a:rPr lang="es-CL" dirty="0" smtClean="0"/>
              <a:t>las personas para </a:t>
            </a:r>
            <a:r>
              <a:rPr lang="es-CL" dirty="0"/>
              <a:t>ofrecer dinero en efectivo en la mitad del precio de </a:t>
            </a:r>
            <a:r>
              <a:rPr lang="es-CL" dirty="0" smtClean="0"/>
              <a:t>mercado, a los agricultores desesperados- </a:t>
            </a:r>
            <a:r>
              <a:rPr lang="es-CL" dirty="0"/>
              <a:t>sólo para vender la mercancía al doble del precio. </a:t>
            </a:r>
            <a:endParaRPr lang="en-AU" dirty="0"/>
          </a:p>
          <a:p>
            <a:pPr>
              <a:buFont typeface="+mj-lt"/>
              <a:buAutoNum type="arabicPeriod"/>
            </a:pPr>
            <a:r>
              <a:rPr lang="es-CL" dirty="0" smtClean="0"/>
              <a:t>Debido </a:t>
            </a:r>
            <a:r>
              <a:rPr lang="es-CL" dirty="0"/>
              <a:t>a este desafío, </a:t>
            </a:r>
            <a:r>
              <a:rPr lang="es-CL" dirty="0" smtClean="0"/>
              <a:t>la organización </a:t>
            </a:r>
            <a:r>
              <a:rPr lang="es-ES" dirty="0" smtClean="0"/>
              <a:t>Acción Práctica para África </a:t>
            </a:r>
            <a:r>
              <a:rPr lang="es-ES" dirty="0"/>
              <a:t>del </a:t>
            </a:r>
            <a:r>
              <a:rPr lang="es-ES" dirty="0" smtClean="0"/>
              <a:t>Sur (</a:t>
            </a:r>
            <a:r>
              <a:rPr lang="es-CL" dirty="0" smtClean="0"/>
              <a:t>ITDG) ha </a:t>
            </a:r>
            <a:r>
              <a:rPr lang="es-CL" dirty="0"/>
              <a:t>facilitado la formación de siete asociaciones de productos básicos </a:t>
            </a:r>
            <a:endParaRPr lang="en-AU" dirty="0"/>
          </a:p>
          <a:p>
            <a:pPr>
              <a:buFont typeface="+mj-lt"/>
              <a:buAutoNum type="arabicPeriod"/>
            </a:pPr>
            <a:r>
              <a:rPr lang="es-CL" dirty="0" smtClean="0"/>
              <a:t>Las </a:t>
            </a:r>
            <a:r>
              <a:rPr lang="es-CL" dirty="0"/>
              <a:t>asociaciones de productores son plataformas donde los agricultores comparten conocimientos sobre el uso de tecnologías adecuadas y accesibles para aumentar su producción agrícola. </a:t>
            </a:r>
            <a:endParaRPr lang="es-CL" dirty="0" smtClean="0"/>
          </a:p>
          <a:p>
            <a:pPr>
              <a:buFont typeface="+mj-lt"/>
              <a:buAutoNum type="arabicPeriod"/>
            </a:pPr>
            <a:r>
              <a:rPr lang="es-CL" dirty="0" smtClean="0"/>
              <a:t>Establecer </a:t>
            </a:r>
            <a:r>
              <a:rPr lang="es-CL" dirty="0"/>
              <a:t>estrechas relaciones de trabajo entre los agricultores y las instituciones que prestan servicios y también crear fuertes vínculos de los </a:t>
            </a:r>
            <a:r>
              <a:rPr lang="es-CL" dirty="0" smtClean="0"/>
              <a:t>agro-negocios </a:t>
            </a:r>
            <a:r>
              <a:rPr lang="es-CL" dirty="0"/>
              <a:t>y las instituciones de crédito </a:t>
            </a:r>
          </a:p>
          <a:p>
            <a:pPr>
              <a:buFont typeface="+mj-lt"/>
              <a:buAutoNum type="arabicPeriod"/>
            </a:pPr>
            <a:r>
              <a:rPr lang="es-CL" dirty="0" smtClean="0"/>
              <a:t>Construir </a:t>
            </a:r>
            <a:r>
              <a:rPr lang="es-CL" dirty="0"/>
              <a:t>la capacidad de las pequeñas comunidades productoras, de utilizar asociaciones de materias primas cuando estén demandando un incremento en el apoyo de las instituciones que prestan servicios; tales como la Unión de Agricultores de </a:t>
            </a:r>
            <a:r>
              <a:rPr lang="es-CL" dirty="0" err="1"/>
              <a:t>Zimbabwe</a:t>
            </a:r>
            <a:r>
              <a:rPr lang="es-CL" dirty="0"/>
              <a:t> (ZFU). </a:t>
            </a:r>
            <a:endParaRPr lang="en-CA" dirty="0" smtClean="0"/>
          </a:p>
        </p:txBody>
      </p:sp>
      <p:sp>
        <p:nvSpPr>
          <p:cNvPr id="86020" name="Content Placeholder 7"/>
          <p:cNvSpPr>
            <a:spLocks noGrp="1"/>
          </p:cNvSpPr>
          <p:nvPr>
            <p:ph sz="quarter" idx="19"/>
          </p:nvPr>
        </p:nvSpPr>
        <p:spPr>
          <a:xfrm>
            <a:off x="0" y="4370388"/>
            <a:ext cx="8504238" cy="2301875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CL" sz="1800" dirty="0" smtClean="0"/>
              <a:t>Desarrollar </a:t>
            </a:r>
            <a:r>
              <a:rPr lang="es-CL" sz="1800" dirty="0"/>
              <a:t>la capacidad institucional y organizacional de individuos que comparten similares medios de </a:t>
            </a:r>
            <a:r>
              <a:rPr lang="es-CL" sz="1800" dirty="0" smtClean="0"/>
              <a:t>sustento, </a:t>
            </a:r>
            <a:r>
              <a:rPr lang="es-CL" sz="1800" dirty="0"/>
              <a:t>puede crear una comunidad de práctica en la que cada miembro mejore sus propios conocimientos y capacidades a través de la experiencia compartida de los demás. </a:t>
            </a:r>
            <a:endParaRPr lang="es-CL" sz="1800" dirty="0" smtClean="0"/>
          </a:p>
          <a:p>
            <a:pPr>
              <a:buFont typeface="Arial" pitchFamily="34" charset="0"/>
              <a:buChar char="•"/>
            </a:pPr>
            <a:endParaRPr lang="en-AU" sz="1800" dirty="0"/>
          </a:p>
          <a:p>
            <a:pPr>
              <a:buFont typeface="Arial" pitchFamily="34" charset="0"/>
              <a:buChar char="•"/>
            </a:pPr>
            <a:r>
              <a:rPr lang="es-CL" sz="1800" dirty="0" smtClean="0"/>
              <a:t>Fortalecimiento </a:t>
            </a:r>
            <a:r>
              <a:rPr lang="es-CL" sz="1800" dirty="0"/>
              <a:t>de las relaciones con otros que forman parte de la cadena de suministro pueden llevar a mejorar los productos y un aumento de la demanda. </a:t>
            </a:r>
            <a:br>
              <a:rPr lang="es-CL" sz="1800" dirty="0"/>
            </a:br>
            <a:endParaRPr lang="es-CL" sz="1800" dirty="0"/>
          </a:p>
          <a:p>
            <a:pPr>
              <a:buFont typeface="Arial" pitchFamily="34" charset="0"/>
              <a:buChar char="•"/>
            </a:pPr>
            <a:r>
              <a:rPr lang="es-CL" sz="1800" dirty="0" smtClean="0"/>
              <a:t>Mediante </a:t>
            </a:r>
            <a:r>
              <a:rPr lang="es-CL" sz="1800" dirty="0"/>
              <a:t>el trabajo colectivo, las personas aumentan su capital político, permitiéndoles abogar mejor por los cambios que hacen que sus medios de subsistencia sean más sustentables. </a:t>
            </a:r>
            <a:endParaRPr lang="en-AU" sz="1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CB8D6FF3-1B63-45E7-8925-44AC4B67B02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grpSp>
        <p:nvGrpSpPr>
          <p:cNvPr id="88066" name="Group 10"/>
          <p:cNvGrpSpPr>
            <a:grpSpLocks/>
          </p:cNvGrpSpPr>
          <p:nvPr/>
        </p:nvGrpSpPr>
        <p:grpSpPr bwMode="auto">
          <a:xfrm>
            <a:off x="1233488" y="896938"/>
            <a:ext cx="6602412" cy="5242365"/>
            <a:chOff x="435428" y="431800"/>
            <a:chExt cx="5341258" cy="4242053"/>
          </a:xfrm>
        </p:grpSpPr>
        <p:pic>
          <p:nvPicPr>
            <p:cNvPr id="8806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5428" y="431800"/>
              <a:ext cx="5326743" cy="39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69" name="Rectangle 9"/>
            <p:cNvSpPr>
              <a:spLocks noChangeArrowheads="1"/>
            </p:cNvSpPr>
            <p:nvPr/>
          </p:nvSpPr>
          <p:spPr bwMode="auto">
            <a:xfrm>
              <a:off x="435429" y="4399900"/>
              <a:ext cx="5341257" cy="273953"/>
            </a:xfrm>
            <a:prstGeom prst="rect">
              <a:avLst/>
            </a:prstGeom>
            <a:solidFill>
              <a:srgbClr val="FFFFFF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1600" b="1" dirty="0" err="1" smtClean="0"/>
                <a:t>Pequeños</a:t>
              </a:r>
              <a:r>
                <a:rPr lang="en-CA" sz="1600" b="1" dirty="0" smtClean="0"/>
                <a:t> </a:t>
              </a:r>
              <a:r>
                <a:rPr lang="en-CA" sz="1600" b="1" dirty="0" err="1" smtClean="0"/>
                <a:t>apicultores</a:t>
              </a:r>
              <a:r>
                <a:rPr lang="en-CA" sz="1600" b="1" dirty="0" smtClean="0"/>
                <a:t>, </a:t>
              </a:r>
              <a:r>
                <a:rPr lang="en-CA" sz="1600" b="1" dirty="0" err="1" smtClean="0"/>
                <a:t>estableciendo</a:t>
              </a:r>
              <a:r>
                <a:rPr lang="en-CA" sz="1600" b="1" dirty="0" smtClean="0"/>
                <a:t> </a:t>
              </a:r>
              <a:r>
                <a:rPr lang="en-CA" sz="1600" b="1" dirty="0" err="1" smtClean="0"/>
                <a:t>plataformas</a:t>
              </a:r>
              <a:r>
                <a:rPr lang="en-CA" sz="1600" b="1" dirty="0" smtClean="0"/>
                <a:t> </a:t>
              </a:r>
              <a:r>
                <a:rPr lang="en-CA" sz="1600" b="1" dirty="0" err="1" smtClean="0"/>
                <a:t>para</a:t>
              </a:r>
              <a:r>
                <a:rPr lang="en-CA" sz="1600" b="1" dirty="0" smtClean="0"/>
                <a:t> el lobby</a:t>
              </a:r>
              <a:endParaRPr lang="en-CA" sz="1600" b="1" dirty="0"/>
            </a:p>
          </p:txBody>
        </p:sp>
      </p:grpSp>
      <p:sp>
        <p:nvSpPr>
          <p:cNvPr id="6" name="スライド番号プレースホルダ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24B3F31-8790-4A39-B52F-872E3C3191C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eaVert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endParaRPr lang="en-US" cap="none" smtClean="0"/>
          </a:p>
        </p:txBody>
      </p:sp>
      <p:sp>
        <p:nvSpPr>
          <p:cNvPr id="90114" name="Rectangle 3"/>
          <p:cNvSpPr>
            <a:spLocks noGrp="1"/>
          </p:cNvSpPr>
          <p:nvPr>
            <p:ph type="body" idx="4294967295"/>
          </p:nvPr>
        </p:nvSpPr>
        <p:spPr>
          <a:xfrm>
            <a:off x="361950" y="1527175"/>
            <a:ext cx="8077200" cy="3298825"/>
          </a:xfrm>
        </p:spPr>
        <p:txBody>
          <a:bodyPr/>
          <a:lstStyle/>
          <a:p>
            <a:r>
              <a:rPr lang="en-US" sz="3600" dirty="0" err="1" smtClean="0"/>
              <a:t>Por</a:t>
            </a:r>
            <a:r>
              <a:rPr lang="en-US" sz="3600" dirty="0" smtClean="0"/>
              <a:t> favor </a:t>
            </a:r>
            <a:r>
              <a:rPr lang="en-US" sz="3600" dirty="0" err="1" smtClean="0"/>
              <a:t>ver</a:t>
            </a:r>
            <a:r>
              <a:rPr lang="en-US" sz="3600" dirty="0" smtClean="0"/>
              <a:t>- </a:t>
            </a:r>
          </a:p>
          <a:p>
            <a:r>
              <a:rPr lang="es-ES" sz="3600" dirty="0" smtClean="0"/>
              <a:t>	Notas </a:t>
            </a:r>
            <a:r>
              <a:rPr lang="es-ES" sz="3600" dirty="0"/>
              <a:t>de orientación sobre </a:t>
            </a:r>
            <a:r>
              <a:rPr lang="es-ES" sz="3600" dirty="0" smtClean="0"/>
              <a:t>recuperación: medios de subsistencia</a:t>
            </a:r>
          </a:p>
          <a:p>
            <a:r>
              <a:rPr lang="en-US" dirty="0" smtClean="0">
                <a:hlinkClick r:id="rId2"/>
              </a:rPr>
              <a:t>http://www.recoveryplatform.org/assets/Guidance_Notes/INTERNATIONAL_LIVELIHOOD_150910.pdf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F6FF21A-3EDA-4BE6-BB96-EB969B54820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21713" cy="334963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eaLnBrk="1" hangingPunct="1"/>
            <a:r>
              <a:rPr lang="en-US" sz="2000" i="1" dirty="0" err="1" smtClean="0"/>
              <a:t>Caso</a:t>
            </a:r>
            <a:r>
              <a:rPr lang="en-US" sz="2000" i="1" dirty="0" smtClean="0"/>
              <a:t> 2:  </a:t>
            </a:r>
            <a:r>
              <a:rPr lang="en-US" sz="2000" i="1" dirty="0" err="1" smtClean="0"/>
              <a:t>Subsidios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medios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sustento</a:t>
            </a:r>
            <a:r>
              <a:rPr lang="en-US" sz="2000" i="1" dirty="0" smtClean="0"/>
              <a:t> en  </a:t>
            </a:r>
            <a:r>
              <a:rPr lang="en-US" sz="2000" i="1" dirty="0" err="1" smtClean="0"/>
              <a:t>aldeas</a:t>
            </a:r>
            <a:r>
              <a:rPr lang="en-US" sz="2000" i="1" dirty="0" smtClean="0"/>
              <a:t> de China  </a:t>
            </a:r>
            <a:endParaRPr lang="en-CA" sz="2000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803650"/>
            <a:ext cx="8615363" cy="38735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Lecciones</a:t>
            </a:r>
            <a:endParaRPr lang="en-CA" sz="2000" dirty="0"/>
          </a:p>
        </p:txBody>
      </p:sp>
      <p:sp>
        <p:nvSpPr>
          <p:cNvPr id="26628" name="Content Placeholder 5"/>
          <p:cNvSpPr>
            <a:spLocks noGrp="1"/>
          </p:cNvSpPr>
          <p:nvPr>
            <p:ph sz="quarter" idx="17"/>
          </p:nvPr>
        </p:nvSpPr>
        <p:spPr>
          <a:xfrm>
            <a:off x="88900" y="431800"/>
            <a:ext cx="8502650" cy="3352800"/>
          </a:xfrm>
        </p:spPr>
        <p:txBody>
          <a:bodyPr>
            <a:normAutofit/>
          </a:bodyPr>
          <a:lstStyle/>
          <a:p>
            <a:pPr marL="174625" indent="-174625" algn="just" eaLnBrk="1" hangingPunct="1">
              <a:buFontTx/>
              <a:buChar char="•"/>
            </a:pPr>
            <a:r>
              <a:rPr lang="en-US" dirty="0" smtClean="0"/>
              <a:t>Este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comenzó</a:t>
            </a:r>
            <a:r>
              <a:rPr lang="en-US" dirty="0" smtClean="0"/>
              <a:t> el 6 de </a:t>
            </a:r>
            <a:r>
              <a:rPr lang="en-US" dirty="0" err="1" smtClean="0"/>
              <a:t>Marzo</a:t>
            </a:r>
            <a:r>
              <a:rPr lang="en-US" dirty="0" smtClean="0"/>
              <a:t> de 2009, </a:t>
            </a:r>
            <a:r>
              <a:rPr lang="en-US" dirty="0" err="1" smtClean="0"/>
              <a:t>involucrando</a:t>
            </a:r>
            <a:r>
              <a:rPr lang="en-US" dirty="0" smtClean="0"/>
              <a:t> a </a:t>
            </a:r>
            <a:r>
              <a:rPr lang="en-US" dirty="0" err="1" smtClean="0"/>
              <a:t>más</a:t>
            </a:r>
            <a:r>
              <a:rPr lang="en-US" dirty="0" smtClean="0"/>
              <a:t> de 30 </a:t>
            </a:r>
            <a:r>
              <a:rPr lang="en-US" dirty="0" err="1" smtClean="0"/>
              <a:t>pobladores</a:t>
            </a:r>
            <a:r>
              <a:rPr lang="en-US" dirty="0" smtClean="0"/>
              <a:t> en la </a:t>
            </a:r>
            <a:r>
              <a:rPr lang="en-US" dirty="0" err="1" smtClean="0"/>
              <a:t>aldea</a:t>
            </a:r>
            <a:r>
              <a:rPr lang="en-US" dirty="0" smtClean="0"/>
              <a:t>  </a:t>
            </a:r>
            <a:r>
              <a:rPr lang="en-US" dirty="0" err="1" smtClean="0"/>
              <a:t>Mingyue</a:t>
            </a:r>
            <a:r>
              <a:rPr lang="en-US" dirty="0" smtClean="0"/>
              <a:t>, en </a:t>
            </a:r>
            <a:r>
              <a:rPr lang="en-US" dirty="0" err="1" smtClean="0"/>
              <a:t>Anxian</a:t>
            </a:r>
            <a:r>
              <a:rPr lang="en-US" dirty="0" smtClean="0"/>
              <a:t> de Sichuan. </a:t>
            </a:r>
            <a:r>
              <a:rPr lang="en-US" b="1" u="sng" dirty="0" err="1" smtClean="0">
                <a:solidFill>
                  <a:srgbClr val="0070C0"/>
                </a:solidFill>
              </a:rPr>
              <a:t>Desafío</a:t>
            </a:r>
            <a:r>
              <a:rPr lang="en-US" b="1" u="sng" dirty="0" smtClean="0">
                <a:solidFill>
                  <a:srgbClr val="0070C0"/>
                </a:solidFill>
              </a:rPr>
              <a:t>: </a:t>
            </a:r>
            <a:r>
              <a:rPr lang="en-US" b="1" u="sng" dirty="0" err="1" smtClean="0">
                <a:solidFill>
                  <a:srgbClr val="0070C0"/>
                </a:solidFill>
              </a:rPr>
              <a:t>reconstruir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sus</a:t>
            </a:r>
            <a:r>
              <a:rPr lang="en-US" b="1" u="sng" dirty="0" smtClean="0">
                <a:solidFill>
                  <a:srgbClr val="0070C0"/>
                </a:solidFill>
              </a:rPr>
              <a:t> casas era </a:t>
            </a:r>
            <a:r>
              <a:rPr lang="en-US" b="1" u="sng" dirty="0" err="1" smtClean="0">
                <a:solidFill>
                  <a:srgbClr val="0070C0"/>
                </a:solidFill>
              </a:rPr>
              <a:t>costoso</a:t>
            </a:r>
            <a:r>
              <a:rPr lang="en-US" b="1" u="sng" dirty="0" smtClean="0">
                <a:solidFill>
                  <a:srgbClr val="0070C0"/>
                </a:solidFill>
              </a:rPr>
              <a:t>, la </a:t>
            </a:r>
            <a:r>
              <a:rPr lang="en-US" b="1" u="sng" dirty="0" err="1" smtClean="0">
                <a:solidFill>
                  <a:srgbClr val="0070C0"/>
                </a:solidFill>
              </a:rPr>
              <a:t>mayoría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ya</a:t>
            </a:r>
            <a:r>
              <a:rPr lang="en-US" b="1" u="sng" dirty="0" smtClean="0">
                <a:solidFill>
                  <a:srgbClr val="0070C0"/>
                </a:solidFill>
              </a:rPr>
              <a:t> no </a:t>
            </a:r>
            <a:r>
              <a:rPr lang="en-US" b="1" u="sng" dirty="0" err="1" smtClean="0">
                <a:solidFill>
                  <a:srgbClr val="0070C0"/>
                </a:solidFill>
              </a:rPr>
              <a:t>tenía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dinero</a:t>
            </a:r>
            <a:r>
              <a:rPr lang="en-US" b="1" u="sng" dirty="0" smtClean="0">
                <a:solidFill>
                  <a:srgbClr val="0070C0"/>
                </a:solidFill>
              </a:rPr>
              <a:t> y </a:t>
            </a:r>
            <a:r>
              <a:rPr lang="en-US" b="1" u="sng" dirty="0" err="1" smtClean="0">
                <a:solidFill>
                  <a:srgbClr val="0070C0"/>
                </a:solidFill>
              </a:rPr>
              <a:t>tenía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dificultades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para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reanudar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las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actividades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agrícolas</a:t>
            </a:r>
            <a:r>
              <a:rPr lang="en-US" b="1" u="sng" dirty="0" smtClean="0">
                <a:solidFill>
                  <a:srgbClr val="0070C0"/>
                </a:solidFill>
              </a:rPr>
              <a:t>.</a:t>
            </a:r>
          </a:p>
          <a:p>
            <a:pPr marL="174625" indent="-174625" algn="just" eaLnBrk="1" hangingPunct="1">
              <a:buFontTx/>
              <a:buChar char="•"/>
            </a:pP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comunidad</a:t>
            </a:r>
            <a:r>
              <a:rPr lang="en-US" dirty="0" smtClean="0"/>
              <a:t> (</a:t>
            </a:r>
            <a:r>
              <a:rPr lang="en-US" dirty="0" err="1" smtClean="0"/>
              <a:t>apoyada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Academia de </a:t>
            </a:r>
            <a:r>
              <a:rPr lang="en-US" dirty="0" err="1" smtClean="0"/>
              <a:t>Ciencias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de Sichuan (SASS)), </a:t>
            </a:r>
            <a:r>
              <a:rPr lang="en-US" dirty="0" err="1" smtClean="0"/>
              <a:t>llev</a:t>
            </a:r>
            <a:r>
              <a:rPr lang="en-US" dirty="0" err="1"/>
              <a:t>a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cabo</a:t>
            </a:r>
            <a:r>
              <a:rPr lang="en-US" dirty="0" smtClean="0"/>
              <a:t> la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 y los </a:t>
            </a:r>
            <a:r>
              <a:rPr lang="en-US" dirty="0" err="1" smtClean="0"/>
              <a:t>talleres</a:t>
            </a:r>
            <a:r>
              <a:rPr lang="en-US" dirty="0" smtClean="0"/>
              <a:t> de </a:t>
            </a:r>
            <a:r>
              <a:rPr lang="en-US" dirty="0" err="1" smtClean="0"/>
              <a:t>planificación</a:t>
            </a:r>
            <a:r>
              <a:rPr lang="en-US" dirty="0" smtClean="0"/>
              <a:t> </a:t>
            </a:r>
            <a:r>
              <a:rPr lang="en-US" dirty="0" err="1" smtClean="0"/>
              <a:t>participativa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provee</a:t>
            </a:r>
            <a:r>
              <a:rPr lang="en-US" dirty="0"/>
              <a:t> </a:t>
            </a:r>
            <a:r>
              <a:rPr lang="en-US" dirty="0" err="1" smtClean="0"/>
              <a:t>financiamiento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</a:t>
            </a:r>
            <a:r>
              <a:rPr lang="es-ES" dirty="0" smtClean="0"/>
              <a:t>a </a:t>
            </a:r>
            <a:r>
              <a:rPr lang="es-ES" dirty="0"/>
              <a:t>las aldeas piloto para llevar a cabo los planes elaborados por los </a:t>
            </a:r>
            <a:r>
              <a:rPr lang="es-ES" dirty="0" smtClean="0"/>
              <a:t>lugareños, y promueve la búsqueda de fondos de ayuda de otras fuentes, para así completar el resto de las actividades necesarias identificadas en los talleres. </a:t>
            </a:r>
          </a:p>
          <a:p>
            <a:pPr marL="174625" indent="-174625" algn="just" eaLnBrk="1" hangingPunct="1">
              <a:buFontTx/>
              <a:buChar char="•"/>
            </a:pPr>
            <a:r>
              <a:rPr lang="en-US" dirty="0" smtClean="0"/>
              <a:t>Se </a:t>
            </a:r>
            <a:r>
              <a:rPr lang="en-US" dirty="0" err="1" smtClean="0"/>
              <a:t>pidió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ujeres</a:t>
            </a:r>
            <a:r>
              <a:rPr lang="en-US" dirty="0" smtClean="0"/>
              <a:t>, la </a:t>
            </a:r>
            <a:r>
              <a:rPr lang="en-US" dirty="0" err="1" smtClean="0"/>
              <a:t>mayoría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aldeas</a:t>
            </a:r>
            <a:r>
              <a:rPr lang="en-US" dirty="0" smtClean="0"/>
              <a:t>, </a:t>
            </a:r>
            <a:r>
              <a:rPr lang="en-US" dirty="0" err="1" smtClean="0"/>
              <a:t>desarrollar</a:t>
            </a:r>
            <a:r>
              <a:rPr lang="en-US" dirty="0" smtClean="0"/>
              <a:t> planes </a:t>
            </a:r>
            <a:r>
              <a:rPr lang="en-US" dirty="0" err="1" smtClean="0"/>
              <a:t>hechos</a:t>
            </a:r>
            <a:r>
              <a:rPr lang="en-US" dirty="0" smtClean="0"/>
              <a:t> a la </a:t>
            </a:r>
            <a:r>
              <a:rPr lang="en-US" dirty="0" err="1" smtClean="0"/>
              <a:t>medida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/>
              <a:t> </a:t>
            </a:r>
            <a:r>
              <a:rPr lang="en-US" dirty="0" smtClean="0"/>
              <a:t>(la </a:t>
            </a:r>
            <a:r>
              <a:rPr lang="en-US" dirty="0" err="1" smtClean="0"/>
              <a:t>mayoría</a:t>
            </a:r>
            <a:r>
              <a:rPr lang="en-US" dirty="0" smtClean="0"/>
              <a:t> de los hombres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dejado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aldeas</a:t>
            </a:r>
            <a:r>
              <a:rPr lang="en-US" dirty="0" smtClean="0"/>
              <a:t> en Sichuan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 en </a:t>
            </a:r>
            <a:r>
              <a:rPr lang="en-US" dirty="0" err="1" smtClean="0"/>
              <a:t>zonas</a:t>
            </a:r>
            <a:r>
              <a:rPr lang="en-US" dirty="0" smtClean="0"/>
              <a:t> </a:t>
            </a:r>
            <a:r>
              <a:rPr lang="en-US" dirty="0" err="1" smtClean="0"/>
              <a:t>costeras</a:t>
            </a:r>
            <a:r>
              <a:rPr lang="en-US" dirty="0" smtClean="0"/>
              <a:t> </a:t>
            </a:r>
            <a:r>
              <a:rPr lang="en-US" dirty="0" err="1" smtClean="0"/>
              <a:t>orientales</a:t>
            </a:r>
            <a:r>
              <a:rPr lang="en-US" dirty="0" smtClean="0"/>
              <a:t> y del </a:t>
            </a:r>
            <a:r>
              <a:rPr lang="en-US" dirty="0" err="1" smtClean="0"/>
              <a:t>sur</a:t>
            </a:r>
            <a:r>
              <a:rPr lang="en-US" dirty="0" smtClean="0"/>
              <a:t> de China). Los </a:t>
            </a:r>
            <a:r>
              <a:rPr lang="en-US" dirty="0" err="1" smtClean="0"/>
              <a:t>aldeanos</a:t>
            </a:r>
            <a:r>
              <a:rPr lang="en-US" dirty="0" smtClean="0"/>
              <a:t> </a:t>
            </a:r>
            <a:r>
              <a:rPr lang="en-US" dirty="0" err="1" smtClean="0"/>
              <a:t>decidieron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organización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mujeres</a:t>
            </a:r>
            <a:r>
              <a:rPr lang="en-US" dirty="0" smtClean="0"/>
              <a:t> de la </a:t>
            </a:r>
            <a:r>
              <a:rPr lang="en-US" dirty="0" err="1" smtClean="0"/>
              <a:t>aldea</a:t>
            </a:r>
            <a:r>
              <a:rPr lang="en-US" dirty="0" smtClean="0"/>
              <a:t>,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debía</a:t>
            </a:r>
            <a:r>
              <a:rPr lang="en-US" dirty="0" smtClean="0"/>
              <a:t> </a:t>
            </a:r>
            <a:r>
              <a:rPr lang="en-US" dirty="0" err="1" smtClean="0"/>
              <a:t>liderar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esfuerzo</a:t>
            </a:r>
            <a:r>
              <a:rPr lang="en-US" dirty="0" smtClean="0"/>
              <a:t>. </a:t>
            </a:r>
          </a:p>
        </p:txBody>
      </p:sp>
      <p:sp>
        <p:nvSpPr>
          <p:cNvPr id="26629" name="Content Placeholder 7"/>
          <p:cNvSpPr>
            <a:spLocks noGrp="1"/>
          </p:cNvSpPr>
          <p:nvPr>
            <p:ph sz="quarter" idx="19"/>
          </p:nvPr>
        </p:nvSpPr>
        <p:spPr>
          <a:xfrm>
            <a:off x="65088" y="4214813"/>
            <a:ext cx="8537575" cy="2365375"/>
          </a:xfrm>
        </p:spPr>
        <p:txBody>
          <a:bodyPr>
            <a:noAutofit/>
          </a:bodyPr>
          <a:lstStyle/>
          <a:p>
            <a:pPr marL="276225" indent="-276225" algn="just" eaLnBrk="1" hangingPunct="1">
              <a:buFontTx/>
              <a:buChar char="•"/>
            </a:pPr>
            <a:r>
              <a:rPr lang="en-US" b="1" dirty="0" err="1" smtClean="0"/>
              <a:t>Ubicando</a:t>
            </a:r>
            <a:r>
              <a:rPr lang="en-US" b="1" dirty="0" smtClean="0"/>
              <a:t> a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comunidades</a:t>
            </a:r>
            <a:r>
              <a:rPr lang="en-US" b="1" dirty="0" smtClean="0"/>
              <a:t> </a:t>
            </a:r>
            <a:r>
              <a:rPr lang="en-US" b="1" dirty="0" err="1" smtClean="0"/>
              <a:t>afectadas</a:t>
            </a:r>
            <a:r>
              <a:rPr lang="en-US" b="1" dirty="0" smtClean="0"/>
              <a:t> en el </a:t>
            </a:r>
            <a:r>
              <a:rPr lang="en-US" b="1" dirty="0" err="1" smtClean="0"/>
              <a:t>centro</a:t>
            </a:r>
            <a:r>
              <a:rPr lang="en-US" b="1" dirty="0" smtClean="0"/>
              <a:t> de la </a:t>
            </a:r>
            <a:r>
              <a:rPr lang="en-US" b="1" dirty="0" err="1" smtClean="0"/>
              <a:t>identificación</a:t>
            </a:r>
            <a:r>
              <a:rPr lang="en-US" b="1" dirty="0" smtClean="0"/>
              <a:t> de </a:t>
            </a:r>
            <a:r>
              <a:rPr lang="en-US" b="1" dirty="0" err="1" smtClean="0"/>
              <a:t>necesidades</a:t>
            </a:r>
            <a:r>
              <a:rPr lang="en-US" b="1" dirty="0" smtClean="0"/>
              <a:t> y </a:t>
            </a:r>
            <a:r>
              <a:rPr lang="en-US" b="1" dirty="0" err="1" smtClean="0"/>
              <a:t>diseñando</a:t>
            </a:r>
            <a:r>
              <a:rPr lang="en-US" b="1" dirty="0" smtClean="0"/>
              <a:t> e </a:t>
            </a:r>
            <a:r>
              <a:rPr lang="en-US" b="1" dirty="0" err="1" smtClean="0"/>
              <a:t>implementando</a:t>
            </a:r>
            <a:r>
              <a:rPr lang="en-US" b="1" dirty="0" smtClean="0"/>
              <a:t> </a:t>
            </a:r>
            <a:r>
              <a:rPr lang="en-US" b="1" dirty="0" err="1" smtClean="0"/>
              <a:t>soluciones</a:t>
            </a:r>
            <a:r>
              <a:rPr lang="en-US" b="1" dirty="0" smtClean="0"/>
              <a:t> </a:t>
            </a:r>
            <a:r>
              <a:rPr lang="en-US" b="1" dirty="0" err="1" smtClean="0"/>
              <a:t>potenciales</a:t>
            </a:r>
            <a:r>
              <a:rPr lang="en-US" dirty="0" smtClean="0"/>
              <a:t>, </a:t>
            </a:r>
            <a:r>
              <a:rPr lang="en-US" dirty="0"/>
              <a:t>la </a:t>
            </a:r>
            <a:r>
              <a:rPr lang="en-US" dirty="0" err="1"/>
              <a:t>iniciativa</a:t>
            </a:r>
            <a:r>
              <a:rPr lang="en-US" dirty="0"/>
              <a:t> se </a:t>
            </a:r>
            <a:r>
              <a:rPr lang="en-US" dirty="0" err="1"/>
              <a:t>beneficia</a:t>
            </a:r>
            <a:r>
              <a:rPr lang="en-US" dirty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íntimo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r>
              <a:rPr lang="en-US" dirty="0" smtClean="0"/>
              <a:t> de los </a:t>
            </a:r>
            <a:r>
              <a:rPr lang="en-US" dirty="0" err="1" smtClean="0"/>
              <a:t>bienes</a:t>
            </a:r>
            <a:r>
              <a:rPr lang="en-US" dirty="0" smtClean="0"/>
              <a:t> </a:t>
            </a:r>
            <a:r>
              <a:rPr lang="en-US" dirty="0" err="1"/>
              <a:t>disponibles</a:t>
            </a:r>
            <a:r>
              <a:rPr lang="en-US" dirty="0"/>
              <a:t>, </a:t>
            </a:r>
            <a:r>
              <a:rPr lang="en-US" dirty="0" smtClean="0"/>
              <a:t>de </a:t>
            </a:r>
            <a:r>
              <a:rPr lang="en-US" dirty="0" err="1" smtClean="0"/>
              <a:t>las</a:t>
            </a:r>
            <a:r>
              <a:rPr lang="en-US" dirty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locales </a:t>
            </a:r>
            <a:r>
              <a:rPr lang="en-US" dirty="0"/>
              <a:t>de </a:t>
            </a:r>
            <a:r>
              <a:rPr lang="en-US" dirty="0" err="1" smtClean="0"/>
              <a:t>comercio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smtClean="0"/>
              <a:t>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medios</a:t>
            </a:r>
            <a:r>
              <a:rPr lang="en-US" dirty="0" smtClean="0"/>
              <a:t> de </a:t>
            </a:r>
            <a:r>
              <a:rPr lang="en-US" dirty="0" err="1" smtClean="0"/>
              <a:t>sustento</a:t>
            </a:r>
            <a:r>
              <a:rPr lang="en-US" dirty="0" smtClean="0"/>
              <a:t> </a:t>
            </a:r>
            <a:r>
              <a:rPr lang="en-US" dirty="0" err="1"/>
              <a:t>viables</a:t>
            </a:r>
            <a:r>
              <a:rPr lang="en-US" dirty="0" smtClean="0"/>
              <a:t>.</a:t>
            </a:r>
          </a:p>
          <a:p>
            <a:pPr marL="276225" indent="-276225" algn="just" eaLnBrk="1" hangingPunct="1">
              <a:buFontTx/>
              <a:buChar char="•"/>
            </a:pPr>
            <a:r>
              <a:rPr lang="en-US" dirty="0" err="1" smtClean="0"/>
              <a:t>Estableciendo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r>
              <a:rPr lang="en-US" dirty="0" smtClean="0"/>
              <a:t> </a:t>
            </a:r>
            <a:r>
              <a:rPr lang="en-US" dirty="0" err="1" smtClean="0"/>
              <a:t>laborales</a:t>
            </a:r>
            <a:r>
              <a:rPr lang="en-US" dirty="0" smtClean="0"/>
              <a:t> con </a:t>
            </a:r>
            <a:r>
              <a:rPr lang="en-US" dirty="0" err="1" smtClean="0"/>
              <a:t>expertos</a:t>
            </a:r>
            <a:r>
              <a:rPr lang="en-US" dirty="0" smtClean="0"/>
              <a:t> locales,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mujeres</a:t>
            </a:r>
            <a:r>
              <a:rPr lang="en-US" b="1" dirty="0" smtClean="0"/>
              <a:t> </a:t>
            </a:r>
            <a:r>
              <a:rPr lang="en-US" b="1" dirty="0" err="1" smtClean="0"/>
              <a:t>pueden</a:t>
            </a:r>
            <a:r>
              <a:rPr lang="en-US" b="1" dirty="0" smtClean="0"/>
              <a:t> </a:t>
            </a:r>
            <a:r>
              <a:rPr lang="en-US" b="1" dirty="0" err="1" smtClean="0"/>
              <a:t>tener</a:t>
            </a:r>
            <a:r>
              <a:rPr lang="en-US" b="1" dirty="0" smtClean="0"/>
              <a:t> </a:t>
            </a:r>
            <a:r>
              <a:rPr lang="en-US" b="1" dirty="0" err="1" smtClean="0"/>
              <a:t>acceso</a:t>
            </a:r>
            <a:r>
              <a:rPr lang="en-US" b="1" dirty="0" smtClean="0"/>
              <a:t> a </a:t>
            </a:r>
            <a:r>
              <a:rPr lang="en-US" b="1" dirty="0" err="1" smtClean="0"/>
              <a:t>soporte</a:t>
            </a:r>
            <a:r>
              <a:rPr lang="en-US" b="1" dirty="0" smtClean="0"/>
              <a:t> </a:t>
            </a:r>
            <a:r>
              <a:rPr lang="en-US" b="1" dirty="0" err="1" smtClean="0"/>
              <a:t>técnico</a:t>
            </a:r>
            <a:r>
              <a:rPr lang="en-US" b="1" dirty="0" smtClean="0"/>
              <a:t> </a:t>
            </a:r>
            <a:r>
              <a:rPr lang="en-US" b="1" dirty="0" err="1" smtClean="0"/>
              <a:t>aún</a:t>
            </a:r>
            <a:r>
              <a:rPr lang="en-US" b="1" dirty="0" smtClean="0"/>
              <a:t> </a:t>
            </a:r>
            <a:r>
              <a:rPr lang="en-US" b="1" dirty="0" err="1" smtClean="0"/>
              <a:t>cuando</a:t>
            </a:r>
            <a:r>
              <a:rPr lang="en-US" b="1" dirty="0" smtClean="0"/>
              <a:t> el </a:t>
            </a:r>
            <a:r>
              <a:rPr lang="en-US" b="1" dirty="0" err="1" smtClean="0"/>
              <a:t>proyecto</a:t>
            </a:r>
            <a:r>
              <a:rPr lang="en-US" b="1" dirty="0" smtClean="0"/>
              <a:t> </a:t>
            </a:r>
            <a:r>
              <a:rPr lang="en-US" b="1" dirty="0" err="1" smtClean="0"/>
              <a:t>haya</a:t>
            </a:r>
            <a:r>
              <a:rPr lang="en-US" b="1" dirty="0" smtClean="0"/>
              <a:t> </a:t>
            </a:r>
            <a:r>
              <a:rPr lang="en-US" b="1" dirty="0" err="1" smtClean="0"/>
              <a:t>terminado</a:t>
            </a:r>
            <a:r>
              <a:rPr lang="en-US" b="1" dirty="0" smtClean="0"/>
              <a:t>. </a:t>
            </a:r>
          </a:p>
          <a:p>
            <a:pPr marL="276225" indent="-276225" algn="just" eaLnBrk="1" hangingPunct="1">
              <a:buFontTx/>
              <a:buChar char="•"/>
            </a:pPr>
            <a:r>
              <a:rPr lang="en-US" dirty="0"/>
              <a:t>La </a:t>
            </a:r>
            <a:r>
              <a:rPr lang="en-US" dirty="0" err="1"/>
              <a:t>iniciativa</a:t>
            </a:r>
            <a:r>
              <a:rPr lang="en-US" dirty="0"/>
              <a:t> </a:t>
            </a:r>
            <a:r>
              <a:rPr lang="en-US" dirty="0" err="1"/>
              <a:t>ilustra</a:t>
            </a:r>
            <a:r>
              <a:rPr lang="en-US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perspectiva</a:t>
            </a:r>
            <a:r>
              <a:rPr lang="en-US" b="1" dirty="0"/>
              <a:t> de </a:t>
            </a:r>
            <a:r>
              <a:rPr lang="en-US" b="1" dirty="0" err="1"/>
              <a:t>género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estrategia</a:t>
            </a:r>
            <a:r>
              <a:rPr lang="en-US" dirty="0"/>
              <a:t> de </a:t>
            </a:r>
            <a:r>
              <a:rPr lang="en-US" dirty="0" err="1" smtClean="0"/>
              <a:t>recuperación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/>
              <a:t>reconoce</a:t>
            </a:r>
            <a:r>
              <a:rPr lang="en-US" dirty="0"/>
              <a:t> la </a:t>
            </a:r>
            <a:r>
              <a:rPr lang="en-US" dirty="0" smtClean="0"/>
              <a:t>crucial  </a:t>
            </a:r>
            <a:r>
              <a:rPr lang="en-US" dirty="0" err="1"/>
              <a:t>contribución</a:t>
            </a:r>
            <a:r>
              <a:rPr lang="en-US" dirty="0"/>
              <a:t> </a:t>
            </a:r>
            <a:r>
              <a:rPr lang="en-US" dirty="0" err="1"/>
              <a:t>económica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mujeres</a:t>
            </a:r>
            <a:r>
              <a:rPr lang="en-US" dirty="0"/>
              <a:t> a los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familiares</a:t>
            </a:r>
            <a:r>
              <a:rPr lang="en-US" dirty="0"/>
              <a:t> y </a:t>
            </a:r>
            <a:r>
              <a:rPr lang="en-US" dirty="0" err="1"/>
              <a:t>promueve</a:t>
            </a:r>
            <a:r>
              <a:rPr lang="en-US" dirty="0"/>
              <a:t> y </a:t>
            </a:r>
            <a:r>
              <a:rPr lang="en-US" dirty="0" err="1" smtClean="0"/>
              <a:t>fortalece</a:t>
            </a:r>
            <a:r>
              <a:rPr lang="en-US" dirty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liderazgo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 smtClean="0"/>
              <a:t>dirigir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/>
              <a:t>prioridades</a:t>
            </a:r>
            <a:r>
              <a:rPr lang="en-US" dirty="0"/>
              <a:t> de </a:t>
            </a:r>
            <a:r>
              <a:rPr lang="en-US" dirty="0" err="1" smtClean="0"/>
              <a:t>recuperación</a:t>
            </a:r>
            <a:r>
              <a:rPr lang="en-US" dirty="0" smtClean="0"/>
              <a:t>. </a:t>
            </a:r>
            <a:endParaRPr lang="en-CA" dirty="0" smtClean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615488" y="585788"/>
            <a:ext cx="479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1ADE8AC-8572-4B2B-92E7-B039BC29C5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2867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05838" cy="381000"/>
          </a:xfrm>
          <a:solidFill>
            <a:srgbClr val="92D050"/>
          </a:solidFill>
        </p:spPr>
        <p:txBody>
          <a:bodyPr/>
          <a:lstStyle/>
          <a:p>
            <a:pPr marL="0" indent="0"/>
            <a:r>
              <a:rPr lang="en-US" dirty="0" err="1" smtClean="0"/>
              <a:t>Caso</a:t>
            </a:r>
            <a:r>
              <a:rPr lang="en-US" dirty="0" smtClean="0"/>
              <a:t> 3: </a:t>
            </a:r>
            <a:r>
              <a:rPr lang="en-US" dirty="0" err="1" smtClean="0"/>
              <a:t>Subsidios</a:t>
            </a:r>
            <a:r>
              <a:rPr lang="en-US" dirty="0" smtClean="0"/>
              <a:t> de </a:t>
            </a:r>
            <a:r>
              <a:rPr lang="en-US" dirty="0" err="1" smtClean="0"/>
              <a:t>dinero</a:t>
            </a:r>
            <a:r>
              <a:rPr lang="en-US" dirty="0" smtClean="0"/>
              <a:t> a la </a:t>
            </a:r>
            <a:r>
              <a:rPr lang="en-US" dirty="0" err="1" smtClean="0"/>
              <a:t>comunidad</a:t>
            </a:r>
            <a:r>
              <a:rPr lang="en-US" dirty="0" smtClean="0"/>
              <a:t>, Orissa</a:t>
            </a:r>
            <a:endParaRPr lang="en-CA" dirty="0" smtClean="0"/>
          </a:p>
          <a:p>
            <a:pPr marL="0" indent="0"/>
            <a:endParaRPr lang="en-CA" dirty="0" smtClean="0"/>
          </a:p>
        </p:txBody>
      </p:sp>
      <p:sp>
        <p:nvSpPr>
          <p:cNvPr id="28675" name="Content Placeholder 5"/>
          <p:cNvSpPr txBox="1">
            <a:spLocks/>
          </p:cNvSpPr>
          <p:nvPr/>
        </p:nvSpPr>
        <p:spPr bwMode="auto">
          <a:xfrm>
            <a:off x="174625" y="366712"/>
            <a:ext cx="835977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En </a:t>
            </a:r>
            <a:r>
              <a:rPr lang="en-US" sz="1600" dirty="0" err="1" smtClean="0">
                <a:latin typeface="Calibri" pitchFamily="34" charset="0"/>
              </a:rPr>
              <a:t>Octubre</a:t>
            </a:r>
            <a:r>
              <a:rPr lang="en-US" sz="1600" dirty="0" smtClean="0">
                <a:latin typeface="Calibri" pitchFamily="34" charset="0"/>
              </a:rPr>
              <a:t> del 2000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CA" sz="1600" dirty="0">
                <a:latin typeface="Calibri" pitchFamily="34" charset="0"/>
              </a:rPr>
              <a:t>VHAI-</a:t>
            </a:r>
            <a:r>
              <a:rPr lang="en-CA" sz="1600" dirty="0" err="1">
                <a:latin typeface="Calibri" pitchFamily="34" charset="0"/>
              </a:rPr>
              <a:t>Aparajita</a:t>
            </a:r>
            <a:r>
              <a:rPr lang="en-CA" sz="1600" dirty="0">
                <a:latin typeface="Calibri" pitchFamily="34" charset="0"/>
              </a:rPr>
              <a:t> </a:t>
            </a:r>
            <a:r>
              <a:rPr lang="en-CA" sz="1600" dirty="0" err="1" smtClean="0">
                <a:latin typeface="Calibri" pitchFamily="34" charset="0"/>
              </a:rPr>
              <a:t>proporcionó</a:t>
            </a:r>
            <a:r>
              <a:rPr lang="en-CA" sz="1600" dirty="0" smtClean="0">
                <a:latin typeface="Calibri" pitchFamily="34" charset="0"/>
              </a:rPr>
              <a:t> un </a:t>
            </a:r>
            <a:r>
              <a:rPr lang="en-CA" sz="1600" b="1" dirty="0" err="1" smtClean="0">
                <a:latin typeface="Calibri" pitchFamily="34" charset="0"/>
              </a:rPr>
              <a:t>subsidio</a:t>
            </a:r>
            <a:r>
              <a:rPr lang="en-CA" sz="1600" b="1" dirty="0" smtClean="0">
                <a:latin typeface="Calibri" pitchFamily="34" charset="0"/>
              </a:rPr>
              <a:t> de </a:t>
            </a:r>
            <a:r>
              <a:rPr lang="en-CA" sz="1600" b="1" dirty="0" err="1" smtClean="0">
                <a:latin typeface="Calibri" pitchFamily="34" charset="0"/>
              </a:rPr>
              <a:t>dinero</a:t>
            </a:r>
            <a:r>
              <a:rPr lang="en-CA" sz="1600" b="1" dirty="0" smtClean="0">
                <a:latin typeface="Calibri" pitchFamily="34" charset="0"/>
              </a:rPr>
              <a:t> a la </a:t>
            </a:r>
            <a:r>
              <a:rPr lang="en-CA" sz="1600" b="1" dirty="0" err="1" smtClean="0">
                <a:latin typeface="Calibri" pitchFamily="34" charset="0"/>
              </a:rPr>
              <a:t>comunidad</a:t>
            </a:r>
            <a:r>
              <a:rPr lang="en-CA" sz="1600" b="1" dirty="0" smtClean="0">
                <a:latin typeface="Calibri" pitchFamily="34" charset="0"/>
              </a:rPr>
              <a:t> </a:t>
            </a:r>
            <a:r>
              <a:rPr lang="en-CA" sz="1600" dirty="0" err="1" smtClean="0">
                <a:latin typeface="Calibri" pitchFamily="34" charset="0"/>
              </a:rPr>
              <a:t>para</a:t>
            </a:r>
            <a:r>
              <a:rPr lang="en-CA" sz="1600" dirty="0" smtClean="0">
                <a:latin typeface="Calibri" pitchFamily="34" charset="0"/>
              </a:rPr>
              <a:t> re-</a:t>
            </a:r>
            <a:r>
              <a:rPr lang="en-CA" sz="1600" dirty="0" err="1" smtClean="0">
                <a:latin typeface="Calibri" pitchFamily="34" charset="0"/>
              </a:rPr>
              <a:t>habilitar</a:t>
            </a:r>
            <a:r>
              <a:rPr lang="en-CA" sz="1600" dirty="0" smtClean="0">
                <a:latin typeface="Calibri" pitchFamily="34" charset="0"/>
              </a:rPr>
              <a:t> el </a:t>
            </a:r>
            <a:r>
              <a:rPr lang="en-CA" sz="1600" dirty="0" err="1" smtClean="0">
                <a:latin typeface="Calibri" pitchFamily="34" charset="0"/>
              </a:rPr>
              <a:t>vecindario</a:t>
            </a:r>
            <a:r>
              <a:rPr lang="en-CA" sz="1600" dirty="0" smtClean="0">
                <a:latin typeface="Calibri" pitchFamily="34" charset="0"/>
              </a:rPr>
              <a:t>. </a:t>
            </a:r>
            <a:endParaRPr lang="en-US" sz="1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1600" dirty="0" smtClean="0">
                <a:latin typeface="Calibri" pitchFamily="34" charset="0"/>
              </a:rPr>
              <a:t>Con el </a:t>
            </a:r>
            <a:r>
              <a:rPr lang="en-US" sz="1600" dirty="0" err="1" smtClean="0">
                <a:latin typeface="Calibri" pitchFamily="34" charset="0"/>
              </a:rPr>
              <a:t>subsidio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ellos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pudieron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construir</a:t>
            </a:r>
            <a:r>
              <a:rPr lang="en-US" sz="1600" dirty="0" smtClean="0">
                <a:latin typeface="Calibri" pitchFamily="34" charset="0"/>
              </a:rPr>
              <a:t> solo 25 </a:t>
            </a:r>
            <a:r>
              <a:rPr lang="en-US" sz="1600" dirty="0" err="1" smtClean="0">
                <a:latin typeface="Calibri" pitchFamily="34" charset="0"/>
              </a:rPr>
              <a:t>embarcaciones</a:t>
            </a:r>
            <a:r>
              <a:rPr lang="en-US" sz="1600" dirty="0" smtClean="0">
                <a:latin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</a:rPr>
              <a:t>reemplazo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por</a:t>
            </a:r>
            <a:r>
              <a:rPr lang="en-US" sz="1600" dirty="0" smtClean="0">
                <a:latin typeface="Calibri" pitchFamily="34" charset="0"/>
              </a:rPr>
              <a:t> lo </a:t>
            </a:r>
            <a:r>
              <a:rPr lang="en-US" sz="1600" dirty="0" err="1" smtClean="0">
                <a:latin typeface="Calibri" pitchFamily="34" charset="0"/>
              </a:rPr>
              <a:t>que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decidieron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compartir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cada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bote</a:t>
            </a:r>
            <a:r>
              <a:rPr lang="en-US" sz="1600" dirty="0" smtClean="0">
                <a:latin typeface="Calibri" pitchFamily="34" charset="0"/>
              </a:rPr>
              <a:t> entre 5 </a:t>
            </a:r>
            <a:r>
              <a:rPr lang="en-US" sz="1600" dirty="0" err="1" smtClean="0">
                <a:latin typeface="Calibri" pitchFamily="34" charset="0"/>
              </a:rPr>
              <a:t>familias</a:t>
            </a:r>
            <a:r>
              <a:rPr lang="en-US" sz="1600" dirty="0" smtClean="0">
                <a:latin typeface="Calibri" pitchFamily="34" charset="0"/>
              </a:rPr>
              <a:t>. </a:t>
            </a:r>
          </a:p>
          <a:p>
            <a:pPr algn="just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1600" dirty="0" smtClean="0">
                <a:latin typeface="Calibri" pitchFamily="34" charset="0"/>
              </a:rPr>
              <a:t> Los </a:t>
            </a:r>
            <a:r>
              <a:rPr lang="en-US" sz="1600" dirty="0" err="1" smtClean="0">
                <a:latin typeface="Calibri" pitchFamily="34" charset="0"/>
              </a:rPr>
              <a:t>aldeanos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crearon</a:t>
            </a:r>
            <a:r>
              <a:rPr lang="en-US" sz="1600" dirty="0" smtClean="0">
                <a:latin typeface="Calibri" pitchFamily="34" charset="0"/>
              </a:rPr>
              <a:t> un </a:t>
            </a:r>
            <a:r>
              <a:rPr lang="en-US" sz="1600" dirty="0" err="1" smtClean="0">
                <a:latin typeface="Calibri" pitchFamily="34" charset="0"/>
              </a:rPr>
              <a:t>comité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que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fue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responsable</a:t>
            </a:r>
            <a:r>
              <a:rPr lang="en-US" sz="1600" dirty="0" smtClean="0">
                <a:latin typeface="Calibri" pitchFamily="34" charset="0"/>
              </a:rPr>
              <a:t> de la </a:t>
            </a:r>
            <a:r>
              <a:rPr lang="en-US" sz="1600" dirty="0" err="1" smtClean="0">
                <a:latin typeface="Calibri" pitchFamily="34" charset="0"/>
              </a:rPr>
              <a:t>selección</a:t>
            </a:r>
            <a:r>
              <a:rPr lang="en-US" sz="1600" dirty="0" smtClean="0">
                <a:latin typeface="Calibri" pitchFamily="34" charset="0"/>
              </a:rPr>
              <a:t> de los </a:t>
            </a:r>
            <a:r>
              <a:rPr lang="en-US" sz="1600" dirty="0" err="1" smtClean="0">
                <a:latin typeface="Calibri" pitchFamily="34" charset="0"/>
              </a:rPr>
              <a:t>beneficiarios</a:t>
            </a:r>
            <a:r>
              <a:rPr lang="en-US" sz="1600" dirty="0" smtClean="0">
                <a:latin typeface="Calibri" pitchFamily="34" charset="0"/>
              </a:rPr>
              <a:t> y de la </a:t>
            </a:r>
            <a:r>
              <a:rPr lang="en-US" sz="1600" dirty="0" err="1" smtClean="0">
                <a:latin typeface="Calibri" pitchFamily="34" charset="0"/>
              </a:rPr>
              <a:t>gestión</a:t>
            </a:r>
            <a:r>
              <a:rPr lang="en-US" sz="1600" dirty="0" smtClean="0">
                <a:latin typeface="Calibri" pitchFamily="34" charset="0"/>
              </a:rPr>
              <a:t> de la </a:t>
            </a:r>
            <a:r>
              <a:rPr lang="en-US" sz="1600" dirty="0" err="1" smtClean="0">
                <a:latin typeface="Calibri" pitchFamily="34" charset="0"/>
              </a:rPr>
              <a:t>construcción</a:t>
            </a:r>
            <a:r>
              <a:rPr lang="en-US" sz="1600" dirty="0" smtClean="0">
                <a:latin typeface="Calibri" pitchFamily="34" charset="0"/>
              </a:rPr>
              <a:t> de los </a:t>
            </a:r>
            <a:r>
              <a:rPr lang="en-US" sz="1600" dirty="0" err="1" smtClean="0">
                <a:latin typeface="Calibri" pitchFamily="34" charset="0"/>
              </a:rPr>
              <a:t>botes</a:t>
            </a:r>
            <a:r>
              <a:rPr lang="en-US" sz="1600" dirty="0" smtClean="0">
                <a:latin typeface="Calibri" pitchFamily="34" charset="0"/>
              </a:rPr>
              <a:t>. El </a:t>
            </a:r>
            <a:r>
              <a:rPr lang="en-US" sz="1600" dirty="0" err="1" smtClean="0">
                <a:latin typeface="Calibri" pitchFamily="34" charset="0"/>
              </a:rPr>
              <a:t>comité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también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decidió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proporcionar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espacio</a:t>
            </a:r>
            <a:r>
              <a:rPr lang="en-US" sz="1600" dirty="0" smtClean="0">
                <a:latin typeface="Calibri" pitchFamily="34" charset="0"/>
              </a:rPr>
              <a:t> y </a:t>
            </a:r>
            <a:r>
              <a:rPr lang="en-US" sz="1600" dirty="0" err="1" smtClean="0">
                <a:latin typeface="Calibri" pitchFamily="34" charset="0"/>
              </a:rPr>
              <a:t>mano</a:t>
            </a:r>
            <a:r>
              <a:rPr lang="en-US" sz="1600" dirty="0" smtClean="0">
                <a:latin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</a:rPr>
              <a:t>obra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para</a:t>
            </a:r>
            <a:r>
              <a:rPr lang="en-US" sz="1600" dirty="0" smtClean="0">
                <a:latin typeface="Calibri" pitchFamily="34" charset="0"/>
              </a:rPr>
              <a:t> la </a:t>
            </a:r>
            <a:r>
              <a:rPr lang="en-US" sz="1600" dirty="0" err="1" smtClean="0">
                <a:latin typeface="Calibri" pitchFamily="34" charset="0"/>
              </a:rPr>
              <a:t>construcción</a:t>
            </a:r>
            <a:r>
              <a:rPr lang="en-US" sz="1600" dirty="0" smtClean="0">
                <a:latin typeface="Calibri" pitchFamily="34" charset="0"/>
              </a:rPr>
              <a:t> de un </a:t>
            </a:r>
            <a:r>
              <a:rPr lang="en-US" sz="1600" dirty="0" err="1" smtClean="0">
                <a:latin typeface="Calibri" pitchFamily="34" charset="0"/>
              </a:rPr>
              <a:t>galpón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necesario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para</a:t>
            </a:r>
            <a:r>
              <a:rPr lang="en-US" sz="1600" dirty="0" smtClean="0">
                <a:latin typeface="Calibri" pitchFamily="34" charset="0"/>
              </a:rPr>
              <a:t> la </a:t>
            </a:r>
            <a:r>
              <a:rPr lang="en-US" sz="1600" dirty="0" err="1" smtClean="0">
                <a:latin typeface="Calibri" pitchFamily="34" charset="0"/>
              </a:rPr>
              <a:t>producción</a:t>
            </a:r>
            <a:r>
              <a:rPr lang="en-US" sz="1600" dirty="0" smtClean="0">
                <a:latin typeface="Calibri" pitchFamily="34" charset="0"/>
              </a:rPr>
              <a:t> de los </a:t>
            </a:r>
            <a:r>
              <a:rPr lang="en-US" sz="1600" dirty="0" err="1" smtClean="0">
                <a:latin typeface="Calibri" pitchFamily="34" charset="0"/>
              </a:rPr>
              <a:t>barcos</a:t>
            </a:r>
            <a:r>
              <a:rPr lang="en-US" sz="1600" dirty="0" smtClean="0">
                <a:latin typeface="Calibri" pitchFamily="34" charset="0"/>
              </a:rPr>
              <a:t>. Se </a:t>
            </a:r>
            <a:r>
              <a:rPr lang="en-US" sz="1600" dirty="0" err="1" smtClean="0">
                <a:latin typeface="Calibri" pitchFamily="34" charset="0"/>
              </a:rPr>
              <a:t>trajeron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c</a:t>
            </a:r>
            <a:r>
              <a:rPr lang="en-US" sz="1600" dirty="0" err="1" smtClean="0">
                <a:latin typeface="Calibri" pitchFamily="34" charset="0"/>
              </a:rPr>
              <a:t>arpinteros</a:t>
            </a:r>
            <a:r>
              <a:rPr lang="en-US" sz="1600" dirty="0" smtClean="0">
                <a:latin typeface="Calibri" pitchFamily="34" charset="0"/>
              </a:rPr>
              <a:t> locales </a:t>
            </a:r>
            <a:r>
              <a:rPr lang="en-US" sz="1600" dirty="0" err="1" smtClean="0">
                <a:latin typeface="Calibri" pitchFamily="34" charset="0"/>
              </a:rPr>
              <a:t>para</a:t>
            </a:r>
            <a:r>
              <a:rPr lang="en-US" sz="1600" dirty="0" smtClean="0">
                <a:latin typeface="Calibri" pitchFamily="34" charset="0"/>
              </a:rPr>
              <a:t> el </a:t>
            </a:r>
            <a:r>
              <a:rPr lang="en-US" sz="1600" dirty="0" err="1" smtClean="0">
                <a:latin typeface="Calibri" pitchFamily="34" charset="0"/>
              </a:rPr>
              <a:t>diseño</a:t>
            </a:r>
            <a:r>
              <a:rPr lang="en-US" sz="1600" dirty="0" smtClean="0">
                <a:latin typeface="Calibri" pitchFamily="34" charset="0"/>
              </a:rPr>
              <a:t> y la </a:t>
            </a:r>
            <a:r>
              <a:rPr lang="en-US" sz="1600" dirty="0" err="1" smtClean="0">
                <a:latin typeface="Calibri" pitchFamily="34" charset="0"/>
              </a:rPr>
              <a:t>calidad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requerida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por</a:t>
            </a:r>
            <a:r>
              <a:rPr lang="en-US" sz="1600" dirty="0" smtClean="0">
                <a:latin typeface="Calibri" pitchFamily="34" charset="0"/>
              </a:rPr>
              <a:t> los </a:t>
            </a:r>
            <a:r>
              <a:rPr lang="en-US" sz="1600" dirty="0" err="1" smtClean="0">
                <a:latin typeface="Calibri" pitchFamily="34" charset="0"/>
              </a:rPr>
              <a:t>pescadores</a:t>
            </a:r>
            <a:r>
              <a:rPr lang="en-US" sz="1600" dirty="0" smtClean="0">
                <a:latin typeface="Calibri" pitchFamily="34" charset="0"/>
              </a:rPr>
              <a:t>. </a:t>
            </a:r>
            <a:r>
              <a:rPr lang="en-US" sz="1600" dirty="0">
                <a:latin typeface="Calibri" pitchFamily="34" charset="0"/>
              </a:rPr>
              <a:t>VHAI-</a:t>
            </a:r>
            <a:r>
              <a:rPr lang="en-US" sz="1600" dirty="0" err="1">
                <a:latin typeface="Calibri" pitchFamily="34" charset="0"/>
              </a:rPr>
              <a:t>Aparajita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también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organizó</a:t>
            </a:r>
            <a:r>
              <a:rPr lang="en-US" sz="1600" dirty="0" smtClean="0">
                <a:latin typeface="Calibri" pitchFamily="34" charset="0"/>
              </a:rPr>
              <a:t> la </a:t>
            </a:r>
            <a:r>
              <a:rPr lang="en-US" sz="1600" dirty="0" err="1" smtClean="0">
                <a:latin typeface="Calibri" pitchFamily="34" charset="0"/>
              </a:rPr>
              <a:t>visita</a:t>
            </a:r>
            <a:r>
              <a:rPr lang="en-US" sz="1600" dirty="0" smtClean="0">
                <a:latin typeface="Calibri" pitchFamily="34" charset="0"/>
              </a:rPr>
              <a:t> a la </a:t>
            </a:r>
            <a:r>
              <a:rPr lang="en-US" sz="1600" dirty="0" err="1" smtClean="0">
                <a:latin typeface="Calibri" pitchFamily="34" charset="0"/>
              </a:rPr>
              <a:t>aldea</a:t>
            </a:r>
            <a:r>
              <a:rPr lang="en-US" sz="1600" dirty="0" smtClean="0">
                <a:latin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</a:rPr>
              <a:t>proveedores</a:t>
            </a:r>
            <a:r>
              <a:rPr lang="en-US" sz="1600" dirty="0" smtClean="0">
                <a:latin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</a:rPr>
              <a:t>redes</a:t>
            </a:r>
            <a:r>
              <a:rPr lang="en-US" sz="1600" dirty="0" smtClean="0">
                <a:latin typeface="Calibri" pitchFamily="34" charset="0"/>
              </a:rPr>
              <a:t>, de </a:t>
            </a:r>
            <a:r>
              <a:rPr lang="en-US" sz="1600" dirty="0" err="1" smtClean="0">
                <a:latin typeface="Calibri" pitchFamily="34" charset="0"/>
              </a:rPr>
              <a:t>este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modo</a:t>
            </a:r>
            <a:r>
              <a:rPr lang="en-US" sz="1600" dirty="0" smtClean="0">
                <a:latin typeface="Calibri" pitchFamily="34" charset="0"/>
              </a:rPr>
              <a:t> los </a:t>
            </a:r>
            <a:r>
              <a:rPr lang="en-US" sz="1600" dirty="0" err="1" smtClean="0">
                <a:latin typeface="Calibri" pitchFamily="34" charset="0"/>
              </a:rPr>
              <a:t>pescadores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pudieron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seleccionar</a:t>
            </a:r>
            <a:r>
              <a:rPr lang="en-US" sz="1600" dirty="0" smtClean="0">
                <a:latin typeface="Calibri" pitchFamily="34" charset="0"/>
              </a:rPr>
              <a:t> el </a:t>
            </a:r>
            <a:r>
              <a:rPr lang="en-US" sz="1600" dirty="0" err="1" smtClean="0">
                <a:latin typeface="Calibri" pitchFamily="34" charset="0"/>
              </a:rPr>
              <a:t>tipo</a:t>
            </a:r>
            <a:r>
              <a:rPr lang="en-US" sz="1600" dirty="0" smtClean="0">
                <a:latin typeface="Calibri" pitchFamily="34" charset="0"/>
              </a:rPr>
              <a:t> y </a:t>
            </a:r>
            <a:r>
              <a:rPr lang="en-US" sz="1600" dirty="0" err="1" smtClean="0">
                <a:latin typeface="Calibri" pitchFamily="34" charset="0"/>
              </a:rPr>
              <a:t>calidad</a:t>
            </a:r>
            <a:r>
              <a:rPr lang="en-US" sz="1600" dirty="0" smtClean="0">
                <a:latin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</a:rPr>
              <a:t>redes</a:t>
            </a:r>
            <a:r>
              <a:rPr lang="en-US" sz="1600" dirty="0" smtClean="0">
                <a:latin typeface="Calibri" pitchFamily="34" charset="0"/>
              </a:rPr>
              <a:t> y los </a:t>
            </a:r>
            <a:r>
              <a:rPr lang="en-US" sz="1600" dirty="0" err="1" smtClean="0">
                <a:latin typeface="Calibri" pitchFamily="34" charset="0"/>
              </a:rPr>
              <a:t>equipos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que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correspondían</a:t>
            </a:r>
            <a:r>
              <a:rPr lang="en-US" sz="1600" dirty="0" smtClean="0">
                <a:latin typeface="Calibri" pitchFamily="34" charset="0"/>
              </a:rPr>
              <a:t> a </a:t>
            </a:r>
            <a:r>
              <a:rPr lang="en-US" sz="1600" dirty="0" err="1" smtClean="0">
                <a:latin typeface="Calibri" pitchFamily="34" charset="0"/>
              </a:rPr>
              <a:t>sus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necesidades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específicas</a:t>
            </a:r>
            <a:r>
              <a:rPr lang="en-US" sz="1600" dirty="0" smtClean="0">
                <a:latin typeface="Calibri" pitchFamily="34" charset="0"/>
              </a:rPr>
              <a:t>. </a:t>
            </a:r>
          </a:p>
          <a:p>
            <a:pPr algn="just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1600" dirty="0" smtClean="0">
                <a:latin typeface="Calibri" pitchFamily="34" charset="0"/>
              </a:rPr>
              <a:t>El </a:t>
            </a:r>
            <a:r>
              <a:rPr lang="en-US" sz="1600" dirty="0" err="1" smtClean="0">
                <a:latin typeface="Calibri" pitchFamily="34" charset="0"/>
              </a:rPr>
              <a:t>comité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gestionó</a:t>
            </a:r>
            <a:r>
              <a:rPr lang="en-US" sz="1600" dirty="0" smtClean="0">
                <a:latin typeface="Calibri" pitchFamily="34" charset="0"/>
              </a:rPr>
              <a:t> la </a:t>
            </a:r>
            <a:r>
              <a:rPr lang="en-US" sz="1600" dirty="0" err="1" smtClean="0">
                <a:latin typeface="Calibri" pitchFamily="34" charset="0"/>
              </a:rPr>
              <a:t>producción</a:t>
            </a:r>
            <a:r>
              <a:rPr lang="en-US" sz="1600" dirty="0" smtClean="0">
                <a:latin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</a:rPr>
              <a:t>barcos</a:t>
            </a:r>
            <a:r>
              <a:rPr lang="en-US" sz="1600" dirty="0" smtClean="0">
                <a:latin typeface="Calibri" pitchFamily="34" charset="0"/>
              </a:rPr>
              <a:t> y el </a:t>
            </a:r>
            <a:r>
              <a:rPr lang="en-US" sz="1600" dirty="0" err="1" smtClean="0">
                <a:latin typeface="Calibri" pitchFamily="34" charset="0"/>
              </a:rPr>
              <a:t>pago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semanal</a:t>
            </a:r>
            <a:r>
              <a:rPr lang="en-US" sz="1600" dirty="0" smtClean="0">
                <a:latin typeface="Calibri" pitchFamily="34" charset="0"/>
              </a:rPr>
              <a:t> a los </a:t>
            </a:r>
            <a:r>
              <a:rPr lang="en-US" sz="1600" dirty="0" err="1" smtClean="0">
                <a:latin typeface="Calibri" pitchFamily="34" charset="0"/>
              </a:rPr>
              <a:t>carpinteros</a:t>
            </a:r>
            <a:r>
              <a:rPr lang="en-US" sz="1600" dirty="0" smtClean="0">
                <a:latin typeface="Calibri" pitchFamily="34" charset="0"/>
              </a:rPr>
              <a:t>.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03200" y="4008438"/>
            <a:ext cx="8243888" cy="2460625"/>
          </a:xfrm>
          <a:prstGeom prst="rect">
            <a:avLst/>
          </a:prstGeom>
        </p:spPr>
        <p:txBody>
          <a:bodyPr/>
          <a:lstStyle/>
          <a:p>
            <a:pPr marL="276225" indent="-276225" algn="just">
              <a:spcBef>
                <a:spcPct val="20000"/>
              </a:spcBef>
              <a:buFontTx/>
              <a:buChar char="•"/>
              <a:defRPr/>
            </a:pPr>
            <a:r>
              <a:rPr lang="en-US" sz="1700" dirty="0" err="1" smtClean="0">
                <a:latin typeface="+mj-lt"/>
              </a:rPr>
              <a:t>Proporcionando</a:t>
            </a:r>
            <a:r>
              <a:rPr lang="en-US" sz="1700" dirty="0" smtClean="0">
                <a:latin typeface="+mj-lt"/>
              </a:rPr>
              <a:t> la </a:t>
            </a:r>
            <a:r>
              <a:rPr lang="en-US" sz="1700" dirty="0" err="1" smtClean="0">
                <a:latin typeface="+mj-lt"/>
              </a:rPr>
              <a:t>suma</a:t>
            </a:r>
            <a:r>
              <a:rPr lang="en-US" sz="1700" dirty="0" smtClean="0">
                <a:latin typeface="+mj-lt"/>
              </a:rPr>
              <a:t> de </a:t>
            </a:r>
            <a:r>
              <a:rPr lang="en-US" sz="1700" dirty="0" err="1" smtClean="0">
                <a:latin typeface="+mj-lt"/>
              </a:rPr>
              <a:t>dinero</a:t>
            </a:r>
            <a:r>
              <a:rPr lang="en-US" sz="1700" dirty="0" smtClean="0">
                <a:latin typeface="+mj-lt"/>
              </a:rPr>
              <a:t> al </a:t>
            </a:r>
            <a:r>
              <a:rPr lang="en-US" sz="1700" dirty="0" err="1" smtClean="0">
                <a:latin typeface="+mj-lt"/>
              </a:rPr>
              <a:t>grupo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como</a:t>
            </a:r>
            <a:r>
              <a:rPr lang="en-US" sz="1700" dirty="0" smtClean="0">
                <a:latin typeface="+mj-lt"/>
              </a:rPr>
              <a:t> un </a:t>
            </a:r>
            <a:r>
              <a:rPr lang="en-US" sz="1700" dirty="0" err="1" smtClean="0">
                <a:latin typeface="+mj-lt"/>
              </a:rPr>
              <a:t>todo</a:t>
            </a:r>
            <a:r>
              <a:rPr lang="en-US" sz="1700" dirty="0" smtClean="0">
                <a:latin typeface="+mj-lt"/>
              </a:rPr>
              <a:t>, </a:t>
            </a:r>
            <a:r>
              <a:rPr lang="en-US" sz="1700" dirty="0" err="1" smtClean="0">
                <a:latin typeface="+mj-lt"/>
              </a:rPr>
              <a:t>cada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miembro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fue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capaz</a:t>
            </a:r>
            <a:r>
              <a:rPr lang="en-US" sz="1700" dirty="0" smtClean="0">
                <a:latin typeface="+mj-lt"/>
              </a:rPr>
              <a:t> de </a:t>
            </a:r>
            <a:r>
              <a:rPr lang="en-US" sz="1700" dirty="0" err="1" smtClean="0">
                <a:latin typeface="+mj-lt"/>
              </a:rPr>
              <a:t>negociar</a:t>
            </a:r>
            <a:r>
              <a:rPr lang="en-US" sz="1700" dirty="0" smtClean="0">
                <a:latin typeface="+mj-lt"/>
              </a:rPr>
              <a:t> la forma de </a:t>
            </a:r>
            <a:r>
              <a:rPr lang="en-US" sz="1700" dirty="0" err="1" smtClean="0">
                <a:latin typeface="+mj-lt"/>
              </a:rPr>
              <a:t>que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todas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las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familias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tuvieran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acceso</a:t>
            </a:r>
            <a:r>
              <a:rPr lang="en-US" sz="1700" dirty="0" smtClean="0">
                <a:latin typeface="+mj-lt"/>
              </a:rPr>
              <a:t> a los </a:t>
            </a:r>
            <a:r>
              <a:rPr lang="en-US" sz="1700" dirty="0" err="1" smtClean="0">
                <a:latin typeface="+mj-lt"/>
              </a:rPr>
              <a:t>botes</a:t>
            </a:r>
            <a:r>
              <a:rPr lang="en-US" sz="1700" dirty="0" smtClean="0">
                <a:latin typeface="+mj-lt"/>
              </a:rPr>
              <a:t> de </a:t>
            </a:r>
            <a:r>
              <a:rPr lang="en-US" sz="1700" dirty="0" err="1" smtClean="0">
                <a:latin typeface="+mj-lt"/>
              </a:rPr>
              <a:t>pesca</a:t>
            </a:r>
            <a:r>
              <a:rPr lang="en-US" sz="1700" dirty="0" smtClean="0">
                <a:latin typeface="+mj-lt"/>
              </a:rPr>
              <a:t>. </a:t>
            </a:r>
          </a:p>
          <a:p>
            <a:pPr marL="276225" indent="-276225" algn="just">
              <a:spcBef>
                <a:spcPct val="20000"/>
              </a:spcBef>
              <a:buFontTx/>
              <a:buChar char="•"/>
              <a:defRPr/>
            </a:pPr>
            <a:r>
              <a:rPr lang="en-US" sz="1700" dirty="0" err="1" smtClean="0">
                <a:latin typeface="+mj-lt"/>
              </a:rPr>
              <a:t>Construyendo</a:t>
            </a:r>
            <a:r>
              <a:rPr lang="en-US" sz="1700" dirty="0" smtClean="0">
                <a:latin typeface="+mj-lt"/>
              </a:rPr>
              <a:t> la </a:t>
            </a:r>
            <a:r>
              <a:rPr lang="en-US" sz="1700" dirty="0" err="1" smtClean="0">
                <a:latin typeface="+mj-lt"/>
              </a:rPr>
              <a:t>capacidad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>
                <a:latin typeface="+mj-lt"/>
              </a:rPr>
              <a:t>de </a:t>
            </a:r>
            <a:r>
              <a:rPr lang="en-US" sz="1700" dirty="0" err="1">
                <a:latin typeface="+mj-lt"/>
              </a:rPr>
              <a:t>definir</a:t>
            </a:r>
            <a:r>
              <a:rPr lang="en-US" sz="1700" dirty="0">
                <a:latin typeface="+mj-lt"/>
              </a:rPr>
              <a:t> y </a:t>
            </a:r>
            <a:r>
              <a:rPr lang="en-US" sz="1700" dirty="0" err="1">
                <a:latin typeface="+mj-lt"/>
              </a:rPr>
              <a:t>gestionar</a:t>
            </a:r>
            <a:r>
              <a:rPr lang="en-US" sz="1700" dirty="0">
                <a:latin typeface="+mj-lt"/>
              </a:rPr>
              <a:t> </a:t>
            </a:r>
            <a:r>
              <a:rPr lang="en-US" sz="1700" dirty="0" err="1">
                <a:latin typeface="+mj-lt"/>
              </a:rPr>
              <a:t>las</a:t>
            </a:r>
            <a:r>
              <a:rPr lang="en-US" sz="1700" dirty="0">
                <a:latin typeface="+mj-lt"/>
              </a:rPr>
              <a:t> </a:t>
            </a:r>
            <a:r>
              <a:rPr lang="en-US" sz="1700" dirty="0" err="1">
                <a:latin typeface="+mj-lt"/>
              </a:rPr>
              <a:t>iniciativas</a:t>
            </a:r>
            <a:r>
              <a:rPr lang="en-US" sz="1700" dirty="0">
                <a:latin typeface="+mj-lt"/>
              </a:rPr>
              <a:t> de </a:t>
            </a:r>
            <a:r>
              <a:rPr lang="en-US" sz="1700" dirty="0" err="1" smtClean="0">
                <a:latin typeface="+mj-lt"/>
              </a:rPr>
              <a:t>recuperación</a:t>
            </a:r>
            <a:r>
              <a:rPr lang="en-US" sz="1700" dirty="0" smtClean="0">
                <a:latin typeface="+mj-lt"/>
              </a:rPr>
              <a:t>, </a:t>
            </a:r>
            <a:r>
              <a:rPr lang="en-US" sz="1700" dirty="0" err="1" smtClean="0">
                <a:latin typeface="+mj-lt"/>
              </a:rPr>
              <a:t>sobre</a:t>
            </a:r>
            <a:r>
              <a:rPr lang="en-US" sz="1700" dirty="0" smtClean="0">
                <a:latin typeface="+mj-lt"/>
              </a:rPr>
              <a:t> la </a:t>
            </a:r>
            <a:r>
              <a:rPr lang="en-US" sz="1700" dirty="0" err="1" smtClean="0">
                <a:latin typeface="+mj-lt"/>
              </a:rPr>
              <a:t>ya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existente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capacidad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organizacional</a:t>
            </a:r>
            <a:r>
              <a:rPr lang="en-US" sz="1700" dirty="0" smtClean="0">
                <a:latin typeface="+mj-lt"/>
              </a:rPr>
              <a:t> de la </a:t>
            </a:r>
            <a:r>
              <a:rPr lang="en-US" sz="1700" dirty="0" err="1" smtClean="0">
                <a:latin typeface="+mj-lt"/>
              </a:rPr>
              <a:t>comunidad</a:t>
            </a:r>
            <a:r>
              <a:rPr lang="en-US" sz="1700" dirty="0" smtClean="0">
                <a:latin typeface="+mj-lt"/>
              </a:rPr>
              <a:t>, el </a:t>
            </a:r>
            <a:r>
              <a:rPr lang="en-US" sz="1700" dirty="0" err="1" smtClean="0">
                <a:latin typeface="+mj-lt"/>
              </a:rPr>
              <a:t>financiamiento</a:t>
            </a:r>
            <a:r>
              <a:rPr lang="en-US" sz="1700" dirty="0" smtClean="0">
                <a:latin typeface="+mj-lt"/>
              </a:rPr>
              <a:t> no solo ha </a:t>
            </a:r>
            <a:r>
              <a:rPr lang="en-US" sz="1700" dirty="0" err="1" smtClean="0">
                <a:latin typeface="+mj-lt"/>
              </a:rPr>
              <a:t>sido</a:t>
            </a:r>
            <a:r>
              <a:rPr lang="en-US" sz="1700" dirty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usado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para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cubrir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las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necesidades</a:t>
            </a:r>
            <a:r>
              <a:rPr lang="en-US" sz="1700" dirty="0" smtClean="0">
                <a:latin typeface="+mj-lt"/>
              </a:rPr>
              <a:t> de </a:t>
            </a:r>
            <a:r>
              <a:rPr lang="en-US" sz="1700" dirty="0" err="1" smtClean="0">
                <a:latin typeface="+mj-lt"/>
              </a:rPr>
              <a:t>sustento</a:t>
            </a:r>
            <a:r>
              <a:rPr lang="en-US" sz="1700" dirty="0" smtClean="0">
                <a:latin typeface="+mj-lt"/>
              </a:rPr>
              <a:t> de los </a:t>
            </a:r>
            <a:r>
              <a:rPr lang="en-US" sz="1700" dirty="0" err="1" smtClean="0">
                <a:latin typeface="+mj-lt"/>
              </a:rPr>
              <a:t>pescadores</a:t>
            </a:r>
            <a:r>
              <a:rPr lang="en-US" sz="1700" dirty="0" smtClean="0">
                <a:latin typeface="+mj-lt"/>
              </a:rPr>
              <a:t>, </a:t>
            </a:r>
            <a:r>
              <a:rPr lang="en-US" sz="1700" dirty="0" err="1" smtClean="0">
                <a:latin typeface="+mj-lt"/>
              </a:rPr>
              <a:t>si</a:t>
            </a:r>
            <a:r>
              <a:rPr lang="en-US" sz="1700" dirty="0" smtClean="0">
                <a:latin typeface="+mj-lt"/>
              </a:rPr>
              <a:t> no </a:t>
            </a:r>
            <a:r>
              <a:rPr lang="en-US" sz="1700" dirty="0" err="1" smtClean="0">
                <a:latin typeface="+mj-lt"/>
              </a:rPr>
              <a:t>que</a:t>
            </a:r>
            <a:r>
              <a:rPr lang="en-US" sz="1700" dirty="0" smtClean="0">
                <a:latin typeface="+mj-lt"/>
              </a:rPr>
              <a:t> ha </a:t>
            </a:r>
            <a:r>
              <a:rPr lang="en-US" sz="1700" dirty="0" err="1" smtClean="0">
                <a:latin typeface="+mj-lt"/>
              </a:rPr>
              <a:t>sido</a:t>
            </a:r>
            <a:r>
              <a:rPr lang="en-US" sz="1700" dirty="0" smtClean="0">
                <a:latin typeface="+mj-lt"/>
              </a:rPr>
              <a:t> re-</a:t>
            </a:r>
            <a:r>
              <a:rPr lang="en-US" sz="1700" dirty="0" err="1" smtClean="0">
                <a:latin typeface="+mj-lt"/>
              </a:rPr>
              <a:t>invertido</a:t>
            </a:r>
            <a:r>
              <a:rPr lang="en-US" sz="1700" dirty="0" smtClean="0">
                <a:latin typeface="+mj-lt"/>
              </a:rPr>
              <a:t> en </a:t>
            </a:r>
            <a:r>
              <a:rPr lang="en-US" sz="1700" dirty="0" err="1" smtClean="0">
                <a:latin typeface="+mj-lt"/>
              </a:rPr>
              <a:t>proyectos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futuros</a:t>
            </a:r>
            <a:r>
              <a:rPr lang="en-US" sz="1700" dirty="0" smtClean="0">
                <a:latin typeface="+mj-lt"/>
              </a:rPr>
              <a:t> de la </a:t>
            </a:r>
            <a:r>
              <a:rPr lang="en-US" sz="1700" dirty="0" err="1" smtClean="0">
                <a:latin typeface="+mj-lt"/>
              </a:rPr>
              <a:t>recuperación</a:t>
            </a:r>
            <a:r>
              <a:rPr lang="en-US" sz="1700" dirty="0" smtClean="0">
                <a:latin typeface="+mj-lt"/>
              </a:rPr>
              <a:t> de la </a:t>
            </a:r>
            <a:r>
              <a:rPr lang="en-US" sz="1700" dirty="0" err="1" smtClean="0">
                <a:latin typeface="+mj-lt"/>
              </a:rPr>
              <a:t>comunidad</a:t>
            </a:r>
            <a:r>
              <a:rPr lang="en-US" sz="1700" dirty="0" smtClean="0">
                <a:latin typeface="+mj-lt"/>
              </a:rPr>
              <a:t>. </a:t>
            </a:r>
            <a:endParaRPr lang="en-US" sz="1700" dirty="0">
              <a:latin typeface="+mj-lt"/>
            </a:endParaRPr>
          </a:p>
          <a:p>
            <a:pPr marL="276225" indent="-276225" algn="just">
              <a:spcBef>
                <a:spcPct val="20000"/>
              </a:spcBef>
              <a:buFontTx/>
              <a:buChar char="•"/>
              <a:defRPr/>
            </a:pPr>
            <a:r>
              <a:rPr lang="en-US" sz="1700" dirty="0" err="1" smtClean="0">
                <a:latin typeface="+mj-lt"/>
              </a:rPr>
              <a:t>Utilizando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recursos</a:t>
            </a:r>
            <a:r>
              <a:rPr lang="en-US" sz="1700" dirty="0" smtClean="0">
                <a:latin typeface="+mj-lt"/>
              </a:rPr>
              <a:t> locales </a:t>
            </a:r>
            <a:r>
              <a:rPr lang="en-US" sz="1700" dirty="0" err="1" smtClean="0">
                <a:latin typeface="+mj-lt"/>
              </a:rPr>
              <a:t>para</a:t>
            </a:r>
            <a:r>
              <a:rPr lang="en-US" sz="1700" dirty="0" smtClean="0">
                <a:latin typeface="+mj-lt"/>
              </a:rPr>
              <a:t> la </a:t>
            </a:r>
            <a:r>
              <a:rPr lang="en-US" sz="1700" dirty="0" err="1" smtClean="0">
                <a:latin typeface="+mj-lt"/>
              </a:rPr>
              <a:t>construcción</a:t>
            </a:r>
            <a:r>
              <a:rPr lang="en-US" sz="1700" dirty="0" smtClean="0">
                <a:latin typeface="+mj-lt"/>
              </a:rPr>
              <a:t> de los </a:t>
            </a:r>
            <a:r>
              <a:rPr lang="en-US" sz="1700" dirty="0" err="1" smtClean="0">
                <a:latin typeface="+mj-lt"/>
              </a:rPr>
              <a:t>botes</a:t>
            </a:r>
            <a:r>
              <a:rPr lang="en-US" sz="1700" dirty="0" smtClean="0">
                <a:latin typeface="+mj-lt"/>
              </a:rPr>
              <a:t>, el </a:t>
            </a:r>
            <a:r>
              <a:rPr lang="en-US" sz="1700" dirty="0" err="1" smtClean="0">
                <a:latin typeface="+mj-lt"/>
              </a:rPr>
              <a:t>proyecto</a:t>
            </a:r>
            <a:r>
              <a:rPr lang="en-US" sz="1700" dirty="0" smtClean="0">
                <a:latin typeface="+mj-lt"/>
              </a:rPr>
              <a:t> ha </a:t>
            </a:r>
            <a:r>
              <a:rPr lang="en-US" sz="1700" dirty="0" err="1" smtClean="0">
                <a:latin typeface="+mj-lt"/>
              </a:rPr>
              <a:t>beneficiado</a:t>
            </a:r>
            <a:r>
              <a:rPr lang="en-US" sz="1700" dirty="0" smtClean="0">
                <a:latin typeface="+mj-lt"/>
              </a:rPr>
              <a:t> al </a:t>
            </a:r>
            <a:r>
              <a:rPr lang="en-US" sz="1700" dirty="0" err="1" smtClean="0">
                <a:latin typeface="+mj-lt"/>
              </a:rPr>
              <a:t>mercado</a:t>
            </a:r>
            <a:r>
              <a:rPr lang="en-US" sz="1700" dirty="0" smtClean="0">
                <a:latin typeface="+mj-lt"/>
              </a:rPr>
              <a:t> local e </a:t>
            </a:r>
            <a:r>
              <a:rPr lang="en-US" sz="1700" dirty="0" err="1" smtClean="0">
                <a:latin typeface="+mj-lt"/>
              </a:rPr>
              <a:t>indirectamente</a:t>
            </a:r>
            <a:r>
              <a:rPr lang="en-US" sz="1700" dirty="0" smtClean="0">
                <a:latin typeface="+mj-lt"/>
              </a:rPr>
              <a:t> ha </a:t>
            </a:r>
            <a:r>
              <a:rPr lang="en-US" sz="1700" dirty="0" err="1" smtClean="0">
                <a:latin typeface="+mj-lt"/>
              </a:rPr>
              <a:t>aportado</a:t>
            </a:r>
            <a:r>
              <a:rPr lang="en-US" sz="1700" dirty="0" smtClean="0">
                <a:latin typeface="+mj-lt"/>
              </a:rPr>
              <a:t> en el </a:t>
            </a:r>
            <a:r>
              <a:rPr lang="en-US" sz="1700" dirty="0" err="1" smtClean="0">
                <a:latin typeface="+mj-lt"/>
              </a:rPr>
              <a:t>sustento</a:t>
            </a:r>
            <a:r>
              <a:rPr lang="en-US" sz="1700" dirty="0" smtClean="0">
                <a:latin typeface="+mj-lt"/>
              </a:rPr>
              <a:t> de </a:t>
            </a:r>
            <a:r>
              <a:rPr lang="en-US" sz="1700" dirty="0" err="1" smtClean="0">
                <a:latin typeface="+mj-lt"/>
              </a:rPr>
              <a:t>otros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miembros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dentro</a:t>
            </a:r>
            <a:r>
              <a:rPr lang="en-US" sz="1700" dirty="0" smtClean="0">
                <a:latin typeface="+mj-lt"/>
              </a:rPr>
              <a:t> de la </a:t>
            </a:r>
            <a:r>
              <a:rPr lang="en-US" sz="1700" dirty="0" err="1" smtClean="0">
                <a:latin typeface="+mj-lt"/>
              </a:rPr>
              <a:t>comunidad</a:t>
            </a:r>
            <a:r>
              <a:rPr lang="en-US" sz="1700" dirty="0" smtClean="0">
                <a:latin typeface="+mj-lt"/>
              </a:rPr>
              <a:t>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3605213"/>
            <a:ext cx="8618538" cy="3619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Lecciones</a:t>
            </a:r>
            <a:endParaRPr lang="en-CA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DE71140-445B-493B-86FD-B282AB47D6F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4175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/>
              <a:t>Marco de </a:t>
            </a:r>
            <a:r>
              <a:rPr lang="en-US" dirty="0" err="1" smtClean="0"/>
              <a:t>trabajo</a:t>
            </a:r>
            <a:r>
              <a:rPr lang="en-US" dirty="0" smtClean="0"/>
              <a:t> en </a:t>
            </a:r>
            <a:r>
              <a:rPr lang="en-US" dirty="0" err="1"/>
              <a:t>S</a:t>
            </a:r>
            <a:r>
              <a:rPr lang="en-US" dirty="0" err="1" smtClean="0"/>
              <a:t>ubsidios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/>
              <a:t>D</a:t>
            </a:r>
            <a:r>
              <a:rPr lang="en-US" dirty="0" err="1" smtClean="0"/>
              <a:t>inero</a:t>
            </a:r>
            <a:r>
              <a:rPr lang="en-US" dirty="0" smtClean="0"/>
              <a:t> </a:t>
            </a:r>
            <a:r>
              <a:rPr lang="en-US" dirty="0" smtClean="0"/>
              <a:t>a la </a:t>
            </a:r>
            <a:r>
              <a:rPr lang="en-US" dirty="0" err="1"/>
              <a:t>C</a:t>
            </a:r>
            <a:r>
              <a:rPr lang="en-US" dirty="0" err="1" smtClean="0"/>
              <a:t>omunidad</a:t>
            </a:r>
            <a:r>
              <a:rPr lang="en-US" dirty="0" smtClean="0"/>
              <a:t>, Orissa</a:t>
            </a:r>
            <a:endParaRPr lang="en-CA" dirty="0" smtClean="0"/>
          </a:p>
        </p:txBody>
      </p:sp>
      <p:grpSp>
        <p:nvGrpSpPr>
          <p:cNvPr id="29699" name="Group 69"/>
          <p:cNvGrpSpPr>
            <a:grpSpLocks/>
          </p:cNvGrpSpPr>
          <p:nvPr/>
        </p:nvGrpSpPr>
        <p:grpSpPr bwMode="auto">
          <a:xfrm>
            <a:off x="347663" y="1066800"/>
            <a:ext cx="7881937" cy="5335588"/>
            <a:chOff x="531731" y="1320800"/>
            <a:chExt cx="7881099" cy="4466225"/>
          </a:xfrm>
        </p:grpSpPr>
        <p:sp>
          <p:nvSpPr>
            <p:cNvPr id="67" name="Rounded Rectangle 66"/>
            <p:cNvSpPr/>
            <p:nvPr/>
          </p:nvSpPr>
          <p:spPr>
            <a:xfrm>
              <a:off x="2542879" y="2931352"/>
              <a:ext cx="3933407" cy="2855673"/>
            </a:xfrm>
            <a:prstGeom prst="roundRect">
              <a:avLst>
                <a:gd name="adj" fmla="val 292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>
              <a:off x="3914810" y="1926086"/>
              <a:ext cx="1008588" cy="0"/>
            </a:xfrm>
            <a:prstGeom prst="line">
              <a:avLst/>
            </a:prstGeom>
            <a:ln w="76200"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>
              <a:off x="1346031" y="3365882"/>
              <a:ext cx="3161964" cy="1396608"/>
            </a:xfrm>
            <a:prstGeom prst="bentConnector3">
              <a:avLst>
                <a:gd name="adj1" fmla="val 1807"/>
              </a:avLst>
            </a:prstGeom>
            <a:ln w="57150"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05" name="Group 50"/>
            <p:cNvGrpSpPr>
              <a:grpSpLocks/>
            </p:cNvGrpSpPr>
            <p:nvPr/>
          </p:nvGrpSpPr>
          <p:grpSpPr bwMode="auto">
            <a:xfrm>
              <a:off x="1435097" y="2400300"/>
              <a:ext cx="6155675" cy="812800"/>
              <a:chOff x="3807118" y="2400300"/>
              <a:chExt cx="1397534" cy="812800"/>
            </a:xfrm>
          </p:grpSpPr>
          <p:cxnSp>
            <p:nvCxnSpPr>
              <p:cNvPr id="48" name="Elbow Connector 47"/>
              <p:cNvCxnSpPr/>
              <p:nvPr/>
            </p:nvCxnSpPr>
            <p:spPr>
              <a:xfrm>
                <a:off x="4487105" y="2399816"/>
                <a:ext cx="717506" cy="737505"/>
              </a:xfrm>
              <a:prstGeom prst="bentConnector3">
                <a:avLst>
                  <a:gd name="adj1" fmla="val 100602"/>
                </a:avLst>
              </a:prstGeom>
              <a:ln w="57150"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/>
              <p:cNvCxnSpPr/>
              <p:nvPr/>
            </p:nvCxnSpPr>
            <p:spPr>
              <a:xfrm flipV="1">
                <a:off x="3807078" y="3174529"/>
                <a:ext cx="1374469" cy="38536"/>
              </a:xfrm>
              <a:prstGeom prst="bentConnector3">
                <a:avLst>
                  <a:gd name="adj1" fmla="val 50210"/>
                </a:avLst>
              </a:prstGeom>
              <a:ln w="57150"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06" name="Group 37"/>
            <p:cNvGrpSpPr>
              <a:grpSpLocks/>
            </p:cNvGrpSpPr>
            <p:nvPr/>
          </p:nvGrpSpPr>
          <p:grpSpPr bwMode="auto">
            <a:xfrm>
              <a:off x="2614628" y="1320800"/>
              <a:ext cx="3760772" cy="1271585"/>
              <a:chOff x="2767028" y="946559"/>
              <a:chExt cx="3131719" cy="960026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2766763" y="946559"/>
                <a:ext cx="3131398" cy="265862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397" tIns="33397" rIns="33397" bIns="33397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b="1" dirty="0"/>
                  <a:t>VHAI-</a:t>
                </a:r>
                <a:r>
                  <a:rPr lang="en-US" sz="2000" b="1" dirty="0" err="1"/>
                  <a:t>Aparajita</a:t>
                </a:r>
                <a:r>
                  <a:rPr lang="en-US" sz="2000" b="1" dirty="0"/>
                  <a:t> </a:t>
                </a:r>
                <a:endParaRPr lang="en-CA" sz="2000" b="1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766763" y="1293684"/>
                <a:ext cx="3131398" cy="265862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 smtClean="0"/>
                  <a:t>Proporciona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subsidios</a:t>
                </a:r>
                <a:r>
                  <a:rPr lang="en-US" sz="1600" dirty="0" smtClean="0"/>
                  <a:t> de </a:t>
                </a:r>
                <a:r>
                  <a:rPr lang="en-US" sz="1600" dirty="0" err="1" smtClean="0"/>
                  <a:t>dinero</a:t>
                </a:r>
                <a:r>
                  <a:rPr lang="en-US" sz="1600" dirty="0" smtClean="0"/>
                  <a:t> a la </a:t>
                </a:r>
                <a:r>
                  <a:rPr lang="en-US" sz="1600" dirty="0" err="1" smtClean="0"/>
                  <a:t>comunidad</a:t>
                </a:r>
                <a:endParaRPr lang="en-CA" sz="1600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766763" y="1640809"/>
                <a:ext cx="3131398" cy="265862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-102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-102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-10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smtClean="0"/>
                  <a:t>Genera </a:t>
                </a:r>
                <a:r>
                  <a:rPr lang="en-US" sz="1600" dirty="0" err="1" smtClean="0"/>
                  <a:t>redes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trabajo</a:t>
                </a:r>
                <a:r>
                  <a:rPr lang="en-US" sz="1600" dirty="0" smtClean="0"/>
                  <a:t> con </a:t>
                </a:r>
                <a:r>
                  <a:rPr lang="en-US" sz="1600" dirty="0" err="1" smtClean="0"/>
                  <a:t>proveedores</a:t>
                </a:r>
                <a:r>
                  <a:rPr lang="en-US" sz="1600" dirty="0" smtClean="0"/>
                  <a:t> locales </a:t>
                </a:r>
                <a:endParaRPr lang="en-CA" sz="1600" dirty="0"/>
              </a:p>
            </p:txBody>
          </p:sp>
        </p:grpSp>
        <p:grpSp>
          <p:nvGrpSpPr>
            <p:cNvPr id="29707" name="Group 36"/>
            <p:cNvGrpSpPr>
              <a:grpSpLocks/>
            </p:cNvGrpSpPr>
            <p:nvPr/>
          </p:nvGrpSpPr>
          <p:grpSpPr bwMode="auto">
            <a:xfrm>
              <a:off x="2621381" y="3001176"/>
              <a:ext cx="3741319" cy="2675724"/>
              <a:chOff x="2773781" y="3763176"/>
              <a:chExt cx="3131719" cy="2370924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2773177" y="3763712"/>
                <a:ext cx="3131736" cy="326158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-2354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-235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397" tIns="33397" rIns="33397" bIns="33397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b="1" dirty="0" err="1" smtClean="0"/>
                  <a:t>Comité</a:t>
                </a:r>
                <a:r>
                  <a:rPr lang="en-US" sz="2000" b="1" dirty="0" smtClean="0"/>
                  <a:t> de </a:t>
                </a:r>
                <a:r>
                  <a:rPr lang="en-US" sz="2000" b="1" dirty="0" err="1"/>
                  <a:t>A</a:t>
                </a:r>
                <a:r>
                  <a:rPr lang="en-US" sz="2000" b="1" dirty="0" err="1" smtClean="0"/>
                  <a:t>ldeanos</a:t>
                </a:r>
                <a:endParaRPr lang="en-CA" sz="2000" b="1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773177" y="4178180"/>
                <a:ext cx="3131736" cy="264929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-204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-204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-20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 smtClean="0"/>
                  <a:t>Seleccionan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beneficiarios</a:t>
                </a:r>
                <a:endParaRPr lang="en-CA" sz="16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773177" y="4516112"/>
                <a:ext cx="3131736" cy="266107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-307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-307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-30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 smtClean="0"/>
                  <a:t>Gestionan</a:t>
                </a:r>
                <a:r>
                  <a:rPr lang="en-US" sz="1600" dirty="0" smtClean="0"/>
                  <a:t> la </a:t>
                </a:r>
                <a:r>
                  <a:rPr lang="en-US" sz="1600" dirty="0" err="1" smtClean="0"/>
                  <a:t>actividad</a:t>
                </a:r>
                <a:r>
                  <a:rPr lang="en-US" sz="1600" dirty="0" smtClean="0"/>
                  <a:t> de los </a:t>
                </a:r>
                <a:r>
                  <a:rPr lang="en-US" sz="1600" dirty="0" err="1" smtClean="0"/>
                  <a:t>botes</a:t>
                </a:r>
                <a:endParaRPr lang="en-US" sz="16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773177" y="4854045"/>
                <a:ext cx="3131736" cy="266107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-409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-409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-40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 smtClean="0"/>
                  <a:t>Proporcionan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espacio</a:t>
                </a:r>
                <a:r>
                  <a:rPr lang="en-US" sz="1600" dirty="0" smtClean="0"/>
                  <a:t> y </a:t>
                </a:r>
                <a:r>
                  <a:rPr lang="en-US" sz="1600" dirty="0" err="1" smtClean="0"/>
                  <a:t>mano</a:t>
                </a:r>
                <a:r>
                  <a:rPr lang="en-US" sz="1600" dirty="0" smtClean="0"/>
                  <a:t> de </a:t>
                </a:r>
                <a:r>
                  <a:rPr lang="en-US" sz="1600" dirty="0" err="1" smtClean="0"/>
                  <a:t>obra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para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la </a:t>
                </a:r>
                <a:r>
                  <a:rPr lang="en-US" sz="1600" dirty="0" err="1" smtClean="0"/>
                  <a:t>construcción</a:t>
                </a:r>
                <a:r>
                  <a:rPr lang="en-US" sz="1600" dirty="0" smtClean="0"/>
                  <a:t> de </a:t>
                </a:r>
                <a:r>
                  <a:rPr lang="en-US" sz="1600" dirty="0" err="1" smtClean="0"/>
                  <a:t>las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embarcaciones</a:t>
                </a:r>
                <a:endParaRPr lang="en-US" sz="1600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773177" y="5191977"/>
                <a:ext cx="3131736" cy="266107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-511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-511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-51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 smtClean="0"/>
                  <a:t>Contactan</a:t>
                </a:r>
                <a:r>
                  <a:rPr lang="en-US" sz="1600" dirty="0" smtClean="0"/>
                  <a:t> a </a:t>
                </a:r>
                <a:r>
                  <a:rPr lang="en-US" sz="1600" dirty="0" err="1" smtClean="0"/>
                  <a:t>carpinteros</a:t>
                </a:r>
                <a:r>
                  <a:rPr lang="en-US" sz="1600" dirty="0" smtClean="0"/>
                  <a:t> locales</a:t>
                </a:r>
                <a:endParaRPr lang="en-US" sz="1600" dirty="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73177" y="5529910"/>
                <a:ext cx="3131736" cy="266107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-613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-613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-613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 smtClean="0"/>
                  <a:t>Gestionan</a:t>
                </a:r>
                <a:r>
                  <a:rPr lang="en-US" sz="1600" dirty="0" smtClean="0"/>
                  <a:t> el </a:t>
                </a:r>
                <a:r>
                  <a:rPr lang="en-US" sz="1600" dirty="0" err="1" smtClean="0"/>
                  <a:t>pago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semanal</a:t>
                </a:r>
                <a:endParaRPr lang="en-US" sz="1600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773177" y="5867843"/>
                <a:ext cx="3131736" cy="266107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-716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-716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-71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 smtClean="0"/>
                  <a:t>Gestionan</a:t>
                </a:r>
                <a:r>
                  <a:rPr lang="en-US" sz="1600" dirty="0" smtClean="0"/>
                  <a:t> la </a:t>
                </a:r>
                <a:r>
                  <a:rPr lang="en-US" sz="1600" dirty="0" err="1" smtClean="0"/>
                  <a:t>producción</a:t>
                </a:r>
                <a:r>
                  <a:rPr lang="en-US" sz="1600" dirty="0" smtClean="0"/>
                  <a:t> de </a:t>
                </a:r>
                <a:r>
                  <a:rPr lang="en-US" sz="1600" dirty="0" err="1" smtClean="0"/>
                  <a:t>botes</a:t>
                </a:r>
                <a:endParaRPr lang="en-US" sz="1600" dirty="0"/>
              </a:p>
            </p:txBody>
          </p:sp>
        </p:grpSp>
        <p:grpSp>
          <p:nvGrpSpPr>
            <p:cNvPr id="29708" name="Group 31"/>
            <p:cNvGrpSpPr>
              <a:grpSpLocks/>
            </p:cNvGrpSpPr>
            <p:nvPr/>
          </p:nvGrpSpPr>
          <p:grpSpPr bwMode="auto">
            <a:xfrm>
              <a:off x="6626893" y="2237784"/>
              <a:ext cx="1785937" cy="1187023"/>
              <a:chOff x="4734593" y="2111480"/>
              <a:chExt cx="1785937" cy="1187023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4734783" y="2111395"/>
                <a:ext cx="1785747" cy="446490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-4707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-470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397" tIns="33397" rIns="33397" bIns="33397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b="1" dirty="0" err="1" smtClean="0"/>
                  <a:t>Proveedores</a:t>
                </a:r>
                <a:r>
                  <a:rPr lang="en-US" b="1" dirty="0" smtClean="0"/>
                  <a:t> Locales</a:t>
                </a:r>
                <a:endParaRPr lang="en-CA" b="1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734783" y="2851558"/>
                <a:ext cx="1785747" cy="446490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-81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-818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-81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 smtClean="0"/>
                  <a:t>Proporciona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redes</a:t>
                </a:r>
                <a:r>
                  <a:rPr lang="en-US" sz="1400" dirty="0" smtClean="0"/>
                  <a:t> y </a:t>
                </a:r>
                <a:r>
                  <a:rPr lang="en-US" sz="1400" dirty="0" err="1" smtClean="0"/>
                  <a:t>equipos</a:t>
                </a:r>
                <a:endParaRPr lang="en-CA" sz="1400" dirty="0"/>
              </a:p>
            </p:txBody>
          </p:sp>
        </p:grpSp>
        <p:grpSp>
          <p:nvGrpSpPr>
            <p:cNvPr id="29709" name="Group 35"/>
            <p:cNvGrpSpPr>
              <a:grpSpLocks/>
            </p:cNvGrpSpPr>
            <p:nvPr/>
          </p:nvGrpSpPr>
          <p:grpSpPr bwMode="auto">
            <a:xfrm>
              <a:off x="531731" y="2975776"/>
              <a:ext cx="1785937" cy="1049237"/>
              <a:chOff x="595231" y="2925672"/>
              <a:chExt cx="1785937" cy="1049237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595231" y="2925099"/>
                <a:ext cx="1785747" cy="446490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-7061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-706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397" tIns="33397" rIns="33397" bIns="33397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b="1" dirty="0" err="1" smtClean="0"/>
                  <a:t>Carpinteros</a:t>
                </a:r>
                <a:r>
                  <a:rPr lang="en-US" b="1" dirty="0" smtClean="0"/>
                  <a:t> Locales</a:t>
                </a:r>
                <a:endParaRPr lang="en-CA" b="1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95231" y="3528392"/>
                <a:ext cx="1785747" cy="446490"/>
              </a:xfrm>
              <a:custGeom>
                <a:avLst/>
                <a:gdLst>
                  <a:gd name="connsiteX0" fmla="*/ 0 w 1785937"/>
                  <a:gd name="connsiteY0" fmla="*/ 44648 h 446484"/>
                  <a:gd name="connsiteX1" fmla="*/ 13077 w 1785937"/>
                  <a:gd name="connsiteY1" fmla="*/ 13077 h 446484"/>
                  <a:gd name="connsiteX2" fmla="*/ 44648 w 1785937"/>
                  <a:gd name="connsiteY2" fmla="*/ 0 h 446484"/>
                  <a:gd name="connsiteX3" fmla="*/ 1741289 w 1785937"/>
                  <a:gd name="connsiteY3" fmla="*/ 0 h 446484"/>
                  <a:gd name="connsiteX4" fmla="*/ 1772860 w 1785937"/>
                  <a:gd name="connsiteY4" fmla="*/ 13077 h 446484"/>
                  <a:gd name="connsiteX5" fmla="*/ 1785937 w 1785937"/>
                  <a:gd name="connsiteY5" fmla="*/ 44648 h 446484"/>
                  <a:gd name="connsiteX6" fmla="*/ 1785937 w 1785937"/>
                  <a:gd name="connsiteY6" fmla="*/ 401836 h 446484"/>
                  <a:gd name="connsiteX7" fmla="*/ 1772860 w 1785937"/>
                  <a:gd name="connsiteY7" fmla="*/ 433407 h 446484"/>
                  <a:gd name="connsiteX8" fmla="*/ 1741289 w 1785937"/>
                  <a:gd name="connsiteY8" fmla="*/ 446484 h 446484"/>
                  <a:gd name="connsiteX9" fmla="*/ 44648 w 1785937"/>
                  <a:gd name="connsiteY9" fmla="*/ 446484 h 446484"/>
                  <a:gd name="connsiteX10" fmla="*/ 13077 w 1785937"/>
                  <a:gd name="connsiteY10" fmla="*/ 433407 h 446484"/>
                  <a:gd name="connsiteX11" fmla="*/ 0 w 1785937"/>
                  <a:gd name="connsiteY11" fmla="*/ 401836 h 446484"/>
                  <a:gd name="connsiteX12" fmla="*/ 0 w 1785937"/>
                  <a:gd name="connsiteY12" fmla="*/ 44648 h 4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5937" h="446484">
                    <a:moveTo>
                      <a:pt x="0" y="44648"/>
                    </a:moveTo>
                    <a:cubicBezTo>
                      <a:pt x="0" y="32807"/>
                      <a:pt x="4704" y="21450"/>
                      <a:pt x="13077" y="13077"/>
                    </a:cubicBezTo>
                    <a:cubicBezTo>
                      <a:pt x="21450" y="4704"/>
                      <a:pt x="32807" y="0"/>
                      <a:pt x="44648" y="0"/>
                    </a:cubicBezTo>
                    <a:lnTo>
                      <a:pt x="1741289" y="0"/>
                    </a:lnTo>
                    <a:cubicBezTo>
                      <a:pt x="1753130" y="0"/>
                      <a:pt x="1764487" y="4704"/>
                      <a:pt x="1772860" y="13077"/>
                    </a:cubicBezTo>
                    <a:cubicBezTo>
                      <a:pt x="1781233" y="21450"/>
                      <a:pt x="1785937" y="32807"/>
                      <a:pt x="1785937" y="44648"/>
                    </a:cubicBezTo>
                    <a:lnTo>
                      <a:pt x="1785937" y="401836"/>
                    </a:lnTo>
                    <a:cubicBezTo>
                      <a:pt x="1785937" y="413677"/>
                      <a:pt x="1781233" y="425034"/>
                      <a:pt x="1772860" y="433407"/>
                    </a:cubicBezTo>
                    <a:cubicBezTo>
                      <a:pt x="1764487" y="441780"/>
                      <a:pt x="1753130" y="446484"/>
                      <a:pt x="1741289" y="446484"/>
                    </a:cubicBezTo>
                    <a:lnTo>
                      <a:pt x="44648" y="446484"/>
                    </a:lnTo>
                    <a:cubicBezTo>
                      <a:pt x="32807" y="446484"/>
                      <a:pt x="21450" y="441780"/>
                      <a:pt x="13077" y="433407"/>
                    </a:cubicBezTo>
                    <a:cubicBezTo>
                      <a:pt x="4704" y="425034"/>
                      <a:pt x="0" y="413677"/>
                      <a:pt x="0" y="401836"/>
                    </a:cubicBezTo>
                    <a:lnTo>
                      <a:pt x="0" y="4464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-92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-92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-92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9587" tIns="29587" rIns="29587" bIns="2958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 smtClean="0"/>
                  <a:t>Diseñan</a:t>
                </a:r>
                <a:r>
                  <a:rPr lang="en-US" sz="1400" dirty="0" smtClean="0"/>
                  <a:t> y </a:t>
                </a:r>
                <a:r>
                  <a:rPr lang="en-US" sz="1400" dirty="0" err="1" smtClean="0"/>
                  <a:t>aseguran</a:t>
                </a:r>
                <a:r>
                  <a:rPr lang="en-US" sz="1400" dirty="0" smtClean="0"/>
                  <a:t> la </a:t>
                </a:r>
                <a:r>
                  <a:rPr lang="en-US" sz="1400" dirty="0" err="1" smtClean="0"/>
                  <a:t>calidad</a:t>
                </a:r>
                <a:r>
                  <a:rPr lang="en-US" sz="1400" dirty="0" smtClean="0"/>
                  <a:t> de los </a:t>
                </a:r>
                <a:r>
                  <a:rPr lang="en-US" sz="1400" dirty="0" err="1" smtClean="0"/>
                  <a:t>botes</a:t>
                </a:r>
                <a:endParaRPr lang="en-CA" sz="1400" dirty="0"/>
              </a:p>
            </p:txBody>
          </p:sp>
        </p:grpSp>
        <p:sp>
          <p:nvSpPr>
            <p:cNvPr id="69" name="Down Arrow 68"/>
            <p:cNvSpPr/>
            <p:nvPr/>
          </p:nvSpPr>
          <p:spPr>
            <a:xfrm>
              <a:off x="4177830" y="2642994"/>
              <a:ext cx="425405" cy="237862"/>
            </a:xfrm>
            <a:prstGeom prst="downArrow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29700" name="TextBox 70"/>
          <p:cNvSpPr txBox="1">
            <a:spLocks noChangeArrowheads="1"/>
          </p:cNvSpPr>
          <p:nvPr/>
        </p:nvSpPr>
        <p:spPr bwMode="auto">
          <a:xfrm>
            <a:off x="4398963" y="2771775"/>
            <a:ext cx="230910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err="1" smtClean="0"/>
              <a:t>Cuerpo</a:t>
            </a:r>
            <a:r>
              <a:rPr lang="en-US" sz="1100" b="1" dirty="0" smtClean="0"/>
              <a:t> central de </a:t>
            </a:r>
            <a:r>
              <a:rPr lang="en-US" sz="1100" b="1" dirty="0" err="1" smtClean="0"/>
              <a:t>recuperación</a:t>
            </a:r>
            <a:endParaRPr lang="en-CA" sz="1100" b="1" dirty="0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374D772-607C-4E73-83DF-E0045FEEAF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072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8538" cy="384175"/>
          </a:xfrm>
          <a:solidFill>
            <a:srgbClr val="92D050"/>
          </a:solidFill>
        </p:spPr>
        <p:txBody>
          <a:bodyPr/>
          <a:lstStyle/>
          <a:p>
            <a:pPr marL="0" indent="0"/>
            <a:r>
              <a:rPr lang="en-US" dirty="0" err="1" smtClean="0"/>
              <a:t>Vinculando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basados</a:t>
            </a:r>
            <a:r>
              <a:rPr lang="en-US" dirty="0" smtClean="0"/>
              <a:t> en </a:t>
            </a:r>
            <a:r>
              <a:rPr lang="en-US" dirty="0" err="1" smtClean="0"/>
              <a:t>dinero</a:t>
            </a:r>
            <a:r>
              <a:rPr lang="en-US" dirty="0" smtClean="0"/>
              <a:t> con </a:t>
            </a: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financieras</a:t>
            </a:r>
            <a:endParaRPr lang="en-CA" dirty="0" smtClean="0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241300" y="686577"/>
            <a:ext cx="8191500" cy="437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El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uso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cuentas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ahorro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personales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para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entregar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los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subsidios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efectivo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puede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ser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muy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positivo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algn="ctr"/>
            <a:endParaRPr lang="en-US" i="1" dirty="0" smtClean="0">
              <a:solidFill>
                <a:srgbClr val="0070C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/>
            <a:r>
              <a:rPr lang="en-US" i="1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Proporciona</a:t>
            </a:r>
            <a:r>
              <a:rPr lang="en-US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 los </a:t>
            </a:r>
            <a:r>
              <a:rPr lang="en-US" i="1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beneficiarios</a:t>
            </a:r>
            <a:r>
              <a:rPr lang="en-US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mediante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el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contacto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directo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con el sector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bancario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la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oportunidad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desarrollar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una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mayor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comprensión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de la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gestión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sus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propias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finanzas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y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una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herramienta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transparente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para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iniciar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simple planes de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ahorro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y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hacer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planes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financieros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para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su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futuro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r>
              <a:rPr lang="en-US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algn="ctr"/>
            <a:endParaRPr lang="en-US" i="1" dirty="0" smtClean="0">
              <a:solidFill>
                <a:srgbClr val="0070C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/>
            <a:endParaRPr lang="en-US" sz="8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Como el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acceso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estos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servicios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financieros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básicos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estado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con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frecuencia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fuera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del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alcance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de personas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damnificadas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muchos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países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desarrollo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la inclusion de simples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sesiones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capacitación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para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destacar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los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beneficios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ahorrar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crear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conciencia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otros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servicios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financieros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tales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como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el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microcrédito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microseguros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pueden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mejorar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aún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más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el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impacto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esta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modalidad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pago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algn="just" eaLnBrk="0" hangingPunct="0"/>
            <a:endParaRPr lang="en-CA" dirty="0">
              <a:ea typeface="Times New Roman" pitchFamily="18" charset="0"/>
              <a:cs typeface="Arial" charset="0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FEF9F8-504B-44D5-A3BA-DDEFCB14AB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3174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99500" cy="384175"/>
          </a:xfrm>
          <a:solidFill>
            <a:srgbClr val="92D050"/>
          </a:solidFill>
        </p:spPr>
        <p:txBody>
          <a:bodyPr/>
          <a:lstStyle/>
          <a:p>
            <a:pPr marL="0" indent="0"/>
            <a:r>
              <a:rPr lang="en-US" dirty="0" err="1"/>
              <a:t>Vinculando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basados</a:t>
            </a:r>
            <a:r>
              <a:rPr lang="en-US" dirty="0"/>
              <a:t> en </a:t>
            </a:r>
            <a:r>
              <a:rPr lang="en-US" dirty="0" err="1"/>
              <a:t>dinero</a:t>
            </a:r>
            <a:r>
              <a:rPr lang="en-US" dirty="0"/>
              <a:t> con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financieras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63513" y="3626346"/>
            <a:ext cx="832643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CA" sz="1600" b="1" dirty="0" smtClean="0">
                <a:latin typeface="+mn-lt"/>
              </a:rPr>
              <a:t>En </a:t>
            </a:r>
            <a:r>
              <a:rPr lang="en-CA" sz="1600" b="1" dirty="0">
                <a:latin typeface="+mn-lt"/>
              </a:rPr>
              <a:t>Malawi</a:t>
            </a:r>
            <a:r>
              <a:rPr lang="en-CA" sz="1600" dirty="0">
                <a:latin typeface="+mn-lt"/>
              </a:rPr>
              <a:t>, </a:t>
            </a:r>
            <a:r>
              <a:rPr lang="en-CA" sz="1600" dirty="0" smtClean="0">
                <a:latin typeface="+mn-lt"/>
              </a:rPr>
              <a:t>en </a:t>
            </a:r>
            <a:r>
              <a:rPr lang="en-CA" sz="1600" dirty="0">
                <a:latin typeface="+mn-lt"/>
              </a:rPr>
              <a:t>2006/2007, Concern </a:t>
            </a:r>
            <a:r>
              <a:rPr lang="en-CA" sz="1600" dirty="0" err="1" smtClean="0">
                <a:latin typeface="+mn-lt"/>
              </a:rPr>
              <a:t>implementó</a:t>
            </a:r>
            <a:r>
              <a:rPr lang="en-CA" sz="1600" dirty="0" smtClean="0">
                <a:latin typeface="+mn-lt"/>
              </a:rPr>
              <a:t> un </a:t>
            </a:r>
            <a:r>
              <a:rPr lang="en-CA" sz="1600" b="1" dirty="0" err="1">
                <a:solidFill>
                  <a:srgbClr val="0070C0"/>
                </a:solidFill>
                <a:latin typeface="+mn-lt"/>
              </a:rPr>
              <a:t>sistema</a:t>
            </a:r>
            <a:r>
              <a:rPr lang="en-CA" sz="1600" b="1" dirty="0">
                <a:solidFill>
                  <a:srgbClr val="0070C0"/>
                </a:solidFill>
                <a:latin typeface="+mn-lt"/>
              </a:rPr>
              <a:t> de </a:t>
            </a:r>
            <a:r>
              <a:rPr lang="en-CA" sz="1600" b="1" dirty="0" err="1">
                <a:solidFill>
                  <a:srgbClr val="0070C0"/>
                </a:solidFill>
                <a:latin typeface="+mn-lt"/>
              </a:rPr>
              <a:t>pago</a:t>
            </a:r>
            <a:r>
              <a:rPr lang="en-CA" sz="1600" b="1" dirty="0">
                <a:solidFill>
                  <a:srgbClr val="0070C0"/>
                </a:solidFill>
                <a:latin typeface="+mn-lt"/>
              </a:rPr>
              <a:t> en </a:t>
            </a:r>
            <a:r>
              <a:rPr lang="en-CA" sz="1600" b="1" dirty="0" err="1">
                <a:solidFill>
                  <a:srgbClr val="0070C0"/>
                </a:solidFill>
                <a:latin typeface="+mn-lt"/>
              </a:rPr>
              <a:t>efectivo</a:t>
            </a:r>
            <a:r>
              <a:rPr lang="en-CA" sz="1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CA" sz="1600" b="1" dirty="0" err="1">
                <a:solidFill>
                  <a:srgbClr val="0070C0"/>
                </a:solidFill>
                <a:latin typeface="+mn-lt"/>
              </a:rPr>
              <a:t>identificado</a:t>
            </a:r>
            <a:r>
              <a:rPr lang="en-CA" sz="1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CA" sz="1600" b="1" dirty="0" err="1">
                <a:solidFill>
                  <a:srgbClr val="0070C0"/>
                </a:solidFill>
                <a:latin typeface="+mn-lt"/>
              </a:rPr>
              <a:t>biométricamente</a:t>
            </a:r>
            <a:r>
              <a:rPr lang="en-CA" sz="1600" dirty="0" smtClean="0">
                <a:latin typeface="+mn-lt"/>
              </a:rPr>
              <a:t>, el </a:t>
            </a:r>
            <a:r>
              <a:rPr lang="en-CA" sz="1600" dirty="0" err="1" smtClean="0">
                <a:latin typeface="+mn-lt"/>
              </a:rPr>
              <a:t>cuál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involucra</a:t>
            </a:r>
            <a:r>
              <a:rPr lang="en-CA" sz="1600" dirty="0" smtClean="0">
                <a:latin typeface="+mn-lt"/>
              </a:rPr>
              <a:t>:</a:t>
            </a:r>
            <a:endParaRPr lang="en-CA" sz="1600" dirty="0">
              <a:latin typeface="+mn-lt"/>
            </a:endParaRPr>
          </a:p>
          <a:p>
            <a:pPr marL="261938" indent="-261938" algn="just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+mn-lt"/>
              </a:rPr>
              <a:t>Personal de Concern (el </a:t>
            </a:r>
            <a:r>
              <a:rPr lang="en-CA" sz="1600" dirty="0" err="1" smtClean="0">
                <a:latin typeface="+mn-lt"/>
              </a:rPr>
              <a:t>que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prepara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una</a:t>
            </a:r>
            <a:r>
              <a:rPr lang="en-CA" sz="1600" dirty="0" smtClean="0">
                <a:latin typeface="+mn-lt"/>
              </a:rPr>
              <a:t> base de </a:t>
            </a:r>
            <a:r>
              <a:rPr lang="en-CA" sz="1600" dirty="0" err="1" smtClean="0">
                <a:latin typeface="+mn-lt"/>
              </a:rPr>
              <a:t>datos</a:t>
            </a:r>
            <a:r>
              <a:rPr lang="en-CA" sz="1600" dirty="0" smtClean="0">
                <a:latin typeface="+mn-lt"/>
              </a:rPr>
              <a:t> de </a:t>
            </a:r>
            <a:r>
              <a:rPr lang="en-CA" sz="1600" dirty="0" err="1" smtClean="0">
                <a:latin typeface="+mn-lt"/>
              </a:rPr>
              <a:t>receptores</a:t>
            </a:r>
            <a:r>
              <a:rPr lang="en-CA" sz="1600" dirty="0" smtClean="0">
                <a:latin typeface="+mn-lt"/>
              </a:rPr>
              <a:t> y </a:t>
            </a:r>
            <a:r>
              <a:rPr lang="en-CA" sz="1600" dirty="0" err="1" smtClean="0">
                <a:latin typeface="+mn-lt"/>
              </a:rPr>
              <a:t>números</a:t>
            </a:r>
            <a:r>
              <a:rPr lang="en-CA" sz="1600" dirty="0" smtClean="0">
                <a:latin typeface="+mn-lt"/>
              </a:rPr>
              <a:t> de </a:t>
            </a:r>
            <a:r>
              <a:rPr lang="en-CA" sz="1600" dirty="0" err="1" smtClean="0">
                <a:latin typeface="+mn-lt"/>
              </a:rPr>
              <a:t>tarjetas</a:t>
            </a:r>
            <a:r>
              <a:rPr lang="en-CA" sz="1600" dirty="0" smtClean="0">
                <a:latin typeface="+mn-lt"/>
              </a:rPr>
              <a:t>);</a:t>
            </a:r>
            <a:endParaRPr lang="en-CA" sz="1600" dirty="0">
              <a:latin typeface="+mn-lt"/>
            </a:endParaRPr>
          </a:p>
          <a:p>
            <a:pPr marL="261938" indent="-261938" algn="just">
              <a:buFont typeface="Arial" pitchFamily="34" charset="0"/>
              <a:buChar char="•"/>
              <a:defRPr/>
            </a:pPr>
            <a:r>
              <a:rPr lang="en-CA" sz="1600" dirty="0" err="1" smtClean="0">
                <a:latin typeface="+mn-lt"/>
              </a:rPr>
              <a:t>Banco</a:t>
            </a:r>
            <a:r>
              <a:rPr lang="en-CA" sz="1600" dirty="0" smtClean="0">
                <a:latin typeface="+mn-lt"/>
              </a:rPr>
              <a:t> OIBM (el </a:t>
            </a:r>
            <a:r>
              <a:rPr lang="en-CA" sz="1600" dirty="0" err="1" smtClean="0">
                <a:latin typeface="+mn-lt"/>
              </a:rPr>
              <a:t>cuál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entrega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una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autorización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para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transferir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dinero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desde</a:t>
            </a:r>
            <a:r>
              <a:rPr lang="en-CA" sz="1600" dirty="0" smtClean="0">
                <a:latin typeface="+mn-lt"/>
              </a:rPr>
              <a:t> Concern al </a:t>
            </a:r>
            <a:r>
              <a:rPr lang="en-CA" sz="1600" dirty="0" err="1" smtClean="0">
                <a:latin typeface="+mn-lt"/>
              </a:rPr>
              <a:t>operador</a:t>
            </a:r>
            <a:r>
              <a:rPr lang="en-CA" sz="1600" dirty="0" smtClean="0">
                <a:latin typeface="+mn-lt"/>
              </a:rPr>
              <a:t> de la </a:t>
            </a:r>
            <a:r>
              <a:rPr lang="en-CA" sz="1600" dirty="0" err="1" smtClean="0">
                <a:latin typeface="+mn-lt"/>
              </a:rPr>
              <a:t>tarjeta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inteligente</a:t>
            </a:r>
            <a:r>
              <a:rPr lang="en-CA" sz="1600" dirty="0" smtClean="0">
                <a:latin typeface="+mn-lt"/>
              </a:rPr>
              <a:t>); y</a:t>
            </a:r>
            <a:endParaRPr lang="en-CA" sz="1600" dirty="0">
              <a:latin typeface="+mn-lt"/>
            </a:endParaRPr>
          </a:p>
          <a:p>
            <a:pPr marL="261938" indent="-261938" algn="just">
              <a:buFont typeface="Arial" pitchFamily="34" charset="0"/>
              <a:buChar char="•"/>
              <a:defRPr/>
            </a:pPr>
            <a:r>
              <a:rPr lang="en-CA" sz="1600" dirty="0" err="1">
                <a:latin typeface="+mn-lt"/>
              </a:rPr>
              <a:t>Malswitch</a:t>
            </a:r>
            <a:r>
              <a:rPr lang="en-CA" sz="1600" dirty="0">
                <a:latin typeface="+mn-lt"/>
              </a:rPr>
              <a:t>, </a:t>
            </a:r>
            <a:r>
              <a:rPr lang="en-CA" sz="1600" dirty="0" smtClean="0">
                <a:latin typeface="+mn-lt"/>
              </a:rPr>
              <a:t>el </a:t>
            </a:r>
            <a:r>
              <a:rPr lang="en-CA" sz="1600" dirty="0" err="1" smtClean="0">
                <a:latin typeface="+mn-lt"/>
              </a:rPr>
              <a:t>operador</a:t>
            </a:r>
            <a:r>
              <a:rPr lang="en-CA" sz="1600" dirty="0" smtClean="0">
                <a:latin typeface="+mn-lt"/>
              </a:rPr>
              <a:t> de la </a:t>
            </a:r>
            <a:r>
              <a:rPr lang="en-CA" sz="1600" dirty="0" err="1" smtClean="0">
                <a:latin typeface="+mn-lt"/>
              </a:rPr>
              <a:t>tarjeta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inteligente</a:t>
            </a:r>
            <a:r>
              <a:rPr lang="en-CA" sz="1600" dirty="0" smtClean="0">
                <a:latin typeface="+mn-lt"/>
              </a:rPr>
              <a:t> (el </a:t>
            </a:r>
            <a:r>
              <a:rPr lang="en-CA" sz="1600" dirty="0" err="1" smtClean="0">
                <a:latin typeface="+mn-lt"/>
              </a:rPr>
              <a:t>cuál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carga</a:t>
            </a:r>
            <a:r>
              <a:rPr lang="en-CA" sz="1600" dirty="0" smtClean="0">
                <a:latin typeface="+mn-lt"/>
              </a:rPr>
              <a:t> el </a:t>
            </a:r>
            <a:r>
              <a:rPr lang="en-CA" sz="1600" dirty="0" err="1" smtClean="0">
                <a:latin typeface="+mn-lt"/>
              </a:rPr>
              <a:t>dinero</a:t>
            </a:r>
            <a:r>
              <a:rPr lang="en-CA" sz="1600" dirty="0" smtClean="0">
                <a:latin typeface="+mn-lt"/>
              </a:rPr>
              <a:t> en la </a:t>
            </a:r>
            <a:r>
              <a:rPr lang="en-CA" sz="1600" dirty="0" err="1" smtClean="0">
                <a:latin typeface="+mn-lt"/>
              </a:rPr>
              <a:t>tarjeta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inteligente</a:t>
            </a:r>
            <a:r>
              <a:rPr lang="en-CA" sz="1600" dirty="0" smtClean="0">
                <a:latin typeface="+mn-lt"/>
              </a:rPr>
              <a:t>)</a:t>
            </a:r>
            <a:r>
              <a:rPr lang="en-CA" sz="1600" dirty="0">
                <a:latin typeface="+mn-lt"/>
              </a:rPr>
              <a:t>.</a:t>
            </a:r>
          </a:p>
          <a:p>
            <a:pPr algn="just">
              <a:defRPr/>
            </a:pPr>
            <a:r>
              <a:rPr lang="en-CA" sz="1600" dirty="0" err="1" smtClean="0">
                <a:latin typeface="+mn-lt"/>
              </a:rPr>
              <a:t>Bancos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Móviles</a:t>
            </a:r>
            <a:r>
              <a:rPr lang="en-CA" sz="1600" dirty="0" smtClean="0">
                <a:latin typeface="+mn-lt"/>
              </a:rPr>
              <a:t>, (en </a:t>
            </a:r>
            <a:r>
              <a:rPr lang="en-CA" sz="1600" dirty="0" err="1" smtClean="0">
                <a:latin typeface="+mn-lt"/>
              </a:rPr>
              <a:t>este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caso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vehículos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>
                <a:latin typeface="+mn-lt"/>
              </a:rPr>
              <a:t>d</a:t>
            </a:r>
            <a:r>
              <a:rPr lang="en-CA" sz="1600" dirty="0" smtClean="0">
                <a:latin typeface="+mn-lt"/>
              </a:rPr>
              <a:t>el </a:t>
            </a:r>
            <a:r>
              <a:rPr lang="en-CA" sz="1600" dirty="0" err="1" smtClean="0">
                <a:latin typeface="+mn-lt"/>
              </a:rPr>
              <a:t>banco</a:t>
            </a:r>
            <a:r>
              <a:rPr lang="en-CA" sz="1600" dirty="0" smtClean="0">
                <a:latin typeface="+mn-lt"/>
              </a:rPr>
              <a:t> OIBM, el </a:t>
            </a:r>
            <a:r>
              <a:rPr lang="en-CA" sz="1600" dirty="0" err="1" smtClean="0">
                <a:latin typeface="+mn-lt"/>
              </a:rPr>
              <a:t>cual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tenía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Puntos</a:t>
            </a:r>
            <a:r>
              <a:rPr lang="en-CA" sz="1600" dirty="0" smtClean="0">
                <a:latin typeface="+mn-lt"/>
              </a:rPr>
              <a:t> de </a:t>
            </a:r>
            <a:r>
              <a:rPr lang="en-CA" sz="1600" dirty="0" err="1" smtClean="0">
                <a:latin typeface="+mn-lt"/>
              </a:rPr>
              <a:t>Venta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electrónicos</a:t>
            </a:r>
            <a:r>
              <a:rPr lang="en-CA" sz="1600" dirty="0" smtClean="0">
                <a:latin typeface="+mn-lt"/>
              </a:rPr>
              <a:t>) </a:t>
            </a:r>
            <a:r>
              <a:rPr lang="en-CA" sz="1600" dirty="0" err="1" smtClean="0">
                <a:latin typeface="+mn-lt"/>
              </a:rPr>
              <a:t>fueron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despachado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para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distribución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donde</a:t>
            </a:r>
            <a:r>
              <a:rPr lang="en-CA" sz="1600" dirty="0" smtClean="0">
                <a:latin typeface="+mn-lt"/>
              </a:rPr>
              <a:t> los </a:t>
            </a:r>
            <a:r>
              <a:rPr lang="en-CA" sz="1600" dirty="0" err="1" smtClean="0">
                <a:latin typeface="+mn-lt"/>
              </a:rPr>
              <a:t>receptores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lograron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recibir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su</a:t>
            </a:r>
            <a:r>
              <a:rPr lang="en-CA" sz="1600" dirty="0" smtClean="0">
                <a:latin typeface="+mn-lt"/>
              </a:rPr>
              <a:t> </a:t>
            </a:r>
            <a:r>
              <a:rPr lang="en-CA" sz="1600" dirty="0" err="1" smtClean="0">
                <a:latin typeface="+mn-lt"/>
              </a:rPr>
              <a:t>dinero</a:t>
            </a:r>
            <a:r>
              <a:rPr lang="en-CA" sz="1600" dirty="0" smtClean="0">
                <a:latin typeface="+mn-lt"/>
              </a:rPr>
              <a:t> en </a:t>
            </a:r>
            <a:r>
              <a:rPr lang="en-CA" sz="1600" dirty="0" err="1" smtClean="0">
                <a:latin typeface="+mn-lt"/>
              </a:rPr>
              <a:t>efectivo</a:t>
            </a:r>
            <a:r>
              <a:rPr lang="en-CA" sz="1600" dirty="0" smtClean="0">
                <a:latin typeface="+mn-lt"/>
              </a:rPr>
              <a:t>. </a:t>
            </a:r>
            <a:endParaRPr lang="en-CA" sz="1600" dirty="0">
              <a:latin typeface="+mn-lt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01613" y="506413"/>
            <a:ext cx="8307387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CA" sz="1700" b="1" dirty="0" smtClean="0">
                <a:latin typeface="Calibri" pitchFamily="34" charset="0"/>
              </a:rPr>
              <a:t>En Kenya</a:t>
            </a:r>
            <a:r>
              <a:rPr lang="en-CA" sz="1700" b="1" dirty="0">
                <a:latin typeface="Calibri" pitchFamily="34" charset="0"/>
              </a:rPr>
              <a:t>, </a:t>
            </a:r>
            <a:r>
              <a:rPr lang="en-CA" sz="1700" dirty="0" err="1" smtClean="0">
                <a:latin typeface="Calibri" pitchFamily="34" charset="0"/>
              </a:rPr>
              <a:t>como</a:t>
            </a:r>
            <a:r>
              <a:rPr lang="en-CA" sz="1700" dirty="0" smtClean="0">
                <a:latin typeface="Calibri" pitchFamily="34" charset="0"/>
              </a:rPr>
              <a:t> parte del </a:t>
            </a:r>
            <a:r>
              <a:rPr lang="en-CA" sz="1700" dirty="0" err="1" smtClean="0">
                <a:latin typeface="Calibri" pitchFamily="34" charset="0"/>
              </a:rPr>
              <a:t>Programa</a:t>
            </a:r>
            <a:r>
              <a:rPr lang="en-CA" sz="1700" dirty="0" smtClean="0">
                <a:latin typeface="Calibri" pitchFamily="34" charset="0"/>
              </a:rPr>
              <a:t> de Red de </a:t>
            </a:r>
            <a:r>
              <a:rPr lang="en-CA" sz="1700" dirty="0" err="1" smtClean="0">
                <a:latin typeface="Calibri" pitchFamily="34" charset="0"/>
              </a:rPr>
              <a:t>Seguridad</a:t>
            </a:r>
            <a:r>
              <a:rPr lang="en-CA" sz="1700" dirty="0" smtClean="0">
                <a:latin typeface="Calibri" pitchFamily="34" charset="0"/>
              </a:rPr>
              <a:t> de la </a:t>
            </a:r>
            <a:r>
              <a:rPr lang="en-CA" sz="1700" dirty="0" err="1" smtClean="0">
                <a:latin typeface="Calibri" pitchFamily="34" charset="0"/>
              </a:rPr>
              <a:t>Hambruna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smtClean="0">
                <a:latin typeface="Calibri" pitchFamily="34" charset="0"/>
              </a:rPr>
              <a:t>(</a:t>
            </a:r>
            <a:r>
              <a:rPr lang="en-CA" sz="1700" dirty="0">
                <a:latin typeface="Calibri" pitchFamily="34" charset="0"/>
              </a:rPr>
              <a:t>HSNP</a:t>
            </a:r>
            <a:r>
              <a:rPr lang="en-CA" sz="1700" dirty="0" smtClean="0">
                <a:latin typeface="Calibri" pitchFamily="34" charset="0"/>
              </a:rPr>
              <a:t>), </a:t>
            </a:r>
            <a:r>
              <a:rPr lang="en-CA" sz="1700" dirty="0" smtClean="0">
                <a:latin typeface="Calibri" pitchFamily="34" charset="0"/>
              </a:rPr>
              <a:t>se </a:t>
            </a:r>
            <a:r>
              <a:rPr lang="en-CA" sz="1700" dirty="0" err="1" smtClean="0">
                <a:latin typeface="Calibri" pitchFamily="34" charset="0"/>
              </a:rPr>
              <a:t>entrega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dinero</a:t>
            </a:r>
            <a:r>
              <a:rPr lang="en-CA" sz="1700" dirty="0" smtClean="0">
                <a:latin typeface="Calibri" pitchFamily="34" charset="0"/>
              </a:rPr>
              <a:t> en </a:t>
            </a:r>
            <a:r>
              <a:rPr lang="en-CA" sz="1700" dirty="0" err="1" smtClean="0">
                <a:latin typeface="Calibri" pitchFamily="34" charset="0"/>
              </a:rPr>
              <a:t>efectivo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usando</a:t>
            </a:r>
            <a:r>
              <a:rPr lang="en-CA" sz="1700" dirty="0" smtClean="0">
                <a:latin typeface="Calibri" pitchFamily="34" charset="0"/>
              </a:rPr>
              <a:t> un </a:t>
            </a:r>
            <a:r>
              <a:rPr lang="en-CA" sz="1700" dirty="0" err="1" smtClean="0">
                <a:latin typeface="Calibri" pitchFamily="34" charset="0"/>
              </a:rPr>
              <a:t>sistema</a:t>
            </a:r>
            <a:r>
              <a:rPr lang="en-CA" sz="1700" dirty="0" smtClean="0">
                <a:latin typeface="Calibri" pitchFamily="34" charset="0"/>
              </a:rPr>
              <a:t> de </a:t>
            </a:r>
            <a:r>
              <a:rPr lang="en-CA" sz="1700" b="1" dirty="0" err="1" smtClean="0">
                <a:latin typeface="Calibri" pitchFamily="34" charset="0"/>
              </a:rPr>
              <a:t>tarjeta</a:t>
            </a:r>
            <a:r>
              <a:rPr lang="en-CA" sz="1700" b="1" dirty="0" smtClean="0">
                <a:latin typeface="Calibri" pitchFamily="34" charset="0"/>
              </a:rPr>
              <a:t> </a:t>
            </a:r>
            <a:r>
              <a:rPr lang="en-CA" sz="1700" b="1" dirty="0" err="1" smtClean="0">
                <a:latin typeface="Calibri" pitchFamily="34" charset="0"/>
              </a:rPr>
              <a:t>inteligente</a:t>
            </a:r>
            <a:r>
              <a:rPr lang="en-CA" sz="1700" dirty="0" smtClean="0">
                <a:latin typeface="Calibri" pitchFamily="34" charset="0"/>
              </a:rPr>
              <a:t>. Los </a:t>
            </a:r>
            <a:r>
              <a:rPr lang="en-CA" sz="1700" dirty="0" err="1" smtClean="0">
                <a:latin typeface="Calibri" pitchFamily="34" charset="0"/>
              </a:rPr>
              <a:t>destinatarios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tienen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sus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huellas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digitales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escaneadas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y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reciben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una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tarjeta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inteligente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que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tienen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que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llevar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a un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comerciante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local o a un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agente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para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recibir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su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CA" sz="1700" b="1" dirty="0" err="1">
                <a:solidFill>
                  <a:srgbClr val="0070C0"/>
                </a:solidFill>
                <a:latin typeface="Calibri" pitchFamily="34" charset="0"/>
              </a:rPr>
              <a:t>dinero</a:t>
            </a:r>
            <a:r>
              <a:rPr lang="en-CA" sz="1700" b="1" dirty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CA" sz="1700" dirty="0" smtClean="0">
                <a:latin typeface="Calibri" pitchFamily="34" charset="0"/>
              </a:rPr>
              <a:t>El </a:t>
            </a:r>
            <a:r>
              <a:rPr lang="en-CA" sz="1700" dirty="0" err="1" smtClean="0">
                <a:latin typeface="Calibri" pitchFamily="34" charset="0"/>
              </a:rPr>
              <a:t>comerciante</a:t>
            </a:r>
            <a:r>
              <a:rPr lang="en-CA" sz="1700" dirty="0" smtClean="0">
                <a:latin typeface="Calibri" pitchFamily="34" charset="0"/>
              </a:rPr>
              <a:t> local o el </a:t>
            </a:r>
            <a:r>
              <a:rPr lang="en-CA" sz="1700" dirty="0" err="1" smtClean="0">
                <a:latin typeface="Calibri" pitchFamily="34" charset="0"/>
              </a:rPr>
              <a:t>agente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usa</a:t>
            </a:r>
            <a:r>
              <a:rPr lang="en-CA" sz="1700" dirty="0" smtClean="0">
                <a:latin typeface="Calibri" pitchFamily="34" charset="0"/>
              </a:rPr>
              <a:t> un </a:t>
            </a:r>
            <a:r>
              <a:rPr lang="en-CA" sz="1700" dirty="0" err="1" smtClean="0">
                <a:latin typeface="Calibri" pitchFamily="34" charset="0"/>
              </a:rPr>
              <a:t>Punto</a:t>
            </a:r>
            <a:r>
              <a:rPr lang="en-CA" sz="1700" dirty="0" smtClean="0">
                <a:latin typeface="Calibri" pitchFamily="34" charset="0"/>
              </a:rPr>
              <a:t> de </a:t>
            </a:r>
            <a:r>
              <a:rPr lang="en-CA" sz="1700" dirty="0" err="1" smtClean="0">
                <a:latin typeface="Calibri" pitchFamily="34" charset="0"/>
              </a:rPr>
              <a:t>Venta</a:t>
            </a:r>
            <a:r>
              <a:rPr lang="en-CA" sz="1700" dirty="0">
                <a:latin typeface="Calibri" pitchFamily="34" charset="0"/>
              </a:rPr>
              <a:t> </a:t>
            </a:r>
            <a:r>
              <a:rPr lang="en-CA" sz="1700" dirty="0" err="1">
                <a:latin typeface="Calibri" pitchFamily="34" charset="0"/>
              </a:rPr>
              <a:t>E</a:t>
            </a:r>
            <a:r>
              <a:rPr lang="en-CA" sz="1700" dirty="0" err="1" smtClean="0">
                <a:latin typeface="Calibri" pitchFamily="34" charset="0"/>
              </a:rPr>
              <a:t>lectrónico</a:t>
            </a:r>
            <a:r>
              <a:rPr lang="en-CA" sz="1700" dirty="0" smtClean="0">
                <a:latin typeface="Calibri" pitchFamily="34" charset="0"/>
              </a:rPr>
              <a:t>, </a:t>
            </a:r>
            <a:r>
              <a:rPr lang="en-CA" sz="1700" dirty="0" err="1" smtClean="0">
                <a:latin typeface="Calibri" pitchFamily="34" charset="0"/>
              </a:rPr>
              <a:t>para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verificar</a:t>
            </a:r>
            <a:r>
              <a:rPr lang="en-CA" sz="1700" dirty="0" smtClean="0">
                <a:latin typeface="Calibri" pitchFamily="34" charset="0"/>
              </a:rPr>
              <a:t> la </a:t>
            </a:r>
            <a:r>
              <a:rPr lang="en-CA" sz="1700" dirty="0" err="1" smtClean="0">
                <a:latin typeface="Calibri" pitchFamily="34" charset="0"/>
              </a:rPr>
              <a:t>identidad</a:t>
            </a:r>
            <a:r>
              <a:rPr lang="en-CA" sz="1700" dirty="0" smtClean="0">
                <a:latin typeface="Calibri" pitchFamily="34" charset="0"/>
              </a:rPr>
              <a:t> de los </a:t>
            </a:r>
            <a:r>
              <a:rPr lang="en-CA" sz="1700" dirty="0" err="1" smtClean="0">
                <a:latin typeface="Calibri" pitchFamily="34" charset="0"/>
              </a:rPr>
              <a:t>receptores</a:t>
            </a:r>
            <a:r>
              <a:rPr lang="en-CA" sz="1700" dirty="0" smtClean="0">
                <a:latin typeface="Calibri" pitchFamily="34" charset="0"/>
              </a:rPr>
              <a:t>. Las personas </a:t>
            </a:r>
            <a:r>
              <a:rPr lang="en-CA" sz="1700" dirty="0" err="1" smtClean="0">
                <a:latin typeface="Calibri" pitchFamily="34" charset="0"/>
              </a:rPr>
              <a:t>también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pueden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recibir</a:t>
            </a:r>
            <a:r>
              <a:rPr lang="en-CA" sz="1700" dirty="0" smtClean="0">
                <a:latin typeface="Calibri" pitchFamily="34" charset="0"/>
              </a:rPr>
              <a:t> el </a:t>
            </a:r>
            <a:r>
              <a:rPr lang="en-CA" sz="1700" dirty="0" err="1" smtClean="0">
                <a:latin typeface="Calibri" pitchFamily="34" charset="0"/>
              </a:rPr>
              <a:t>dinero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smtClean="0">
                <a:latin typeface="Calibri" pitchFamily="34" charset="0"/>
              </a:rPr>
              <a:t>en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una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sucursal</a:t>
            </a:r>
            <a:r>
              <a:rPr lang="en-CA" sz="1700" dirty="0" smtClean="0">
                <a:latin typeface="Calibri" pitchFamily="34" charset="0"/>
              </a:rPr>
              <a:t> del </a:t>
            </a:r>
            <a:r>
              <a:rPr lang="en-CA" sz="1700" dirty="0" err="1" smtClean="0">
                <a:latin typeface="Calibri" pitchFamily="34" charset="0"/>
              </a:rPr>
              <a:t>Banco</a:t>
            </a:r>
            <a:r>
              <a:rPr lang="en-CA" sz="1700" dirty="0" smtClean="0">
                <a:latin typeface="Calibri" pitchFamily="34" charset="0"/>
              </a:rPr>
              <a:t> de </a:t>
            </a:r>
            <a:r>
              <a:rPr lang="en-CA" sz="1700" dirty="0" err="1" smtClean="0">
                <a:latin typeface="Calibri" pitchFamily="34" charset="0"/>
              </a:rPr>
              <a:t>Equidad</a:t>
            </a:r>
            <a:r>
              <a:rPr lang="en-CA" sz="1700" dirty="0" smtClean="0">
                <a:latin typeface="Calibri" pitchFamily="34" charset="0"/>
              </a:rPr>
              <a:t>. En </a:t>
            </a:r>
            <a:r>
              <a:rPr lang="en-CA" sz="1700" dirty="0" err="1" smtClean="0">
                <a:latin typeface="Calibri" pitchFamily="34" charset="0"/>
              </a:rPr>
              <a:t>suburbios</a:t>
            </a:r>
            <a:r>
              <a:rPr lang="en-CA" sz="1700" dirty="0" smtClean="0">
                <a:latin typeface="Calibri" pitchFamily="34" charset="0"/>
              </a:rPr>
              <a:t> de Kenya</a:t>
            </a:r>
            <a:r>
              <a:rPr lang="en-CA" sz="1700" dirty="0">
                <a:latin typeface="Calibri" pitchFamily="34" charset="0"/>
              </a:rPr>
              <a:t>, </a:t>
            </a:r>
            <a:r>
              <a:rPr lang="en-CA" sz="1700" dirty="0" smtClean="0">
                <a:latin typeface="Calibri" pitchFamily="34" charset="0"/>
              </a:rPr>
              <a:t>en </a:t>
            </a:r>
            <a:r>
              <a:rPr lang="en-CA" sz="1700" dirty="0" err="1" smtClean="0">
                <a:latin typeface="Calibri" pitchFamily="34" charset="0"/>
              </a:rPr>
              <a:t>respuesta</a:t>
            </a:r>
            <a:r>
              <a:rPr lang="en-CA" sz="1700" dirty="0" smtClean="0">
                <a:latin typeface="Calibri" pitchFamily="34" charset="0"/>
              </a:rPr>
              <a:t> al </a:t>
            </a:r>
            <a:r>
              <a:rPr lang="en-CA" sz="1700" dirty="0" err="1" smtClean="0">
                <a:latin typeface="Calibri" pitchFamily="34" charset="0"/>
              </a:rPr>
              <a:t>incremento</a:t>
            </a:r>
            <a:r>
              <a:rPr lang="en-CA" sz="1700" dirty="0" smtClean="0">
                <a:latin typeface="Calibri" pitchFamily="34" charset="0"/>
              </a:rPr>
              <a:t> de los </a:t>
            </a:r>
            <a:r>
              <a:rPr lang="en-CA" sz="1700" dirty="0" err="1" smtClean="0">
                <a:latin typeface="Calibri" pitchFamily="34" charset="0"/>
              </a:rPr>
              <a:t>precios</a:t>
            </a:r>
            <a:r>
              <a:rPr lang="en-CA" sz="1700" dirty="0" smtClean="0">
                <a:latin typeface="Calibri" pitchFamily="34" charset="0"/>
              </a:rPr>
              <a:t> de la comida y la </a:t>
            </a:r>
            <a:r>
              <a:rPr lang="en-CA" sz="1700" dirty="0" err="1" smtClean="0">
                <a:latin typeface="Calibri" pitchFamily="34" charset="0"/>
              </a:rPr>
              <a:t>violencia</a:t>
            </a:r>
            <a:r>
              <a:rPr lang="en-CA" sz="1700" dirty="0" smtClean="0">
                <a:latin typeface="Calibri" pitchFamily="34" charset="0"/>
              </a:rPr>
              <a:t> posterior a </a:t>
            </a:r>
            <a:r>
              <a:rPr lang="en-CA" sz="1700" dirty="0" err="1" smtClean="0">
                <a:latin typeface="Calibri" pitchFamily="34" charset="0"/>
              </a:rPr>
              <a:t>las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elecciones</a:t>
            </a:r>
            <a:r>
              <a:rPr lang="en-CA" sz="1700" dirty="0" smtClean="0">
                <a:latin typeface="Calibri" pitchFamily="34" charset="0"/>
              </a:rPr>
              <a:t>, Concern y  Oxfam en </a:t>
            </a:r>
            <a:r>
              <a:rPr lang="en-CA" sz="1700" dirty="0" err="1" smtClean="0">
                <a:latin typeface="Calibri" pitchFamily="34" charset="0"/>
              </a:rPr>
              <a:t>conjunto</a:t>
            </a:r>
            <a:r>
              <a:rPr lang="en-CA" sz="1700" dirty="0" smtClean="0">
                <a:latin typeface="Calibri" pitchFamily="34" charset="0"/>
              </a:rPr>
              <a:t> con el </a:t>
            </a:r>
            <a:r>
              <a:rPr lang="en-CA" sz="1700" dirty="0" err="1" smtClean="0">
                <a:latin typeface="Calibri" pitchFamily="34" charset="0"/>
              </a:rPr>
              <a:t>gobierno</a:t>
            </a:r>
            <a:r>
              <a:rPr lang="en-CA" sz="1700" dirty="0" smtClean="0">
                <a:latin typeface="Calibri" pitchFamily="34" charset="0"/>
              </a:rPr>
              <a:t> de Kenya, </a:t>
            </a:r>
            <a:r>
              <a:rPr lang="en-CA" sz="1700" dirty="0" err="1" smtClean="0">
                <a:latin typeface="Calibri" pitchFamily="34" charset="0"/>
              </a:rPr>
              <a:t>usa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teléfonos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móviles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para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transferir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dinero</a:t>
            </a:r>
            <a:r>
              <a:rPr lang="en-CA" sz="1700" dirty="0" smtClean="0">
                <a:latin typeface="Calibri" pitchFamily="34" charset="0"/>
              </a:rPr>
              <a:t>. Los </a:t>
            </a:r>
            <a:r>
              <a:rPr lang="en-CA" sz="1700" dirty="0" err="1" smtClean="0">
                <a:latin typeface="Calibri" pitchFamily="34" charset="0"/>
              </a:rPr>
              <a:t>receptores</a:t>
            </a:r>
            <a:r>
              <a:rPr lang="en-CA" sz="1700" dirty="0" smtClean="0">
                <a:latin typeface="Calibri" pitchFamily="34" charset="0"/>
              </a:rPr>
              <a:t> son </a:t>
            </a:r>
            <a:r>
              <a:rPr lang="en-CA" sz="1700" dirty="0" err="1" smtClean="0">
                <a:latin typeface="Calibri" pitchFamily="34" charset="0"/>
              </a:rPr>
              <a:t>proveídos</a:t>
            </a:r>
            <a:r>
              <a:rPr lang="en-CA" sz="1700" dirty="0" smtClean="0">
                <a:latin typeface="Calibri" pitchFamily="34" charset="0"/>
              </a:rPr>
              <a:t> con </a:t>
            </a:r>
            <a:r>
              <a:rPr lang="en-CA" sz="1700" dirty="0" err="1" smtClean="0">
                <a:latin typeface="Calibri" pitchFamily="34" charset="0"/>
              </a:rPr>
              <a:t>una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tarjeta</a:t>
            </a:r>
            <a:r>
              <a:rPr lang="en-CA" sz="1700" dirty="0" smtClean="0">
                <a:latin typeface="Calibri" pitchFamily="34" charset="0"/>
              </a:rPr>
              <a:t> SIM ( y a </a:t>
            </a:r>
            <a:r>
              <a:rPr lang="en-CA" sz="1700" dirty="0" err="1" smtClean="0">
                <a:latin typeface="Calibri" pitchFamily="34" charset="0"/>
              </a:rPr>
              <a:t>veces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teléfonos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móviles</a:t>
            </a:r>
            <a:r>
              <a:rPr lang="en-CA" sz="1700" dirty="0" smtClean="0">
                <a:latin typeface="Calibri" pitchFamily="34" charset="0"/>
              </a:rPr>
              <a:t>, </a:t>
            </a:r>
            <a:r>
              <a:rPr lang="en-CA" sz="1700" dirty="0" err="1" smtClean="0">
                <a:latin typeface="Calibri" pitchFamily="34" charset="0"/>
              </a:rPr>
              <a:t>si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ellos</a:t>
            </a:r>
            <a:r>
              <a:rPr lang="en-CA" sz="1700" dirty="0" smtClean="0">
                <a:latin typeface="Calibri" pitchFamily="34" charset="0"/>
              </a:rPr>
              <a:t> no </a:t>
            </a:r>
            <a:r>
              <a:rPr lang="en-CA" sz="1700" dirty="0" err="1" smtClean="0">
                <a:latin typeface="Calibri" pitchFamily="34" charset="0"/>
              </a:rPr>
              <a:t>tienen</a:t>
            </a:r>
            <a:r>
              <a:rPr lang="en-CA" sz="1700" dirty="0" smtClean="0">
                <a:latin typeface="Calibri" pitchFamily="34" charset="0"/>
              </a:rPr>
              <a:t>), y </a:t>
            </a:r>
            <a:r>
              <a:rPr lang="en-CA" sz="1700" dirty="0" err="1" smtClean="0">
                <a:latin typeface="Calibri" pitchFamily="34" charset="0"/>
              </a:rPr>
              <a:t>pueden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retirar</a:t>
            </a:r>
            <a:r>
              <a:rPr lang="en-CA" sz="1700" dirty="0" smtClean="0">
                <a:latin typeface="Calibri" pitchFamily="34" charset="0"/>
              </a:rPr>
              <a:t> el </a:t>
            </a:r>
            <a:r>
              <a:rPr lang="en-CA" sz="1700" dirty="0" err="1" smtClean="0">
                <a:latin typeface="Calibri" pitchFamily="34" charset="0"/>
              </a:rPr>
              <a:t>dinero</a:t>
            </a:r>
            <a:r>
              <a:rPr lang="en-CA" sz="1700" dirty="0" smtClean="0">
                <a:latin typeface="Calibri" pitchFamily="34" charset="0"/>
              </a:rPr>
              <a:t> en </a:t>
            </a:r>
            <a:r>
              <a:rPr lang="en-CA" sz="1700" dirty="0" err="1" smtClean="0">
                <a:latin typeface="Calibri" pitchFamily="34" charset="0"/>
              </a:rPr>
              <a:t>efectivo</a:t>
            </a:r>
            <a:r>
              <a:rPr lang="en-CA" sz="1700" dirty="0" smtClean="0">
                <a:latin typeface="Calibri" pitchFamily="34" charset="0"/>
              </a:rPr>
              <a:t> en </a:t>
            </a:r>
            <a:r>
              <a:rPr lang="en-CA" sz="1700" dirty="0" err="1" smtClean="0">
                <a:latin typeface="Calibri" pitchFamily="34" charset="0"/>
              </a:rPr>
              <a:t>cualquier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 err="1" smtClean="0">
                <a:latin typeface="Calibri" pitchFamily="34" charset="0"/>
              </a:rPr>
              <a:t>agencia</a:t>
            </a:r>
            <a:r>
              <a:rPr lang="en-CA" sz="1700" dirty="0" smtClean="0">
                <a:latin typeface="Calibri" pitchFamily="34" charset="0"/>
              </a:rPr>
              <a:t> </a:t>
            </a:r>
            <a:r>
              <a:rPr lang="en-CA" sz="1700" dirty="0">
                <a:latin typeface="Calibri" pitchFamily="34" charset="0"/>
              </a:rPr>
              <a:t>M-PESA/</a:t>
            </a:r>
            <a:r>
              <a:rPr lang="en-CA" sz="1700" dirty="0" err="1" smtClean="0">
                <a:latin typeface="Calibri" pitchFamily="34" charset="0"/>
              </a:rPr>
              <a:t>Safaricom</a:t>
            </a:r>
            <a:r>
              <a:rPr lang="en-CA" sz="1700" dirty="0" smtClean="0">
                <a:latin typeface="Calibri" pitchFamily="34" charset="0"/>
              </a:rPr>
              <a:t>. 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EF59599-46E1-4DFB-B4BF-3C28158046F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6400" y="6327001"/>
            <a:ext cx="8089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hlinkClick r:id="rId3"/>
              </a:rPr>
              <a:t>Source: http://www.savethechildren.org.uk/en/docs/Delivering_Money_low_res.pdf</a:t>
            </a:r>
            <a:endParaRPr lang="en-CA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3379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8538" cy="384175"/>
          </a:xfrm>
          <a:solidFill>
            <a:srgbClr val="92D050"/>
          </a:solidFill>
        </p:spPr>
        <p:txBody>
          <a:bodyPr/>
          <a:lstStyle/>
          <a:p>
            <a:pPr marL="0" indent="0"/>
            <a:r>
              <a:rPr lang="en-US" dirty="0" smtClean="0"/>
              <a:t>Concerns en Malawi: </a:t>
            </a:r>
            <a:r>
              <a:rPr lang="en-US" dirty="0" err="1" smtClean="0"/>
              <a:t>Rol</a:t>
            </a:r>
            <a:r>
              <a:rPr lang="en-US" dirty="0" smtClean="0"/>
              <a:t> y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endParaRPr lang="en-CA" dirty="0" smtClean="0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38138" y="6457950"/>
            <a:ext cx="719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200" dirty="0" smtClean="0">
                <a:solidFill>
                  <a:srgbClr val="0070C0"/>
                </a:solidFill>
                <a:hlinkClick r:id="rId2"/>
              </a:rPr>
              <a:t>Fuente: </a:t>
            </a:r>
            <a:r>
              <a:rPr lang="en-CA" sz="1200" dirty="0">
                <a:solidFill>
                  <a:srgbClr val="0070C0"/>
                </a:solidFill>
                <a:hlinkClick r:id="rId2"/>
              </a:rPr>
              <a:t>http://www.savethechildren.org.uk/en/docs/Delivering_Money_low_res.pdf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31EA6E-55C4-49A9-A8D1-258D17A516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7879359"/>
              </p:ext>
            </p:extLst>
          </p:nvPr>
        </p:nvGraphicFramePr>
        <p:xfrm>
          <a:off x="203200" y="546100"/>
          <a:ext cx="831850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A5A5A5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6528</Words>
  <Application>Microsoft Macintosh PowerPoint</Application>
  <PresentationFormat>On-screen Show (4:3)</PresentationFormat>
  <Paragraphs>408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Pitchbook</vt:lpstr>
      <vt:lpstr>Medios de Subsistencia</vt:lpstr>
      <vt:lpstr>Habilitando PROTECCION de LA subsistencia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Mejorando la promoción de los medios de sustento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 I  V  E  L  I  H  O  O  D</dc:title>
  <dc:creator/>
  <cp:lastModifiedBy/>
  <cp:revision>13</cp:revision>
  <dcterms:created xsi:type="dcterms:W3CDTF">2010-08-03T01:35:19Z</dcterms:created>
  <dcterms:modified xsi:type="dcterms:W3CDTF">2012-03-21T18:02:33Z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