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8" r:id="rId3"/>
    <p:sldId id="257" r:id="rId4"/>
    <p:sldId id="261" r:id="rId5"/>
    <p:sldId id="262" r:id="rId6"/>
    <p:sldId id="259" r:id="rId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36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B483DC66-B2D4-42B2-A5CC-CCC9C5AB0682}" type="datetimeFigureOut">
              <a:rPr lang="id-ID" smtClean="0"/>
              <a:pPr/>
              <a:t>10/02/2012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6A60DE2-1F87-4265-B722-BE81F41AFF91}"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B483DC66-B2D4-42B2-A5CC-CCC9C5AB0682}" type="datetimeFigureOut">
              <a:rPr lang="id-ID" smtClean="0"/>
              <a:pPr/>
              <a:t>10/02/2012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6A60DE2-1F87-4265-B722-BE81F41AFF91}"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B483DC66-B2D4-42B2-A5CC-CCC9C5AB0682}" type="datetimeFigureOut">
              <a:rPr lang="id-ID" smtClean="0"/>
              <a:pPr/>
              <a:t>10/02/2012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6A60DE2-1F87-4265-B722-BE81F41AFF91}"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B483DC66-B2D4-42B2-A5CC-CCC9C5AB0682}" type="datetimeFigureOut">
              <a:rPr lang="id-ID" smtClean="0"/>
              <a:pPr/>
              <a:t>10/02/2012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6A60DE2-1F87-4265-B722-BE81F41AFF91}"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83DC66-B2D4-42B2-A5CC-CCC9C5AB0682}" type="datetimeFigureOut">
              <a:rPr lang="id-ID" smtClean="0"/>
              <a:pPr/>
              <a:t>10/02/2012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6A60DE2-1F87-4265-B722-BE81F41AFF91}"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B483DC66-B2D4-42B2-A5CC-CCC9C5AB0682}" type="datetimeFigureOut">
              <a:rPr lang="id-ID" smtClean="0"/>
              <a:pPr/>
              <a:t>10/02/2012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6A60DE2-1F87-4265-B722-BE81F41AFF91}"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B483DC66-B2D4-42B2-A5CC-CCC9C5AB0682}" type="datetimeFigureOut">
              <a:rPr lang="id-ID" smtClean="0"/>
              <a:pPr/>
              <a:t>10/02/2012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6A60DE2-1F87-4265-B722-BE81F41AFF91}"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B483DC66-B2D4-42B2-A5CC-CCC9C5AB0682}" type="datetimeFigureOut">
              <a:rPr lang="id-ID" smtClean="0"/>
              <a:pPr/>
              <a:t>10/02/2012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6A60DE2-1F87-4265-B722-BE81F41AFF91}"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83DC66-B2D4-42B2-A5CC-CCC9C5AB0682}" type="datetimeFigureOut">
              <a:rPr lang="id-ID" smtClean="0"/>
              <a:pPr/>
              <a:t>10/02/2012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6A60DE2-1F87-4265-B722-BE81F41AFF91}"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83DC66-B2D4-42B2-A5CC-CCC9C5AB0682}" type="datetimeFigureOut">
              <a:rPr lang="id-ID" smtClean="0"/>
              <a:pPr/>
              <a:t>10/02/2012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6A60DE2-1F87-4265-B722-BE81F41AFF91}"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83DC66-B2D4-42B2-A5CC-CCC9C5AB0682}" type="datetimeFigureOut">
              <a:rPr lang="id-ID" smtClean="0"/>
              <a:pPr/>
              <a:t>10/02/2012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6A60DE2-1F87-4265-B722-BE81F41AFF91}"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3DC66-B2D4-42B2-A5CC-CCC9C5AB0682}" type="datetimeFigureOut">
              <a:rPr lang="id-ID" smtClean="0"/>
              <a:pPr/>
              <a:t>10/02/2012</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A60DE2-1F87-4265-B722-BE81F41AFF91}"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844824"/>
            <a:ext cx="7488832" cy="2554545"/>
          </a:xfrm>
          <a:prstGeom prst="rect">
            <a:avLst/>
          </a:prstGeom>
          <a:noFill/>
        </p:spPr>
        <p:txBody>
          <a:bodyPr wrap="square" rtlCol="0">
            <a:spAutoFit/>
          </a:bodyPr>
          <a:lstStyle/>
          <a:p>
            <a:pPr algn="ctr"/>
            <a:r>
              <a:rPr lang="en-US" sz="8000" b="1" dirty="0" smtClean="0">
                <a:solidFill>
                  <a:srgbClr val="002060"/>
                </a:solidFill>
              </a:rPr>
              <a:t>Scenario for Planning</a:t>
            </a:r>
            <a:endParaRPr lang="en-US" sz="8000" b="1" dirty="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792088"/>
          </a:xfrm>
        </p:spPr>
        <p:txBody>
          <a:bodyPr/>
          <a:lstStyle/>
          <a:p>
            <a:r>
              <a:rPr lang="en-US" dirty="0" smtClean="0"/>
              <a:t>DEMOGRAPHICS</a:t>
            </a:r>
            <a:endParaRPr lang="id-ID" dirty="0"/>
          </a:p>
        </p:txBody>
      </p:sp>
      <p:grpSp>
        <p:nvGrpSpPr>
          <p:cNvPr id="25" name="Group 24"/>
          <p:cNvGrpSpPr/>
          <p:nvPr/>
        </p:nvGrpSpPr>
        <p:grpSpPr>
          <a:xfrm>
            <a:off x="5148064" y="764704"/>
            <a:ext cx="3646758" cy="2806571"/>
            <a:chOff x="1357290" y="1268760"/>
            <a:chExt cx="3646758" cy="2806571"/>
          </a:xfrm>
        </p:grpSpPr>
        <p:sp>
          <p:nvSpPr>
            <p:cNvPr id="4" name="Oval 3"/>
            <p:cNvSpPr/>
            <p:nvPr/>
          </p:nvSpPr>
          <p:spPr>
            <a:xfrm>
              <a:off x="1357290" y="2071678"/>
              <a:ext cx="1643074" cy="121444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Oval 4"/>
            <p:cNvSpPr/>
            <p:nvPr/>
          </p:nvSpPr>
          <p:spPr>
            <a:xfrm>
              <a:off x="2571736" y="1928802"/>
              <a:ext cx="1928826" cy="15716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extBox 5"/>
            <p:cNvSpPr txBox="1"/>
            <p:nvPr/>
          </p:nvSpPr>
          <p:spPr>
            <a:xfrm>
              <a:off x="3857620" y="3429000"/>
              <a:ext cx="1146428" cy="646331"/>
            </a:xfrm>
            <a:prstGeom prst="rect">
              <a:avLst/>
            </a:prstGeom>
            <a:noFill/>
          </p:spPr>
          <p:txBody>
            <a:bodyPr wrap="square" rtlCol="0">
              <a:spAutoFit/>
            </a:bodyPr>
            <a:lstStyle/>
            <a:p>
              <a:r>
                <a:rPr lang="id-ID" dirty="0" smtClean="0"/>
                <a:t>Males</a:t>
              </a:r>
            </a:p>
            <a:p>
              <a:r>
                <a:rPr lang="id-ID" dirty="0" smtClean="0"/>
                <a:t>600</a:t>
              </a:r>
              <a:r>
                <a:rPr lang="en-US" dirty="0" smtClean="0"/>
                <a:t>,</a:t>
              </a:r>
              <a:r>
                <a:rPr lang="id-ID" dirty="0" smtClean="0"/>
                <a:t>00</a:t>
              </a:r>
              <a:r>
                <a:rPr lang="en-US" dirty="0" smtClean="0"/>
                <a:t>0</a:t>
              </a:r>
              <a:endParaRPr lang="id-ID" dirty="0"/>
            </a:p>
          </p:txBody>
        </p:sp>
        <p:sp>
          <p:nvSpPr>
            <p:cNvPr id="7" name="TextBox 6"/>
            <p:cNvSpPr txBox="1"/>
            <p:nvPr/>
          </p:nvSpPr>
          <p:spPr>
            <a:xfrm>
              <a:off x="1571604" y="3273982"/>
              <a:ext cx="955518" cy="646331"/>
            </a:xfrm>
            <a:prstGeom prst="rect">
              <a:avLst/>
            </a:prstGeom>
            <a:noFill/>
          </p:spPr>
          <p:txBody>
            <a:bodyPr wrap="none" rtlCol="0">
              <a:spAutoFit/>
            </a:bodyPr>
            <a:lstStyle/>
            <a:p>
              <a:r>
                <a:rPr lang="id-ID" dirty="0" smtClean="0"/>
                <a:t>Females</a:t>
              </a:r>
            </a:p>
            <a:p>
              <a:r>
                <a:rPr lang="id-ID" dirty="0" smtClean="0"/>
                <a:t>590</a:t>
              </a:r>
              <a:r>
                <a:rPr lang="en-US" dirty="0" smtClean="0"/>
                <a:t>,</a:t>
              </a:r>
              <a:r>
                <a:rPr lang="id-ID" dirty="0" smtClean="0"/>
                <a:t>000</a:t>
              </a:r>
              <a:endParaRPr lang="id-ID" dirty="0"/>
            </a:p>
          </p:txBody>
        </p:sp>
        <p:sp>
          <p:nvSpPr>
            <p:cNvPr id="8" name="TextBox 7"/>
            <p:cNvSpPr txBox="1"/>
            <p:nvPr/>
          </p:nvSpPr>
          <p:spPr>
            <a:xfrm>
              <a:off x="1907704" y="1268760"/>
              <a:ext cx="1800199" cy="369332"/>
            </a:xfrm>
            <a:prstGeom prst="rect">
              <a:avLst/>
            </a:prstGeom>
            <a:noFill/>
          </p:spPr>
          <p:txBody>
            <a:bodyPr wrap="square" rtlCol="0">
              <a:spAutoFit/>
            </a:bodyPr>
            <a:lstStyle/>
            <a:p>
              <a:r>
                <a:rPr lang="id-ID" b="1" dirty="0" smtClean="0">
                  <a:solidFill>
                    <a:srgbClr val="0070C0"/>
                  </a:solidFill>
                </a:rPr>
                <a:t>490</a:t>
              </a:r>
              <a:r>
                <a:rPr lang="en-US" b="1" dirty="0" smtClean="0">
                  <a:solidFill>
                    <a:srgbClr val="0070C0"/>
                  </a:solidFill>
                </a:rPr>
                <a:t>,</a:t>
              </a:r>
              <a:r>
                <a:rPr lang="id-ID" b="1" dirty="0" smtClean="0">
                  <a:solidFill>
                    <a:srgbClr val="0070C0"/>
                  </a:solidFill>
                </a:rPr>
                <a:t>000</a:t>
              </a:r>
              <a:r>
                <a:rPr lang="en-US" b="1" dirty="0" smtClean="0">
                  <a:solidFill>
                    <a:srgbClr val="0070C0"/>
                  </a:solidFill>
                </a:rPr>
                <a:t> C</a:t>
              </a:r>
              <a:r>
                <a:rPr lang="id-ID" b="1" dirty="0" smtClean="0">
                  <a:solidFill>
                    <a:srgbClr val="0070C0"/>
                  </a:solidFill>
                </a:rPr>
                <a:t>hildren</a:t>
              </a:r>
              <a:endParaRPr lang="id-ID" b="1" dirty="0">
                <a:solidFill>
                  <a:srgbClr val="0070C0"/>
                </a:solidFill>
              </a:endParaRPr>
            </a:p>
          </p:txBody>
        </p:sp>
        <p:cxnSp>
          <p:nvCxnSpPr>
            <p:cNvPr id="10" name="Straight Arrow Connector 9"/>
            <p:cNvCxnSpPr/>
            <p:nvPr/>
          </p:nvCxnSpPr>
          <p:spPr>
            <a:xfrm rot="5400000" flipH="1" flipV="1">
              <a:off x="2357422" y="2285992"/>
              <a:ext cx="8572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p:nvGrpSpPr>
        <p:grpSpPr>
          <a:xfrm>
            <a:off x="5436096" y="3645024"/>
            <a:ext cx="3444819" cy="3023165"/>
            <a:chOff x="5263058" y="980728"/>
            <a:chExt cx="3444819" cy="3023165"/>
          </a:xfrm>
        </p:grpSpPr>
        <p:sp>
          <p:nvSpPr>
            <p:cNvPr id="15" name="TextBox 14"/>
            <p:cNvSpPr txBox="1"/>
            <p:nvPr/>
          </p:nvSpPr>
          <p:spPr>
            <a:xfrm>
              <a:off x="5652120" y="980728"/>
              <a:ext cx="1817123" cy="646331"/>
            </a:xfrm>
            <a:prstGeom prst="rect">
              <a:avLst/>
            </a:prstGeom>
            <a:noFill/>
          </p:spPr>
          <p:txBody>
            <a:bodyPr wrap="square" rtlCol="0">
              <a:spAutoFit/>
            </a:bodyPr>
            <a:lstStyle/>
            <a:p>
              <a:pPr algn="ctr"/>
              <a:r>
                <a:rPr lang="id-ID" b="1" dirty="0" smtClean="0">
                  <a:solidFill>
                    <a:srgbClr val="0070C0"/>
                  </a:solidFill>
                </a:rPr>
                <a:t>84</a:t>
              </a:r>
              <a:r>
                <a:rPr lang="en-US" b="1" dirty="0" smtClean="0">
                  <a:solidFill>
                    <a:srgbClr val="0070C0"/>
                  </a:solidFill>
                </a:rPr>
                <a:t>, </a:t>
              </a:r>
              <a:r>
                <a:rPr lang="id-ID" b="1" dirty="0" smtClean="0">
                  <a:solidFill>
                    <a:srgbClr val="0070C0"/>
                  </a:solidFill>
                </a:rPr>
                <a:t>000</a:t>
              </a:r>
            </a:p>
            <a:p>
              <a:pPr algn="ctr"/>
              <a:r>
                <a:rPr lang="en-US" b="1" dirty="0" smtClean="0">
                  <a:solidFill>
                    <a:srgbClr val="0070C0"/>
                  </a:solidFill>
                </a:rPr>
                <a:t>With </a:t>
              </a:r>
              <a:r>
                <a:rPr lang="id-ID" b="1" dirty="0" smtClean="0">
                  <a:solidFill>
                    <a:srgbClr val="0070C0"/>
                  </a:solidFill>
                </a:rPr>
                <a:t>disabilities</a:t>
              </a:r>
              <a:endParaRPr lang="id-ID" b="1" dirty="0">
                <a:solidFill>
                  <a:srgbClr val="0070C0"/>
                </a:solidFill>
              </a:endParaRPr>
            </a:p>
          </p:txBody>
        </p:sp>
        <p:sp>
          <p:nvSpPr>
            <p:cNvPr id="11" name="Oval 10"/>
            <p:cNvSpPr/>
            <p:nvPr/>
          </p:nvSpPr>
          <p:spPr>
            <a:xfrm>
              <a:off x="5263058" y="2000240"/>
              <a:ext cx="1643074" cy="121444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Oval 11"/>
            <p:cNvSpPr/>
            <p:nvPr/>
          </p:nvSpPr>
          <p:spPr>
            <a:xfrm>
              <a:off x="6215074" y="1857364"/>
              <a:ext cx="1928826" cy="15716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TextBox 12"/>
            <p:cNvSpPr txBox="1"/>
            <p:nvPr/>
          </p:nvSpPr>
          <p:spPr>
            <a:xfrm>
              <a:off x="7763388" y="3357562"/>
              <a:ext cx="944489" cy="646331"/>
            </a:xfrm>
            <a:prstGeom prst="rect">
              <a:avLst/>
            </a:prstGeom>
            <a:noFill/>
          </p:spPr>
          <p:txBody>
            <a:bodyPr wrap="none" rtlCol="0">
              <a:spAutoFit/>
            </a:bodyPr>
            <a:lstStyle/>
            <a:p>
              <a:r>
                <a:rPr lang="id-ID" dirty="0" smtClean="0"/>
                <a:t>Males</a:t>
              </a:r>
            </a:p>
            <a:p>
              <a:r>
                <a:rPr lang="id-ID" dirty="0" smtClean="0"/>
                <a:t>600</a:t>
              </a:r>
              <a:r>
                <a:rPr lang="en-US" dirty="0" smtClean="0"/>
                <a:t>,</a:t>
              </a:r>
              <a:r>
                <a:rPr lang="id-ID" dirty="0" smtClean="0"/>
                <a:t>000</a:t>
              </a:r>
              <a:endParaRPr lang="id-ID" dirty="0"/>
            </a:p>
          </p:txBody>
        </p:sp>
        <p:sp>
          <p:nvSpPr>
            <p:cNvPr id="14" name="TextBox 13"/>
            <p:cNvSpPr txBox="1"/>
            <p:nvPr/>
          </p:nvSpPr>
          <p:spPr>
            <a:xfrm>
              <a:off x="5477372" y="3202544"/>
              <a:ext cx="1038844" cy="646331"/>
            </a:xfrm>
            <a:prstGeom prst="rect">
              <a:avLst/>
            </a:prstGeom>
            <a:noFill/>
          </p:spPr>
          <p:txBody>
            <a:bodyPr wrap="square" rtlCol="0">
              <a:spAutoFit/>
            </a:bodyPr>
            <a:lstStyle/>
            <a:p>
              <a:r>
                <a:rPr lang="id-ID" dirty="0" smtClean="0"/>
                <a:t>Females</a:t>
              </a:r>
            </a:p>
            <a:p>
              <a:r>
                <a:rPr lang="id-ID" dirty="0" smtClean="0"/>
                <a:t>590</a:t>
              </a:r>
              <a:r>
                <a:rPr lang="en-US" dirty="0" smtClean="0"/>
                <a:t>,</a:t>
              </a:r>
              <a:r>
                <a:rPr lang="id-ID" dirty="0" smtClean="0"/>
                <a:t>000</a:t>
              </a:r>
              <a:endParaRPr lang="id-ID" dirty="0"/>
            </a:p>
          </p:txBody>
        </p:sp>
        <p:cxnSp>
          <p:nvCxnSpPr>
            <p:cNvPr id="16" name="Straight Arrow Connector 15"/>
            <p:cNvCxnSpPr/>
            <p:nvPr/>
          </p:nvCxnSpPr>
          <p:spPr>
            <a:xfrm rot="5400000" flipH="1" flipV="1">
              <a:off x="6120314" y="2071678"/>
              <a:ext cx="8572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611560" y="4221088"/>
            <a:ext cx="4244482" cy="2014483"/>
            <a:chOff x="611560" y="4221088"/>
            <a:chExt cx="4244482" cy="2014483"/>
          </a:xfrm>
        </p:grpSpPr>
        <p:sp>
          <p:nvSpPr>
            <p:cNvPr id="19" name="TextBox 18"/>
            <p:cNvSpPr txBox="1"/>
            <p:nvPr/>
          </p:nvSpPr>
          <p:spPr>
            <a:xfrm>
              <a:off x="3635896" y="5589240"/>
              <a:ext cx="1220146" cy="646331"/>
            </a:xfrm>
            <a:prstGeom prst="rect">
              <a:avLst/>
            </a:prstGeom>
            <a:noFill/>
          </p:spPr>
          <p:txBody>
            <a:bodyPr wrap="square" rtlCol="0">
              <a:spAutoFit/>
            </a:bodyPr>
            <a:lstStyle/>
            <a:p>
              <a:r>
                <a:rPr lang="id-ID" dirty="0" smtClean="0"/>
                <a:t>Males</a:t>
              </a:r>
            </a:p>
            <a:p>
              <a:r>
                <a:rPr lang="id-ID" dirty="0" smtClean="0"/>
                <a:t>600</a:t>
              </a:r>
              <a:r>
                <a:rPr lang="en-US" dirty="0" smtClean="0"/>
                <a:t>,</a:t>
              </a:r>
              <a:r>
                <a:rPr lang="id-ID" dirty="0" smtClean="0"/>
                <a:t>00</a:t>
              </a:r>
              <a:r>
                <a:rPr lang="en-US" dirty="0" smtClean="0"/>
                <a:t>0</a:t>
              </a:r>
              <a:endParaRPr lang="id-ID" dirty="0"/>
            </a:p>
          </p:txBody>
        </p:sp>
        <p:sp>
          <p:nvSpPr>
            <p:cNvPr id="17" name="Oval 16"/>
            <p:cNvSpPr/>
            <p:nvPr/>
          </p:nvSpPr>
          <p:spPr>
            <a:xfrm>
              <a:off x="1180784" y="4363964"/>
              <a:ext cx="1643074" cy="121444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Oval 17"/>
            <p:cNvSpPr/>
            <p:nvPr/>
          </p:nvSpPr>
          <p:spPr>
            <a:xfrm>
              <a:off x="2180916" y="4221088"/>
              <a:ext cx="1928826" cy="15716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TextBox 19"/>
            <p:cNvSpPr txBox="1"/>
            <p:nvPr/>
          </p:nvSpPr>
          <p:spPr>
            <a:xfrm>
              <a:off x="611560" y="5445224"/>
              <a:ext cx="955518" cy="646331"/>
            </a:xfrm>
            <a:prstGeom prst="rect">
              <a:avLst/>
            </a:prstGeom>
            <a:noFill/>
          </p:spPr>
          <p:txBody>
            <a:bodyPr wrap="none" rtlCol="0">
              <a:spAutoFit/>
            </a:bodyPr>
            <a:lstStyle/>
            <a:p>
              <a:r>
                <a:rPr lang="id-ID" dirty="0" smtClean="0"/>
                <a:t>Females</a:t>
              </a:r>
            </a:p>
            <a:p>
              <a:r>
                <a:rPr lang="id-ID" dirty="0" smtClean="0"/>
                <a:t>590</a:t>
              </a:r>
              <a:r>
                <a:rPr lang="en-US" dirty="0" smtClean="0"/>
                <a:t>,</a:t>
              </a:r>
              <a:r>
                <a:rPr lang="id-ID" dirty="0" smtClean="0"/>
                <a:t>000</a:t>
              </a:r>
              <a:endParaRPr lang="id-ID" dirty="0"/>
            </a:p>
          </p:txBody>
        </p:sp>
        <p:sp>
          <p:nvSpPr>
            <p:cNvPr id="21" name="TextBox 20"/>
            <p:cNvSpPr txBox="1"/>
            <p:nvPr/>
          </p:nvSpPr>
          <p:spPr>
            <a:xfrm>
              <a:off x="1730628" y="5817203"/>
              <a:ext cx="1440160" cy="369332"/>
            </a:xfrm>
            <a:prstGeom prst="rect">
              <a:avLst/>
            </a:prstGeom>
            <a:noFill/>
          </p:spPr>
          <p:txBody>
            <a:bodyPr wrap="square" rtlCol="0">
              <a:spAutoFit/>
            </a:bodyPr>
            <a:lstStyle/>
            <a:p>
              <a:r>
                <a:rPr lang="id-ID" b="1" dirty="0" smtClean="0">
                  <a:solidFill>
                    <a:srgbClr val="0070C0"/>
                  </a:solidFill>
                </a:rPr>
                <a:t>20</a:t>
              </a:r>
              <a:r>
                <a:rPr lang="en-US" b="1" dirty="0" smtClean="0">
                  <a:solidFill>
                    <a:srgbClr val="0070C0"/>
                  </a:solidFill>
                </a:rPr>
                <a:t>% S</a:t>
              </a:r>
              <a:r>
                <a:rPr lang="id-ID" b="1" dirty="0" smtClean="0">
                  <a:solidFill>
                    <a:srgbClr val="0070C0"/>
                  </a:solidFill>
                </a:rPr>
                <a:t>eniors</a:t>
              </a:r>
              <a:endParaRPr lang="id-ID" b="1" dirty="0">
                <a:solidFill>
                  <a:srgbClr val="0070C0"/>
                </a:solidFill>
              </a:endParaRPr>
            </a:p>
          </p:txBody>
        </p:sp>
        <p:cxnSp>
          <p:nvCxnSpPr>
            <p:cNvPr id="22" name="Straight Arrow Connector 21"/>
            <p:cNvCxnSpPr/>
            <p:nvPr/>
          </p:nvCxnSpPr>
          <p:spPr>
            <a:xfrm rot="16200000" flipH="1">
              <a:off x="1965808" y="5295253"/>
              <a:ext cx="8572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23" name="TextBox 22"/>
          <p:cNvSpPr txBox="1"/>
          <p:nvPr/>
        </p:nvSpPr>
        <p:spPr>
          <a:xfrm>
            <a:off x="179512" y="1196752"/>
            <a:ext cx="4680520" cy="1107996"/>
          </a:xfrm>
          <a:prstGeom prst="rect">
            <a:avLst/>
          </a:prstGeom>
          <a:noFill/>
        </p:spPr>
        <p:txBody>
          <a:bodyPr wrap="square" rtlCol="0">
            <a:spAutoFit/>
          </a:bodyPr>
          <a:lstStyle/>
          <a:p>
            <a:r>
              <a:rPr lang="en-US" dirty="0" smtClean="0"/>
              <a:t>Total Population of Province </a:t>
            </a:r>
            <a:r>
              <a:rPr lang="en-US" b="1" dirty="0" smtClean="0"/>
              <a:t>X</a:t>
            </a:r>
            <a:r>
              <a:rPr lang="en-US" dirty="0" smtClean="0"/>
              <a:t> is </a:t>
            </a:r>
            <a:r>
              <a:rPr lang="en-US" sz="2400" b="1" dirty="0" smtClean="0">
                <a:solidFill>
                  <a:srgbClr val="0070C0"/>
                </a:solidFill>
              </a:rPr>
              <a:t>1,190,000 </a:t>
            </a:r>
          </a:p>
          <a:p>
            <a:endParaRPr lang="en-US" dirty="0" smtClean="0"/>
          </a:p>
          <a:p>
            <a:r>
              <a:rPr lang="en-US" dirty="0" smtClean="0"/>
              <a:t>There are </a:t>
            </a:r>
            <a:r>
              <a:rPr lang="id-ID" sz="2400" b="1" dirty="0" smtClean="0">
                <a:solidFill>
                  <a:srgbClr val="0070C0"/>
                </a:solidFill>
              </a:rPr>
              <a:t>220</a:t>
            </a:r>
            <a:r>
              <a:rPr lang="en-US" sz="2400" b="1" dirty="0" smtClean="0">
                <a:solidFill>
                  <a:srgbClr val="0070C0"/>
                </a:solidFill>
              </a:rPr>
              <a:t>, </a:t>
            </a:r>
            <a:r>
              <a:rPr lang="id-ID" sz="2400" b="1" dirty="0" smtClean="0">
                <a:solidFill>
                  <a:srgbClr val="0070C0"/>
                </a:solidFill>
              </a:rPr>
              <a:t>00</a:t>
            </a:r>
            <a:r>
              <a:rPr lang="en-US" sz="2400" b="1" dirty="0" smtClean="0">
                <a:solidFill>
                  <a:srgbClr val="0070C0"/>
                </a:solidFill>
              </a:rPr>
              <a:t>0</a:t>
            </a:r>
            <a:r>
              <a:rPr lang="id-ID" sz="2400" b="1" dirty="0" smtClean="0">
                <a:solidFill>
                  <a:srgbClr val="0070C0"/>
                </a:solidFill>
              </a:rPr>
              <a:t> </a:t>
            </a:r>
            <a:r>
              <a:rPr lang="id-ID" dirty="0" smtClean="0"/>
              <a:t>families</a:t>
            </a:r>
            <a:r>
              <a:rPr lang="en-US" dirty="0" smtClean="0"/>
              <a:t> </a:t>
            </a:r>
            <a:endParaRPr lang="id-ID"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760"/>
            <a:ext cx="8229600" cy="1143000"/>
          </a:xfrm>
        </p:spPr>
        <p:txBody>
          <a:bodyPr/>
          <a:lstStyle/>
          <a:p>
            <a:r>
              <a:rPr lang="id-ID" dirty="0" smtClean="0"/>
              <a:t>EARTHQUAKE</a:t>
            </a:r>
            <a:r>
              <a:rPr lang="en-US" dirty="0" smtClean="0"/>
              <a:t> of 7 Richter</a:t>
            </a:r>
            <a:endParaRPr lang="id-ID" dirty="0"/>
          </a:p>
        </p:txBody>
      </p:sp>
      <p:sp>
        <p:nvSpPr>
          <p:cNvPr id="4" name="Freeform 3"/>
          <p:cNvSpPr/>
          <p:nvPr/>
        </p:nvSpPr>
        <p:spPr>
          <a:xfrm>
            <a:off x="816057" y="1928802"/>
            <a:ext cx="7111219" cy="4006947"/>
          </a:xfrm>
          <a:custGeom>
            <a:avLst/>
            <a:gdLst>
              <a:gd name="connsiteX0" fmla="*/ 2089053 w 7111219"/>
              <a:gd name="connsiteY0" fmla="*/ 0 h 4006947"/>
              <a:gd name="connsiteX1" fmla="*/ 766689 w 7111219"/>
              <a:gd name="connsiteY1" fmla="*/ 998806 h 4006947"/>
              <a:gd name="connsiteX2" fmla="*/ 119576 w 7111219"/>
              <a:gd name="connsiteY2" fmla="*/ 2194560 h 4006947"/>
              <a:gd name="connsiteX3" fmla="*/ 175846 w 7111219"/>
              <a:gd name="connsiteY3" fmla="*/ 2940148 h 4006947"/>
              <a:gd name="connsiteX4" fmla="*/ 1174653 w 7111219"/>
              <a:gd name="connsiteY4" fmla="*/ 3516923 h 4006947"/>
              <a:gd name="connsiteX5" fmla="*/ 2665828 w 7111219"/>
              <a:gd name="connsiteY5" fmla="*/ 3770141 h 4006947"/>
              <a:gd name="connsiteX6" fmla="*/ 4016326 w 7111219"/>
              <a:gd name="connsiteY6" fmla="*/ 3896751 h 4006947"/>
              <a:gd name="connsiteX7" fmla="*/ 4677508 w 7111219"/>
              <a:gd name="connsiteY7" fmla="*/ 3854548 h 4006947"/>
              <a:gd name="connsiteX8" fmla="*/ 5183945 w 7111219"/>
              <a:gd name="connsiteY8" fmla="*/ 3924886 h 4006947"/>
              <a:gd name="connsiteX9" fmla="*/ 6098345 w 7111219"/>
              <a:gd name="connsiteY9" fmla="*/ 3995224 h 4006947"/>
              <a:gd name="connsiteX10" fmla="*/ 7111219 w 7111219"/>
              <a:gd name="connsiteY10" fmla="*/ 3995224 h 4006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111219" h="4006947">
                <a:moveTo>
                  <a:pt x="2089053" y="0"/>
                </a:moveTo>
                <a:cubicBezTo>
                  <a:pt x="1591994" y="316523"/>
                  <a:pt x="1094935" y="633046"/>
                  <a:pt x="766689" y="998806"/>
                </a:cubicBezTo>
                <a:cubicBezTo>
                  <a:pt x="438443" y="1364566"/>
                  <a:pt x="218050" y="1871003"/>
                  <a:pt x="119576" y="2194560"/>
                </a:cubicBezTo>
                <a:cubicBezTo>
                  <a:pt x="21102" y="2518117"/>
                  <a:pt x="0" y="2719754"/>
                  <a:pt x="175846" y="2940148"/>
                </a:cubicBezTo>
                <a:cubicBezTo>
                  <a:pt x="351692" y="3160542"/>
                  <a:pt x="759656" y="3378591"/>
                  <a:pt x="1174653" y="3516923"/>
                </a:cubicBezTo>
                <a:cubicBezTo>
                  <a:pt x="1589650" y="3655255"/>
                  <a:pt x="2192216" y="3706836"/>
                  <a:pt x="2665828" y="3770141"/>
                </a:cubicBezTo>
                <a:cubicBezTo>
                  <a:pt x="3139440" y="3833446"/>
                  <a:pt x="3681046" y="3882683"/>
                  <a:pt x="4016326" y="3896751"/>
                </a:cubicBezTo>
                <a:cubicBezTo>
                  <a:pt x="4351606" y="3910819"/>
                  <a:pt x="4482905" y="3849859"/>
                  <a:pt x="4677508" y="3854548"/>
                </a:cubicBezTo>
                <a:cubicBezTo>
                  <a:pt x="4872111" y="3859237"/>
                  <a:pt x="4947139" y="3901440"/>
                  <a:pt x="5183945" y="3924886"/>
                </a:cubicBezTo>
                <a:cubicBezTo>
                  <a:pt x="5420751" y="3948332"/>
                  <a:pt x="5777133" y="3983501"/>
                  <a:pt x="6098345" y="3995224"/>
                </a:cubicBezTo>
                <a:cubicBezTo>
                  <a:pt x="6419557" y="4006947"/>
                  <a:pt x="6765388" y="4001085"/>
                  <a:pt x="7111219" y="3995224"/>
                </a:cubicBezTo>
              </a:path>
            </a:pathLst>
          </a:cu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grpSp>
        <p:nvGrpSpPr>
          <p:cNvPr id="10" name="Group 9"/>
          <p:cNvGrpSpPr/>
          <p:nvPr/>
        </p:nvGrpSpPr>
        <p:grpSpPr>
          <a:xfrm>
            <a:off x="5470054" y="1999140"/>
            <a:ext cx="2214578" cy="3910819"/>
            <a:chOff x="5786446" y="2180492"/>
            <a:chExt cx="2214578" cy="3910819"/>
          </a:xfrm>
        </p:grpSpPr>
        <p:sp>
          <p:nvSpPr>
            <p:cNvPr id="5" name="Freeform 4"/>
            <p:cNvSpPr/>
            <p:nvPr/>
          </p:nvSpPr>
          <p:spPr>
            <a:xfrm>
              <a:off x="5786446" y="2180492"/>
              <a:ext cx="2000264" cy="1748574"/>
            </a:xfrm>
            <a:custGeom>
              <a:avLst/>
              <a:gdLst>
                <a:gd name="connsiteX0" fmla="*/ 0 w 2250830"/>
                <a:gd name="connsiteY0" fmla="*/ 0 h 1720948"/>
                <a:gd name="connsiteX1" fmla="*/ 182880 w 2250830"/>
                <a:gd name="connsiteY1" fmla="*/ 858130 h 1720948"/>
                <a:gd name="connsiteX2" fmla="*/ 618978 w 2250830"/>
                <a:gd name="connsiteY2" fmla="*/ 1434905 h 1720948"/>
                <a:gd name="connsiteX3" fmla="*/ 1547446 w 2250830"/>
                <a:gd name="connsiteY3" fmla="*/ 1631853 h 1720948"/>
                <a:gd name="connsiteX4" fmla="*/ 1871003 w 2250830"/>
                <a:gd name="connsiteY4" fmla="*/ 1659988 h 1720948"/>
                <a:gd name="connsiteX5" fmla="*/ 2250830 w 2250830"/>
                <a:gd name="connsiteY5" fmla="*/ 1702191 h 1720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50830" h="1720948">
                  <a:moveTo>
                    <a:pt x="0" y="0"/>
                  </a:moveTo>
                  <a:cubicBezTo>
                    <a:pt x="39858" y="309489"/>
                    <a:pt x="79717" y="618979"/>
                    <a:pt x="182880" y="858130"/>
                  </a:cubicBezTo>
                  <a:cubicBezTo>
                    <a:pt x="286043" y="1097281"/>
                    <a:pt x="391550" y="1305951"/>
                    <a:pt x="618978" y="1434905"/>
                  </a:cubicBezTo>
                  <a:cubicBezTo>
                    <a:pt x="846406" y="1563859"/>
                    <a:pt x="1338775" y="1594339"/>
                    <a:pt x="1547446" y="1631853"/>
                  </a:cubicBezTo>
                  <a:cubicBezTo>
                    <a:pt x="1756117" y="1669367"/>
                    <a:pt x="1753772" y="1648265"/>
                    <a:pt x="1871003" y="1659988"/>
                  </a:cubicBezTo>
                  <a:cubicBezTo>
                    <a:pt x="1988234" y="1671711"/>
                    <a:pt x="2154701" y="1720948"/>
                    <a:pt x="2250830" y="1702191"/>
                  </a:cubicBezTo>
                </a:path>
              </a:pathLst>
            </a:cu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7" name="Arc 6"/>
            <p:cNvSpPr/>
            <p:nvPr/>
          </p:nvSpPr>
          <p:spPr>
            <a:xfrm>
              <a:off x="7358082" y="3929066"/>
              <a:ext cx="642942" cy="857256"/>
            </a:xfrm>
            <a:prstGeom prst="arc">
              <a:avLst>
                <a:gd name="adj1" fmla="val 16493370"/>
                <a:gd name="adj2" fmla="val 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8" name="Freeform 7"/>
            <p:cNvSpPr/>
            <p:nvPr/>
          </p:nvSpPr>
          <p:spPr>
            <a:xfrm>
              <a:off x="7188591" y="4290646"/>
              <a:ext cx="801858" cy="1800665"/>
            </a:xfrm>
            <a:custGeom>
              <a:avLst/>
              <a:gdLst>
                <a:gd name="connsiteX0" fmla="*/ 801858 w 801858"/>
                <a:gd name="connsiteY0" fmla="*/ 0 h 1800665"/>
                <a:gd name="connsiteX1" fmla="*/ 0 w 801858"/>
                <a:gd name="connsiteY1" fmla="*/ 1800665 h 1800665"/>
              </a:gdLst>
              <a:ahLst/>
              <a:cxnLst>
                <a:cxn ang="0">
                  <a:pos x="connsiteX0" y="connsiteY0"/>
                </a:cxn>
                <a:cxn ang="0">
                  <a:pos x="connsiteX1" y="connsiteY1"/>
                </a:cxn>
              </a:cxnLst>
              <a:rect l="l" t="t" r="r" b="b"/>
              <a:pathLst>
                <a:path w="801858" h="1800665">
                  <a:moveTo>
                    <a:pt x="801858" y="0"/>
                  </a:moveTo>
                  <a:cubicBezTo>
                    <a:pt x="477129" y="778412"/>
                    <a:pt x="152400" y="1556825"/>
                    <a:pt x="0" y="1800665"/>
                  </a:cubicBezTo>
                </a:path>
              </a:pathLst>
            </a:cu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grpSp>
      <p:sp>
        <p:nvSpPr>
          <p:cNvPr id="9" name="Freeform 8"/>
          <p:cNvSpPr/>
          <p:nvPr/>
        </p:nvSpPr>
        <p:spPr>
          <a:xfrm>
            <a:off x="1927078" y="1955792"/>
            <a:ext cx="5656521" cy="779721"/>
          </a:xfrm>
          <a:custGeom>
            <a:avLst/>
            <a:gdLst>
              <a:gd name="connsiteX0" fmla="*/ 0 w 5656521"/>
              <a:gd name="connsiteY0" fmla="*/ 669851 h 779721"/>
              <a:gd name="connsiteX1" fmla="*/ 191386 w 5656521"/>
              <a:gd name="connsiteY1" fmla="*/ 659219 h 779721"/>
              <a:gd name="connsiteX2" fmla="*/ 691116 w 5656521"/>
              <a:gd name="connsiteY2" fmla="*/ 648586 h 779721"/>
              <a:gd name="connsiteX3" fmla="*/ 1031358 w 5656521"/>
              <a:gd name="connsiteY3" fmla="*/ 733647 h 779721"/>
              <a:gd name="connsiteX4" fmla="*/ 1637414 w 5656521"/>
              <a:gd name="connsiteY4" fmla="*/ 372140 h 779721"/>
              <a:gd name="connsiteX5" fmla="*/ 2498651 w 5656521"/>
              <a:gd name="connsiteY5" fmla="*/ 116958 h 779721"/>
              <a:gd name="connsiteX6" fmla="*/ 3519377 w 5656521"/>
              <a:gd name="connsiteY6" fmla="*/ 31898 h 779721"/>
              <a:gd name="connsiteX7" fmla="*/ 4933507 w 5656521"/>
              <a:gd name="connsiteY7" fmla="*/ 0 h 779721"/>
              <a:gd name="connsiteX8" fmla="*/ 5656521 w 5656521"/>
              <a:gd name="connsiteY8" fmla="*/ 31898 h 779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56521" h="779721">
                <a:moveTo>
                  <a:pt x="0" y="669851"/>
                </a:moveTo>
                <a:lnTo>
                  <a:pt x="191386" y="659219"/>
                </a:lnTo>
                <a:cubicBezTo>
                  <a:pt x="306572" y="655675"/>
                  <a:pt x="551121" y="636181"/>
                  <a:pt x="691116" y="648586"/>
                </a:cubicBezTo>
                <a:cubicBezTo>
                  <a:pt x="831111" y="660991"/>
                  <a:pt x="873642" y="779721"/>
                  <a:pt x="1031358" y="733647"/>
                </a:cubicBezTo>
                <a:cubicBezTo>
                  <a:pt x="1189074" y="687573"/>
                  <a:pt x="1392865" y="474921"/>
                  <a:pt x="1637414" y="372140"/>
                </a:cubicBezTo>
                <a:cubicBezTo>
                  <a:pt x="1881963" y="269359"/>
                  <a:pt x="2184990" y="173665"/>
                  <a:pt x="2498651" y="116958"/>
                </a:cubicBezTo>
                <a:cubicBezTo>
                  <a:pt x="2812312" y="60251"/>
                  <a:pt x="3113568" y="51391"/>
                  <a:pt x="3519377" y="31898"/>
                </a:cubicBezTo>
                <a:cubicBezTo>
                  <a:pt x="3925186" y="12405"/>
                  <a:pt x="4577316" y="0"/>
                  <a:pt x="4933507" y="0"/>
                </a:cubicBezTo>
                <a:cubicBezTo>
                  <a:pt x="5289698" y="0"/>
                  <a:pt x="5514754" y="30126"/>
                  <a:pt x="5656521" y="31898"/>
                </a:cubicBezTo>
              </a:path>
            </a:pathLst>
          </a:custGeom>
          <a:ln w="19050">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11" name="TextBox 10"/>
          <p:cNvSpPr txBox="1"/>
          <p:nvPr/>
        </p:nvSpPr>
        <p:spPr>
          <a:xfrm>
            <a:off x="4067944" y="2132856"/>
            <a:ext cx="1370503" cy="369332"/>
          </a:xfrm>
          <a:prstGeom prst="rect">
            <a:avLst/>
          </a:prstGeom>
          <a:noFill/>
        </p:spPr>
        <p:txBody>
          <a:bodyPr wrap="none" rtlCol="0">
            <a:spAutoFit/>
          </a:bodyPr>
          <a:lstStyle/>
          <a:p>
            <a:r>
              <a:rPr lang="id-ID" dirty="0" smtClean="0"/>
              <a:t>MOUNTAINS</a:t>
            </a:r>
            <a:endParaRPr lang="id-ID" dirty="0"/>
          </a:p>
        </p:txBody>
      </p:sp>
      <p:sp>
        <p:nvSpPr>
          <p:cNvPr id="12" name="TextBox 11"/>
          <p:cNvSpPr txBox="1"/>
          <p:nvPr/>
        </p:nvSpPr>
        <p:spPr>
          <a:xfrm>
            <a:off x="6112996" y="2676144"/>
            <a:ext cx="1062407" cy="369332"/>
          </a:xfrm>
          <a:prstGeom prst="rect">
            <a:avLst/>
          </a:prstGeom>
          <a:noFill/>
        </p:spPr>
        <p:txBody>
          <a:bodyPr wrap="none" rtlCol="0">
            <a:spAutoFit/>
          </a:bodyPr>
          <a:lstStyle/>
          <a:p>
            <a:r>
              <a:rPr lang="id-ID" dirty="0" smtClean="0"/>
              <a:t>VILLAGES</a:t>
            </a:r>
            <a:endParaRPr lang="id-ID" dirty="0"/>
          </a:p>
        </p:txBody>
      </p:sp>
      <p:sp>
        <p:nvSpPr>
          <p:cNvPr id="13" name="TextBox 12"/>
          <p:cNvSpPr txBox="1"/>
          <p:nvPr/>
        </p:nvSpPr>
        <p:spPr>
          <a:xfrm>
            <a:off x="3184038" y="3461962"/>
            <a:ext cx="1357322" cy="646331"/>
          </a:xfrm>
          <a:prstGeom prst="rect">
            <a:avLst/>
          </a:prstGeom>
          <a:noFill/>
        </p:spPr>
        <p:txBody>
          <a:bodyPr wrap="square" rtlCol="0">
            <a:spAutoFit/>
          </a:bodyPr>
          <a:lstStyle/>
          <a:p>
            <a:r>
              <a:rPr lang="id-ID" dirty="0" smtClean="0"/>
              <a:t>INDUSTRIAL</a:t>
            </a:r>
          </a:p>
          <a:p>
            <a:r>
              <a:rPr lang="id-ID" dirty="0" smtClean="0"/>
              <a:t>AREA</a:t>
            </a:r>
            <a:endParaRPr lang="id-ID" dirty="0"/>
          </a:p>
        </p:txBody>
      </p:sp>
      <p:sp>
        <p:nvSpPr>
          <p:cNvPr id="14" name="TextBox 13"/>
          <p:cNvSpPr txBox="1"/>
          <p:nvPr/>
        </p:nvSpPr>
        <p:spPr>
          <a:xfrm>
            <a:off x="1855227" y="4533532"/>
            <a:ext cx="794385" cy="369332"/>
          </a:xfrm>
          <a:prstGeom prst="rect">
            <a:avLst/>
          </a:prstGeom>
          <a:noFill/>
        </p:spPr>
        <p:txBody>
          <a:bodyPr wrap="none" rtlCol="0">
            <a:spAutoFit/>
          </a:bodyPr>
          <a:lstStyle/>
          <a:p>
            <a:r>
              <a:rPr lang="id-ID" dirty="0" smtClean="0"/>
              <a:t>TOWN</a:t>
            </a:r>
            <a:endParaRPr lang="id-ID" dirty="0"/>
          </a:p>
        </p:txBody>
      </p:sp>
      <p:sp>
        <p:nvSpPr>
          <p:cNvPr id="15" name="TextBox 14"/>
          <p:cNvSpPr txBox="1"/>
          <p:nvPr/>
        </p:nvSpPr>
        <p:spPr>
          <a:xfrm>
            <a:off x="2339752" y="5877272"/>
            <a:ext cx="1100622" cy="369332"/>
          </a:xfrm>
          <a:prstGeom prst="rect">
            <a:avLst/>
          </a:prstGeom>
          <a:noFill/>
        </p:spPr>
        <p:txBody>
          <a:bodyPr wrap="none" rtlCol="0">
            <a:spAutoFit/>
          </a:bodyPr>
          <a:lstStyle/>
          <a:p>
            <a:r>
              <a:rPr lang="id-ID" dirty="0" smtClean="0"/>
              <a:t>Coast line</a:t>
            </a:r>
            <a:endParaRPr lang="id-ID" dirty="0"/>
          </a:p>
        </p:txBody>
      </p:sp>
      <p:sp>
        <p:nvSpPr>
          <p:cNvPr id="16" name="TextBox 15"/>
          <p:cNvSpPr txBox="1"/>
          <p:nvPr/>
        </p:nvSpPr>
        <p:spPr>
          <a:xfrm rot="18030282">
            <a:off x="6823964" y="4584103"/>
            <a:ext cx="660117" cy="369332"/>
          </a:xfrm>
          <a:prstGeom prst="rect">
            <a:avLst/>
          </a:prstGeom>
          <a:noFill/>
        </p:spPr>
        <p:txBody>
          <a:bodyPr wrap="none" rtlCol="0">
            <a:spAutoFit/>
          </a:bodyPr>
          <a:lstStyle/>
          <a:p>
            <a:r>
              <a:rPr lang="id-ID" dirty="0" smtClean="0"/>
              <a:t>River</a:t>
            </a:r>
            <a:endParaRPr lang="id-ID" dirty="0"/>
          </a:p>
        </p:txBody>
      </p:sp>
      <p:sp>
        <p:nvSpPr>
          <p:cNvPr id="17" name="Oval 16"/>
          <p:cNvSpPr/>
          <p:nvPr/>
        </p:nvSpPr>
        <p:spPr>
          <a:xfrm>
            <a:off x="7113128" y="3533400"/>
            <a:ext cx="785818" cy="785818"/>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TextBox 17"/>
          <p:cNvSpPr txBox="1"/>
          <p:nvPr/>
        </p:nvSpPr>
        <p:spPr>
          <a:xfrm>
            <a:off x="7596336" y="2564904"/>
            <a:ext cx="1159292" cy="369332"/>
          </a:xfrm>
          <a:prstGeom prst="rect">
            <a:avLst/>
          </a:prstGeom>
          <a:noFill/>
        </p:spPr>
        <p:txBody>
          <a:bodyPr wrap="none" rtlCol="0">
            <a:spAutoFit/>
          </a:bodyPr>
          <a:lstStyle/>
          <a:p>
            <a:r>
              <a:rPr lang="en-US" dirty="0" smtClean="0">
                <a:solidFill>
                  <a:srgbClr val="FF0000"/>
                </a:solidFill>
              </a:rPr>
              <a:t>L</a:t>
            </a:r>
            <a:r>
              <a:rPr lang="id-ID" dirty="0" smtClean="0">
                <a:solidFill>
                  <a:srgbClr val="FF0000"/>
                </a:solidFill>
              </a:rPr>
              <a:t>andslide</a:t>
            </a:r>
            <a:r>
              <a:rPr lang="en-US" dirty="0" smtClean="0">
                <a:solidFill>
                  <a:srgbClr val="FF0000"/>
                </a:solidFill>
              </a:rPr>
              <a:t>s</a:t>
            </a:r>
            <a:endParaRPr lang="id-ID" dirty="0">
              <a:solidFill>
                <a:srgbClr val="FF0000"/>
              </a:solidFill>
            </a:endParaRPr>
          </a:p>
        </p:txBody>
      </p:sp>
      <p:sp>
        <p:nvSpPr>
          <p:cNvPr id="19" name="TextBox 18"/>
          <p:cNvSpPr txBox="1"/>
          <p:nvPr/>
        </p:nvSpPr>
        <p:spPr>
          <a:xfrm>
            <a:off x="5868042" y="3104772"/>
            <a:ext cx="708848" cy="369332"/>
          </a:xfrm>
          <a:prstGeom prst="rect">
            <a:avLst/>
          </a:prstGeom>
          <a:noFill/>
        </p:spPr>
        <p:txBody>
          <a:bodyPr wrap="none" rtlCol="0">
            <a:spAutoFit/>
          </a:bodyPr>
          <a:lstStyle/>
          <a:p>
            <a:r>
              <a:rPr lang="en-US" dirty="0" smtClean="0">
                <a:solidFill>
                  <a:srgbClr val="FF0000"/>
                </a:solidFill>
              </a:rPr>
              <a:t>F</a:t>
            </a:r>
            <a:r>
              <a:rPr lang="id-ID" dirty="0" smtClean="0">
                <a:solidFill>
                  <a:srgbClr val="FF0000"/>
                </a:solidFill>
              </a:rPr>
              <a:t>lood</a:t>
            </a:r>
            <a:endParaRPr lang="id-ID" dirty="0">
              <a:solidFill>
                <a:srgbClr val="FF0000"/>
              </a:solidFill>
            </a:endParaRPr>
          </a:p>
        </p:txBody>
      </p:sp>
      <p:sp>
        <p:nvSpPr>
          <p:cNvPr id="20" name="Up Arrow 19"/>
          <p:cNvSpPr/>
          <p:nvPr/>
        </p:nvSpPr>
        <p:spPr>
          <a:xfrm>
            <a:off x="6700992" y="3286124"/>
            <a:ext cx="197821" cy="24727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Up Arrow 20"/>
          <p:cNvSpPr/>
          <p:nvPr/>
        </p:nvSpPr>
        <p:spPr>
          <a:xfrm flipV="1">
            <a:off x="6643702" y="3890590"/>
            <a:ext cx="285752" cy="35719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Up Arrow 21"/>
          <p:cNvSpPr/>
          <p:nvPr/>
        </p:nvSpPr>
        <p:spPr>
          <a:xfrm rot="5400000" flipV="1">
            <a:off x="6328673" y="3573239"/>
            <a:ext cx="252790" cy="3159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4" name="Explosion 1 23"/>
          <p:cNvSpPr/>
          <p:nvPr/>
        </p:nvSpPr>
        <p:spPr>
          <a:xfrm>
            <a:off x="2969724" y="3176210"/>
            <a:ext cx="1428760" cy="1214446"/>
          </a:xfrm>
          <a:prstGeom prst="irregularSeal1">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5" name="TextBox 24"/>
          <p:cNvSpPr txBox="1"/>
          <p:nvPr/>
        </p:nvSpPr>
        <p:spPr>
          <a:xfrm>
            <a:off x="4377621" y="3857628"/>
            <a:ext cx="1318502" cy="646331"/>
          </a:xfrm>
          <a:prstGeom prst="rect">
            <a:avLst/>
          </a:prstGeom>
          <a:noFill/>
        </p:spPr>
        <p:txBody>
          <a:bodyPr wrap="none" rtlCol="0">
            <a:spAutoFit/>
          </a:bodyPr>
          <a:lstStyle/>
          <a:p>
            <a:r>
              <a:rPr lang="en-US" dirty="0" smtClean="0">
                <a:solidFill>
                  <a:srgbClr val="002060"/>
                </a:solidFill>
              </a:rPr>
              <a:t>Explosion &amp;</a:t>
            </a:r>
            <a:endParaRPr lang="id-ID" dirty="0" smtClean="0">
              <a:solidFill>
                <a:srgbClr val="002060"/>
              </a:solidFill>
            </a:endParaRPr>
          </a:p>
          <a:p>
            <a:r>
              <a:rPr lang="en-US" dirty="0" smtClean="0">
                <a:solidFill>
                  <a:srgbClr val="002060"/>
                </a:solidFill>
              </a:rPr>
              <a:t>Gas </a:t>
            </a:r>
            <a:r>
              <a:rPr lang="id-ID" dirty="0" smtClean="0">
                <a:solidFill>
                  <a:srgbClr val="002060"/>
                </a:solidFill>
              </a:rPr>
              <a:t>leakage</a:t>
            </a:r>
            <a:endParaRPr lang="id-ID" dirty="0">
              <a:solidFill>
                <a:srgbClr val="002060"/>
              </a:solidFill>
            </a:endParaRPr>
          </a:p>
        </p:txBody>
      </p:sp>
      <p:sp>
        <p:nvSpPr>
          <p:cNvPr id="26" name="Freeform 25"/>
          <p:cNvSpPr/>
          <p:nvPr/>
        </p:nvSpPr>
        <p:spPr>
          <a:xfrm>
            <a:off x="969460" y="4033466"/>
            <a:ext cx="6911253" cy="1571636"/>
          </a:xfrm>
          <a:custGeom>
            <a:avLst/>
            <a:gdLst>
              <a:gd name="connsiteX0" fmla="*/ 0 w 6982691"/>
              <a:gd name="connsiteY0" fmla="*/ 0 h 1676400"/>
              <a:gd name="connsiteX1" fmla="*/ 344384 w 6982691"/>
              <a:gd name="connsiteY1" fmla="*/ 629392 h 1676400"/>
              <a:gd name="connsiteX2" fmla="*/ 926275 w 6982691"/>
              <a:gd name="connsiteY2" fmla="*/ 1033153 h 1676400"/>
              <a:gd name="connsiteX3" fmla="*/ 1995054 w 6982691"/>
              <a:gd name="connsiteY3" fmla="*/ 1211283 h 1676400"/>
              <a:gd name="connsiteX4" fmla="*/ 2648197 w 6982691"/>
              <a:gd name="connsiteY4" fmla="*/ 1211283 h 1676400"/>
              <a:gd name="connsiteX5" fmla="*/ 3099459 w 6982691"/>
              <a:gd name="connsiteY5" fmla="*/ 1401288 h 1676400"/>
              <a:gd name="connsiteX6" fmla="*/ 3693226 w 6982691"/>
              <a:gd name="connsiteY6" fmla="*/ 1365662 h 1676400"/>
              <a:gd name="connsiteX7" fmla="*/ 4441371 w 6982691"/>
              <a:gd name="connsiteY7" fmla="*/ 1033153 h 1676400"/>
              <a:gd name="connsiteX8" fmla="*/ 5248893 w 6982691"/>
              <a:gd name="connsiteY8" fmla="*/ 1401288 h 1676400"/>
              <a:gd name="connsiteX9" fmla="*/ 5937662 w 6982691"/>
              <a:gd name="connsiteY9" fmla="*/ 1555667 h 1676400"/>
              <a:gd name="connsiteX10" fmla="*/ 6293922 w 6982691"/>
              <a:gd name="connsiteY10" fmla="*/ 1246909 h 1676400"/>
              <a:gd name="connsiteX11" fmla="*/ 6483927 w 6982691"/>
              <a:gd name="connsiteY11" fmla="*/ 1615044 h 1676400"/>
              <a:gd name="connsiteX12" fmla="*/ 6982691 w 6982691"/>
              <a:gd name="connsiteY12" fmla="*/ 1615044 h 167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982691" h="1676400">
                <a:moveTo>
                  <a:pt x="0" y="0"/>
                </a:moveTo>
                <a:cubicBezTo>
                  <a:pt x="95002" y="228600"/>
                  <a:pt x="190005" y="457200"/>
                  <a:pt x="344384" y="629392"/>
                </a:cubicBezTo>
                <a:cubicBezTo>
                  <a:pt x="498763" y="801584"/>
                  <a:pt x="651163" y="936171"/>
                  <a:pt x="926275" y="1033153"/>
                </a:cubicBezTo>
                <a:cubicBezTo>
                  <a:pt x="1201387" y="1130135"/>
                  <a:pt x="1708067" y="1181595"/>
                  <a:pt x="1995054" y="1211283"/>
                </a:cubicBezTo>
                <a:cubicBezTo>
                  <a:pt x="2282041" y="1240971"/>
                  <a:pt x="2464130" y="1179616"/>
                  <a:pt x="2648197" y="1211283"/>
                </a:cubicBezTo>
                <a:cubicBezTo>
                  <a:pt x="2832265" y="1242951"/>
                  <a:pt x="2925288" y="1375558"/>
                  <a:pt x="3099459" y="1401288"/>
                </a:cubicBezTo>
                <a:cubicBezTo>
                  <a:pt x="3273630" y="1427018"/>
                  <a:pt x="3469574" y="1427018"/>
                  <a:pt x="3693226" y="1365662"/>
                </a:cubicBezTo>
                <a:cubicBezTo>
                  <a:pt x="3916878" y="1304306"/>
                  <a:pt x="4182093" y="1027215"/>
                  <a:pt x="4441371" y="1033153"/>
                </a:cubicBezTo>
                <a:cubicBezTo>
                  <a:pt x="4700649" y="1039091"/>
                  <a:pt x="4999511" y="1314202"/>
                  <a:pt x="5248893" y="1401288"/>
                </a:cubicBezTo>
                <a:cubicBezTo>
                  <a:pt x="5498275" y="1488374"/>
                  <a:pt x="5763491" y="1581397"/>
                  <a:pt x="5937662" y="1555667"/>
                </a:cubicBezTo>
                <a:cubicBezTo>
                  <a:pt x="6111833" y="1529937"/>
                  <a:pt x="6202878" y="1237013"/>
                  <a:pt x="6293922" y="1246909"/>
                </a:cubicBezTo>
                <a:cubicBezTo>
                  <a:pt x="6384966" y="1256805"/>
                  <a:pt x="6369132" y="1553688"/>
                  <a:pt x="6483927" y="1615044"/>
                </a:cubicBezTo>
                <a:cubicBezTo>
                  <a:pt x="6598722" y="1676400"/>
                  <a:pt x="6907481" y="1617023"/>
                  <a:pt x="6982691" y="1615044"/>
                </a:cubicBezTo>
              </a:path>
            </a:pathLst>
          </a:custGeom>
          <a:ln>
            <a:solidFill>
              <a:srgbClr val="FF0000"/>
            </a:solidFill>
            <a:prstDash val="lg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27" name="Up Arrow 26"/>
          <p:cNvSpPr/>
          <p:nvPr/>
        </p:nvSpPr>
        <p:spPr>
          <a:xfrm rot="1380000" flipV="1">
            <a:off x="7411893" y="4718037"/>
            <a:ext cx="285752" cy="35719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8" name="TextBox 27"/>
          <p:cNvSpPr txBox="1"/>
          <p:nvPr/>
        </p:nvSpPr>
        <p:spPr>
          <a:xfrm>
            <a:off x="7684632" y="4819284"/>
            <a:ext cx="708848" cy="369332"/>
          </a:xfrm>
          <a:prstGeom prst="rect">
            <a:avLst/>
          </a:prstGeom>
          <a:noFill/>
        </p:spPr>
        <p:txBody>
          <a:bodyPr wrap="none" rtlCol="0">
            <a:spAutoFit/>
          </a:bodyPr>
          <a:lstStyle/>
          <a:p>
            <a:r>
              <a:rPr lang="en-US" dirty="0" smtClean="0">
                <a:solidFill>
                  <a:srgbClr val="FF0000"/>
                </a:solidFill>
              </a:rPr>
              <a:t>F</a:t>
            </a:r>
            <a:r>
              <a:rPr lang="id-ID" dirty="0" smtClean="0">
                <a:solidFill>
                  <a:srgbClr val="FF0000"/>
                </a:solidFill>
              </a:rPr>
              <a:t>lood</a:t>
            </a:r>
            <a:endParaRPr lang="id-ID" dirty="0">
              <a:solidFill>
                <a:srgbClr val="FF0000"/>
              </a:solidFill>
            </a:endParaRPr>
          </a:p>
        </p:txBody>
      </p:sp>
      <p:sp>
        <p:nvSpPr>
          <p:cNvPr id="29" name="TextBox 28"/>
          <p:cNvSpPr txBox="1"/>
          <p:nvPr/>
        </p:nvSpPr>
        <p:spPr>
          <a:xfrm>
            <a:off x="4476409" y="4845618"/>
            <a:ext cx="1777987" cy="369332"/>
          </a:xfrm>
          <a:prstGeom prst="rect">
            <a:avLst/>
          </a:prstGeom>
          <a:noFill/>
        </p:spPr>
        <p:txBody>
          <a:bodyPr wrap="none" rtlCol="0">
            <a:spAutoFit/>
          </a:bodyPr>
          <a:lstStyle/>
          <a:p>
            <a:r>
              <a:rPr lang="id-ID" dirty="0" smtClean="0"/>
              <a:t>FISHING VILLAGE</a:t>
            </a:r>
            <a:endParaRPr lang="id-ID" dirty="0"/>
          </a:p>
        </p:txBody>
      </p:sp>
      <p:sp>
        <p:nvSpPr>
          <p:cNvPr id="30" name="TextBox 29"/>
          <p:cNvSpPr txBox="1"/>
          <p:nvPr/>
        </p:nvSpPr>
        <p:spPr>
          <a:xfrm>
            <a:off x="4643064" y="5357826"/>
            <a:ext cx="1214820" cy="369332"/>
          </a:xfrm>
          <a:prstGeom prst="rect">
            <a:avLst/>
          </a:prstGeom>
          <a:noFill/>
        </p:spPr>
        <p:txBody>
          <a:bodyPr wrap="none" rtlCol="0">
            <a:spAutoFit/>
          </a:bodyPr>
          <a:lstStyle/>
          <a:p>
            <a:r>
              <a:rPr lang="id-ID" dirty="0" smtClean="0"/>
              <a:t>mangroves</a:t>
            </a:r>
            <a:endParaRPr lang="id-ID" dirty="0"/>
          </a:p>
        </p:txBody>
      </p:sp>
      <p:sp>
        <p:nvSpPr>
          <p:cNvPr id="31" name="TextBox 30"/>
          <p:cNvSpPr txBox="1"/>
          <p:nvPr/>
        </p:nvSpPr>
        <p:spPr>
          <a:xfrm>
            <a:off x="1255212" y="3461962"/>
            <a:ext cx="2143140" cy="923330"/>
          </a:xfrm>
          <a:prstGeom prst="rect">
            <a:avLst/>
          </a:prstGeom>
          <a:noFill/>
        </p:spPr>
        <p:txBody>
          <a:bodyPr wrap="square" rtlCol="0">
            <a:spAutoFit/>
          </a:bodyPr>
          <a:lstStyle/>
          <a:p>
            <a:r>
              <a:rPr lang="id-ID" dirty="0" smtClean="0">
                <a:solidFill>
                  <a:srgbClr val="7030A0"/>
                </a:solidFill>
              </a:rPr>
              <a:t>Building &amp; </a:t>
            </a:r>
            <a:r>
              <a:rPr lang="en-US" dirty="0" smtClean="0">
                <a:solidFill>
                  <a:srgbClr val="7030A0"/>
                </a:solidFill>
              </a:rPr>
              <a:t>other </a:t>
            </a:r>
            <a:r>
              <a:rPr lang="id-ID" dirty="0" smtClean="0">
                <a:solidFill>
                  <a:srgbClr val="7030A0"/>
                </a:solidFill>
              </a:rPr>
              <a:t>infrastructure</a:t>
            </a:r>
            <a:r>
              <a:rPr lang="en-US" dirty="0" smtClean="0">
                <a:solidFill>
                  <a:srgbClr val="7030A0"/>
                </a:solidFill>
              </a:rPr>
              <a:t>s</a:t>
            </a:r>
            <a:r>
              <a:rPr lang="id-ID" dirty="0" smtClean="0">
                <a:solidFill>
                  <a:srgbClr val="7030A0"/>
                </a:solidFill>
              </a:rPr>
              <a:t> collapse</a:t>
            </a:r>
            <a:r>
              <a:rPr lang="en-US" dirty="0" smtClean="0">
                <a:solidFill>
                  <a:srgbClr val="7030A0"/>
                </a:solidFill>
              </a:rPr>
              <a:t>d</a:t>
            </a:r>
            <a:endParaRPr lang="id-ID" dirty="0">
              <a:solidFill>
                <a:srgbClr val="7030A0"/>
              </a:solidFill>
            </a:endParaRPr>
          </a:p>
        </p:txBody>
      </p:sp>
      <p:sp>
        <p:nvSpPr>
          <p:cNvPr id="32" name="TextBox 31"/>
          <p:cNvSpPr txBox="1"/>
          <p:nvPr/>
        </p:nvSpPr>
        <p:spPr>
          <a:xfrm>
            <a:off x="6500826" y="1643050"/>
            <a:ext cx="1815590" cy="923330"/>
          </a:xfrm>
          <a:prstGeom prst="rect">
            <a:avLst/>
          </a:prstGeom>
          <a:noFill/>
        </p:spPr>
        <p:txBody>
          <a:bodyPr wrap="square" rtlCol="0">
            <a:spAutoFit/>
          </a:bodyPr>
          <a:lstStyle/>
          <a:p>
            <a:r>
              <a:rPr lang="id-ID" dirty="0" smtClean="0">
                <a:solidFill>
                  <a:srgbClr val="7030A0"/>
                </a:solidFill>
              </a:rPr>
              <a:t>Building</a:t>
            </a:r>
            <a:r>
              <a:rPr lang="en-US" dirty="0" smtClean="0">
                <a:solidFill>
                  <a:srgbClr val="7030A0"/>
                </a:solidFill>
              </a:rPr>
              <a:t>s</a:t>
            </a:r>
            <a:r>
              <a:rPr lang="id-ID" dirty="0" smtClean="0">
                <a:solidFill>
                  <a:srgbClr val="7030A0"/>
                </a:solidFill>
              </a:rPr>
              <a:t> &amp; </a:t>
            </a:r>
            <a:r>
              <a:rPr lang="en-US" dirty="0" smtClean="0">
                <a:solidFill>
                  <a:srgbClr val="7030A0"/>
                </a:solidFill>
              </a:rPr>
              <a:t>other </a:t>
            </a:r>
            <a:r>
              <a:rPr lang="id-ID" dirty="0" smtClean="0">
                <a:solidFill>
                  <a:srgbClr val="7030A0"/>
                </a:solidFill>
              </a:rPr>
              <a:t>infrastructure</a:t>
            </a:r>
            <a:r>
              <a:rPr lang="en-US" dirty="0" smtClean="0">
                <a:solidFill>
                  <a:srgbClr val="7030A0"/>
                </a:solidFill>
              </a:rPr>
              <a:t>s</a:t>
            </a:r>
            <a:r>
              <a:rPr lang="id-ID" dirty="0" smtClean="0">
                <a:solidFill>
                  <a:srgbClr val="7030A0"/>
                </a:solidFill>
              </a:rPr>
              <a:t> </a:t>
            </a:r>
            <a:r>
              <a:rPr lang="en-US" dirty="0" smtClean="0">
                <a:solidFill>
                  <a:srgbClr val="7030A0"/>
                </a:solidFill>
              </a:rPr>
              <a:t>c</a:t>
            </a:r>
            <a:r>
              <a:rPr lang="id-ID" dirty="0" smtClean="0">
                <a:solidFill>
                  <a:srgbClr val="7030A0"/>
                </a:solidFill>
              </a:rPr>
              <a:t>ollapse</a:t>
            </a:r>
            <a:r>
              <a:rPr lang="en-US" dirty="0" smtClean="0">
                <a:solidFill>
                  <a:srgbClr val="7030A0"/>
                </a:solidFill>
              </a:rPr>
              <a:t>d</a:t>
            </a:r>
            <a:endParaRPr lang="id-ID" dirty="0">
              <a:solidFill>
                <a:srgbClr val="7030A0"/>
              </a:solidFill>
            </a:endParaRPr>
          </a:p>
        </p:txBody>
      </p:sp>
      <p:sp>
        <p:nvSpPr>
          <p:cNvPr id="33" name="TextBox 32"/>
          <p:cNvSpPr txBox="1"/>
          <p:nvPr/>
        </p:nvSpPr>
        <p:spPr>
          <a:xfrm>
            <a:off x="2771800" y="4653136"/>
            <a:ext cx="2143140" cy="923330"/>
          </a:xfrm>
          <a:prstGeom prst="rect">
            <a:avLst/>
          </a:prstGeom>
          <a:noFill/>
        </p:spPr>
        <p:txBody>
          <a:bodyPr wrap="square" rtlCol="0">
            <a:spAutoFit/>
          </a:bodyPr>
          <a:lstStyle/>
          <a:p>
            <a:r>
              <a:rPr lang="id-ID" dirty="0" smtClean="0">
                <a:solidFill>
                  <a:srgbClr val="7030A0"/>
                </a:solidFill>
              </a:rPr>
              <a:t>Building &amp; </a:t>
            </a:r>
            <a:r>
              <a:rPr lang="en-US" dirty="0" smtClean="0">
                <a:solidFill>
                  <a:srgbClr val="7030A0"/>
                </a:solidFill>
              </a:rPr>
              <a:t>other </a:t>
            </a:r>
            <a:r>
              <a:rPr lang="id-ID" dirty="0" smtClean="0">
                <a:solidFill>
                  <a:srgbClr val="7030A0"/>
                </a:solidFill>
              </a:rPr>
              <a:t>infrastructure</a:t>
            </a:r>
            <a:r>
              <a:rPr lang="en-US" dirty="0" smtClean="0">
                <a:solidFill>
                  <a:srgbClr val="7030A0"/>
                </a:solidFill>
              </a:rPr>
              <a:t>s</a:t>
            </a:r>
            <a:r>
              <a:rPr lang="id-ID" dirty="0" smtClean="0">
                <a:solidFill>
                  <a:srgbClr val="7030A0"/>
                </a:solidFill>
              </a:rPr>
              <a:t> collapse</a:t>
            </a:r>
            <a:r>
              <a:rPr lang="en-US" dirty="0" smtClean="0">
                <a:solidFill>
                  <a:srgbClr val="7030A0"/>
                </a:solidFill>
              </a:rPr>
              <a:t>d</a:t>
            </a:r>
            <a:endParaRPr lang="id-ID" dirty="0">
              <a:solidFill>
                <a:srgbClr val="7030A0"/>
              </a:solidFill>
            </a:endParaRPr>
          </a:p>
        </p:txBody>
      </p:sp>
      <p:sp>
        <p:nvSpPr>
          <p:cNvPr id="34" name="TextBox 33"/>
          <p:cNvSpPr txBox="1"/>
          <p:nvPr/>
        </p:nvSpPr>
        <p:spPr>
          <a:xfrm rot="1041684">
            <a:off x="1683840" y="5059932"/>
            <a:ext cx="942887" cy="369332"/>
          </a:xfrm>
          <a:prstGeom prst="rect">
            <a:avLst/>
          </a:prstGeom>
          <a:noFill/>
        </p:spPr>
        <p:txBody>
          <a:bodyPr wrap="none" rtlCol="0">
            <a:spAutoFit/>
          </a:bodyPr>
          <a:lstStyle/>
          <a:p>
            <a:r>
              <a:rPr lang="id-ID" dirty="0" smtClean="0">
                <a:solidFill>
                  <a:srgbClr val="FF0000"/>
                </a:solidFill>
              </a:rPr>
              <a:t>tsunami</a:t>
            </a:r>
            <a:endParaRPr lang="id-ID" dirty="0">
              <a:solidFill>
                <a:srgbClr val="FF0000"/>
              </a:solidFill>
            </a:endParaRPr>
          </a:p>
        </p:txBody>
      </p:sp>
      <p:sp>
        <p:nvSpPr>
          <p:cNvPr id="35" name="TextBox 34"/>
          <p:cNvSpPr txBox="1"/>
          <p:nvPr/>
        </p:nvSpPr>
        <p:spPr>
          <a:xfrm>
            <a:off x="7170373" y="5521522"/>
            <a:ext cx="942887" cy="369332"/>
          </a:xfrm>
          <a:prstGeom prst="rect">
            <a:avLst/>
          </a:prstGeom>
          <a:noFill/>
        </p:spPr>
        <p:txBody>
          <a:bodyPr wrap="none" rtlCol="0">
            <a:spAutoFit/>
          </a:bodyPr>
          <a:lstStyle/>
          <a:p>
            <a:r>
              <a:rPr lang="id-ID" dirty="0" smtClean="0">
                <a:solidFill>
                  <a:srgbClr val="FF0000"/>
                </a:solidFill>
              </a:rPr>
              <a:t>tsunami</a:t>
            </a:r>
            <a:endParaRPr lang="id-ID" dirty="0">
              <a:solidFill>
                <a:srgbClr val="FF0000"/>
              </a:solidFill>
            </a:endParaRPr>
          </a:p>
        </p:txBody>
      </p:sp>
      <p:sp>
        <p:nvSpPr>
          <p:cNvPr id="36" name="TextBox 35"/>
          <p:cNvSpPr txBox="1"/>
          <p:nvPr/>
        </p:nvSpPr>
        <p:spPr>
          <a:xfrm>
            <a:off x="4211960" y="2492896"/>
            <a:ext cx="1159292" cy="369332"/>
          </a:xfrm>
          <a:prstGeom prst="rect">
            <a:avLst/>
          </a:prstGeom>
          <a:noFill/>
        </p:spPr>
        <p:txBody>
          <a:bodyPr wrap="none" rtlCol="0">
            <a:spAutoFit/>
          </a:bodyPr>
          <a:lstStyle/>
          <a:p>
            <a:r>
              <a:rPr lang="en-US" dirty="0" smtClean="0">
                <a:solidFill>
                  <a:srgbClr val="FF0000"/>
                </a:solidFill>
              </a:rPr>
              <a:t>L</a:t>
            </a:r>
            <a:r>
              <a:rPr lang="id-ID" dirty="0" smtClean="0">
                <a:solidFill>
                  <a:srgbClr val="FF0000"/>
                </a:solidFill>
              </a:rPr>
              <a:t>andslide</a:t>
            </a:r>
            <a:r>
              <a:rPr lang="en-US" dirty="0" smtClean="0">
                <a:solidFill>
                  <a:srgbClr val="FF0000"/>
                </a:solidFill>
              </a:rPr>
              <a:t>s</a:t>
            </a:r>
            <a:endParaRPr lang="id-ID" dirty="0">
              <a:solidFill>
                <a:srgbClr val="FF0000"/>
              </a:solidFill>
            </a:endParaRPr>
          </a:p>
        </p:txBody>
      </p:sp>
      <p:grpSp>
        <p:nvGrpSpPr>
          <p:cNvPr id="54" name="Group 53"/>
          <p:cNvGrpSpPr/>
          <p:nvPr/>
        </p:nvGrpSpPr>
        <p:grpSpPr>
          <a:xfrm>
            <a:off x="1142976" y="4929198"/>
            <a:ext cx="5072098" cy="1428760"/>
            <a:chOff x="1142976" y="4929198"/>
            <a:chExt cx="5072098" cy="1428760"/>
          </a:xfrm>
        </p:grpSpPr>
        <p:cxnSp>
          <p:nvCxnSpPr>
            <p:cNvPr id="39" name="Straight Arrow Connector 38"/>
            <p:cNvCxnSpPr/>
            <p:nvPr/>
          </p:nvCxnSpPr>
          <p:spPr>
            <a:xfrm rot="5400000" flipH="1" flipV="1">
              <a:off x="5572132" y="5643578"/>
              <a:ext cx="857256" cy="42862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5400000" flipH="1" flipV="1">
              <a:off x="3714744" y="5715016"/>
              <a:ext cx="857256" cy="42862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rot="5400000" flipH="1" flipV="1">
              <a:off x="928662" y="5143512"/>
              <a:ext cx="857256" cy="42862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sp>
        <p:nvSpPr>
          <p:cNvPr id="56" name="Freeform 55"/>
          <p:cNvSpPr/>
          <p:nvPr/>
        </p:nvSpPr>
        <p:spPr>
          <a:xfrm>
            <a:off x="555009" y="1828800"/>
            <a:ext cx="7442579" cy="4299045"/>
          </a:xfrm>
          <a:custGeom>
            <a:avLst/>
            <a:gdLst>
              <a:gd name="connsiteX0" fmla="*/ 2188191 w 7442579"/>
              <a:gd name="connsiteY0" fmla="*/ 0 h 4299045"/>
              <a:gd name="connsiteX1" fmla="*/ 605051 w 7442579"/>
              <a:gd name="connsiteY1" fmla="*/ 1160060 h 4299045"/>
              <a:gd name="connsiteX2" fmla="*/ 141027 w 7442579"/>
              <a:gd name="connsiteY2" fmla="*/ 3016155 h 4299045"/>
              <a:gd name="connsiteX3" fmla="*/ 1451212 w 7442579"/>
              <a:gd name="connsiteY3" fmla="*/ 3753134 h 4299045"/>
              <a:gd name="connsiteX4" fmla="*/ 3252716 w 7442579"/>
              <a:gd name="connsiteY4" fmla="*/ 4094328 h 4299045"/>
              <a:gd name="connsiteX5" fmla="*/ 4767618 w 7442579"/>
              <a:gd name="connsiteY5" fmla="*/ 4162567 h 4299045"/>
              <a:gd name="connsiteX6" fmla="*/ 5968621 w 7442579"/>
              <a:gd name="connsiteY6" fmla="*/ 4299045 h 4299045"/>
              <a:gd name="connsiteX7" fmla="*/ 7442579 w 7442579"/>
              <a:gd name="connsiteY7" fmla="*/ 4244454 h 429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42579" h="4299045">
                <a:moveTo>
                  <a:pt x="2188191" y="0"/>
                </a:moveTo>
                <a:cubicBezTo>
                  <a:pt x="1567218" y="328684"/>
                  <a:pt x="946245" y="657368"/>
                  <a:pt x="605051" y="1160060"/>
                </a:cubicBezTo>
                <a:cubicBezTo>
                  <a:pt x="263857" y="1662752"/>
                  <a:pt x="0" y="2583976"/>
                  <a:pt x="141027" y="3016155"/>
                </a:cubicBezTo>
                <a:cubicBezTo>
                  <a:pt x="282054" y="3448334"/>
                  <a:pt x="932597" y="3573439"/>
                  <a:pt x="1451212" y="3753134"/>
                </a:cubicBezTo>
                <a:cubicBezTo>
                  <a:pt x="1969827" y="3932829"/>
                  <a:pt x="2699982" y="4026089"/>
                  <a:pt x="3252716" y="4094328"/>
                </a:cubicBezTo>
                <a:cubicBezTo>
                  <a:pt x="3805450" y="4162567"/>
                  <a:pt x="4314967" y="4128448"/>
                  <a:pt x="4767618" y="4162567"/>
                </a:cubicBezTo>
                <a:cubicBezTo>
                  <a:pt x="5220269" y="4196686"/>
                  <a:pt x="5522794" y="4285397"/>
                  <a:pt x="5968621" y="4299045"/>
                </a:cubicBezTo>
                <a:lnTo>
                  <a:pt x="7442579" y="4244454"/>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linds(horizontal)">
                                      <p:cBhvr>
                                        <p:cTn id="12" dur="500"/>
                                        <p:tgtEl>
                                          <p:spTgt spid="3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blinds(horizontal)">
                                      <p:cBhvr>
                                        <p:cTn id="15" dur="500"/>
                                        <p:tgtEl>
                                          <p:spTgt spid="31"/>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blinds(horizontal)">
                                      <p:cBhvr>
                                        <p:cTn id="18" dur="500"/>
                                        <p:tgtEl>
                                          <p:spTgt spid="33"/>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blinds(horizontal)">
                                      <p:cBhvr>
                                        <p:cTn id="23" dur="500"/>
                                        <p:tgtEl>
                                          <p:spTgt spid="17"/>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blinds(horizontal)">
                                      <p:cBhvr>
                                        <p:cTn id="26" dur="500"/>
                                        <p:tgtEl>
                                          <p:spTgt spid="18"/>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blinds(horizontal)">
                                      <p:cBhvr>
                                        <p:cTn id="29" dur="500"/>
                                        <p:tgtEl>
                                          <p:spTgt spid="36"/>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blinds(horizontal)">
                                      <p:cBhvr>
                                        <p:cTn id="34" dur="500"/>
                                        <p:tgtEl>
                                          <p:spTgt spid="19"/>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blinds(horizontal)">
                                      <p:cBhvr>
                                        <p:cTn id="39" dur="500"/>
                                        <p:tgtEl>
                                          <p:spTgt spid="21"/>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blinds(horizontal)">
                                      <p:cBhvr>
                                        <p:cTn id="42" dur="500"/>
                                        <p:tgtEl>
                                          <p:spTgt spid="22"/>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blinds(horizontal)">
                                      <p:cBhvr>
                                        <p:cTn id="45" dur="500"/>
                                        <p:tgtEl>
                                          <p:spTgt spid="20"/>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blinds(horizontal)">
                                      <p:cBhvr>
                                        <p:cTn id="50" dur="500"/>
                                        <p:tgtEl>
                                          <p:spTgt spid="24"/>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blinds(horizontal)">
                                      <p:cBhvr>
                                        <p:cTn id="55" dur="500"/>
                                        <p:tgtEl>
                                          <p:spTgt spid="25"/>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28"/>
                                        </p:tgtEl>
                                        <p:attrNameLst>
                                          <p:attrName>style.visibility</p:attrName>
                                        </p:attrNameLst>
                                      </p:cBhvr>
                                      <p:to>
                                        <p:strVal val="visible"/>
                                      </p:to>
                                    </p:set>
                                    <p:animEffect transition="in" filter="blinds(horizontal)">
                                      <p:cBhvr>
                                        <p:cTn id="60" dur="500"/>
                                        <p:tgtEl>
                                          <p:spTgt spid="28"/>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blinds(horizontal)">
                                      <p:cBhvr>
                                        <p:cTn id="63" dur="500"/>
                                        <p:tgtEl>
                                          <p:spTgt spid="27"/>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54"/>
                                        </p:tgtEl>
                                        <p:attrNameLst>
                                          <p:attrName>style.visibility</p:attrName>
                                        </p:attrNameLst>
                                      </p:cBhvr>
                                      <p:to>
                                        <p:strVal val="visible"/>
                                      </p:to>
                                    </p:set>
                                    <p:animEffect transition="in" filter="blinds(horizontal)">
                                      <p:cBhvr>
                                        <p:cTn id="68" dur="500"/>
                                        <p:tgtEl>
                                          <p:spTgt spid="54"/>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26"/>
                                        </p:tgtEl>
                                        <p:attrNameLst>
                                          <p:attrName>style.visibility</p:attrName>
                                        </p:attrNameLst>
                                      </p:cBhvr>
                                      <p:to>
                                        <p:strVal val="visible"/>
                                      </p:to>
                                    </p:set>
                                    <p:animEffect transition="in" filter="blinds(horizontal)">
                                      <p:cBhvr>
                                        <p:cTn id="73" dur="500"/>
                                        <p:tgtEl>
                                          <p:spTgt spid="26"/>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blinds(horizontal)">
                                      <p:cBhvr>
                                        <p:cTn id="76" dur="500"/>
                                        <p:tgtEl>
                                          <p:spTgt spid="35"/>
                                        </p:tgtEl>
                                      </p:cBhvr>
                                    </p:animEffect>
                                  </p:childTnLst>
                                </p:cTn>
                              </p:par>
                              <p:par>
                                <p:cTn id="77" presetID="3" presetClass="entr" presetSubtype="10" fill="hold" grpId="0" nodeType="withEffect">
                                  <p:stCondLst>
                                    <p:cond delay="0"/>
                                  </p:stCondLst>
                                  <p:childTnLst>
                                    <p:set>
                                      <p:cBhvr>
                                        <p:cTn id="78" dur="1" fill="hold">
                                          <p:stCondLst>
                                            <p:cond delay="0"/>
                                          </p:stCondLst>
                                        </p:cTn>
                                        <p:tgtEl>
                                          <p:spTgt spid="34"/>
                                        </p:tgtEl>
                                        <p:attrNameLst>
                                          <p:attrName>style.visibility</p:attrName>
                                        </p:attrNameLst>
                                      </p:cBhvr>
                                      <p:to>
                                        <p:strVal val="visible"/>
                                      </p:to>
                                    </p:set>
                                    <p:animEffect transition="in" filter="blinds(horizontal)">
                                      <p:cBhvr>
                                        <p:cTn id="79"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animBg="1"/>
      <p:bldP spid="18" grpId="0"/>
      <p:bldP spid="19" grpId="0"/>
      <p:bldP spid="20" grpId="0" animBg="1"/>
      <p:bldP spid="21" grpId="0" animBg="1"/>
      <p:bldP spid="22" grpId="0" animBg="1"/>
      <p:bldP spid="24" grpId="0" animBg="1"/>
      <p:bldP spid="25" grpId="0"/>
      <p:bldP spid="26" grpId="0" animBg="1"/>
      <p:bldP spid="27" grpId="0" animBg="1"/>
      <p:bldP spid="28" grpId="0"/>
      <p:bldP spid="31" grpId="0"/>
      <p:bldP spid="32" grpId="0"/>
      <p:bldP spid="33" grpId="0"/>
      <p:bldP spid="34" grpId="0"/>
      <p:bldP spid="35" grpId="0"/>
      <p:bldP spid="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79512" y="1268760"/>
            <a:ext cx="8712968" cy="4752528"/>
          </a:xfrm>
          <a:prstGeom prst="rect">
            <a:avLst/>
          </a:prstGeom>
        </p:spPr>
        <p:txBody>
          <a:bodyPr/>
          <a:lstStyle/>
          <a:p>
            <a:pPr>
              <a:spcBef>
                <a:spcPct val="0"/>
              </a:spcBef>
            </a:pPr>
            <a:r>
              <a:rPr lang="en-US" sz="3200" b="1" dirty="0" smtClean="0">
                <a:solidFill>
                  <a:srgbClr val="002060"/>
                </a:solidFill>
              </a:rPr>
              <a:t>Response </a:t>
            </a:r>
            <a:r>
              <a:rPr lang="en-US" sz="3200" dirty="0" smtClean="0"/>
              <a:t>has been </a:t>
            </a:r>
            <a:r>
              <a:rPr lang="en-US" sz="3200" b="1" dirty="0" smtClean="0"/>
              <a:t>COMPLETED, and YOU as a member of a team constituted by the Government to </a:t>
            </a:r>
            <a:r>
              <a:rPr lang="en-US" sz="3200" b="1" dirty="0" smtClean="0">
                <a:solidFill>
                  <a:srgbClr val="00B050"/>
                </a:solidFill>
              </a:rPr>
              <a:t>plan for recovery</a:t>
            </a:r>
            <a:r>
              <a:rPr lang="en-US" sz="3200" b="1" dirty="0" smtClean="0"/>
              <a:t> are expected to: </a:t>
            </a:r>
          </a:p>
          <a:p>
            <a:pPr>
              <a:spcBef>
                <a:spcPct val="0"/>
              </a:spcBef>
            </a:pPr>
            <a:endParaRPr lang="en-US" sz="2800" b="1" dirty="0" smtClean="0"/>
          </a:p>
          <a:p>
            <a:pPr marL="461963" indent="-461963">
              <a:spcBef>
                <a:spcPct val="0"/>
              </a:spcBef>
              <a:buFont typeface="Wingdings" pitchFamily="2" charset="2"/>
              <a:buChar char="q"/>
            </a:pPr>
            <a:r>
              <a:rPr lang="en-US" sz="3200" b="1" dirty="0" smtClean="0"/>
              <a:t>provide advice and suggest options for recovery</a:t>
            </a:r>
          </a:p>
          <a:p>
            <a:pPr marL="461963" indent="-461963">
              <a:spcBef>
                <a:spcPct val="0"/>
              </a:spcBef>
              <a:buFont typeface="Wingdings" pitchFamily="2" charset="2"/>
              <a:buChar char="q"/>
            </a:pPr>
            <a:r>
              <a:rPr lang="en-US" sz="3200" b="1" dirty="0" smtClean="0"/>
              <a:t>ensure comprehensive and inclusive recovery </a:t>
            </a:r>
          </a:p>
          <a:p>
            <a:pPr marL="461963" indent="-461963">
              <a:spcBef>
                <a:spcPct val="0"/>
              </a:spcBef>
              <a:buFont typeface="Wingdings" pitchFamily="2" charset="2"/>
              <a:buChar char="q"/>
            </a:pPr>
            <a:r>
              <a:rPr lang="en-US" sz="3200" b="1" dirty="0" smtClean="0"/>
              <a:t>meet the needs of members of the community, including the marginalized </a:t>
            </a:r>
          </a:p>
          <a:p>
            <a:pPr marL="461963" indent="-461963">
              <a:spcBef>
                <a:spcPct val="0"/>
              </a:spcBef>
              <a:buFont typeface="Wingdings" pitchFamily="2" charset="2"/>
              <a:buChar char="q"/>
            </a:pPr>
            <a:r>
              <a:rPr lang="en-US" sz="3200" b="1" dirty="0" smtClean="0"/>
              <a:t>follow “build back better” principle </a:t>
            </a:r>
          </a:p>
        </p:txBody>
      </p:sp>
      <p:sp>
        <p:nvSpPr>
          <p:cNvPr id="3" name="Title 1"/>
          <p:cNvSpPr txBox="1">
            <a:spLocks/>
          </p:cNvSpPr>
          <p:nvPr/>
        </p:nvSpPr>
        <p:spPr>
          <a:xfrm>
            <a:off x="457200" y="19776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70C0"/>
                </a:solidFill>
                <a:effectLst/>
                <a:uLnTx/>
                <a:uFillTx/>
                <a:latin typeface="+mj-lt"/>
                <a:ea typeface="+mj-ea"/>
                <a:cs typeface="+mj-cs"/>
              </a:rPr>
              <a:t>INSTRUCTIONS</a:t>
            </a:r>
            <a:endParaRPr kumimoji="0" lang="id-ID" sz="4400" b="1" i="0" u="none" strike="noStrike" kern="1200" cap="none" spc="0" normalizeH="0" baseline="0" noProof="0" dirty="0">
              <a:ln>
                <a:noFill/>
              </a:ln>
              <a:solidFill>
                <a:srgbClr val="0070C0"/>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52909"/>
            <a:ext cx="8640960" cy="6232475"/>
          </a:xfrm>
          <a:prstGeom prst="rect">
            <a:avLst/>
          </a:prstGeom>
        </p:spPr>
        <p:txBody>
          <a:bodyPr wrap="square">
            <a:spAutoFit/>
          </a:bodyPr>
          <a:lstStyle/>
          <a:p>
            <a:r>
              <a:rPr lang="en-US" sz="1900" dirty="0" smtClean="0"/>
              <a:t>You have been briefed on a menu of options and the different approaches to tackle the challenges of recovery. </a:t>
            </a:r>
          </a:p>
          <a:p>
            <a:endParaRPr lang="en-US" sz="1200" dirty="0" smtClean="0"/>
          </a:p>
          <a:p>
            <a:r>
              <a:rPr lang="en-US" sz="1900" dirty="0" smtClean="0"/>
              <a:t>Your team consists of engineers, technical specialists, finance and budget experts and community organizers. Your task in the team is to flag the key issues and the different approaches that can be adopted to address the challenges. </a:t>
            </a:r>
          </a:p>
          <a:p>
            <a:endParaRPr lang="en-US" sz="1200" dirty="0" smtClean="0"/>
          </a:p>
          <a:p>
            <a:pPr marL="803275" indent="-803275" algn="just"/>
            <a:r>
              <a:rPr lang="en-US" sz="1900" dirty="0" smtClean="0"/>
              <a:t>Step 1:   Nominate one person of the group as </a:t>
            </a:r>
            <a:r>
              <a:rPr lang="en-US" sz="1900" b="1" dirty="0" err="1" smtClean="0">
                <a:solidFill>
                  <a:srgbClr val="0070C0"/>
                </a:solidFill>
              </a:rPr>
              <a:t>rapporteur</a:t>
            </a:r>
            <a:r>
              <a:rPr lang="en-US" sz="1900" dirty="0" smtClean="0"/>
              <a:t> who will note the points of discussion on the flipchart/white board </a:t>
            </a:r>
          </a:p>
          <a:p>
            <a:pPr marL="803275" indent="-803275" algn="just"/>
            <a:r>
              <a:rPr lang="en-US" sz="1900" dirty="0" smtClean="0"/>
              <a:t>Step 2:  As a team discuss the issues, challenges and options for recovery, based on the information provided in the scenario. You can </a:t>
            </a:r>
            <a:r>
              <a:rPr lang="en-US" sz="1900" b="1" dirty="0" smtClean="0">
                <a:solidFill>
                  <a:srgbClr val="0070C0"/>
                </a:solidFill>
              </a:rPr>
              <a:t>make assumptions </a:t>
            </a:r>
            <a:r>
              <a:rPr lang="en-US" sz="1900" dirty="0" smtClean="0"/>
              <a:t>as you go along, to fill in any information gaps, but be sure to mention the assumptions</a:t>
            </a:r>
          </a:p>
          <a:p>
            <a:pPr marL="803275" indent="-803275" algn="just"/>
            <a:r>
              <a:rPr lang="en-US" sz="1900" dirty="0" smtClean="0"/>
              <a:t>Step 3: Based on the discussions, for each sector, draft the </a:t>
            </a:r>
            <a:r>
              <a:rPr lang="en-US" sz="1900" dirty="0" smtClean="0">
                <a:solidFill>
                  <a:srgbClr val="0070C0"/>
                </a:solidFill>
              </a:rPr>
              <a:t>basic principles </a:t>
            </a:r>
            <a:r>
              <a:rPr lang="en-US" sz="1900" dirty="0" smtClean="0"/>
              <a:t>and </a:t>
            </a:r>
            <a:r>
              <a:rPr lang="en-US" sz="1900" dirty="0" smtClean="0">
                <a:solidFill>
                  <a:srgbClr val="0070C0"/>
                </a:solidFill>
              </a:rPr>
              <a:t>guidance for a recovery plan</a:t>
            </a:r>
            <a:r>
              <a:rPr lang="en-US" sz="1900" dirty="0" smtClean="0"/>
              <a:t>. The plan may mention the key challenges, the basic approach to recovery and some of the options suggested. This document will form the input of the team to a policy paper on the sectoral recovery for the government (</a:t>
            </a:r>
            <a:r>
              <a:rPr lang="en-US" sz="1900" b="1" dirty="0" smtClean="0">
                <a:solidFill>
                  <a:srgbClr val="0070C0"/>
                </a:solidFill>
              </a:rPr>
              <a:t>RECOMMENDATIONS</a:t>
            </a:r>
            <a:r>
              <a:rPr lang="en-US" sz="1900" dirty="0" smtClean="0"/>
              <a:t>)</a:t>
            </a:r>
          </a:p>
          <a:p>
            <a:pPr marL="803275" indent="-803275" algn="just"/>
            <a:r>
              <a:rPr lang="en-US" sz="1900" dirty="0" smtClean="0"/>
              <a:t>Step 4:  One member of the team will present the findings to the plenary. Assume the </a:t>
            </a:r>
            <a:r>
              <a:rPr lang="en-US" sz="1900" b="1" dirty="0" smtClean="0">
                <a:solidFill>
                  <a:srgbClr val="0070C0"/>
                </a:solidFill>
              </a:rPr>
              <a:t>Governor</a:t>
            </a:r>
            <a:r>
              <a:rPr lang="en-US" sz="1900" dirty="0" smtClean="0"/>
              <a:t>/political head of the province is </a:t>
            </a:r>
            <a:r>
              <a:rPr lang="en-US" sz="1900" b="1" dirty="0" smtClean="0">
                <a:solidFill>
                  <a:srgbClr val="0070C0"/>
                </a:solidFill>
              </a:rPr>
              <a:t>attending</a:t>
            </a:r>
            <a:r>
              <a:rPr lang="en-US" sz="1900" dirty="0" smtClean="0"/>
              <a:t> the briefing. Other teams will cross question and all your team members are free to respond</a:t>
            </a:r>
            <a:endParaRPr lang="en-US" sz="1900" dirty="0"/>
          </a:p>
        </p:txBody>
      </p:sp>
      <p:sp>
        <p:nvSpPr>
          <p:cNvPr id="3" name="Title 1"/>
          <p:cNvSpPr txBox="1">
            <a:spLocks/>
          </p:cNvSpPr>
          <p:nvPr/>
        </p:nvSpPr>
        <p:spPr>
          <a:xfrm>
            <a:off x="467544" y="0"/>
            <a:ext cx="8229600" cy="710952"/>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70C0"/>
                </a:solidFill>
                <a:effectLst/>
                <a:uLnTx/>
                <a:uFillTx/>
                <a:latin typeface="+mj-lt"/>
                <a:ea typeface="+mj-ea"/>
                <a:cs typeface="+mj-cs"/>
              </a:rPr>
              <a:t>Steps</a:t>
            </a:r>
            <a:endParaRPr kumimoji="0" lang="id-ID" sz="4400" b="1" i="0" u="none" strike="noStrike" kern="1200" cap="none" spc="0" normalizeH="0" baseline="0" noProof="0" dirty="0">
              <a:ln>
                <a:noFill/>
              </a:ln>
              <a:solidFill>
                <a:srgbClr val="0070C0"/>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1008112"/>
          </a:xfrm>
        </p:spPr>
        <p:txBody>
          <a:bodyPr/>
          <a:lstStyle/>
          <a:p>
            <a:r>
              <a:rPr lang="id-ID" dirty="0" smtClean="0"/>
              <a:t>ASSUMPTIONS</a:t>
            </a:r>
            <a:endParaRPr lang="id-ID" dirty="0"/>
          </a:p>
        </p:txBody>
      </p:sp>
      <p:sp>
        <p:nvSpPr>
          <p:cNvPr id="3" name="Content Placeholder 2"/>
          <p:cNvSpPr>
            <a:spLocks noGrp="1"/>
          </p:cNvSpPr>
          <p:nvPr>
            <p:ph idx="1"/>
          </p:nvPr>
        </p:nvSpPr>
        <p:spPr/>
        <p:txBody>
          <a:bodyPr/>
          <a:lstStyle/>
          <a:p>
            <a:r>
              <a:rPr lang="id-ID" dirty="0" smtClean="0"/>
              <a:t>USD 5 Million </a:t>
            </a:r>
            <a:r>
              <a:rPr lang="id-ID" dirty="0" smtClean="0">
                <a:sym typeface="Wingdings" pitchFamily="2" charset="2"/>
              </a:rPr>
              <a:t> organizations, donors and domestic agencies</a:t>
            </a:r>
          </a:p>
          <a:p>
            <a:r>
              <a:rPr lang="id-ID" dirty="0" smtClean="0">
                <a:sym typeface="Wingdings" pitchFamily="2" charset="2"/>
              </a:rPr>
              <a:t>20 international NGOs and over 30 local NGOs</a:t>
            </a:r>
          </a:p>
          <a:p>
            <a:r>
              <a:rPr lang="id-ID" dirty="0" smtClean="0">
                <a:sym typeface="Wingdings" pitchFamily="2" charset="2"/>
              </a:rPr>
              <a:t>6 villages</a:t>
            </a:r>
            <a:endParaRPr lang="id-ID"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TotalTime>
  <Words>430</Words>
  <Application>Microsoft Office PowerPoint</Application>
  <PresentationFormat>On-screen Show (4:3)</PresentationFormat>
  <Paragraphs>62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DEMOGRAPHICS</vt:lpstr>
      <vt:lpstr>EARTHQUAKE of 7 Richter</vt:lpstr>
      <vt:lpstr>Slide 4</vt:lpstr>
      <vt:lpstr>Slide 5</vt:lpstr>
      <vt:lpstr>ASSUMPTIONS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FOR  EX-POST RECOVERY</dc:title>
  <dc:creator>toshiba</dc:creator>
  <cp:lastModifiedBy>Gerald Potutan</cp:lastModifiedBy>
  <cp:revision>23</cp:revision>
  <dcterms:created xsi:type="dcterms:W3CDTF">2011-10-17T02:12:23Z</dcterms:created>
  <dcterms:modified xsi:type="dcterms:W3CDTF">2012-02-10T00:30:12Z</dcterms:modified>
</cp:coreProperties>
</file>