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7"/>
  </p:notesMasterIdLst>
  <p:sldIdLst>
    <p:sldId id="280" r:id="rId2"/>
    <p:sldId id="272" r:id="rId3"/>
    <p:sldId id="279" r:id="rId4"/>
    <p:sldId id="278" r:id="rId5"/>
    <p:sldId id="276" r:id="rId6"/>
    <p:sldId id="266" r:id="rId7"/>
    <p:sldId id="267" r:id="rId8"/>
    <p:sldId id="262" r:id="rId9"/>
    <p:sldId id="261" r:id="rId10"/>
    <p:sldId id="275" r:id="rId11"/>
    <p:sldId id="274" r:id="rId12"/>
    <p:sldId id="263" r:id="rId13"/>
    <p:sldId id="271" r:id="rId14"/>
    <p:sldId id="269" r:id="rId15"/>
    <p:sldId id="270" r:id="rId16"/>
  </p:sldIdLst>
  <p:sldSz cx="9144000" cy="6858000" type="screen4x3"/>
  <p:notesSz cx="9926638" cy="679767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602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BD6CF-BB05-4E54-847F-38AE77533D6F}" type="datetimeFigureOut">
              <a:rPr lang="en-US" smtClean="0"/>
              <a:pPr/>
              <a:t>1/31/2014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6BBC5-E304-49A3-9F2D-E2AB97D33AC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0038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BBC5-E304-49A3-9F2D-E2AB97D33AC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58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06BBC5-E304-49A3-9F2D-E2AB97D33AC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4586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6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71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2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15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74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25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63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60F6A-1848-4AB3-BA17-16AD2FE0631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C9FEA-F50F-4B90-8073-4FC4E0B234C0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53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03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54A6-639D-4C97-ABED-61FAD7C3124C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31/01/2014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8CF80-7D1D-4775-A7DC-5ACF8ADA5ADD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301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3103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B91C0E4-8C89-4245-AA85-A043AB311A3C}" type="datetime1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31/01/2014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DD0891C-5A50-4350-B1CA-EED224E101B1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4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emailto:reservas@hmhotelec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mailto:reservas@hotelmarcelius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maps.google.com.ec/local_url?dq=restaurantes&amp;q=http://www.mami-t.com/&amp;oi=miw&amp;sa=X&amp;ct=miw_link&amp;cd=1&amp;cad=homepage,cid:16127283375194908762&amp;ei=3yfpUpOPLNO_gQSO8oKICw&amp;s=ANYYN7llpUDqd1DbMo-xJumVMB1py6XaMA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maps.google.com.ec/local_url?dq=restaurantes&amp;q=http://restaurantescolon.com/html/sp/&amp;ved=0CFoQ5AQ&amp;sa=X&amp;ei=3yfpUpOPLNO_gQSO8oKICw&amp;s=ANYYN7kpuGPXvVnYTzj7gyu4evGJUJw1Vw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hyperlink" Target="http://maps.google.com.ec/local_url?dq=restaurantes&amp;q=http://www.cocolon.com.ec/&amp;ved=0CIkBEOQE&amp;sa=X&amp;ei=3yfpUpOPLNO_gQSO8oKICw&amp;s=ANYYN7lnH2OqTvbP2wq_LwX5Sva2Ee7gXw" TargetMode="External"/><Relationship Id="rId4" Type="http://schemas.openxmlformats.org/officeDocument/2006/relationships/hyperlink" Target="http://maps.google.com.ec/local_url?dq=restaurantes&amp;q=http://www.noesushibar.com/&amp;oi=miw&amp;sa=X&amp;ct=miw_link&amp;cd=1&amp;cad=homepage,cid:12190227520152922406&amp;ei=3yfpUpOPLNO_gQSO8oKICw&amp;s=ANYYN7nVvcT3GFdqno3FpoBaECQeC14VOw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9" r="9133"/>
          <a:stretch/>
        </p:blipFill>
        <p:spPr bwMode="auto">
          <a:xfrm>
            <a:off x="71406" y="669416"/>
            <a:ext cx="8921880" cy="161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6667" t="73334" r="18229" b="10833"/>
          <a:stretch>
            <a:fillRect/>
          </a:stretch>
        </p:blipFill>
        <p:spPr bwMode="auto">
          <a:xfrm>
            <a:off x="428596" y="5537850"/>
            <a:ext cx="8215370" cy="12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-32" y="314324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Nota Logística</a:t>
            </a:r>
            <a:endParaRPr lang="es-E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79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300244" y="620688"/>
            <a:ext cx="1175412" cy="12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22504" y="777478"/>
            <a:ext cx="63458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Hm International Hotel  </a:t>
            </a:r>
            <a:endParaRPr lang="es-ES" sz="48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2272145"/>
            <a:ext cx="5040560" cy="30290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Habitación Sencilla: US $ 74,89*</a:t>
            </a:r>
          </a:p>
          <a:p>
            <a:r>
              <a:rPr lang="es-ES" sz="1600" dirty="0" smtClean="0"/>
              <a:t>Habitación doble: US $ 86,40*</a:t>
            </a:r>
          </a:p>
          <a:p>
            <a:r>
              <a:rPr lang="es-ES" sz="1600" dirty="0" smtClean="0"/>
              <a:t> </a:t>
            </a:r>
          </a:p>
          <a:p>
            <a:r>
              <a:rPr lang="es-ES" sz="1600" dirty="0" smtClean="0"/>
              <a:t>*La tarifa incluye el 22% de servicio.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Dirección: </a:t>
            </a:r>
            <a:r>
              <a:rPr lang="es-EC" sz="1600" dirty="0"/>
              <a:t>Kennedy Norte, Alberto </a:t>
            </a:r>
            <a:r>
              <a:rPr lang="es-EC" sz="1600" dirty="0" smtClean="0"/>
              <a:t>Borges </a:t>
            </a:r>
            <a:r>
              <a:rPr lang="es-EC" sz="1600" dirty="0"/>
              <a:t>y 1er Pasaje</a:t>
            </a:r>
            <a:r>
              <a:rPr lang="es-EC" sz="1600" dirty="0" smtClean="0"/>
              <a:t>.</a:t>
            </a:r>
          </a:p>
          <a:p>
            <a:endParaRPr lang="es-ES" sz="1600" dirty="0" smtClean="0"/>
          </a:p>
          <a:p>
            <a:r>
              <a:rPr lang="es-EC" sz="1600" dirty="0"/>
              <a:t>El hotel esta ubicado a </a:t>
            </a:r>
            <a:r>
              <a:rPr lang="es-EC" sz="1600" dirty="0" smtClean="0"/>
              <a:t>5 </a:t>
            </a:r>
            <a:r>
              <a:rPr lang="es-EC" sz="1600" dirty="0"/>
              <a:t>minutos del Aeropuerto Internacional Jose Joaquín de Olmedo.</a:t>
            </a:r>
            <a:endParaRPr lang="es-ES" sz="1600" dirty="0"/>
          </a:p>
          <a:p>
            <a:endParaRPr lang="es-E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16024" y="5949280"/>
            <a:ext cx="41399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b="1" i="1" u="sng" dirty="0" smtClean="0"/>
              <a:t>Reservaciones:</a:t>
            </a:r>
            <a:r>
              <a:rPr lang="en-US" sz="1400" b="1" i="1" u="sng" dirty="0" smtClean="0"/>
              <a:t/>
            </a:r>
            <a:br>
              <a:rPr lang="en-US" sz="1400" b="1" i="1" u="sng" dirty="0" smtClean="0"/>
            </a:br>
            <a:r>
              <a:rPr lang="en-US" sz="1400" dirty="0" smtClean="0"/>
              <a:t>Tatiana Cantos</a:t>
            </a:r>
            <a:r>
              <a:rPr lang="en-US" sz="1400" b="1" i="1" u="sng" dirty="0" smtClean="0">
                <a:latin typeface="Calibri (Títulos)"/>
              </a:rPr>
              <a:t/>
            </a:r>
            <a:br>
              <a:rPr lang="en-US" sz="1400" b="1" i="1" u="sng" dirty="0" smtClean="0">
                <a:latin typeface="Calibri (Títulos)"/>
              </a:rPr>
            </a:br>
            <a:r>
              <a:rPr lang="en-US" sz="1400" dirty="0" smtClean="0">
                <a:latin typeface="Calibri (Títulos)"/>
              </a:rPr>
              <a:t>Telf.: </a:t>
            </a:r>
            <a:r>
              <a:rPr lang="es-EC" sz="1400" dirty="0">
                <a:latin typeface="Calibri (Títulos)"/>
              </a:rPr>
              <a:t>(593-4) </a:t>
            </a:r>
            <a:r>
              <a:rPr lang="es-EC" sz="1400" dirty="0" smtClean="0">
                <a:latin typeface="Calibri (Títulos)"/>
              </a:rPr>
              <a:t> </a:t>
            </a:r>
            <a:r>
              <a:rPr lang="es-EC" sz="1400" dirty="0">
                <a:latin typeface="Calibri (Títulos)"/>
              </a:rPr>
              <a:t>2280806</a:t>
            </a:r>
            <a:br>
              <a:rPr lang="es-EC" sz="1400" dirty="0">
                <a:latin typeface="Calibri (Títulos)"/>
              </a:rPr>
            </a:br>
            <a:r>
              <a:rPr lang="es-EC" sz="1400" dirty="0">
                <a:latin typeface="Calibri (Títulos)"/>
                <a:hlinkClick r:id="rId4"/>
              </a:rPr>
              <a:t>reservas@hmhotelec.com</a:t>
            </a:r>
            <a:r>
              <a:rPr lang="en-US" sz="1400" dirty="0" smtClean="0">
                <a:latin typeface="Calibri (Títulos)"/>
              </a:rPr>
              <a:t/>
            </a:r>
            <a:br>
              <a:rPr lang="en-US" sz="1400" dirty="0" smtClean="0">
                <a:latin typeface="Calibri (Títulos)"/>
              </a:rPr>
            </a:br>
            <a:endParaRPr lang="en-US" sz="1400" b="1" i="1" u="sng" dirty="0">
              <a:latin typeface="Calibri (Títulos)"/>
            </a:endParaRPr>
          </a:p>
        </p:txBody>
      </p:sp>
      <p:pic>
        <p:nvPicPr>
          <p:cNvPr id="2052" name="Picture 4" descr="http://micamino.info/media/places/12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43" r="8575"/>
          <a:stretch/>
        </p:blipFill>
        <p:spPr bwMode="auto">
          <a:xfrm>
            <a:off x="5587110" y="2556995"/>
            <a:ext cx="3118009" cy="2459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69" t="8370" r="8370" b="13068"/>
          <a:stretch/>
        </p:blipFill>
        <p:spPr bwMode="auto">
          <a:xfrm>
            <a:off x="7956376" y="5733256"/>
            <a:ext cx="972553" cy="97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strella de 5 puntas"/>
          <p:cNvSpPr/>
          <p:nvPr/>
        </p:nvSpPr>
        <p:spPr>
          <a:xfrm>
            <a:off x="6804248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12 Estrella de 5 puntas"/>
          <p:cNvSpPr/>
          <p:nvPr/>
        </p:nvSpPr>
        <p:spPr>
          <a:xfrm>
            <a:off x="7092280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Estrella de 5 puntas"/>
          <p:cNvSpPr/>
          <p:nvPr/>
        </p:nvSpPr>
        <p:spPr>
          <a:xfrm>
            <a:off x="7380312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15 Estrella de 5 puntas"/>
          <p:cNvSpPr/>
          <p:nvPr/>
        </p:nvSpPr>
        <p:spPr>
          <a:xfrm>
            <a:off x="7668344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/>
          <a:srcRect l="16667" t="73334" r="18229" b="24420"/>
          <a:stretch>
            <a:fillRect/>
          </a:stretch>
        </p:blipFill>
        <p:spPr bwMode="auto">
          <a:xfrm>
            <a:off x="142844" y="2000240"/>
            <a:ext cx="8215370" cy="17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4027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251520" y="663079"/>
            <a:ext cx="1175412" cy="12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75656" y="764704"/>
            <a:ext cx="4868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Hotel Marcelius </a:t>
            </a:r>
            <a:endParaRPr lang="es-ES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08175" y="1844824"/>
            <a:ext cx="8496944" cy="7200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179512" y="2272145"/>
            <a:ext cx="5040560" cy="31730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1600" dirty="0" smtClean="0"/>
          </a:p>
          <a:p>
            <a:r>
              <a:rPr lang="es-ES" sz="1600" dirty="0" smtClean="0"/>
              <a:t>Habitación Sencilla: US $ 65*</a:t>
            </a:r>
          </a:p>
          <a:p>
            <a:r>
              <a:rPr lang="es-ES" sz="1600" dirty="0" smtClean="0"/>
              <a:t>Habitación doble: US $ 88*</a:t>
            </a:r>
          </a:p>
          <a:p>
            <a:endParaRPr lang="es-ES" sz="1600" dirty="0" smtClean="0"/>
          </a:p>
          <a:p>
            <a:r>
              <a:rPr lang="es-ES" sz="1600" dirty="0" smtClean="0"/>
              <a:t>*La tarifa incluye el 22% de servicio.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Dirección: </a:t>
            </a:r>
            <a:r>
              <a:rPr lang="es-EC" sz="1600" dirty="0"/>
              <a:t>Cdla. Kennedy Norte José Falconí y José Alavedra Tama Mz. 102 Villa # 12</a:t>
            </a:r>
            <a:endParaRPr lang="es-ES" sz="1600" b="1" dirty="0" smtClean="0"/>
          </a:p>
          <a:p>
            <a:endParaRPr lang="es-ES" sz="1600" dirty="0" smtClean="0"/>
          </a:p>
          <a:p>
            <a:r>
              <a:rPr lang="es-EC" sz="1600" dirty="0"/>
              <a:t>El hotel esta ubicado a 3 minutos del Aeropuerto Internacional Jose Joaquín de Olmedo</a:t>
            </a:r>
            <a:r>
              <a:rPr lang="es-EC" sz="1600" dirty="0" smtClean="0"/>
              <a:t>.</a:t>
            </a:r>
          </a:p>
          <a:p>
            <a:endParaRPr lang="es-EC" dirty="0" smtClean="0"/>
          </a:p>
          <a:p>
            <a:r>
              <a:rPr lang="es-EC" sz="1400" b="1" dirty="0"/>
              <a:t>Nota: </a:t>
            </a:r>
            <a:r>
              <a:rPr lang="es-EC" sz="1400" dirty="0"/>
              <a:t>Las habitaciones no cuentan con baños para discapacitados.</a:t>
            </a:r>
            <a:endParaRPr lang="es-ES" sz="1400" dirty="0"/>
          </a:p>
          <a:p>
            <a:endParaRPr lang="es-E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16024" y="5949280"/>
            <a:ext cx="41399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b="1" i="1" u="sng" dirty="0" smtClean="0"/>
              <a:t>Reservaciones:</a:t>
            </a:r>
            <a:br>
              <a:rPr lang="en-US" sz="1400" b="1" i="1" u="sng" dirty="0" smtClean="0"/>
            </a:br>
            <a:r>
              <a:rPr lang="en-US" sz="1400" dirty="0" smtClean="0"/>
              <a:t>Katherine Gonzalez</a:t>
            </a:r>
            <a:r>
              <a:rPr lang="en-US" sz="1400" i="1" u="sng" dirty="0" smtClean="0"/>
              <a:t/>
            </a:r>
            <a:br>
              <a:rPr lang="en-US" sz="1400" i="1" u="sng" dirty="0" smtClean="0"/>
            </a:br>
            <a:r>
              <a:rPr lang="en-US" sz="1400" dirty="0" smtClean="0"/>
              <a:t>Telf.: </a:t>
            </a:r>
            <a:r>
              <a:rPr lang="es-EC" sz="1400" dirty="0"/>
              <a:t>(593-4) </a:t>
            </a:r>
            <a:r>
              <a:rPr lang="es-EC" sz="1400" dirty="0" smtClean="0"/>
              <a:t>6026422</a:t>
            </a:r>
            <a:br>
              <a:rPr lang="es-EC" sz="1400" dirty="0" smtClean="0"/>
            </a:br>
            <a:r>
              <a:rPr lang="es-EC" sz="1400" u="sng" dirty="0">
                <a:hlinkClick r:id="rId4"/>
              </a:rPr>
              <a:t>reservas@hotelmarcelius.com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b="1" i="1" u="sng" dirty="0"/>
          </a:p>
        </p:txBody>
      </p:sp>
      <p:pic>
        <p:nvPicPr>
          <p:cNvPr id="3" name="Picture 2" descr="http://www.hotelmarcelius.com/imagenes/logo-20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055702"/>
            <a:ext cx="1800200" cy="6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otelmarcelius.com/flash/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758"/>
          <a:stretch/>
        </p:blipFill>
        <p:spPr bwMode="auto">
          <a:xfrm>
            <a:off x="5364088" y="2852936"/>
            <a:ext cx="3649234" cy="20384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12 Estrella de 5 puntas"/>
          <p:cNvSpPr/>
          <p:nvPr/>
        </p:nvSpPr>
        <p:spPr>
          <a:xfrm>
            <a:off x="6804248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14 Estrella de 5 puntas"/>
          <p:cNvSpPr/>
          <p:nvPr/>
        </p:nvSpPr>
        <p:spPr>
          <a:xfrm>
            <a:off x="7092280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15 Estrella de 5 puntas"/>
          <p:cNvSpPr/>
          <p:nvPr/>
        </p:nvSpPr>
        <p:spPr>
          <a:xfrm>
            <a:off x="7380312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17 Estrella de 5 puntas"/>
          <p:cNvSpPr/>
          <p:nvPr/>
        </p:nvSpPr>
        <p:spPr>
          <a:xfrm>
            <a:off x="7668344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3418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179512" y="663079"/>
            <a:ext cx="1175412" cy="12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331640" y="836712"/>
            <a:ext cx="3954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Hotel Castell </a:t>
            </a:r>
            <a:endParaRPr lang="es-ES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2204864"/>
            <a:ext cx="5040560" cy="30963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sz="1600" dirty="0" smtClean="0"/>
          </a:p>
          <a:p>
            <a:endParaRPr lang="es-ES" sz="1600" dirty="0"/>
          </a:p>
          <a:p>
            <a:r>
              <a:rPr lang="es-ES" sz="1600" dirty="0" smtClean="0"/>
              <a:t>Habitación Sencilla: US $79.70*</a:t>
            </a:r>
          </a:p>
          <a:p>
            <a:r>
              <a:rPr lang="es-ES" sz="1600" dirty="0" smtClean="0"/>
              <a:t>Habitación doble: US $105.9*</a:t>
            </a:r>
          </a:p>
          <a:p>
            <a:r>
              <a:rPr lang="es-ES" sz="1600" dirty="0" smtClean="0"/>
              <a:t> </a:t>
            </a:r>
          </a:p>
          <a:p>
            <a:r>
              <a:rPr lang="es-ES" sz="1600" dirty="0" smtClean="0"/>
              <a:t>*La tarifa incluye el 22% de servicio.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Dirección: </a:t>
            </a:r>
            <a:r>
              <a:rPr lang="es-EC" sz="1600" dirty="0"/>
              <a:t>Pumpilio Ulloa esquina, Dr Miguel H. Alcivar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C" sz="1600" dirty="0"/>
              <a:t>El hotel esta ubicado a 3 minutos del Aeropuerto Internacional Jose Joaquín de Olmedo</a:t>
            </a:r>
            <a:r>
              <a:rPr lang="es-EC" sz="1600" dirty="0" smtClean="0"/>
              <a:t>.</a:t>
            </a:r>
          </a:p>
          <a:p>
            <a:endParaRPr lang="es-EC" dirty="0"/>
          </a:p>
          <a:p>
            <a:r>
              <a:rPr lang="es-EC" sz="1400" b="1" dirty="0"/>
              <a:t>Nota: </a:t>
            </a:r>
            <a:r>
              <a:rPr lang="es-EC" sz="1400" dirty="0"/>
              <a:t>Las habitaciones no cuentan con baños para discapacitados.</a:t>
            </a:r>
            <a:endParaRPr lang="es-ES" sz="140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16024" y="5949280"/>
            <a:ext cx="41399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b="1" i="1" u="sng" dirty="0" smtClean="0"/>
              <a:t>Reservaciones:</a:t>
            </a:r>
            <a:br>
              <a:rPr lang="en-US" sz="1400" b="1" i="1" u="sng" dirty="0" smtClean="0"/>
            </a:br>
            <a:r>
              <a:rPr lang="en-US" sz="1400" b="1" i="1" u="sng" dirty="0" smtClean="0"/>
              <a:t/>
            </a:r>
            <a:br>
              <a:rPr lang="en-US" sz="1400" b="1" i="1" u="sng" dirty="0" smtClean="0"/>
            </a:br>
            <a:r>
              <a:rPr lang="en-US" sz="1400" dirty="0" smtClean="0"/>
              <a:t>Telf.: (593-4) 2680190 / 6002365</a:t>
            </a:r>
            <a:br>
              <a:rPr lang="en-US" sz="1400" dirty="0" smtClean="0"/>
            </a:br>
            <a:r>
              <a:rPr lang="en-US" sz="1200" dirty="0">
                <a:latin typeface="Calibri (Títulos)"/>
              </a:rPr>
              <a:t>recepcion@hotelcastell.com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b="1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68" y="5661248"/>
            <a:ext cx="1389554" cy="110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106" y="2204864"/>
            <a:ext cx="253128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Estrella de 5 puntas"/>
          <p:cNvSpPr/>
          <p:nvPr/>
        </p:nvSpPr>
        <p:spPr>
          <a:xfrm>
            <a:off x="6804248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16 Estrella de 5 puntas"/>
          <p:cNvSpPr/>
          <p:nvPr/>
        </p:nvSpPr>
        <p:spPr>
          <a:xfrm>
            <a:off x="7092280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17 Estrella de 5 puntas"/>
          <p:cNvSpPr/>
          <p:nvPr/>
        </p:nvSpPr>
        <p:spPr>
          <a:xfrm>
            <a:off x="7380312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18 Estrella de 5 puntas"/>
          <p:cNvSpPr/>
          <p:nvPr/>
        </p:nvSpPr>
        <p:spPr>
          <a:xfrm>
            <a:off x="7668344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 l="16667" t="73334" r="18229" b="24420"/>
          <a:stretch>
            <a:fillRect/>
          </a:stretch>
        </p:blipFill>
        <p:spPr bwMode="auto">
          <a:xfrm>
            <a:off x="142844" y="2000240"/>
            <a:ext cx="8215370" cy="17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2532" y="257174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Restaurantes</a:t>
            </a:r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endParaRPr lang="es-E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3619926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Cercanos </a:t>
            </a:r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 Hotel Hilton Colón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9" r="9133"/>
          <a:stretch/>
        </p:blipFill>
        <p:spPr bwMode="auto">
          <a:xfrm>
            <a:off x="857224" y="357166"/>
            <a:ext cx="7473439" cy="135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6667" t="73334" r="18229" b="10833"/>
          <a:stretch>
            <a:fillRect/>
          </a:stretch>
        </p:blipFill>
        <p:spPr bwMode="auto">
          <a:xfrm>
            <a:off x="428596" y="5537850"/>
            <a:ext cx="8215370" cy="12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1876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257220" y="332086"/>
            <a:ext cx="3600400" cy="5954434"/>
          </a:xfrm>
        </p:spPr>
        <p:txBody>
          <a:bodyPr>
            <a:normAutofit fontScale="92500" lnSpcReduction="10000"/>
          </a:bodyPr>
          <a:lstStyle/>
          <a:p>
            <a:pPr marL="228600" indent="-228600">
              <a:buFont typeface="+mj-lt"/>
              <a:buAutoNum type="alphaUcPeriod"/>
            </a:pPr>
            <a:r>
              <a:rPr lang="es-EC" sz="1500" b="1" dirty="0" smtClean="0">
                <a:latin typeface="+mj-lt"/>
              </a:rPr>
              <a:t>Sal </a:t>
            </a:r>
            <a:r>
              <a:rPr lang="es-EC" sz="1500" b="1" dirty="0">
                <a:latin typeface="+mj-lt"/>
              </a:rPr>
              <a:t>&amp; </a:t>
            </a:r>
            <a:r>
              <a:rPr lang="es-EC" sz="1500" b="1" dirty="0" smtClean="0">
                <a:latin typeface="+mj-lt"/>
              </a:rPr>
              <a:t>Pimienta</a:t>
            </a:r>
          </a:p>
          <a:p>
            <a:pPr marL="0" indent="0">
              <a:buNone/>
            </a:pPr>
            <a:r>
              <a:rPr lang="es-EC" sz="1500" dirty="0" smtClean="0">
                <a:latin typeface="+mj-lt"/>
              </a:rPr>
              <a:t>Hotel </a:t>
            </a:r>
            <a:r>
              <a:rPr lang="es-EC" sz="1500" dirty="0" smtClean="0">
                <a:latin typeface="+mj-lt"/>
              </a:rPr>
              <a:t>Hilton Colón, </a:t>
            </a:r>
            <a:r>
              <a:rPr lang="es-EC" sz="1500" dirty="0" smtClean="0">
                <a:latin typeface="+mj-lt"/>
              </a:rPr>
              <a:t>Av. </a:t>
            </a:r>
            <a:r>
              <a:rPr lang="es-EC" sz="1500" dirty="0" smtClean="0">
                <a:latin typeface="+mj-lt"/>
              </a:rPr>
              <a:t>Francisco de Orellana</a:t>
            </a:r>
          </a:p>
          <a:p>
            <a:pPr marL="0" indent="0">
              <a:buNone/>
            </a:pPr>
            <a:r>
              <a:rPr lang="es-EC" sz="1500" dirty="0" smtClean="0">
                <a:latin typeface="+mj-lt"/>
              </a:rPr>
              <a:t>(04) 268-9000 ‎ · </a:t>
            </a:r>
            <a:r>
              <a:rPr lang="es-EC" sz="1500" dirty="0" smtClean="0">
                <a:latin typeface="+mj-lt"/>
                <a:hlinkClick r:id="rId2"/>
              </a:rPr>
              <a:t>restaurantescolon.com</a:t>
            </a:r>
            <a:endParaRPr lang="es-EC" sz="1500" dirty="0" smtClean="0">
              <a:latin typeface="+mj-lt"/>
            </a:endParaRPr>
          </a:p>
          <a:p>
            <a:pPr marL="0" indent="0">
              <a:buNone/>
            </a:pPr>
            <a:r>
              <a:rPr lang="es-EC" sz="1500" dirty="0">
                <a:latin typeface="+mj-lt"/>
              </a:rPr>
              <a:t>Rango de Precio por plato: </a:t>
            </a:r>
            <a:r>
              <a:rPr lang="es-EC" sz="1500" dirty="0" smtClean="0">
                <a:latin typeface="+mj-lt"/>
              </a:rPr>
              <a:t>$5 - $18</a:t>
            </a:r>
            <a:endParaRPr lang="es-EC" sz="1500" dirty="0">
              <a:latin typeface="+mj-lt"/>
            </a:endParaRPr>
          </a:p>
          <a:p>
            <a:pPr marL="0" indent="0">
              <a:buNone/>
            </a:pPr>
            <a:endParaRPr lang="es-EC" sz="1500" dirty="0" smtClean="0">
              <a:latin typeface="+mj-lt"/>
            </a:endParaRPr>
          </a:p>
          <a:p>
            <a:pPr marL="228600" indent="-228600">
              <a:buFont typeface="+mj-lt"/>
              <a:buAutoNum type="alphaUcPeriod" startAt="2"/>
            </a:pPr>
            <a:r>
              <a:rPr lang="es-EC" sz="1500" b="1" dirty="0">
                <a:latin typeface="+mj-lt"/>
              </a:rPr>
              <a:t> </a:t>
            </a:r>
            <a:r>
              <a:rPr lang="es-EC" sz="1500" b="1" dirty="0" smtClean="0">
                <a:latin typeface="+mj-lt"/>
              </a:rPr>
              <a:t>Plaza del Sol</a:t>
            </a:r>
          </a:p>
          <a:p>
            <a:pPr marL="0" indent="0">
              <a:buNone/>
            </a:pPr>
            <a:r>
              <a:rPr lang="es-EC" sz="1500" dirty="0" smtClean="0">
                <a:latin typeface="+mj-lt"/>
              </a:rPr>
              <a:t>Joaquín </a:t>
            </a:r>
            <a:r>
              <a:rPr lang="es-EC" sz="1500" dirty="0">
                <a:latin typeface="+mj-lt"/>
              </a:rPr>
              <a:t>J Orrantía </a:t>
            </a:r>
            <a:r>
              <a:rPr lang="es-EC" sz="1500" dirty="0" smtClean="0">
                <a:latin typeface="+mj-lt"/>
              </a:rPr>
              <a:t>González</a:t>
            </a:r>
            <a:endParaRPr lang="es-EC" sz="1500" dirty="0">
              <a:latin typeface="+mj-lt"/>
            </a:endParaRPr>
          </a:p>
          <a:p>
            <a:pPr marL="0" indent="0">
              <a:buNone/>
            </a:pPr>
            <a:r>
              <a:rPr lang="es-EC" sz="1500" dirty="0">
                <a:latin typeface="+mj-lt"/>
              </a:rPr>
              <a:t>(04) </a:t>
            </a:r>
            <a:r>
              <a:rPr lang="es-EC" sz="1500" dirty="0" smtClean="0">
                <a:latin typeface="+mj-lt"/>
              </a:rPr>
              <a:t>210-7030 </a:t>
            </a:r>
            <a:r>
              <a:rPr lang="es-EC" sz="1500" dirty="0" smtClean="0">
                <a:latin typeface="+mj-lt"/>
                <a:hlinkClick r:id="rId3"/>
              </a:rPr>
              <a:t>mami-t.com</a:t>
            </a:r>
            <a:r>
              <a:rPr lang="es-EC" sz="1500" dirty="0" smtClean="0">
                <a:latin typeface="+mj-lt"/>
              </a:rPr>
              <a:t>‎</a:t>
            </a:r>
          </a:p>
          <a:p>
            <a:pPr marL="0" indent="0">
              <a:buNone/>
            </a:pPr>
            <a:r>
              <a:rPr lang="es-EC" sz="1500" dirty="0">
                <a:latin typeface="+mj-lt"/>
              </a:rPr>
              <a:t>Rango de Precio por plato: </a:t>
            </a:r>
            <a:r>
              <a:rPr lang="es-EC" sz="1500" dirty="0" smtClean="0">
                <a:latin typeface="+mj-lt"/>
              </a:rPr>
              <a:t>$6 - $25</a:t>
            </a:r>
          </a:p>
          <a:p>
            <a:pPr marL="0" indent="0">
              <a:buNone/>
            </a:pPr>
            <a:endParaRPr lang="es-EC" sz="1500" dirty="0" smtClean="0">
              <a:latin typeface="+mj-lt"/>
            </a:endParaRPr>
          </a:p>
          <a:p>
            <a:pPr marL="228600" indent="-228600">
              <a:buFont typeface="+mj-lt"/>
              <a:buAutoNum type="alphaUcPeriod" startAt="3"/>
            </a:pPr>
            <a:r>
              <a:rPr lang="es-EC" sz="1500" b="1" dirty="0" smtClean="0">
                <a:latin typeface="+mj-lt"/>
              </a:rPr>
              <a:t>Noé </a:t>
            </a:r>
            <a:r>
              <a:rPr lang="es-EC" sz="1500" b="1" dirty="0" smtClean="0">
                <a:latin typeface="+mj-lt"/>
              </a:rPr>
              <a:t>Sushi Bar</a:t>
            </a:r>
          </a:p>
          <a:p>
            <a:pPr marL="0" indent="0">
              <a:buNone/>
            </a:pPr>
            <a:r>
              <a:rPr lang="es-EC" sz="1500" dirty="0" smtClean="0">
                <a:latin typeface="+mj-lt"/>
              </a:rPr>
              <a:t>Mall </a:t>
            </a:r>
            <a:r>
              <a:rPr lang="es-EC" sz="1500" dirty="0">
                <a:latin typeface="+mj-lt"/>
              </a:rPr>
              <a:t>del </a:t>
            </a:r>
            <a:r>
              <a:rPr lang="es-EC" sz="1500" dirty="0" smtClean="0">
                <a:latin typeface="+mj-lt"/>
              </a:rPr>
              <a:t>Sol, Joaquín </a:t>
            </a:r>
            <a:r>
              <a:rPr lang="es-EC" sz="1500" dirty="0">
                <a:latin typeface="+mj-lt"/>
              </a:rPr>
              <a:t>J Orrantía </a:t>
            </a:r>
            <a:r>
              <a:rPr lang="es-EC" sz="1500" dirty="0" smtClean="0">
                <a:latin typeface="+mj-lt"/>
              </a:rPr>
              <a:t>González</a:t>
            </a:r>
            <a:endParaRPr lang="es-EC" sz="1500" dirty="0">
              <a:latin typeface="+mj-lt"/>
            </a:endParaRPr>
          </a:p>
          <a:p>
            <a:pPr marL="0" indent="0">
              <a:buNone/>
            </a:pPr>
            <a:r>
              <a:rPr lang="es-EC" sz="1500" dirty="0">
                <a:latin typeface="+mj-lt"/>
              </a:rPr>
              <a:t>(04) </a:t>
            </a:r>
            <a:r>
              <a:rPr lang="es-EC" sz="1500" dirty="0" smtClean="0">
                <a:latin typeface="+mj-lt"/>
              </a:rPr>
              <a:t>208-2860 </a:t>
            </a:r>
            <a:r>
              <a:rPr lang="es-EC" sz="1500" dirty="0" smtClean="0">
                <a:latin typeface="+mj-lt"/>
                <a:hlinkClick r:id="rId4"/>
              </a:rPr>
              <a:t>noesushibar.com</a:t>
            </a:r>
            <a:r>
              <a:rPr lang="es-EC" sz="1500" dirty="0" smtClean="0">
                <a:latin typeface="+mj-lt"/>
              </a:rPr>
              <a:t>‎</a:t>
            </a:r>
          </a:p>
          <a:p>
            <a:pPr marL="0" indent="0">
              <a:buNone/>
            </a:pPr>
            <a:r>
              <a:rPr lang="es-EC" sz="1500" dirty="0">
                <a:latin typeface="+mj-lt"/>
              </a:rPr>
              <a:t>Rango de Precio por plato: $</a:t>
            </a:r>
            <a:r>
              <a:rPr lang="es-EC" sz="1500" dirty="0" smtClean="0">
                <a:latin typeface="+mj-lt"/>
              </a:rPr>
              <a:t>12 - $20</a:t>
            </a:r>
          </a:p>
          <a:p>
            <a:pPr marL="228600" indent="-228600">
              <a:buFont typeface="+mj-lt"/>
              <a:buAutoNum type="alphaUcPeriod" startAt="5"/>
            </a:pPr>
            <a:endParaRPr lang="es-EC" sz="1500" dirty="0">
              <a:latin typeface="+mj-lt"/>
            </a:endParaRPr>
          </a:p>
          <a:p>
            <a:pPr marL="228600" indent="-228600">
              <a:buFont typeface="+mj-lt"/>
              <a:buAutoNum type="alphaUcPeriod" startAt="6"/>
            </a:pPr>
            <a:r>
              <a:rPr lang="es-EC" sz="1500" b="1" dirty="0" smtClean="0">
                <a:latin typeface="+mj-lt"/>
              </a:rPr>
              <a:t>Cocolón</a:t>
            </a:r>
          </a:p>
          <a:p>
            <a:pPr marL="0" indent="0">
              <a:buNone/>
            </a:pPr>
            <a:r>
              <a:rPr lang="pt-BR" sz="1500" dirty="0" smtClean="0">
                <a:latin typeface="+mj-lt"/>
              </a:rPr>
              <a:t>Av. </a:t>
            </a:r>
            <a:r>
              <a:rPr lang="pt-BR" sz="1500" dirty="0">
                <a:latin typeface="+mj-lt"/>
              </a:rPr>
              <a:t>Francisco de </a:t>
            </a:r>
            <a:r>
              <a:rPr lang="pt-BR" sz="1500" dirty="0" smtClean="0">
                <a:latin typeface="+mj-lt"/>
              </a:rPr>
              <a:t>Orellana</a:t>
            </a:r>
            <a:endParaRPr lang="pt-BR" sz="1500" dirty="0">
              <a:latin typeface="+mj-lt"/>
            </a:endParaRPr>
          </a:p>
          <a:p>
            <a:pPr marL="0" indent="0">
              <a:buNone/>
            </a:pPr>
            <a:r>
              <a:rPr lang="pt-BR" sz="1500" dirty="0" smtClean="0">
                <a:latin typeface="+mj-lt"/>
              </a:rPr>
              <a:t>(04</a:t>
            </a:r>
            <a:r>
              <a:rPr lang="pt-BR" sz="1500" dirty="0">
                <a:latin typeface="+mj-lt"/>
              </a:rPr>
              <a:t>) 263-4181 ‎ · </a:t>
            </a:r>
            <a:r>
              <a:rPr lang="pt-BR" sz="1500" dirty="0">
                <a:latin typeface="+mj-lt"/>
                <a:hlinkClick r:id="rId5"/>
              </a:rPr>
              <a:t>cocolon.com.ec</a:t>
            </a:r>
            <a:endParaRPr lang="pt-BR" sz="1500" dirty="0">
              <a:latin typeface="+mj-lt"/>
            </a:endParaRPr>
          </a:p>
          <a:p>
            <a:pPr marL="0" indent="0">
              <a:buNone/>
            </a:pPr>
            <a:r>
              <a:rPr lang="es-EC" sz="1500" dirty="0">
                <a:latin typeface="+mj-lt"/>
              </a:rPr>
              <a:t>Rango de Precio por plato: $12 - $</a:t>
            </a:r>
            <a:r>
              <a:rPr lang="es-EC" sz="1500" dirty="0" smtClean="0">
                <a:latin typeface="+mj-lt"/>
              </a:rPr>
              <a:t>33</a:t>
            </a:r>
            <a:endParaRPr lang="es-EC" sz="1500" dirty="0">
              <a:latin typeface="+mj-lt"/>
            </a:endParaRPr>
          </a:p>
          <a:p>
            <a:pPr marL="0" indent="0">
              <a:buNone/>
            </a:pPr>
            <a:endParaRPr lang="es-EC" sz="1500" dirty="0"/>
          </a:p>
          <a:p>
            <a:pPr marL="228600" indent="-228600">
              <a:buFont typeface="+mj-lt"/>
              <a:buAutoNum type="alphaUcPeriod" startAt="7"/>
            </a:pPr>
            <a:r>
              <a:rPr lang="es-EC" sz="1500" b="1" dirty="0"/>
              <a:t>La Tasca del Norte</a:t>
            </a:r>
          </a:p>
          <a:p>
            <a:pPr marL="0" indent="0">
              <a:buNone/>
            </a:pPr>
            <a:r>
              <a:rPr lang="es-EC" sz="1500" dirty="0" smtClean="0"/>
              <a:t>Ed</a:t>
            </a:r>
            <a:r>
              <a:rPr lang="es-EC" sz="1500" dirty="0"/>
              <a:t>. Torres del Norte, Av. Miguel H. Alcivar y, Nahím Isaías Barquet</a:t>
            </a:r>
          </a:p>
          <a:p>
            <a:pPr marL="0" indent="0">
              <a:buNone/>
            </a:pPr>
            <a:r>
              <a:rPr lang="es-EC" sz="1500" dirty="0"/>
              <a:t>(04) 268-8439 ‎</a:t>
            </a:r>
          </a:p>
          <a:p>
            <a:pPr marL="0" indent="0">
              <a:buNone/>
            </a:pPr>
            <a:r>
              <a:rPr lang="es-EC" sz="1500" dirty="0" smtClean="0"/>
              <a:t>Rango de Precio por plato: $10 - $40</a:t>
            </a:r>
          </a:p>
          <a:p>
            <a:pPr marL="0" indent="0">
              <a:buNone/>
            </a:pPr>
            <a:endParaRPr lang="es-EC" sz="1200" dirty="0" smtClean="0">
              <a:latin typeface="+mj-lt"/>
            </a:endParaRPr>
          </a:p>
          <a:p>
            <a:pPr marL="0" indent="0">
              <a:buNone/>
            </a:pPr>
            <a:endParaRPr lang="es-EC" sz="3200" dirty="0" smtClean="0"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35" t="8061" r="23117" b="273"/>
          <a:stretch/>
        </p:blipFill>
        <p:spPr bwMode="auto">
          <a:xfrm>
            <a:off x="4211960" y="332656"/>
            <a:ext cx="4556578" cy="546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Lágrima"/>
          <p:cNvSpPr/>
          <p:nvPr/>
        </p:nvSpPr>
        <p:spPr>
          <a:xfrm rot="8242160">
            <a:off x="5829856" y="5094550"/>
            <a:ext cx="167322" cy="167322"/>
          </a:xfrm>
          <a:prstGeom prst="teardrop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13 Lágrima"/>
          <p:cNvSpPr/>
          <p:nvPr/>
        </p:nvSpPr>
        <p:spPr>
          <a:xfrm rot="8242160">
            <a:off x="4611314" y="5347945"/>
            <a:ext cx="167322" cy="167322"/>
          </a:xfrm>
          <a:prstGeom prst="teardrop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14 Lágrima"/>
          <p:cNvSpPr/>
          <p:nvPr/>
        </p:nvSpPr>
        <p:spPr>
          <a:xfrm rot="8242160">
            <a:off x="6632547" y="511225"/>
            <a:ext cx="167322" cy="167322"/>
          </a:xfrm>
          <a:prstGeom prst="teardrop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796136" y="506717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/>
              <a:t>K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4576763" y="5301208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L</a:t>
            </a:r>
            <a:endParaRPr lang="es-EC" sz="10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579380" y="479554"/>
            <a:ext cx="296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/>
              <a:t>M</a:t>
            </a:r>
          </a:p>
        </p:txBody>
      </p:sp>
      <p:sp>
        <p:nvSpPr>
          <p:cNvPr id="13" name="12 Elipse"/>
          <p:cNvSpPr/>
          <p:nvPr/>
        </p:nvSpPr>
        <p:spPr>
          <a:xfrm>
            <a:off x="5364088" y="3356992"/>
            <a:ext cx="216024" cy="216024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20 Elipse"/>
          <p:cNvSpPr/>
          <p:nvPr/>
        </p:nvSpPr>
        <p:spPr>
          <a:xfrm>
            <a:off x="5306362" y="970735"/>
            <a:ext cx="273750" cy="28803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21 Elipse"/>
          <p:cNvSpPr/>
          <p:nvPr/>
        </p:nvSpPr>
        <p:spPr>
          <a:xfrm>
            <a:off x="7668344" y="504432"/>
            <a:ext cx="273750" cy="28803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6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8184557" y="5949280"/>
            <a:ext cx="8519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/>
          <a:srcRect l="16667" t="73334" r="21060" b="24855"/>
          <a:stretch>
            <a:fillRect/>
          </a:stretch>
        </p:blipFill>
        <p:spPr bwMode="auto">
          <a:xfrm>
            <a:off x="214282" y="6357958"/>
            <a:ext cx="785818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478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>
          <a:xfrm>
            <a:off x="251520" y="332656"/>
            <a:ext cx="3600400" cy="5882426"/>
          </a:xfrm>
        </p:spPr>
        <p:txBody>
          <a:bodyPr>
            <a:normAutofit/>
          </a:bodyPr>
          <a:lstStyle/>
          <a:p>
            <a:pPr marL="228600" indent="-228600">
              <a:buFont typeface="+mj-lt"/>
              <a:buAutoNum type="alphaUcPeriod" startAt="8"/>
            </a:pPr>
            <a:r>
              <a:rPr lang="es-EC" sz="1400" b="1" dirty="0" smtClean="0">
                <a:latin typeface="+mj-lt"/>
              </a:rPr>
              <a:t>La </a:t>
            </a:r>
            <a:r>
              <a:rPr lang="es-EC" sz="1400" b="1" dirty="0" smtClean="0">
                <a:latin typeface="+mj-lt"/>
              </a:rPr>
              <a:t>parrillada del Ñato</a:t>
            </a:r>
          </a:p>
          <a:p>
            <a:pPr marL="0" indent="0">
              <a:buNone/>
            </a:pPr>
            <a:r>
              <a:rPr lang="es-EC" sz="1400" dirty="0" smtClean="0">
                <a:latin typeface="+mj-lt"/>
              </a:rPr>
              <a:t>Av. </a:t>
            </a:r>
            <a:r>
              <a:rPr lang="es-EC" sz="1400" dirty="0">
                <a:latin typeface="+mj-lt"/>
              </a:rPr>
              <a:t>Francisco de </a:t>
            </a:r>
            <a:r>
              <a:rPr lang="es-EC" sz="1400" dirty="0" smtClean="0">
                <a:latin typeface="+mj-lt"/>
              </a:rPr>
              <a:t>Orellana</a:t>
            </a:r>
            <a:endParaRPr lang="es-EC" sz="1400" dirty="0">
              <a:latin typeface="+mj-lt"/>
            </a:endParaRPr>
          </a:p>
          <a:p>
            <a:pPr marL="0" indent="0">
              <a:buNone/>
            </a:pPr>
            <a:r>
              <a:rPr lang="es-EC" sz="1400" dirty="0">
                <a:latin typeface="+mj-lt"/>
              </a:rPr>
              <a:t>(04) 268-2338 </a:t>
            </a:r>
            <a:r>
              <a:rPr lang="es-EC" sz="1400" dirty="0" smtClean="0">
                <a:latin typeface="+mj-lt"/>
              </a:rPr>
              <a:t>‎</a:t>
            </a:r>
          </a:p>
          <a:p>
            <a:pPr marL="0" indent="0">
              <a:buNone/>
            </a:pPr>
            <a:r>
              <a:rPr lang="es-EC" sz="1400" dirty="0" smtClean="0"/>
              <a:t>Rango </a:t>
            </a:r>
            <a:r>
              <a:rPr lang="es-EC" sz="1400" dirty="0"/>
              <a:t>de Precio por plato: $</a:t>
            </a:r>
            <a:r>
              <a:rPr lang="es-EC" sz="1400" dirty="0" smtClean="0"/>
              <a:t>10 - 30</a:t>
            </a:r>
            <a:endParaRPr lang="es-EC" sz="1400" dirty="0">
              <a:latin typeface="+mj-lt"/>
            </a:endParaRPr>
          </a:p>
          <a:p>
            <a:pPr marL="0" indent="0">
              <a:buNone/>
            </a:pPr>
            <a:endParaRPr lang="es-EC" sz="1400" dirty="0" smtClean="0">
              <a:latin typeface="+mj-lt"/>
            </a:endParaRPr>
          </a:p>
          <a:p>
            <a:pPr marL="228600" indent="-228600">
              <a:buFont typeface="+mj-lt"/>
              <a:buAutoNum type="alphaUcPeriod" startAt="10"/>
            </a:pPr>
            <a:r>
              <a:rPr lang="es-EC" sz="1400" b="1" dirty="0" smtClean="0">
                <a:latin typeface="+mj-lt"/>
              </a:rPr>
              <a:t>Tony Romas</a:t>
            </a:r>
          </a:p>
          <a:p>
            <a:pPr marL="0" indent="0">
              <a:buNone/>
            </a:pPr>
            <a:r>
              <a:rPr lang="es-EC" sz="1400" dirty="0" smtClean="0">
                <a:latin typeface="+mj-lt"/>
              </a:rPr>
              <a:t>Mall </a:t>
            </a:r>
            <a:r>
              <a:rPr lang="es-EC" sz="1400" dirty="0">
                <a:latin typeface="+mj-lt"/>
              </a:rPr>
              <a:t>del Sol, Joaquín J Orrantía </a:t>
            </a:r>
            <a:r>
              <a:rPr lang="es-EC" sz="1400" dirty="0" smtClean="0">
                <a:latin typeface="+mj-lt"/>
              </a:rPr>
              <a:t> </a:t>
            </a:r>
            <a:r>
              <a:rPr lang="es-EC" sz="1400" dirty="0" smtClean="0">
                <a:latin typeface="+mj-lt"/>
              </a:rPr>
              <a:t>González</a:t>
            </a:r>
            <a:endParaRPr lang="es-EC" sz="1400" dirty="0">
              <a:latin typeface="+mj-lt"/>
            </a:endParaRPr>
          </a:p>
          <a:p>
            <a:pPr marL="0" indent="0">
              <a:buNone/>
            </a:pPr>
            <a:r>
              <a:rPr lang="es-EC" sz="1400" dirty="0">
                <a:latin typeface="+mj-lt"/>
              </a:rPr>
              <a:t>(04) 208-2789 </a:t>
            </a:r>
            <a:r>
              <a:rPr lang="es-EC" sz="1400" dirty="0" smtClean="0">
                <a:latin typeface="+mj-lt"/>
              </a:rPr>
              <a:t>‎</a:t>
            </a:r>
          </a:p>
          <a:p>
            <a:pPr marL="0" indent="0">
              <a:buNone/>
            </a:pPr>
            <a:r>
              <a:rPr lang="es-EC" sz="1400" dirty="0" smtClean="0">
                <a:latin typeface="+mj-lt"/>
              </a:rPr>
              <a:t>Rango de Precio por plato: $12 - $33</a:t>
            </a:r>
          </a:p>
          <a:p>
            <a:pPr marL="0" indent="0">
              <a:buNone/>
            </a:pPr>
            <a:endParaRPr lang="es-EC" sz="1400" dirty="0">
              <a:latin typeface="+mj-lt"/>
            </a:endParaRPr>
          </a:p>
          <a:p>
            <a:pPr marL="228600" indent="-228600">
              <a:buFont typeface="+mj-lt"/>
              <a:buAutoNum type="alphaUcPeriod" startAt="11"/>
            </a:pPr>
            <a:r>
              <a:rPr lang="es-EC" sz="1400" b="1" dirty="0" smtClean="0"/>
              <a:t>McDonald´s</a:t>
            </a:r>
          </a:p>
          <a:p>
            <a:pPr marL="0" indent="0">
              <a:buNone/>
            </a:pPr>
            <a:r>
              <a:rPr lang="es-EC" sz="1400" dirty="0" smtClean="0"/>
              <a:t>Avenida </a:t>
            </a:r>
            <a:r>
              <a:rPr lang="es-EC" sz="1400" dirty="0" smtClean="0"/>
              <a:t>Francisco de Orellana</a:t>
            </a:r>
          </a:p>
          <a:p>
            <a:pPr marL="0" indent="0">
              <a:buNone/>
            </a:pPr>
            <a:r>
              <a:rPr lang="es-EC" sz="1400" dirty="0" smtClean="0"/>
              <a:t>(04) 239-4834 mcdonalds.com.ec‎ </a:t>
            </a:r>
          </a:p>
          <a:p>
            <a:pPr marL="0" indent="0">
              <a:buNone/>
            </a:pPr>
            <a:r>
              <a:rPr lang="es-EC" sz="1400" dirty="0" smtClean="0"/>
              <a:t>Rango </a:t>
            </a:r>
            <a:r>
              <a:rPr lang="es-EC" sz="1400" dirty="0"/>
              <a:t>de Precio por plato: </a:t>
            </a:r>
            <a:r>
              <a:rPr lang="es-EC" sz="1400" dirty="0" smtClean="0"/>
              <a:t>$</a:t>
            </a:r>
            <a:r>
              <a:rPr lang="es-EC" sz="1400" dirty="0"/>
              <a:t>3</a:t>
            </a:r>
            <a:r>
              <a:rPr lang="es-EC" sz="1400" dirty="0" smtClean="0"/>
              <a:t> - $8</a:t>
            </a:r>
          </a:p>
          <a:p>
            <a:pPr marL="0" indent="0">
              <a:buNone/>
            </a:pPr>
            <a:endParaRPr lang="es-EC" sz="1400" dirty="0"/>
          </a:p>
          <a:p>
            <a:pPr marL="228600" indent="-228600">
              <a:buFont typeface="+mj-lt"/>
              <a:buAutoNum type="alphaUcPeriod" startAt="12"/>
            </a:pPr>
            <a:r>
              <a:rPr lang="es-EC" sz="1400" b="1" dirty="0" smtClean="0"/>
              <a:t>Patio de Comidas – Centro Comercial San Marino </a:t>
            </a:r>
          </a:p>
          <a:p>
            <a:pPr marL="0" indent="0">
              <a:buNone/>
            </a:pPr>
            <a:r>
              <a:rPr lang="es-EC" sz="1400" dirty="0" smtClean="0"/>
              <a:t>Avenida Francisco de Orellana</a:t>
            </a:r>
          </a:p>
          <a:p>
            <a:pPr marL="228600" indent="-228600">
              <a:buFont typeface="+mj-lt"/>
              <a:buAutoNum type="alphaUcPeriod"/>
            </a:pPr>
            <a:endParaRPr lang="es-EC" sz="1400" dirty="0" smtClean="0"/>
          </a:p>
          <a:p>
            <a:pPr marL="228600" indent="-228600">
              <a:buFont typeface="+mj-lt"/>
              <a:buAutoNum type="alphaUcPeriod" startAt="13"/>
            </a:pPr>
            <a:r>
              <a:rPr lang="es-EC" sz="1400" b="1" dirty="0" smtClean="0"/>
              <a:t>Patio de Comidas – Mall del Sol</a:t>
            </a:r>
            <a:endParaRPr lang="es-EC" sz="1400" dirty="0" smtClean="0"/>
          </a:p>
          <a:p>
            <a:pPr marL="0" indent="0">
              <a:buNone/>
            </a:pPr>
            <a:r>
              <a:rPr lang="es-EC" sz="1400" dirty="0" smtClean="0"/>
              <a:t>Joaquín J Orrantía  </a:t>
            </a:r>
            <a:r>
              <a:rPr lang="es-EC" sz="1400" dirty="0" smtClean="0"/>
              <a:t>González</a:t>
            </a:r>
            <a:endParaRPr lang="es-EC" sz="1400" dirty="0" smtClean="0"/>
          </a:p>
          <a:p>
            <a:pPr marL="0" indent="0">
              <a:buNone/>
            </a:pPr>
            <a:endParaRPr lang="es-EC" sz="105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935" t="8061" r="23117" b="273"/>
          <a:stretch/>
        </p:blipFill>
        <p:spPr bwMode="auto">
          <a:xfrm>
            <a:off x="4211960" y="332656"/>
            <a:ext cx="4556578" cy="546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ágrima"/>
          <p:cNvSpPr/>
          <p:nvPr/>
        </p:nvSpPr>
        <p:spPr>
          <a:xfrm rot="8242160">
            <a:off x="5829856" y="5094550"/>
            <a:ext cx="167322" cy="167322"/>
          </a:xfrm>
          <a:prstGeom prst="teardrop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19 Lágrima"/>
          <p:cNvSpPr/>
          <p:nvPr/>
        </p:nvSpPr>
        <p:spPr>
          <a:xfrm rot="8242160">
            <a:off x="4611314" y="5347945"/>
            <a:ext cx="167322" cy="167322"/>
          </a:xfrm>
          <a:prstGeom prst="teardrop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1" name="20 Lágrima"/>
          <p:cNvSpPr/>
          <p:nvPr/>
        </p:nvSpPr>
        <p:spPr>
          <a:xfrm rot="8242160">
            <a:off x="6632547" y="511225"/>
            <a:ext cx="167322" cy="167322"/>
          </a:xfrm>
          <a:prstGeom prst="teardrop">
            <a:avLst/>
          </a:prstGeom>
          <a:ln w="127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2" name="21 CuadroTexto"/>
          <p:cNvSpPr txBox="1"/>
          <p:nvPr/>
        </p:nvSpPr>
        <p:spPr>
          <a:xfrm>
            <a:off x="5796136" y="5067171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/>
              <a:t>K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4576763" y="5301208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 smtClean="0"/>
              <a:t>L</a:t>
            </a:r>
            <a:endParaRPr lang="es-EC" sz="1000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6579380" y="479554"/>
            <a:ext cx="296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b="1" dirty="0"/>
              <a:t>M</a:t>
            </a:r>
          </a:p>
        </p:txBody>
      </p:sp>
      <p:sp>
        <p:nvSpPr>
          <p:cNvPr id="25" name="24 Elipse"/>
          <p:cNvSpPr/>
          <p:nvPr/>
        </p:nvSpPr>
        <p:spPr>
          <a:xfrm>
            <a:off x="5364088" y="3356992"/>
            <a:ext cx="216024" cy="216024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6" name="25 Elipse"/>
          <p:cNvSpPr/>
          <p:nvPr/>
        </p:nvSpPr>
        <p:spPr>
          <a:xfrm>
            <a:off x="5306362" y="970735"/>
            <a:ext cx="273750" cy="28803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7" name="26 Elipse"/>
          <p:cNvSpPr/>
          <p:nvPr/>
        </p:nvSpPr>
        <p:spPr>
          <a:xfrm>
            <a:off x="7668344" y="504432"/>
            <a:ext cx="273750" cy="288032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15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8184557" y="5949280"/>
            <a:ext cx="8519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/>
          <a:srcRect l="16667" t="73334" r="21060" b="24855"/>
          <a:stretch>
            <a:fillRect/>
          </a:stretch>
        </p:blipFill>
        <p:spPr bwMode="auto">
          <a:xfrm>
            <a:off x="214282" y="6357958"/>
            <a:ext cx="785818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98911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285728"/>
            <a:ext cx="303289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es-E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cs typeface="Arial" pitchFamily="34" charset="0"/>
            </a:endParaRPr>
          </a:p>
          <a:p>
            <a:pPr algn="ctr"/>
            <a:endParaRPr lang="es-E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4348" y="2286554"/>
            <a:ext cx="76438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Capital del Ecuador:</a:t>
            </a:r>
            <a:r>
              <a:rPr lang="es-EC" sz="1600" dirty="0" smtClean="0"/>
              <a:t> Quito</a:t>
            </a:r>
            <a:endParaRPr lang="es-PA" sz="1600" dirty="0" smtClean="0"/>
          </a:p>
          <a:p>
            <a:pPr lvl="0"/>
            <a:r>
              <a:rPr lang="es-EC" sz="1600" b="1" dirty="0" smtClean="0"/>
              <a:t>Área</a:t>
            </a:r>
            <a:r>
              <a:rPr lang="es-EC" sz="1600" b="1" dirty="0" smtClean="0"/>
              <a:t>:</a:t>
            </a:r>
            <a:r>
              <a:rPr lang="es-EC" sz="1600" dirty="0" smtClean="0"/>
              <a:t> 256.370 Km2</a:t>
            </a:r>
            <a:endParaRPr lang="es-PA" sz="1600" dirty="0" smtClean="0"/>
          </a:p>
          <a:p>
            <a:pPr lvl="0"/>
            <a:r>
              <a:rPr lang="es-EC" sz="1600" b="1" dirty="0" smtClean="0"/>
              <a:t>Población:</a:t>
            </a:r>
            <a:r>
              <a:rPr lang="es-EC" sz="1600" dirty="0" smtClean="0"/>
              <a:t> 12’600.000 Habitantes</a:t>
            </a:r>
            <a:endParaRPr lang="es-PA" sz="1600" dirty="0" smtClean="0"/>
          </a:p>
          <a:p>
            <a:pPr lvl="0"/>
            <a:r>
              <a:rPr lang="es-EC" sz="1600" b="1" dirty="0" smtClean="0"/>
              <a:t>Idioma Oficial</a:t>
            </a:r>
            <a:r>
              <a:rPr lang="es-EC" sz="1600" dirty="0" smtClean="0"/>
              <a:t>: Español, el Quichua se habla en algunas comunidades indígenas. El Inglés se habla ampliamente, especialmente en la ciudades grandes y sitios turísticos. A nivel de servicios turísticos existe facilidad de proveer guías de en español, inglés, alemán, francés e italiano.</a:t>
            </a:r>
            <a:endParaRPr lang="es-PA" sz="1600" dirty="0" smtClean="0"/>
          </a:p>
          <a:p>
            <a:pPr lvl="0"/>
            <a:r>
              <a:rPr lang="es-EC" sz="1600" b="1" dirty="0" smtClean="0"/>
              <a:t>Moneda:</a:t>
            </a:r>
            <a:r>
              <a:rPr lang="es-EC" sz="1600" dirty="0" smtClean="0"/>
              <a:t> Dólar US $ </a:t>
            </a:r>
            <a:endParaRPr lang="es-PA" sz="1600" dirty="0" smtClean="0"/>
          </a:p>
          <a:p>
            <a:pPr lvl="0"/>
            <a:r>
              <a:rPr lang="es-EC" sz="1600" b="1" dirty="0" smtClean="0"/>
              <a:t>Zona Horaria: </a:t>
            </a:r>
            <a:r>
              <a:rPr lang="es-EC" sz="1600" dirty="0" smtClean="0"/>
              <a:t>-5GMT en Ecuador Continental &amp; -6 GMT en las Islas Galápagos.</a:t>
            </a:r>
            <a:endParaRPr lang="es-PA" sz="1600" dirty="0" smtClean="0"/>
          </a:p>
          <a:p>
            <a:pPr lvl="0"/>
            <a:r>
              <a:rPr lang="es-EC" sz="1600" b="1" dirty="0" smtClean="0"/>
              <a:t>Código de país:</a:t>
            </a:r>
            <a:r>
              <a:rPr lang="es-EC" sz="1600" dirty="0" smtClean="0"/>
              <a:t> Para llamadas telefónicas desde el extranjero + 593 + Código de  cada ciudad.</a:t>
            </a:r>
            <a:r>
              <a:rPr lang="es-EC" sz="1600" b="1" dirty="0" smtClean="0"/>
              <a:t> </a:t>
            </a:r>
            <a:endParaRPr lang="es-PA" sz="1600" dirty="0" smtClean="0"/>
          </a:p>
          <a:p>
            <a:pPr lvl="0"/>
            <a:r>
              <a:rPr lang="es-EC" sz="1600" b="1" dirty="0" smtClean="0"/>
              <a:t>Impuestos:</a:t>
            </a:r>
            <a:r>
              <a:rPr lang="es-EC" sz="1600" dirty="0" smtClean="0"/>
              <a:t>  12 % IVA y 10 %  Servicios en la mayoría de hoteles, restaurantes y servicios turísticos.</a:t>
            </a:r>
            <a:endParaRPr lang="es-PA" sz="1600" dirty="0" smtClean="0"/>
          </a:p>
          <a:p>
            <a:pPr lvl="0"/>
            <a:r>
              <a:rPr lang="es-EC" sz="1600" b="1" dirty="0" smtClean="0"/>
              <a:t>Cajeros automáticos:  </a:t>
            </a:r>
            <a:r>
              <a:rPr lang="es-EC" sz="1600" dirty="0" smtClean="0"/>
              <a:t>Cirrus, Maestro, Plus, Barred. Avances en efectivo de tarjetas de crédito internacionales</a:t>
            </a:r>
            <a:r>
              <a:rPr lang="es-EC" sz="1600" dirty="0" smtClean="0"/>
              <a:t>.</a:t>
            </a:r>
            <a:endParaRPr lang="es-PA" sz="16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 l="16667" t="73334" r="21060" b="24855"/>
          <a:stretch>
            <a:fillRect/>
          </a:stretch>
        </p:blipFill>
        <p:spPr bwMode="auto">
          <a:xfrm>
            <a:off x="214282" y="6357958"/>
            <a:ext cx="785818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14 Imagen" descr="logo-ecuad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3384"/>
            <a:ext cx="3513257" cy="1796856"/>
          </a:xfrm>
          <a:prstGeom prst="rect">
            <a:avLst/>
          </a:prstGeom>
        </p:spPr>
      </p:pic>
      <p:pic>
        <p:nvPicPr>
          <p:cNvPr id="16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8184557" y="5949280"/>
            <a:ext cx="8519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4071934" y="785794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 smtClean="0"/>
              <a:t>Datos importantes sobre el Ecuador - Guayaquil</a:t>
            </a:r>
            <a:endParaRPr lang="es-PA" b="1" dirty="0" smtClean="0"/>
          </a:p>
          <a:p>
            <a:r>
              <a:rPr lang="es-EC" dirty="0" smtClean="0"/>
              <a:t> El Ecuador, un país mega diverso, está ubicado al noroeste de América del Sur y atravesado por la línea Ecuador, o Equinoccial de dónde proviene su nombre</a:t>
            </a:r>
            <a:r>
              <a:rPr lang="es-EC" dirty="0" smtClean="0"/>
              <a:t>.</a:t>
            </a:r>
            <a:endParaRPr lang="es-PA" dirty="0" smtClean="0"/>
          </a:p>
        </p:txBody>
      </p:sp>
    </p:spTree>
    <p:extLst>
      <p:ext uri="{BB962C8B-B14F-4D97-AF65-F5344CB8AC3E}">
        <p14:creationId xmlns:p14="http://schemas.microsoft.com/office/powerpoint/2010/main" xmlns="" val="1862679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85786" y="2414183"/>
            <a:ext cx="7715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1600" b="1" dirty="0" smtClean="0"/>
              <a:t>Cheques de viajero: </a:t>
            </a:r>
            <a:r>
              <a:rPr lang="es-EC" sz="1600" dirty="0" smtClean="0"/>
              <a:t>American Express y Visa,  pueden ser cambiados por efectivo en bancos y casas de cambio y son aceptados en algunos hoteles y en nuestra Operadora de Turismo.</a:t>
            </a:r>
            <a:endParaRPr lang="es-PA" sz="1600" dirty="0" smtClean="0"/>
          </a:p>
          <a:p>
            <a:pPr lvl="0"/>
            <a:r>
              <a:rPr lang="es-EC" sz="1600" b="1" dirty="0" smtClean="0"/>
              <a:t>Tarjetas de crédito aceptadas: </a:t>
            </a:r>
            <a:r>
              <a:rPr lang="es-EC" sz="1600" dirty="0" err="1" smtClean="0"/>
              <a:t>MasterCard</a:t>
            </a:r>
            <a:r>
              <a:rPr lang="es-EC" sz="1600" dirty="0" smtClean="0"/>
              <a:t>, Visa, American Express, </a:t>
            </a:r>
            <a:r>
              <a:rPr lang="es-EC" sz="1600" dirty="0" err="1" smtClean="0"/>
              <a:t>Diners</a:t>
            </a:r>
            <a:r>
              <a:rPr lang="es-EC" sz="1600" dirty="0" smtClean="0"/>
              <a:t>.</a:t>
            </a:r>
            <a:endParaRPr lang="es-PA" sz="1600" dirty="0" smtClean="0"/>
          </a:p>
          <a:p>
            <a:pPr lvl="0"/>
            <a:r>
              <a:rPr lang="es-EC" sz="1600" b="1" dirty="0" smtClean="0"/>
              <a:t>Impuestos de salida aeroportuarios: </a:t>
            </a:r>
            <a:r>
              <a:rPr lang="es-EC" sz="1600" dirty="0" smtClean="0"/>
              <a:t> US $ 37.93 en Quito y US $ 25.00 en Guayaquil</a:t>
            </a:r>
            <a:r>
              <a:rPr lang="es-EC" sz="1600" b="1" dirty="0" smtClean="0"/>
              <a:t>.</a:t>
            </a:r>
            <a:endParaRPr lang="es-PA" sz="1600" dirty="0" smtClean="0"/>
          </a:p>
          <a:p>
            <a:pPr lvl="0"/>
            <a:r>
              <a:rPr lang="es-EC" sz="1600" b="1" dirty="0" smtClean="0"/>
              <a:t>Clima en Guayaquil: </a:t>
            </a:r>
            <a:r>
              <a:rPr lang="es-EC" sz="1600" dirty="0" smtClean="0"/>
              <a:t>Húmedo, se recomienda usar ropa cómoda y ligera por el calor. En la noche corre viento, por lo que se recomienda tener a la mano un abrigo ligero.</a:t>
            </a:r>
            <a:endParaRPr lang="es-PA" sz="1600" dirty="0" smtClean="0"/>
          </a:p>
          <a:p>
            <a:pPr lvl="0"/>
            <a:r>
              <a:rPr lang="es-EC" sz="1600" b="1" dirty="0" smtClean="0"/>
              <a:t>Cooperativas de Taxi para servicio de movilización:</a:t>
            </a:r>
            <a:r>
              <a:rPr lang="es-EC" sz="1600" dirty="0" smtClean="0"/>
              <a:t> Se recomienda contactar a las siguientes cooperativas</a:t>
            </a:r>
            <a:endParaRPr lang="es-PA" sz="1600" dirty="0" smtClean="0"/>
          </a:p>
          <a:p>
            <a:pPr lvl="0"/>
            <a:r>
              <a:rPr lang="es-EC" sz="1600" b="1" dirty="0" smtClean="0"/>
              <a:t>Taxis El Paraíso:</a:t>
            </a:r>
            <a:r>
              <a:rPr lang="es-EC" sz="1600" dirty="0" smtClean="0"/>
              <a:t> 04-2204232 (Solicitar los taxis amarillos que tienen cámara de seguridad).</a:t>
            </a:r>
            <a:endParaRPr lang="es-PA" sz="1600" dirty="0" smtClean="0"/>
          </a:p>
          <a:p>
            <a:pPr lvl="0"/>
            <a:r>
              <a:rPr lang="es-EC" sz="1600" b="1" dirty="0" smtClean="0"/>
              <a:t>Taxis Mall del Sol 9 de Abril:</a:t>
            </a:r>
            <a:r>
              <a:rPr lang="es-EC" sz="1600" dirty="0" smtClean="0"/>
              <a:t> 04 2082311 (Solicitar taxis con cámara de seguridad).</a:t>
            </a:r>
            <a:endParaRPr lang="es-PA" sz="1600" dirty="0" smtClean="0"/>
          </a:p>
        </p:txBody>
      </p:sp>
      <p:pic>
        <p:nvPicPr>
          <p:cNvPr id="4" name="3 Imagen" descr="logo-ecuad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3384"/>
            <a:ext cx="3513257" cy="17968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6667" t="73334" r="21060" b="24855"/>
          <a:stretch>
            <a:fillRect/>
          </a:stretch>
        </p:blipFill>
        <p:spPr bwMode="auto">
          <a:xfrm>
            <a:off x="214282" y="6357958"/>
            <a:ext cx="785818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8184557" y="5949280"/>
            <a:ext cx="8519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32532" y="228599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Hoteles sugeridos</a:t>
            </a:r>
            <a:endParaRPr lang="es-E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44784" y="3143248"/>
            <a:ext cx="3175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Guayaquil, Ecuador</a:t>
            </a:r>
            <a:endParaRPr lang="es-E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9" r="9133"/>
          <a:stretch/>
        </p:blipFill>
        <p:spPr bwMode="auto">
          <a:xfrm>
            <a:off x="899592" y="455102"/>
            <a:ext cx="7344816" cy="133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3 Título"/>
          <p:cNvSpPr>
            <a:spLocks noGrp="1"/>
          </p:cNvSpPr>
          <p:nvPr>
            <p:ph type="title"/>
          </p:nvPr>
        </p:nvSpPr>
        <p:spPr>
          <a:xfrm>
            <a:off x="500034" y="4000504"/>
            <a:ext cx="8215370" cy="1214446"/>
          </a:xfrm>
        </p:spPr>
        <p:txBody>
          <a:bodyPr>
            <a:normAutofit fontScale="90000"/>
          </a:bodyPr>
          <a:lstStyle/>
          <a:p>
            <a:r>
              <a:rPr lang="es-ES" sz="2000" dirty="0" smtClean="0"/>
              <a:t>A continuación  le invitamos a escoger el hotel que mejor se acople a sus necesidades para que tenga una excelente estadía en la ciudad de Guayaquil, Ecuador. Todas las tarifas están sujetas al 12% de IVA y 10% de servicio, tasas de turismo</a:t>
            </a:r>
            <a:r>
              <a:rPr lang="es-ES" sz="2000" dirty="0" smtClean="0"/>
              <a:t>.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16667" t="73334" r="18229" b="10833"/>
          <a:stretch>
            <a:fillRect/>
          </a:stretch>
        </p:blipFill>
        <p:spPr bwMode="auto">
          <a:xfrm>
            <a:off x="428596" y="5537850"/>
            <a:ext cx="8215370" cy="124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6267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179512" y="663079"/>
            <a:ext cx="1175412" cy="12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3648" y="849486"/>
            <a:ext cx="5465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Hotel Hilton Colon</a:t>
            </a:r>
            <a:endParaRPr lang="es-E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79512" y="2348880"/>
            <a:ext cx="5040560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sz="1600" dirty="0" smtClean="0"/>
              <a:t>Habitación Deluxe Sencilla  US $ 145*</a:t>
            </a:r>
          </a:p>
          <a:p>
            <a:r>
              <a:rPr lang="es-ES" sz="1600" dirty="0" smtClean="0"/>
              <a:t>Habitación Deluxe Doble  US $ 155*</a:t>
            </a:r>
          </a:p>
          <a:p>
            <a:endParaRPr lang="es-ES" sz="1600" dirty="0" smtClean="0"/>
          </a:p>
          <a:p>
            <a:r>
              <a:rPr lang="es-ES" sz="1600" dirty="0" smtClean="0"/>
              <a:t>*Estas tarifas no están sujetas al 12% de IVA y 10% de servicio.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Dirección: </a:t>
            </a:r>
            <a:r>
              <a:rPr lang="es-EC" sz="1600" dirty="0"/>
              <a:t>Av. Francisco de Orellana Mz. 111</a:t>
            </a:r>
            <a:endParaRPr lang="es-EC" sz="1600" dirty="0" smtClean="0"/>
          </a:p>
          <a:p>
            <a:endParaRPr lang="es-EC" sz="1600" dirty="0"/>
          </a:p>
          <a:p>
            <a:r>
              <a:rPr lang="es-EC" sz="1600" dirty="0" smtClean="0"/>
              <a:t>El </a:t>
            </a:r>
            <a:r>
              <a:rPr lang="es-EC" sz="1600" dirty="0"/>
              <a:t>hotel esta ubicado a </a:t>
            </a:r>
            <a:r>
              <a:rPr lang="es-EC" sz="1600" dirty="0" smtClean="0"/>
              <a:t>10 minutos </a:t>
            </a:r>
            <a:r>
              <a:rPr lang="es-EC" sz="1600" dirty="0"/>
              <a:t>del Aeropuerto Internacional Jose Joaquín de Olmedo</a:t>
            </a:r>
            <a:r>
              <a:rPr lang="es-EC" sz="1600" dirty="0" smtClean="0"/>
              <a:t>.</a:t>
            </a:r>
          </a:p>
          <a:p>
            <a:endParaRPr lang="es-EC" sz="1600" dirty="0" smtClean="0"/>
          </a:p>
          <a:p>
            <a:r>
              <a:rPr lang="es-ES" b="1" u="sng" dirty="0" smtClean="0"/>
              <a:t>Hotel Sede del evento</a:t>
            </a:r>
            <a:endParaRPr lang="es-ES" b="1" u="sng" dirty="0"/>
          </a:p>
          <a:p>
            <a:endParaRPr lang="es-E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16024" y="5949280"/>
            <a:ext cx="41399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b="1" i="1" u="sng" dirty="0" smtClean="0"/>
              <a:t>Reservaciones:</a:t>
            </a:r>
            <a:br>
              <a:rPr lang="en-US" sz="1400" b="1" i="1" u="sng" dirty="0" smtClean="0"/>
            </a:br>
            <a:r>
              <a:rPr lang="en-US" sz="1400" dirty="0" smtClean="0"/>
              <a:t>Paulina  Sacoto</a:t>
            </a:r>
            <a:r>
              <a:rPr lang="en-US" sz="1400" b="1" i="1" u="sng" dirty="0" smtClean="0"/>
              <a:t/>
            </a:r>
            <a:br>
              <a:rPr lang="en-US" sz="1400" b="1" i="1" u="sng" dirty="0" smtClean="0"/>
            </a:br>
            <a:r>
              <a:rPr lang="en-US" sz="1400" dirty="0" smtClean="0"/>
              <a:t>Telf.: (593-4) </a:t>
            </a:r>
            <a:r>
              <a:rPr lang="es-EC" sz="1200" dirty="0"/>
              <a:t>2689000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/>
              <a:t>psacoto@hiltonguayaquil.com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b="1" i="1" u="sng" dirty="0"/>
          </a:p>
        </p:txBody>
      </p:sp>
      <p:pic>
        <p:nvPicPr>
          <p:cNvPr id="1026" name="Picture 2" descr="Hotel Hilton Colon Guayaquil, Ecuador - Fachada del hotel al atarde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53568"/>
            <a:ext cx="3454524" cy="2214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www1.hilton.com/es/hi/media/images/logos/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4531" y="5760460"/>
            <a:ext cx="178117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strella de 5 puntas"/>
          <p:cNvSpPr/>
          <p:nvPr/>
        </p:nvSpPr>
        <p:spPr>
          <a:xfrm>
            <a:off x="6804248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12 Estrella de 5 puntas"/>
          <p:cNvSpPr/>
          <p:nvPr/>
        </p:nvSpPr>
        <p:spPr>
          <a:xfrm>
            <a:off x="7092280" y="155340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13 Estrella de 5 puntas"/>
          <p:cNvSpPr/>
          <p:nvPr/>
        </p:nvSpPr>
        <p:spPr>
          <a:xfrm>
            <a:off x="7356826" y="155340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14 Estrella de 5 puntas"/>
          <p:cNvSpPr/>
          <p:nvPr/>
        </p:nvSpPr>
        <p:spPr>
          <a:xfrm>
            <a:off x="7594973" y="155340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15 Estrella de 5 puntas"/>
          <p:cNvSpPr/>
          <p:nvPr/>
        </p:nvSpPr>
        <p:spPr>
          <a:xfrm>
            <a:off x="7883005" y="1561786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 l="16667" t="73334" r="18229" b="24420"/>
          <a:stretch>
            <a:fillRect/>
          </a:stretch>
        </p:blipFill>
        <p:spPr bwMode="auto">
          <a:xfrm>
            <a:off x="142844" y="2000240"/>
            <a:ext cx="8215370" cy="17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24467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179512" y="663079"/>
            <a:ext cx="1175412" cy="12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3648" y="908720"/>
            <a:ext cx="43567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Hotel Marriott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512" y="2348880"/>
            <a:ext cx="5040560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ES" dirty="0" smtClean="0"/>
          </a:p>
          <a:p>
            <a:r>
              <a:rPr lang="es-ES" sz="1600" dirty="0" smtClean="0"/>
              <a:t>Habitación Sencilla King US $ 109</a:t>
            </a:r>
          </a:p>
          <a:p>
            <a:r>
              <a:rPr lang="es-ES" sz="1600" dirty="0" smtClean="0"/>
              <a:t>Habitación Doble King: US $ 119</a:t>
            </a:r>
          </a:p>
          <a:p>
            <a:endParaRPr lang="es-ES" sz="1600" dirty="0" smtClean="0"/>
          </a:p>
          <a:p>
            <a:r>
              <a:rPr lang="es-ES" sz="1600" dirty="0" smtClean="0"/>
              <a:t>*Estas tarifas no están sujetas al 12% de IVA y 10% de servicio.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Dirección: </a:t>
            </a:r>
            <a:r>
              <a:rPr lang="es-EC" sz="1600" dirty="0" smtClean="0"/>
              <a:t>Av. Francisco de Orellana 236</a:t>
            </a:r>
          </a:p>
          <a:p>
            <a:endParaRPr lang="es-EC" sz="1600" dirty="0"/>
          </a:p>
          <a:p>
            <a:r>
              <a:rPr lang="es-EC" sz="1600" dirty="0" smtClean="0"/>
              <a:t>El </a:t>
            </a:r>
            <a:r>
              <a:rPr lang="es-EC" sz="1600" dirty="0"/>
              <a:t>hotel esta ubicado a </a:t>
            </a:r>
            <a:r>
              <a:rPr lang="es-EC" sz="1600" dirty="0" smtClean="0"/>
              <a:t>8 minutos </a:t>
            </a:r>
            <a:r>
              <a:rPr lang="es-EC" sz="1600" dirty="0"/>
              <a:t>del Aeropuerto Internacional Jose Joaquín de Olmedo</a:t>
            </a:r>
            <a:r>
              <a:rPr lang="es-EC" sz="1600" dirty="0" smtClean="0"/>
              <a:t>.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16024" y="5949280"/>
            <a:ext cx="41399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b="1" i="1" u="sng" dirty="0" smtClean="0"/>
              <a:t>Reservaciones:</a:t>
            </a:r>
            <a:br>
              <a:rPr lang="en-US" sz="1400" b="1" i="1" u="sng" dirty="0" smtClean="0"/>
            </a:br>
            <a:r>
              <a:rPr lang="en-US" sz="1400" dirty="0" smtClean="0"/>
              <a:t>Annie Ubilla</a:t>
            </a:r>
            <a:r>
              <a:rPr lang="en-US" sz="1400" b="1" i="1" u="sng" dirty="0" smtClean="0"/>
              <a:t/>
            </a:r>
            <a:br>
              <a:rPr lang="en-US" sz="1400" b="1" i="1" u="sng" dirty="0" smtClean="0"/>
            </a:br>
            <a:r>
              <a:rPr lang="en-US" sz="1400" dirty="0" smtClean="0"/>
              <a:t>Telf.: (593-4) </a:t>
            </a:r>
            <a:r>
              <a:rPr lang="es-EC" sz="1200" dirty="0">
                <a:latin typeface="Calibri (Títulos)"/>
              </a:rPr>
              <a:t>6009200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annie.ubilla@courtyard.com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b="1" i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51360"/>
            <a:ext cx="35718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805264"/>
            <a:ext cx="1998100" cy="86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Estrella de 5 puntas"/>
          <p:cNvSpPr/>
          <p:nvPr/>
        </p:nvSpPr>
        <p:spPr>
          <a:xfrm>
            <a:off x="6804248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12 Estrella de 5 puntas"/>
          <p:cNvSpPr/>
          <p:nvPr/>
        </p:nvSpPr>
        <p:spPr>
          <a:xfrm>
            <a:off x="7956376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13 Estrella de 5 puntas"/>
          <p:cNvSpPr/>
          <p:nvPr/>
        </p:nvSpPr>
        <p:spPr>
          <a:xfrm>
            <a:off x="7092280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Estrella de 5 puntas"/>
          <p:cNvSpPr/>
          <p:nvPr/>
        </p:nvSpPr>
        <p:spPr>
          <a:xfrm>
            <a:off x="7380312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15 Estrella de 5 puntas"/>
          <p:cNvSpPr/>
          <p:nvPr/>
        </p:nvSpPr>
        <p:spPr>
          <a:xfrm>
            <a:off x="7668344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 l="16667" t="73334" r="18229" b="24420"/>
          <a:stretch>
            <a:fillRect/>
          </a:stretch>
        </p:blipFill>
        <p:spPr bwMode="auto">
          <a:xfrm>
            <a:off x="142844" y="2000240"/>
            <a:ext cx="8215370" cy="17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36267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179512" y="663079"/>
            <a:ext cx="1175412" cy="12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403648" y="836712"/>
            <a:ext cx="41628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Sonesta Hotel</a:t>
            </a:r>
          </a:p>
        </p:txBody>
      </p:sp>
      <p:sp>
        <p:nvSpPr>
          <p:cNvPr id="9" name="8 Rectángulo"/>
          <p:cNvSpPr/>
          <p:nvPr/>
        </p:nvSpPr>
        <p:spPr>
          <a:xfrm>
            <a:off x="179512" y="2348880"/>
            <a:ext cx="5040560" cy="33123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Habitación Sencilla: US $ 140</a:t>
            </a:r>
          </a:p>
          <a:p>
            <a:r>
              <a:rPr lang="es-ES" sz="1600" dirty="0" smtClean="0"/>
              <a:t>Habitación doble: US $ 150</a:t>
            </a:r>
          </a:p>
          <a:p>
            <a:endParaRPr lang="es-ES" sz="1600" dirty="0" smtClean="0"/>
          </a:p>
          <a:p>
            <a:r>
              <a:rPr lang="es-ES" sz="1600" dirty="0" smtClean="0"/>
              <a:t>*Estas tarifas no están sujetas al 12% de IVA y 10% de servicio.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Dirección: </a:t>
            </a:r>
            <a:r>
              <a:rPr lang="es-EC" sz="1600" dirty="0"/>
              <a:t>Leopoldo </a:t>
            </a:r>
            <a:r>
              <a:rPr lang="es-EC" sz="1600" dirty="0" smtClean="0"/>
              <a:t>Benítez, Joaquín J. Orrantía González</a:t>
            </a:r>
            <a:endParaRPr lang="es-EC" sz="1600" dirty="0" smtClean="0"/>
          </a:p>
          <a:p>
            <a:endParaRPr lang="es-EC" sz="1600" dirty="0"/>
          </a:p>
          <a:p>
            <a:r>
              <a:rPr lang="es-EC" sz="1600" dirty="0" smtClean="0"/>
              <a:t>El hotel esta ubicado a 3 minutos del Aeropuerto Internacional Jose Joaquín de Olmedo.</a:t>
            </a:r>
          </a:p>
          <a:p>
            <a:endParaRPr lang="es-EC" sz="1600" dirty="0"/>
          </a:p>
          <a:p>
            <a:r>
              <a:rPr lang="es-EC" sz="1400" b="1" dirty="0" smtClean="0"/>
              <a:t>Nota: </a:t>
            </a:r>
            <a:r>
              <a:rPr lang="es-EC" sz="1400" dirty="0" smtClean="0"/>
              <a:t>Las habitaciones no cuentan con baños para discapacitados.</a:t>
            </a:r>
            <a:endParaRPr lang="es-ES" sz="1400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16024" y="5949280"/>
            <a:ext cx="41399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b="1" i="1" u="sng" dirty="0" smtClean="0"/>
              <a:t>Reservaciones:</a:t>
            </a:r>
            <a:br>
              <a:rPr lang="en-US" sz="1400" b="1" i="1" u="sng" dirty="0" smtClean="0"/>
            </a:br>
            <a:r>
              <a:rPr lang="en-US" sz="1400" dirty="0" smtClean="0"/>
              <a:t>Vanessa Cedeño</a:t>
            </a:r>
            <a:r>
              <a:rPr lang="en-US" sz="1400" b="1" i="1" u="sng" dirty="0" smtClean="0"/>
              <a:t/>
            </a:r>
            <a:br>
              <a:rPr lang="en-US" sz="1400" b="1" i="1" u="sng" dirty="0" smtClean="0"/>
            </a:br>
            <a:r>
              <a:rPr lang="en-US" sz="1400" dirty="0" smtClean="0"/>
              <a:t>Telf.: (593-4) 2595900</a:t>
            </a:r>
            <a:br>
              <a:rPr lang="en-US" sz="1400" dirty="0" smtClean="0"/>
            </a:br>
            <a:r>
              <a:rPr lang="en-US" sz="1400" dirty="0" smtClean="0"/>
              <a:t>vanessa.cedeno@sonestaguayaquil.com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b="1" i="1" u="sng" dirty="0"/>
          </a:p>
        </p:txBody>
      </p:sp>
      <p:pic>
        <p:nvPicPr>
          <p:cNvPr id="4099" name="Picture 3" descr="C:\Users\MSampedro\Desktop\Sonesta Guayaquil 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61248"/>
            <a:ext cx="2915815" cy="97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4702" y="2780928"/>
            <a:ext cx="324036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Estrella de 5 puntas"/>
          <p:cNvSpPr/>
          <p:nvPr/>
        </p:nvSpPr>
        <p:spPr>
          <a:xfrm>
            <a:off x="6804248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10 Estrella de 5 puntas"/>
          <p:cNvSpPr/>
          <p:nvPr/>
        </p:nvSpPr>
        <p:spPr>
          <a:xfrm>
            <a:off x="7956376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12 Estrella de 5 puntas"/>
          <p:cNvSpPr/>
          <p:nvPr/>
        </p:nvSpPr>
        <p:spPr>
          <a:xfrm>
            <a:off x="7092280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13 Estrella de 5 puntas"/>
          <p:cNvSpPr/>
          <p:nvPr/>
        </p:nvSpPr>
        <p:spPr>
          <a:xfrm>
            <a:off x="7380312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Estrella de 5 puntas"/>
          <p:cNvSpPr/>
          <p:nvPr/>
        </p:nvSpPr>
        <p:spPr>
          <a:xfrm>
            <a:off x="7668344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/>
          <a:srcRect l="16667" t="73334" r="18229" b="24420"/>
          <a:stretch>
            <a:fillRect/>
          </a:stretch>
        </p:blipFill>
        <p:spPr bwMode="auto">
          <a:xfrm>
            <a:off x="142844" y="2000240"/>
            <a:ext cx="8215370" cy="17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3004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660284" y="663079"/>
            <a:ext cx="1175412" cy="12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35696" y="764704"/>
            <a:ext cx="3605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Holiday Inn </a:t>
            </a:r>
            <a:endParaRPr lang="es-ES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Estrella de 5 puntas"/>
          <p:cNvSpPr/>
          <p:nvPr/>
        </p:nvSpPr>
        <p:spPr>
          <a:xfrm>
            <a:off x="6804248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4 Estrella de 5 puntas"/>
          <p:cNvSpPr/>
          <p:nvPr/>
        </p:nvSpPr>
        <p:spPr>
          <a:xfrm>
            <a:off x="7092280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 Estrella de 5 puntas"/>
          <p:cNvSpPr/>
          <p:nvPr/>
        </p:nvSpPr>
        <p:spPr>
          <a:xfrm>
            <a:off x="7380312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6 Estrella de 5 puntas"/>
          <p:cNvSpPr/>
          <p:nvPr/>
        </p:nvSpPr>
        <p:spPr>
          <a:xfrm>
            <a:off x="7668344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51520" y="2420888"/>
            <a:ext cx="5112568" cy="302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Habitación Sencilla: US $ 135</a:t>
            </a:r>
          </a:p>
          <a:p>
            <a:r>
              <a:rPr lang="es-ES" sz="1600" dirty="0" smtClean="0"/>
              <a:t>Habitación Doble: US $ 145</a:t>
            </a:r>
          </a:p>
          <a:p>
            <a:endParaRPr lang="es-ES" sz="1600" dirty="0" smtClean="0"/>
          </a:p>
          <a:p>
            <a:r>
              <a:rPr lang="es-ES" sz="1600" dirty="0" smtClean="0"/>
              <a:t>*Estas tarifas están sujetas al 12% de IVA y 10% de servicio.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Dirección:</a:t>
            </a:r>
            <a:r>
              <a:rPr lang="es-EC" sz="1600" dirty="0" smtClean="0"/>
              <a:t> Av. De las Américas junto al Aeropuerto </a:t>
            </a:r>
            <a:r>
              <a:rPr lang="es-EC" sz="1600" dirty="0" smtClean="0"/>
              <a:t>Int</a:t>
            </a:r>
            <a:r>
              <a:rPr lang="es-EC" sz="1600" dirty="0" smtClean="0"/>
              <a:t>. J.J</a:t>
            </a:r>
            <a:r>
              <a:rPr lang="es-EC" sz="1600" dirty="0" smtClean="0"/>
              <a:t>. Olmedo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S" sz="1400" b="1" dirty="0" smtClean="0"/>
              <a:t>Nota: </a:t>
            </a:r>
            <a:r>
              <a:rPr lang="es-ES" sz="1400" dirty="0" smtClean="0"/>
              <a:t>Cuenta con 5 habitaciones para discapacitados.</a:t>
            </a:r>
            <a:endParaRPr lang="es-ES" sz="1400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16024" y="5949280"/>
            <a:ext cx="41399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b="1" i="1" u="sng" dirty="0" smtClean="0"/>
              <a:t>Reservaciones:</a:t>
            </a:r>
            <a:br>
              <a:rPr lang="en-US" sz="1400" b="1" i="1" u="sng" dirty="0" smtClean="0"/>
            </a:br>
            <a:r>
              <a:rPr lang="es-EC" sz="1400" dirty="0" smtClean="0"/>
              <a:t> María Rosa Wright G.</a:t>
            </a:r>
            <a:r>
              <a:rPr lang="en-US" sz="1400" b="1" i="1" u="sng" dirty="0" smtClean="0"/>
              <a:t/>
            </a:r>
            <a:br>
              <a:rPr lang="en-US" sz="1400" b="1" i="1" u="sng" dirty="0" smtClean="0"/>
            </a:br>
            <a:r>
              <a:rPr lang="en-US" sz="1400" dirty="0" smtClean="0"/>
              <a:t>Telf.: (593-4)  2 3714610</a:t>
            </a:r>
            <a:br>
              <a:rPr lang="en-US" sz="1400" dirty="0" smtClean="0"/>
            </a:br>
            <a:r>
              <a:rPr lang="en-US" sz="1400" dirty="0" smtClean="0"/>
              <a:t>mrwright@holidayinngye.com 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b="1" i="1" u="sng" dirty="0"/>
          </a:p>
        </p:txBody>
      </p:sp>
      <p:pic>
        <p:nvPicPr>
          <p:cNvPr id="13" name="12 Imagen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6942" y="5661248"/>
            <a:ext cx="2137057" cy="1196752"/>
          </a:xfrm>
          <a:prstGeom prst="rect">
            <a:avLst/>
          </a:prstGeom>
        </p:spPr>
      </p:pic>
      <p:pic>
        <p:nvPicPr>
          <p:cNvPr id="14" name="13 Imagen" descr="Holiday_Inn_Guayaquil_Airport_arti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564904"/>
            <a:ext cx="3419872" cy="253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 l="16667" t="73334" r="18229" b="24420"/>
          <a:stretch>
            <a:fillRect/>
          </a:stretch>
        </p:blipFill>
        <p:spPr bwMode="auto">
          <a:xfrm>
            <a:off x="142844" y="2000240"/>
            <a:ext cx="8215370" cy="17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://www.eird.org/pr14/images/header-pr14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70" r="74332" b="5791"/>
          <a:stretch/>
        </p:blipFill>
        <p:spPr bwMode="auto">
          <a:xfrm>
            <a:off x="588276" y="663079"/>
            <a:ext cx="1175412" cy="125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35696" y="849486"/>
            <a:ext cx="2775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Sheraton</a:t>
            </a:r>
            <a:endParaRPr lang="es-ES" sz="54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Estrella de 5 puntas"/>
          <p:cNvSpPr/>
          <p:nvPr/>
        </p:nvSpPr>
        <p:spPr>
          <a:xfrm>
            <a:off x="6804248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3 Estrella de 5 puntas"/>
          <p:cNvSpPr/>
          <p:nvPr/>
        </p:nvSpPr>
        <p:spPr>
          <a:xfrm>
            <a:off x="7956376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4 Estrella de 5 puntas"/>
          <p:cNvSpPr/>
          <p:nvPr/>
        </p:nvSpPr>
        <p:spPr>
          <a:xfrm>
            <a:off x="7092280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5 Estrella de 5 puntas"/>
          <p:cNvSpPr/>
          <p:nvPr/>
        </p:nvSpPr>
        <p:spPr>
          <a:xfrm>
            <a:off x="7380312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6 Estrella de 5 puntas"/>
          <p:cNvSpPr/>
          <p:nvPr/>
        </p:nvSpPr>
        <p:spPr>
          <a:xfrm>
            <a:off x="7668344" y="1556792"/>
            <a:ext cx="288032" cy="288032"/>
          </a:xfrm>
          <a:prstGeom prst="star5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179512" y="2204864"/>
            <a:ext cx="5040560" cy="34563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600" dirty="0" smtClean="0"/>
              <a:t>Habitación Superior Sencilla: US $130*</a:t>
            </a:r>
          </a:p>
          <a:p>
            <a:r>
              <a:rPr lang="es-ES" sz="1600" dirty="0" smtClean="0"/>
              <a:t>Habitación Superior Doble: US $150*</a:t>
            </a:r>
          </a:p>
          <a:p>
            <a:endParaRPr lang="es-ES" sz="1600" dirty="0" smtClean="0"/>
          </a:p>
          <a:p>
            <a:r>
              <a:rPr lang="es-ES" sz="1600" dirty="0" smtClean="0"/>
              <a:t>*Estas tarifas están sujetas al 12% de IVA y 10% de servicio.</a:t>
            </a:r>
          </a:p>
          <a:p>
            <a:endParaRPr lang="es-ES" sz="1600" dirty="0" smtClean="0"/>
          </a:p>
          <a:p>
            <a:r>
              <a:rPr lang="es-ES" sz="1600" b="1" dirty="0" smtClean="0"/>
              <a:t>Dirección: </a:t>
            </a:r>
            <a:r>
              <a:rPr lang="es-ES" sz="1600" dirty="0" smtClean="0"/>
              <a:t>Plaza del Sol y Av. Joaquín J Orrantía </a:t>
            </a:r>
            <a:r>
              <a:rPr lang="es-ES" sz="1600" dirty="0" smtClean="0"/>
              <a:t>González.</a:t>
            </a:r>
            <a:endParaRPr lang="es-ES" sz="1600" dirty="0" smtClean="0"/>
          </a:p>
          <a:p>
            <a:endParaRPr lang="es-ES" sz="1600" dirty="0" smtClean="0"/>
          </a:p>
          <a:p>
            <a:r>
              <a:rPr lang="es-ES" sz="1600" dirty="0" smtClean="0"/>
              <a:t>El hotel se encuentra a 4 minutos del </a:t>
            </a:r>
            <a:r>
              <a:rPr lang="es-EC" sz="1600" dirty="0"/>
              <a:t>Aeropuerto Internacional Jose Joaquín de Olmedo</a:t>
            </a:r>
            <a:r>
              <a:rPr lang="es-EC" sz="1600" dirty="0" smtClean="0"/>
              <a:t>.</a:t>
            </a:r>
          </a:p>
          <a:p>
            <a:endParaRPr lang="es-EC" sz="1600" dirty="0" smtClean="0"/>
          </a:p>
          <a:p>
            <a:r>
              <a:rPr lang="es-ES" sz="1400" b="1" dirty="0" smtClean="0"/>
              <a:t>Nota: </a:t>
            </a:r>
            <a:r>
              <a:rPr lang="es-ES" sz="1400" dirty="0" smtClean="0"/>
              <a:t>Cuentan con 1 habitación para discapacitados.</a:t>
            </a:r>
            <a:endParaRPr lang="es-ES" sz="1400" dirty="0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216024" y="5949280"/>
            <a:ext cx="4139952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b="1" i="1" u="sng" dirty="0" smtClean="0"/>
              <a:t>Reservaciones:</a:t>
            </a:r>
            <a:br>
              <a:rPr lang="en-US" sz="1400" b="1" i="1" u="sng" dirty="0" smtClean="0"/>
            </a:br>
            <a:r>
              <a:rPr lang="en-US" sz="1400" dirty="0" smtClean="0"/>
              <a:t>Denise Guzmán</a:t>
            </a:r>
            <a:r>
              <a:rPr lang="en-US" sz="1400" b="1" i="1" u="sng" dirty="0" smtClean="0"/>
              <a:t/>
            </a:r>
            <a:br>
              <a:rPr lang="en-US" sz="1400" b="1" i="1" u="sng" dirty="0" smtClean="0"/>
            </a:br>
            <a:r>
              <a:rPr lang="en-US" sz="1400" dirty="0" smtClean="0"/>
              <a:t>Telf.: (593-4) 208-2088 </a:t>
            </a:r>
            <a:br>
              <a:rPr lang="en-US" sz="1400" dirty="0" smtClean="0"/>
            </a:br>
            <a:r>
              <a:rPr lang="en-US" sz="1400" dirty="0" smtClean="0"/>
              <a:t>denise.guzman@sheratonguayaquil.com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b="1" i="1" u="sng" dirty="0"/>
          </a:p>
        </p:txBody>
      </p:sp>
      <p:pic>
        <p:nvPicPr>
          <p:cNvPr id="13" name="12 Imagen" descr="she1159ex.120437_m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58332"/>
            <a:ext cx="3456384" cy="2626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13 Imagen" descr="acciones_hotel_sheraton_guayaquil-5059313703ad13496e2050db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5315744"/>
            <a:ext cx="1542256" cy="154225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/>
          <a:srcRect l="16667" t="73334" r="18229" b="24420"/>
          <a:stretch>
            <a:fillRect/>
          </a:stretch>
        </p:blipFill>
        <p:spPr bwMode="auto">
          <a:xfrm>
            <a:off x="142844" y="2000240"/>
            <a:ext cx="8215370" cy="17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9117</TotalTime>
  <Words>665</Words>
  <Application>Microsoft Office PowerPoint</Application>
  <PresentationFormat>Presentación en pantalla (4:3)</PresentationFormat>
  <Paragraphs>172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A continuación  le invitamos a escoger el hotel que mejor se acople a sus necesidades para que tenga una excelente estadía en la ciudad de Guayaquil, Ecuador. Todas las tarifas están sujetas al 12% de IVA y 10% de servicio, tasas de turismo.</vt:lpstr>
      <vt:lpstr>Reservaciones: Paulina  Sacoto Telf.: (593-4) 2689000 psacoto@hiltonguayaquil.com  </vt:lpstr>
      <vt:lpstr>Reservaciones: Annie Ubilla Telf.: (593-4) 6009200 annie.ubilla@courtyard.com  </vt:lpstr>
      <vt:lpstr>Reservaciones: Vanessa Cedeño Telf.: (593-4) 2595900 vanessa.cedeno@sonestaguayaquil.com   </vt:lpstr>
      <vt:lpstr>Reservaciones:  María Rosa Wright G. Telf.: (593-4)  2 3714610 mrwright@holidayinngye.com    </vt:lpstr>
      <vt:lpstr>Reservaciones: Denise Guzmán Telf.: (593-4) 208-2088  denise.guzman@sheratonguayaquil.com  </vt:lpstr>
      <vt:lpstr>Reservaciones: Tatiana Cantos Telf.: (593-4)  2280806 reservas@hmhotelec.com </vt:lpstr>
      <vt:lpstr>Reservaciones: Katherine Gonzalez Telf.: (593-4) 6026422 reservas@hotelmarcelius.com  </vt:lpstr>
      <vt:lpstr>Reservaciones:  Telf.: (593-4) 2680190 / 6002365 recepcion@hotelcastell.com  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Administrator</dc:creator>
  <cp:lastModifiedBy>Jhumberto</cp:lastModifiedBy>
  <cp:revision>205</cp:revision>
  <cp:lastPrinted>2014-01-29T23:04:06Z</cp:lastPrinted>
  <dcterms:created xsi:type="dcterms:W3CDTF">2013-06-05T18:03:44Z</dcterms:created>
  <dcterms:modified xsi:type="dcterms:W3CDTF">2014-01-31T21:30:26Z</dcterms:modified>
</cp:coreProperties>
</file>