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51" r:id="rId2"/>
    <p:sldId id="636" r:id="rId3"/>
    <p:sldId id="634" r:id="rId4"/>
    <p:sldId id="635" r:id="rId5"/>
    <p:sldId id="632" r:id="rId6"/>
    <p:sldId id="644" r:id="rId7"/>
    <p:sldId id="637" r:id="rId8"/>
    <p:sldId id="646" r:id="rId9"/>
    <p:sldId id="617" r:id="rId10"/>
    <p:sldId id="645" r:id="rId11"/>
    <p:sldId id="633" r:id="rId12"/>
    <p:sldId id="421" r:id="rId13"/>
    <p:sldId id="643" r:id="rId14"/>
  </p:sldIdLst>
  <p:sldSz cx="9144000" cy="6858000" type="screen4x3"/>
  <p:notesSz cx="6858000" cy="9144000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sz="48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8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8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8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8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8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8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8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800" b="1" i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6600"/>
    <a:srgbClr val="FFFF00"/>
    <a:srgbClr val="C9E4FF"/>
    <a:srgbClr val="003366"/>
    <a:srgbClr val="33CC33"/>
    <a:srgbClr val="00CC66"/>
    <a:srgbClr val="00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728" autoAdjust="0"/>
  </p:normalViewPr>
  <p:slideViewPr>
    <p:cSldViewPr>
      <p:cViewPr varScale="1">
        <p:scale>
          <a:sx n="75" d="100"/>
          <a:sy n="75" d="100"/>
        </p:scale>
        <p:origin x="-100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55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0D52400-97CC-4B05-8438-E8A5437224D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F064C3-D081-44CC-85B2-122493EEAF67}" type="slidenum">
              <a:rPr lang="es-ES_tradnl" altLang="es-ES_tradnl" smtClean="0"/>
              <a:pPr/>
              <a:t>8</a:t>
            </a:fld>
            <a:endParaRPr lang="es-ES_tradnl" altLang="es-ES_tradnl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alt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s-ES" noProof="0" smtClean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s-ES" noProof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Rectangle 20"/>
          <p:cNvSpPr>
            <a:spLocks noChangeArrowheads="1"/>
          </p:cNvSpPr>
          <p:nvPr userDrawn="1"/>
        </p:nvSpPr>
        <p:spPr bwMode="auto">
          <a:xfrm>
            <a:off x="457200" y="990600"/>
            <a:ext cx="76200" cy="5867400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043" name="Rectangle 19"/>
          <p:cNvSpPr>
            <a:spLocks noChangeArrowheads="1"/>
          </p:cNvSpPr>
          <p:nvPr userDrawn="1"/>
        </p:nvSpPr>
        <p:spPr bwMode="auto">
          <a:xfrm rot="-5400000">
            <a:off x="4982368" y="-3267868"/>
            <a:ext cx="74613" cy="8248650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rgbClr val="DDEE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  <p:sldLayoutId id="2147483992" r:id="rId12"/>
    <p:sldLayoutId id="2147483993" r:id="rId13"/>
    <p:sldLayoutId id="2147483994" r:id="rId14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Hoja_de_c_lculo_de_Microsoft_Office_Excel_97-20031.xls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28625" y="2509838"/>
            <a:ext cx="885825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VE" sz="3600" dirty="0" smtClean="0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La Cooperación Gobierno-Sector Privado en Gestión del Riesgo de Desastres</a:t>
            </a:r>
            <a:endParaRPr lang="es-ES" sz="2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s-ES_tradnl" sz="3600" dirty="0">
              <a:solidFill>
                <a:srgbClr val="000066"/>
              </a:solidFill>
            </a:endParaRP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1066800" y="4662488"/>
            <a:ext cx="7391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400" dirty="0">
                <a:solidFill>
                  <a:schemeClr val="tx1"/>
                </a:solidFill>
              </a:rPr>
              <a:t>Alejandro </a:t>
            </a:r>
            <a:r>
              <a:rPr lang="es-ES_tradnl" sz="2400" dirty="0" smtClean="0">
                <a:solidFill>
                  <a:schemeClr val="tx1"/>
                </a:solidFill>
              </a:rPr>
              <a:t>Linayo</a:t>
            </a:r>
          </a:p>
          <a:p>
            <a:r>
              <a:rPr lang="en-US" sz="2000" dirty="0" err="1" smtClean="0"/>
              <a:t>Secretaría</a:t>
            </a:r>
            <a:r>
              <a:rPr lang="en-US" sz="2000" dirty="0" smtClean="0"/>
              <a:t> General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 </a:t>
            </a:r>
            <a:r>
              <a:rPr lang="en-US" sz="2000" dirty="0" err="1" smtClean="0"/>
              <a:t>Económico</a:t>
            </a:r>
            <a:r>
              <a:rPr lang="en-US" sz="2000" dirty="0" smtClean="0"/>
              <a:t> </a:t>
            </a:r>
            <a:r>
              <a:rPr lang="en-US" sz="2000" dirty="0" err="1" smtClean="0"/>
              <a:t>Latinoamericano</a:t>
            </a:r>
            <a:r>
              <a:rPr lang="en-US" sz="2000" dirty="0" smtClean="0"/>
              <a:t> SELA</a:t>
            </a:r>
          </a:p>
          <a:p>
            <a:r>
              <a:rPr lang="en-US" sz="2000" dirty="0" smtClean="0"/>
              <a:t>Centro de </a:t>
            </a:r>
            <a:r>
              <a:rPr lang="en-US" sz="2000" dirty="0" err="1" smtClean="0"/>
              <a:t>Investigación</a:t>
            </a:r>
            <a:r>
              <a:rPr lang="en-US" sz="2000" dirty="0" smtClean="0"/>
              <a:t> en </a:t>
            </a:r>
            <a:r>
              <a:rPr lang="en-US" sz="2000" dirty="0" err="1" smtClean="0"/>
              <a:t>Gestión</a:t>
            </a:r>
            <a:r>
              <a:rPr lang="en-US" sz="2000" dirty="0" smtClean="0"/>
              <a:t> de </a:t>
            </a:r>
            <a:r>
              <a:rPr lang="en-US" sz="2000" dirty="0" err="1" smtClean="0"/>
              <a:t>Riesgos</a:t>
            </a:r>
            <a:r>
              <a:rPr lang="en-US" sz="2000" dirty="0" smtClean="0"/>
              <a:t>   </a:t>
            </a:r>
            <a:r>
              <a:rPr lang="en-US" sz="2000" dirty="0"/>
              <a:t>.  </a:t>
            </a:r>
            <a:r>
              <a:rPr lang="en-US" sz="2000" dirty="0" smtClean="0"/>
              <a:t>CIGIR</a:t>
            </a:r>
            <a:endParaRPr lang="es-ES_tradnl" sz="2000" i="0" dirty="0">
              <a:solidFill>
                <a:srgbClr val="000066"/>
              </a:solidFill>
            </a:endParaRPr>
          </a:p>
        </p:txBody>
      </p:sp>
      <p:sp>
        <p:nvSpPr>
          <p:cNvPr id="10244" name="8 CuadroTexto"/>
          <p:cNvSpPr txBox="1">
            <a:spLocks noChangeArrowheads="1"/>
          </p:cNvSpPr>
          <p:nvPr/>
        </p:nvSpPr>
        <p:spPr bwMode="auto">
          <a:xfrm>
            <a:off x="4357686" y="71438"/>
            <a:ext cx="464343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II PLATAFORMA REGIONAL PARA LA  REDUCCIÓN DEL RIESGO DE DESASTRES EN LAS AMERICAS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NUEVO VALLARTA 2011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14348" y="1833643"/>
            <a:ext cx="814393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VE" sz="3200" dirty="0" smtClean="0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Será posible incorporar al sector privado en la RRD de esta manera? </a:t>
            </a:r>
          </a:p>
          <a:p>
            <a:pPr algn="just">
              <a:spcBef>
                <a:spcPct val="50000"/>
              </a:spcBef>
            </a:pPr>
            <a:r>
              <a:rPr lang="es-VE" sz="3200" dirty="0" smtClean="0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Existirán ejemplos de buenas praxis regionales en este sentido?</a:t>
            </a:r>
          </a:p>
          <a:p>
            <a:pPr algn="just">
              <a:spcBef>
                <a:spcPct val="50000"/>
              </a:spcBef>
            </a:pPr>
            <a:r>
              <a:rPr lang="es-VE" sz="3200" dirty="0" smtClean="0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Como los actores privados estarán valorando la rentabilidad de estas inversiones?</a:t>
            </a:r>
          </a:p>
          <a:p>
            <a:pPr algn="just">
              <a:spcBef>
                <a:spcPct val="50000"/>
              </a:spcBef>
            </a:pPr>
            <a:endParaRPr lang="es-VE" sz="3200" dirty="0" smtClean="0">
              <a:solidFill>
                <a:schemeClr val="accent6">
                  <a:lumMod val="75000"/>
                </a:schemeClr>
              </a:solidFill>
              <a:latin typeface="Arial Narrow"/>
            </a:endParaRPr>
          </a:p>
          <a:p>
            <a:pPr algn="just">
              <a:spcBef>
                <a:spcPct val="50000"/>
              </a:spcBef>
            </a:pPr>
            <a:endParaRPr lang="es-ES_tradnl" sz="3200" dirty="0">
              <a:solidFill>
                <a:srgbClr val="000066"/>
              </a:solidFill>
            </a:endParaRPr>
          </a:p>
        </p:txBody>
      </p:sp>
      <p:sp>
        <p:nvSpPr>
          <p:cNvPr id="10244" name="8 CuadroTexto"/>
          <p:cNvSpPr txBox="1">
            <a:spLocks noChangeArrowheads="1"/>
          </p:cNvSpPr>
          <p:nvPr/>
        </p:nvSpPr>
        <p:spPr bwMode="auto">
          <a:xfrm>
            <a:off x="4357686" y="71438"/>
            <a:ext cx="464343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II PLATAFORMA REGIONAL PARA LA  REDUCCIÓN DEL RIESGO DE DESASTRES EN LAS AMERICAS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NUEVO VALLARTA 2011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714375" y="1071546"/>
            <a:ext cx="77152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600" dirty="0" smtClean="0"/>
              <a:t>Las interrogates a </a:t>
            </a:r>
            <a:r>
              <a:rPr lang="en-US" sz="3600" dirty="0" err="1" smtClean="0"/>
              <a:t>este</a:t>
            </a:r>
            <a:r>
              <a:rPr lang="en-US" sz="3600" dirty="0" smtClean="0"/>
              <a:t> </a:t>
            </a:r>
            <a:r>
              <a:rPr lang="en-US" sz="3600" dirty="0" err="1" smtClean="0"/>
              <a:t>punto</a:t>
            </a:r>
            <a:r>
              <a:rPr lang="en-US" sz="3600" dirty="0" smtClean="0"/>
              <a:t> son:</a:t>
            </a:r>
            <a:endParaRPr lang="en-US" sz="3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214546" y="5364320"/>
            <a:ext cx="6215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VE" sz="4000" dirty="0" smtClean="0"/>
              <a:t>Continuará..</a:t>
            </a:r>
            <a:r>
              <a:rPr lang="es-VE" sz="2800" dirty="0" smtClean="0"/>
              <a:t> </a:t>
            </a:r>
            <a:endParaRPr lang="es-VE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2" descr="Logo-CIGI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214422"/>
            <a:ext cx="3571875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3457548" y="1792272"/>
            <a:ext cx="5543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4000" dirty="0">
                <a:solidFill>
                  <a:schemeClr val="accent2">
                    <a:lumMod val="75000"/>
                  </a:schemeClr>
                </a:solidFill>
              </a:rPr>
              <a:t>www.cigir.org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000098" y="3962384"/>
            <a:ext cx="75009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3200" dirty="0" smtClean="0">
                <a:solidFill>
                  <a:schemeClr val="accent2">
                    <a:lumMod val="75000"/>
                  </a:schemeClr>
                </a:solidFill>
              </a:rPr>
              <a:t>alejandro@cigir.org</a:t>
            </a:r>
            <a:endParaRPr lang="es-MX" sz="32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es-MX" sz="3200" dirty="0">
                <a:solidFill>
                  <a:schemeClr val="accent2">
                    <a:lumMod val="75000"/>
                  </a:schemeClr>
                </a:solidFill>
              </a:rPr>
              <a:t>alejandrolinayo@gmail.org</a:t>
            </a:r>
          </a:p>
        </p:txBody>
      </p:sp>
      <p:graphicFrame>
        <p:nvGraphicFramePr>
          <p:cNvPr id="8194" name="Object 4"/>
          <p:cNvGraphicFramePr>
            <a:graphicFrameLocks/>
          </p:cNvGraphicFramePr>
          <p:nvPr/>
        </p:nvGraphicFramePr>
        <p:xfrm>
          <a:off x="1857348" y="2928922"/>
          <a:ext cx="1714500" cy="857250"/>
        </p:xfrm>
        <a:graphic>
          <a:graphicData uri="http://schemas.openxmlformats.org/presentationml/2006/ole">
            <p:oleObj spid="_x0000_s55298" name="Imagen de mapa de bits" r:id="rId4" imgW="2190476" imgH="638264" progId="PBrush">
              <p:embed/>
            </p:oleObj>
          </a:graphicData>
        </a:graphic>
      </p:graphicFrame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5973" y="3068622"/>
            <a:ext cx="75009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3600" dirty="0">
                <a:solidFill>
                  <a:schemeClr val="accent2">
                    <a:lumMod val="75000"/>
                  </a:schemeClr>
                </a:solidFill>
              </a:rPr>
              <a:t>ww.desenredando.org</a:t>
            </a:r>
          </a:p>
        </p:txBody>
      </p:sp>
      <p:sp>
        <p:nvSpPr>
          <p:cNvPr id="7" name="8 CuadroTexto"/>
          <p:cNvSpPr txBox="1">
            <a:spLocks noChangeArrowheads="1"/>
          </p:cNvSpPr>
          <p:nvPr/>
        </p:nvSpPr>
        <p:spPr bwMode="auto">
          <a:xfrm>
            <a:off x="4357686" y="71438"/>
            <a:ext cx="464343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II PLATAFORMA REGIONAL PARA LA  REDUCCIÓN DEL RIESGO DE DESASTRES EN LAS AMERICAS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NUEVO VALLARTA 2011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umboldSolo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VE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85750" y="1357298"/>
            <a:ext cx="885825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VE" sz="3600" dirty="0" smtClean="0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El compromiso del sector privado con el desarrollo sostenible no es nuevo… </a:t>
            </a:r>
          </a:p>
          <a:p>
            <a:pPr>
              <a:spcBef>
                <a:spcPct val="50000"/>
              </a:spcBef>
            </a:pPr>
            <a:r>
              <a:rPr lang="es-VE" sz="3600" dirty="0" smtClean="0">
                <a:solidFill>
                  <a:schemeClr val="accent6">
                    <a:lumMod val="75000"/>
                  </a:schemeClr>
                </a:solidFill>
                <a:latin typeface="Arial Narrow"/>
              </a:rPr>
              <a:t>La gestión de riesgos como condicionante de sostenibilidad del desarrollo tampoco…</a:t>
            </a:r>
          </a:p>
        </p:txBody>
      </p:sp>
      <p:sp>
        <p:nvSpPr>
          <p:cNvPr id="10244" name="8 CuadroTexto"/>
          <p:cNvSpPr txBox="1">
            <a:spLocks noChangeArrowheads="1"/>
          </p:cNvSpPr>
          <p:nvPr/>
        </p:nvSpPr>
        <p:spPr bwMode="auto">
          <a:xfrm>
            <a:off x="4357686" y="71438"/>
            <a:ext cx="464343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II PLATAFORMA REGIONAL PARA LA  REDUCCIÓN DEL RIESGO DE DESASTRES EN LAS AMERICAS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NUEVO VALLARTA 2011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4157497"/>
            <a:ext cx="88582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VE" sz="3600" dirty="0" smtClean="0">
                <a:solidFill>
                  <a:schemeClr val="accent6">
                    <a:lumMod val="50000"/>
                  </a:schemeClr>
                </a:solidFill>
                <a:latin typeface="Arial Narrow"/>
              </a:rPr>
              <a:t>Lo que pareciera ser necesario es conocer como pasar de los QUE a los COMO ??</a:t>
            </a:r>
            <a:endParaRPr lang="es-ES_tradnl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142976" y="2428868"/>
            <a:ext cx="7358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s-ES" sz="3200" dirty="0" smtClean="0">
                <a:solidFill>
                  <a:schemeClr val="accent6">
                    <a:lumMod val="75000"/>
                  </a:schemeClr>
                </a:solidFill>
              </a:rPr>
              <a:t>CARACTERIZACIÓN DEL RIESGO</a:t>
            </a:r>
            <a:endParaRPr lang="es-E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142976" y="3227957"/>
            <a:ext cx="7358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s-ES" sz="3200" dirty="0" smtClean="0">
                <a:solidFill>
                  <a:schemeClr val="accent6">
                    <a:lumMod val="75000"/>
                  </a:schemeClr>
                </a:solidFill>
              </a:rPr>
              <a:t>PREVENCIÓN - MITIGACIÓN</a:t>
            </a:r>
            <a:endParaRPr lang="es-E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142976" y="4013775"/>
            <a:ext cx="7358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s-ES" sz="3200" dirty="0" smtClean="0">
                <a:solidFill>
                  <a:schemeClr val="accent6">
                    <a:lumMod val="75000"/>
                  </a:schemeClr>
                </a:solidFill>
              </a:rPr>
              <a:t>PREPARATIVOS PARA LA RESPUESTA</a:t>
            </a:r>
            <a:endParaRPr lang="es-E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142976" y="4799593"/>
            <a:ext cx="7358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s-ES" sz="3200" dirty="0" smtClean="0">
                <a:solidFill>
                  <a:schemeClr val="accent6">
                    <a:lumMod val="75000"/>
                  </a:schemeClr>
                </a:solidFill>
              </a:rPr>
              <a:t>TRANSFERENCIA DEL RIESGO</a:t>
            </a:r>
            <a:endParaRPr lang="es-E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714348" y="1629779"/>
            <a:ext cx="7358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s-ES" sz="3200" u="sng" dirty="0" smtClean="0">
                <a:solidFill>
                  <a:schemeClr val="tx1"/>
                </a:solidFill>
              </a:rPr>
              <a:t>ESTRATEGIAS PARA LA RRD:</a:t>
            </a:r>
            <a:endParaRPr lang="es-ES" sz="3200" u="sng" dirty="0">
              <a:solidFill>
                <a:schemeClr val="tx1"/>
              </a:solidFill>
            </a:endParaRPr>
          </a:p>
        </p:txBody>
      </p:sp>
      <p:sp>
        <p:nvSpPr>
          <p:cNvPr id="12" name="8 CuadroTexto"/>
          <p:cNvSpPr txBox="1">
            <a:spLocks noChangeArrowheads="1"/>
          </p:cNvSpPr>
          <p:nvPr/>
        </p:nvSpPr>
        <p:spPr bwMode="auto">
          <a:xfrm>
            <a:off x="4357686" y="71438"/>
            <a:ext cx="464343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II PLATAFORMA REGIONAL PARA LA  REDUCCIÓN DEL RIESGO DE DESASTRES EN LAS AMERICAS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NUEVO VALLARTA 2011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000100" y="4243336"/>
            <a:ext cx="73581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CARACTERIZACIÓN DEL RIESGO</a:t>
            </a:r>
            <a:endParaRPr lang="es-E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000100" y="4929198"/>
            <a:ext cx="73581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s-ES" sz="1800" dirty="0" smtClean="0">
                <a:solidFill>
                  <a:schemeClr val="accent6">
                    <a:lumMod val="75000"/>
                  </a:schemeClr>
                </a:solidFill>
              </a:rPr>
              <a:t>PREVENCIÓN - MITIGACIÓN</a:t>
            </a:r>
            <a:endParaRPr lang="es-ES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000100" y="3467401"/>
            <a:ext cx="73581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s-ES" sz="2800" dirty="0" smtClean="0">
                <a:solidFill>
                  <a:schemeClr val="accent6">
                    <a:lumMod val="75000"/>
                  </a:schemeClr>
                </a:solidFill>
              </a:rPr>
              <a:t>PREPARATIVOS PARA LA RESPUESTA</a:t>
            </a:r>
            <a:endParaRPr lang="es-E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000100" y="2500306"/>
            <a:ext cx="84296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s-ES" sz="4000" dirty="0" smtClean="0">
                <a:solidFill>
                  <a:schemeClr val="accent6">
                    <a:lumMod val="75000"/>
                  </a:schemeClr>
                </a:solidFill>
              </a:rPr>
              <a:t>TRANSFERENCIA DEL RIESGO</a:t>
            </a:r>
            <a:endParaRPr lang="es-E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714348" y="1548458"/>
            <a:ext cx="73581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s-ES" sz="2800" u="sng" dirty="0" smtClean="0">
                <a:solidFill>
                  <a:schemeClr val="tx1"/>
                </a:solidFill>
              </a:rPr>
              <a:t>PARTICIPACIÓN PRIVADA EN LA RRD:</a:t>
            </a:r>
            <a:endParaRPr lang="es-ES" sz="2800" u="sng" dirty="0">
              <a:solidFill>
                <a:schemeClr val="tx1"/>
              </a:solidFill>
            </a:endParaRPr>
          </a:p>
        </p:txBody>
      </p:sp>
      <p:sp>
        <p:nvSpPr>
          <p:cNvPr id="12" name="8 CuadroTexto"/>
          <p:cNvSpPr txBox="1">
            <a:spLocks noChangeArrowheads="1"/>
          </p:cNvSpPr>
          <p:nvPr/>
        </p:nvSpPr>
        <p:spPr bwMode="auto">
          <a:xfrm>
            <a:off x="4357686" y="71438"/>
            <a:ext cx="464343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II PLATAFORMA REGIONAL PARA LA  REDUCCIÓN DEL RIESGO DE DESASTRES EN LAS AMERICAS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NUEVO VALLARTA 2011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75" y="4714875"/>
            <a:ext cx="1341438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268413" y="768350"/>
            <a:ext cx="7018337" cy="2160588"/>
            <a:chOff x="624" y="699"/>
            <a:chExt cx="4421" cy="1361"/>
          </a:xfrm>
        </p:grpSpPr>
        <p:sp>
          <p:nvSpPr>
            <p:cNvPr id="19475" name="AutoShape 3"/>
            <p:cNvSpPr>
              <a:spLocks noChangeArrowheads="1"/>
            </p:cNvSpPr>
            <p:nvPr/>
          </p:nvSpPr>
          <p:spPr bwMode="auto">
            <a:xfrm rot="-3018996">
              <a:off x="487" y="1133"/>
              <a:ext cx="1361" cy="493"/>
            </a:xfrm>
            <a:prstGeom prst="curvedDownArrow">
              <a:avLst>
                <a:gd name="adj1" fmla="val 55213"/>
                <a:gd name="adj2" fmla="val 110426"/>
                <a:gd name="adj3" fmla="val 74236"/>
              </a:avLst>
            </a:prstGeom>
            <a:solidFill>
              <a:srgbClr val="FF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VE"/>
            </a:p>
          </p:txBody>
        </p:sp>
        <p:sp>
          <p:nvSpPr>
            <p:cNvPr id="19476" name="Text Box 4"/>
            <p:cNvSpPr txBox="1">
              <a:spLocks noChangeArrowheads="1"/>
            </p:cNvSpPr>
            <p:nvPr/>
          </p:nvSpPr>
          <p:spPr bwMode="auto">
            <a:xfrm rot="-3111161">
              <a:off x="245" y="1243"/>
              <a:ext cx="9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800"/>
                <a:t>orientación</a:t>
              </a:r>
            </a:p>
          </p:txBody>
        </p:sp>
        <p:sp>
          <p:nvSpPr>
            <p:cNvPr id="19477" name="Text Box 5"/>
            <p:cNvSpPr txBox="1">
              <a:spLocks noChangeArrowheads="1"/>
            </p:cNvSpPr>
            <p:nvPr/>
          </p:nvSpPr>
          <p:spPr bwMode="auto">
            <a:xfrm>
              <a:off x="1618" y="912"/>
              <a:ext cx="172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2000"/>
                <a:t>GESTION DE RIESGO</a:t>
              </a:r>
            </a:p>
            <a:p>
              <a:r>
                <a:rPr lang="es-ES_tradnl" sz="2000"/>
                <a:t>Condiciones de Riesgo</a:t>
              </a:r>
            </a:p>
          </p:txBody>
        </p:sp>
        <p:sp>
          <p:nvSpPr>
            <p:cNvPr id="19478" name="AutoShape 6"/>
            <p:cNvSpPr>
              <a:spLocks/>
            </p:cNvSpPr>
            <p:nvPr/>
          </p:nvSpPr>
          <p:spPr bwMode="auto">
            <a:xfrm>
              <a:off x="3360" y="816"/>
              <a:ext cx="432" cy="816"/>
            </a:xfrm>
            <a:prstGeom prst="leftBrace">
              <a:avLst>
                <a:gd name="adj1" fmla="val 1574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VE"/>
            </a:p>
          </p:txBody>
        </p:sp>
        <p:sp>
          <p:nvSpPr>
            <p:cNvPr id="19479" name="Text Box 7"/>
            <p:cNvSpPr txBox="1">
              <a:spLocks noChangeArrowheads="1"/>
            </p:cNvSpPr>
            <p:nvPr/>
          </p:nvSpPr>
          <p:spPr bwMode="auto">
            <a:xfrm>
              <a:off x="3666" y="1014"/>
              <a:ext cx="1379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s-ES_tradnl" sz="2400"/>
                <a:t>Amenaza</a:t>
              </a:r>
            </a:p>
            <a:p>
              <a:pPr>
                <a:buFontTx/>
                <a:buChar char="•"/>
              </a:pPr>
              <a:r>
                <a:rPr lang="es-ES_tradnl" sz="2400"/>
                <a:t>Vulnerabilidad</a:t>
              </a:r>
            </a:p>
          </p:txBody>
        </p:sp>
      </p:grpSp>
      <p:sp>
        <p:nvSpPr>
          <p:cNvPr id="352264" name="Text Box 8"/>
          <p:cNvSpPr txBox="1">
            <a:spLocks noChangeArrowheads="1"/>
          </p:cNvSpPr>
          <p:nvPr/>
        </p:nvSpPr>
        <p:spPr bwMode="auto">
          <a:xfrm>
            <a:off x="4648200" y="2241550"/>
            <a:ext cx="4495800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ts val="600"/>
              </a:spcBef>
            </a:pPr>
            <a:r>
              <a:rPr lang="es-ES_tradnl" sz="1800">
                <a:latin typeface="Arial" pitchFamily="34" charset="0"/>
              </a:rPr>
              <a:t>Los desastres NO son naturales...,</a:t>
            </a:r>
          </a:p>
          <a:p>
            <a:pPr>
              <a:spcBef>
                <a:spcPts val="600"/>
              </a:spcBef>
            </a:pPr>
            <a:r>
              <a:rPr lang="es-ES_tradnl" sz="1800">
                <a:latin typeface="Arial" pitchFamily="34" charset="0"/>
              </a:rPr>
              <a:t>Son riesgos NO manejados..,</a:t>
            </a:r>
          </a:p>
          <a:p>
            <a:pPr>
              <a:spcBef>
                <a:spcPts val="600"/>
              </a:spcBef>
            </a:pPr>
            <a:r>
              <a:rPr lang="es-ES_tradnl" sz="1800">
                <a:latin typeface="Arial" pitchFamily="34" charset="0"/>
              </a:rPr>
              <a:t> Son problemas NO resueltos del desarrollo</a:t>
            </a:r>
          </a:p>
          <a:p>
            <a:pPr>
              <a:spcBef>
                <a:spcPts val="600"/>
              </a:spcBef>
            </a:pPr>
            <a:r>
              <a:rPr lang="es-ES_tradnl" sz="1800">
                <a:latin typeface="Arial" pitchFamily="34" charset="0"/>
              </a:rPr>
              <a:t>De la acción contra desastres a la Gestión de Riesgos y...</a:t>
            </a:r>
          </a:p>
          <a:p>
            <a:pPr>
              <a:spcBef>
                <a:spcPts val="600"/>
              </a:spcBef>
            </a:pPr>
            <a:r>
              <a:rPr lang="es-ES_tradnl" sz="1800">
                <a:latin typeface="Arial" pitchFamily="34" charset="0"/>
              </a:rPr>
              <a:t>...de la Gestión de Riesgo a la Gestión de Desarrollo</a:t>
            </a:r>
            <a:endParaRPr lang="es-ES_tradnl" sz="1200">
              <a:latin typeface="Arial" pitchFamily="34" charset="0"/>
            </a:endParaRPr>
          </a:p>
        </p:txBody>
      </p:sp>
      <p:grpSp>
        <p:nvGrpSpPr>
          <p:cNvPr id="3" name="25 Grupo"/>
          <p:cNvGrpSpPr>
            <a:grpSpLocks/>
          </p:cNvGrpSpPr>
          <p:nvPr/>
        </p:nvGrpSpPr>
        <p:grpSpPr bwMode="auto">
          <a:xfrm>
            <a:off x="928688" y="5786438"/>
            <a:ext cx="6572250" cy="646112"/>
            <a:chOff x="928662" y="5429264"/>
            <a:chExt cx="6572296" cy="646331"/>
          </a:xfrm>
        </p:grpSpPr>
        <p:sp>
          <p:nvSpPr>
            <p:cNvPr id="19472" name="18 CuadroTexto"/>
            <p:cNvSpPr txBox="1">
              <a:spLocks noChangeArrowheads="1"/>
            </p:cNvSpPr>
            <p:nvPr/>
          </p:nvSpPr>
          <p:spPr bwMode="auto">
            <a:xfrm>
              <a:off x="4643438" y="5429264"/>
              <a:ext cx="285752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VE" sz="3600">
                  <a:solidFill>
                    <a:srgbClr val="FF0000"/>
                  </a:solidFill>
                </a:rPr>
                <a:t>DESASTRE</a:t>
              </a:r>
            </a:p>
          </p:txBody>
        </p:sp>
        <p:sp>
          <p:nvSpPr>
            <p:cNvPr id="19473" name="19 CuadroTexto"/>
            <p:cNvSpPr txBox="1">
              <a:spLocks noChangeArrowheads="1"/>
            </p:cNvSpPr>
            <p:nvPr/>
          </p:nvSpPr>
          <p:spPr bwMode="auto">
            <a:xfrm>
              <a:off x="928662" y="5429264"/>
              <a:ext cx="285752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VE" sz="3600">
                  <a:solidFill>
                    <a:srgbClr val="FFC000"/>
                  </a:solidFill>
                </a:rPr>
                <a:t>RIESGO</a:t>
              </a:r>
            </a:p>
          </p:txBody>
        </p:sp>
        <p:sp>
          <p:nvSpPr>
            <p:cNvPr id="19474" name="20 Flecha derecha"/>
            <p:cNvSpPr>
              <a:spLocks noChangeArrowheads="1"/>
            </p:cNvSpPr>
            <p:nvPr/>
          </p:nvSpPr>
          <p:spPr bwMode="auto">
            <a:xfrm>
              <a:off x="3500430" y="5500702"/>
              <a:ext cx="1143008" cy="50006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VE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14338" y="3586163"/>
            <a:ext cx="4124325" cy="1150937"/>
            <a:chOff x="261" y="2663"/>
            <a:chExt cx="2598" cy="574"/>
          </a:xfrm>
        </p:grpSpPr>
        <p:sp>
          <p:nvSpPr>
            <p:cNvPr id="19464" name="Oval 10"/>
            <p:cNvSpPr>
              <a:spLocks noChangeArrowheads="1"/>
            </p:cNvSpPr>
            <p:nvPr/>
          </p:nvSpPr>
          <p:spPr bwMode="auto">
            <a:xfrm>
              <a:off x="912" y="2736"/>
              <a:ext cx="1055" cy="501"/>
            </a:xfrm>
            <a:prstGeom prst="ellipse">
              <a:avLst/>
            </a:prstGeom>
            <a:solidFill>
              <a:srgbClr val="FFFF99"/>
            </a:solidFill>
            <a:ln w="76200" cmpd="tri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VE"/>
            </a:p>
          </p:txBody>
        </p:sp>
        <p:sp>
          <p:nvSpPr>
            <p:cNvPr id="26" name="Text Box 11"/>
            <p:cNvSpPr txBox="1">
              <a:spLocks noChangeArrowheads="1"/>
            </p:cNvSpPr>
            <p:nvPr/>
          </p:nvSpPr>
          <p:spPr bwMode="auto">
            <a:xfrm>
              <a:off x="502" y="2702"/>
              <a:ext cx="846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s-ES_tradnl" sz="140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PREVENCION</a:t>
              </a:r>
            </a:p>
          </p:txBody>
        </p:sp>
        <p:sp>
          <p:nvSpPr>
            <p:cNvPr id="27" name="Text Box 12"/>
            <p:cNvSpPr txBox="1">
              <a:spLocks noChangeArrowheads="1"/>
            </p:cNvSpPr>
            <p:nvPr/>
          </p:nvSpPr>
          <p:spPr bwMode="auto">
            <a:xfrm>
              <a:off x="261" y="2876"/>
              <a:ext cx="809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s-ES_tradnl" sz="140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MITIGACION</a:t>
              </a:r>
            </a:p>
          </p:txBody>
        </p:sp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576" y="3072"/>
              <a:ext cx="908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s-ES_tradnl" sz="140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PREPARACION</a:t>
              </a:r>
            </a:p>
          </p:txBody>
        </p:sp>
        <p:sp>
          <p:nvSpPr>
            <p:cNvPr id="29" name="Text Box 14"/>
            <p:cNvSpPr txBox="1">
              <a:spLocks noChangeArrowheads="1"/>
            </p:cNvSpPr>
            <p:nvPr/>
          </p:nvSpPr>
          <p:spPr bwMode="auto">
            <a:xfrm>
              <a:off x="1460" y="2663"/>
              <a:ext cx="1145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s-ES_tradnl" sz="140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RECONSTRUCCION</a:t>
              </a:r>
            </a:p>
          </p:txBody>
        </p:sp>
        <p:sp>
          <p:nvSpPr>
            <p:cNvPr id="30" name="Text Box 15"/>
            <p:cNvSpPr txBox="1">
              <a:spLocks noChangeArrowheads="1"/>
            </p:cNvSpPr>
            <p:nvPr/>
          </p:nvSpPr>
          <p:spPr bwMode="auto">
            <a:xfrm>
              <a:off x="1776" y="2880"/>
              <a:ext cx="1083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s-ES_tradnl" sz="140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REHABILITACION</a:t>
              </a:r>
            </a:p>
          </p:txBody>
        </p:sp>
        <p:sp>
          <p:nvSpPr>
            <p:cNvPr id="31" name="Text Box 16"/>
            <p:cNvSpPr txBox="1">
              <a:spLocks noChangeArrowheads="1"/>
            </p:cNvSpPr>
            <p:nvPr/>
          </p:nvSpPr>
          <p:spPr bwMode="auto">
            <a:xfrm>
              <a:off x="1609" y="3054"/>
              <a:ext cx="75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s-ES_tradnl" sz="140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RESPUESTA</a:t>
              </a:r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auto">
            <a:xfrm>
              <a:off x="1200" y="2880"/>
              <a:ext cx="571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s-ES_tradnl" sz="140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EVENTO</a:t>
              </a:r>
            </a:p>
          </p:txBody>
        </p:sp>
      </p:grpSp>
      <p:sp>
        <p:nvSpPr>
          <p:cNvPr id="19463" name="WordArt 18"/>
          <p:cNvSpPr>
            <a:spLocks noChangeArrowheads="1" noChangeShapeType="1" noTextEdit="1"/>
          </p:cNvSpPr>
          <p:nvPr/>
        </p:nvSpPr>
        <p:spPr bwMode="auto">
          <a:xfrm>
            <a:off x="762000" y="3357563"/>
            <a:ext cx="3494088" cy="5492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r>
              <a:rPr lang="es-V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CICLO DE LOS EVENTOS ADVERSOS</a:t>
            </a:r>
          </a:p>
        </p:txBody>
      </p:sp>
      <p:sp>
        <p:nvSpPr>
          <p:cNvPr id="24" name="8 CuadroTexto"/>
          <p:cNvSpPr txBox="1">
            <a:spLocks noChangeArrowheads="1"/>
          </p:cNvSpPr>
          <p:nvPr/>
        </p:nvSpPr>
        <p:spPr bwMode="auto">
          <a:xfrm>
            <a:off x="4357686" y="71438"/>
            <a:ext cx="464343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II PLATAFORMA REGIONAL PARA LA  REDUCCIÓN DEL RIESGO DE DESASTRES EN LAS AMERICAS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NUEVO VALLARTA 2011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2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2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27567E-6 L -0.32084 -2.27567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6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11238" y="2201863"/>
            <a:ext cx="3270250" cy="3949700"/>
            <a:chOff x="292" y="624"/>
            <a:chExt cx="2060" cy="2488"/>
          </a:xfrm>
        </p:grpSpPr>
        <p:pic>
          <p:nvPicPr>
            <p:cNvPr id="20491" name="Picture 3" descr="VitruvianMa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36" y="624"/>
              <a:ext cx="1875" cy="2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2" name="Text Box 4"/>
            <p:cNvSpPr txBox="1">
              <a:spLocks noChangeArrowheads="1"/>
            </p:cNvSpPr>
            <p:nvPr/>
          </p:nvSpPr>
          <p:spPr bwMode="auto">
            <a:xfrm>
              <a:off x="436" y="1384"/>
              <a:ext cx="790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s-ES" sz="900" i="0">
                  <a:solidFill>
                    <a:schemeClr val="tx1"/>
                  </a:solidFill>
                </a:rPr>
                <a:t>ACTORES SOCIALES</a:t>
              </a:r>
            </a:p>
          </p:txBody>
        </p:sp>
        <p:sp>
          <p:nvSpPr>
            <p:cNvPr id="20493" name="Text Box 5"/>
            <p:cNvSpPr txBox="1">
              <a:spLocks noChangeArrowheads="1"/>
            </p:cNvSpPr>
            <p:nvPr/>
          </p:nvSpPr>
          <p:spPr bwMode="auto">
            <a:xfrm>
              <a:off x="1347" y="1384"/>
              <a:ext cx="935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s-ES" sz="900" i="0">
                  <a:solidFill>
                    <a:schemeClr val="tx1"/>
                  </a:solidFill>
                </a:rPr>
                <a:t>ORGANISMOS DE RESPUESTA</a:t>
              </a:r>
            </a:p>
          </p:txBody>
        </p:sp>
        <p:sp>
          <p:nvSpPr>
            <p:cNvPr id="20494" name="Text Box 6"/>
            <p:cNvSpPr txBox="1">
              <a:spLocks noChangeArrowheads="1"/>
            </p:cNvSpPr>
            <p:nvPr/>
          </p:nvSpPr>
          <p:spPr bwMode="auto">
            <a:xfrm>
              <a:off x="292" y="2180"/>
              <a:ext cx="1078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s-ES" sz="900" i="0">
                  <a:solidFill>
                    <a:schemeClr val="tx1"/>
                  </a:solidFill>
                </a:rPr>
                <a:t>INSTITUCIONES DE DESARROLLO</a:t>
              </a:r>
            </a:p>
          </p:txBody>
        </p:sp>
        <p:sp>
          <p:nvSpPr>
            <p:cNvPr id="20495" name="Text Box 7"/>
            <p:cNvSpPr txBox="1">
              <a:spLocks noChangeArrowheads="1"/>
            </p:cNvSpPr>
            <p:nvPr/>
          </p:nvSpPr>
          <p:spPr bwMode="auto">
            <a:xfrm>
              <a:off x="1274" y="2200"/>
              <a:ext cx="1078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s-ES" sz="900" i="0">
                  <a:solidFill>
                    <a:schemeClr val="tx1"/>
                  </a:solidFill>
                </a:rPr>
                <a:t>ACTORES DEL CONOCIMIENTO</a:t>
              </a:r>
            </a:p>
          </p:txBody>
        </p:sp>
        <p:sp>
          <p:nvSpPr>
            <p:cNvPr id="20496" name="Text Box 8"/>
            <p:cNvSpPr txBox="1">
              <a:spLocks noChangeArrowheads="1"/>
            </p:cNvSpPr>
            <p:nvPr/>
          </p:nvSpPr>
          <p:spPr bwMode="auto">
            <a:xfrm>
              <a:off x="746" y="952"/>
              <a:ext cx="1078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s-ES" sz="900" i="0">
                  <a:solidFill>
                    <a:schemeClr val="tx1"/>
                  </a:solidFill>
                </a:rPr>
                <a:t>VISIÓN </a:t>
              </a:r>
            </a:p>
            <a:p>
              <a:pPr eaLnBrk="0" hangingPunct="0"/>
              <a:r>
                <a:rPr lang="es-ES" sz="900" i="0">
                  <a:solidFill>
                    <a:schemeClr val="tx1"/>
                  </a:solidFill>
                </a:rPr>
                <a:t>DE ESTADO</a:t>
              </a:r>
            </a:p>
          </p:txBody>
        </p:sp>
      </p:grpSp>
      <p:sp>
        <p:nvSpPr>
          <p:cNvPr id="20483" name="Text Box 10"/>
          <p:cNvSpPr txBox="1">
            <a:spLocks noChangeArrowheads="1"/>
          </p:cNvSpPr>
          <p:nvPr/>
        </p:nvSpPr>
        <p:spPr bwMode="auto">
          <a:xfrm>
            <a:off x="500067" y="1142984"/>
            <a:ext cx="8715403" cy="824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298800" bIns="154800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s-ES_tradnl" sz="2800" dirty="0">
                <a:solidFill>
                  <a:srgbClr val="000066"/>
                </a:solidFill>
              </a:rPr>
              <a:t>De la Administración de Desastres a la Gestión de Riesgos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500688" y="2201863"/>
            <a:ext cx="3124200" cy="3962400"/>
            <a:chOff x="1701" y="314"/>
            <a:chExt cx="5940" cy="7980"/>
          </a:xfrm>
        </p:grpSpPr>
        <p:pic>
          <p:nvPicPr>
            <p:cNvPr id="20485" name="Picture 13" descr="como es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01" y="314"/>
              <a:ext cx="5680" cy="7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86" name="Text Box 14"/>
            <p:cNvSpPr txBox="1">
              <a:spLocks noChangeArrowheads="1"/>
            </p:cNvSpPr>
            <p:nvPr/>
          </p:nvSpPr>
          <p:spPr bwMode="auto">
            <a:xfrm>
              <a:off x="1701" y="2857"/>
              <a:ext cx="23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s-ES" sz="900" i="0">
                  <a:solidFill>
                    <a:schemeClr val="tx1"/>
                  </a:solidFill>
                </a:rPr>
                <a:t>ACTORES SOCIALES</a:t>
              </a:r>
            </a:p>
          </p:txBody>
        </p:sp>
        <p:sp>
          <p:nvSpPr>
            <p:cNvPr id="20487" name="Text Box 15"/>
            <p:cNvSpPr txBox="1">
              <a:spLocks noChangeArrowheads="1"/>
            </p:cNvSpPr>
            <p:nvPr/>
          </p:nvSpPr>
          <p:spPr bwMode="auto">
            <a:xfrm>
              <a:off x="5301" y="2017"/>
              <a:ext cx="2340" cy="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s-ES" sz="900" i="0">
                  <a:solidFill>
                    <a:schemeClr val="tx1"/>
                  </a:solidFill>
                </a:rPr>
                <a:t>ORGANISMOS DE RESPUESTA</a:t>
              </a:r>
            </a:p>
          </p:txBody>
        </p:sp>
        <p:sp>
          <p:nvSpPr>
            <p:cNvPr id="20488" name="Text Box 16"/>
            <p:cNvSpPr txBox="1">
              <a:spLocks noChangeArrowheads="1"/>
            </p:cNvSpPr>
            <p:nvPr/>
          </p:nvSpPr>
          <p:spPr bwMode="auto">
            <a:xfrm>
              <a:off x="2241" y="4117"/>
              <a:ext cx="2340" cy="6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s-ES" sz="900" i="0">
                  <a:solidFill>
                    <a:schemeClr val="tx1"/>
                  </a:solidFill>
                </a:rPr>
                <a:t>INSTITUCIONES DE DESARROLLO</a:t>
              </a:r>
            </a:p>
          </p:txBody>
        </p:sp>
        <p:sp>
          <p:nvSpPr>
            <p:cNvPr id="20489" name="Text Box 17"/>
            <p:cNvSpPr txBox="1">
              <a:spLocks noChangeArrowheads="1"/>
            </p:cNvSpPr>
            <p:nvPr/>
          </p:nvSpPr>
          <p:spPr bwMode="auto">
            <a:xfrm>
              <a:off x="4401" y="4914"/>
              <a:ext cx="2340" cy="6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s-ES" sz="900" i="0">
                  <a:solidFill>
                    <a:schemeClr val="tx1"/>
                  </a:solidFill>
                </a:rPr>
                <a:t>ACTORES DEL CONOCIMIENTO</a:t>
              </a:r>
            </a:p>
          </p:txBody>
        </p:sp>
        <p:sp>
          <p:nvSpPr>
            <p:cNvPr id="20490" name="Text Box 18"/>
            <p:cNvSpPr txBox="1">
              <a:spLocks noChangeArrowheads="1"/>
            </p:cNvSpPr>
            <p:nvPr/>
          </p:nvSpPr>
          <p:spPr bwMode="auto">
            <a:xfrm>
              <a:off x="3321" y="1494"/>
              <a:ext cx="2340" cy="6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s-ES" sz="900" i="0">
                  <a:solidFill>
                    <a:schemeClr val="tx1"/>
                  </a:solidFill>
                </a:rPr>
                <a:t>VISIÓN </a:t>
              </a:r>
            </a:p>
            <a:p>
              <a:pPr eaLnBrk="0" hangingPunct="0"/>
              <a:r>
                <a:rPr lang="es-ES" sz="900" i="0">
                  <a:solidFill>
                    <a:schemeClr val="tx1"/>
                  </a:solidFill>
                </a:rPr>
                <a:t>DE ESTADO</a:t>
              </a:r>
            </a:p>
          </p:txBody>
        </p:sp>
      </p:grpSp>
      <p:sp>
        <p:nvSpPr>
          <p:cNvPr id="17" name="8 CuadroTexto"/>
          <p:cNvSpPr txBox="1">
            <a:spLocks noChangeArrowheads="1"/>
          </p:cNvSpPr>
          <p:nvPr/>
        </p:nvSpPr>
        <p:spPr bwMode="auto">
          <a:xfrm>
            <a:off x="4357686" y="71438"/>
            <a:ext cx="464343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II PLATAFORMA REGIONAL PARA LA  REDUCCIÓN DEL RIESGO DE DESASTRES EN LAS AMERICAS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NUEVO VALLARTA 2011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000100" y="2143116"/>
            <a:ext cx="7358114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3200" dirty="0" smtClean="0">
                <a:solidFill>
                  <a:schemeClr val="tx1"/>
                </a:solidFill>
              </a:rPr>
              <a:t>Interesa su seguridad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3200" dirty="0" smtClean="0">
                <a:solidFill>
                  <a:schemeClr val="tx1"/>
                </a:solidFill>
              </a:rPr>
              <a:t>Interesa la sostenibilidad de sus bienes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3200" dirty="0" smtClean="0">
                <a:solidFill>
                  <a:schemeClr val="tx1"/>
                </a:solidFill>
              </a:rPr>
              <a:t>Interesa la seguridad de su entorno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3200" dirty="0" smtClean="0">
                <a:solidFill>
                  <a:schemeClr val="tx1"/>
                </a:solidFill>
              </a:rPr>
              <a:t>Le interesa la continuidad del negocio.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3200" dirty="0" smtClean="0">
                <a:solidFill>
                  <a:schemeClr val="tx1"/>
                </a:solidFill>
              </a:rPr>
              <a:t>Le interesa su imagen</a:t>
            </a:r>
          </a:p>
          <a:p>
            <a:pPr algn="l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3200" dirty="0" smtClean="0">
                <a:solidFill>
                  <a:schemeClr val="tx1"/>
                </a:solidFill>
              </a:rPr>
              <a:t>Le interesa el desarrollo humano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714348" y="1357298"/>
            <a:ext cx="7358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s-ES" sz="3200" u="sng" dirty="0" smtClean="0">
                <a:solidFill>
                  <a:schemeClr val="accent6">
                    <a:lumMod val="75000"/>
                  </a:schemeClr>
                </a:solidFill>
              </a:rPr>
              <a:t>RAZONES PARA LA VINCULACIÓN:</a:t>
            </a:r>
            <a:endParaRPr lang="es-ES" sz="3200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8 CuadroTexto"/>
          <p:cNvSpPr txBox="1">
            <a:spLocks noChangeArrowheads="1"/>
          </p:cNvSpPr>
          <p:nvPr/>
        </p:nvSpPr>
        <p:spPr bwMode="auto">
          <a:xfrm>
            <a:off x="4357686" y="71438"/>
            <a:ext cx="464343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II PLATAFORMA REGIONAL PARA LA  REDUCCIÓN DEL RIESGO DE DESASTRES EN LAS AMERICAS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NUEVO VALLARTA 2011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838200" y="1524000"/>
          <a:ext cx="7543800" cy="5003800"/>
        </p:xfrm>
        <a:graphic>
          <a:graphicData uri="http://schemas.openxmlformats.org/presentationml/2006/ole">
            <p:oleObj spid="_x0000_s81922" name="Hoja de cálculo" r:id="rId4" imgW="11023560" imgH="11707920" progId="Excel.Sheet.8">
              <p:embed/>
            </p:oleObj>
          </a:graphicData>
        </a:graphic>
      </p:graphicFrame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2207073" y="926411"/>
            <a:ext cx="527785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s-MX" altLang="es-ES_tradnl" sz="2200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AGENDA DE INVESTIGACIÓN </a:t>
            </a:r>
            <a:r>
              <a:rPr lang="es-MX" altLang="es-ES_tradnl" sz="2200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EN RRD</a:t>
            </a:r>
            <a:endParaRPr lang="es-ES" altLang="es-ES_tradnl" sz="2200" dirty="0">
              <a:solidFill>
                <a:srgbClr val="0066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sp>
        <p:nvSpPr>
          <p:cNvPr id="6" name="5 Rectángulo"/>
          <p:cNvSpPr/>
          <p:nvPr/>
        </p:nvSpPr>
        <p:spPr bwMode="auto">
          <a:xfrm>
            <a:off x="857250" y="2286000"/>
            <a:ext cx="785813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7" name="6 Rectángulo"/>
          <p:cNvSpPr/>
          <p:nvPr/>
        </p:nvSpPr>
        <p:spPr bwMode="auto">
          <a:xfrm>
            <a:off x="1714500" y="2571750"/>
            <a:ext cx="785813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8" name="7 Rectángulo"/>
          <p:cNvSpPr/>
          <p:nvPr/>
        </p:nvSpPr>
        <p:spPr bwMode="auto">
          <a:xfrm>
            <a:off x="857250" y="3000375"/>
            <a:ext cx="785813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9" name="8 Rectángulo"/>
          <p:cNvSpPr/>
          <p:nvPr/>
        </p:nvSpPr>
        <p:spPr bwMode="auto">
          <a:xfrm>
            <a:off x="2571750" y="2286000"/>
            <a:ext cx="785813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10" name="9 Rectángulo"/>
          <p:cNvSpPr/>
          <p:nvPr/>
        </p:nvSpPr>
        <p:spPr bwMode="auto">
          <a:xfrm>
            <a:off x="2571750" y="3429000"/>
            <a:ext cx="785813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11" name="10 Rectángulo"/>
          <p:cNvSpPr/>
          <p:nvPr/>
        </p:nvSpPr>
        <p:spPr bwMode="auto">
          <a:xfrm>
            <a:off x="4071938" y="2571750"/>
            <a:ext cx="785812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12" name="11 Rectángulo"/>
          <p:cNvSpPr/>
          <p:nvPr/>
        </p:nvSpPr>
        <p:spPr bwMode="auto">
          <a:xfrm>
            <a:off x="857250" y="3357563"/>
            <a:ext cx="785813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13" name="12 Rectángulo"/>
          <p:cNvSpPr/>
          <p:nvPr/>
        </p:nvSpPr>
        <p:spPr bwMode="auto">
          <a:xfrm>
            <a:off x="857250" y="4071938"/>
            <a:ext cx="785813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14" name="13 Rectángulo"/>
          <p:cNvSpPr/>
          <p:nvPr/>
        </p:nvSpPr>
        <p:spPr bwMode="auto">
          <a:xfrm>
            <a:off x="1714500" y="3714750"/>
            <a:ext cx="785813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15" name="14 Rectángulo"/>
          <p:cNvSpPr/>
          <p:nvPr/>
        </p:nvSpPr>
        <p:spPr bwMode="auto">
          <a:xfrm>
            <a:off x="3357563" y="2571750"/>
            <a:ext cx="785812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16" name="15 Rectángulo"/>
          <p:cNvSpPr/>
          <p:nvPr/>
        </p:nvSpPr>
        <p:spPr bwMode="auto">
          <a:xfrm>
            <a:off x="3357563" y="3000375"/>
            <a:ext cx="785812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17" name="16 Rectángulo"/>
          <p:cNvSpPr/>
          <p:nvPr/>
        </p:nvSpPr>
        <p:spPr bwMode="auto">
          <a:xfrm>
            <a:off x="3357563" y="4071938"/>
            <a:ext cx="785812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18" name="17 Rectángulo"/>
          <p:cNvSpPr/>
          <p:nvPr/>
        </p:nvSpPr>
        <p:spPr bwMode="auto">
          <a:xfrm>
            <a:off x="4071938" y="3357563"/>
            <a:ext cx="785812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19" name="18 Rectángulo"/>
          <p:cNvSpPr/>
          <p:nvPr/>
        </p:nvSpPr>
        <p:spPr bwMode="auto">
          <a:xfrm>
            <a:off x="2643188" y="4071938"/>
            <a:ext cx="785812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20" name="19 Rectángulo"/>
          <p:cNvSpPr/>
          <p:nvPr/>
        </p:nvSpPr>
        <p:spPr bwMode="auto">
          <a:xfrm>
            <a:off x="1714500" y="4429125"/>
            <a:ext cx="785813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21" name="20 Rectángulo"/>
          <p:cNvSpPr/>
          <p:nvPr/>
        </p:nvSpPr>
        <p:spPr bwMode="auto">
          <a:xfrm>
            <a:off x="4929188" y="3000375"/>
            <a:ext cx="785812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22" name="21 Rectángulo"/>
          <p:cNvSpPr/>
          <p:nvPr/>
        </p:nvSpPr>
        <p:spPr bwMode="auto">
          <a:xfrm>
            <a:off x="4929188" y="2286000"/>
            <a:ext cx="785812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23" name="22 Rectángulo"/>
          <p:cNvSpPr/>
          <p:nvPr/>
        </p:nvSpPr>
        <p:spPr bwMode="auto">
          <a:xfrm>
            <a:off x="7572375" y="3000375"/>
            <a:ext cx="785813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24" name="23 Rectángulo"/>
          <p:cNvSpPr/>
          <p:nvPr/>
        </p:nvSpPr>
        <p:spPr bwMode="auto">
          <a:xfrm>
            <a:off x="6715125" y="2286000"/>
            <a:ext cx="785813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25" name="24 Rectángulo"/>
          <p:cNvSpPr/>
          <p:nvPr/>
        </p:nvSpPr>
        <p:spPr bwMode="auto">
          <a:xfrm>
            <a:off x="6715125" y="3357563"/>
            <a:ext cx="785813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26" name="25 Rectángulo"/>
          <p:cNvSpPr/>
          <p:nvPr/>
        </p:nvSpPr>
        <p:spPr bwMode="auto">
          <a:xfrm>
            <a:off x="5786438" y="2571750"/>
            <a:ext cx="785812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27" name="26 Rectángulo"/>
          <p:cNvSpPr/>
          <p:nvPr/>
        </p:nvSpPr>
        <p:spPr bwMode="auto">
          <a:xfrm>
            <a:off x="5786438" y="3000375"/>
            <a:ext cx="785812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28" name="27 Rectángulo"/>
          <p:cNvSpPr/>
          <p:nvPr/>
        </p:nvSpPr>
        <p:spPr bwMode="auto">
          <a:xfrm>
            <a:off x="4929188" y="4071938"/>
            <a:ext cx="785812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29" name="28 Rectángulo"/>
          <p:cNvSpPr/>
          <p:nvPr/>
        </p:nvSpPr>
        <p:spPr bwMode="auto">
          <a:xfrm>
            <a:off x="4071938" y="4429125"/>
            <a:ext cx="785812" cy="285750"/>
          </a:xfrm>
          <a:prstGeom prst="rect">
            <a:avLst/>
          </a:prstGeom>
          <a:solidFill>
            <a:srgbClr val="00B050">
              <a:alpha val="38000"/>
            </a:srgbClr>
          </a:solidFill>
          <a:ln w="22225" cap="flat" cmpd="thinThick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30" name="29 Flecha izquierda"/>
          <p:cNvSpPr>
            <a:spLocks noChangeArrowheads="1"/>
          </p:cNvSpPr>
          <p:nvPr/>
        </p:nvSpPr>
        <p:spPr bwMode="auto">
          <a:xfrm>
            <a:off x="642938" y="1285875"/>
            <a:ext cx="7786687" cy="357188"/>
          </a:xfrm>
          <a:prstGeom prst="leftArrow">
            <a:avLst>
              <a:gd name="adj1" fmla="val 50000"/>
              <a:gd name="adj2" fmla="val 49958"/>
            </a:avLst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0800000"/>
          </a:gra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VE"/>
          </a:p>
        </p:txBody>
      </p:sp>
      <p:sp>
        <p:nvSpPr>
          <p:cNvPr id="31" name="30 Flecha arriba"/>
          <p:cNvSpPr>
            <a:spLocks noChangeArrowheads="1"/>
          </p:cNvSpPr>
          <p:nvPr/>
        </p:nvSpPr>
        <p:spPr bwMode="auto">
          <a:xfrm>
            <a:off x="357188" y="1571625"/>
            <a:ext cx="428625" cy="5000625"/>
          </a:xfrm>
          <a:prstGeom prst="upArrow">
            <a:avLst>
              <a:gd name="adj1" fmla="val 50000"/>
              <a:gd name="adj2" fmla="val 50015"/>
            </a:avLst>
          </a:prstGeom>
          <a:gradFill rotWithShape="1">
            <a:gsLst>
              <a:gs pos="0">
                <a:srgbClr val="FFF200"/>
              </a:gs>
              <a:gs pos="999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</a:gra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VE"/>
          </a:p>
        </p:txBody>
      </p:sp>
      <p:sp>
        <p:nvSpPr>
          <p:cNvPr id="33" name="8 CuadroTexto"/>
          <p:cNvSpPr txBox="1">
            <a:spLocks noChangeArrowheads="1"/>
          </p:cNvSpPr>
          <p:nvPr/>
        </p:nvSpPr>
        <p:spPr bwMode="auto">
          <a:xfrm>
            <a:off x="4357686" y="71438"/>
            <a:ext cx="464343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II PLATAFORMA REGIONAL PARA LA  REDUCCIÓN DEL RIESGO DE DESASTRES EN LAS AMERICAS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NUEVO VALLARTA 2011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3 CuadroTexto"/>
          <p:cNvSpPr txBox="1">
            <a:spLocks noChangeArrowheads="1"/>
          </p:cNvSpPr>
          <p:nvPr/>
        </p:nvSpPr>
        <p:spPr bwMode="auto">
          <a:xfrm>
            <a:off x="714375" y="1214438"/>
            <a:ext cx="77152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4400" dirty="0" err="1" smtClean="0"/>
              <a:t>Paradígmas</a:t>
            </a:r>
            <a:r>
              <a:rPr lang="en-US" sz="4400" dirty="0" smtClean="0"/>
              <a:t> a </a:t>
            </a:r>
            <a:r>
              <a:rPr lang="en-US" sz="4400" dirty="0" err="1" smtClean="0"/>
              <a:t>vencer</a:t>
            </a:r>
            <a:r>
              <a:rPr lang="en-US" sz="4400" dirty="0" smtClean="0"/>
              <a:t>:</a:t>
            </a:r>
            <a:endParaRPr lang="en-US" sz="4400" dirty="0"/>
          </a:p>
        </p:txBody>
      </p:sp>
      <p:sp>
        <p:nvSpPr>
          <p:cNvPr id="5" name="8 CuadroTexto"/>
          <p:cNvSpPr txBox="1">
            <a:spLocks noChangeArrowheads="1"/>
          </p:cNvSpPr>
          <p:nvPr/>
        </p:nvSpPr>
        <p:spPr bwMode="auto">
          <a:xfrm>
            <a:off x="4357686" y="71438"/>
            <a:ext cx="464343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II PLATAFORMA REGIONAL PARA LA  REDUCCIÓN DEL RIESGO DE DESASTRES EN LAS AMERICAS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r>
              <a:rPr lang="es-VE" sz="1400" dirty="0" smtClean="0">
                <a:solidFill>
                  <a:schemeClr val="accent6">
                    <a:lumMod val="75000"/>
                  </a:schemeClr>
                </a:solidFill>
              </a:rPr>
              <a:t>NUEVO VALLARTA 2011</a:t>
            </a:r>
            <a:endParaRPr lang="es-VE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928662" y="2321708"/>
          <a:ext cx="7715304" cy="3469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/>
                <a:gridCol w="3857652"/>
              </a:tblGrid>
              <a:tr h="553645"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TRADICIONAL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NO TRADICIONAL</a:t>
                      </a:r>
                      <a:endParaRPr lang="es-VE" dirty="0"/>
                    </a:p>
                  </a:txBody>
                  <a:tcPr/>
                </a:tc>
              </a:tr>
              <a:tr h="553645">
                <a:tc>
                  <a:txBody>
                    <a:bodyPr/>
                    <a:lstStyle/>
                    <a:p>
                      <a:pPr algn="ctr"/>
                      <a:r>
                        <a:rPr lang="es-VE" sz="2000" i="1" dirty="0" smtClean="0"/>
                        <a:t>Oportunidad para los gobiernos</a:t>
                      </a:r>
                      <a:endParaRPr lang="es-VE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2000" i="1" dirty="0" smtClean="0"/>
                        <a:t>Oportunidad para el</a:t>
                      </a:r>
                      <a:r>
                        <a:rPr lang="es-VE" sz="2000" i="1" baseline="0" dirty="0" smtClean="0"/>
                        <a:t> privado</a:t>
                      </a:r>
                      <a:endParaRPr lang="es-VE" sz="2000" i="1" dirty="0"/>
                    </a:p>
                  </a:txBody>
                  <a:tcPr/>
                </a:tc>
              </a:tr>
              <a:tr h="553645">
                <a:tc>
                  <a:txBody>
                    <a:bodyPr/>
                    <a:lstStyle/>
                    <a:p>
                      <a:pPr algn="ctr"/>
                      <a:r>
                        <a:rPr lang="es-VE" sz="2000" i="1" dirty="0" smtClean="0"/>
                        <a:t>Posición donante – receptor</a:t>
                      </a:r>
                      <a:endParaRPr lang="es-VE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2000" i="1" dirty="0" smtClean="0"/>
                        <a:t>Relación Ganar – Ganar</a:t>
                      </a:r>
                      <a:endParaRPr lang="es-VE" sz="2000" i="1" dirty="0"/>
                    </a:p>
                  </a:txBody>
                  <a:tcPr/>
                </a:tc>
              </a:tr>
              <a:tr h="553645">
                <a:tc>
                  <a:txBody>
                    <a:bodyPr/>
                    <a:lstStyle/>
                    <a:p>
                      <a:pPr algn="ctr"/>
                      <a:r>
                        <a:rPr lang="es-VE" sz="2000" i="1" dirty="0" smtClean="0"/>
                        <a:t>Se promueve</a:t>
                      </a:r>
                      <a:r>
                        <a:rPr lang="es-VE" sz="2000" i="1" baseline="0" dirty="0" smtClean="0"/>
                        <a:t> desde el gobierno</a:t>
                      </a:r>
                      <a:endParaRPr lang="es-VE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2000" i="1" dirty="0" smtClean="0"/>
                        <a:t>Se promueve entre pares privados</a:t>
                      </a:r>
                      <a:endParaRPr lang="es-VE" sz="2000" i="1" dirty="0"/>
                    </a:p>
                  </a:txBody>
                  <a:tcPr/>
                </a:tc>
              </a:tr>
              <a:tr h="553645">
                <a:tc>
                  <a:txBody>
                    <a:bodyPr/>
                    <a:lstStyle/>
                    <a:p>
                      <a:pPr algn="ctr"/>
                      <a:r>
                        <a:rPr lang="es-VE" sz="2000" i="1" dirty="0" smtClean="0"/>
                        <a:t>Énfasis </a:t>
                      </a:r>
                      <a:r>
                        <a:rPr lang="es-VE" sz="2000" i="1" baseline="0" dirty="0" smtClean="0"/>
                        <a:t>en el post-impacto</a:t>
                      </a:r>
                      <a:endParaRPr lang="es-VE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2000" i="1" dirty="0" smtClean="0"/>
                        <a:t>Énfasis en no impacto (sostenibilidad) </a:t>
                      </a:r>
                      <a:endParaRPr lang="es-VE" sz="2000" i="1" dirty="0"/>
                    </a:p>
                  </a:txBody>
                  <a:tcPr/>
                </a:tc>
              </a:tr>
              <a:tr h="553645">
                <a:tc>
                  <a:txBody>
                    <a:bodyPr/>
                    <a:lstStyle/>
                    <a:p>
                      <a:pPr algn="ctr"/>
                      <a:r>
                        <a:rPr lang="es-VE" sz="2000" i="1" dirty="0" smtClean="0"/>
                        <a:t>Invertir ante</a:t>
                      </a:r>
                      <a:r>
                        <a:rPr lang="es-VE" sz="2000" i="1" baseline="0" dirty="0" smtClean="0"/>
                        <a:t> el desastre</a:t>
                      </a:r>
                      <a:endParaRPr lang="es-VE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2000" i="1" dirty="0" smtClean="0"/>
                        <a:t>Invertir ante el riesgo (no-desastre)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4800" b="1" i="1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4800" b="1" i="1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528</Words>
  <Application>Microsoft Office PowerPoint</Application>
  <PresentationFormat>Presentación en pantalla (4:3)</PresentationFormat>
  <Paragraphs>103</Paragraphs>
  <Slides>13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Diseño predeterminado</vt:lpstr>
      <vt:lpstr>Imagen de mapa de bits</vt:lpstr>
      <vt:lpstr>Hoja de cálculo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Company>MECD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Preandino, Plan Nacional,  Sector educativo</dc:title>
  <dc:creator>Magnolia Santamaria y Sussana Urbano</dc:creator>
  <cp:lastModifiedBy>Usuario5</cp:lastModifiedBy>
  <cp:revision>303</cp:revision>
  <dcterms:created xsi:type="dcterms:W3CDTF">2001-06-25T20:33:05Z</dcterms:created>
  <dcterms:modified xsi:type="dcterms:W3CDTF">2011-03-16T15:26:58Z</dcterms:modified>
</cp:coreProperties>
</file>