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5" r:id="rId2"/>
    <p:sldId id="274" r:id="rId3"/>
    <p:sldId id="377" r:id="rId4"/>
    <p:sldId id="350" r:id="rId5"/>
    <p:sldId id="351" r:id="rId6"/>
    <p:sldId id="352" r:id="rId7"/>
    <p:sldId id="349" r:id="rId8"/>
    <p:sldId id="279" r:id="rId9"/>
    <p:sldId id="343" r:id="rId10"/>
    <p:sldId id="376" r:id="rId11"/>
    <p:sldId id="369" r:id="rId12"/>
    <p:sldId id="370" r:id="rId13"/>
    <p:sldId id="371" r:id="rId14"/>
    <p:sldId id="375" r:id="rId15"/>
    <p:sldId id="362" r:id="rId16"/>
    <p:sldId id="348" r:id="rId17"/>
    <p:sldId id="360" r:id="rId18"/>
    <p:sldId id="368" r:id="rId19"/>
    <p:sldId id="358" r:id="rId20"/>
    <p:sldId id="282" r:id="rId21"/>
    <p:sldId id="284" r:id="rId22"/>
    <p:sldId id="373" r:id="rId23"/>
    <p:sldId id="374" r:id="rId24"/>
    <p:sldId id="287" r:id="rId25"/>
    <p:sldId id="288" r:id="rId26"/>
    <p:sldId id="291" r:id="rId27"/>
    <p:sldId id="341" r:id="rId28"/>
    <p:sldId id="379" r:id="rId29"/>
    <p:sldId id="381" r:id="rId30"/>
    <p:sldId id="383" r:id="rId31"/>
    <p:sldId id="382" r:id="rId32"/>
    <p:sldId id="378" r:id="rId33"/>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a:cs typeface="Arial" charset="0"/>
      </a:defRPr>
    </a:lvl1pPr>
    <a:lvl2pPr marL="457200" algn="l" rtl="0" fontAlgn="base">
      <a:spcBef>
        <a:spcPct val="0"/>
      </a:spcBef>
      <a:spcAft>
        <a:spcPct val="0"/>
      </a:spcAft>
      <a:defRPr kumimoji="1" kern="1200">
        <a:solidFill>
          <a:schemeClr val="tx1"/>
        </a:solidFill>
        <a:latin typeface="Arial" charset="0"/>
        <a:ea typeface="ＭＳ Ｐゴシック"/>
        <a:cs typeface="Arial" charset="0"/>
      </a:defRPr>
    </a:lvl2pPr>
    <a:lvl3pPr marL="914400" algn="l" rtl="0" fontAlgn="base">
      <a:spcBef>
        <a:spcPct val="0"/>
      </a:spcBef>
      <a:spcAft>
        <a:spcPct val="0"/>
      </a:spcAft>
      <a:defRPr kumimoji="1" kern="1200">
        <a:solidFill>
          <a:schemeClr val="tx1"/>
        </a:solidFill>
        <a:latin typeface="Arial" charset="0"/>
        <a:ea typeface="ＭＳ Ｐゴシック"/>
        <a:cs typeface="Arial" charset="0"/>
      </a:defRPr>
    </a:lvl3pPr>
    <a:lvl4pPr marL="1371600" algn="l" rtl="0" fontAlgn="base">
      <a:spcBef>
        <a:spcPct val="0"/>
      </a:spcBef>
      <a:spcAft>
        <a:spcPct val="0"/>
      </a:spcAft>
      <a:defRPr kumimoji="1" kern="1200">
        <a:solidFill>
          <a:schemeClr val="tx1"/>
        </a:solidFill>
        <a:latin typeface="Arial" charset="0"/>
        <a:ea typeface="ＭＳ Ｐゴシック"/>
        <a:cs typeface="Arial" charset="0"/>
      </a:defRPr>
    </a:lvl4pPr>
    <a:lvl5pPr marL="1828800" algn="l" rtl="0" fontAlgn="base">
      <a:spcBef>
        <a:spcPct val="0"/>
      </a:spcBef>
      <a:spcAft>
        <a:spcPct val="0"/>
      </a:spcAft>
      <a:defRPr kumimoji="1" kern="1200">
        <a:solidFill>
          <a:schemeClr val="tx1"/>
        </a:solidFill>
        <a:latin typeface="Arial" charset="0"/>
        <a:ea typeface="ＭＳ Ｐゴシック"/>
        <a:cs typeface="Arial" charset="0"/>
      </a:defRPr>
    </a:lvl5pPr>
    <a:lvl6pPr marL="2286000" algn="l" defTabSz="914400" rtl="0" eaLnBrk="1" latinLnBrk="0" hangingPunct="1">
      <a:defRPr kumimoji="1" kern="1200">
        <a:solidFill>
          <a:schemeClr val="tx1"/>
        </a:solidFill>
        <a:latin typeface="Arial" charset="0"/>
        <a:ea typeface="ＭＳ Ｐゴシック"/>
        <a:cs typeface="Arial" charset="0"/>
      </a:defRPr>
    </a:lvl6pPr>
    <a:lvl7pPr marL="2743200" algn="l" defTabSz="914400" rtl="0" eaLnBrk="1" latinLnBrk="0" hangingPunct="1">
      <a:defRPr kumimoji="1" kern="1200">
        <a:solidFill>
          <a:schemeClr val="tx1"/>
        </a:solidFill>
        <a:latin typeface="Arial" charset="0"/>
        <a:ea typeface="ＭＳ Ｐゴシック"/>
        <a:cs typeface="Arial" charset="0"/>
      </a:defRPr>
    </a:lvl7pPr>
    <a:lvl8pPr marL="3200400" algn="l" defTabSz="914400" rtl="0" eaLnBrk="1" latinLnBrk="0" hangingPunct="1">
      <a:defRPr kumimoji="1" kern="1200">
        <a:solidFill>
          <a:schemeClr val="tx1"/>
        </a:solidFill>
        <a:latin typeface="Arial" charset="0"/>
        <a:ea typeface="ＭＳ Ｐゴシック"/>
        <a:cs typeface="Arial" charset="0"/>
      </a:defRPr>
    </a:lvl8pPr>
    <a:lvl9pPr marL="3657600" algn="l" defTabSz="914400" rtl="0" eaLnBrk="1" latinLnBrk="0" hangingPunct="1">
      <a:defRPr kumimoji="1" kern="1200">
        <a:solidFill>
          <a:schemeClr val="tx1"/>
        </a:solidFill>
        <a:latin typeface="Arial" charset="0"/>
        <a:ea typeface="ＭＳ Ｐゴシック"/>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62" autoAdjust="0"/>
    <p:restoredTop sz="87823" autoAdjust="0"/>
  </p:normalViewPr>
  <p:slideViewPr>
    <p:cSldViewPr>
      <p:cViewPr varScale="1">
        <p:scale>
          <a:sx n="92" d="100"/>
          <a:sy n="92" d="100"/>
        </p:scale>
        <p:origin x="-1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8"/>
    </p:cViewPr>
  </p:sorterViewPr>
  <p:notesViewPr>
    <p:cSldViewPr>
      <p:cViewPr>
        <p:scale>
          <a:sx n="100" d="100"/>
          <a:sy n="100" d="100"/>
        </p:scale>
        <p:origin x="-894" y="378"/>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32" tIns="45716" rIns="91432" bIns="45716" rtlCol="0"/>
          <a:lstStyle>
            <a:lvl1pPr algn="r" fontAlgn="auto">
              <a:spcBef>
                <a:spcPts val="0"/>
              </a:spcBef>
              <a:spcAft>
                <a:spcPts val="0"/>
              </a:spcAft>
              <a:defRPr sz="1200">
                <a:latin typeface="+mn-lt"/>
                <a:ea typeface="+mn-ea"/>
                <a:cs typeface="+mn-cs"/>
              </a:defRPr>
            </a:lvl1pPr>
          </a:lstStyle>
          <a:p>
            <a:pPr>
              <a:defRPr/>
            </a:pPr>
            <a:fld id="{250FA65A-33DA-421D-B5CB-65216448CCED}" type="datetimeFigureOut">
              <a:rPr lang="ja-JP" altLang="es-ES"/>
              <a:pPr>
                <a:defRPr/>
              </a:pPr>
              <a:t>2012/4/23</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32" tIns="45716" rIns="91432" bIns="45716"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32" tIns="45716" rIns="91432" bIns="45716"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32" tIns="45716" rIns="91432" bIns="45716" rtlCol="0" anchor="b"/>
          <a:lstStyle>
            <a:lvl1pPr algn="r" fontAlgn="auto">
              <a:spcBef>
                <a:spcPts val="0"/>
              </a:spcBef>
              <a:spcAft>
                <a:spcPts val="0"/>
              </a:spcAft>
              <a:defRPr sz="1200">
                <a:latin typeface="+mn-lt"/>
                <a:ea typeface="+mn-ea"/>
                <a:cs typeface="+mn-cs"/>
              </a:defRPr>
            </a:lvl1pPr>
          </a:lstStyle>
          <a:p>
            <a:pPr>
              <a:defRPr/>
            </a:pPr>
            <a:fld id="{966FBECF-3DD3-4000-BFBA-30F05DB0CDA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a:defRPr>
    </a:lvl1pPr>
    <a:lvl2pPr marL="457200" algn="l" rtl="0" eaLnBrk="0" fontAlgn="base" hangingPunct="0">
      <a:spcBef>
        <a:spcPct val="30000"/>
      </a:spcBef>
      <a:spcAft>
        <a:spcPct val="0"/>
      </a:spcAft>
      <a:defRPr kumimoji="1" sz="1200" kern="1200">
        <a:solidFill>
          <a:schemeClr val="tx1"/>
        </a:solidFill>
        <a:latin typeface="+mn-lt"/>
        <a:ea typeface="+mn-ea"/>
        <a:cs typeface="ＭＳ Ｐゴシック"/>
      </a:defRPr>
    </a:lvl2pPr>
    <a:lvl3pPr marL="914400" algn="l" rtl="0" eaLnBrk="0" fontAlgn="base" hangingPunct="0">
      <a:spcBef>
        <a:spcPct val="30000"/>
      </a:spcBef>
      <a:spcAft>
        <a:spcPct val="0"/>
      </a:spcAft>
      <a:defRPr kumimoji="1" sz="1200" kern="1200">
        <a:solidFill>
          <a:schemeClr val="tx1"/>
        </a:solidFill>
        <a:latin typeface="+mn-lt"/>
        <a:ea typeface="+mn-ea"/>
        <a:cs typeface="ＭＳ Ｐゴシック"/>
      </a:defRPr>
    </a:lvl3pPr>
    <a:lvl4pPr marL="1371600" algn="l" rtl="0" eaLnBrk="0" fontAlgn="base" hangingPunct="0">
      <a:spcBef>
        <a:spcPct val="30000"/>
      </a:spcBef>
      <a:spcAft>
        <a:spcPct val="0"/>
      </a:spcAft>
      <a:defRPr kumimoji="1" sz="1200" kern="1200">
        <a:solidFill>
          <a:schemeClr val="tx1"/>
        </a:solidFill>
        <a:latin typeface="+mn-lt"/>
        <a:ea typeface="+mn-ea"/>
        <a:cs typeface="ＭＳ Ｐゴシック"/>
      </a:defRPr>
    </a:lvl4pPr>
    <a:lvl5pPr marL="1828800" algn="l" rtl="0" eaLnBrk="0" fontAlgn="base" hangingPunct="0">
      <a:spcBef>
        <a:spcPct val="30000"/>
      </a:spcBef>
      <a:spcAft>
        <a:spcPct val="0"/>
      </a:spcAft>
      <a:defRPr kumimoji="1" sz="1200" kern="1200">
        <a:solidFill>
          <a:schemeClr val="tx1"/>
        </a:solidFill>
        <a:latin typeface="+mn-lt"/>
        <a:ea typeface="+mn-ea"/>
        <a:cs typeface="ＭＳ Ｐゴシック"/>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63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Es para mi un gran honor participar en este taller y realizar la presentación.</a:t>
            </a:r>
          </a:p>
          <a:p>
            <a:pPr eaLnBrk="1" hangingPunct="1">
              <a:spcBef>
                <a:spcPct val="0"/>
              </a:spcBef>
            </a:pPr>
            <a:r>
              <a:rPr lang="es-ES" altLang="ja-JP" sz="1400" smtClean="0">
                <a:latin typeface="Arial" charset="0"/>
                <a:cs typeface="Arial" charset="0"/>
              </a:rPr>
              <a:t>Pertenezco a la Secretaría de la  Plataforma Internacional para la Recuperación, con sede en Kobe, Japón.</a:t>
            </a:r>
          </a:p>
          <a:p>
            <a:pPr eaLnBrk="1" hangingPunct="1">
              <a:spcBef>
                <a:spcPct val="0"/>
              </a:spcBef>
            </a:pPr>
            <a:r>
              <a:rPr lang="es-ES" altLang="ja-JP" sz="1400" smtClean="0">
                <a:latin typeface="Arial" charset="0"/>
                <a:cs typeface="Arial" charset="0"/>
              </a:rPr>
              <a:t>Mi presentación de hoy se titula Desastre del terremoto y tsunami en Japón – Experiencia y lecciones.</a:t>
            </a:r>
            <a:r>
              <a:rPr lang="ja-JP" altLang="es-ES" sz="1400" smtClean="0">
                <a:latin typeface="Arial" charset="0"/>
                <a:cs typeface="Arial" charset="0"/>
              </a:rPr>
              <a:t>　</a:t>
            </a:r>
            <a:endParaRPr lang="es-ES" altLang="ja-JP" sz="1400" smtClean="0">
              <a:latin typeface="Arial" charset="0"/>
              <a:cs typeface="Arial" charset="0"/>
            </a:endParaRPr>
          </a:p>
          <a:p>
            <a:pPr eaLnBrk="1" hangingPunct="1">
              <a:spcBef>
                <a:spcPct val="0"/>
              </a:spcBef>
            </a:pPr>
            <a:endParaRPr lang="ja-JP" altLang="es-ES" sz="1400" smtClean="0">
              <a:latin typeface="Arial" charset="0"/>
              <a:cs typeface="Arial" charset="0"/>
            </a:endParaRPr>
          </a:p>
        </p:txBody>
      </p:sp>
      <p:sp>
        <p:nvSpPr>
          <p:cNvPr id="1638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F1FD7-7685-4FC8-A20B-83569761BA8C}" type="slidenum">
              <a:rPr lang="ja-JP" altLang="en-US"/>
              <a:pPr fontAlgn="base">
                <a:spcBef>
                  <a:spcPct val="0"/>
                </a:spcBef>
                <a:spcAft>
                  <a:spcPct val="0"/>
                </a:spcAft>
                <a:defRPr/>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481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Las medidas estructurales para la mitigación de los tsunamis en la región de Tohoku incluían malecones, diques y rompeolas.</a:t>
            </a:r>
          </a:p>
          <a:p>
            <a:pPr eaLnBrk="1" hangingPunct="1">
              <a:spcBef>
                <a:spcPct val="0"/>
              </a:spcBef>
            </a:pPr>
            <a:r>
              <a:rPr lang="es-ES" altLang="ja-JP" sz="1400" smtClean="0">
                <a:latin typeface="Arial" charset="0"/>
                <a:cs typeface="Arial" charset="0"/>
              </a:rPr>
              <a:t>Muchas de estas medidas resultaron gravemente dañadas a causa del tsunami.</a:t>
            </a:r>
            <a:endParaRPr lang="ja-JP" altLang="es-ES" sz="1400" smtClean="0">
              <a:latin typeface="Arial" charset="0"/>
              <a:cs typeface="Arial" charset="0"/>
            </a:endParaRPr>
          </a:p>
        </p:txBody>
      </p:sp>
      <p:sp>
        <p:nvSpPr>
          <p:cNvPr id="3481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3E333E-C0EE-4B0C-A772-2E4B150823F7}" type="slidenum">
              <a:rPr lang="ja-JP" altLang="en-US"/>
              <a:pPr fontAlgn="base">
                <a:spcBef>
                  <a:spcPct val="0"/>
                </a:spcBef>
                <a:spcAft>
                  <a:spcPct val="0"/>
                </a:spcAft>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686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El rompeolas de la bahía de Kamaishi es uno de los más famosos en términos de escala. Aparece en el Libro Guiness de Records como el rompeolas más profundo del mundo.</a:t>
            </a:r>
          </a:p>
          <a:p>
            <a:pPr eaLnBrk="1" hangingPunct="1">
              <a:spcBef>
                <a:spcPct val="0"/>
              </a:spcBef>
            </a:pPr>
            <a:r>
              <a:rPr lang="es-ES" altLang="ja-JP" sz="1400" smtClean="0">
                <a:latin typeface="Arial" charset="0"/>
                <a:cs typeface="Arial" charset="0"/>
              </a:rPr>
              <a:t>Aunque este rompeolas resultó también gravemente dañado, se informó que contribuyó en gran medida a reducir la altura y retrasar la llegada del tsunami.</a:t>
            </a:r>
          </a:p>
          <a:p>
            <a:pPr eaLnBrk="1" hangingPunct="1">
              <a:spcBef>
                <a:spcPct val="0"/>
              </a:spcBef>
            </a:pPr>
            <a:endParaRPr lang="ja-JP" altLang="es-ES" sz="1400" smtClean="0">
              <a:latin typeface="Arial" charset="0"/>
              <a:cs typeface="Arial" charset="0"/>
            </a:endParaRPr>
          </a:p>
          <a:p>
            <a:pPr eaLnBrk="1" hangingPunct="1">
              <a:spcBef>
                <a:spcPct val="0"/>
              </a:spcBef>
            </a:pPr>
            <a:r>
              <a:rPr lang="es-ES" altLang="ja-JP" sz="1400" smtClean="0">
                <a:latin typeface="Arial" charset="0"/>
                <a:cs typeface="Arial" charset="0"/>
              </a:rPr>
              <a:t>GRÁFICO</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GRAPHICS:</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Sin rompeolas</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Altura del tsunami 13,7 m (simulación)</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Altura del tsunami 20,2 m (simulación)</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Altura del tsunami 6,7 m (observada)</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Malecón (4,0 m)</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Profundidad del agua: 204 m</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Aprox: 20 km.</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Tiempo para traspasar el rompeolas: 28 min.</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Con rompeolas</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Reduce la energía del tsunami</a:t>
            </a:r>
          </a:p>
          <a:p>
            <a:pPr eaLnBrk="1" hangingPunct="1">
              <a:spcBef>
                <a:spcPct val="0"/>
              </a:spcBef>
              <a:buFontTx/>
              <a:buChar char="-"/>
            </a:pPr>
            <a:r>
              <a:rPr lang="es-ES" altLang="ja-JP" sz="1400" smtClean="0">
                <a:latin typeface="Arial" charset="0"/>
                <a:cs typeface="Arial" charset="0"/>
              </a:rPr>
              <a:t>- 40%</a:t>
            </a:r>
          </a:p>
          <a:p>
            <a:pPr eaLnBrk="1" hangingPunct="1">
              <a:spcBef>
                <a:spcPct val="0"/>
              </a:spcBef>
              <a:buFontTx/>
              <a:buChar char="-"/>
            </a:pPr>
            <a:r>
              <a:rPr lang="es-ES" altLang="ja-JP" sz="1400" smtClean="0">
                <a:latin typeface="Arial" charset="0"/>
                <a:cs typeface="Arial" charset="0"/>
              </a:rPr>
              <a:t>- 50%</a:t>
            </a:r>
          </a:p>
          <a:p>
            <a:pPr eaLnBrk="1" hangingPunct="1">
              <a:spcBef>
                <a:spcPct val="0"/>
              </a:spcBef>
              <a:buFontTx/>
              <a:buChar char="-"/>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Altura del tsunami 6,7 m (observada)</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Altura del tsunami 10,8 m (simulación)</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Altura del tsunami 8,0 m (observada)</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Altura del tsunami 10,0 m (simulación)</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Malecón (4,0 m)</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Tiempo para traspasar el rompeolas: 36 min.</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ROMPEOLAS</a:t>
            </a:r>
          </a:p>
          <a:p>
            <a:pPr eaLnBrk="1" hangingPunct="1">
              <a:spcBef>
                <a:spcPct val="0"/>
              </a:spcBef>
            </a:pPr>
            <a:endParaRPr lang="es-ES" altLang="ja-JP" sz="1400" smtClean="0">
              <a:latin typeface="Arial" charset="0"/>
              <a:cs typeface="Arial" charset="0"/>
            </a:endParaRPr>
          </a:p>
          <a:p>
            <a:pPr eaLnBrk="1" hangingPunct="1">
              <a:spcBef>
                <a:spcPct val="0"/>
              </a:spcBef>
            </a:pPr>
            <a:endParaRPr lang="es-ES" altLang="ja-JP" sz="1400" smtClean="0">
              <a:latin typeface="Arial" charset="0"/>
              <a:cs typeface="Arial" charset="0"/>
            </a:endParaRPr>
          </a:p>
        </p:txBody>
      </p:sp>
      <p:sp>
        <p:nvSpPr>
          <p:cNvPr id="3686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EAE3C8-D78B-4E87-B29B-5104F51F0312}" type="slidenum">
              <a:rPr lang="ja-JP" altLang="en-US"/>
              <a:pPr fontAlgn="base">
                <a:spcBef>
                  <a:spcPct val="0"/>
                </a:spcBef>
                <a:spcAft>
                  <a:spcPct val="0"/>
                </a:spcAft>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89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s-ES" altLang="ja-JP" smtClean="0">
                <a:latin typeface="Arial" charset="0"/>
                <a:cs typeface="Arial" charset="0"/>
              </a:rPr>
              <a:t>Este mapa muestra el resultado simulado de la altura del tsunami en la bahía de Kamaishi con el rompeolas.</a:t>
            </a:r>
          </a:p>
          <a:p>
            <a:pPr eaLnBrk="1" hangingPunct="1">
              <a:lnSpc>
                <a:spcPct val="80000"/>
              </a:lnSpc>
              <a:spcBef>
                <a:spcPct val="0"/>
              </a:spcBef>
            </a:pPr>
            <a:r>
              <a:rPr lang="es-ES" altLang="ja-JP" smtClean="0">
                <a:latin typeface="Arial" charset="0"/>
                <a:cs typeface="Arial" charset="0"/>
              </a:rPr>
              <a:t>Las partes coloreadas representan la profundidad de la inundación.</a:t>
            </a:r>
          </a:p>
          <a:p>
            <a:pPr eaLnBrk="1" hangingPunct="1">
              <a:lnSpc>
                <a:spcPct val="80000"/>
              </a:lnSpc>
              <a:spcBef>
                <a:spcPct val="0"/>
              </a:spcBef>
            </a:pPr>
            <a:endParaRPr lang="ja-JP" altLang="es-ES" smtClean="0">
              <a:latin typeface="Arial" charset="0"/>
              <a:cs typeface="Arial" charset="0"/>
            </a:endParaRPr>
          </a:p>
          <a:p>
            <a:pPr eaLnBrk="1" hangingPunct="1">
              <a:lnSpc>
                <a:spcPct val="80000"/>
              </a:lnSpc>
              <a:spcBef>
                <a:spcPct val="0"/>
              </a:spcBef>
            </a:pPr>
            <a:r>
              <a:rPr lang="es-ES" altLang="ja-JP" smtClean="0">
                <a:latin typeface="Arial" charset="0"/>
                <a:cs typeface="Arial" charset="0"/>
              </a:rPr>
              <a:t>GRÁFICO</a:t>
            </a:r>
          </a:p>
          <a:p>
            <a:pPr eaLnBrk="1" hangingPunct="1">
              <a:lnSpc>
                <a:spcPct val="80000"/>
              </a:lnSpc>
              <a:spcBef>
                <a:spcPct val="0"/>
              </a:spcBef>
            </a:pPr>
            <a:endParaRPr lang="es-ES" altLang="ja-JP" smtClean="0">
              <a:latin typeface="Arial" charset="0"/>
              <a:cs typeface="Arial" charset="0"/>
            </a:endParaRPr>
          </a:p>
          <a:p>
            <a:pPr eaLnBrk="1" hangingPunct="1">
              <a:lnSpc>
                <a:spcPct val="80000"/>
              </a:lnSpc>
              <a:spcBef>
                <a:spcPct val="0"/>
              </a:spcBef>
            </a:pPr>
            <a:r>
              <a:rPr lang="es-ES" altLang="ja-JP" smtClean="0">
                <a:latin typeface="Arial" charset="0"/>
                <a:cs typeface="Arial" charset="0"/>
              </a:rPr>
              <a:t>Simulación numérica</a:t>
            </a:r>
          </a:p>
          <a:p>
            <a:pPr eaLnBrk="1" hangingPunct="1">
              <a:lnSpc>
                <a:spcPct val="80000"/>
              </a:lnSpc>
              <a:spcBef>
                <a:spcPct val="0"/>
              </a:spcBef>
            </a:pPr>
            <a:endParaRPr lang="es-ES" altLang="ja-JP" smtClean="0">
              <a:latin typeface="Arial" charset="0"/>
              <a:cs typeface="Arial" charset="0"/>
            </a:endParaRPr>
          </a:p>
          <a:p>
            <a:pPr eaLnBrk="1" hangingPunct="1">
              <a:lnSpc>
                <a:spcPct val="80000"/>
              </a:lnSpc>
              <a:spcBef>
                <a:spcPct val="0"/>
              </a:spcBef>
            </a:pPr>
            <a:r>
              <a:rPr lang="es-ES" altLang="ja-JP" smtClean="0">
                <a:latin typeface="Arial" charset="0"/>
                <a:cs typeface="Arial" charset="0"/>
              </a:rPr>
              <a:t>Con rompeolas</a:t>
            </a:r>
          </a:p>
          <a:p>
            <a:pPr eaLnBrk="1" hangingPunct="1">
              <a:lnSpc>
                <a:spcPct val="80000"/>
              </a:lnSpc>
              <a:spcBef>
                <a:spcPct val="0"/>
              </a:spcBef>
            </a:pPr>
            <a:endParaRPr lang="es-ES" altLang="ja-JP" smtClean="0">
              <a:latin typeface="Arial" charset="0"/>
              <a:cs typeface="Arial" charset="0"/>
            </a:endParaRPr>
          </a:p>
          <a:p>
            <a:pPr eaLnBrk="1" hangingPunct="1">
              <a:lnSpc>
                <a:spcPct val="80000"/>
              </a:lnSpc>
              <a:spcBef>
                <a:spcPct val="0"/>
              </a:spcBef>
            </a:pPr>
            <a:r>
              <a:rPr lang="es-ES" altLang="ja-JP" smtClean="0">
                <a:latin typeface="Arial" charset="0"/>
                <a:cs typeface="Arial" charset="0"/>
              </a:rPr>
              <a:t>Altura de la inundación</a:t>
            </a:r>
          </a:p>
          <a:p>
            <a:pPr eaLnBrk="1" hangingPunct="1">
              <a:lnSpc>
                <a:spcPct val="80000"/>
              </a:lnSpc>
              <a:spcBef>
                <a:spcPct val="0"/>
              </a:spcBef>
            </a:pPr>
            <a:r>
              <a:rPr lang="es-ES" altLang="ja-JP" smtClean="0">
                <a:latin typeface="Arial" charset="0"/>
                <a:cs typeface="Arial" charset="0"/>
              </a:rPr>
              <a:t>Medida: 6,9 – 9,0 m</a:t>
            </a:r>
          </a:p>
          <a:p>
            <a:pPr eaLnBrk="1" hangingPunct="1">
              <a:lnSpc>
                <a:spcPct val="80000"/>
              </a:lnSpc>
              <a:spcBef>
                <a:spcPct val="0"/>
              </a:spcBef>
            </a:pPr>
            <a:r>
              <a:rPr lang="es-ES" altLang="ja-JP" smtClean="0">
                <a:latin typeface="Arial" charset="0"/>
                <a:cs typeface="Arial" charset="0"/>
              </a:rPr>
              <a:t>Calculada: 8,6 m</a:t>
            </a:r>
          </a:p>
          <a:p>
            <a:pPr eaLnBrk="1" hangingPunct="1">
              <a:lnSpc>
                <a:spcPct val="80000"/>
              </a:lnSpc>
              <a:spcBef>
                <a:spcPct val="0"/>
              </a:spcBef>
            </a:pPr>
            <a:endParaRPr lang="es-ES" altLang="ja-JP" smtClean="0">
              <a:latin typeface="Arial" charset="0"/>
              <a:cs typeface="Arial" charset="0"/>
            </a:endParaRPr>
          </a:p>
          <a:p>
            <a:pPr eaLnBrk="1" hangingPunct="1">
              <a:lnSpc>
                <a:spcPct val="80000"/>
              </a:lnSpc>
              <a:spcBef>
                <a:spcPct val="0"/>
              </a:spcBef>
            </a:pPr>
            <a:r>
              <a:rPr lang="es-ES" altLang="ja-JP" smtClean="0">
                <a:latin typeface="Arial" charset="0"/>
                <a:cs typeface="Arial" charset="0"/>
              </a:rPr>
              <a:t>Altura de la inundación</a:t>
            </a:r>
          </a:p>
          <a:p>
            <a:pPr eaLnBrk="1" hangingPunct="1">
              <a:lnSpc>
                <a:spcPct val="80000"/>
              </a:lnSpc>
              <a:spcBef>
                <a:spcPct val="0"/>
              </a:spcBef>
            </a:pPr>
            <a:r>
              <a:rPr lang="es-ES" altLang="ja-JP" smtClean="0">
                <a:latin typeface="Arial" charset="0"/>
                <a:cs typeface="Arial" charset="0"/>
              </a:rPr>
              <a:t>Medida: 8,1 m</a:t>
            </a:r>
          </a:p>
          <a:p>
            <a:pPr eaLnBrk="1" hangingPunct="1">
              <a:lnSpc>
                <a:spcPct val="80000"/>
              </a:lnSpc>
              <a:spcBef>
                <a:spcPct val="0"/>
              </a:spcBef>
            </a:pPr>
            <a:r>
              <a:rPr lang="es-ES" altLang="ja-JP" smtClean="0">
                <a:latin typeface="Arial" charset="0"/>
                <a:cs typeface="Arial" charset="0"/>
              </a:rPr>
              <a:t>Calculada: 8,2 m</a:t>
            </a:r>
          </a:p>
          <a:p>
            <a:pPr eaLnBrk="1" hangingPunct="1">
              <a:lnSpc>
                <a:spcPct val="80000"/>
              </a:lnSpc>
              <a:spcBef>
                <a:spcPct val="0"/>
              </a:spcBef>
            </a:pPr>
            <a:endParaRPr lang="es-ES" altLang="ja-JP" smtClean="0">
              <a:latin typeface="Arial" charset="0"/>
              <a:cs typeface="Arial" charset="0"/>
            </a:endParaRPr>
          </a:p>
          <a:p>
            <a:pPr eaLnBrk="1" hangingPunct="1">
              <a:lnSpc>
                <a:spcPct val="80000"/>
              </a:lnSpc>
              <a:spcBef>
                <a:spcPct val="0"/>
              </a:spcBef>
            </a:pPr>
            <a:r>
              <a:rPr lang="es-ES" altLang="ja-JP" smtClean="0">
                <a:latin typeface="Arial" charset="0"/>
                <a:cs typeface="Arial" charset="0"/>
              </a:rPr>
              <a:t>Altura de la inundación</a:t>
            </a:r>
          </a:p>
          <a:p>
            <a:pPr eaLnBrk="1" hangingPunct="1">
              <a:lnSpc>
                <a:spcPct val="80000"/>
              </a:lnSpc>
              <a:spcBef>
                <a:spcPct val="0"/>
              </a:spcBef>
            </a:pPr>
            <a:r>
              <a:rPr lang="es-ES" altLang="ja-JP" smtClean="0">
                <a:latin typeface="Arial" charset="0"/>
                <a:cs typeface="Arial" charset="0"/>
              </a:rPr>
              <a:t>Medida: 7,4 – 7,8 m</a:t>
            </a:r>
          </a:p>
          <a:p>
            <a:pPr eaLnBrk="1" hangingPunct="1">
              <a:lnSpc>
                <a:spcPct val="80000"/>
              </a:lnSpc>
              <a:spcBef>
                <a:spcPct val="0"/>
              </a:spcBef>
            </a:pPr>
            <a:r>
              <a:rPr lang="es-ES" altLang="ja-JP" smtClean="0">
                <a:latin typeface="Arial" charset="0"/>
                <a:cs typeface="Arial" charset="0"/>
              </a:rPr>
              <a:t>Calculada: 7,4 m</a:t>
            </a:r>
          </a:p>
          <a:p>
            <a:pPr eaLnBrk="1" hangingPunct="1">
              <a:lnSpc>
                <a:spcPct val="80000"/>
              </a:lnSpc>
              <a:spcBef>
                <a:spcPct val="0"/>
              </a:spcBef>
            </a:pPr>
            <a:endParaRPr lang="es-ES" altLang="ja-JP" smtClean="0">
              <a:latin typeface="Arial" charset="0"/>
              <a:cs typeface="Arial" charset="0"/>
            </a:endParaRPr>
          </a:p>
          <a:p>
            <a:pPr eaLnBrk="1" hangingPunct="1">
              <a:lnSpc>
                <a:spcPct val="80000"/>
              </a:lnSpc>
              <a:spcBef>
                <a:spcPct val="0"/>
              </a:spcBef>
            </a:pPr>
            <a:r>
              <a:rPr lang="es-ES" altLang="ja-JP" smtClean="0">
                <a:latin typeface="Arial" charset="0"/>
                <a:cs typeface="Arial" charset="0"/>
              </a:rPr>
              <a:t>Profundidad de la inundación</a:t>
            </a:r>
          </a:p>
          <a:p>
            <a:pPr eaLnBrk="1" hangingPunct="1">
              <a:lnSpc>
                <a:spcPct val="80000"/>
              </a:lnSpc>
              <a:spcBef>
                <a:spcPct val="0"/>
              </a:spcBef>
            </a:pPr>
            <a:r>
              <a:rPr lang="es-ES" altLang="ja-JP" smtClean="0">
                <a:latin typeface="Arial" charset="0"/>
                <a:cs typeface="Arial" charset="0"/>
              </a:rPr>
              <a:t>Línea de puntos negros: área inundada estimada por la Asociación de Geógrafos Japoneses mediante análisis de fotos aéreas. Color: profundidad de inundación en el momento de la altura máxima de la inundación en cada punto.</a:t>
            </a:r>
          </a:p>
          <a:p>
            <a:pPr eaLnBrk="1" hangingPunct="1">
              <a:lnSpc>
                <a:spcPct val="80000"/>
              </a:lnSpc>
              <a:spcBef>
                <a:spcPct val="0"/>
              </a:spcBef>
            </a:pPr>
            <a:endParaRPr lang="ja-JP" altLang="es-ES" smtClean="0">
              <a:latin typeface="Arial" charset="0"/>
              <a:cs typeface="Arial" charset="0"/>
            </a:endParaRPr>
          </a:p>
        </p:txBody>
      </p:sp>
      <p:sp>
        <p:nvSpPr>
          <p:cNvPr id="389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4B7B59-D98D-46FF-808E-13119CF781CA}" type="slidenum">
              <a:rPr lang="ja-JP" altLang="en-US"/>
              <a:pPr fontAlgn="base">
                <a:spcBef>
                  <a:spcPct val="0"/>
                </a:spcBef>
                <a:spcAft>
                  <a:spcPct val="0"/>
                </a:spcAft>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09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Este mapa muestra la simulación del resultado sin los rompeolas.</a:t>
            </a:r>
          </a:p>
          <a:p>
            <a:pPr eaLnBrk="1" hangingPunct="1">
              <a:spcBef>
                <a:spcPct val="0"/>
              </a:spcBef>
            </a:pPr>
            <a:r>
              <a:rPr lang="es-ES" altLang="ja-JP" sz="1400" smtClean="0">
                <a:latin typeface="Arial" charset="0"/>
                <a:cs typeface="Arial" charset="0"/>
              </a:rPr>
              <a:t>La profundidad de la inundación  también es mucho mayor que en la diapositiva anterior.</a:t>
            </a:r>
          </a:p>
          <a:p>
            <a:pPr eaLnBrk="1" hangingPunct="1">
              <a:spcBef>
                <a:spcPct val="0"/>
              </a:spcBef>
            </a:pPr>
            <a:endParaRPr lang="ja-JP" altLang="es-ES" sz="1400" smtClean="0">
              <a:latin typeface="Arial" charset="0"/>
              <a:cs typeface="Arial" charset="0"/>
            </a:endParaRPr>
          </a:p>
          <a:p>
            <a:pPr eaLnBrk="1" hangingPunct="1">
              <a:spcBef>
                <a:spcPct val="0"/>
              </a:spcBef>
            </a:pPr>
            <a:r>
              <a:rPr lang="es-ES" altLang="ja-JP" sz="1400" smtClean="0">
                <a:latin typeface="Arial" charset="0"/>
                <a:cs typeface="Arial" charset="0"/>
              </a:rPr>
              <a:t>GRÁFICO</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Simulación numérica</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Sin rompeolas</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Altura de la inundación</a:t>
            </a:r>
          </a:p>
          <a:p>
            <a:pPr eaLnBrk="1" hangingPunct="1">
              <a:spcBef>
                <a:spcPct val="0"/>
              </a:spcBef>
            </a:pPr>
            <a:r>
              <a:rPr lang="es-ES" altLang="ja-JP" sz="1400" smtClean="0">
                <a:latin typeface="Arial" charset="0"/>
                <a:cs typeface="Arial" charset="0"/>
              </a:rPr>
              <a:t>Medida: 6,9 – 9,0 m</a:t>
            </a:r>
          </a:p>
          <a:p>
            <a:pPr eaLnBrk="1" hangingPunct="1">
              <a:spcBef>
                <a:spcPct val="0"/>
              </a:spcBef>
            </a:pPr>
            <a:r>
              <a:rPr lang="es-ES" altLang="ja-JP" sz="1400" smtClean="0">
                <a:latin typeface="Arial" charset="0"/>
                <a:cs typeface="Arial" charset="0"/>
              </a:rPr>
              <a:t>Calculada: 14,5 m</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Altura de la inundación</a:t>
            </a:r>
          </a:p>
          <a:p>
            <a:pPr eaLnBrk="1" hangingPunct="1">
              <a:spcBef>
                <a:spcPct val="0"/>
              </a:spcBef>
            </a:pPr>
            <a:r>
              <a:rPr lang="es-ES" altLang="ja-JP" sz="1400" smtClean="0">
                <a:latin typeface="Arial" charset="0"/>
                <a:cs typeface="Arial" charset="0"/>
              </a:rPr>
              <a:t>Medida: 8,1 m</a:t>
            </a:r>
          </a:p>
          <a:p>
            <a:pPr eaLnBrk="1" hangingPunct="1">
              <a:spcBef>
                <a:spcPct val="0"/>
              </a:spcBef>
            </a:pPr>
            <a:r>
              <a:rPr lang="es-ES" altLang="ja-JP" sz="1400" smtClean="0">
                <a:latin typeface="Arial" charset="0"/>
                <a:cs typeface="Arial" charset="0"/>
              </a:rPr>
              <a:t>Calculada: 13,6 m</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Altura de la inundación</a:t>
            </a:r>
          </a:p>
          <a:p>
            <a:pPr eaLnBrk="1" hangingPunct="1">
              <a:spcBef>
                <a:spcPct val="0"/>
              </a:spcBef>
            </a:pPr>
            <a:r>
              <a:rPr lang="es-ES" altLang="ja-JP" sz="1400" smtClean="0">
                <a:latin typeface="Arial" charset="0"/>
                <a:cs typeface="Arial" charset="0"/>
              </a:rPr>
              <a:t>Medida: 7,4 – 7,8 m</a:t>
            </a:r>
          </a:p>
          <a:p>
            <a:pPr eaLnBrk="1" hangingPunct="1">
              <a:spcBef>
                <a:spcPct val="0"/>
              </a:spcBef>
            </a:pPr>
            <a:r>
              <a:rPr lang="es-ES" altLang="ja-JP" sz="1400" smtClean="0">
                <a:latin typeface="Arial" charset="0"/>
                <a:cs typeface="Arial" charset="0"/>
              </a:rPr>
              <a:t>Calculada: 14,4 m</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Profundidad de la inundación</a:t>
            </a:r>
          </a:p>
          <a:p>
            <a:pPr eaLnBrk="1" hangingPunct="1">
              <a:spcBef>
                <a:spcPct val="0"/>
              </a:spcBef>
            </a:pPr>
            <a:r>
              <a:rPr lang="es-ES" altLang="ja-JP" sz="1400" smtClean="0">
                <a:latin typeface="Arial" charset="0"/>
                <a:cs typeface="Arial" charset="0"/>
              </a:rPr>
              <a:t>Línea de puntos negros: área inundada estimada por la Asociación de Geógrafos Japoneses mediante análisis de fotos aéreas. Color: profundidad de inundación en el momento de la altura máxima de la inundación en cada punto.</a:t>
            </a:r>
          </a:p>
        </p:txBody>
      </p:sp>
      <p:sp>
        <p:nvSpPr>
          <p:cNvPr id="4096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6CF99D-382D-422E-9494-5033EBEFB9A2}" type="slidenum">
              <a:rPr lang="ja-JP" altLang="en-US"/>
              <a:pPr fontAlgn="base">
                <a:spcBef>
                  <a:spcPct val="0"/>
                </a:spcBef>
                <a:spcAft>
                  <a:spcPct val="0"/>
                </a:spcAft>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301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Otra medida de preparación para el tsunami fue el desarrollo de un mapa de riesgos que muestra las áreas con posibilidad de queda inundadas.</a:t>
            </a:r>
          </a:p>
          <a:p>
            <a:pPr eaLnBrk="1" hangingPunct="1">
              <a:spcBef>
                <a:spcPct val="0"/>
              </a:spcBef>
            </a:pPr>
            <a:r>
              <a:rPr lang="es-ES" altLang="ja-JP" sz="1400" smtClean="0">
                <a:latin typeface="Arial" charset="0"/>
                <a:cs typeface="Arial" charset="0"/>
              </a:rPr>
              <a:t>En algunas ciudades, sin embargo, el área real de inundación (en color rosa), era mucho mayor que el área del mapa de riesgos en azul.</a:t>
            </a:r>
          </a:p>
          <a:p>
            <a:pPr eaLnBrk="1" hangingPunct="1">
              <a:spcBef>
                <a:spcPct val="0"/>
              </a:spcBef>
            </a:pPr>
            <a:endParaRPr lang="ja-JP" altLang="es-ES" sz="1400" smtClean="0">
              <a:latin typeface="Arial" charset="0"/>
              <a:cs typeface="Arial" charset="0"/>
            </a:endParaRPr>
          </a:p>
        </p:txBody>
      </p:sp>
      <p:sp>
        <p:nvSpPr>
          <p:cNvPr id="43011"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E3145-BA6F-4520-AF2B-DBCDB3B0603A}" type="slidenum">
              <a:rPr lang="ja-JP" altLang="en-US"/>
              <a:pPr fontAlgn="base">
                <a:spcBef>
                  <a:spcPct val="0"/>
                </a:spcBef>
                <a:spcAft>
                  <a:spcPct val="0"/>
                </a:spcAft>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Éste es el mapa de riesgos de la ciudad de Sendai, la capital de la prefectura de Miyagi. Dado que la ciudad está ubicada en una llanura, el tsunami entró hasta 5km desde la costa.</a:t>
            </a:r>
          </a:p>
          <a:p>
            <a:pPr eaLnBrk="1" hangingPunct="1">
              <a:spcBef>
                <a:spcPct val="0"/>
              </a:spcBef>
            </a:pPr>
            <a:r>
              <a:rPr lang="es-ES" altLang="ja-JP" sz="1400" smtClean="0">
                <a:latin typeface="Arial" charset="0"/>
                <a:cs typeface="Arial" charset="0"/>
              </a:rPr>
              <a:t>Una de las lecciones aprendidas es que los mapas de riesgos son importantes para proporcionar información básica para la preparación tales como el área de la inundación y los lugares de evacuación. </a:t>
            </a:r>
          </a:p>
          <a:p>
            <a:pPr eaLnBrk="1" hangingPunct="1">
              <a:spcBef>
                <a:spcPct val="0"/>
              </a:spcBef>
            </a:pPr>
            <a:r>
              <a:rPr lang="es-ES" altLang="ja-JP" sz="1400" smtClean="0">
                <a:latin typeface="Arial" charset="0"/>
                <a:cs typeface="Arial" charset="0"/>
              </a:rPr>
              <a:t>Basándonos en esta lección, procederemos a revisar de forma apropiada estos mapas de riesgo. </a:t>
            </a:r>
          </a:p>
        </p:txBody>
      </p:sp>
      <p:sp>
        <p:nvSpPr>
          <p:cNvPr id="4505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8EB4D5-6B62-4A97-938C-43A0E42C2575}" type="slidenum">
              <a:rPr lang="ja-JP" altLang="en-US"/>
              <a:pPr fontAlgn="base">
                <a:spcBef>
                  <a:spcPct val="0"/>
                </a:spcBef>
                <a:spcAft>
                  <a:spcPct val="0"/>
                </a:spcAft>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710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En este punto, me gustaría elegir Minami-Sanriku como caso de estudio.</a:t>
            </a:r>
          </a:p>
          <a:p>
            <a:pPr eaLnBrk="1" hangingPunct="1">
              <a:spcBef>
                <a:spcPct val="0"/>
              </a:spcBef>
            </a:pPr>
            <a:r>
              <a:rPr lang="es-ES" altLang="ja-JP" sz="1400" smtClean="0">
                <a:latin typeface="Arial" charset="0"/>
                <a:cs typeface="Arial" charset="0"/>
              </a:rPr>
              <a:t>Este mapa muestra el área de inundación y la altura del tsunami. La mayor parte de la ciudad resultó inundada. La altura de la inundación fue de entre 14m y 16m. </a:t>
            </a:r>
            <a:endParaRPr lang="ja-JP" altLang="es-ES" sz="1400" smtClean="0">
              <a:latin typeface="Arial" charset="0"/>
              <a:cs typeface="Arial" charset="0"/>
            </a:endParaRPr>
          </a:p>
        </p:txBody>
      </p:sp>
      <p:sp>
        <p:nvSpPr>
          <p:cNvPr id="4710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0EC8C-7785-499C-840C-1279193D0EFC}" type="slidenum">
              <a:rPr lang="ja-JP" altLang="en-US"/>
              <a:pPr fontAlgn="base">
                <a:spcBef>
                  <a:spcPct val="0"/>
                </a:spcBef>
                <a:spcAft>
                  <a:spcPct val="0"/>
                </a:spcAft>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Este edificio de tres pisos (izquierda) era el centro de gestión de desastres de la ciudad de Minami-Sanriku, también diseñado para funcionar como edificio de evacuación en caso de tsunamis. En el momento del tsunami, cerca de treinta funcionarios municipales fueron evacuados a la azotea del edificio, pero solo diez de ellos sobrevivieron. </a:t>
            </a:r>
          </a:p>
          <a:p>
            <a:pPr eaLnBrk="1" hangingPunct="1">
              <a:spcBef>
                <a:spcPct val="0"/>
              </a:spcBef>
            </a:pPr>
            <a:r>
              <a:rPr lang="es-ES" altLang="ja-JP" sz="1400" smtClean="0">
                <a:latin typeface="Arial" charset="0"/>
                <a:cs typeface="Arial" charset="0"/>
              </a:rPr>
              <a:t>Este edificio de apartamentos (derecha) está ubicado cerca de la costa, y también está diseñado como edificio de evacuación en caso de tsunamis. </a:t>
            </a:r>
          </a:p>
          <a:p>
            <a:pPr eaLnBrk="1" hangingPunct="1">
              <a:spcBef>
                <a:spcPct val="0"/>
              </a:spcBef>
            </a:pPr>
            <a:r>
              <a:rPr lang="es-ES" altLang="ja-JP" sz="1400" smtClean="0">
                <a:latin typeface="Arial" charset="0"/>
                <a:cs typeface="Arial" charset="0"/>
              </a:rPr>
              <a:t>Rodeadas con círculos en rojo se ven los carteles que los identifican como edificio de evacuación. El tsunami llegó hasta el 4to piso. Pero las personas evacuadas en este edificio sobrevivieron en la azotea. </a:t>
            </a:r>
          </a:p>
        </p:txBody>
      </p:sp>
      <p:sp>
        <p:nvSpPr>
          <p:cNvPr id="4915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EA0F62-2D4A-4B9E-B9FE-BB6ED301145B}" type="slidenum">
              <a:rPr lang="ja-JP" altLang="en-US"/>
              <a:pPr fontAlgn="base">
                <a:spcBef>
                  <a:spcPct val="0"/>
                </a:spcBef>
                <a:spcAft>
                  <a:spcPct val="0"/>
                </a:spcAft>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12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En cuanto a la protección del tsunami, la altitud sobre el suelo lo es todo. Si las casas estaban construidas sobre tierras altas, no sufrieron daños. Pero si estaban construidas un poco más abajo, fueron arrastradas por el agua.</a:t>
            </a:r>
          </a:p>
          <a:p>
            <a:pPr eaLnBrk="1" hangingPunct="1">
              <a:spcBef>
                <a:spcPct val="0"/>
              </a:spcBef>
            </a:pPr>
            <a:r>
              <a:rPr lang="es-ES" altLang="ja-JP" sz="1400" smtClean="0">
                <a:latin typeface="Arial" charset="0"/>
                <a:cs typeface="Arial" charset="0"/>
              </a:rPr>
              <a:t>Basándose en ese hecho, el gobierno japonés debate actualmente la posibilidad de reubicar a los residentes locales en terrenos más altos.</a:t>
            </a:r>
          </a:p>
          <a:p>
            <a:pPr eaLnBrk="1" hangingPunct="1">
              <a:spcBef>
                <a:spcPct val="0"/>
              </a:spcBef>
            </a:pPr>
            <a:r>
              <a:rPr lang="es-ES" altLang="ja-JP" sz="1400" smtClean="0">
                <a:latin typeface="Arial" charset="0"/>
                <a:cs typeface="Arial" charset="0"/>
              </a:rPr>
              <a:t>Pero la falta de terrenos altos en la ciudad y su elevadísimo costo estimado son cuestiones importantes.</a:t>
            </a:r>
          </a:p>
          <a:p>
            <a:pPr eaLnBrk="1" hangingPunct="1">
              <a:spcBef>
                <a:spcPct val="0"/>
              </a:spcBef>
            </a:pPr>
            <a:r>
              <a:rPr lang="es-ES" altLang="ja-JP" sz="1400" smtClean="0">
                <a:latin typeface="Arial" charset="0"/>
                <a:cs typeface="Arial" charset="0"/>
              </a:rPr>
              <a:t> </a:t>
            </a:r>
            <a:endParaRPr lang="ja-JP" altLang="es-ES" sz="1400" smtClean="0">
              <a:latin typeface="Arial" charset="0"/>
              <a:cs typeface="Arial" charset="0"/>
            </a:endParaRPr>
          </a:p>
        </p:txBody>
      </p:sp>
      <p:sp>
        <p:nvSpPr>
          <p:cNvPr id="5120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B9071-05C7-4275-8B22-FDA7B0AFA136}" type="slidenum">
              <a:rPr lang="ja-JP" altLang="en-US"/>
              <a:pPr fontAlgn="base">
                <a:spcBef>
                  <a:spcPct val="0"/>
                </a:spcBef>
                <a:spcAft>
                  <a:spcPct val="0"/>
                </a:spcAft>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32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En lo concerniente a la reubicación, encontramos muchos casos de reubicación a terrenos más altos después de desastres provocados por un tsunami en la historia de Tohoku. El lado izquierdo del mapa muestra las aldeas reubicadas después del tsunami de Meiji Sanriku en 1896, y el de la derecha muestras las reubicadas después del tsunami de Showa Sanriku en 1993. </a:t>
            </a:r>
          </a:p>
          <a:p>
            <a:pPr eaLnBrk="1" hangingPunct="1">
              <a:spcBef>
                <a:spcPct val="0"/>
              </a:spcBef>
            </a:pPr>
            <a:r>
              <a:rPr lang="es-ES" altLang="ja-JP" sz="1400" smtClean="0">
                <a:latin typeface="Arial" charset="0"/>
                <a:cs typeface="Arial" charset="0"/>
              </a:rPr>
              <a:t>La mayoría eran aldeas de pescadores. Algunos de sus habitantes regresaron a las áreas costeras originales años más tarde y sufrieron el siguiente tsunami.</a:t>
            </a:r>
          </a:p>
          <a:p>
            <a:pPr eaLnBrk="1" hangingPunct="1">
              <a:spcBef>
                <a:spcPct val="0"/>
              </a:spcBef>
            </a:pPr>
            <a:r>
              <a:rPr lang="es-ES" altLang="ja-JP" sz="1400" smtClean="0">
                <a:latin typeface="Arial" charset="0"/>
                <a:cs typeface="Arial" charset="0"/>
              </a:rPr>
              <a:t>Es importante que aprendamos también de estas historias.</a:t>
            </a:r>
            <a:endParaRPr lang="ja-JP" altLang="es-ES" sz="1400" smtClean="0">
              <a:latin typeface="Arial" charset="0"/>
              <a:cs typeface="Arial" charset="0"/>
            </a:endParaRPr>
          </a:p>
        </p:txBody>
      </p:sp>
      <p:sp>
        <p:nvSpPr>
          <p:cNvPr id="53251"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9A5920-D6D0-4344-A4AF-73B9EEB557CD}" type="slidenum">
              <a:rPr lang="ja-JP" altLang="en-US"/>
              <a:pPr fontAlgn="base">
                <a:spcBef>
                  <a:spcPct val="0"/>
                </a:spcBef>
                <a:spcAft>
                  <a:spcPct val="0"/>
                </a:spcAft>
                <a:defRPr/>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El 11 de marzo experimentamos un enorme terremoto. Su magnitud de momento fue de 9.0, el cuarto más importante en todo el mundo desde 1900.</a:t>
            </a:r>
          </a:p>
          <a:p>
            <a:pPr eaLnBrk="1" hangingPunct="1">
              <a:spcBef>
                <a:spcPct val="0"/>
              </a:spcBef>
            </a:pPr>
            <a:r>
              <a:rPr lang="es-ES" altLang="ja-JP" sz="1400" smtClean="0">
                <a:latin typeface="Arial" charset="0"/>
                <a:cs typeface="Arial" charset="0"/>
              </a:rPr>
              <a:t>Japón se encuentra situado en el Cinturón de Fuego del Pacífico, y últimamente experimenta muchos terremotos fuertes.</a:t>
            </a:r>
          </a:p>
          <a:p>
            <a:pPr eaLnBrk="1" hangingPunct="1">
              <a:spcBef>
                <a:spcPct val="0"/>
              </a:spcBef>
            </a:pPr>
            <a:endParaRPr lang="ja-JP" altLang="es-ES" sz="1400" smtClean="0">
              <a:latin typeface="Arial" charset="0"/>
              <a:cs typeface="Arial" charset="0"/>
            </a:endParaRPr>
          </a:p>
        </p:txBody>
      </p:sp>
      <p:sp>
        <p:nvSpPr>
          <p:cNvPr id="1843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3BB03C-3386-448D-AA82-B149E3B628B3}" type="slidenum">
              <a:rPr lang="ja-JP" altLang="en-US"/>
              <a:pPr fontAlgn="base">
                <a:spcBef>
                  <a:spcPct val="0"/>
                </a:spcBef>
                <a:spcAft>
                  <a:spcPct val="0"/>
                </a:spcAft>
                <a:defRPr/>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52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Otra importante cuestión relacionada con la protección del tsunami es la evacuación. Esta fotografía muestra un caso real de evacuación en la ciudad de Kamaishi momentos antes de la llegada del tsunami. Podemos ver a estudiantes de secundaria guiando a alumnos de primaria hacia un lugar más alto. </a:t>
            </a:r>
          </a:p>
          <a:p>
            <a:pPr eaLnBrk="1" hangingPunct="1">
              <a:spcBef>
                <a:spcPct val="0"/>
              </a:spcBef>
            </a:pPr>
            <a:r>
              <a:rPr lang="es-ES" altLang="ja-JP" sz="1400" smtClean="0">
                <a:latin typeface="Arial" charset="0"/>
                <a:cs typeface="Arial" charset="0"/>
              </a:rPr>
              <a:t>Gracias a la educación y ejercicios en preparación para los desastres, casi todos los alumnos de primaria y secundaria escaparon con seguridad del tsunami.</a:t>
            </a:r>
            <a:endParaRPr lang="ja-JP" altLang="es-ES" sz="1400" smtClean="0">
              <a:latin typeface="Arial" charset="0"/>
              <a:cs typeface="Arial" charset="0"/>
            </a:endParaRPr>
          </a:p>
        </p:txBody>
      </p:sp>
      <p:sp>
        <p:nvSpPr>
          <p:cNvPr id="5529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8CB5BD-8392-42E9-9352-7BA7DAC2D5EA}" type="slidenum">
              <a:rPr lang="ja-JP" altLang="en-US"/>
              <a:pPr fontAlgn="base">
                <a:spcBef>
                  <a:spcPct val="0"/>
                </a:spcBef>
                <a:spcAft>
                  <a:spcPct val="0"/>
                </a:spcAft>
                <a:defRPr/>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73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Esta tabla muestra la “proporción de víctimas”, la relación entre el número de víctimas con el de víctimas y refugiados. Esta proporción puede indicarnos si se han producidos errores durante la evacuación. Encontramos una gran diferencia en la proporción de las diferentes ciudades. En ciudades como Onagawa, Natori y Otsuti es más del 20%, mientras que en otras como Kesennuma y Ohunato es de menos del 10%.</a:t>
            </a:r>
          </a:p>
          <a:p>
            <a:pPr eaLnBrk="1" hangingPunct="1">
              <a:spcBef>
                <a:spcPct val="0"/>
              </a:spcBef>
            </a:pPr>
            <a:r>
              <a:rPr lang="es-ES" altLang="ja-JP" sz="1400" smtClean="0">
                <a:latin typeface="Arial" charset="0"/>
                <a:cs typeface="Arial" charset="0"/>
              </a:rPr>
              <a:t>Es importante saber cuáles son los factores que provocaron estas diferencias.</a:t>
            </a:r>
            <a:endParaRPr lang="ja-JP" altLang="es-ES" sz="1400" smtClean="0">
              <a:latin typeface="Arial" charset="0"/>
              <a:cs typeface="Arial" charset="0"/>
            </a:endParaRPr>
          </a:p>
        </p:txBody>
      </p:sp>
      <p:sp>
        <p:nvSpPr>
          <p:cNvPr id="5734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684B13-293E-4657-8B2D-38A0DC75C7A6}" type="slidenum">
              <a:rPr lang="ja-JP" altLang="en-US"/>
              <a:pPr fontAlgn="base">
                <a:spcBef>
                  <a:spcPct val="0"/>
                </a:spcBef>
                <a:spcAft>
                  <a:spcPct val="0"/>
                </a:spcAft>
                <a:defRPr/>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93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Ahora me gustaría elegir a Yamada-machi como caso de estudio. El terremoto ocurrió a las 14:46, y el tsunami llegó a la ciudad a las 15:21, 35 minutos después de la sacudida principal. 3 minutos después de ésta, la Agencia Meteorológica de Japón emitió la primera alerta por tsunami, con una altura estimada en 3m. Fue tiempo suficiente para que los residentes fueran evacuados; pero la agencia cambió la altura del tsunami de 3m a 6m a las 15:14.</a:t>
            </a:r>
          </a:p>
          <a:p>
            <a:pPr eaLnBrk="1" hangingPunct="1">
              <a:spcBef>
                <a:spcPct val="0"/>
              </a:spcBef>
            </a:pPr>
            <a:r>
              <a:rPr lang="es-ES" altLang="ja-JP" sz="1400" smtClean="0">
                <a:latin typeface="Arial" charset="0"/>
                <a:cs typeface="Arial" charset="0"/>
              </a:rPr>
              <a:t>En este caso, es necesario verificar la posibilidad de que hubiera algunos residentes que pensaran que el tsunami era demasiado pequeño para ser evacuados. </a:t>
            </a:r>
            <a:endParaRPr lang="ja-JP" altLang="es-ES" sz="1400" smtClean="0">
              <a:latin typeface="Arial" charset="0"/>
              <a:cs typeface="Arial" charset="0"/>
            </a:endParaRPr>
          </a:p>
        </p:txBody>
      </p:sp>
      <p:sp>
        <p:nvSpPr>
          <p:cNvPr id="5939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853FBC-5A2A-41EF-BE7B-E3F27EFE9DBC}" type="slidenum">
              <a:rPr lang="ja-JP" altLang="en-US"/>
              <a:pPr fontAlgn="base">
                <a:spcBef>
                  <a:spcPct val="0"/>
                </a:spcBef>
                <a:spcAft>
                  <a:spcPct val="0"/>
                </a:spcAft>
                <a:defRPr/>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144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En esta área del mapa de Yamada-machi, la línea azul indica el área de inundación provocada por el tsunami del 11 de marzo. Este área es similar al de la inundación del tsunami de Showa-Sanriku de 1933 (la línea roja). Pero después del tsunami de Showa-Sanriku, la ciudad sufrió otro tsunami, el terremoto/tsunami de Chile en 1960 (línea púrpura). Parece que las lecciones de Showa-Sanriku se han desvanecido pero las lecciones de Chile siguen presentes en esta ciudad, ya que hay más víctimas fuera del área del tsunami de Chile.</a:t>
            </a:r>
            <a:endParaRPr lang="ja-JP" altLang="es-ES" sz="1400" smtClean="0">
              <a:latin typeface="Arial" charset="0"/>
              <a:cs typeface="Arial" charset="0"/>
            </a:endParaRPr>
          </a:p>
        </p:txBody>
      </p:sp>
      <p:sp>
        <p:nvSpPr>
          <p:cNvPr id="6144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6DDFF9-D31B-4213-A34D-4926E5F74967}" type="slidenum">
              <a:rPr lang="ja-JP" altLang="en-US"/>
              <a:pPr fontAlgn="base">
                <a:spcBef>
                  <a:spcPct val="0"/>
                </a:spcBef>
                <a:spcAft>
                  <a:spcPct val="0"/>
                </a:spcAft>
                <a:defRPr/>
              </a:pPr>
              <a:t>23</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349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Este diagrama muestra los factores que influyen en la toma de decisiones relacionadas con la evacuación. La alerta de tsunami, la educación para los desastres y el simulacro, y el mapa de riesgos, están entre los factores importantes para la decisión de evacuar.</a:t>
            </a:r>
            <a:endParaRPr lang="ja-JP" altLang="es-ES" sz="1400" smtClean="0">
              <a:latin typeface="Arial" charset="0"/>
              <a:cs typeface="Arial" charset="0"/>
            </a:endParaRPr>
          </a:p>
        </p:txBody>
      </p:sp>
      <p:sp>
        <p:nvSpPr>
          <p:cNvPr id="63491"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CBFF8F-94D9-48A6-8804-CAC34210D164}" type="slidenum">
              <a:rPr lang="ja-JP" altLang="en-US"/>
              <a:pPr fontAlgn="base">
                <a:spcBef>
                  <a:spcPct val="0"/>
                </a:spcBef>
                <a:spcAft>
                  <a:spcPct val="0"/>
                </a:spcAft>
                <a:defRPr/>
              </a:pPr>
              <a:t>24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553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En cuanto a los factores que retrasan el inicio de la evacuación, es posible que algunas personas no escucharan el sistema inalámbrico de la comunidad. Otros pudieron haber pensado que dado que el primer tsunami no tenía mucha altura, el rompeolas podría detenerlo. Otros pensaron que sus casas estaban ubicadas en un área segura, debido a experiencias anteriores. Además, otras personas retrasaron la evacuación porque estaban esperando a que otros miembros de la familia se les unieran.</a:t>
            </a:r>
            <a:endParaRPr lang="ja-JP" altLang="es-ES" sz="1400" smtClean="0">
              <a:latin typeface="Arial" charset="0"/>
              <a:cs typeface="Arial" charset="0"/>
            </a:endParaRPr>
          </a:p>
        </p:txBody>
      </p:sp>
      <p:sp>
        <p:nvSpPr>
          <p:cNvPr id="6553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D07BDB-50FD-41AF-B01E-BEBFE9A2C362}" type="slidenum">
              <a:rPr lang="ja-JP" altLang="en-US"/>
              <a:pPr fontAlgn="base">
                <a:spcBef>
                  <a:spcPct val="0"/>
                </a:spcBef>
                <a:spcAft>
                  <a:spcPct val="0"/>
                </a:spcAft>
                <a:defRPr/>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75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Algunas de las evacuaciones no pudieron ser completadas. Los factores de las evacuaciones incompletas incluyen: las personas pueden tomar una ruta de evacuación equivocada; el primer refugio pudo no haber estado los suficientemente alto, o la gente pudo haber quedado atrapada en un atasco durante la evacuación en coche.</a:t>
            </a:r>
          </a:p>
          <a:p>
            <a:pPr eaLnBrk="1" hangingPunct="1">
              <a:spcBef>
                <a:spcPct val="0"/>
              </a:spcBef>
            </a:pPr>
            <a:r>
              <a:rPr lang="es-ES" altLang="ja-JP" sz="1400" smtClean="0">
                <a:latin typeface="Arial" charset="0"/>
                <a:cs typeface="Arial" charset="0"/>
              </a:rPr>
              <a:t>Estos factores deberán ser verificados detalladamente en un próximo estudio.</a:t>
            </a:r>
            <a:endParaRPr lang="ja-JP" altLang="es-ES" sz="1400" smtClean="0">
              <a:latin typeface="Arial" charset="0"/>
              <a:cs typeface="Arial" charset="0"/>
            </a:endParaRPr>
          </a:p>
        </p:txBody>
      </p:sp>
      <p:sp>
        <p:nvSpPr>
          <p:cNvPr id="6758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A11C1C-53EE-4203-BFDF-B86B8C60A427}" type="slidenum">
              <a:rPr lang="ja-JP" altLang="en-US"/>
              <a:pPr fontAlgn="base">
                <a:spcBef>
                  <a:spcPct val="0"/>
                </a:spcBef>
                <a:spcAft>
                  <a:spcPct val="0"/>
                </a:spcAft>
                <a:defRPr/>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96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En base a esas lecciones, el actual debate sobre la mitigación del desastre del tsunami en Japón es el siguiente: </a:t>
            </a:r>
          </a:p>
          <a:p>
            <a:pPr eaLnBrk="1" hangingPunct="1">
              <a:spcBef>
                <a:spcPct val="0"/>
              </a:spcBef>
            </a:pPr>
            <a:r>
              <a:rPr lang="es-ES" altLang="ja-JP" sz="1400" smtClean="0">
                <a:latin typeface="Arial" charset="0"/>
                <a:cs typeface="Arial" charset="0"/>
              </a:rPr>
              <a:t>Asumimos 2 niveles de tsunami. </a:t>
            </a:r>
          </a:p>
          <a:p>
            <a:pPr eaLnBrk="1" hangingPunct="1">
              <a:spcBef>
                <a:spcPct val="0"/>
              </a:spcBef>
            </a:pPr>
            <a:r>
              <a:rPr lang="es-ES" altLang="ja-JP" sz="1400" smtClean="0">
                <a:latin typeface="Arial" charset="0"/>
                <a:cs typeface="Arial" charset="0"/>
              </a:rPr>
              <a:t>El tsunami de nivel 1 con un período de retorno de 100 años. Protegemos del tsunami a las vidas humanas y las propiedades, principalmente con medidas estructurales tales como la construcción de rompeolas, diques y malecones.</a:t>
            </a:r>
          </a:p>
          <a:p>
            <a:pPr eaLnBrk="1" hangingPunct="1">
              <a:spcBef>
                <a:spcPct val="0"/>
              </a:spcBef>
            </a:pPr>
            <a:r>
              <a:rPr lang="es-ES" altLang="ja-JP" sz="1400" smtClean="0">
                <a:latin typeface="Arial" charset="0"/>
                <a:cs typeface="Arial" charset="0"/>
              </a:rPr>
              <a:t>El tsunami de nivel 2 tiene un período de retorno de 1000 años y es mucho mayor que el tsunami de nivel 1 (como el del 11 de marzo). Tratamos de proteger al menos las vidas humanas. Deberíamos implementar una planificación de la ciudad y de medidas no estructurales tales como el sistema de evacuación, además de las medidas estructurales.</a:t>
            </a:r>
            <a:endParaRPr lang="ja-JP" altLang="es-ES" sz="1400" smtClean="0">
              <a:latin typeface="Arial" charset="0"/>
              <a:cs typeface="Arial" charset="0"/>
            </a:endParaRPr>
          </a:p>
        </p:txBody>
      </p:sp>
      <p:sp>
        <p:nvSpPr>
          <p:cNvPr id="6963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476BC1-CFDD-43CA-9562-6BDD8661270E}" type="slidenum">
              <a:rPr lang="ja-JP" altLang="en-US"/>
              <a:pPr fontAlgn="base">
                <a:spcBef>
                  <a:spcPct val="0"/>
                </a:spcBef>
                <a:spcAft>
                  <a:spcPct val="0"/>
                </a:spcAft>
                <a:defRPr/>
              </a:pPr>
              <a:t>27</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716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168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54E7E0-AAF9-433B-B8E9-485156DE20A9}" type="slidenum">
              <a:rPr lang="ja-JP" altLang="en-US"/>
              <a:pPr fontAlgn="base">
                <a:spcBef>
                  <a:spcPct val="0"/>
                </a:spcBef>
                <a:spcAft>
                  <a:spcPct val="0"/>
                </a:spcAft>
                <a:defRPr/>
              </a:pPr>
              <a:t>28</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768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680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DCEF53-C33C-474C-A277-3592F0A75FC0}" type="slidenum">
              <a:rPr lang="ja-JP" altLang="en-US"/>
              <a:pPr fontAlgn="base">
                <a:spcBef>
                  <a:spcPct val="0"/>
                </a:spcBef>
                <a:spcAft>
                  <a:spcPct val="0"/>
                </a:spcAft>
                <a:defRPr/>
              </a:pPr>
              <a:t>29</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4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El epicentro del terremoto del 11 de marzo se localizó frente a la costa de Sanriku, a unos 130 km. al sureste de la península de Ojika.</a:t>
            </a:r>
          </a:p>
          <a:p>
            <a:pPr eaLnBrk="1" hangingPunct="1">
              <a:spcBef>
                <a:spcPct val="0"/>
              </a:spcBef>
            </a:pPr>
            <a:r>
              <a:rPr lang="es-ES" altLang="ja-JP" sz="1400" smtClean="0">
                <a:latin typeface="Arial" charset="0"/>
                <a:cs typeface="Arial" charset="0"/>
              </a:rPr>
              <a:t>La Agencia Meteorológica de Japón anunció que la longitud y amplitud de la distribución de la falla eran de 450 y 150 km., respectivamente. </a:t>
            </a:r>
          </a:p>
          <a:p>
            <a:pPr eaLnBrk="1" hangingPunct="1">
              <a:spcBef>
                <a:spcPct val="0"/>
              </a:spcBef>
            </a:pPr>
            <a:r>
              <a:rPr lang="es-ES" altLang="ja-JP" sz="1400" smtClean="0">
                <a:latin typeface="Arial" charset="0"/>
                <a:cs typeface="Arial" charset="0"/>
              </a:rPr>
              <a:t>Esto provocó una enorme ola que arrasó la región de Tohoku.</a:t>
            </a:r>
          </a:p>
          <a:p>
            <a:pPr eaLnBrk="1" hangingPunct="1">
              <a:spcBef>
                <a:spcPct val="0"/>
              </a:spcBef>
            </a:pPr>
            <a:r>
              <a:rPr lang="es-ES" altLang="ja-JP" sz="1400" smtClean="0">
                <a:latin typeface="Arial" charset="0"/>
                <a:cs typeface="Arial" charset="0"/>
              </a:rPr>
              <a:t>La altura máxima registrada de la marea del tsunami fue de 9,3m, y la altura máxima del alcance de la ola fue de 40,5m, la más alta registrada nunca en Japón.</a:t>
            </a:r>
            <a:endParaRPr lang="ja-JP" altLang="es-ES" sz="1400" smtClean="0">
              <a:latin typeface="Arial" charset="0"/>
              <a:cs typeface="Arial" charset="0"/>
            </a:endParaRPr>
          </a:p>
        </p:txBody>
      </p:sp>
      <p:sp>
        <p:nvSpPr>
          <p:cNvPr id="2048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30B36B-8D54-4EE0-88FC-CCFA0A1E6EFC}" type="slidenum">
              <a:rPr lang="ja-JP" altLang="en-US"/>
              <a:pPr fontAlgn="base">
                <a:spcBef>
                  <a:spcPct val="0"/>
                </a:spcBef>
                <a:spcAft>
                  <a:spcPct val="0"/>
                </a:spcAft>
                <a:defRPr/>
              </a:pPr>
              <a:t>3</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r>
              <a:rPr lang="es-ES" b="1" smtClean="0">
                <a:ea typeface="ＭＳ Ｐゴシック"/>
              </a:rPr>
              <a:t>Contramedidas para el tsunami de máximo nivel</a:t>
            </a:r>
            <a:endParaRPr lang="es-ES" smtClean="0">
              <a:ea typeface="ＭＳ Ｐゴシック"/>
            </a:endParaRPr>
          </a:p>
          <a:p>
            <a:r>
              <a:rPr lang="es-ES" smtClean="0">
                <a:ea typeface="ＭＳ Ｐゴシック"/>
              </a:rPr>
              <a:t>Evacuación</a:t>
            </a:r>
          </a:p>
          <a:p>
            <a:r>
              <a:rPr lang="es-ES" smtClean="0">
                <a:ea typeface="ＭＳ Ｐゴシック"/>
              </a:rPr>
              <a:t>Casas y edificios públicos en terrenos altos (teniendo en cuenta las evacuaciones nocturnas, las personas que necesitan ayuda…)</a:t>
            </a:r>
            <a:endParaRPr lang="es-ES" b="1" smtClean="0">
              <a:ea typeface="ＭＳ Ｐゴシック"/>
            </a:endParaRPr>
          </a:p>
          <a:p>
            <a:r>
              <a:rPr lang="es-ES" b="1" smtClean="0">
                <a:ea typeface="ＭＳ Ｐゴシック"/>
              </a:rPr>
              <a:t>Contramedidas para los tsunamis más frecuentes</a:t>
            </a:r>
            <a:endParaRPr lang="es-ES" smtClean="0">
              <a:ea typeface="ＭＳ Ｐゴシック"/>
            </a:endParaRPr>
          </a:p>
          <a:p>
            <a:r>
              <a:rPr lang="es-ES" smtClean="0">
                <a:ea typeface="ＭＳ Ｐゴシック"/>
              </a:rPr>
              <a:t>Construcción de rompeolas en base a las predicciones de futuros tsunamis</a:t>
            </a:r>
            <a:endParaRPr lang="es-ES" b="1" smtClean="0">
              <a:ea typeface="ＭＳ Ｐゴシック"/>
            </a:endParaRPr>
          </a:p>
          <a:p>
            <a:r>
              <a:rPr lang="es-ES" b="1" smtClean="0">
                <a:ea typeface="ＭＳ Ｐゴシック"/>
              </a:rPr>
              <a:t>Antes	</a:t>
            </a:r>
            <a:r>
              <a:rPr lang="es-ES" smtClean="0">
                <a:ea typeface="ＭＳ Ｐゴシック"/>
              </a:rPr>
              <a:t>	Montaña	Viviendas, industrias, instalaciones turísticas	Mar</a:t>
            </a:r>
            <a:endParaRPr lang="es-ES" b="1" smtClean="0">
              <a:ea typeface="ＭＳ Ｐゴシック"/>
            </a:endParaRPr>
          </a:p>
          <a:p>
            <a:r>
              <a:rPr lang="es-ES" b="1" smtClean="0">
                <a:ea typeface="ＭＳ Ｐゴシック"/>
              </a:rPr>
              <a:t>Futuro</a:t>
            </a:r>
          </a:p>
          <a:p>
            <a:r>
              <a:rPr lang="es-ES" b="1" smtClean="0">
                <a:ea typeface="ＭＳ Ｐゴシック"/>
              </a:rPr>
              <a:t>Montaña		Viviendas, instalaciones públicas</a:t>
            </a:r>
            <a:r>
              <a:rPr lang="es-ES" smtClean="0">
                <a:ea typeface="ＭＳ Ｐゴシック"/>
              </a:rPr>
              <a:t>	</a:t>
            </a:r>
            <a:r>
              <a:rPr lang="es-ES" b="1" smtClean="0">
                <a:ea typeface="ＭＳ Ｐゴシック"/>
              </a:rPr>
              <a:t>Cinturón verde	Industria, instalaciones turísticas	Mar</a:t>
            </a:r>
          </a:p>
          <a:p>
            <a:r>
              <a:rPr lang="es-ES" b="1" smtClean="0">
                <a:ea typeface="ＭＳ Ｐゴシック"/>
              </a:rPr>
              <a:t>					</a:t>
            </a:r>
          </a:p>
          <a:p>
            <a:r>
              <a:rPr lang="es-ES" b="1" smtClean="0">
                <a:ea typeface="ＭＳ Ｐゴシック"/>
              </a:rPr>
              <a:t>				Evacuación a terrenos altos		A: Tsunami de máximo nivel    Más de 10 m.</a:t>
            </a:r>
          </a:p>
          <a:p>
            <a:r>
              <a:rPr lang="es-ES" b="1" smtClean="0">
                <a:ea typeface="ＭＳ Ｐゴシック"/>
              </a:rPr>
              <a:t>										B: Tsunami frecuente                 8,7 m.</a:t>
            </a:r>
          </a:p>
          <a:p>
            <a:r>
              <a:rPr lang="es-ES" b="1" smtClean="0">
                <a:ea typeface="ＭＳ Ｐゴシック"/>
              </a:rPr>
              <a:t>*caso del área de Shizugawa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r>
              <a:rPr lang="es-ES" b="1" smtClean="0">
                <a:ea typeface="ＭＳ Ｐゴシック"/>
              </a:rPr>
              <a:t>Defensa contra tsunamis grandes</a:t>
            </a:r>
          </a:p>
          <a:p>
            <a:r>
              <a:rPr lang="es-ES" b="1" smtClean="0">
                <a:ea typeface="ＭＳ Ｐゴシック"/>
              </a:rPr>
              <a:t>Defensa contra tsunamis que se producen solo una vez cada algunas décadas o siglos</a:t>
            </a:r>
          </a:p>
          <a:p>
            <a:r>
              <a:rPr lang="es-ES" b="1" smtClean="0">
                <a:ea typeface="ＭＳ Ｐゴシック"/>
              </a:rPr>
              <a:t>Área residencial	</a:t>
            </a:r>
          </a:p>
          <a:p>
            <a:r>
              <a:rPr lang="es-ES" b="1" smtClean="0">
                <a:ea typeface="ＭＳ Ｐゴシック"/>
              </a:rPr>
              <a:t>Calle Tobu de Sendai</a:t>
            </a:r>
          </a:p>
          <a:p>
            <a:r>
              <a:rPr lang="es-ES" b="1" smtClean="0">
                <a:ea typeface="ＭＳ Ｐゴシック"/>
              </a:rPr>
              <a:t>Ruta de evacuación</a:t>
            </a:r>
          </a:p>
          <a:p>
            <a:r>
              <a:rPr lang="es-ES" b="1" smtClean="0">
                <a:ea typeface="ＭＳ Ｐゴシック"/>
              </a:rPr>
              <a:t>Centro de evacuación</a:t>
            </a:r>
          </a:p>
          <a:p>
            <a:r>
              <a:rPr lang="es-ES" b="1" smtClean="0">
                <a:ea typeface="ＭＳ Ｐゴシック"/>
              </a:rPr>
              <a:t>Calle de la prefectura línea Shiogama-Watari </a:t>
            </a:r>
          </a:p>
          <a:p>
            <a:r>
              <a:rPr lang="es-ES" b="1" smtClean="0">
                <a:ea typeface="ＭＳ Ｐゴシック"/>
              </a:rPr>
              <a:t>Parque (colina)</a:t>
            </a:r>
          </a:p>
          <a:p>
            <a:r>
              <a:rPr lang="es-ES" b="1" smtClean="0">
                <a:ea typeface="ＭＳ Ｐゴシック"/>
              </a:rPr>
              <a:t>Canal de Teizan</a:t>
            </a:r>
          </a:p>
          <a:p>
            <a:r>
              <a:rPr lang="es-ES" b="1" smtClean="0">
                <a:ea typeface="ＭＳ Ｐゴシック"/>
              </a:rPr>
              <a:t>Bosque costero para la prevención de desastres</a:t>
            </a:r>
          </a:p>
          <a:p>
            <a:r>
              <a:rPr lang="es-ES" b="1" smtClean="0">
                <a:ea typeface="ＭＳ Ｐゴシック"/>
              </a:rPr>
              <a:t>Rompeolas de la costa</a:t>
            </a:r>
          </a:p>
          <a:p>
            <a:r>
              <a:rPr lang="es-ES" b="1" smtClean="0">
                <a:ea typeface="ＭＳ Ｐゴシック"/>
              </a:rPr>
              <a:t>Playa de arena</a:t>
            </a:r>
          </a:p>
          <a:p>
            <a:r>
              <a:rPr lang="es-ES" b="1" smtClean="0">
                <a:ea typeface="ＭＳ Ｐゴシック"/>
              </a:rPr>
              <a:t>Mar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294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089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131BFB-5461-48AE-8E3B-31D6A203B562}" type="slidenum">
              <a:rPr lang="ja-JP" altLang="en-US"/>
              <a:pPr fontAlgn="base">
                <a:spcBef>
                  <a:spcPct val="0"/>
                </a:spcBef>
                <a:spcAft>
                  <a:spcPct val="0"/>
                </a:spcAft>
                <a:defRPr/>
              </a:pPr>
              <a:t>32</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253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Esta fotografía muestra el momento en que la marea del tsunami llegó a la ciudad de Miyako y sobrepasó los diques.</a:t>
            </a:r>
            <a:endParaRPr lang="ja-JP" altLang="es-ES" sz="1400" smtClean="0">
              <a:latin typeface="Arial" charset="0"/>
              <a:cs typeface="Arial" charset="0"/>
            </a:endParaRPr>
          </a:p>
        </p:txBody>
      </p:sp>
      <p:sp>
        <p:nvSpPr>
          <p:cNvPr id="22531"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1E4E94-5F53-4C38-AC22-F190D044A818}" type="slidenum">
              <a:rPr lang="ja-JP" altLang="en-US"/>
              <a:pPr fontAlgn="base">
                <a:spcBef>
                  <a:spcPct val="0"/>
                </a:spcBef>
                <a:spcAft>
                  <a:spcPct val="0"/>
                </a:spcAft>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457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Esta fotografía muestra a la ciudad de Otsuchi 3 días después del tsunami. La mayor parte de los edificios fueron arrastrados por el agua, y la ciudad sufrió daños catastróficos. El ayuntamiento de la ciudad quedó completamente destruido, y el alcalde se cuenta entre los desaparecidos. </a:t>
            </a:r>
            <a:endParaRPr lang="ja-JP" altLang="es-ES" sz="1400" smtClean="0">
              <a:latin typeface="Arial" charset="0"/>
              <a:cs typeface="Arial" charset="0"/>
            </a:endParaRPr>
          </a:p>
        </p:txBody>
      </p:sp>
      <p:sp>
        <p:nvSpPr>
          <p:cNvPr id="2457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80273-DD6E-4B85-A115-289A3D969043}" type="slidenum">
              <a:rPr lang="ja-JP" altLang="en-US"/>
              <a:pPr fontAlgn="base">
                <a:spcBef>
                  <a:spcPct val="0"/>
                </a:spcBef>
                <a:spcAft>
                  <a:spcPct val="0"/>
                </a:spcAft>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662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La inundación se extendió a lo largo de más de 561 kilómetros cuadrados. La longitud de la costa afectada llegó a los 650 kilómetros.</a:t>
            </a:r>
            <a:endParaRPr lang="ja-JP" altLang="es-ES" sz="1400" smtClean="0">
              <a:latin typeface="Arial" charset="0"/>
              <a:cs typeface="Arial" charset="0"/>
            </a:endParaRPr>
          </a:p>
        </p:txBody>
      </p:sp>
      <p:sp>
        <p:nvSpPr>
          <p:cNvPr id="2662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00C3C2-3210-4DBF-8691-AB62A4F2D1A4}" type="slidenum">
              <a:rPr lang="ja-JP" altLang="en-US"/>
              <a:pPr fontAlgn="base">
                <a:spcBef>
                  <a:spcPct val="0"/>
                </a:spcBef>
                <a:spcAft>
                  <a:spcPct val="0"/>
                </a:spcAft>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6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Esta diapositiva resume los datos sobre las víctimas y los daños provocados por el tsunami.</a:t>
            </a:r>
          </a:p>
          <a:p>
            <a:pPr eaLnBrk="1" hangingPunct="1">
              <a:spcBef>
                <a:spcPct val="0"/>
              </a:spcBef>
            </a:pPr>
            <a:r>
              <a:rPr lang="es-ES" altLang="ja-JP" sz="1400" smtClean="0">
                <a:latin typeface="Arial" charset="0"/>
                <a:cs typeface="Arial" charset="0"/>
              </a:rPr>
              <a:t>Sanriku se caracteriza por su costa de ria dentada. Estas características amplificaron la energía del tsunami y causaron un daño aún mayor. </a:t>
            </a:r>
          </a:p>
          <a:p>
            <a:pPr eaLnBrk="1" hangingPunct="1">
              <a:spcBef>
                <a:spcPct val="0"/>
              </a:spcBef>
            </a:pPr>
            <a:r>
              <a:rPr lang="es-ES" altLang="ja-JP" sz="1400" smtClean="0">
                <a:latin typeface="Arial" charset="0"/>
                <a:cs typeface="Arial" charset="0"/>
              </a:rPr>
              <a:t>Hay más de 22.000 personas muertas o desaparecidas. Los daños se estiman en 17 trillones de yenes japoneses (211 mil millones de dólares estadounidenses), la cantidad más grande de todos los desastres producidos en el mundo a lo largo de la historia.</a:t>
            </a:r>
          </a:p>
          <a:p>
            <a:pPr eaLnBrk="1" hangingPunct="1">
              <a:spcBef>
                <a:spcPct val="0"/>
              </a:spcBef>
            </a:pPr>
            <a:endParaRPr lang="ja-JP" altLang="es-ES" sz="1400" smtClean="0">
              <a:latin typeface="Arial" charset="0"/>
              <a:cs typeface="Arial" charset="0"/>
            </a:endParaRPr>
          </a:p>
        </p:txBody>
      </p:sp>
      <p:sp>
        <p:nvSpPr>
          <p:cNvPr id="2867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1CF599-FFB6-4615-8A5D-8EE6405102CD}" type="slidenum">
              <a:rPr lang="ja-JP" altLang="en-US"/>
              <a:pPr fontAlgn="base">
                <a:spcBef>
                  <a:spcPct val="0"/>
                </a:spcBef>
                <a:spcAft>
                  <a:spcPct val="0"/>
                </a:spcAft>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072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En Japón, el número de muertos a causa de desastres naturales diminuye después de la Segunda Guerra Mundial. El sistema de gestión de desastres ha sido desarrollado y fortalecido después de los grandes desastres. El gran terremoto de Hanshin-Awaji, que devastó Kobe hace 16 años, fue la única excepción en esta tendencia decreciente. </a:t>
            </a:r>
          </a:p>
          <a:p>
            <a:pPr eaLnBrk="1" hangingPunct="1">
              <a:spcBef>
                <a:spcPct val="0"/>
              </a:spcBef>
            </a:pPr>
            <a:r>
              <a:rPr lang="es-ES" altLang="ja-JP" sz="1400" smtClean="0">
                <a:latin typeface="Arial" charset="0"/>
                <a:cs typeface="Arial" charset="0"/>
              </a:rPr>
              <a:t>Sin embargo, el número de víctimas del terremoto del 11 de marzo fue mucho más allá de lo que habíamos experimentado últimamente.</a:t>
            </a:r>
          </a:p>
          <a:p>
            <a:pPr eaLnBrk="1" hangingPunct="1">
              <a:spcBef>
                <a:spcPct val="0"/>
              </a:spcBef>
            </a:pPr>
            <a:endParaRPr lang="ja-JP" altLang="es-ES" sz="1400" smtClean="0">
              <a:latin typeface="Arial" charset="0"/>
              <a:cs typeface="Arial" charset="0"/>
            </a:endParaRPr>
          </a:p>
          <a:p>
            <a:pPr eaLnBrk="1" hangingPunct="1">
              <a:spcBef>
                <a:spcPct val="0"/>
              </a:spcBef>
            </a:pPr>
            <a:r>
              <a:rPr lang="es-ES" altLang="ja-JP" sz="1400" smtClean="0">
                <a:latin typeface="Arial" charset="0"/>
                <a:cs typeface="Arial" charset="0"/>
              </a:rPr>
              <a:t>GRAFICO:</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Número de muertos/desaparecidos</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Gran terremoto del este de Japón</a:t>
            </a:r>
          </a:p>
          <a:p>
            <a:pPr eaLnBrk="1" hangingPunct="1">
              <a:spcBef>
                <a:spcPct val="0"/>
              </a:spcBef>
            </a:pPr>
            <a:r>
              <a:rPr lang="es-ES" altLang="ja-JP" sz="1400" smtClean="0">
                <a:latin typeface="Arial" charset="0"/>
                <a:cs typeface="Arial" charset="0"/>
              </a:rPr>
              <a:t>15.270 confirmados muertos (al 30 de mayo)</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Terremoto de Mikawa (2.306 personas) y tifón de Makurazaki (3.756 personas)</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8.499 desaparecidos</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Tifón Kathleen (1.930 personas)</a:t>
            </a:r>
          </a:p>
          <a:p>
            <a:pPr eaLnBrk="1" hangingPunct="1">
              <a:spcBef>
                <a:spcPct val="0"/>
              </a:spcBef>
            </a:pPr>
            <a:r>
              <a:rPr lang="es-ES" altLang="ja-JP" sz="1400" smtClean="0">
                <a:latin typeface="Arial" charset="0"/>
                <a:cs typeface="Arial" charset="0"/>
              </a:rPr>
              <a:t>Terremoto Fukui (3.769 personas)</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Tifón Isewan (5.098 personas)</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Gran terremoto de Hanshin-Awaji (6.437 personas)</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z="1400" smtClean="0">
                <a:latin typeface="Arial" charset="0"/>
                <a:cs typeface="Arial" charset="0"/>
              </a:rPr>
              <a:t>Lluvia torrencial de Nanki (1.124 personas)</a:t>
            </a:r>
          </a:p>
          <a:p>
            <a:pPr eaLnBrk="1" hangingPunct="1">
              <a:spcBef>
                <a:spcPct val="0"/>
              </a:spcBef>
            </a:pPr>
            <a:r>
              <a:rPr lang="es-ES" altLang="ja-JP" sz="1400" smtClean="0">
                <a:latin typeface="Arial" charset="0"/>
                <a:cs typeface="Arial" charset="0"/>
              </a:rPr>
              <a:t>Tifón Toyamaru (1.761 personas)</a:t>
            </a:r>
          </a:p>
          <a:p>
            <a:pPr eaLnBrk="1" hangingPunct="1">
              <a:spcBef>
                <a:spcPct val="0"/>
              </a:spcBef>
            </a:pPr>
            <a:endParaRPr lang="es-ES" altLang="ja-JP" sz="1400" smtClean="0">
              <a:latin typeface="Arial" charset="0"/>
              <a:cs typeface="Arial" charset="0"/>
            </a:endParaRPr>
          </a:p>
          <a:p>
            <a:pPr eaLnBrk="1" hangingPunct="1">
              <a:spcBef>
                <a:spcPct val="0"/>
              </a:spcBef>
            </a:pPr>
            <a:r>
              <a:rPr lang="es-ES" altLang="ja-JP" smtClean="0"/>
              <a:t>Fuente: Rika-Nempyo, Nihon Kisho-Saigai Nempo, Agencia de Política Nacional y Agencia de Incendios y Gestión de Desastres. Las cifras del 2011 incluyen solo las relativas al Gran Terremoto del Este de Japón, </a:t>
            </a:r>
            <a:endParaRPr lang="es-ES" altLang="ja-JP" sz="1400" smtClean="0">
              <a:latin typeface="Arial" charset="0"/>
              <a:cs typeface="Arial" charset="0"/>
            </a:endParaRPr>
          </a:p>
          <a:p>
            <a:pPr eaLnBrk="1" hangingPunct="1">
              <a:spcBef>
                <a:spcPct val="0"/>
              </a:spcBef>
            </a:pPr>
            <a:endParaRPr lang="es-ES" altLang="ja-JP" sz="1400" smtClean="0">
              <a:latin typeface="Arial" charset="0"/>
              <a:cs typeface="Arial" charset="0"/>
            </a:endParaRPr>
          </a:p>
        </p:txBody>
      </p:sp>
      <p:sp>
        <p:nvSpPr>
          <p:cNvPr id="3072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BA5F8-23F5-47E5-9DB7-94C42C15B0B8}" type="slidenum">
              <a:rPr lang="ja-JP" altLang="en-US"/>
              <a:pPr fontAlgn="base">
                <a:spcBef>
                  <a:spcPct val="0"/>
                </a:spcBef>
                <a:spcAft>
                  <a:spcPct val="0"/>
                </a:spcAft>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ltLang="ja-JP" sz="1400" smtClean="0">
                <a:latin typeface="Arial" charset="0"/>
                <a:cs typeface="Arial" charset="0"/>
              </a:rPr>
              <a:t>Ahora me gustaría explicar cuál era nuestra preparación para el tsunami de Tohoku. </a:t>
            </a:r>
          </a:p>
          <a:p>
            <a:pPr eaLnBrk="1" hangingPunct="1">
              <a:spcBef>
                <a:spcPct val="0"/>
              </a:spcBef>
            </a:pPr>
            <a:r>
              <a:rPr lang="es-ES" altLang="ja-JP" sz="1400" smtClean="0">
                <a:latin typeface="Arial" charset="0"/>
                <a:cs typeface="Arial" charset="0"/>
              </a:rPr>
              <a:t>Esta región ha experimentado numerosos tsunamis a lo largo de su historia.</a:t>
            </a:r>
            <a:endParaRPr lang="ja-JP" altLang="es-ES" sz="1400" smtClean="0">
              <a:latin typeface="Arial" charset="0"/>
              <a:cs typeface="Arial" charset="0"/>
            </a:endParaRPr>
          </a:p>
          <a:p>
            <a:pPr eaLnBrk="1" hangingPunct="1">
              <a:spcBef>
                <a:spcPct val="0"/>
              </a:spcBef>
            </a:pPr>
            <a:r>
              <a:rPr lang="es-ES" altLang="ja-JP" sz="1400" smtClean="0">
                <a:latin typeface="Arial" charset="0"/>
                <a:cs typeface="Arial" charset="0"/>
              </a:rPr>
              <a:t>Las líneas verde y azul muestran la altura proyectada del tsunami basada en el terremoto que esperábamos. Sin embargo, al altura actual del tsunami (indicada con puntos negros) fue mucho mayor de lo proyectado.  </a:t>
            </a:r>
            <a:endParaRPr lang="ja-JP" altLang="es-ES" sz="1400" smtClean="0">
              <a:latin typeface="Arial" charset="0"/>
              <a:cs typeface="Arial" charset="0"/>
            </a:endParaRPr>
          </a:p>
        </p:txBody>
      </p:sp>
      <p:sp>
        <p:nvSpPr>
          <p:cNvPr id="32771"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EA7A3F-DEE7-4DD9-8872-93ACD2E3E85D}" type="slidenum">
              <a:rPr lang="ja-JP" altLang="en-US"/>
              <a:pPr fontAlgn="base">
                <a:spcBef>
                  <a:spcPct val="0"/>
                </a:spcBef>
                <a:spcAft>
                  <a:spcPct val="0"/>
                </a:spcAft>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E439D12-1257-43B0-9672-D7BF848C4957}" type="datetimeFigureOut">
              <a:rPr lang="ja-JP" altLang="es-ES"/>
              <a:pPr>
                <a:defRPr/>
              </a:pPr>
              <a:t>2012/4/23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385C0F5-80D9-4B5A-A9E0-15DD43E2B352}"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E1A63EA-BD95-48D0-AB4D-BAC706893035}" type="datetimeFigureOut">
              <a:rPr lang="ja-JP" altLang="es-ES"/>
              <a:pPr>
                <a:defRPr/>
              </a:pPr>
              <a:t>2012/4/23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16AA403-9587-42F4-9E5E-E5092E4FB052}"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F47E069-22A4-4EF3-86B9-0D40B8DFEE8D}" type="datetimeFigureOut">
              <a:rPr lang="ja-JP" altLang="es-ES"/>
              <a:pPr>
                <a:defRPr/>
              </a:pPr>
              <a:t>2012/4/23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AED4849-F777-4E37-8815-4AA89DCFA3D2}"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lvl1pPr>
          </a:lstStyle>
          <a:p>
            <a:pPr>
              <a:defRPr/>
            </a:pPr>
            <a:fld id="{FF5EF3C8-9A19-447A-A49D-C889B839B776}"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EDBEC65-9B2C-45D7-A56B-78ABD192EC4A}" type="datetimeFigureOut">
              <a:rPr lang="ja-JP" altLang="es-ES"/>
              <a:pPr>
                <a:defRPr/>
              </a:pPr>
              <a:t>2012/4/23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B47696C-7E31-4790-8F5E-FFFE5DDFDD0A}"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9E13B23-7544-4C99-973B-C7FB0722E843}" type="datetimeFigureOut">
              <a:rPr lang="ja-JP" altLang="es-ES"/>
              <a:pPr>
                <a:defRPr/>
              </a:pPr>
              <a:t>2012/4/23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06952-45DD-4892-B18E-0353B06D8940}"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4DF2B2C-9779-45DE-B822-31110B7E7C8A}" type="datetimeFigureOut">
              <a:rPr lang="ja-JP" altLang="es-ES"/>
              <a:pPr>
                <a:defRPr/>
              </a:pPr>
              <a:t>2012/4/23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19C4D03-5416-44AC-8879-B129B4470F76}"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9C3AD44-7CBE-41D4-9330-1D49E0FEFE79}" type="datetimeFigureOut">
              <a:rPr lang="ja-JP" altLang="es-ES"/>
              <a:pPr>
                <a:defRPr/>
              </a:pPr>
              <a:t>2012/4/23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ED8163C-8D86-45C1-A040-BC849B9ADC20}"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31DB6318-0EA8-43A2-899D-59B00CACC534}" type="datetimeFigureOut">
              <a:rPr lang="ja-JP" altLang="es-ES"/>
              <a:pPr>
                <a:defRPr/>
              </a:pPr>
              <a:t>2012/4/23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4F0141CD-7CAA-4FF2-8B21-AA01442697D8}"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1234ECD-DF2F-4CEA-884A-A5F237812265}" type="datetimeFigureOut">
              <a:rPr lang="ja-JP" altLang="es-ES"/>
              <a:pPr>
                <a:defRPr/>
              </a:pPr>
              <a:t>2012/4/23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D0FF5FA-7878-4A1C-A080-CBB7030430DF}"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A293CB1-A24D-4ED3-835D-9F6E2B709214}" type="datetimeFigureOut">
              <a:rPr lang="ja-JP" altLang="es-ES"/>
              <a:pPr>
                <a:defRPr/>
              </a:pPr>
              <a:t>2012/4/23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CD9D30E-AB88-454E-B7F4-0DFA1E873370}"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3A5FFB6-A28C-44FC-A784-86C436BAF855}" type="datetimeFigureOut">
              <a:rPr lang="ja-JP" altLang="es-ES"/>
              <a:pPr>
                <a:defRPr/>
              </a:pPr>
              <a:t>2012/4/23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5F59F87-8E9F-4781-A8C8-99F509DB1F5F}"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151C14FD-35D4-4508-B154-52BEFBE6C172}" type="datetimeFigureOut">
              <a:rPr lang="ja-JP" altLang="es-ES"/>
              <a:pPr>
                <a:defRPr/>
              </a:pPr>
              <a:t>2012/4/23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8BBB5FC-F1D6-4979-AC0A-C84626758E1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34" charset="-128"/>
          <a:cs typeface="ＭＳ Ｐゴシック"/>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34" charset="-128"/>
          <a:cs typeface="ＭＳ Ｐゴシック"/>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34" charset="-128"/>
          <a:cs typeface="ＭＳ Ｐゴシック"/>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34" charset="-128"/>
          <a:cs typeface="ＭＳ Ｐゴシック"/>
        </a:defRPr>
      </a:lvl5pPr>
      <a:lvl6pPr marL="457200" algn="ctr" rtl="0" fontAlgn="base">
        <a:spcBef>
          <a:spcPct val="0"/>
        </a:spcBef>
        <a:spcAft>
          <a:spcPct val="0"/>
        </a:spcAft>
        <a:defRPr kumimoji="1"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ＭＳ Ｐゴシック"/>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ＭＳ Ｐゴシック"/>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ＭＳ Ｐゴシック"/>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ＭＳ Ｐゴシック"/>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47news.jp/news/2011/05/post_20110523172902.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surece.co.jp/src/press/backnumber/20110428.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hyperlink" Target="mailto:kawawaki@recoveryplatform.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kawawaki\Documents\東北地震津波調査\東北現地写真2\P1000380.JPG"/>
          <p:cNvPicPr>
            <a:picLocks noGrp="1" noChangeAspect="1" noChangeArrowheads="1"/>
          </p:cNvPicPr>
          <p:nvPr>
            <p:ph idx="1"/>
          </p:nvPr>
        </p:nvPicPr>
        <p:blipFill>
          <a:blip r:embed="rId3" cstate="print"/>
          <a:srcRect/>
          <a:stretch>
            <a:fillRect/>
          </a:stretch>
        </p:blipFill>
        <p:spPr>
          <a:xfrm>
            <a:off x="-12700" y="0"/>
            <a:ext cx="9156700" cy="6867525"/>
          </a:xfrm>
        </p:spPr>
      </p:pic>
      <p:sp>
        <p:nvSpPr>
          <p:cNvPr id="15362" name="タイトル 1"/>
          <p:cNvSpPr>
            <a:spLocks noGrp="1"/>
          </p:cNvSpPr>
          <p:nvPr>
            <p:ph type="title"/>
          </p:nvPr>
        </p:nvSpPr>
        <p:spPr>
          <a:xfrm>
            <a:off x="250825" y="274638"/>
            <a:ext cx="8435975" cy="1143000"/>
          </a:xfrm>
        </p:spPr>
        <p:txBody>
          <a:bodyPr/>
          <a:lstStyle/>
          <a:p>
            <a:pPr eaLnBrk="1" hangingPunct="1"/>
            <a:r>
              <a:rPr lang="es-ES" altLang="ja-JP" sz="4000" smtClean="0"/>
              <a:t>Desastre del terremoto y tsunami en Japón – Experiencia y lecciones</a:t>
            </a:r>
            <a:endParaRPr lang="ja-JP" altLang="es-ES" sz="4000" smtClean="0"/>
          </a:p>
        </p:txBody>
      </p:sp>
      <p:sp>
        <p:nvSpPr>
          <p:cNvPr id="15363" name="サブタイトル 2"/>
          <p:cNvSpPr txBox="1">
            <a:spLocks/>
          </p:cNvSpPr>
          <p:nvPr/>
        </p:nvSpPr>
        <p:spPr bwMode="auto">
          <a:xfrm>
            <a:off x="1403350" y="4652963"/>
            <a:ext cx="6400800" cy="1752600"/>
          </a:xfrm>
          <a:prstGeom prst="rect">
            <a:avLst/>
          </a:prstGeom>
          <a:noFill/>
          <a:ln w="9525">
            <a:noFill/>
            <a:miter lim="800000"/>
            <a:headEnd/>
            <a:tailEnd/>
          </a:ln>
        </p:spPr>
        <p:txBody>
          <a:bodyPr/>
          <a:lstStyle/>
          <a:p>
            <a:pPr marL="342900" indent="-342900" algn="ctr">
              <a:spcBef>
                <a:spcPct val="20000"/>
              </a:spcBef>
            </a:pPr>
            <a:r>
              <a:rPr lang="es-ES" altLang="ja-JP" sz="3200">
                <a:solidFill>
                  <a:schemeClr val="bg1"/>
                </a:solidFill>
                <a:latin typeface="Calibri" pitchFamily="34" charset="0"/>
                <a:cs typeface="ＭＳ Ｐゴシック"/>
              </a:rPr>
              <a:t>Yasuo Kawawaki</a:t>
            </a:r>
          </a:p>
          <a:p>
            <a:pPr marL="342900" indent="-342900" algn="ctr">
              <a:spcBef>
                <a:spcPct val="20000"/>
              </a:spcBef>
            </a:pPr>
            <a:r>
              <a:rPr lang="es-ES" altLang="ja-JP" sz="3200">
                <a:solidFill>
                  <a:schemeClr val="bg1"/>
                </a:solidFill>
                <a:latin typeface="Calibri" pitchFamily="34" charset="0"/>
                <a:cs typeface="ＭＳ Ｐゴシック"/>
              </a:rPr>
              <a:t>Plataforma Internacional para la Recuperación</a:t>
            </a:r>
          </a:p>
        </p:txBody>
      </p:sp>
      <p:sp>
        <p:nvSpPr>
          <p:cNvPr id="6" name="スライド番号プレースホルダー 4"/>
          <p:cNvSpPr>
            <a:spLocks noGrp="1"/>
          </p:cNvSpPr>
          <p:nvPr>
            <p:ph type="sldNum" sz="quarter" idx="12"/>
          </p:nvPr>
        </p:nvSpPr>
        <p:spPr>
          <a:xfrm>
            <a:off x="8243888" y="6496050"/>
            <a:ext cx="762000" cy="365125"/>
          </a:xfrm>
        </p:spPr>
        <p:txBody>
          <a:bodyPr/>
          <a:lstStyle/>
          <a:p>
            <a:pPr>
              <a:defRPr/>
            </a:pPr>
            <a:fld id="{FC3E7179-29C0-4A16-B5B0-AE101D226286}" type="slidenum">
              <a:rPr lang="ja-JP" altLang="en-US" sz="1400"/>
              <a:pPr>
                <a:defRPr/>
              </a:pPr>
              <a:t>1</a:t>
            </a:fld>
            <a:endParaRPr lang="ja-JP" alt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タイトル 1"/>
          <p:cNvSpPr>
            <a:spLocks noGrp="1"/>
          </p:cNvSpPr>
          <p:nvPr>
            <p:ph type="title"/>
          </p:nvPr>
        </p:nvSpPr>
        <p:spPr>
          <a:xfrm>
            <a:off x="457200" y="-26988"/>
            <a:ext cx="8229600" cy="1143001"/>
          </a:xfrm>
        </p:spPr>
        <p:txBody>
          <a:bodyPr/>
          <a:lstStyle/>
          <a:p>
            <a:pPr eaLnBrk="1" hangingPunct="1"/>
            <a:r>
              <a:rPr lang="es-ES" altLang="ja-JP" sz="3600" smtClean="0"/>
              <a:t>Medidas estructurales</a:t>
            </a:r>
            <a:r>
              <a:rPr lang="es-ES" altLang="ja-JP" sz="3200" smtClean="0"/>
              <a:t/>
            </a:r>
            <a:br>
              <a:rPr lang="es-ES" altLang="ja-JP" sz="3200" smtClean="0"/>
            </a:br>
            <a:r>
              <a:rPr lang="es-ES" altLang="ja-JP" sz="3200" smtClean="0"/>
              <a:t>malecón, dique de mar, rompeolas</a:t>
            </a:r>
            <a:endParaRPr lang="ja-JP" altLang="es-ES" sz="3200" smtClean="0"/>
          </a:p>
        </p:txBody>
      </p:sp>
      <p:pic>
        <p:nvPicPr>
          <p:cNvPr id="33794" name="Picture 1"/>
          <p:cNvPicPr>
            <a:picLocks noChangeAspect="1" noChangeArrowheads="1"/>
          </p:cNvPicPr>
          <p:nvPr/>
        </p:nvPicPr>
        <p:blipFill>
          <a:blip r:embed="rId3" cstate="print"/>
          <a:srcRect/>
          <a:stretch>
            <a:fillRect/>
          </a:stretch>
        </p:blipFill>
        <p:spPr bwMode="auto">
          <a:xfrm>
            <a:off x="5292725" y="1125538"/>
            <a:ext cx="3343275" cy="2590800"/>
          </a:xfrm>
          <a:prstGeom prst="rect">
            <a:avLst/>
          </a:prstGeom>
          <a:noFill/>
          <a:ln w="9525">
            <a:noFill/>
            <a:miter lim="800000"/>
            <a:headEnd/>
            <a:tailEnd/>
          </a:ln>
        </p:spPr>
      </p:pic>
      <p:pic>
        <p:nvPicPr>
          <p:cNvPr id="33795" name="Picture 2"/>
          <p:cNvPicPr>
            <a:picLocks noChangeAspect="1" noChangeArrowheads="1"/>
          </p:cNvPicPr>
          <p:nvPr/>
        </p:nvPicPr>
        <p:blipFill>
          <a:blip r:embed="rId4" cstate="print"/>
          <a:srcRect/>
          <a:stretch>
            <a:fillRect/>
          </a:stretch>
        </p:blipFill>
        <p:spPr bwMode="auto">
          <a:xfrm>
            <a:off x="323850" y="2301875"/>
            <a:ext cx="4752975" cy="3648075"/>
          </a:xfrm>
          <a:prstGeom prst="rect">
            <a:avLst/>
          </a:prstGeom>
          <a:noFill/>
          <a:ln w="9525">
            <a:noFill/>
            <a:miter lim="800000"/>
            <a:headEnd/>
            <a:tailEnd/>
          </a:ln>
        </p:spPr>
      </p:pic>
      <p:grpSp>
        <p:nvGrpSpPr>
          <p:cNvPr id="33796" name="グループ化 9"/>
          <p:cNvGrpSpPr>
            <a:grpSpLocks/>
          </p:cNvGrpSpPr>
          <p:nvPr/>
        </p:nvGrpSpPr>
        <p:grpSpPr bwMode="auto">
          <a:xfrm>
            <a:off x="5292725" y="4076700"/>
            <a:ext cx="3311525" cy="2320925"/>
            <a:chOff x="5292080" y="4263169"/>
            <a:chExt cx="3312368" cy="2320567"/>
          </a:xfrm>
        </p:grpSpPr>
        <p:pic>
          <p:nvPicPr>
            <p:cNvPr id="33801" name="Picture 3"/>
            <p:cNvPicPr>
              <a:picLocks noChangeAspect="1" noChangeArrowheads="1"/>
            </p:cNvPicPr>
            <p:nvPr/>
          </p:nvPicPr>
          <p:blipFill>
            <a:blip r:embed="rId5" cstate="print"/>
            <a:srcRect/>
            <a:stretch>
              <a:fillRect/>
            </a:stretch>
          </p:blipFill>
          <p:spPr bwMode="auto">
            <a:xfrm>
              <a:off x="5296371" y="4263169"/>
              <a:ext cx="3308077" cy="1182055"/>
            </a:xfrm>
            <a:prstGeom prst="rect">
              <a:avLst/>
            </a:prstGeom>
            <a:noFill/>
            <a:ln w="9525">
              <a:noFill/>
              <a:miter lim="800000"/>
              <a:headEnd/>
              <a:tailEnd/>
            </a:ln>
          </p:spPr>
        </p:pic>
        <p:pic>
          <p:nvPicPr>
            <p:cNvPr id="33802" name="Picture 4"/>
            <p:cNvPicPr>
              <a:picLocks noChangeAspect="1" noChangeArrowheads="1"/>
            </p:cNvPicPr>
            <p:nvPr/>
          </p:nvPicPr>
          <p:blipFill>
            <a:blip r:embed="rId6" cstate="print"/>
            <a:srcRect/>
            <a:stretch>
              <a:fillRect/>
            </a:stretch>
          </p:blipFill>
          <p:spPr bwMode="auto">
            <a:xfrm>
              <a:off x="5292080" y="5401681"/>
              <a:ext cx="3308077" cy="1182055"/>
            </a:xfrm>
            <a:prstGeom prst="rect">
              <a:avLst/>
            </a:prstGeom>
            <a:noFill/>
            <a:ln w="9525">
              <a:noFill/>
              <a:miter lim="800000"/>
              <a:headEnd/>
              <a:tailEnd/>
            </a:ln>
          </p:spPr>
        </p:pic>
      </p:grpSp>
      <p:sp>
        <p:nvSpPr>
          <p:cNvPr id="33797" name="テキスト ボックス 10"/>
          <p:cNvSpPr txBox="1">
            <a:spLocks noChangeArrowheads="1"/>
          </p:cNvSpPr>
          <p:nvPr/>
        </p:nvSpPr>
        <p:spPr bwMode="auto">
          <a:xfrm>
            <a:off x="5651500" y="3644900"/>
            <a:ext cx="3489325" cy="366713"/>
          </a:xfrm>
          <a:prstGeom prst="rect">
            <a:avLst/>
          </a:prstGeom>
          <a:noFill/>
          <a:ln w="9525">
            <a:noFill/>
            <a:miter lim="800000"/>
            <a:headEnd/>
            <a:tailEnd/>
          </a:ln>
        </p:spPr>
        <p:txBody>
          <a:bodyPr wrap="none">
            <a:spAutoFit/>
          </a:bodyPr>
          <a:lstStyle/>
          <a:p>
            <a:r>
              <a:rPr lang="es-ES" altLang="ja-JP">
                <a:latin typeface="Calibri" pitchFamily="34" charset="0"/>
                <a:cs typeface="ＭＳ Ｐゴシック"/>
              </a:rPr>
              <a:t>Rompeolas del puerto de Shiogama</a:t>
            </a:r>
            <a:endParaRPr lang="ja-JP" altLang="es-ES">
              <a:latin typeface="Calibri" pitchFamily="34" charset="0"/>
              <a:cs typeface="ＭＳ Ｐゴシック"/>
            </a:endParaRPr>
          </a:p>
        </p:txBody>
      </p:sp>
      <p:sp>
        <p:nvSpPr>
          <p:cNvPr id="33798" name="テキスト ボックス 11"/>
          <p:cNvSpPr txBox="1">
            <a:spLocks noChangeArrowheads="1"/>
          </p:cNvSpPr>
          <p:nvPr/>
        </p:nvSpPr>
        <p:spPr bwMode="auto">
          <a:xfrm>
            <a:off x="5867400" y="6308725"/>
            <a:ext cx="2897188" cy="366713"/>
          </a:xfrm>
          <a:prstGeom prst="rect">
            <a:avLst/>
          </a:prstGeom>
          <a:noFill/>
          <a:ln w="9525">
            <a:noFill/>
            <a:miter lim="800000"/>
            <a:headEnd/>
            <a:tailEnd/>
          </a:ln>
        </p:spPr>
        <p:txBody>
          <a:bodyPr wrap="none">
            <a:spAutoFit/>
          </a:bodyPr>
          <a:lstStyle/>
          <a:p>
            <a:r>
              <a:rPr lang="es-ES" altLang="ja-JP">
                <a:latin typeface="Calibri" pitchFamily="34" charset="0"/>
                <a:cs typeface="ＭＳ Ｐゴシック"/>
              </a:rPr>
              <a:t>Dique en la costa de Taneichi</a:t>
            </a:r>
            <a:endParaRPr lang="ja-JP" altLang="es-ES">
              <a:latin typeface="Calibri" pitchFamily="34" charset="0"/>
              <a:cs typeface="ＭＳ Ｐゴシック"/>
            </a:endParaRPr>
          </a:p>
        </p:txBody>
      </p:sp>
      <p:sp>
        <p:nvSpPr>
          <p:cNvPr id="33799" name="テキスト ボックス 12"/>
          <p:cNvSpPr txBox="1">
            <a:spLocks noChangeArrowheads="1"/>
          </p:cNvSpPr>
          <p:nvPr/>
        </p:nvSpPr>
        <p:spPr bwMode="auto">
          <a:xfrm>
            <a:off x="1403350" y="5876925"/>
            <a:ext cx="3355975" cy="366713"/>
          </a:xfrm>
          <a:prstGeom prst="rect">
            <a:avLst/>
          </a:prstGeom>
          <a:noFill/>
          <a:ln w="9525">
            <a:noFill/>
            <a:miter lim="800000"/>
            <a:headEnd/>
            <a:tailEnd/>
          </a:ln>
        </p:spPr>
        <p:txBody>
          <a:bodyPr wrap="none">
            <a:spAutoFit/>
          </a:bodyPr>
          <a:lstStyle/>
          <a:p>
            <a:r>
              <a:rPr lang="es-ES" altLang="ja-JP">
                <a:latin typeface="Calibri" pitchFamily="34" charset="0"/>
                <a:cs typeface="ＭＳ Ｐゴシック"/>
              </a:rPr>
              <a:t>Malecón del puerto de Hachinohe</a:t>
            </a:r>
            <a:endParaRPr lang="ja-JP" altLang="es-ES">
              <a:latin typeface="Calibri" pitchFamily="34" charset="0"/>
              <a:cs typeface="ＭＳ Ｐゴシック"/>
            </a:endParaRPr>
          </a:p>
        </p:txBody>
      </p:sp>
      <p:sp>
        <p:nvSpPr>
          <p:cNvPr id="14" name="スライド番号プレースホルダー 4"/>
          <p:cNvSpPr>
            <a:spLocks noGrp="1"/>
          </p:cNvSpPr>
          <p:nvPr>
            <p:ph type="sldNum" sz="quarter" idx="12"/>
          </p:nvPr>
        </p:nvSpPr>
        <p:spPr>
          <a:xfrm>
            <a:off x="8243888" y="6496050"/>
            <a:ext cx="762000" cy="365125"/>
          </a:xfrm>
        </p:spPr>
        <p:txBody>
          <a:bodyPr/>
          <a:lstStyle/>
          <a:p>
            <a:pPr>
              <a:defRPr/>
            </a:pPr>
            <a:fld id="{B69264F1-9A6E-4496-876A-A823A3DA8034}" type="slidenum">
              <a:rPr lang="ja-JP" altLang="en-US" sz="1400"/>
              <a:pPr>
                <a:defRPr/>
              </a:pPr>
              <a:t>10</a:t>
            </a:fld>
            <a:endParaRPr lang="ja-JP" alt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タイトル 1"/>
          <p:cNvSpPr>
            <a:spLocks noGrp="1"/>
          </p:cNvSpPr>
          <p:nvPr>
            <p:ph type="title"/>
          </p:nvPr>
        </p:nvSpPr>
        <p:spPr>
          <a:xfrm>
            <a:off x="457200" y="-26988"/>
            <a:ext cx="8229600" cy="1143001"/>
          </a:xfrm>
        </p:spPr>
        <p:txBody>
          <a:bodyPr/>
          <a:lstStyle/>
          <a:p>
            <a:pPr eaLnBrk="1" hangingPunct="1"/>
            <a:r>
              <a:rPr lang="es-ES_tradnl" altLang="ja-JP" sz="3600" smtClean="0"/>
              <a:t>Medidas estructurales</a:t>
            </a:r>
            <a:r>
              <a:rPr lang="es-ES_tradnl" altLang="ja-JP" sz="3200" smtClean="0"/>
              <a:t/>
            </a:r>
            <a:br>
              <a:rPr lang="es-ES_tradnl" altLang="ja-JP" sz="3200" smtClean="0"/>
            </a:br>
            <a:r>
              <a:rPr lang="es-ES_tradnl" altLang="ja-JP" sz="3200" smtClean="0"/>
              <a:t>malecón, dique, rompeolas</a:t>
            </a:r>
            <a:endParaRPr lang="ja-JP" altLang="es-ES_tradnl" sz="3200" smtClean="0"/>
          </a:p>
        </p:txBody>
      </p:sp>
      <p:pic>
        <p:nvPicPr>
          <p:cNvPr id="4" name="図 3"/>
          <p:cNvPicPr/>
          <p:nvPr/>
        </p:nvPicPr>
        <p:blipFill>
          <a:blip r:embed="rId3" cstate="print"/>
          <a:srcRect/>
          <a:stretch>
            <a:fillRect/>
          </a:stretch>
        </p:blipFill>
        <p:spPr bwMode="auto">
          <a:xfrm>
            <a:off x="3276600" y="1425575"/>
            <a:ext cx="5867400" cy="5099050"/>
          </a:xfrm>
          <a:prstGeom prst="rect">
            <a:avLst/>
          </a:prstGeom>
          <a:noFill/>
          <a:ln w="9525" algn="in">
            <a:noFill/>
            <a:miter lim="800000"/>
            <a:headEnd/>
            <a:tailEnd/>
          </a:ln>
          <a:effectLst>
            <a:outerShdw dist="35921" dir="2700000" algn="ctr" rotWithShape="0">
              <a:srgbClr val="CCCCCC"/>
            </a:outerShdw>
          </a:effectLst>
        </p:spPr>
      </p:pic>
      <p:pic>
        <p:nvPicPr>
          <p:cNvPr id="5" name="図 4" descr="km04_01[1]"/>
          <p:cNvPicPr/>
          <p:nvPr/>
        </p:nvPicPr>
        <p:blipFill>
          <a:blip r:embed="rId4" cstate="print"/>
          <a:srcRect/>
          <a:stretch>
            <a:fillRect/>
          </a:stretch>
        </p:blipFill>
        <p:spPr bwMode="auto">
          <a:xfrm>
            <a:off x="157163" y="1557338"/>
            <a:ext cx="3046412" cy="2206625"/>
          </a:xfrm>
          <a:prstGeom prst="rect">
            <a:avLst/>
          </a:prstGeom>
          <a:noFill/>
          <a:ln w="9525" algn="in">
            <a:noFill/>
            <a:miter lim="800000"/>
            <a:headEnd/>
            <a:tailEnd/>
          </a:ln>
          <a:effectLst>
            <a:outerShdw dist="35921" dir="2700000" algn="ctr" rotWithShape="0">
              <a:srgbClr val="CCCCCC"/>
            </a:outerShdw>
          </a:effectLst>
        </p:spPr>
      </p:pic>
      <p:cxnSp>
        <p:nvCxnSpPr>
          <p:cNvPr id="11" name="直線コネクタ 10"/>
          <p:cNvCxnSpPr/>
          <p:nvPr/>
        </p:nvCxnSpPr>
        <p:spPr>
          <a:xfrm rot="16200000" flipV="1">
            <a:off x="287337" y="2168526"/>
            <a:ext cx="2016125" cy="215900"/>
          </a:xfrm>
          <a:prstGeom prst="line">
            <a:avLst/>
          </a:prstGeom>
          <a:ln>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16200000" flipV="1">
            <a:off x="791369" y="1953419"/>
            <a:ext cx="1800225" cy="576263"/>
          </a:xfrm>
          <a:prstGeom prst="line">
            <a:avLst/>
          </a:prstGeom>
          <a:ln>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39750" y="836613"/>
            <a:ext cx="1655763"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a:solidFill>
                  <a:srgbClr val="FF0000"/>
                </a:solidFill>
              </a:rPr>
              <a:t>Rompeolas</a:t>
            </a:r>
            <a:endParaRPr lang="ja-JP" altLang="en-US">
              <a:solidFill>
                <a:srgbClr val="FF0000"/>
              </a:solidFill>
            </a:endParaRPr>
          </a:p>
        </p:txBody>
      </p:sp>
      <p:sp>
        <p:nvSpPr>
          <p:cNvPr id="10" name="正方形/長方形 9"/>
          <p:cNvSpPr/>
          <p:nvPr/>
        </p:nvSpPr>
        <p:spPr>
          <a:xfrm>
            <a:off x="71438" y="4176713"/>
            <a:ext cx="3421062" cy="2205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ja-JP" sz="2200">
                <a:solidFill>
                  <a:schemeClr val="tx1"/>
                </a:solidFill>
              </a:rPr>
              <a:t>Se informó que el rompeolas ubicado en la entrada contribuyó en gran medida a retrasar la entrada y reducir la fuerza de las olas del tsunami. </a:t>
            </a:r>
            <a:endParaRPr lang="ja-JP" altLang="en-US" sz="2200">
              <a:solidFill>
                <a:schemeClr val="tx1"/>
              </a:solidFill>
            </a:endParaRPr>
          </a:p>
        </p:txBody>
      </p:sp>
      <p:sp>
        <p:nvSpPr>
          <p:cNvPr id="9" name="円/楕円 8"/>
          <p:cNvSpPr/>
          <p:nvPr/>
        </p:nvSpPr>
        <p:spPr>
          <a:xfrm>
            <a:off x="6443663" y="5949950"/>
            <a:ext cx="1008062" cy="431800"/>
          </a:xfrm>
          <a:prstGeom prst="ellips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200" dirty="0">
                <a:solidFill>
                  <a:srgbClr val="FF0000"/>
                </a:solidFill>
              </a:rPr>
              <a:t>+6mim</a:t>
            </a:r>
            <a:endParaRPr lang="ja-JP" altLang="en-US" sz="1200" dirty="0">
              <a:solidFill>
                <a:srgbClr val="FF0000"/>
              </a:solidFill>
            </a:endParaRPr>
          </a:p>
        </p:txBody>
      </p:sp>
      <p:sp>
        <p:nvSpPr>
          <p:cNvPr id="35849" name="テキスト ボックス 11"/>
          <p:cNvSpPr txBox="1">
            <a:spLocks noChangeArrowheads="1"/>
          </p:cNvSpPr>
          <p:nvPr/>
        </p:nvSpPr>
        <p:spPr bwMode="auto">
          <a:xfrm>
            <a:off x="7740650" y="5876925"/>
            <a:ext cx="503238" cy="215900"/>
          </a:xfrm>
          <a:prstGeom prst="rect">
            <a:avLst/>
          </a:prstGeom>
          <a:solidFill>
            <a:schemeClr val="bg1"/>
          </a:solidFill>
          <a:ln w="9525">
            <a:noFill/>
            <a:miter lim="800000"/>
            <a:headEnd/>
            <a:tailEnd/>
          </a:ln>
        </p:spPr>
        <p:txBody>
          <a:bodyPr>
            <a:spAutoFit/>
          </a:bodyPr>
          <a:lstStyle/>
          <a:p>
            <a:r>
              <a:rPr lang="es-ES_tradnl" altLang="ja-JP" sz="800">
                <a:latin typeface="Calibri" pitchFamily="34" charset="0"/>
                <a:cs typeface="ＭＳ Ｐゴシック"/>
              </a:rPr>
              <a:t>34min</a:t>
            </a:r>
            <a:endParaRPr lang="ja-JP" altLang="es-ES_tradnl" sz="800">
              <a:latin typeface="Calibri" pitchFamily="34" charset="0"/>
              <a:cs typeface="ＭＳ Ｐゴシック"/>
            </a:endParaRPr>
          </a:p>
        </p:txBody>
      </p:sp>
      <p:sp>
        <p:nvSpPr>
          <p:cNvPr id="14" name="スライド番号プレースホルダー 4"/>
          <p:cNvSpPr>
            <a:spLocks noGrp="1"/>
          </p:cNvSpPr>
          <p:nvPr>
            <p:ph type="sldNum" sz="quarter" idx="12"/>
          </p:nvPr>
        </p:nvSpPr>
        <p:spPr>
          <a:xfrm>
            <a:off x="8243888" y="6496050"/>
            <a:ext cx="762000" cy="365125"/>
          </a:xfrm>
        </p:spPr>
        <p:txBody>
          <a:bodyPr/>
          <a:lstStyle/>
          <a:p>
            <a:pPr>
              <a:defRPr/>
            </a:pPr>
            <a:fld id="{7C3B9703-E054-4A0B-B271-FF1FBA86F412}" type="slidenum">
              <a:rPr lang="ja-JP" altLang="en-US" sz="1400"/>
              <a:pPr>
                <a:defRPr/>
              </a:pPr>
              <a:t>11</a:t>
            </a:fld>
            <a:endParaRPr lang="ja-JP" alt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タイトル 1"/>
          <p:cNvSpPr>
            <a:spLocks noGrp="1"/>
          </p:cNvSpPr>
          <p:nvPr>
            <p:ph type="title"/>
          </p:nvPr>
        </p:nvSpPr>
        <p:spPr/>
        <p:txBody>
          <a:bodyPr/>
          <a:lstStyle/>
          <a:p>
            <a:pPr eaLnBrk="1" hangingPunct="1"/>
            <a:endParaRPr lang="ja-JP" altLang="en-US" smtClean="0"/>
          </a:p>
        </p:txBody>
      </p:sp>
      <p:pic>
        <p:nvPicPr>
          <p:cNvPr id="37890" name="Picture 2"/>
          <p:cNvPicPr>
            <a:picLocks noChangeAspect="1" noChangeArrowheads="1"/>
          </p:cNvPicPr>
          <p:nvPr/>
        </p:nvPicPr>
        <p:blipFill>
          <a:blip r:embed="rId3" cstate="print"/>
          <a:srcRect/>
          <a:stretch>
            <a:fillRect/>
          </a:stretch>
        </p:blipFill>
        <p:spPr bwMode="auto">
          <a:xfrm>
            <a:off x="0" y="201613"/>
            <a:ext cx="9144000" cy="6461125"/>
          </a:xfrm>
          <a:prstGeom prst="rect">
            <a:avLst/>
          </a:prstGeom>
          <a:noFill/>
          <a:ln w="9525">
            <a:noFill/>
            <a:miter lim="800000"/>
            <a:headEnd/>
            <a:tailEnd/>
          </a:ln>
        </p:spPr>
      </p:pic>
      <p:sp>
        <p:nvSpPr>
          <p:cNvPr id="4" name="スライド番号プレースホルダー 4"/>
          <p:cNvSpPr>
            <a:spLocks noGrp="1"/>
          </p:cNvSpPr>
          <p:nvPr>
            <p:ph type="sldNum" sz="quarter" idx="12"/>
          </p:nvPr>
        </p:nvSpPr>
        <p:spPr>
          <a:xfrm>
            <a:off x="8243888" y="6496050"/>
            <a:ext cx="762000" cy="365125"/>
          </a:xfrm>
        </p:spPr>
        <p:txBody>
          <a:bodyPr/>
          <a:lstStyle/>
          <a:p>
            <a:pPr>
              <a:defRPr/>
            </a:pPr>
            <a:fld id="{F727DC8D-3A47-44F1-AD78-FF12C1CE2CD3}" type="slidenum">
              <a:rPr lang="ja-JP" altLang="en-US" sz="1400"/>
              <a:pPr>
                <a:defRPr/>
              </a:pPr>
              <a:t>12</a:t>
            </a:fld>
            <a:endParaRPr lang="ja-JP"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cstate="print"/>
          <a:srcRect/>
          <a:stretch>
            <a:fillRect/>
          </a:stretch>
        </p:blipFill>
        <p:spPr bwMode="auto">
          <a:xfrm>
            <a:off x="0" y="188913"/>
            <a:ext cx="9161463" cy="6480175"/>
          </a:xfrm>
          <a:prstGeom prst="rect">
            <a:avLst/>
          </a:prstGeom>
          <a:noFill/>
          <a:ln w="9525">
            <a:noFill/>
            <a:miter lim="800000"/>
            <a:headEnd/>
            <a:tailEnd/>
          </a:ln>
        </p:spPr>
      </p:pic>
      <p:sp>
        <p:nvSpPr>
          <p:cNvPr id="3" name="スライド番号プレースホルダー 4"/>
          <p:cNvSpPr>
            <a:spLocks noGrp="1"/>
          </p:cNvSpPr>
          <p:nvPr>
            <p:ph type="sldNum" sz="quarter" idx="12"/>
          </p:nvPr>
        </p:nvSpPr>
        <p:spPr>
          <a:xfrm>
            <a:off x="8243888" y="6496050"/>
            <a:ext cx="762000" cy="365125"/>
          </a:xfrm>
        </p:spPr>
        <p:txBody>
          <a:bodyPr/>
          <a:lstStyle/>
          <a:p>
            <a:pPr>
              <a:defRPr/>
            </a:pPr>
            <a:fld id="{9D175A32-B54B-4E10-8240-63B4FCBFFB43}" type="slidenum">
              <a:rPr lang="ja-JP" altLang="en-US" sz="1400"/>
              <a:pPr>
                <a:defRPr/>
              </a:pPr>
              <a:t>13</a:t>
            </a:fld>
            <a:endParaRPr lang="ja-JP" alt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1"/>
          <p:cNvSpPr>
            <a:spLocks noGrp="1"/>
          </p:cNvSpPr>
          <p:nvPr>
            <p:ph type="title"/>
          </p:nvPr>
        </p:nvSpPr>
        <p:spPr>
          <a:xfrm>
            <a:off x="457200" y="-26988"/>
            <a:ext cx="8229600" cy="1143001"/>
          </a:xfrm>
        </p:spPr>
        <p:txBody>
          <a:bodyPr/>
          <a:lstStyle/>
          <a:p>
            <a:pPr eaLnBrk="1" hangingPunct="1"/>
            <a:r>
              <a:rPr lang="es-ES" altLang="ja-JP" sz="3600" smtClean="0"/>
              <a:t>Área de la inundación y mapa de riesgos</a:t>
            </a:r>
            <a:endParaRPr lang="ja-JP" altLang="es-ES" sz="3600" smtClean="0"/>
          </a:p>
        </p:txBody>
      </p:sp>
      <p:pic>
        <p:nvPicPr>
          <p:cNvPr id="41986" name="Picture 2"/>
          <p:cNvPicPr>
            <a:picLocks noChangeAspect="1" noChangeArrowheads="1"/>
          </p:cNvPicPr>
          <p:nvPr/>
        </p:nvPicPr>
        <p:blipFill>
          <a:blip r:embed="rId3" cstate="print"/>
          <a:srcRect/>
          <a:stretch>
            <a:fillRect/>
          </a:stretch>
        </p:blipFill>
        <p:spPr bwMode="auto">
          <a:xfrm>
            <a:off x="609600" y="1828800"/>
            <a:ext cx="7924800" cy="4552950"/>
          </a:xfrm>
          <a:prstGeom prst="rect">
            <a:avLst/>
          </a:prstGeom>
          <a:noFill/>
          <a:ln w="9525">
            <a:noFill/>
            <a:miter lim="800000"/>
            <a:headEnd/>
            <a:tailEnd/>
          </a:ln>
        </p:spPr>
      </p:pic>
      <p:sp>
        <p:nvSpPr>
          <p:cNvPr id="41987" name="Rectangle 2"/>
          <p:cNvSpPr>
            <a:spLocks noChangeArrowheads="1"/>
          </p:cNvSpPr>
          <p:nvPr/>
        </p:nvSpPr>
        <p:spPr bwMode="auto">
          <a:xfrm>
            <a:off x="631825" y="6453188"/>
            <a:ext cx="7972425" cy="296862"/>
          </a:xfrm>
          <a:prstGeom prst="rect">
            <a:avLst/>
          </a:prstGeom>
          <a:solidFill>
            <a:srgbClr val="FFFFFF"/>
          </a:solidFill>
          <a:ln w="9525">
            <a:noFill/>
            <a:miter lim="800000"/>
            <a:headEnd/>
            <a:tailEnd/>
          </a:ln>
        </p:spPr>
        <p:txBody>
          <a:bodyPr lIns="27432" tIns="18288" rIns="0" bIns="0"/>
          <a:lstStyle/>
          <a:p>
            <a:r>
              <a:rPr lang="es-ES" altLang="ja-JP" sz="1600">
                <a:solidFill>
                  <a:srgbClr val="000000"/>
                </a:solidFill>
                <a:latin typeface="Book Antiqua" pitchFamily="18" charset="0"/>
                <a:cs typeface="ＭＳ Ｐゴシック"/>
              </a:rPr>
              <a:t>Fuente: Consejo Central de Gestión de Desastres</a:t>
            </a:r>
            <a:endParaRPr lang="ja-JP" altLang="es-ES" sz="1600">
              <a:solidFill>
                <a:srgbClr val="000000"/>
              </a:solidFill>
              <a:latin typeface="Book Antiqua" pitchFamily="18" charset="0"/>
              <a:cs typeface="ＭＳ Ｐゴシック"/>
            </a:endParaRPr>
          </a:p>
        </p:txBody>
      </p:sp>
      <p:sp>
        <p:nvSpPr>
          <p:cNvPr id="6" name="正方形/長方形 5"/>
          <p:cNvSpPr/>
          <p:nvPr/>
        </p:nvSpPr>
        <p:spPr>
          <a:xfrm>
            <a:off x="1116013" y="2173288"/>
            <a:ext cx="1152525"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altLang="ja-JP" sz="1000">
                <a:solidFill>
                  <a:schemeClr val="tx1"/>
                </a:solidFill>
              </a:rPr>
              <a:t>TTsunami 2011</a:t>
            </a:r>
          </a:p>
          <a:p>
            <a:pPr algn="ctr">
              <a:defRPr/>
            </a:pPr>
            <a:endParaRPr lang="es-ES" altLang="ja-JP" sz="800">
              <a:solidFill>
                <a:schemeClr val="tx1"/>
              </a:solidFill>
            </a:endParaRPr>
          </a:p>
          <a:p>
            <a:pPr algn="ctr">
              <a:defRPr/>
            </a:pPr>
            <a:r>
              <a:rPr lang="es-ES" altLang="ja-JP" sz="1000">
                <a:solidFill>
                  <a:schemeClr val="tx1"/>
                </a:solidFill>
              </a:rPr>
              <a:t>Mapa de riesgos</a:t>
            </a:r>
            <a:endParaRPr lang="ja-JP" altLang="es-ES" sz="1000">
              <a:solidFill>
                <a:schemeClr val="tx1"/>
              </a:solidFill>
            </a:endParaRPr>
          </a:p>
        </p:txBody>
      </p:sp>
      <p:sp>
        <p:nvSpPr>
          <p:cNvPr id="7" name="正方形/長方形 6"/>
          <p:cNvSpPr/>
          <p:nvPr/>
        </p:nvSpPr>
        <p:spPr>
          <a:xfrm>
            <a:off x="7308850" y="2133600"/>
            <a:ext cx="1150938"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altLang="ja-JP" sz="1000">
                <a:solidFill>
                  <a:schemeClr val="tx1"/>
                </a:solidFill>
              </a:rPr>
              <a:t> Tsunami 2011</a:t>
            </a:r>
          </a:p>
          <a:p>
            <a:pPr algn="ctr">
              <a:defRPr/>
            </a:pPr>
            <a:endParaRPr lang="es-ES" altLang="ja-JP" sz="1000">
              <a:solidFill>
                <a:schemeClr val="tx1"/>
              </a:solidFill>
            </a:endParaRPr>
          </a:p>
          <a:p>
            <a:pPr algn="ctr">
              <a:defRPr/>
            </a:pPr>
            <a:r>
              <a:rPr lang="es-ES" altLang="ja-JP" sz="1000">
                <a:solidFill>
                  <a:schemeClr val="tx1"/>
                </a:solidFill>
              </a:rPr>
              <a:t>Mapa de riesgos</a:t>
            </a:r>
            <a:endParaRPr lang="ja-JP" altLang="es-ES" sz="1000">
              <a:solidFill>
                <a:schemeClr val="tx1"/>
              </a:solidFill>
            </a:endParaRPr>
          </a:p>
        </p:txBody>
      </p:sp>
      <p:sp>
        <p:nvSpPr>
          <p:cNvPr id="10" name="正方形/長方形 9"/>
          <p:cNvSpPr/>
          <p:nvPr/>
        </p:nvSpPr>
        <p:spPr>
          <a:xfrm>
            <a:off x="2268538" y="1989138"/>
            <a:ext cx="1582737"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a:solidFill>
                  <a:schemeClr val="tx1"/>
                </a:solidFill>
              </a:rPr>
              <a:t>Ciudad de Miyako</a:t>
            </a:r>
            <a:endParaRPr lang="ja-JP" altLang="en-US">
              <a:solidFill>
                <a:schemeClr val="tx1"/>
              </a:solidFill>
            </a:endParaRPr>
          </a:p>
        </p:txBody>
      </p:sp>
      <p:sp>
        <p:nvSpPr>
          <p:cNvPr id="11" name="正方形/長方形 10"/>
          <p:cNvSpPr/>
          <p:nvPr/>
        </p:nvSpPr>
        <p:spPr>
          <a:xfrm>
            <a:off x="5148263" y="1989138"/>
            <a:ext cx="1584325"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a:solidFill>
                  <a:schemeClr val="tx1"/>
                </a:solidFill>
              </a:rPr>
              <a:t>Ciudad de Ofunato</a:t>
            </a:r>
            <a:endParaRPr lang="ja-JP" altLang="en-US">
              <a:solidFill>
                <a:schemeClr val="tx1"/>
              </a:solidFill>
            </a:endParaRPr>
          </a:p>
        </p:txBody>
      </p:sp>
      <p:sp>
        <p:nvSpPr>
          <p:cNvPr id="9" name="スライド番号プレースホルダー 4"/>
          <p:cNvSpPr>
            <a:spLocks noGrp="1"/>
          </p:cNvSpPr>
          <p:nvPr>
            <p:ph type="sldNum" sz="quarter" idx="12"/>
          </p:nvPr>
        </p:nvSpPr>
        <p:spPr>
          <a:xfrm>
            <a:off x="8243888" y="6496050"/>
            <a:ext cx="762000" cy="365125"/>
          </a:xfrm>
        </p:spPr>
        <p:txBody>
          <a:bodyPr/>
          <a:lstStyle/>
          <a:p>
            <a:pPr>
              <a:defRPr/>
            </a:pPr>
            <a:fld id="{03439255-554E-4030-BA0E-EADF70760122}" type="slidenum">
              <a:rPr lang="ja-JP" altLang="en-US" sz="1400"/>
              <a:pPr>
                <a:defRPr/>
              </a:pPr>
              <a:t>14</a:t>
            </a:fld>
            <a:endParaRPr lang="ja-JP" alt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グループ化 21"/>
          <p:cNvGrpSpPr>
            <a:grpSpLocks/>
          </p:cNvGrpSpPr>
          <p:nvPr/>
        </p:nvGrpSpPr>
        <p:grpSpPr bwMode="auto">
          <a:xfrm>
            <a:off x="4284663" y="1268413"/>
            <a:ext cx="4679950" cy="5240337"/>
            <a:chOff x="0" y="0"/>
            <a:chExt cx="6562725" cy="7400925"/>
          </a:xfrm>
        </p:grpSpPr>
        <p:pic>
          <p:nvPicPr>
            <p:cNvPr id="44051" name="Picture 1"/>
            <p:cNvPicPr>
              <a:picLocks noChangeAspect="1" noChangeArrowheads="1"/>
            </p:cNvPicPr>
            <p:nvPr/>
          </p:nvPicPr>
          <p:blipFill>
            <a:blip r:embed="rId3" cstate="print"/>
            <a:srcRect/>
            <a:stretch>
              <a:fillRect/>
            </a:stretch>
          </p:blipFill>
          <p:spPr bwMode="auto">
            <a:xfrm>
              <a:off x="19050" y="0"/>
              <a:ext cx="6543675" cy="2466975"/>
            </a:xfrm>
            <a:prstGeom prst="rect">
              <a:avLst/>
            </a:prstGeom>
            <a:noFill/>
            <a:ln w="9525">
              <a:noFill/>
              <a:miter lim="800000"/>
              <a:headEnd/>
              <a:tailEnd/>
            </a:ln>
          </p:spPr>
        </p:pic>
        <p:pic>
          <p:nvPicPr>
            <p:cNvPr id="44052" name="Picture 2"/>
            <p:cNvPicPr>
              <a:picLocks noChangeAspect="1" noChangeArrowheads="1"/>
            </p:cNvPicPr>
            <p:nvPr/>
          </p:nvPicPr>
          <p:blipFill>
            <a:blip r:embed="rId4" cstate="print"/>
            <a:srcRect/>
            <a:stretch>
              <a:fillRect/>
            </a:stretch>
          </p:blipFill>
          <p:spPr bwMode="auto">
            <a:xfrm>
              <a:off x="9525" y="2466975"/>
              <a:ext cx="6543675" cy="2466975"/>
            </a:xfrm>
            <a:prstGeom prst="rect">
              <a:avLst/>
            </a:prstGeom>
            <a:noFill/>
            <a:ln w="9525">
              <a:noFill/>
              <a:miter lim="800000"/>
              <a:headEnd/>
              <a:tailEnd/>
            </a:ln>
          </p:spPr>
        </p:pic>
        <p:pic>
          <p:nvPicPr>
            <p:cNvPr id="44053" name="Picture 3"/>
            <p:cNvPicPr>
              <a:picLocks noChangeAspect="1" noChangeArrowheads="1"/>
            </p:cNvPicPr>
            <p:nvPr/>
          </p:nvPicPr>
          <p:blipFill>
            <a:blip r:embed="rId5" cstate="print"/>
            <a:srcRect/>
            <a:stretch>
              <a:fillRect/>
            </a:stretch>
          </p:blipFill>
          <p:spPr bwMode="auto">
            <a:xfrm>
              <a:off x="0" y="4933950"/>
              <a:ext cx="6543675" cy="2466975"/>
            </a:xfrm>
            <a:prstGeom prst="rect">
              <a:avLst/>
            </a:prstGeom>
            <a:noFill/>
            <a:ln w="9525">
              <a:noFill/>
              <a:miter lim="800000"/>
              <a:headEnd/>
              <a:tailEnd/>
            </a:ln>
          </p:spPr>
        </p:pic>
      </p:grpSp>
      <p:grpSp>
        <p:nvGrpSpPr>
          <p:cNvPr id="44034" name="グループ化 7"/>
          <p:cNvGrpSpPr>
            <a:grpSpLocks/>
          </p:cNvGrpSpPr>
          <p:nvPr/>
        </p:nvGrpSpPr>
        <p:grpSpPr bwMode="auto">
          <a:xfrm>
            <a:off x="179388" y="4076700"/>
            <a:ext cx="4105275" cy="2592388"/>
            <a:chOff x="3708400" y="188913"/>
            <a:chExt cx="5265738" cy="3024187"/>
          </a:xfrm>
        </p:grpSpPr>
        <p:pic>
          <p:nvPicPr>
            <p:cNvPr id="44047" name="Picture 6"/>
            <p:cNvPicPr>
              <a:picLocks noChangeAspect="1" noChangeArrowheads="1"/>
            </p:cNvPicPr>
            <p:nvPr/>
          </p:nvPicPr>
          <p:blipFill>
            <a:blip r:embed="rId6" cstate="print"/>
            <a:srcRect/>
            <a:stretch>
              <a:fillRect/>
            </a:stretch>
          </p:blipFill>
          <p:spPr bwMode="auto">
            <a:xfrm>
              <a:off x="3708400" y="188913"/>
              <a:ext cx="5265738" cy="3024187"/>
            </a:xfrm>
            <a:prstGeom prst="rect">
              <a:avLst/>
            </a:prstGeom>
            <a:noFill/>
            <a:ln w="9525">
              <a:noFill/>
              <a:miter lim="800000"/>
              <a:headEnd/>
              <a:tailEnd/>
            </a:ln>
          </p:spPr>
        </p:pic>
        <p:sp>
          <p:nvSpPr>
            <p:cNvPr id="11" name="下矢印 10"/>
            <p:cNvSpPr/>
            <p:nvPr/>
          </p:nvSpPr>
          <p:spPr>
            <a:xfrm rot="17993094">
              <a:off x="4878318" y="1240773"/>
              <a:ext cx="431497" cy="287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下矢印 11"/>
            <p:cNvSpPr/>
            <p:nvPr/>
          </p:nvSpPr>
          <p:spPr>
            <a:xfrm rot="17993094">
              <a:off x="5522882" y="302592"/>
              <a:ext cx="433349" cy="291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下矢印 12"/>
            <p:cNvSpPr/>
            <p:nvPr/>
          </p:nvSpPr>
          <p:spPr>
            <a:xfrm rot="17993094">
              <a:off x="4228847" y="2031450"/>
              <a:ext cx="433349" cy="289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pic>
        <p:nvPicPr>
          <p:cNvPr id="44035" name="Picture 2"/>
          <p:cNvPicPr>
            <a:picLocks noChangeAspect="1" noChangeArrowheads="1"/>
          </p:cNvPicPr>
          <p:nvPr/>
        </p:nvPicPr>
        <p:blipFill>
          <a:blip r:embed="rId7" cstate="print"/>
          <a:srcRect/>
          <a:stretch>
            <a:fillRect/>
          </a:stretch>
        </p:blipFill>
        <p:spPr bwMode="auto">
          <a:xfrm>
            <a:off x="179388" y="1125538"/>
            <a:ext cx="4064000" cy="2951162"/>
          </a:xfrm>
          <a:prstGeom prst="rect">
            <a:avLst/>
          </a:prstGeom>
          <a:noFill/>
          <a:ln w="9525">
            <a:noFill/>
            <a:miter lim="800000"/>
            <a:headEnd/>
            <a:tailEnd/>
          </a:ln>
        </p:spPr>
      </p:pic>
      <p:sp>
        <p:nvSpPr>
          <p:cNvPr id="44036" name="テキスト ボックス 14"/>
          <p:cNvSpPr txBox="1">
            <a:spLocks noChangeArrowheads="1"/>
          </p:cNvSpPr>
          <p:nvPr/>
        </p:nvSpPr>
        <p:spPr bwMode="auto">
          <a:xfrm>
            <a:off x="6732588" y="5084763"/>
            <a:ext cx="3176587" cy="641350"/>
          </a:xfrm>
          <a:prstGeom prst="rect">
            <a:avLst/>
          </a:prstGeom>
          <a:noFill/>
          <a:ln w="9525">
            <a:noFill/>
            <a:miter lim="800000"/>
            <a:headEnd/>
            <a:tailEnd/>
          </a:ln>
        </p:spPr>
        <p:txBody>
          <a:bodyPr wrap="none">
            <a:spAutoFit/>
          </a:bodyPr>
          <a:lstStyle/>
          <a:p>
            <a:r>
              <a:rPr lang="es-ES" altLang="ja-JP">
                <a:latin typeface="Calibri" pitchFamily="34" charset="0"/>
                <a:cs typeface="ＭＳ Ｐゴシック"/>
              </a:rPr>
              <a:t>Mapa de riesgos del Tsunami en</a:t>
            </a:r>
          </a:p>
          <a:p>
            <a:r>
              <a:rPr lang="es-ES" altLang="ja-JP">
                <a:latin typeface="Calibri" pitchFamily="34" charset="0"/>
                <a:cs typeface="ＭＳ Ｐゴシック"/>
              </a:rPr>
              <a:t> la ciudad de Sendai</a:t>
            </a:r>
            <a:endParaRPr lang="ja-JP" altLang="es-ES">
              <a:latin typeface="Calibri" pitchFamily="34" charset="0"/>
              <a:cs typeface="ＭＳ Ｐゴシック"/>
            </a:endParaRPr>
          </a:p>
        </p:txBody>
      </p:sp>
      <p:sp>
        <p:nvSpPr>
          <p:cNvPr id="44037" name="テキスト ボックス 15"/>
          <p:cNvSpPr txBox="1">
            <a:spLocks noChangeArrowheads="1"/>
          </p:cNvSpPr>
          <p:nvPr/>
        </p:nvSpPr>
        <p:spPr bwMode="auto">
          <a:xfrm>
            <a:off x="1547813" y="6165850"/>
            <a:ext cx="1119187" cy="366713"/>
          </a:xfrm>
          <a:prstGeom prst="rect">
            <a:avLst/>
          </a:prstGeom>
          <a:solidFill>
            <a:schemeClr val="bg1"/>
          </a:solidFill>
          <a:ln w="9525">
            <a:noFill/>
            <a:miter lim="800000"/>
            <a:headEnd/>
            <a:tailEnd/>
          </a:ln>
        </p:spPr>
        <p:txBody>
          <a:bodyPr wrap="none">
            <a:spAutoFit/>
          </a:bodyPr>
          <a:lstStyle/>
          <a:p>
            <a:r>
              <a:rPr lang="es-ES" altLang="ja-JP">
                <a:latin typeface="Calibri" pitchFamily="34" charset="0"/>
                <a:cs typeface="ＭＳ Ｐゴシック"/>
              </a:rPr>
              <a:t>Río Natori</a:t>
            </a:r>
            <a:endParaRPr lang="ja-JP" altLang="es-ES">
              <a:latin typeface="Calibri" pitchFamily="34" charset="0"/>
              <a:cs typeface="ＭＳ Ｐゴシック"/>
            </a:endParaRPr>
          </a:p>
        </p:txBody>
      </p:sp>
      <p:cxnSp>
        <p:nvCxnSpPr>
          <p:cNvPr id="19" name="直線矢印コネクタ 18"/>
          <p:cNvCxnSpPr/>
          <p:nvPr/>
        </p:nvCxnSpPr>
        <p:spPr>
          <a:xfrm flipV="1">
            <a:off x="2700338" y="6021388"/>
            <a:ext cx="2592387" cy="144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39" name="テキスト ボックス 26"/>
          <p:cNvSpPr txBox="1">
            <a:spLocks noChangeArrowheads="1"/>
          </p:cNvSpPr>
          <p:nvPr/>
        </p:nvSpPr>
        <p:spPr bwMode="auto">
          <a:xfrm rot="-3092502">
            <a:off x="133350" y="4633913"/>
            <a:ext cx="1244600" cy="304800"/>
          </a:xfrm>
          <a:prstGeom prst="rect">
            <a:avLst/>
          </a:prstGeom>
          <a:solidFill>
            <a:schemeClr val="bg1"/>
          </a:solidFill>
          <a:ln w="9525">
            <a:noFill/>
            <a:miter lim="800000"/>
            <a:headEnd/>
            <a:tailEnd/>
          </a:ln>
        </p:spPr>
        <p:txBody>
          <a:bodyPr wrap="none">
            <a:spAutoFit/>
          </a:bodyPr>
          <a:lstStyle/>
          <a:p>
            <a:r>
              <a:rPr lang="es-ES" altLang="ja-JP" sz="1400">
                <a:solidFill>
                  <a:srgbClr val="376092"/>
                </a:solidFill>
                <a:latin typeface="Calibri" pitchFamily="34" charset="0"/>
                <a:cs typeface="ＭＳ Ｐゴシック"/>
              </a:rPr>
              <a:t>Área inundada</a:t>
            </a:r>
            <a:endParaRPr lang="ja-JP" altLang="es-ES" sz="1400">
              <a:solidFill>
                <a:srgbClr val="376092"/>
              </a:solidFill>
              <a:latin typeface="Calibri" pitchFamily="34" charset="0"/>
              <a:cs typeface="ＭＳ Ｐゴシック"/>
            </a:endParaRPr>
          </a:p>
        </p:txBody>
      </p:sp>
      <p:sp>
        <p:nvSpPr>
          <p:cNvPr id="44040" name="テキスト ボックス 27"/>
          <p:cNvSpPr txBox="1">
            <a:spLocks noChangeArrowheads="1"/>
          </p:cNvSpPr>
          <p:nvPr/>
        </p:nvSpPr>
        <p:spPr bwMode="auto">
          <a:xfrm>
            <a:off x="1116013" y="3644900"/>
            <a:ext cx="2432050" cy="641350"/>
          </a:xfrm>
          <a:prstGeom prst="rect">
            <a:avLst/>
          </a:prstGeom>
          <a:solidFill>
            <a:schemeClr val="bg1"/>
          </a:solidFill>
          <a:ln w="9525">
            <a:noFill/>
            <a:miter lim="800000"/>
            <a:headEnd/>
            <a:tailEnd/>
          </a:ln>
        </p:spPr>
        <p:txBody>
          <a:bodyPr wrap="none">
            <a:spAutoFit/>
          </a:bodyPr>
          <a:lstStyle/>
          <a:p>
            <a:r>
              <a:rPr lang="es-ES" altLang="ja-JP">
                <a:latin typeface="Calibri" pitchFamily="34" charset="0"/>
                <a:cs typeface="ＭＳ Ｐゴシック"/>
              </a:rPr>
              <a:t>Tsunami en la ciudad de</a:t>
            </a:r>
          </a:p>
          <a:p>
            <a:r>
              <a:rPr lang="es-ES" altLang="ja-JP">
                <a:latin typeface="Calibri" pitchFamily="34" charset="0"/>
                <a:cs typeface="ＭＳ Ｐゴシック"/>
              </a:rPr>
              <a:t>Natori</a:t>
            </a:r>
          </a:p>
        </p:txBody>
      </p:sp>
      <p:sp>
        <p:nvSpPr>
          <p:cNvPr id="44041" name="タイトル 1"/>
          <p:cNvSpPr>
            <a:spLocks noGrp="1"/>
          </p:cNvSpPr>
          <p:nvPr>
            <p:ph type="title"/>
          </p:nvPr>
        </p:nvSpPr>
        <p:spPr>
          <a:xfrm>
            <a:off x="457200" y="-26988"/>
            <a:ext cx="8229600" cy="1143001"/>
          </a:xfrm>
        </p:spPr>
        <p:txBody>
          <a:bodyPr/>
          <a:lstStyle/>
          <a:p>
            <a:pPr eaLnBrk="1" hangingPunct="1"/>
            <a:r>
              <a:rPr lang="es-ES" altLang="ja-JP" sz="3600" smtClean="0"/>
              <a:t>Área de inundación y mapa de riesgos</a:t>
            </a:r>
            <a:endParaRPr lang="ja-JP" altLang="es-ES" sz="3600" smtClean="0"/>
          </a:p>
        </p:txBody>
      </p:sp>
      <p:sp>
        <p:nvSpPr>
          <p:cNvPr id="44042" name="テキスト ボックス 19"/>
          <p:cNvSpPr txBox="1">
            <a:spLocks noChangeArrowheads="1"/>
          </p:cNvSpPr>
          <p:nvPr/>
        </p:nvSpPr>
        <p:spPr bwMode="auto">
          <a:xfrm>
            <a:off x="4716463" y="3789363"/>
            <a:ext cx="2208212" cy="366712"/>
          </a:xfrm>
          <a:prstGeom prst="rect">
            <a:avLst/>
          </a:prstGeom>
          <a:solidFill>
            <a:schemeClr val="bg1"/>
          </a:solidFill>
          <a:ln w="9525">
            <a:noFill/>
            <a:miter lim="800000"/>
            <a:headEnd/>
            <a:tailEnd/>
          </a:ln>
        </p:spPr>
        <p:txBody>
          <a:bodyPr wrap="none">
            <a:spAutoFit/>
          </a:bodyPr>
          <a:lstStyle/>
          <a:p>
            <a:r>
              <a:rPr lang="es-ES" altLang="ja-JP">
                <a:latin typeface="Calibri" pitchFamily="34" charset="0"/>
                <a:cs typeface="ＭＳ Ｐゴシック"/>
              </a:rPr>
              <a:t>Área de la inundación</a:t>
            </a:r>
          </a:p>
        </p:txBody>
      </p:sp>
      <p:cxnSp>
        <p:nvCxnSpPr>
          <p:cNvPr id="26" name="直線矢印コネクタ 25"/>
          <p:cNvCxnSpPr>
            <a:stCxn id="44036" idx="1"/>
          </p:cNvCxnSpPr>
          <p:nvPr/>
        </p:nvCxnSpPr>
        <p:spPr>
          <a:xfrm rot="10800000">
            <a:off x="6156325" y="5081588"/>
            <a:ext cx="576263" cy="323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4" name="テキスト ボックス 28"/>
          <p:cNvSpPr txBox="1">
            <a:spLocks noChangeArrowheads="1"/>
          </p:cNvSpPr>
          <p:nvPr/>
        </p:nvSpPr>
        <p:spPr bwMode="auto">
          <a:xfrm>
            <a:off x="5867400" y="5949950"/>
            <a:ext cx="1119188" cy="366713"/>
          </a:xfrm>
          <a:prstGeom prst="rect">
            <a:avLst/>
          </a:prstGeom>
          <a:solidFill>
            <a:schemeClr val="bg1"/>
          </a:solidFill>
          <a:ln w="9525">
            <a:noFill/>
            <a:miter lim="800000"/>
            <a:headEnd/>
            <a:tailEnd/>
          </a:ln>
        </p:spPr>
        <p:txBody>
          <a:bodyPr wrap="none">
            <a:spAutoFit/>
          </a:bodyPr>
          <a:lstStyle/>
          <a:p>
            <a:r>
              <a:rPr lang="es-ES" altLang="ja-JP">
                <a:latin typeface="Calibri" pitchFamily="34" charset="0"/>
                <a:cs typeface="ＭＳ Ｐゴシック"/>
              </a:rPr>
              <a:t>Río Natori</a:t>
            </a:r>
            <a:endParaRPr lang="ja-JP" altLang="es-ES">
              <a:latin typeface="Calibri" pitchFamily="34" charset="0"/>
              <a:cs typeface="ＭＳ Ｐゴシック"/>
            </a:endParaRPr>
          </a:p>
        </p:txBody>
      </p:sp>
      <p:sp>
        <p:nvSpPr>
          <p:cNvPr id="21" name="スライド番号プレースホルダー 4"/>
          <p:cNvSpPr>
            <a:spLocks noGrp="1"/>
          </p:cNvSpPr>
          <p:nvPr>
            <p:ph type="sldNum" sz="quarter" idx="12"/>
          </p:nvPr>
        </p:nvSpPr>
        <p:spPr>
          <a:xfrm>
            <a:off x="8243888" y="6496050"/>
            <a:ext cx="762000" cy="365125"/>
          </a:xfrm>
        </p:spPr>
        <p:txBody>
          <a:bodyPr/>
          <a:lstStyle/>
          <a:p>
            <a:pPr>
              <a:defRPr/>
            </a:pPr>
            <a:fld id="{31D11A86-904D-46FB-8BE2-85016ED5574E}" type="slidenum">
              <a:rPr lang="ja-JP" altLang="en-US" sz="1400"/>
              <a:pPr>
                <a:defRPr/>
              </a:pPr>
              <a:t>15</a:t>
            </a:fld>
            <a:endParaRPr lang="ja-JP" altLang="en-US" sz="1400" dirty="0"/>
          </a:p>
        </p:txBody>
      </p:sp>
      <p:sp>
        <p:nvSpPr>
          <p:cNvPr id="44046" name="テキスト ボックス 29"/>
          <p:cNvSpPr txBox="1">
            <a:spLocks noChangeArrowheads="1"/>
          </p:cNvSpPr>
          <p:nvPr/>
        </p:nvSpPr>
        <p:spPr bwMode="auto">
          <a:xfrm>
            <a:off x="4427538" y="1916113"/>
            <a:ext cx="1816100" cy="366712"/>
          </a:xfrm>
          <a:prstGeom prst="rect">
            <a:avLst/>
          </a:prstGeom>
          <a:solidFill>
            <a:schemeClr val="bg1"/>
          </a:solidFill>
          <a:ln w="9525">
            <a:noFill/>
            <a:miter lim="800000"/>
            <a:headEnd/>
            <a:tailEnd/>
          </a:ln>
        </p:spPr>
        <p:txBody>
          <a:bodyPr wrap="none">
            <a:spAutoFit/>
          </a:bodyPr>
          <a:lstStyle/>
          <a:p>
            <a:r>
              <a:rPr lang="es-ES" altLang="ja-JP" b="1">
                <a:latin typeface="Calibri" pitchFamily="34" charset="0"/>
                <a:cs typeface="ＭＳ Ｐゴシック"/>
              </a:rPr>
              <a:t>Ciudad de Sendai</a:t>
            </a:r>
            <a:endParaRPr lang="ja-JP" altLang="es-ES" b="1">
              <a:latin typeface="Calibri" pitchFamily="34" charset="0"/>
              <a:cs typeface="ＭＳ Ｐゴシック"/>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タイトル 1"/>
          <p:cNvSpPr>
            <a:spLocks noGrp="1"/>
          </p:cNvSpPr>
          <p:nvPr>
            <p:ph type="title"/>
          </p:nvPr>
        </p:nvSpPr>
        <p:spPr>
          <a:xfrm>
            <a:off x="395288" y="44450"/>
            <a:ext cx="8229600" cy="1143000"/>
          </a:xfrm>
        </p:spPr>
        <p:txBody>
          <a:bodyPr/>
          <a:lstStyle/>
          <a:p>
            <a:pPr eaLnBrk="1" hangingPunct="1"/>
            <a:r>
              <a:rPr lang="es-ES" altLang="ja-JP" sz="3200" smtClean="0"/>
              <a:t>Área de inundación y altural del tsunami</a:t>
            </a:r>
            <a:br>
              <a:rPr lang="es-ES" altLang="ja-JP" sz="3200" smtClean="0"/>
            </a:br>
            <a:r>
              <a:rPr lang="es-ES" altLang="ja-JP" sz="3200" smtClean="0"/>
              <a:t>en Minami-Sanriku</a:t>
            </a:r>
            <a:endParaRPr lang="ja-JP" altLang="es-ES" sz="3200" smtClean="0"/>
          </a:p>
        </p:txBody>
      </p:sp>
      <p:pic>
        <p:nvPicPr>
          <p:cNvPr id="46082" name="Picture 2"/>
          <p:cNvPicPr>
            <a:picLocks noChangeAspect="1" noChangeArrowheads="1"/>
          </p:cNvPicPr>
          <p:nvPr/>
        </p:nvPicPr>
        <p:blipFill>
          <a:blip r:embed="rId3" cstate="print"/>
          <a:srcRect/>
          <a:stretch>
            <a:fillRect/>
          </a:stretch>
        </p:blipFill>
        <p:spPr bwMode="auto">
          <a:xfrm>
            <a:off x="323850" y="981075"/>
            <a:ext cx="8035925" cy="5334000"/>
          </a:xfrm>
          <a:prstGeom prst="rect">
            <a:avLst/>
          </a:prstGeom>
          <a:noFill/>
          <a:ln w="9525">
            <a:noFill/>
            <a:miter lim="800000"/>
            <a:headEnd/>
            <a:tailEnd/>
          </a:ln>
        </p:spPr>
      </p:pic>
      <p:sp>
        <p:nvSpPr>
          <p:cNvPr id="46083" name="Rectangle 2"/>
          <p:cNvSpPr>
            <a:spLocks noChangeArrowheads="1"/>
          </p:cNvSpPr>
          <p:nvPr/>
        </p:nvSpPr>
        <p:spPr bwMode="auto">
          <a:xfrm>
            <a:off x="487363" y="6597650"/>
            <a:ext cx="7972425" cy="296863"/>
          </a:xfrm>
          <a:prstGeom prst="rect">
            <a:avLst/>
          </a:prstGeom>
          <a:solidFill>
            <a:srgbClr val="FFFFFF"/>
          </a:solidFill>
          <a:ln w="9525">
            <a:noFill/>
            <a:miter lim="800000"/>
            <a:headEnd/>
            <a:tailEnd/>
          </a:ln>
        </p:spPr>
        <p:txBody>
          <a:bodyPr lIns="27432" tIns="18288" rIns="0" bIns="0"/>
          <a:lstStyle/>
          <a:p>
            <a:r>
              <a:rPr lang="es-ES" altLang="ja-JP" sz="1600">
                <a:solidFill>
                  <a:srgbClr val="000000"/>
                </a:solidFill>
                <a:latin typeface="Book Antiqua" pitchFamily="18" charset="0"/>
                <a:cs typeface="ＭＳ Ｐゴシック"/>
              </a:rPr>
              <a:t>Fuente: Consejo Central para la Gestión de Desastres</a:t>
            </a:r>
            <a:endParaRPr lang="ja-JP" altLang="es-ES" sz="1600">
              <a:solidFill>
                <a:srgbClr val="000000"/>
              </a:solidFill>
              <a:latin typeface="Book Antiqua" pitchFamily="18" charset="0"/>
              <a:cs typeface="ＭＳ Ｐゴシック"/>
            </a:endParaRPr>
          </a:p>
        </p:txBody>
      </p:sp>
      <p:sp>
        <p:nvSpPr>
          <p:cNvPr id="6" name="正方形/長方形 5"/>
          <p:cNvSpPr/>
          <p:nvPr/>
        </p:nvSpPr>
        <p:spPr>
          <a:xfrm>
            <a:off x="611188" y="1268413"/>
            <a:ext cx="1728787"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ja-JP" dirty="0">
                <a:solidFill>
                  <a:schemeClr val="tx1"/>
                </a:solidFill>
              </a:rPr>
              <a:t>Minami-</a:t>
            </a:r>
            <a:r>
              <a:rPr lang="en-US" altLang="ja-JP" dirty="0" err="1">
                <a:solidFill>
                  <a:schemeClr val="tx1"/>
                </a:solidFill>
              </a:rPr>
              <a:t>Sanriku</a:t>
            </a:r>
            <a:endParaRPr lang="ja-JP" altLang="en-US" dirty="0">
              <a:solidFill>
                <a:schemeClr val="tx1"/>
              </a:solidFill>
            </a:endParaRPr>
          </a:p>
        </p:txBody>
      </p:sp>
      <p:sp>
        <p:nvSpPr>
          <p:cNvPr id="7" name="正方形/長方形 6"/>
          <p:cNvSpPr/>
          <p:nvPr/>
        </p:nvSpPr>
        <p:spPr>
          <a:xfrm>
            <a:off x="755650" y="5300663"/>
            <a:ext cx="11525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ja-JP" sz="1000" dirty="0">
                <a:solidFill>
                  <a:schemeClr val="tx1"/>
                </a:solidFill>
              </a:rPr>
              <a:t>Inundation estimate</a:t>
            </a:r>
            <a:endParaRPr lang="ja-JP" altLang="en-US" sz="1000" dirty="0">
              <a:solidFill>
                <a:schemeClr val="tx1"/>
              </a:solidFill>
            </a:endParaRPr>
          </a:p>
        </p:txBody>
      </p:sp>
      <p:sp>
        <p:nvSpPr>
          <p:cNvPr id="8" name="正方形/長方形 7"/>
          <p:cNvSpPr/>
          <p:nvPr/>
        </p:nvSpPr>
        <p:spPr>
          <a:xfrm>
            <a:off x="8101013" y="1700213"/>
            <a:ext cx="287337" cy="108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fontAlgn="auto">
              <a:spcBef>
                <a:spcPts val="0"/>
              </a:spcBef>
              <a:spcAft>
                <a:spcPts val="0"/>
              </a:spcAft>
              <a:defRPr/>
            </a:pPr>
            <a:r>
              <a:rPr lang="en-US" altLang="ja-JP" sz="1000" dirty="0">
                <a:solidFill>
                  <a:schemeClr val="tx1"/>
                </a:solidFill>
              </a:rPr>
              <a:t>Height (m)</a:t>
            </a:r>
            <a:endParaRPr lang="ja-JP" altLang="en-US" sz="1000" dirty="0">
              <a:solidFill>
                <a:schemeClr val="tx1"/>
              </a:solidFill>
            </a:endParaRPr>
          </a:p>
        </p:txBody>
      </p:sp>
      <p:sp>
        <p:nvSpPr>
          <p:cNvPr id="9" name="正方形/長方形 8"/>
          <p:cNvSpPr/>
          <p:nvPr/>
        </p:nvSpPr>
        <p:spPr>
          <a:xfrm>
            <a:off x="3233738" y="1555750"/>
            <a:ext cx="935037" cy="82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ES" altLang="ja-JP" sz="900">
                <a:solidFill>
                  <a:schemeClr val="tx1"/>
                </a:solidFill>
                <a:cs typeface="Arial" charset="0"/>
              </a:rPr>
              <a:t>Tipo Meiji-Sanriku</a:t>
            </a:r>
          </a:p>
          <a:p>
            <a:pPr algn="ctr">
              <a:defRPr/>
            </a:pPr>
            <a:r>
              <a:rPr lang="es-ES" altLang="ja-JP" sz="900">
                <a:solidFill>
                  <a:schemeClr val="tx1"/>
                </a:solidFill>
                <a:cs typeface="Arial" charset="0"/>
              </a:rPr>
              <a:t>Superficie de la tierra</a:t>
            </a:r>
          </a:p>
          <a:p>
            <a:pPr algn="ctr">
              <a:defRPr/>
            </a:pPr>
            <a:r>
              <a:rPr lang="es-ES" altLang="ja-JP" sz="900">
                <a:solidFill>
                  <a:schemeClr val="tx1"/>
                </a:solidFill>
                <a:cs typeface="Arial" charset="0"/>
              </a:rPr>
              <a:t>Altura máx. del punto de penetración máx.</a:t>
            </a:r>
          </a:p>
          <a:p>
            <a:pPr algn="ctr">
              <a:defRPr/>
            </a:pPr>
            <a:r>
              <a:rPr lang="es-ES" altLang="ja-JP" sz="900">
                <a:solidFill>
                  <a:schemeClr val="tx1"/>
                </a:solidFill>
                <a:cs typeface="Arial" charset="0"/>
              </a:rPr>
              <a:t>Profundidad de la inundación</a:t>
            </a:r>
          </a:p>
          <a:p>
            <a:pPr algn="ctr">
              <a:defRPr/>
            </a:pPr>
            <a:r>
              <a:rPr lang="es-ES" altLang="ja-JP" sz="900">
                <a:solidFill>
                  <a:schemeClr val="tx1"/>
                </a:solidFill>
                <a:cs typeface="Arial" charset="0"/>
              </a:rPr>
              <a:t>Límite de la inundación</a:t>
            </a:r>
          </a:p>
        </p:txBody>
      </p:sp>
      <p:sp>
        <p:nvSpPr>
          <p:cNvPr id="10" name="正方形/長方形 9"/>
          <p:cNvSpPr/>
          <p:nvPr/>
        </p:nvSpPr>
        <p:spPr>
          <a:xfrm>
            <a:off x="7235825" y="3716338"/>
            <a:ext cx="1296988" cy="1008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ts val="600"/>
              </a:lnSpc>
              <a:defRPr/>
            </a:pPr>
            <a:r>
              <a:rPr lang="es-ES" altLang="ja-JP" sz="1300">
                <a:solidFill>
                  <a:schemeClr val="tx1"/>
                </a:solidFill>
              </a:rPr>
              <a:t> Línea de cruce</a:t>
            </a:r>
          </a:p>
          <a:p>
            <a:pPr>
              <a:lnSpc>
                <a:spcPts val="600"/>
              </a:lnSpc>
              <a:defRPr/>
            </a:pPr>
            <a:endParaRPr lang="es-ES" altLang="ja-JP" sz="1200">
              <a:solidFill>
                <a:schemeClr val="tx1"/>
              </a:solidFill>
            </a:endParaRPr>
          </a:p>
          <a:p>
            <a:pPr>
              <a:lnSpc>
                <a:spcPts val="600"/>
              </a:lnSpc>
              <a:defRPr/>
            </a:pPr>
            <a:endParaRPr lang="es-ES" altLang="ja-JP" sz="1200">
              <a:solidFill>
                <a:schemeClr val="tx1"/>
              </a:solidFill>
            </a:endParaRPr>
          </a:p>
          <a:p>
            <a:pPr>
              <a:lnSpc>
                <a:spcPts val="600"/>
              </a:lnSpc>
              <a:defRPr/>
            </a:pPr>
            <a:r>
              <a:rPr lang="es-ES" altLang="ja-JP" sz="1300">
                <a:solidFill>
                  <a:schemeClr val="tx1"/>
                </a:solidFill>
              </a:rPr>
              <a:t>Área de inundación</a:t>
            </a:r>
          </a:p>
          <a:p>
            <a:pPr>
              <a:lnSpc>
                <a:spcPts val="600"/>
              </a:lnSpc>
              <a:defRPr/>
            </a:pPr>
            <a:endParaRPr lang="es-ES" altLang="ja-JP" sz="1200">
              <a:solidFill>
                <a:schemeClr val="tx1"/>
              </a:solidFill>
            </a:endParaRPr>
          </a:p>
          <a:p>
            <a:pPr>
              <a:lnSpc>
                <a:spcPts val="600"/>
              </a:lnSpc>
              <a:defRPr/>
            </a:pPr>
            <a:endParaRPr lang="es-ES" altLang="ja-JP" sz="1200">
              <a:solidFill>
                <a:schemeClr val="tx1"/>
              </a:solidFill>
            </a:endParaRPr>
          </a:p>
          <a:p>
            <a:pPr>
              <a:lnSpc>
                <a:spcPts val="600"/>
              </a:lnSpc>
              <a:defRPr/>
            </a:pPr>
            <a:r>
              <a:rPr lang="es-ES" altLang="ja-JP" sz="1200">
                <a:solidFill>
                  <a:schemeClr val="tx1"/>
                </a:solidFill>
              </a:rPr>
              <a:t> </a:t>
            </a:r>
          </a:p>
          <a:p>
            <a:pPr>
              <a:lnSpc>
                <a:spcPts val="600"/>
              </a:lnSpc>
              <a:defRPr/>
            </a:pPr>
            <a:r>
              <a:rPr lang="es-ES" altLang="ja-JP" sz="1300">
                <a:solidFill>
                  <a:schemeClr val="tx1"/>
                </a:solidFill>
              </a:rPr>
              <a:t>Profundidad de la inundación</a:t>
            </a:r>
          </a:p>
          <a:p>
            <a:pPr>
              <a:lnSpc>
                <a:spcPts val="600"/>
              </a:lnSpc>
              <a:defRPr/>
            </a:pPr>
            <a:endParaRPr lang="es-ES" altLang="ja-JP" sz="1200">
              <a:solidFill>
                <a:schemeClr val="tx1"/>
              </a:solidFill>
            </a:endParaRPr>
          </a:p>
          <a:p>
            <a:pPr>
              <a:lnSpc>
                <a:spcPts val="600"/>
              </a:lnSpc>
              <a:defRPr/>
            </a:pPr>
            <a:endParaRPr lang="es-ES" altLang="ja-JP" sz="1200">
              <a:solidFill>
                <a:schemeClr val="tx1"/>
              </a:solidFill>
            </a:endParaRPr>
          </a:p>
          <a:p>
            <a:pPr>
              <a:lnSpc>
                <a:spcPts val="600"/>
              </a:lnSpc>
              <a:defRPr/>
            </a:pPr>
            <a:endParaRPr lang="es-ES" altLang="ja-JP" sz="1200">
              <a:solidFill>
                <a:schemeClr val="tx1"/>
              </a:solidFill>
            </a:endParaRPr>
          </a:p>
          <a:p>
            <a:pPr>
              <a:lnSpc>
                <a:spcPts val="600"/>
              </a:lnSpc>
              <a:defRPr/>
            </a:pPr>
            <a:r>
              <a:rPr lang="es-ES" altLang="ja-JP" sz="1300">
                <a:solidFill>
                  <a:schemeClr val="tx1"/>
                </a:solidFill>
              </a:rPr>
              <a:t>Altura máx. del punto de penetración máx. máx.</a:t>
            </a:r>
          </a:p>
        </p:txBody>
      </p:sp>
      <p:sp>
        <p:nvSpPr>
          <p:cNvPr id="11" name="正方形/長方形 10"/>
          <p:cNvSpPr/>
          <p:nvPr/>
        </p:nvSpPr>
        <p:spPr>
          <a:xfrm>
            <a:off x="6875463" y="4941888"/>
            <a:ext cx="2089150" cy="1916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lnSpc>
                <a:spcPts val="600"/>
              </a:lnSpc>
              <a:spcBef>
                <a:spcPts val="0"/>
              </a:spcBef>
              <a:spcAft>
                <a:spcPts val="0"/>
              </a:spcAft>
              <a:defRPr/>
            </a:pPr>
            <a:r>
              <a:rPr lang="en-US" altLang="ja-JP" sz="1300" dirty="0">
                <a:solidFill>
                  <a:schemeClr val="tx1"/>
                </a:solidFill>
              </a:rPr>
              <a:t> </a:t>
            </a:r>
          </a:p>
        </p:txBody>
      </p:sp>
      <p:sp>
        <p:nvSpPr>
          <p:cNvPr id="12" name="スライド番号プレースホルダー 4"/>
          <p:cNvSpPr>
            <a:spLocks noGrp="1"/>
          </p:cNvSpPr>
          <p:nvPr>
            <p:ph type="sldNum" sz="quarter" idx="12"/>
          </p:nvPr>
        </p:nvSpPr>
        <p:spPr>
          <a:xfrm>
            <a:off x="8243888" y="6496050"/>
            <a:ext cx="762000" cy="365125"/>
          </a:xfrm>
        </p:spPr>
        <p:txBody>
          <a:bodyPr/>
          <a:lstStyle/>
          <a:p>
            <a:pPr>
              <a:defRPr/>
            </a:pPr>
            <a:fld id="{4FCA1A12-72BE-4A9E-A5CB-76C4C5FF6851}" type="slidenum">
              <a:rPr lang="ja-JP" altLang="en-US" sz="1400"/>
              <a:pPr>
                <a:defRPr/>
              </a:pPr>
              <a:t>16</a:t>
            </a:fld>
            <a:endParaRPr lang="ja-JP"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タイトル 1"/>
          <p:cNvSpPr>
            <a:spLocks noGrp="1"/>
          </p:cNvSpPr>
          <p:nvPr>
            <p:ph type="title"/>
          </p:nvPr>
        </p:nvSpPr>
        <p:spPr>
          <a:xfrm>
            <a:off x="468313" y="188913"/>
            <a:ext cx="8229600" cy="863600"/>
          </a:xfrm>
        </p:spPr>
        <p:txBody>
          <a:bodyPr/>
          <a:lstStyle/>
          <a:p>
            <a:pPr eaLnBrk="1" hangingPunct="1"/>
            <a:r>
              <a:rPr lang="en-US" altLang="ja-JP" sz="3200" smtClean="0"/>
              <a:t>Implicaciones de la preparación </a:t>
            </a:r>
            <a:br>
              <a:rPr lang="en-US" altLang="ja-JP" sz="3200" smtClean="0"/>
            </a:br>
            <a:r>
              <a:rPr lang="en-US" altLang="ja-JP" sz="3200" smtClean="0"/>
              <a:t>antes del tsunami</a:t>
            </a:r>
            <a:endParaRPr lang="ja-JP" altLang="en-US" sz="3200" smtClean="0"/>
          </a:p>
        </p:txBody>
      </p:sp>
      <p:grpSp>
        <p:nvGrpSpPr>
          <p:cNvPr id="48130" name="グループ化 15"/>
          <p:cNvGrpSpPr>
            <a:grpSpLocks/>
          </p:cNvGrpSpPr>
          <p:nvPr/>
        </p:nvGrpSpPr>
        <p:grpSpPr bwMode="auto">
          <a:xfrm>
            <a:off x="4500563" y="1557338"/>
            <a:ext cx="4230687" cy="3527425"/>
            <a:chOff x="4859338" y="3789363"/>
            <a:chExt cx="3735387" cy="2808287"/>
          </a:xfrm>
        </p:grpSpPr>
        <p:pic>
          <p:nvPicPr>
            <p:cNvPr id="48136" name="Picture 3" descr="C:\Users\atsushi\Pictures\2011_03_23_Hokuriku\IMG_2225.JPG"/>
            <p:cNvPicPr>
              <a:picLocks noChangeAspect="1" noChangeArrowheads="1"/>
            </p:cNvPicPr>
            <p:nvPr/>
          </p:nvPicPr>
          <p:blipFill>
            <a:blip r:embed="rId3" cstate="print"/>
            <a:srcRect/>
            <a:stretch>
              <a:fillRect/>
            </a:stretch>
          </p:blipFill>
          <p:spPr bwMode="auto">
            <a:xfrm>
              <a:off x="4859338" y="3797300"/>
              <a:ext cx="3735387" cy="2800350"/>
            </a:xfrm>
            <a:prstGeom prst="rect">
              <a:avLst/>
            </a:prstGeom>
            <a:noFill/>
            <a:ln w="9525">
              <a:noFill/>
              <a:miter lim="800000"/>
              <a:headEnd/>
              <a:tailEnd/>
            </a:ln>
          </p:spPr>
        </p:pic>
        <p:sp>
          <p:nvSpPr>
            <p:cNvPr id="4" name="円/楕円 3"/>
            <p:cNvSpPr/>
            <p:nvPr/>
          </p:nvSpPr>
          <p:spPr>
            <a:xfrm>
              <a:off x="6011491" y="4580537"/>
              <a:ext cx="504593" cy="5042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 name="円/楕円 6"/>
            <p:cNvSpPr/>
            <p:nvPr/>
          </p:nvSpPr>
          <p:spPr>
            <a:xfrm>
              <a:off x="7092160" y="4508496"/>
              <a:ext cx="504593" cy="5042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6" name="直線矢印コネクタ 5"/>
            <p:cNvCxnSpPr/>
            <p:nvPr/>
          </p:nvCxnSpPr>
          <p:spPr>
            <a:xfrm rot="10800000" flipV="1">
              <a:off x="6300230" y="4149561"/>
              <a:ext cx="431707" cy="3589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10" idx="2"/>
            </p:cNvCxnSpPr>
            <p:nvPr/>
          </p:nvCxnSpPr>
          <p:spPr>
            <a:xfrm rot="16200000" flipH="1">
              <a:off x="7075561" y="4222226"/>
              <a:ext cx="286896" cy="1415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5076593" y="4724616"/>
              <a:ext cx="791931" cy="985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5749383" y="3789363"/>
              <a:ext cx="2797686" cy="360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a:solidFill>
                    <a:srgbClr val="FF0000"/>
                  </a:solidFill>
                </a:rPr>
                <a:t>Señales de los edificios de evacuación</a:t>
              </a:r>
              <a:endParaRPr lang="ja-JP" altLang="en-US">
                <a:solidFill>
                  <a:srgbClr val="FF0000"/>
                </a:solidFill>
              </a:endParaRPr>
            </a:p>
          </p:txBody>
        </p:sp>
      </p:grpSp>
      <p:pic>
        <p:nvPicPr>
          <p:cNvPr id="48131" name="図 17"/>
          <p:cNvPicPr>
            <a:picLocks noChangeAspect="1" noChangeArrowheads="1"/>
          </p:cNvPicPr>
          <p:nvPr/>
        </p:nvPicPr>
        <p:blipFill>
          <a:blip r:embed="rId4" cstate="print"/>
          <a:srcRect/>
          <a:stretch>
            <a:fillRect/>
          </a:stretch>
        </p:blipFill>
        <p:spPr bwMode="auto">
          <a:xfrm>
            <a:off x="4067175" y="1484313"/>
            <a:ext cx="1295400" cy="1152525"/>
          </a:xfrm>
          <a:prstGeom prst="rect">
            <a:avLst/>
          </a:prstGeom>
          <a:noFill/>
          <a:ln w="9525">
            <a:noFill/>
            <a:miter lim="800000"/>
            <a:headEnd/>
            <a:tailEnd/>
          </a:ln>
        </p:spPr>
      </p:pic>
      <p:sp>
        <p:nvSpPr>
          <p:cNvPr id="48132" name="テキスト ボックス 18"/>
          <p:cNvSpPr txBox="1">
            <a:spLocks noChangeArrowheads="1"/>
          </p:cNvSpPr>
          <p:nvPr/>
        </p:nvSpPr>
        <p:spPr bwMode="auto">
          <a:xfrm>
            <a:off x="4500563" y="5157788"/>
            <a:ext cx="4305300" cy="366712"/>
          </a:xfrm>
          <a:prstGeom prst="rect">
            <a:avLst/>
          </a:prstGeom>
          <a:noFill/>
          <a:ln w="9525">
            <a:noFill/>
            <a:miter lim="800000"/>
            <a:headEnd/>
            <a:tailEnd/>
          </a:ln>
        </p:spPr>
        <p:txBody>
          <a:bodyPr wrap="none">
            <a:spAutoFit/>
          </a:bodyPr>
          <a:lstStyle/>
          <a:p>
            <a:r>
              <a:rPr lang="en-US" altLang="ja-JP">
                <a:latin typeface="Calibri" pitchFamily="34" charset="0"/>
                <a:cs typeface="ＭＳ Ｐゴシック"/>
              </a:rPr>
              <a:t>Edificio de apartamentos en Minami-sanriku</a:t>
            </a:r>
            <a:endParaRPr lang="ja-JP" altLang="en-US">
              <a:latin typeface="Calibri" pitchFamily="34" charset="0"/>
              <a:cs typeface="ＭＳ Ｐゴシック"/>
            </a:endParaRPr>
          </a:p>
        </p:txBody>
      </p:sp>
      <p:pic>
        <p:nvPicPr>
          <p:cNvPr id="48133" name="Picture 2" descr="C:\Users\atsushi\AppData\Local\Microsoft\Windows\Temporary Internet Files\Low\Content.IE5\LVHUZIQ9\P1000344[1].JPG"/>
          <p:cNvPicPr>
            <a:picLocks noChangeAspect="1" noChangeArrowheads="1"/>
          </p:cNvPicPr>
          <p:nvPr/>
        </p:nvPicPr>
        <p:blipFill>
          <a:blip r:embed="rId5" cstate="print"/>
          <a:srcRect/>
          <a:stretch>
            <a:fillRect/>
          </a:stretch>
        </p:blipFill>
        <p:spPr bwMode="auto">
          <a:xfrm>
            <a:off x="250825" y="2116138"/>
            <a:ext cx="3960813" cy="2968625"/>
          </a:xfrm>
          <a:prstGeom prst="rect">
            <a:avLst/>
          </a:prstGeom>
          <a:noFill/>
          <a:ln w="9525">
            <a:noFill/>
            <a:miter lim="800000"/>
            <a:headEnd/>
            <a:tailEnd/>
          </a:ln>
        </p:spPr>
      </p:pic>
      <p:sp>
        <p:nvSpPr>
          <p:cNvPr id="48134" name="テキスト ボックス 27"/>
          <p:cNvSpPr txBox="1">
            <a:spLocks noChangeArrowheads="1"/>
          </p:cNvSpPr>
          <p:nvPr/>
        </p:nvSpPr>
        <p:spPr bwMode="auto">
          <a:xfrm>
            <a:off x="395288" y="5157788"/>
            <a:ext cx="5046662" cy="366712"/>
          </a:xfrm>
          <a:prstGeom prst="rect">
            <a:avLst/>
          </a:prstGeom>
          <a:noFill/>
          <a:ln w="9525">
            <a:noFill/>
            <a:miter lim="800000"/>
            <a:headEnd/>
            <a:tailEnd/>
          </a:ln>
        </p:spPr>
        <p:txBody>
          <a:bodyPr wrap="none">
            <a:spAutoFit/>
          </a:bodyPr>
          <a:lstStyle/>
          <a:p>
            <a:r>
              <a:rPr lang="en-US" altLang="ja-JP">
                <a:latin typeface="Calibri" pitchFamily="34" charset="0"/>
                <a:cs typeface="ＭＳ Ｐゴシック"/>
              </a:rPr>
              <a:t>El centro de gestión de desastres de Minami-sanriku</a:t>
            </a:r>
            <a:endParaRPr lang="ja-JP" altLang="en-US">
              <a:latin typeface="Calibri" pitchFamily="34" charset="0"/>
              <a:cs typeface="ＭＳ Ｐゴシック"/>
            </a:endParaRPr>
          </a:p>
        </p:txBody>
      </p:sp>
      <p:sp>
        <p:nvSpPr>
          <p:cNvPr id="21" name="スライド番号プレースホルダー 4"/>
          <p:cNvSpPr>
            <a:spLocks noGrp="1"/>
          </p:cNvSpPr>
          <p:nvPr>
            <p:ph type="sldNum" sz="quarter" idx="12"/>
          </p:nvPr>
        </p:nvSpPr>
        <p:spPr>
          <a:xfrm>
            <a:off x="8243888" y="6496050"/>
            <a:ext cx="762000" cy="365125"/>
          </a:xfrm>
        </p:spPr>
        <p:txBody>
          <a:bodyPr/>
          <a:lstStyle/>
          <a:p>
            <a:pPr>
              <a:defRPr/>
            </a:pPr>
            <a:fld id="{20A766FD-7E2F-4E0F-BD9A-C1185D8D1C3A}" type="slidenum">
              <a:rPr lang="ja-JP" altLang="en-US" sz="1400"/>
              <a:pPr>
                <a:defRPr/>
              </a:pPr>
              <a:t>17</a:t>
            </a:fld>
            <a:endParaRPr lang="ja-JP" alt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C:\Users\kawawaki\Documents\東北地震津波調査\東北現地写真2\P1000393.JPG"/>
          <p:cNvPicPr>
            <a:picLocks noChangeAspect="1" noChangeArrowheads="1"/>
          </p:cNvPicPr>
          <p:nvPr/>
        </p:nvPicPr>
        <p:blipFill>
          <a:blip r:embed="rId3" cstate="print"/>
          <a:srcRect/>
          <a:stretch>
            <a:fillRect/>
          </a:stretch>
        </p:blipFill>
        <p:spPr bwMode="auto">
          <a:xfrm>
            <a:off x="539750" y="404813"/>
            <a:ext cx="8161338" cy="6119812"/>
          </a:xfrm>
          <a:prstGeom prst="rect">
            <a:avLst/>
          </a:prstGeom>
          <a:noFill/>
          <a:ln w="9525">
            <a:noFill/>
            <a:miter lim="800000"/>
            <a:headEnd/>
            <a:tailEnd/>
          </a:ln>
        </p:spPr>
      </p:pic>
      <p:sp>
        <p:nvSpPr>
          <p:cNvPr id="50178" name="テキスト ボックス 4"/>
          <p:cNvSpPr txBox="1">
            <a:spLocks noChangeArrowheads="1"/>
          </p:cNvSpPr>
          <p:nvPr/>
        </p:nvSpPr>
        <p:spPr bwMode="auto">
          <a:xfrm>
            <a:off x="4859338" y="836613"/>
            <a:ext cx="3773487" cy="427037"/>
          </a:xfrm>
          <a:prstGeom prst="rect">
            <a:avLst/>
          </a:prstGeom>
          <a:noFill/>
          <a:ln w="9525">
            <a:noFill/>
            <a:miter lim="800000"/>
            <a:headEnd/>
            <a:tailEnd/>
          </a:ln>
        </p:spPr>
        <p:txBody>
          <a:bodyPr wrap="none">
            <a:spAutoFit/>
          </a:bodyPr>
          <a:lstStyle/>
          <a:p>
            <a:r>
              <a:rPr lang="en-US" altLang="ja-JP" sz="2200" b="1">
                <a:latin typeface="Calibri" pitchFamily="34" charset="0"/>
                <a:cs typeface="ＭＳ Ｐゴシック"/>
              </a:rPr>
              <a:t>Menores daños en tierras altas</a:t>
            </a:r>
            <a:endParaRPr lang="ja-JP" altLang="en-US" sz="2200" b="1">
              <a:latin typeface="Calibri" pitchFamily="34" charset="0"/>
              <a:cs typeface="ＭＳ Ｐゴシック"/>
            </a:endParaRPr>
          </a:p>
        </p:txBody>
      </p:sp>
      <p:sp>
        <p:nvSpPr>
          <p:cNvPr id="4" name="スライド番号プレースホルダー 4"/>
          <p:cNvSpPr>
            <a:spLocks noGrp="1"/>
          </p:cNvSpPr>
          <p:nvPr>
            <p:ph type="sldNum" sz="quarter" idx="12"/>
          </p:nvPr>
        </p:nvSpPr>
        <p:spPr>
          <a:xfrm>
            <a:off x="8243888" y="6496050"/>
            <a:ext cx="762000" cy="365125"/>
          </a:xfrm>
        </p:spPr>
        <p:txBody>
          <a:bodyPr/>
          <a:lstStyle/>
          <a:p>
            <a:pPr>
              <a:defRPr/>
            </a:pPr>
            <a:fld id="{C949B75A-1125-4E85-9AB2-4114DADBCFDF}" type="slidenum">
              <a:rPr lang="ja-JP" altLang="en-US" sz="1400"/>
              <a:pPr>
                <a:defRPr/>
              </a:pPr>
              <a:t>18</a:t>
            </a:fld>
            <a:endParaRPr lang="ja-JP" altLang="en-US" sz="1400" dirty="0"/>
          </a:p>
        </p:txBody>
      </p:sp>
      <p:sp>
        <p:nvSpPr>
          <p:cNvPr id="50180" name="テキスト ボックス 5"/>
          <p:cNvSpPr txBox="1">
            <a:spLocks noChangeArrowheads="1"/>
          </p:cNvSpPr>
          <p:nvPr/>
        </p:nvSpPr>
        <p:spPr bwMode="auto">
          <a:xfrm>
            <a:off x="6372225" y="6021388"/>
            <a:ext cx="2643188" cy="366712"/>
          </a:xfrm>
          <a:prstGeom prst="rect">
            <a:avLst/>
          </a:prstGeom>
          <a:noFill/>
          <a:ln w="9525">
            <a:noFill/>
            <a:miter lim="800000"/>
            <a:headEnd/>
            <a:tailEnd/>
          </a:ln>
        </p:spPr>
        <p:txBody>
          <a:bodyPr wrap="none">
            <a:spAutoFit/>
          </a:bodyPr>
          <a:lstStyle/>
          <a:p>
            <a:r>
              <a:rPr lang="en-US" altLang="ja-JP">
                <a:solidFill>
                  <a:schemeClr val="bg1"/>
                </a:solidFill>
                <a:latin typeface="Calibri" pitchFamily="34" charset="0"/>
                <a:cs typeface="ＭＳ Ｐゴシック"/>
              </a:rPr>
              <a:t>Ciudad de Minami-Sanriku</a:t>
            </a:r>
            <a:endParaRPr lang="ja-JP" altLang="en-US">
              <a:solidFill>
                <a:schemeClr val="bg1"/>
              </a:solidFill>
              <a:latin typeface="Calibri" pitchFamily="34" charset="0"/>
              <a:cs typeface="ＭＳ Ｐゴシック"/>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タイトル 1"/>
          <p:cNvSpPr>
            <a:spLocks noGrp="1"/>
          </p:cNvSpPr>
          <p:nvPr>
            <p:ph type="title"/>
          </p:nvPr>
        </p:nvSpPr>
        <p:spPr>
          <a:xfrm>
            <a:off x="457200" y="274638"/>
            <a:ext cx="8229600" cy="850900"/>
          </a:xfrm>
        </p:spPr>
        <p:txBody>
          <a:bodyPr/>
          <a:lstStyle/>
          <a:p>
            <a:pPr eaLnBrk="1" hangingPunct="1"/>
            <a:r>
              <a:rPr lang="en-US" altLang="ja-JP" smtClean="0"/>
              <a:t>Reubicación</a:t>
            </a:r>
            <a:endParaRPr lang="ja-JP" altLang="en-US" smtClean="0"/>
          </a:p>
        </p:txBody>
      </p:sp>
      <p:pic>
        <p:nvPicPr>
          <p:cNvPr id="52226" name="Picture 2"/>
          <p:cNvPicPr>
            <a:picLocks noChangeAspect="1" noChangeArrowheads="1"/>
          </p:cNvPicPr>
          <p:nvPr/>
        </p:nvPicPr>
        <p:blipFill>
          <a:blip r:embed="rId3" cstate="print"/>
          <a:srcRect/>
          <a:stretch>
            <a:fillRect/>
          </a:stretch>
        </p:blipFill>
        <p:spPr bwMode="auto">
          <a:xfrm>
            <a:off x="827088" y="981075"/>
            <a:ext cx="3486150" cy="5276850"/>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4787900" y="981075"/>
            <a:ext cx="3486150" cy="5276850"/>
          </a:xfrm>
          <a:prstGeom prst="rect">
            <a:avLst/>
          </a:prstGeom>
          <a:noFill/>
          <a:ln w="9525">
            <a:noFill/>
            <a:miter lim="800000"/>
            <a:headEnd/>
            <a:tailEnd/>
          </a:ln>
        </p:spPr>
      </p:pic>
      <p:sp>
        <p:nvSpPr>
          <p:cNvPr id="52228" name="テキスト ボックス 4"/>
          <p:cNvSpPr txBox="1">
            <a:spLocks noChangeArrowheads="1"/>
          </p:cNvSpPr>
          <p:nvPr/>
        </p:nvSpPr>
        <p:spPr bwMode="auto">
          <a:xfrm>
            <a:off x="1258888" y="6308725"/>
            <a:ext cx="3176587" cy="366713"/>
          </a:xfrm>
          <a:prstGeom prst="rect">
            <a:avLst/>
          </a:prstGeom>
          <a:noFill/>
          <a:ln w="9525">
            <a:noFill/>
            <a:miter lim="800000"/>
            <a:headEnd/>
            <a:tailEnd/>
          </a:ln>
        </p:spPr>
        <p:txBody>
          <a:bodyPr wrap="none">
            <a:spAutoFit/>
          </a:bodyPr>
          <a:lstStyle/>
          <a:p>
            <a:r>
              <a:rPr lang="en-US" altLang="ja-JP">
                <a:latin typeface="Calibri" pitchFamily="34" charset="0"/>
                <a:cs typeface="ＭＳ Ｐゴシック"/>
              </a:rPr>
              <a:t>Tsunami de Meiji Sanriku (1896)</a:t>
            </a:r>
            <a:endParaRPr lang="ja-JP" altLang="en-US">
              <a:latin typeface="Calibri" pitchFamily="34" charset="0"/>
              <a:cs typeface="ＭＳ Ｐゴシック"/>
            </a:endParaRPr>
          </a:p>
        </p:txBody>
      </p:sp>
      <p:sp>
        <p:nvSpPr>
          <p:cNvPr id="52229" name="テキスト ボックス 5"/>
          <p:cNvSpPr txBox="1">
            <a:spLocks noChangeArrowheads="1"/>
          </p:cNvSpPr>
          <p:nvPr/>
        </p:nvSpPr>
        <p:spPr bwMode="auto">
          <a:xfrm>
            <a:off x="5003800" y="6308725"/>
            <a:ext cx="3327400" cy="366713"/>
          </a:xfrm>
          <a:prstGeom prst="rect">
            <a:avLst/>
          </a:prstGeom>
          <a:noFill/>
          <a:ln w="9525">
            <a:noFill/>
            <a:miter lim="800000"/>
            <a:headEnd/>
            <a:tailEnd/>
          </a:ln>
        </p:spPr>
        <p:txBody>
          <a:bodyPr wrap="none">
            <a:spAutoFit/>
          </a:bodyPr>
          <a:lstStyle/>
          <a:p>
            <a:r>
              <a:rPr lang="en-US" altLang="ja-JP">
                <a:latin typeface="Calibri" pitchFamily="34" charset="0"/>
                <a:cs typeface="ＭＳ Ｐゴシック"/>
              </a:rPr>
              <a:t>Tsunami de Showa Sanriku (1933)</a:t>
            </a:r>
            <a:endParaRPr lang="ja-JP" altLang="en-US">
              <a:latin typeface="Calibri" pitchFamily="34" charset="0"/>
              <a:cs typeface="ＭＳ Ｐゴシック"/>
            </a:endParaRPr>
          </a:p>
        </p:txBody>
      </p:sp>
      <p:sp>
        <p:nvSpPr>
          <p:cNvPr id="7" name="スライド番号プレースホルダー 4"/>
          <p:cNvSpPr>
            <a:spLocks noGrp="1"/>
          </p:cNvSpPr>
          <p:nvPr>
            <p:ph type="sldNum" sz="quarter" idx="12"/>
          </p:nvPr>
        </p:nvSpPr>
        <p:spPr>
          <a:xfrm>
            <a:off x="8243888" y="6496050"/>
            <a:ext cx="762000" cy="365125"/>
          </a:xfrm>
        </p:spPr>
        <p:txBody>
          <a:bodyPr/>
          <a:lstStyle/>
          <a:p>
            <a:pPr>
              <a:defRPr/>
            </a:pPr>
            <a:fld id="{494420C2-EAAF-40E5-97F4-3FC097303AD3}" type="slidenum">
              <a:rPr lang="ja-JP" altLang="en-US" sz="1400"/>
              <a:pPr>
                <a:defRPr/>
              </a:pPr>
              <a:t>19</a:t>
            </a:fld>
            <a:endParaRPr lang="ja-JP" alt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テキスト ボックス 1"/>
          <p:cNvSpPr txBox="1">
            <a:spLocks noChangeArrowheads="1"/>
          </p:cNvSpPr>
          <p:nvPr/>
        </p:nvSpPr>
        <p:spPr bwMode="auto">
          <a:xfrm>
            <a:off x="587375" y="406400"/>
            <a:ext cx="7993063" cy="1190625"/>
          </a:xfrm>
          <a:prstGeom prst="rect">
            <a:avLst/>
          </a:prstGeom>
          <a:noFill/>
          <a:ln w="9525">
            <a:noFill/>
            <a:miter lim="800000"/>
            <a:headEnd/>
            <a:tailEnd/>
          </a:ln>
        </p:spPr>
        <p:txBody>
          <a:bodyPr>
            <a:spAutoFit/>
          </a:bodyPr>
          <a:lstStyle/>
          <a:p>
            <a:r>
              <a:rPr lang="es-ES" altLang="ja-JP" sz="3600">
                <a:latin typeface="Calibri" pitchFamily="34" charset="0"/>
                <a:cs typeface="ＭＳ Ｐゴシック"/>
              </a:rPr>
              <a:t>Mega terremotos en la historia del mundo</a:t>
            </a:r>
          </a:p>
        </p:txBody>
      </p:sp>
      <p:sp>
        <p:nvSpPr>
          <p:cNvPr id="17410" name="テキスト ボックス 3"/>
          <p:cNvSpPr txBox="1">
            <a:spLocks noChangeArrowheads="1"/>
          </p:cNvSpPr>
          <p:nvPr/>
        </p:nvSpPr>
        <p:spPr bwMode="auto">
          <a:xfrm>
            <a:off x="3805238" y="6237288"/>
            <a:ext cx="5040312" cy="274637"/>
          </a:xfrm>
          <a:prstGeom prst="rect">
            <a:avLst/>
          </a:prstGeom>
          <a:noFill/>
          <a:ln w="9525">
            <a:noFill/>
            <a:miter lim="800000"/>
            <a:headEnd/>
            <a:tailEnd/>
          </a:ln>
        </p:spPr>
        <p:txBody>
          <a:bodyPr>
            <a:spAutoFit/>
          </a:bodyPr>
          <a:lstStyle/>
          <a:p>
            <a:pPr algn="r"/>
            <a:r>
              <a:rPr lang="es-ES" altLang="ja-JP" sz="1200">
                <a:latin typeface="Calibri" pitchFamily="34" charset="0"/>
                <a:cs typeface="ＭＳ Ｐゴシック"/>
              </a:rPr>
              <a:t>Earthquake Research Institute, University of Tokyo</a:t>
            </a:r>
          </a:p>
        </p:txBody>
      </p:sp>
      <p:sp>
        <p:nvSpPr>
          <p:cNvPr id="5" name="スライド番号プレースホルダー 4"/>
          <p:cNvSpPr>
            <a:spLocks noGrp="1"/>
          </p:cNvSpPr>
          <p:nvPr>
            <p:ph type="sldNum" sz="quarter" idx="12"/>
          </p:nvPr>
        </p:nvSpPr>
        <p:spPr>
          <a:xfrm>
            <a:off x="8243888" y="6496050"/>
            <a:ext cx="762000" cy="365125"/>
          </a:xfrm>
        </p:spPr>
        <p:txBody>
          <a:bodyPr/>
          <a:lstStyle/>
          <a:p>
            <a:pPr>
              <a:defRPr/>
            </a:pPr>
            <a:fld id="{CCD9DF18-7AE2-4219-BBCF-CCA608D49F77}" type="slidenum">
              <a:rPr lang="ja-JP" altLang="en-US" sz="1400"/>
              <a:pPr>
                <a:defRPr/>
              </a:pPr>
              <a:t>2</a:t>
            </a:fld>
            <a:endParaRPr lang="ja-JP" altLang="en-US" sz="1400" dirty="0"/>
          </a:p>
        </p:txBody>
      </p:sp>
      <p:pic>
        <p:nvPicPr>
          <p:cNvPr id="17412" name="Picture 2" descr="http://outreach.eri.u-tokyo.ac.jp/wordpress/wp-content/uploads/2011/03/WorldLargestEQ_v4.jpg"/>
          <p:cNvPicPr>
            <a:picLocks noChangeAspect="1" noChangeArrowheads="1"/>
          </p:cNvPicPr>
          <p:nvPr/>
        </p:nvPicPr>
        <p:blipFill>
          <a:blip r:embed="rId3" cstate="print"/>
          <a:srcRect/>
          <a:stretch>
            <a:fillRect/>
          </a:stretch>
        </p:blipFill>
        <p:spPr bwMode="auto">
          <a:xfrm>
            <a:off x="395288" y="1143000"/>
            <a:ext cx="8374062" cy="5094288"/>
          </a:xfrm>
          <a:prstGeom prst="rect">
            <a:avLst/>
          </a:prstGeom>
          <a:noFill/>
          <a:ln w="9525">
            <a:noFill/>
            <a:miter lim="800000"/>
            <a:headEnd/>
            <a:tailEnd/>
          </a:ln>
        </p:spPr>
      </p:pic>
      <p:graphicFrame>
        <p:nvGraphicFramePr>
          <p:cNvPr id="17467" name="Group 59"/>
          <p:cNvGraphicFramePr>
            <a:graphicFrameLocks noGrp="1"/>
          </p:cNvGraphicFramePr>
          <p:nvPr/>
        </p:nvGraphicFramePr>
        <p:xfrm>
          <a:off x="12133263" y="1989138"/>
          <a:ext cx="4176712" cy="2849880"/>
        </p:xfrm>
        <a:graphic>
          <a:graphicData uri="http://schemas.openxmlformats.org/drawingml/2006/table">
            <a:tbl>
              <a:tblPr/>
              <a:tblGrid>
                <a:gridCol w="1295400"/>
                <a:gridCol w="865187"/>
                <a:gridCol w="2016125"/>
              </a:tblGrid>
              <a:tr h="187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1" i="0" u="none" strike="noStrike" cap="none" normalizeH="0" baseline="0" smtClean="0">
                          <a:ln>
                            <a:noFill/>
                          </a:ln>
                          <a:solidFill>
                            <a:srgbClr val="FFFFFF"/>
                          </a:solidFill>
                          <a:effectLst/>
                          <a:latin typeface="Calibri" pitchFamily="34" charset="0"/>
                          <a:ea typeface="ＭＳ Ｐゴシック" pitchFamily="34" charset="-128"/>
                        </a:rPr>
                        <a:t>Magnitud</a:t>
                      </a:r>
                      <a:endParaRPr kumimoji="1" lang="ja-JP" altLang="es-ES" sz="1400" b="1"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1" i="0" u="none" strike="noStrike" cap="none" normalizeH="0" baseline="0" smtClean="0">
                          <a:ln>
                            <a:noFill/>
                          </a:ln>
                          <a:solidFill>
                            <a:srgbClr val="FFFFFF"/>
                          </a:solidFill>
                          <a:effectLst/>
                          <a:latin typeface="Calibri" pitchFamily="34" charset="0"/>
                          <a:ea typeface="ＭＳ Ｐゴシック" pitchFamily="34" charset="-128"/>
                        </a:rPr>
                        <a:t>Año</a:t>
                      </a:r>
                      <a:endParaRPr kumimoji="1" lang="ja-JP" altLang="es-ES" sz="1400" b="1"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1" i="0" u="none" strike="noStrike" cap="none" normalizeH="0" baseline="0" smtClean="0">
                          <a:ln>
                            <a:noFill/>
                          </a:ln>
                          <a:solidFill>
                            <a:srgbClr val="FFFFFF"/>
                          </a:solidFill>
                          <a:effectLst/>
                          <a:latin typeface="Calibri" pitchFamily="34" charset="0"/>
                          <a:ea typeface="ＭＳ Ｐゴシック" pitchFamily="34" charset="-128"/>
                        </a:rPr>
                        <a:t>Ubicación</a:t>
                      </a:r>
                      <a:endParaRPr kumimoji="1" lang="ja-JP" altLang="es-ES" sz="1400" b="1"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Mw 9.5</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1960</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Gran terremoto chileno</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Mw 9.2</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1964</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Terremoto de Alaska</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Mw 9.1</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1957</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Terremoto de las islas Andreanoff</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Mw 9.0</a:t>
                      </a:r>
                      <a:endParaRPr kumimoji="1" lang="ja-JP" altLang="es-ES" sz="1400" b="1" i="0" u="none" strike="noStrike" cap="none" normalizeH="0" baseline="0" smtClean="0">
                        <a:ln>
                          <a:noFill/>
                        </a:ln>
                        <a:solidFill>
                          <a:srgbClr val="FF0000"/>
                        </a:solidFill>
                        <a:effectLst/>
                        <a:latin typeface="Calibri" pitchFamily="34" charset="0"/>
                        <a:ea typeface="ＭＳ Ｐゴシック" pitchFamily="34"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2011</a:t>
                      </a:r>
                      <a:endParaRPr kumimoji="1" lang="ja-JP" altLang="es-ES" sz="1400" b="1" i="0" u="none" strike="noStrike" cap="none" normalizeH="0" baseline="0" smtClean="0">
                        <a:ln>
                          <a:noFill/>
                        </a:ln>
                        <a:solidFill>
                          <a:srgbClr val="FF0000"/>
                        </a:solidFill>
                        <a:effectLst/>
                        <a:latin typeface="Calibri" pitchFamily="34" charset="0"/>
                        <a:ea typeface="ＭＳ Ｐゴシック" pitchFamily="34" charset="-128"/>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Gran terremoto del este de Japón</a:t>
                      </a:r>
                      <a:endParaRPr kumimoji="1" lang="ja-JP" altLang="es-ES" sz="1400" b="1" i="0" u="none" strike="noStrike" cap="none" normalizeH="0" baseline="0" smtClean="0">
                        <a:ln>
                          <a:noFill/>
                        </a:ln>
                        <a:solidFill>
                          <a:srgbClr val="FF0000"/>
                        </a:solidFill>
                        <a:effectLst/>
                        <a:latin typeface="Calibri" pitchFamily="34" charset="0"/>
                        <a:ea typeface="ＭＳ Ｐゴシック" pitchFamily="34"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Mw 9.0</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2004</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Terremoto del oceano Índico</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Mw 9.0</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1952</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altLang="ja-JP" sz="1400" b="0" i="0" u="none" strike="noStrike" cap="none" normalizeH="0" baseline="0" smtClean="0">
                          <a:ln>
                            <a:noFill/>
                          </a:ln>
                          <a:solidFill>
                            <a:srgbClr val="000000"/>
                          </a:solidFill>
                          <a:effectLst/>
                          <a:latin typeface="Calibri" pitchFamily="34" charset="0"/>
                          <a:ea typeface="ＭＳ Ｐゴシック" pitchFamily="34" charset="-128"/>
                        </a:rPr>
                        <a:t>Terremoto de Kamchatka</a:t>
                      </a:r>
                      <a:endParaRPr kumimoji="1" lang="ja-JP" altLang="es-ES" sz="1400" b="0" i="0" u="none" strike="noStrike" cap="none" normalizeH="0" baseline="0" smtClean="0">
                        <a:ln>
                          <a:noFill/>
                        </a:ln>
                        <a:solidFill>
                          <a:schemeClr val="tx1"/>
                        </a:solidFill>
                        <a:effectLst/>
                        <a:latin typeface="Calibri" pitchFamily="34" charset="0"/>
                        <a:ea typeface="ＭＳ Ｐゴシック" pitchFamily="34" charset="-128"/>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17445" name="正方形/長方形 2"/>
          <p:cNvSpPr>
            <a:spLocks noChangeArrowheads="1"/>
          </p:cNvSpPr>
          <p:nvPr/>
        </p:nvSpPr>
        <p:spPr bwMode="auto">
          <a:xfrm>
            <a:off x="5629275" y="5299075"/>
            <a:ext cx="2235200" cy="476250"/>
          </a:xfrm>
          <a:prstGeom prst="rect">
            <a:avLst/>
          </a:prstGeom>
          <a:solidFill>
            <a:schemeClr val="bg1"/>
          </a:solidFill>
          <a:ln w="19050">
            <a:solidFill>
              <a:schemeClr val="bg1"/>
            </a:solidFill>
            <a:miter lim="800000"/>
            <a:headEnd/>
            <a:tailEnd/>
          </a:ln>
        </p:spPr>
        <p:txBody>
          <a:bodyPr>
            <a:spAutoFit/>
          </a:bodyPr>
          <a:lstStyle/>
          <a:p>
            <a:pPr algn="ctr"/>
            <a:r>
              <a:rPr lang="es-ES" altLang="ja-JP" sz="1200">
                <a:latin typeface="Calibri" pitchFamily="34" charset="0"/>
                <a:ea typeface="Arial Unicode MS"/>
                <a:cs typeface="Arial Unicode MS"/>
              </a:rPr>
              <a:t>1960 Gran terremoto chileno Mw9.5</a:t>
            </a:r>
            <a:endParaRPr lang="ja-JP" altLang="es-ES" sz="1200">
              <a:latin typeface="Calibri" pitchFamily="34" charset="0"/>
              <a:ea typeface="Arial Unicode MS"/>
              <a:cs typeface="Arial Unicode MS"/>
            </a:endParaRPr>
          </a:p>
        </p:txBody>
      </p:sp>
      <p:sp>
        <p:nvSpPr>
          <p:cNvPr id="17446" name="正方形/長方形 8"/>
          <p:cNvSpPr>
            <a:spLocks noChangeArrowheads="1"/>
          </p:cNvSpPr>
          <p:nvPr/>
        </p:nvSpPr>
        <p:spPr bwMode="auto">
          <a:xfrm>
            <a:off x="6697663" y="2363788"/>
            <a:ext cx="1978025" cy="476250"/>
          </a:xfrm>
          <a:prstGeom prst="rect">
            <a:avLst/>
          </a:prstGeom>
          <a:solidFill>
            <a:schemeClr val="bg1"/>
          </a:solidFill>
          <a:ln w="19050">
            <a:solidFill>
              <a:schemeClr val="bg1"/>
            </a:solidFill>
            <a:miter lim="800000"/>
            <a:headEnd/>
            <a:tailEnd/>
          </a:ln>
        </p:spPr>
        <p:txBody>
          <a:bodyPr>
            <a:spAutoFit/>
          </a:bodyPr>
          <a:lstStyle/>
          <a:p>
            <a:pPr algn="ctr"/>
            <a:r>
              <a:rPr lang="es-ES" altLang="ja-JP" sz="1200">
                <a:latin typeface="Calibri" pitchFamily="34" charset="0"/>
                <a:ea typeface="Arial Unicode MS"/>
                <a:cs typeface="Arial Unicode MS"/>
              </a:rPr>
              <a:t>1964 Terremoto Alaska Mw 9.2</a:t>
            </a:r>
            <a:endParaRPr lang="ja-JP" altLang="es-ES" sz="1200">
              <a:latin typeface="Calibri" pitchFamily="34" charset="0"/>
              <a:ea typeface="Arial Unicode MS"/>
              <a:cs typeface="Arial Unicode MS"/>
            </a:endParaRPr>
          </a:p>
        </p:txBody>
      </p:sp>
      <p:sp>
        <p:nvSpPr>
          <p:cNvPr id="17447" name="正方形/長方形 10"/>
          <p:cNvSpPr>
            <a:spLocks noChangeArrowheads="1"/>
          </p:cNvSpPr>
          <p:nvPr/>
        </p:nvSpPr>
        <p:spPr bwMode="auto">
          <a:xfrm>
            <a:off x="5446713" y="1354138"/>
            <a:ext cx="2619375" cy="476250"/>
          </a:xfrm>
          <a:prstGeom prst="rect">
            <a:avLst/>
          </a:prstGeom>
          <a:solidFill>
            <a:schemeClr val="bg1"/>
          </a:solidFill>
          <a:ln w="19050">
            <a:solidFill>
              <a:schemeClr val="bg1"/>
            </a:solidFill>
            <a:miter lim="800000"/>
            <a:headEnd/>
            <a:tailEnd/>
          </a:ln>
        </p:spPr>
        <p:txBody>
          <a:bodyPr>
            <a:spAutoFit/>
          </a:bodyPr>
          <a:lstStyle/>
          <a:p>
            <a:pPr algn="ctr"/>
            <a:r>
              <a:rPr lang="es-ES" altLang="ja-JP" sz="1200">
                <a:latin typeface="Calibri" pitchFamily="34" charset="0"/>
                <a:ea typeface="Arial Unicode MS"/>
                <a:cs typeface="Arial Unicode MS"/>
              </a:rPr>
              <a:t>1957 Terremoto Islas Andreanof Mw9.1</a:t>
            </a:r>
            <a:endParaRPr lang="ja-JP" altLang="es-ES" sz="1200">
              <a:latin typeface="Calibri" pitchFamily="34" charset="0"/>
              <a:ea typeface="Arial Unicode MS"/>
              <a:cs typeface="Arial Unicode MS"/>
            </a:endParaRPr>
          </a:p>
        </p:txBody>
      </p:sp>
      <p:sp>
        <p:nvSpPr>
          <p:cNvPr id="17448" name="正方形/長方形 11"/>
          <p:cNvSpPr>
            <a:spLocks noChangeArrowheads="1"/>
          </p:cNvSpPr>
          <p:nvPr/>
        </p:nvSpPr>
        <p:spPr bwMode="auto">
          <a:xfrm>
            <a:off x="3543300" y="1685925"/>
            <a:ext cx="2366963" cy="476250"/>
          </a:xfrm>
          <a:prstGeom prst="rect">
            <a:avLst/>
          </a:prstGeom>
          <a:solidFill>
            <a:schemeClr val="bg1"/>
          </a:solidFill>
          <a:ln w="19050">
            <a:solidFill>
              <a:schemeClr val="bg1"/>
            </a:solidFill>
            <a:miter lim="800000"/>
            <a:headEnd/>
            <a:tailEnd/>
          </a:ln>
        </p:spPr>
        <p:txBody>
          <a:bodyPr>
            <a:spAutoFit/>
          </a:bodyPr>
          <a:lstStyle/>
          <a:p>
            <a:pPr algn="ctr"/>
            <a:r>
              <a:rPr lang="es-ES" altLang="ja-JP" sz="1200">
                <a:latin typeface="Calibri" pitchFamily="34" charset="0"/>
                <a:ea typeface="Arial Unicode MS"/>
                <a:cs typeface="Arial Unicode MS"/>
              </a:rPr>
              <a:t>1952 Terremoto Kamchatka Mw9.0</a:t>
            </a:r>
            <a:endParaRPr lang="ja-JP" altLang="es-ES" sz="1200">
              <a:latin typeface="Calibri" pitchFamily="34" charset="0"/>
              <a:ea typeface="Arial Unicode MS"/>
              <a:cs typeface="Arial Unicode MS"/>
            </a:endParaRPr>
          </a:p>
        </p:txBody>
      </p:sp>
      <p:sp>
        <p:nvSpPr>
          <p:cNvPr id="17449" name="正方形/長方形 12"/>
          <p:cNvSpPr>
            <a:spLocks noChangeArrowheads="1"/>
          </p:cNvSpPr>
          <p:nvPr/>
        </p:nvSpPr>
        <p:spPr bwMode="auto">
          <a:xfrm>
            <a:off x="2195513" y="2051050"/>
            <a:ext cx="2778125" cy="476250"/>
          </a:xfrm>
          <a:prstGeom prst="rect">
            <a:avLst/>
          </a:prstGeom>
          <a:solidFill>
            <a:srgbClr val="FFCCCC"/>
          </a:solidFill>
          <a:ln w="19050">
            <a:solidFill>
              <a:srgbClr val="FFCCCC"/>
            </a:solidFill>
            <a:miter lim="800000"/>
            <a:headEnd/>
            <a:tailEnd/>
          </a:ln>
        </p:spPr>
        <p:txBody>
          <a:bodyPr>
            <a:spAutoFit/>
          </a:bodyPr>
          <a:lstStyle/>
          <a:p>
            <a:pPr algn="ctr"/>
            <a:r>
              <a:rPr lang="es-ES" altLang="ja-JP" sz="1200" b="1">
                <a:solidFill>
                  <a:srgbClr val="FF0000"/>
                </a:solidFill>
                <a:latin typeface="Calibri" pitchFamily="34" charset="0"/>
                <a:ea typeface="Arial Unicode MS"/>
                <a:cs typeface="Arial Unicode MS"/>
              </a:rPr>
              <a:t>2011 Gran terremoto del este de Japón Mw 9.0</a:t>
            </a:r>
            <a:endParaRPr lang="ja-JP" altLang="es-ES" sz="1200" b="1">
              <a:solidFill>
                <a:srgbClr val="FF0000"/>
              </a:solidFill>
              <a:latin typeface="Calibri" pitchFamily="34" charset="0"/>
              <a:ea typeface="Arial Unicode MS"/>
              <a:cs typeface="Arial Unicode MS"/>
            </a:endParaRPr>
          </a:p>
        </p:txBody>
      </p:sp>
      <p:sp>
        <p:nvSpPr>
          <p:cNvPr id="17450" name="正方形/長方形 13"/>
          <p:cNvSpPr>
            <a:spLocks noChangeArrowheads="1"/>
          </p:cNvSpPr>
          <p:nvPr/>
        </p:nvSpPr>
        <p:spPr bwMode="auto">
          <a:xfrm>
            <a:off x="971550" y="3205163"/>
            <a:ext cx="2376488" cy="476250"/>
          </a:xfrm>
          <a:prstGeom prst="rect">
            <a:avLst/>
          </a:prstGeom>
          <a:solidFill>
            <a:schemeClr val="bg1"/>
          </a:solidFill>
          <a:ln w="19050">
            <a:solidFill>
              <a:schemeClr val="bg1"/>
            </a:solidFill>
            <a:miter lim="800000"/>
            <a:headEnd/>
            <a:tailEnd/>
          </a:ln>
        </p:spPr>
        <p:txBody>
          <a:bodyPr>
            <a:spAutoFit/>
          </a:bodyPr>
          <a:lstStyle/>
          <a:p>
            <a:pPr algn="ctr"/>
            <a:r>
              <a:rPr lang="es-ES" altLang="ja-JP" sz="1200">
                <a:latin typeface="Calibri" pitchFamily="34" charset="0"/>
                <a:ea typeface="Arial Unicode MS"/>
                <a:cs typeface="Arial Unicode MS"/>
              </a:rPr>
              <a:t>2004 Terremoto océano Índico Mw9.0</a:t>
            </a:r>
            <a:endParaRPr lang="ja-JP" altLang="es-ES" sz="1200">
              <a:latin typeface="Calibri" pitchFamily="34" charset="0"/>
              <a:ea typeface="Arial Unicode MS"/>
              <a:cs typeface="Arial Unicode MS"/>
            </a:endParaRPr>
          </a:p>
        </p:txBody>
      </p:sp>
      <p:sp>
        <p:nvSpPr>
          <p:cNvPr id="17451" name="正方形/長方形 14"/>
          <p:cNvSpPr>
            <a:spLocks noChangeArrowheads="1"/>
          </p:cNvSpPr>
          <p:nvPr/>
        </p:nvSpPr>
        <p:spPr bwMode="auto">
          <a:xfrm>
            <a:off x="5910263" y="3924300"/>
            <a:ext cx="2054225" cy="476250"/>
          </a:xfrm>
          <a:prstGeom prst="rect">
            <a:avLst/>
          </a:prstGeom>
          <a:solidFill>
            <a:schemeClr val="bg1"/>
          </a:solidFill>
          <a:ln w="19050">
            <a:solidFill>
              <a:schemeClr val="bg1"/>
            </a:solidFill>
            <a:miter lim="800000"/>
            <a:headEnd/>
            <a:tailEnd/>
          </a:ln>
        </p:spPr>
        <p:txBody>
          <a:bodyPr>
            <a:spAutoFit/>
          </a:bodyPr>
          <a:lstStyle/>
          <a:p>
            <a:pPr algn="ctr"/>
            <a:r>
              <a:rPr lang="es-ES" altLang="ja-JP" sz="1200">
                <a:latin typeface="Calibri" pitchFamily="34" charset="0"/>
                <a:ea typeface="Arial Unicode MS"/>
                <a:cs typeface="Arial Unicode MS"/>
              </a:rPr>
              <a:t>2010 Terremoto chileno Mw8.8</a:t>
            </a:r>
            <a:endParaRPr lang="ja-JP" altLang="es-ES" sz="1200">
              <a:latin typeface="Calibri" pitchFamily="34" charset="0"/>
              <a:ea typeface="Arial Unicode MS"/>
              <a:cs typeface="Arial Unicode MS"/>
            </a:endParaRPr>
          </a:p>
        </p:txBody>
      </p:sp>
      <p:sp>
        <p:nvSpPr>
          <p:cNvPr id="17452" name="Text Box 13"/>
          <p:cNvSpPr txBox="1">
            <a:spLocks noChangeArrowheads="1"/>
          </p:cNvSpPr>
          <p:nvPr/>
        </p:nvSpPr>
        <p:spPr bwMode="auto">
          <a:xfrm>
            <a:off x="4787900" y="3357563"/>
            <a:ext cx="2247900" cy="388937"/>
          </a:xfrm>
          <a:prstGeom prst="rect">
            <a:avLst/>
          </a:prstGeom>
          <a:noFill/>
          <a:ln w="9525" algn="in">
            <a:noFill/>
            <a:miter lim="800000"/>
            <a:headEnd/>
            <a:tailEnd/>
          </a:ln>
        </p:spPr>
        <p:txBody>
          <a:bodyPr lIns="36576" tIns="36576" rIns="36576" bIns="36576"/>
          <a:lstStyle/>
          <a:p>
            <a:r>
              <a:rPr lang="es-ES" altLang="ja-JP" sz="2000" b="1">
                <a:solidFill>
                  <a:srgbClr val="FF3300"/>
                </a:solidFill>
                <a:latin typeface="Times New Roman" pitchFamily="18" charset="0"/>
                <a:ea typeface="MS Mincho"/>
                <a:cs typeface="MS Mincho"/>
              </a:rPr>
              <a:t>Cinturón de fuego del Pacífico</a:t>
            </a:r>
            <a:endParaRPr lang="ja-JP" altLang="es-ES" sz="2000">
              <a:ea typeface="MS Mincho"/>
              <a:cs typeface="MS Mincho"/>
            </a:endParaRPr>
          </a:p>
        </p:txBody>
      </p:sp>
      <p:sp>
        <p:nvSpPr>
          <p:cNvPr id="17453" name="Text Box 13"/>
          <p:cNvSpPr txBox="1">
            <a:spLocks noChangeArrowheads="1"/>
          </p:cNvSpPr>
          <p:nvPr/>
        </p:nvSpPr>
        <p:spPr bwMode="auto">
          <a:xfrm rot="1360089">
            <a:off x="2501900" y="4206875"/>
            <a:ext cx="1495425" cy="388938"/>
          </a:xfrm>
          <a:prstGeom prst="rect">
            <a:avLst/>
          </a:prstGeom>
          <a:noFill/>
          <a:ln w="9525" algn="in">
            <a:noFill/>
            <a:miter lim="800000"/>
            <a:headEnd/>
            <a:tailEnd/>
          </a:ln>
        </p:spPr>
        <p:txBody>
          <a:bodyPr lIns="36576" tIns="36576" rIns="36576" bIns="36576"/>
          <a:lstStyle/>
          <a:p>
            <a:r>
              <a:rPr lang="es-ES" altLang="ja-JP" sz="2000" b="1">
                <a:solidFill>
                  <a:srgbClr val="FF3300"/>
                </a:solidFill>
                <a:latin typeface="Times New Roman" pitchFamily="18" charset="0"/>
                <a:ea typeface="MS Mincho"/>
                <a:cs typeface="MS Mincho"/>
              </a:rPr>
              <a:t>Cinturón Alpide</a:t>
            </a:r>
            <a:endParaRPr lang="ja-JP" altLang="es-ES" sz="2000">
              <a:ea typeface="MS Mincho"/>
              <a:cs typeface="MS Minch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Q:\012-予防担当\08広報\88 2011東日本大震災写真ショートカット\片田先生提供写真\鵜住居子供達の避難クレジット付きpic01.jpg"/>
          <p:cNvPicPr>
            <a:picLocks noChangeAspect="1" noChangeArrowheads="1"/>
          </p:cNvPicPr>
          <p:nvPr/>
        </p:nvPicPr>
        <p:blipFill>
          <a:blip r:embed="rId3" cstate="print"/>
          <a:srcRect/>
          <a:stretch>
            <a:fillRect/>
          </a:stretch>
        </p:blipFill>
        <p:spPr bwMode="auto">
          <a:xfrm>
            <a:off x="611188" y="1628775"/>
            <a:ext cx="7921625" cy="5087938"/>
          </a:xfrm>
          <a:prstGeom prst="rect">
            <a:avLst/>
          </a:prstGeom>
          <a:noFill/>
          <a:ln w="9525">
            <a:noFill/>
            <a:miter lim="800000"/>
            <a:headEnd/>
            <a:tailEnd/>
          </a:ln>
        </p:spPr>
      </p:pic>
      <p:sp>
        <p:nvSpPr>
          <p:cNvPr id="54274" name="テキスト ボックス 2"/>
          <p:cNvSpPr txBox="1">
            <a:spLocks noChangeArrowheads="1"/>
          </p:cNvSpPr>
          <p:nvPr/>
        </p:nvSpPr>
        <p:spPr bwMode="auto">
          <a:xfrm>
            <a:off x="431800" y="131763"/>
            <a:ext cx="8532813" cy="1066800"/>
          </a:xfrm>
          <a:prstGeom prst="rect">
            <a:avLst/>
          </a:prstGeom>
          <a:noFill/>
          <a:ln w="9525">
            <a:noFill/>
            <a:miter lim="800000"/>
            <a:headEnd/>
            <a:tailEnd/>
          </a:ln>
        </p:spPr>
        <p:txBody>
          <a:bodyPr>
            <a:spAutoFit/>
          </a:bodyPr>
          <a:lstStyle/>
          <a:p>
            <a:pPr algn="ctr"/>
            <a:r>
              <a:rPr lang="es-ES_tradnl" altLang="ja-JP" sz="4400">
                <a:latin typeface="Calibri" pitchFamily="34" charset="0"/>
                <a:cs typeface="ＭＳ Ｐゴシック"/>
              </a:rPr>
              <a:t>Evacuación</a:t>
            </a:r>
          </a:p>
          <a:p>
            <a:pPr algn="ctr"/>
            <a:r>
              <a:rPr lang="es-ES_tradnl" altLang="ja-JP" sz="2000">
                <a:latin typeface="Calibri" pitchFamily="34" charset="0"/>
                <a:cs typeface="ＭＳ Ｐゴシック"/>
              </a:rPr>
              <a:t>El 11 de marzo de 2011, antes de la llegada del tsunami</a:t>
            </a:r>
            <a:endParaRPr lang="ja-JP" altLang="es-ES_tradnl" sz="3600">
              <a:latin typeface="Calibri" pitchFamily="34" charset="0"/>
              <a:cs typeface="ＭＳ Ｐゴシック"/>
            </a:endParaRPr>
          </a:p>
        </p:txBody>
      </p:sp>
      <p:sp>
        <p:nvSpPr>
          <p:cNvPr id="4" name="スライド番号プレースホルダー 3"/>
          <p:cNvSpPr>
            <a:spLocks noGrp="1"/>
          </p:cNvSpPr>
          <p:nvPr>
            <p:ph type="sldNum" sz="quarter" idx="12"/>
          </p:nvPr>
        </p:nvSpPr>
        <p:spPr>
          <a:xfrm>
            <a:off x="8304213" y="6465888"/>
            <a:ext cx="762000" cy="365125"/>
          </a:xfrm>
        </p:spPr>
        <p:txBody>
          <a:bodyPr/>
          <a:lstStyle/>
          <a:p>
            <a:pPr>
              <a:defRPr/>
            </a:pPr>
            <a:fld id="{AE97FE03-215D-4109-8BDF-D647518BD85F}" type="slidenum">
              <a:rPr lang="ja-JP" altLang="en-US" sz="1400"/>
              <a:pPr>
                <a:defRPr/>
              </a:pPr>
              <a:t>20</a:t>
            </a:fld>
            <a:endParaRPr lang="ja-JP" altLang="en-US" sz="1400" dirty="0"/>
          </a:p>
        </p:txBody>
      </p:sp>
      <p:sp>
        <p:nvSpPr>
          <p:cNvPr id="54276" name="正方形/長方形 4"/>
          <p:cNvSpPr>
            <a:spLocks noChangeArrowheads="1"/>
          </p:cNvSpPr>
          <p:nvPr/>
        </p:nvSpPr>
        <p:spPr bwMode="auto">
          <a:xfrm>
            <a:off x="635000" y="5949950"/>
            <a:ext cx="4608513" cy="730250"/>
          </a:xfrm>
          <a:prstGeom prst="rect">
            <a:avLst/>
          </a:prstGeom>
          <a:noFill/>
          <a:ln w="9525">
            <a:noFill/>
            <a:miter lim="800000"/>
            <a:headEnd/>
            <a:tailEnd/>
          </a:ln>
        </p:spPr>
        <p:txBody>
          <a:bodyPr>
            <a:spAutoFit/>
          </a:bodyPr>
          <a:lstStyle/>
          <a:p>
            <a:r>
              <a:rPr lang="es-ES_tradnl" altLang="ja-JP" sz="1400">
                <a:latin typeface="Calibri" pitchFamily="34" charset="0"/>
                <a:cs typeface="ＭＳ Ｐゴシック"/>
              </a:rPr>
              <a:t>Co´rtesía de Prof.Toshitaka Katada, Universidad de Gunma</a:t>
            </a:r>
          </a:p>
          <a:p>
            <a:r>
              <a:rPr lang="es-ES_tradnl" altLang="ja-JP" sz="1400">
                <a:latin typeface="Calibri" pitchFamily="34" charset="0"/>
                <a:cs typeface="ＭＳ Ｐゴシック"/>
              </a:rPr>
              <a:t>Fotografía tomada por un residente local en la ciudad de Kamaishi, prefectura de Iwate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274638"/>
            <a:ext cx="8964613" cy="777875"/>
          </a:xfrm>
        </p:spPr>
        <p:txBody>
          <a:bodyPr/>
          <a:lstStyle/>
          <a:p>
            <a:pPr eaLnBrk="1" hangingPunct="1">
              <a:lnSpc>
                <a:spcPct val="80000"/>
              </a:lnSpc>
            </a:pPr>
            <a:r>
              <a:rPr lang="en-US" altLang="ja-JP" sz="3200" smtClean="0"/>
              <a:t>Proporción víctimas=Víctimas/(Víctimas+Refugiados)</a:t>
            </a:r>
            <a:r>
              <a:rPr lang="en-US" altLang="ja-JP" sz="4000" smtClean="0"/>
              <a:t> </a:t>
            </a:r>
          </a:p>
        </p:txBody>
      </p:sp>
      <p:graphicFrame>
        <p:nvGraphicFramePr>
          <p:cNvPr id="4399" name="Group 303"/>
          <p:cNvGraphicFramePr>
            <a:graphicFrameLocks noGrp="1"/>
          </p:cNvGraphicFramePr>
          <p:nvPr>
            <p:ph sz="half" idx="1"/>
          </p:nvPr>
        </p:nvGraphicFramePr>
        <p:xfrm>
          <a:off x="6408738" y="1268413"/>
          <a:ext cx="2411412" cy="4402455"/>
        </p:xfrm>
        <a:graphic>
          <a:graphicData uri="http://schemas.openxmlformats.org/drawingml/2006/table">
            <a:tbl>
              <a:tblPr/>
              <a:tblGrid>
                <a:gridCol w="1511300"/>
                <a:gridCol w="900112"/>
              </a:tblGrid>
              <a:tr h="504825">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Arial" charset="0"/>
                          <a:ea typeface="ＭＳ Ｐゴシック" charset="-128"/>
                        </a:rPr>
                        <a:t>Miyako</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ctr" latinLnBrk="0" hangingPunct="1">
                        <a:lnSpc>
                          <a:spcPct val="8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endParaRPr>
                    </a:p>
                    <a:p>
                      <a:pPr marL="0" marR="0" lvl="0" indent="0" algn="l" defTabSz="914400" rtl="0" eaLnBrk="1" fontAlgn="ctr" latinLnBrk="0" hangingPunct="1">
                        <a:lnSpc>
                          <a:spcPct val="8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Yamada</a:t>
                      </a:r>
                    </a:p>
                    <a:p>
                      <a:pPr marL="0" marR="0" lvl="0" indent="0" algn="l" defTabSz="914400" rtl="0" eaLnBrk="1" fontAlgn="ctr"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14%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ctr" latinLnBrk="0" hangingPunct="1">
                        <a:lnSpc>
                          <a:spcPct val="8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endParaRPr>
                    </a:p>
                    <a:p>
                      <a:pPr marL="0" marR="0" lvl="0" indent="0" algn="l" defTabSz="914400" rtl="0" eaLnBrk="1" fontAlgn="ctr" latinLnBrk="0" hangingPunct="1">
                        <a:lnSpc>
                          <a:spcPct val="8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Arial" charset="0"/>
                          <a:ea typeface="ＭＳ Ｐゴシック" charset="-128"/>
                        </a:rPr>
                        <a:t>Otsuti</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ctr"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24%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503238">
                <a:tc>
                  <a:txBody>
                    <a:bodyPr/>
                    <a:lstStyle/>
                    <a:p>
                      <a:pPr marL="0" marR="0" lvl="0" indent="0" algn="l" defTabSz="914400" rtl="0" eaLnBrk="1" fontAlgn="ctr" latinLnBrk="0" hangingPunct="1">
                        <a:lnSpc>
                          <a:spcPct val="8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endParaRPr>
                    </a:p>
                    <a:p>
                      <a:pPr marL="0" marR="0" lvl="0" indent="0" algn="l" defTabSz="914400" rtl="0" eaLnBrk="1" fontAlgn="ctr" latinLnBrk="0" hangingPunct="1">
                        <a:lnSpc>
                          <a:spcPct val="8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Arial" charset="0"/>
                          <a:ea typeface="ＭＳ Ｐゴシック" charset="-128"/>
                        </a:rPr>
                        <a:t>Kamaishi</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ctr"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Arial" charset="0"/>
                          <a:ea typeface="ＭＳ Ｐゴシック" charset="-128"/>
                        </a:rPr>
                        <a:t>Ohunato</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r>
              <a:tr h="1019175">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Arial" charset="0"/>
                          <a:ea typeface="ＭＳ Ｐゴシック" charset="-128"/>
                        </a:rPr>
                        <a:t>Rikuzen</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Arial" charset="0"/>
                          <a:ea typeface="ＭＳ Ｐゴシック" charset="-128"/>
                        </a:rPr>
                        <a:t>takada</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398" name="Group 302"/>
          <p:cNvGraphicFramePr>
            <a:graphicFrameLocks noGrp="1"/>
          </p:cNvGraphicFramePr>
          <p:nvPr>
            <p:ph sz="quarter" idx="2"/>
          </p:nvPr>
        </p:nvGraphicFramePr>
        <p:xfrm>
          <a:off x="323850" y="1271588"/>
          <a:ext cx="3024188" cy="4687824"/>
        </p:xfrm>
        <a:graphic>
          <a:graphicData uri="http://schemas.openxmlformats.org/drawingml/2006/table">
            <a:tbl>
              <a:tblPr/>
              <a:tblGrid>
                <a:gridCol w="2160588"/>
                <a:gridCol w="863600"/>
              </a:tblGrid>
              <a:tr h="255588">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Arial" charset="0"/>
                          <a:ea typeface="ＭＳ Ｐゴシック" charset="-128"/>
                        </a:rPr>
                        <a:t>Kisennuma</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r>
              <a:tr h="287338">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ja-JP" sz="2300" b="0" i="0" u="none" strike="noStrike" cap="none" normalizeH="0" baseline="0" dirty="0" err="1" smtClean="0">
                          <a:ln>
                            <a:noFill/>
                          </a:ln>
                          <a:solidFill>
                            <a:schemeClr val="tx1"/>
                          </a:solidFill>
                          <a:effectLst/>
                          <a:latin typeface="Arial" charset="0"/>
                          <a:ea typeface="ＭＳ Ｐゴシック" charset="-128"/>
                        </a:rPr>
                        <a:t>Minamisanriku</a:t>
                      </a:r>
                      <a:endParaRPr kumimoji="1" lang="en-US" altLang="ja-JP" sz="23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Arial" charset="0"/>
                          <a:ea typeface="ＭＳ Ｐゴシック" charset="-128"/>
                        </a:rPr>
                        <a:t>Onagawa</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300038">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Arial" charset="0"/>
                          <a:ea typeface="ＭＳ Ｐゴシック" charset="-128"/>
                        </a:rPr>
                        <a:t>Ishinomaki</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ctr"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endParaRPr>
                    </a:p>
                    <a:p>
                      <a:pPr marL="0" marR="0" lvl="0" indent="0" algn="l" defTabSz="914400" rtl="0" eaLnBrk="1" fontAlgn="ctr" latinLnBrk="0" hangingPunct="1">
                        <a:lnSpc>
                          <a:spcPct val="80000"/>
                        </a:lnSpc>
                        <a:spcBef>
                          <a:spcPct val="0"/>
                        </a:spcBef>
                        <a:spcAft>
                          <a:spcPct val="0"/>
                        </a:spcAft>
                        <a:buClrTx/>
                        <a:buSzTx/>
                        <a:buFontTx/>
                        <a:buNone/>
                        <a:tabLst/>
                      </a:pPr>
                      <a:r>
                        <a:rPr kumimoji="1" lang="en-US" altLang="ja-JP" sz="2100" b="0" i="0" u="none" strike="noStrike" cap="none" normalizeH="0" baseline="0" dirty="0" err="1" smtClean="0">
                          <a:ln>
                            <a:noFill/>
                          </a:ln>
                          <a:solidFill>
                            <a:schemeClr val="tx1"/>
                          </a:solidFill>
                          <a:effectLst/>
                          <a:latin typeface="ＭＳ Ｐゴシック" charset="-128"/>
                          <a:ea typeface="ＭＳ Ｐゴシック" charset="-128"/>
                        </a:rPr>
                        <a:t>Higashimatuyama</a:t>
                      </a:r>
                      <a:endParaRPr kumimoji="1" lang="en-US" altLang="ja-JP" sz="2100" b="0" i="0" u="none" strike="noStrike" cap="none" normalizeH="0" baseline="0" dirty="0" smtClean="0">
                        <a:ln>
                          <a:noFill/>
                        </a:ln>
                        <a:solidFill>
                          <a:schemeClr val="tx1"/>
                        </a:solidFill>
                        <a:effectLst/>
                        <a:latin typeface="ＭＳ Ｐゴシック" charset="-128"/>
                        <a:ea typeface="ＭＳ Ｐゴシック" charset="-128"/>
                      </a:endParaRPr>
                    </a:p>
                    <a:p>
                      <a:pPr marL="0" marR="0" lvl="0" indent="0" algn="l" defTabSz="914400" rtl="0" eaLnBrk="1" fontAlgn="ctr"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Arial" charset="0"/>
                          <a:ea typeface="ＭＳ Ｐゴシック" charset="-128"/>
                        </a:rPr>
                        <a:t>Natori</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28%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269875">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Yamamoto</a:t>
                      </a:r>
                    </a:p>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6371" name="Picture 215"/>
          <p:cNvPicPr>
            <a:picLocks noChangeAspect="1" noChangeArrowheads="1"/>
          </p:cNvPicPr>
          <p:nvPr/>
        </p:nvPicPr>
        <p:blipFill>
          <a:blip r:embed="rId3" cstate="print"/>
          <a:srcRect/>
          <a:stretch>
            <a:fillRect/>
          </a:stretch>
        </p:blipFill>
        <p:spPr bwMode="auto">
          <a:xfrm>
            <a:off x="3563938" y="1268413"/>
            <a:ext cx="2592387" cy="4681537"/>
          </a:xfrm>
          <a:prstGeom prst="rect">
            <a:avLst/>
          </a:prstGeom>
          <a:noFill/>
          <a:ln w="9525">
            <a:noFill/>
            <a:miter lim="800000"/>
            <a:headEnd/>
            <a:tailEnd/>
          </a:ln>
        </p:spPr>
      </p:pic>
      <p:sp>
        <p:nvSpPr>
          <p:cNvPr id="56372" name="Line 278"/>
          <p:cNvSpPr>
            <a:spLocks noChangeShapeType="1"/>
          </p:cNvSpPr>
          <p:nvPr/>
        </p:nvSpPr>
        <p:spPr bwMode="auto">
          <a:xfrm flipH="1" flipV="1">
            <a:off x="5724525" y="1412875"/>
            <a:ext cx="647700" cy="144463"/>
          </a:xfrm>
          <a:prstGeom prst="line">
            <a:avLst/>
          </a:prstGeom>
          <a:noFill/>
          <a:ln w="9525">
            <a:solidFill>
              <a:srgbClr val="CC9900"/>
            </a:solidFill>
            <a:round/>
            <a:headEnd/>
            <a:tailEnd type="triangle" w="med" len="med"/>
          </a:ln>
        </p:spPr>
        <p:txBody>
          <a:bodyPr/>
          <a:lstStyle/>
          <a:p>
            <a:endParaRPr lang="es-ES"/>
          </a:p>
        </p:txBody>
      </p:sp>
      <p:sp>
        <p:nvSpPr>
          <p:cNvPr id="56373" name="Line 279"/>
          <p:cNvSpPr>
            <a:spLocks noChangeShapeType="1"/>
          </p:cNvSpPr>
          <p:nvPr/>
        </p:nvSpPr>
        <p:spPr bwMode="auto">
          <a:xfrm flipH="1" flipV="1">
            <a:off x="5867400" y="1773238"/>
            <a:ext cx="504825" cy="503237"/>
          </a:xfrm>
          <a:prstGeom prst="line">
            <a:avLst/>
          </a:prstGeom>
          <a:noFill/>
          <a:ln w="9525">
            <a:solidFill>
              <a:srgbClr val="CC9900"/>
            </a:solidFill>
            <a:round/>
            <a:headEnd/>
            <a:tailEnd type="triangle" w="med" len="med"/>
          </a:ln>
        </p:spPr>
        <p:txBody>
          <a:bodyPr/>
          <a:lstStyle/>
          <a:p>
            <a:endParaRPr lang="es-ES"/>
          </a:p>
        </p:txBody>
      </p:sp>
      <p:sp>
        <p:nvSpPr>
          <p:cNvPr id="56374" name="Line 280"/>
          <p:cNvSpPr>
            <a:spLocks noChangeShapeType="1"/>
          </p:cNvSpPr>
          <p:nvPr/>
        </p:nvSpPr>
        <p:spPr bwMode="auto">
          <a:xfrm flipH="1" flipV="1">
            <a:off x="5795963" y="1989138"/>
            <a:ext cx="576262" cy="935037"/>
          </a:xfrm>
          <a:prstGeom prst="line">
            <a:avLst/>
          </a:prstGeom>
          <a:noFill/>
          <a:ln w="9525">
            <a:solidFill>
              <a:srgbClr val="CC9900"/>
            </a:solidFill>
            <a:round/>
            <a:headEnd/>
            <a:tailEnd type="triangle" w="med" len="med"/>
          </a:ln>
        </p:spPr>
        <p:txBody>
          <a:bodyPr/>
          <a:lstStyle/>
          <a:p>
            <a:endParaRPr lang="es-ES"/>
          </a:p>
        </p:txBody>
      </p:sp>
      <p:sp>
        <p:nvSpPr>
          <p:cNvPr id="56375" name="Line 281"/>
          <p:cNvSpPr>
            <a:spLocks noChangeShapeType="1"/>
          </p:cNvSpPr>
          <p:nvPr/>
        </p:nvSpPr>
        <p:spPr bwMode="auto">
          <a:xfrm flipH="1" flipV="1">
            <a:off x="5724525" y="2205038"/>
            <a:ext cx="647700" cy="1439862"/>
          </a:xfrm>
          <a:prstGeom prst="line">
            <a:avLst/>
          </a:prstGeom>
          <a:noFill/>
          <a:ln w="9525">
            <a:solidFill>
              <a:srgbClr val="CC9900"/>
            </a:solidFill>
            <a:round/>
            <a:headEnd/>
            <a:tailEnd type="triangle" w="med" len="med"/>
          </a:ln>
        </p:spPr>
        <p:txBody>
          <a:bodyPr/>
          <a:lstStyle/>
          <a:p>
            <a:endParaRPr lang="es-ES"/>
          </a:p>
        </p:txBody>
      </p:sp>
      <p:sp>
        <p:nvSpPr>
          <p:cNvPr id="56376" name="Line 282"/>
          <p:cNvSpPr>
            <a:spLocks noChangeShapeType="1"/>
          </p:cNvSpPr>
          <p:nvPr/>
        </p:nvSpPr>
        <p:spPr bwMode="auto">
          <a:xfrm flipH="1" flipV="1">
            <a:off x="5364163" y="2708275"/>
            <a:ext cx="1008062" cy="1584325"/>
          </a:xfrm>
          <a:prstGeom prst="line">
            <a:avLst/>
          </a:prstGeom>
          <a:noFill/>
          <a:ln w="9525">
            <a:solidFill>
              <a:srgbClr val="CC9900"/>
            </a:solidFill>
            <a:round/>
            <a:headEnd/>
            <a:tailEnd type="triangle" w="med" len="med"/>
          </a:ln>
        </p:spPr>
        <p:txBody>
          <a:bodyPr/>
          <a:lstStyle/>
          <a:p>
            <a:endParaRPr lang="es-ES"/>
          </a:p>
        </p:txBody>
      </p:sp>
      <p:sp>
        <p:nvSpPr>
          <p:cNvPr id="56377" name="Line 283"/>
          <p:cNvSpPr>
            <a:spLocks noChangeShapeType="1"/>
          </p:cNvSpPr>
          <p:nvPr/>
        </p:nvSpPr>
        <p:spPr bwMode="auto">
          <a:xfrm flipH="1" flipV="1">
            <a:off x="5219700" y="2852738"/>
            <a:ext cx="1152525" cy="2305050"/>
          </a:xfrm>
          <a:prstGeom prst="line">
            <a:avLst/>
          </a:prstGeom>
          <a:noFill/>
          <a:ln w="9525">
            <a:solidFill>
              <a:srgbClr val="CC9900"/>
            </a:solidFill>
            <a:round/>
            <a:headEnd/>
            <a:tailEnd type="triangle" w="med" len="med"/>
          </a:ln>
        </p:spPr>
        <p:txBody>
          <a:bodyPr/>
          <a:lstStyle/>
          <a:p>
            <a:endParaRPr lang="es-ES"/>
          </a:p>
        </p:txBody>
      </p:sp>
      <p:sp>
        <p:nvSpPr>
          <p:cNvPr id="56378" name="Line 284"/>
          <p:cNvSpPr>
            <a:spLocks noChangeShapeType="1"/>
          </p:cNvSpPr>
          <p:nvPr/>
        </p:nvSpPr>
        <p:spPr bwMode="auto">
          <a:xfrm>
            <a:off x="3348038" y="1557338"/>
            <a:ext cx="1800225" cy="1511300"/>
          </a:xfrm>
          <a:prstGeom prst="line">
            <a:avLst/>
          </a:prstGeom>
          <a:noFill/>
          <a:ln w="9525">
            <a:solidFill>
              <a:srgbClr val="CC9900"/>
            </a:solidFill>
            <a:round/>
            <a:headEnd/>
            <a:tailEnd type="triangle" w="med" len="med"/>
          </a:ln>
        </p:spPr>
        <p:txBody>
          <a:bodyPr/>
          <a:lstStyle/>
          <a:p>
            <a:endParaRPr lang="es-ES"/>
          </a:p>
        </p:txBody>
      </p:sp>
      <p:sp>
        <p:nvSpPr>
          <p:cNvPr id="56379" name="Line 285"/>
          <p:cNvSpPr>
            <a:spLocks noChangeShapeType="1"/>
          </p:cNvSpPr>
          <p:nvPr/>
        </p:nvSpPr>
        <p:spPr bwMode="auto">
          <a:xfrm>
            <a:off x="3348038" y="2276475"/>
            <a:ext cx="1511300" cy="1368425"/>
          </a:xfrm>
          <a:prstGeom prst="line">
            <a:avLst/>
          </a:prstGeom>
          <a:noFill/>
          <a:ln w="9525">
            <a:solidFill>
              <a:srgbClr val="CC9900"/>
            </a:solidFill>
            <a:round/>
            <a:headEnd/>
            <a:tailEnd type="triangle" w="med" len="med"/>
          </a:ln>
        </p:spPr>
        <p:txBody>
          <a:bodyPr/>
          <a:lstStyle/>
          <a:p>
            <a:endParaRPr lang="es-ES"/>
          </a:p>
        </p:txBody>
      </p:sp>
      <p:sp>
        <p:nvSpPr>
          <p:cNvPr id="56380" name="Line 286"/>
          <p:cNvSpPr>
            <a:spLocks noChangeShapeType="1"/>
          </p:cNvSpPr>
          <p:nvPr/>
        </p:nvSpPr>
        <p:spPr bwMode="auto">
          <a:xfrm>
            <a:off x="3348038" y="2924175"/>
            <a:ext cx="1655762" cy="1225550"/>
          </a:xfrm>
          <a:prstGeom prst="line">
            <a:avLst/>
          </a:prstGeom>
          <a:noFill/>
          <a:ln w="9525">
            <a:solidFill>
              <a:srgbClr val="CC9900"/>
            </a:solidFill>
            <a:round/>
            <a:headEnd/>
            <a:tailEnd type="triangle" w="med" len="med"/>
          </a:ln>
        </p:spPr>
        <p:txBody>
          <a:bodyPr/>
          <a:lstStyle/>
          <a:p>
            <a:endParaRPr lang="es-ES"/>
          </a:p>
        </p:txBody>
      </p:sp>
      <p:sp>
        <p:nvSpPr>
          <p:cNvPr id="56381" name="Line 287"/>
          <p:cNvSpPr>
            <a:spLocks noChangeShapeType="1"/>
          </p:cNvSpPr>
          <p:nvPr/>
        </p:nvSpPr>
        <p:spPr bwMode="auto">
          <a:xfrm>
            <a:off x="3348038" y="3644900"/>
            <a:ext cx="1223962" cy="504825"/>
          </a:xfrm>
          <a:prstGeom prst="line">
            <a:avLst/>
          </a:prstGeom>
          <a:noFill/>
          <a:ln w="9525">
            <a:solidFill>
              <a:srgbClr val="CC9900"/>
            </a:solidFill>
            <a:round/>
            <a:headEnd/>
            <a:tailEnd type="triangle" w="med" len="med"/>
          </a:ln>
        </p:spPr>
        <p:txBody>
          <a:bodyPr/>
          <a:lstStyle/>
          <a:p>
            <a:endParaRPr lang="es-ES"/>
          </a:p>
        </p:txBody>
      </p:sp>
      <p:sp>
        <p:nvSpPr>
          <p:cNvPr id="56382" name="Line 288"/>
          <p:cNvSpPr>
            <a:spLocks noChangeShapeType="1"/>
          </p:cNvSpPr>
          <p:nvPr/>
        </p:nvSpPr>
        <p:spPr bwMode="auto">
          <a:xfrm flipV="1">
            <a:off x="3348038" y="4221163"/>
            <a:ext cx="1079500" cy="71437"/>
          </a:xfrm>
          <a:prstGeom prst="line">
            <a:avLst/>
          </a:prstGeom>
          <a:noFill/>
          <a:ln w="9525">
            <a:solidFill>
              <a:srgbClr val="CC9900"/>
            </a:solidFill>
            <a:round/>
            <a:headEnd/>
            <a:tailEnd type="triangle" w="med" len="med"/>
          </a:ln>
        </p:spPr>
        <p:txBody>
          <a:bodyPr/>
          <a:lstStyle/>
          <a:p>
            <a:endParaRPr lang="es-ES"/>
          </a:p>
        </p:txBody>
      </p:sp>
      <p:sp>
        <p:nvSpPr>
          <p:cNvPr id="56383" name="Line 290"/>
          <p:cNvSpPr>
            <a:spLocks noChangeShapeType="1"/>
          </p:cNvSpPr>
          <p:nvPr/>
        </p:nvSpPr>
        <p:spPr bwMode="auto">
          <a:xfrm flipV="1">
            <a:off x="3348038" y="4797425"/>
            <a:ext cx="576262" cy="144463"/>
          </a:xfrm>
          <a:prstGeom prst="line">
            <a:avLst/>
          </a:prstGeom>
          <a:noFill/>
          <a:ln w="9525">
            <a:solidFill>
              <a:srgbClr val="CC9900"/>
            </a:solidFill>
            <a:round/>
            <a:headEnd/>
            <a:tailEnd type="triangle" w="med" len="med"/>
          </a:ln>
        </p:spPr>
        <p:txBody>
          <a:bodyPr/>
          <a:lstStyle/>
          <a:p>
            <a:endParaRPr lang="es-ES"/>
          </a:p>
        </p:txBody>
      </p:sp>
      <p:sp>
        <p:nvSpPr>
          <p:cNvPr id="56384" name="Line 291"/>
          <p:cNvSpPr>
            <a:spLocks noChangeShapeType="1"/>
          </p:cNvSpPr>
          <p:nvPr/>
        </p:nvSpPr>
        <p:spPr bwMode="auto">
          <a:xfrm flipV="1">
            <a:off x="3348038" y="5300663"/>
            <a:ext cx="576262" cy="360362"/>
          </a:xfrm>
          <a:prstGeom prst="line">
            <a:avLst/>
          </a:prstGeom>
          <a:noFill/>
          <a:ln w="9525">
            <a:solidFill>
              <a:srgbClr val="CC9900"/>
            </a:solidFill>
            <a:round/>
            <a:headEnd/>
            <a:tailEnd type="triangle" w="med" len="med"/>
          </a:ln>
        </p:spPr>
        <p:txBody>
          <a:bodyPr/>
          <a:lstStyle/>
          <a:p>
            <a:endParaRPr lang="es-ES"/>
          </a:p>
        </p:txBody>
      </p:sp>
      <p:sp>
        <p:nvSpPr>
          <p:cNvPr id="56385" name="Text Box 304"/>
          <p:cNvSpPr txBox="1">
            <a:spLocks noChangeArrowheads="1"/>
          </p:cNvSpPr>
          <p:nvPr/>
        </p:nvSpPr>
        <p:spPr bwMode="auto">
          <a:xfrm>
            <a:off x="287338" y="6021388"/>
            <a:ext cx="8856662" cy="609600"/>
          </a:xfrm>
          <a:prstGeom prst="rect">
            <a:avLst/>
          </a:prstGeom>
          <a:noFill/>
          <a:ln w="9525">
            <a:noFill/>
            <a:miter lim="800000"/>
            <a:headEnd/>
            <a:tailEnd/>
          </a:ln>
        </p:spPr>
        <p:txBody>
          <a:bodyPr>
            <a:spAutoFit/>
          </a:bodyPr>
          <a:lstStyle/>
          <a:p>
            <a:pPr>
              <a:lnSpc>
                <a:spcPct val="85000"/>
              </a:lnSpc>
              <a:spcBef>
                <a:spcPts val="600"/>
              </a:spcBef>
            </a:pPr>
            <a:r>
              <a:rPr lang="en-US" altLang="ja-JP" sz="2000">
                <a:solidFill>
                  <a:srgbClr val="FF0000"/>
                </a:solidFill>
                <a:latin typeface="Calibri" pitchFamily="34" charset="0"/>
                <a:cs typeface="ＭＳ Ｐゴシック"/>
              </a:rPr>
              <a:t>Esta proporción ofrece una indicación aproximada, dependiendo del método empleado para contar a los refugiados.</a:t>
            </a:r>
            <a:r>
              <a:rPr lang="en-US" altLang="ja-JP">
                <a:solidFill>
                  <a:srgbClr val="FF0000"/>
                </a:solidFill>
                <a:latin typeface="Calibri" pitchFamily="34" charset="0"/>
                <a:cs typeface="ＭＳ Ｐゴシック"/>
              </a:rPr>
              <a:t> </a:t>
            </a:r>
          </a:p>
        </p:txBody>
      </p:sp>
      <p:sp>
        <p:nvSpPr>
          <p:cNvPr id="20" name="スライド番号プレースホルダー 4"/>
          <p:cNvSpPr>
            <a:spLocks noGrp="1"/>
          </p:cNvSpPr>
          <p:nvPr>
            <p:ph type="sldNum" sz="quarter" idx="12"/>
          </p:nvPr>
        </p:nvSpPr>
        <p:spPr>
          <a:xfrm>
            <a:off x="8243888" y="6496050"/>
            <a:ext cx="762000" cy="365125"/>
          </a:xfrm>
        </p:spPr>
        <p:txBody>
          <a:bodyPr/>
          <a:lstStyle/>
          <a:p>
            <a:pPr>
              <a:defRPr/>
            </a:pPr>
            <a:fld id="{BE261195-CF34-49D6-A69F-66ABCAD7007F}" type="slidenum">
              <a:rPr lang="ja-JP" altLang="en-US" sz="1400" smtClean="0"/>
              <a:pPr>
                <a:defRPr/>
              </a:pPr>
              <a:t>21</a:t>
            </a:fld>
            <a:endParaRPr lang="ja-JP" altLang="en-US" sz="1400" dirty="0"/>
          </a:p>
        </p:txBody>
      </p:sp>
      <p:sp>
        <p:nvSpPr>
          <p:cNvPr id="56387" name="Text Box 7"/>
          <p:cNvSpPr txBox="1">
            <a:spLocks noChangeArrowheads="1"/>
          </p:cNvSpPr>
          <p:nvPr/>
        </p:nvSpPr>
        <p:spPr bwMode="auto">
          <a:xfrm>
            <a:off x="395288" y="6453188"/>
            <a:ext cx="3744912" cy="215900"/>
          </a:xfrm>
          <a:prstGeom prst="rect">
            <a:avLst/>
          </a:prstGeom>
          <a:solidFill>
            <a:srgbClr val="FFFFFF"/>
          </a:solidFill>
          <a:ln w="9525" algn="in">
            <a:solidFill>
              <a:srgbClr val="FFFFFF"/>
            </a:solidFill>
            <a:miter lim="800000"/>
            <a:headEnd/>
            <a:tailEnd/>
          </a:ln>
        </p:spPr>
        <p:txBody>
          <a:bodyPr lIns="36576" tIns="36576" rIns="36576" bIns="36576"/>
          <a:lstStyle/>
          <a:p>
            <a:pPr>
              <a:lnSpc>
                <a:spcPct val="90000"/>
              </a:lnSpc>
              <a:spcBef>
                <a:spcPct val="50000"/>
              </a:spcBef>
            </a:pPr>
            <a:r>
              <a:rPr lang="en-US" altLang="ja-JP" sz="1600">
                <a:solidFill>
                  <a:srgbClr val="000000"/>
                </a:solidFill>
                <a:latin typeface="Calibri" pitchFamily="34" charset="0"/>
                <a:ea typeface="MS Mincho"/>
                <a:cs typeface="ＭＳ Ｐゴシック"/>
              </a:rPr>
              <a:t>Fuente: Yozo GOTO, Universidad de </a:t>
            </a:r>
            <a:r>
              <a:rPr lang="en-US" altLang="ja-JP" sz="1600">
                <a:latin typeface="Calibri" pitchFamily="34" charset="0"/>
                <a:ea typeface="MS Mincho"/>
                <a:cs typeface="ＭＳ Ｐゴシック"/>
              </a:rPr>
              <a:t>Tokyo</a:t>
            </a:r>
            <a:endParaRPr lang="ja-JP" altLang="ja-JP" sz="1600">
              <a:latin typeface="Calibri" pitchFamily="34" charset="0"/>
              <a:ea typeface="MS Mincho"/>
              <a:cs typeface="ＭＳ Ｐゴシック"/>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津波到達までの余震の震度"/>
          <p:cNvPicPr>
            <a:picLocks noChangeAspect="1" noChangeArrowheads="1"/>
          </p:cNvPicPr>
          <p:nvPr/>
        </p:nvPicPr>
        <p:blipFill>
          <a:blip r:embed="rId3" cstate="print">
            <a:lum bright="-6000" contrast="12000"/>
          </a:blip>
          <a:srcRect/>
          <a:stretch>
            <a:fillRect/>
          </a:stretch>
        </p:blipFill>
        <p:spPr bwMode="auto">
          <a:xfrm>
            <a:off x="161925" y="504825"/>
            <a:ext cx="8982075" cy="6353175"/>
          </a:xfrm>
          <a:prstGeom prst="rect">
            <a:avLst/>
          </a:prstGeom>
          <a:noFill/>
          <a:ln w="9525">
            <a:noFill/>
            <a:miter lim="800000"/>
            <a:headEnd/>
            <a:tailEnd/>
          </a:ln>
        </p:spPr>
      </p:pic>
      <p:sp>
        <p:nvSpPr>
          <p:cNvPr id="58370" name="Text Box 5"/>
          <p:cNvSpPr txBox="1">
            <a:spLocks noChangeArrowheads="1"/>
          </p:cNvSpPr>
          <p:nvPr/>
        </p:nvSpPr>
        <p:spPr bwMode="auto">
          <a:xfrm>
            <a:off x="323850" y="1125538"/>
            <a:ext cx="1368425" cy="676275"/>
          </a:xfrm>
          <a:prstGeom prst="rect">
            <a:avLst/>
          </a:prstGeom>
          <a:noFill/>
          <a:ln w="9525">
            <a:noFill/>
            <a:miter lim="800000"/>
            <a:headEnd/>
            <a:tailEnd/>
          </a:ln>
        </p:spPr>
        <p:txBody>
          <a:bodyPr>
            <a:spAutoFit/>
          </a:bodyPr>
          <a:lstStyle/>
          <a:p>
            <a:pPr algn="ctr">
              <a:lnSpc>
                <a:spcPct val="80000"/>
              </a:lnSpc>
            </a:pPr>
            <a:r>
              <a:rPr lang="en-US" altLang="ja-JP" sz="2400">
                <a:solidFill>
                  <a:srgbClr val="006600"/>
                </a:solidFill>
                <a:latin typeface="Calibri" pitchFamily="34" charset="0"/>
                <a:cs typeface="ＭＳ Ｐゴシック"/>
              </a:rPr>
              <a:t>Sacudida principal</a:t>
            </a:r>
          </a:p>
        </p:txBody>
      </p:sp>
      <p:sp>
        <p:nvSpPr>
          <p:cNvPr id="58371" name="Text Box 6"/>
          <p:cNvSpPr txBox="1">
            <a:spLocks noChangeArrowheads="1"/>
          </p:cNvSpPr>
          <p:nvPr/>
        </p:nvSpPr>
        <p:spPr bwMode="auto">
          <a:xfrm>
            <a:off x="6732588" y="1125538"/>
            <a:ext cx="1439862" cy="968375"/>
          </a:xfrm>
          <a:prstGeom prst="rect">
            <a:avLst/>
          </a:prstGeom>
          <a:noFill/>
          <a:ln w="9525">
            <a:noFill/>
            <a:miter lim="800000"/>
            <a:headEnd/>
            <a:tailEnd/>
          </a:ln>
        </p:spPr>
        <p:txBody>
          <a:bodyPr>
            <a:spAutoFit/>
          </a:bodyPr>
          <a:lstStyle/>
          <a:p>
            <a:pPr algn="ctr">
              <a:lnSpc>
                <a:spcPct val="80000"/>
              </a:lnSpc>
            </a:pPr>
            <a:r>
              <a:rPr lang="en-US" altLang="ja-JP" sz="2400">
                <a:solidFill>
                  <a:srgbClr val="FF0000"/>
                </a:solidFill>
                <a:latin typeface="Calibri" pitchFamily="34" charset="0"/>
                <a:cs typeface="ＭＳ Ｐゴシック"/>
              </a:rPr>
              <a:t>Llegada del tsunami</a:t>
            </a:r>
          </a:p>
        </p:txBody>
      </p:sp>
      <p:sp>
        <p:nvSpPr>
          <p:cNvPr id="58372" name="Text Box 7"/>
          <p:cNvSpPr txBox="1">
            <a:spLocks noChangeArrowheads="1"/>
          </p:cNvSpPr>
          <p:nvPr/>
        </p:nvSpPr>
        <p:spPr bwMode="auto">
          <a:xfrm>
            <a:off x="2484438" y="2565400"/>
            <a:ext cx="1800225" cy="1069975"/>
          </a:xfrm>
          <a:prstGeom prst="rect">
            <a:avLst/>
          </a:prstGeom>
          <a:noFill/>
          <a:ln w="9525">
            <a:noFill/>
            <a:miter lim="800000"/>
            <a:headEnd/>
            <a:tailEnd/>
          </a:ln>
        </p:spPr>
        <p:txBody>
          <a:bodyPr>
            <a:spAutoFit/>
          </a:bodyPr>
          <a:lstStyle/>
          <a:p>
            <a:pPr>
              <a:lnSpc>
                <a:spcPct val="80000"/>
              </a:lnSpc>
            </a:pPr>
            <a:r>
              <a:rPr lang="en-US" altLang="ja-JP" sz="2000" b="1">
                <a:solidFill>
                  <a:srgbClr val="3366FF"/>
                </a:solidFill>
                <a:latin typeface="Calibri" pitchFamily="34" charset="0"/>
                <a:cs typeface="ＭＳ Ｐゴシック"/>
              </a:rPr>
              <a:t>JMA</a:t>
            </a:r>
            <a:r>
              <a:rPr lang="ja-JP" altLang="en-US" sz="2000" b="1">
                <a:solidFill>
                  <a:srgbClr val="3366FF"/>
                </a:solidFill>
                <a:latin typeface="Calibri" pitchFamily="34" charset="0"/>
                <a:cs typeface="ＭＳ Ｐゴシック"/>
              </a:rPr>
              <a:t>　</a:t>
            </a:r>
          </a:p>
          <a:p>
            <a:pPr>
              <a:lnSpc>
                <a:spcPct val="80000"/>
              </a:lnSpc>
            </a:pPr>
            <a:r>
              <a:rPr lang="en-US" altLang="ja-JP" sz="2000" b="1">
                <a:solidFill>
                  <a:srgbClr val="3366FF"/>
                </a:solidFill>
                <a:latin typeface="Calibri" pitchFamily="34" charset="0"/>
                <a:cs typeface="ＭＳ Ｐゴシック"/>
              </a:rPr>
              <a:t>Primera señal del tsunami</a:t>
            </a:r>
          </a:p>
          <a:p>
            <a:pPr>
              <a:lnSpc>
                <a:spcPct val="80000"/>
              </a:lnSpc>
            </a:pPr>
            <a:r>
              <a:rPr lang="en-US" altLang="ja-JP" sz="2000" b="1">
                <a:solidFill>
                  <a:srgbClr val="3366FF"/>
                </a:solidFill>
                <a:latin typeface="Calibri" pitchFamily="34" charset="0"/>
                <a:cs typeface="ＭＳ Ｐゴシック"/>
              </a:rPr>
              <a:t>Altura: 3m</a:t>
            </a:r>
          </a:p>
        </p:txBody>
      </p:sp>
      <p:sp>
        <p:nvSpPr>
          <p:cNvPr id="58373" name="Text Box 8"/>
          <p:cNvSpPr txBox="1">
            <a:spLocks noChangeArrowheads="1"/>
          </p:cNvSpPr>
          <p:nvPr/>
        </p:nvSpPr>
        <p:spPr bwMode="auto">
          <a:xfrm>
            <a:off x="6372225" y="2430463"/>
            <a:ext cx="1800225" cy="1069975"/>
          </a:xfrm>
          <a:prstGeom prst="rect">
            <a:avLst/>
          </a:prstGeom>
          <a:noFill/>
          <a:ln w="9525">
            <a:noFill/>
            <a:miter lim="800000"/>
            <a:headEnd/>
            <a:tailEnd/>
          </a:ln>
        </p:spPr>
        <p:txBody>
          <a:bodyPr>
            <a:spAutoFit/>
          </a:bodyPr>
          <a:lstStyle/>
          <a:p>
            <a:pPr>
              <a:lnSpc>
                <a:spcPct val="80000"/>
              </a:lnSpc>
            </a:pPr>
            <a:r>
              <a:rPr lang="en-US" altLang="ja-JP" sz="2000" b="1">
                <a:solidFill>
                  <a:srgbClr val="3366FF"/>
                </a:solidFill>
                <a:latin typeface="Calibri" pitchFamily="34" charset="0"/>
                <a:cs typeface="ＭＳ Ｐゴシック"/>
              </a:rPr>
              <a:t>JMA</a:t>
            </a:r>
          </a:p>
          <a:p>
            <a:pPr>
              <a:lnSpc>
                <a:spcPct val="80000"/>
              </a:lnSpc>
            </a:pPr>
            <a:r>
              <a:rPr lang="en-US" altLang="ja-JP" sz="2000" b="1">
                <a:solidFill>
                  <a:srgbClr val="3366FF"/>
                </a:solidFill>
                <a:latin typeface="Calibri" pitchFamily="34" charset="0"/>
                <a:cs typeface="ＭＳ Ｐゴシック"/>
              </a:rPr>
              <a:t>Segunda alerta del tsunami</a:t>
            </a:r>
          </a:p>
          <a:p>
            <a:pPr>
              <a:lnSpc>
                <a:spcPct val="80000"/>
              </a:lnSpc>
            </a:pPr>
            <a:r>
              <a:rPr lang="en-US" altLang="ja-JP" sz="2000" b="1">
                <a:solidFill>
                  <a:srgbClr val="3366FF"/>
                </a:solidFill>
                <a:latin typeface="Calibri" pitchFamily="34" charset="0"/>
                <a:cs typeface="ＭＳ Ｐゴシック"/>
              </a:rPr>
              <a:t>Altura: 6m</a:t>
            </a:r>
          </a:p>
        </p:txBody>
      </p:sp>
      <p:sp>
        <p:nvSpPr>
          <p:cNvPr id="58374" name="Text Box 9"/>
          <p:cNvSpPr txBox="1">
            <a:spLocks noChangeArrowheads="1"/>
          </p:cNvSpPr>
          <p:nvPr/>
        </p:nvSpPr>
        <p:spPr bwMode="auto">
          <a:xfrm rot="-5400000">
            <a:off x="142875" y="3757613"/>
            <a:ext cx="1727200" cy="641350"/>
          </a:xfrm>
          <a:prstGeom prst="rect">
            <a:avLst/>
          </a:prstGeom>
          <a:noFill/>
          <a:ln w="9525">
            <a:noFill/>
            <a:miter lim="800000"/>
            <a:headEnd/>
            <a:tailEnd/>
          </a:ln>
        </p:spPr>
        <p:txBody>
          <a:bodyPr>
            <a:spAutoFit/>
          </a:bodyPr>
          <a:lstStyle/>
          <a:p>
            <a:pPr>
              <a:spcBef>
                <a:spcPct val="50000"/>
              </a:spcBef>
            </a:pPr>
            <a:r>
              <a:rPr lang="en-US" altLang="ja-JP">
                <a:latin typeface="Calibri" pitchFamily="34" charset="0"/>
                <a:cs typeface="ＭＳ Ｐゴシック"/>
              </a:rPr>
              <a:t>JMA IIntendidadd</a:t>
            </a:r>
          </a:p>
        </p:txBody>
      </p:sp>
      <p:sp>
        <p:nvSpPr>
          <p:cNvPr id="58375" name="Text Box 10"/>
          <p:cNvSpPr txBox="1">
            <a:spLocks noChangeArrowheads="1"/>
          </p:cNvSpPr>
          <p:nvPr/>
        </p:nvSpPr>
        <p:spPr bwMode="auto">
          <a:xfrm>
            <a:off x="2195513" y="6092825"/>
            <a:ext cx="3671887" cy="641350"/>
          </a:xfrm>
          <a:prstGeom prst="rect">
            <a:avLst/>
          </a:prstGeom>
          <a:solidFill>
            <a:schemeClr val="bg1"/>
          </a:solidFill>
          <a:ln w="9525">
            <a:noFill/>
            <a:miter lim="800000"/>
            <a:headEnd/>
            <a:tailEnd/>
          </a:ln>
        </p:spPr>
        <p:txBody>
          <a:bodyPr>
            <a:spAutoFit/>
          </a:bodyPr>
          <a:lstStyle/>
          <a:p>
            <a:pPr>
              <a:spcBef>
                <a:spcPct val="50000"/>
              </a:spcBef>
            </a:pPr>
            <a:r>
              <a:rPr lang="en-US" altLang="ja-JP">
                <a:latin typeface="Calibri" pitchFamily="34" charset="0"/>
                <a:cs typeface="ＭＳ Ｐゴシック"/>
              </a:rPr>
              <a:t>Tiempo transcurrido después de la sacudida principal</a:t>
            </a:r>
          </a:p>
        </p:txBody>
      </p:sp>
      <p:sp>
        <p:nvSpPr>
          <p:cNvPr id="58376" name="Text Box 11"/>
          <p:cNvSpPr txBox="1">
            <a:spLocks noChangeArrowheads="1"/>
          </p:cNvSpPr>
          <p:nvPr/>
        </p:nvSpPr>
        <p:spPr bwMode="auto">
          <a:xfrm>
            <a:off x="6372225" y="5805488"/>
            <a:ext cx="1079500" cy="366712"/>
          </a:xfrm>
          <a:prstGeom prst="rect">
            <a:avLst/>
          </a:prstGeom>
          <a:noFill/>
          <a:ln w="9525">
            <a:noFill/>
            <a:miter lim="800000"/>
            <a:headEnd/>
            <a:tailEnd/>
          </a:ln>
        </p:spPr>
        <p:txBody>
          <a:bodyPr>
            <a:spAutoFit/>
          </a:bodyPr>
          <a:lstStyle/>
          <a:p>
            <a:pPr>
              <a:spcBef>
                <a:spcPct val="50000"/>
              </a:spcBef>
            </a:pPr>
            <a:r>
              <a:rPr lang="en-US" altLang="ja-JP">
                <a:latin typeface="Calibri" pitchFamily="34" charset="0"/>
                <a:cs typeface="ＭＳ Ｐゴシック"/>
              </a:rPr>
              <a:t>(minuto)</a:t>
            </a:r>
          </a:p>
        </p:txBody>
      </p:sp>
      <p:sp>
        <p:nvSpPr>
          <p:cNvPr id="58377" name="Text Box 12"/>
          <p:cNvSpPr txBox="1">
            <a:spLocks noChangeArrowheads="1"/>
          </p:cNvSpPr>
          <p:nvPr/>
        </p:nvSpPr>
        <p:spPr bwMode="auto">
          <a:xfrm>
            <a:off x="611188" y="188913"/>
            <a:ext cx="7777162" cy="641350"/>
          </a:xfrm>
          <a:prstGeom prst="rect">
            <a:avLst/>
          </a:prstGeom>
          <a:noFill/>
          <a:ln w="9525">
            <a:noFill/>
            <a:miter lim="800000"/>
            <a:headEnd/>
            <a:tailEnd/>
          </a:ln>
        </p:spPr>
        <p:txBody>
          <a:bodyPr>
            <a:spAutoFit/>
          </a:bodyPr>
          <a:lstStyle/>
          <a:p>
            <a:pPr>
              <a:spcBef>
                <a:spcPct val="50000"/>
              </a:spcBef>
            </a:pPr>
            <a:r>
              <a:rPr lang="en-US" altLang="ja-JP" sz="3600">
                <a:latin typeface="Calibri" pitchFamily="34" charset="0"/>
                <a:cs typeface="ＭＳ Ｐゴシック"/>
              </a:rPr>
              <a:t>Caso de estudio: Yamada-machi, Iwate</a:t>
            </a:r>
            <a:r>
              <a:rPr lang="en-US" altLang="ja-JP" sz="2000">
                <a:latin typeface="Calibri" pitchFamily="34" charset="0"/>
                <a:cs typeface="ＭＳ Ｐゴシック"/>
              </a:rPr>
              <a:t> </a:t>
            </a:r>
          </a:p>
        </p:txBody>
      </p:sp>
      <p:sp>
        <p:nvSpPr>
          <p:cNvPr id="58378" name="Line 13"/>
          <p:cNvSpPr>
            <a:spLocks noChangeShapeType="1"/>
          </p:cNvSpPr>
          <p:nvPr/>
        </p:nvSpPr>
        <p:spPr bwMode="auto">
          <a:xfrm flipH="1">
            <a:off x="5508625" y="2997200"/>
            <a:ext cx="863600" cy="215900"/>
          </a:xfrm>
          <a:prstGeom prst="line">
            <a:avLst/>
          </a:prstGeom>
          <a:noFill/>
          <a:ln w="38100">
            <a:solidFill>
              <a:srgbClr val="3366FF"/>
            </a:solidFill>
            <a:round/>
            <a:headEnd/>
            <a:tailEnd type="triangle" w="med" len="med"/>
          </a:ln>
        </p:spPr>
        <p:txBody>
          <a:bodyPr/>
          <a:lstStyle/>
          <a:p>
            <a:endParaRPr lang="es-ES"/>
          </a:p>
        </p:txBody>
      </p:sp>
      <p:sp>
        <p:nvSpPr>
          <p:cNvPr id="58379" name="Line 14"/>
          <p:cNvSpPr>
            <a:spLocks noChangeShapeType="1"/>
          </p:cNvSpPr>
          <p:nvPr/>
        </p:nvSpPr>
        <p:spPr bwMode="auto">
          <a:xfrm flipH="1">
            <a:off x="2484438" y="3573463"/>
            <a:ext cx="358775" cy="215900"/>
          </a:xfrm>
          <a:prstGeom prst="line">
            <a:avLst/>
          </a:prstGeom>
          <a:noFill/>
          <a:ln w="38100">
            <a:solidFill>
              <a:srgbClr val="3366FF"/>
            </a:solidFill>
            <a:round/>
            <a:headEnd/>
            <a:tailEnd type="triangle" w="med" len="med"/>
          </a:ln>
        </p:spPr>
        <p:txBody>
          <a:bodyPr/>
          <a:lstStyle/>
          <a:p>
            <a:endParaRPr lang="es-ES"/>
          </a:p>
        </p:txBody>
      </p:sp>
      <p:sp>
        <p:nvSpPr>
          <p:cNvPr id="58380" name="テキスト ボックス 14"/>
          <p:cNvSpPr txBox="1">
            <a:spLocks noChangeArrowheads="1"/>
          </p:cNvSpPr>
          <p:nvPr/>
        </p:nvSpPr>
        <p:spPr bwMode="auto">
          <a:xfrm>
            <a:off x="5940425" y="6237288"/>
            <a:ext cx="2881313" cy="307975"/>
          </a:xfrm>
          <a:prstGeom prst="rect">
            <a:avLst/>
          </a:prstGeom>
          <a:noFill/>
          <a:ln w="9525">
            <a:noFill/>
            <a:miter lim="800000"/>
            <a:headEnd/>
            <a:tailEnd/>
          </a:ln>
        </p:spPr>
        <p:txBody>
          <a:bodyPr>
            <a:spAutoFit/>
          </a:bodyPr>
          <a:lstStyle/>
          <a:p>
            <a:r>
              <a:rPr lang="ja-JP" altLang="en-US" sz="1400">
                <a:latin typeface="Calibri" pitchFamily="34" charset="0"/>
                <a:cs typeface="ＭＳ Ｐゴシック"/>
              </a:rPr>
              <a:t>エイト日本技術開発提供図に加筆</a:t>
            </a:r>
          </a:p>
        </p:txBody>
      </p:sp>
      <p:sp>
        <p:nvSpPr>
          <p:cNvPr id="14" name="スライド番号プレースホルダー 4"/>
          <p:cNvSpPr>
            <a:spLocks noGrp="1"/>
          </p:cNvSpPr>
          <p:nvPr>
            <p:ph type="sldNum" sz="quarter" idx="12"/>
          </p:nvPr>
        </p:nvSpPr>
        <p:spPr>
          <a:xfrm>
            <a:off x="8243888" y="6496050"/>
            <a:ext cx="762000" cy="365125"/>
          </a:xfrm>
        </p:spPr>
        <p:txBody>
          <a:bodyPr/>
          <a:lstStyle/>
          <a:p>
            <a:pPr>
              <a:defRPr/>
            </a:pPr>
            <a:fld id="{5E4A4887-F3A5-430A-83F6-AEF67B54F7A9}" type="slidenum">
              <a:rPr lang="ja-JP" altLang="en-US" sz="1400"/>
              <a:pPr>
                <a:defRPr/>
              </a:pPr>
              <a:t>22</a:t>
            </a:fld>
            <a:endParaRPr lang="ja-JP" altLang="en-US" sz="1400" dirty="0"/>
          </a:p>
        </p:txBody>
      </p:sp>
      <p:sp>
        <p:nvSpPr>
          <p:cNvPr id="58382" name="Text Box 7"/>
          <p:cNvSpPr txBox="1">
            <a:spLocks noChangeArrowheads="1"/>
          </p:cNvSpPr>
          <p:nvPr/>
        </p:nvSpPr>
        <p:spPr bwMode="auto">
          <a:xfrm>
            <a:off x="395288" y="6453188"/>
            <a:ext cx="3744912" cy="215900"/>
          </a:xfrm>
          <a:prstGeom prst="rect">
            <a:avLst/>
          </a:prstGeom>
          <a:solidFill>
            <a:srgbClr val="FFFFFF"/>
          </a:solidFill>
          <a:ln w="9525" algn="in">
            <a:solidFill>
              <a:srgbClr val="FFFFFF"/>
            </a:solidFill>
            <a:miter lim="800000"/>
            <a:headEnd/>
            <a:tailEnd/>
          </a:ln>
        </p:spPr>
        <p:txBody>
          <a:bodyPr lIns="36576" tIns="36576" rIns="36576" bIns="36576"/>
          <a:lstStyle/>
          <a:p>
            <a:pPr>
              <a:lnSpc>
                <a:spcPct val="90000"/>
              </a:lnSpc>
              <a:spcBef>
                <a:spcPct val="50000"/>
              </a:spcBef>
            </a:pPr>
            <a:r>
              <a:rPr lang="en-US" altLang="ja-JP" sz="1600">
                <a:solidFill>
                  <a:srgbClr val="000000"/>
                </a:solidFill>
                <a:latin typeface="Calibri" pitchFamily="34" charset="0"/>
                <a:ea typeface="MS Mincho"/>
                <a:cs typeface="ＭＳ Ｐゴシック"/>
              </a:rPr>
              <a:t>Fuente: Yozo GOTO, Universidad de </a:t>
            </a:r>
            <a:r>
              <a:rPr lang="en-US" altLang="ja-JP" sz="1600">
                <a:latin typeface="Calibri" pitchFamily="34" charset="0"/>
                <a:ea typeface="MS Mincho"/>
                <a:cs typeface="ＭＳ Ｐゴシック"/>
              </a:rPr>
              <a:t>Tokyo</a:t>
            </a:r>
            <a:endParaRPr lang="ja-JP" altLang="ja-JP" sz="1600">
              <a:latin typeface="Calibri" pitchFamily="34" charset="0"/>
              <a:ea typeface="MS Mincho"/>
              <a:cs typeface="ＭＳ Ｐゴシック"/>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4" descr="山田町津波実績（田中努）"/>
          <p:cNvPicPr>
            <a:picLocks noChangeAspect="1" noChangeArrowheads="1"/>
          </p:cNvPicPr>
          <p:nvPr/>
        </p:nvPicPr>
        <p:blipFill>
          <a:blip r:embed="rId3" cstate="print"/>
          <a:srcRect/>
          <a:stretch>
            <a:fillRect/>
          </a:stretch>
        </p:blipFill>
        <p:spPr bwMode="auto">
          <a:xfrm>
            <a:off x="611188" y="333375"/>
            <a:ext cx="7769225" cy="6315075"/>
          </a:xfrm>
          <a:prstGeom prst="rect">
            <a:avLst/>
          </a:prstGeom>
          <a:solidFill>
            <a:schemeClr val="bg1"/>
          </a:solidFill>
          <a:ln w="9525">
            <a:noFill/>
            <a:miter lim="800000"/>
            <a:headEnd/>
            <a:tailEnd/>
          </a:ln>
        </p:spPr>
      </p:pic>
      <p:sp>
        <p:nvSpPr>
          <p:cNvPr id="60418" name="Text Box 5"/>
          <p:cNvSpPr txBox="1">
            <a:spLocks noChangeArrowheads="1"/>
          </p:cNvSpPr>
          <p:nvPr/>
        </p:nvSpPr>
        <p:spPr bwMode="auto">
          <a:xfrm>
            <a:off x="7019925" y="1700213"/>
            <a:ext cx="1512888" cy="835025"/>
          </a:xfrm>
          <a:prstGeom prst="rect">
            <a:avLst/>
          </a:prstGeom>
          <a:noFill/>
          <a:ln w="9525">
            <a:solidFill>
              <a:srgbClr val="333399"/>
            </a:solidFill>
            <a:miter lim="800000"/>
            <a:headEnd/>
            <a:tailEnd/>
          </a:ln>
        </p:spPr>
        <p:txBody>
          <a:bodyPr>
            <a:spAutoFit/>
          </a:bodyPr>
          <a:lstStyle/>
          <a:p>
            <a:pPr>
              <a:lnSpc>
                <a:spcPct val="80000"/>
              </a:lnSpc>
            </a:pPr>
            <a:r>
              <a:rPr lang="es-ES" altLang="ja-JP" sz="2000">
                <a:solidFill>
                  <a:srgbClr val="333399"/>
                </a:solidFill>
                <a:latin typeface="Calibri" pitchFamily="34" charset="0"/>
                <a:cs typeface="ＭＳ Ｐゴシック"/>
              </a:rPr>
              <a:t>Terremoto y tsunami de Chili , 1966</a:t>
            </a:r>
          </a:p>
        </p:txBody>
      </p:sp>
      <p:sp>
        <p:nvSpPr>
          <p:cNvPr id="60419" name="Text Box 6"/>
          <p:cNvSpPr txBox="1">
            <a:spLocks noChangeArrowheads="1"/>
          </p:cNvSpPr>
          <p:nvPr/>
        </p:nvSpPr>
        <p:spPr bwMode="auto">
          <a:xfrm>
            <a:off x="900113" y="1196975"/>
            <a:ext cx="1655762" cy="835025"/>
          </a:xfrm>
          <a:prstGeom prst="rect">
            <a:avLst/>
          </a:prstGeom>
          <a:solidFill>
            <a:schemeClr val="bg1"/>
          </a:solidFill>
          <a:ln w="9525">
            <a:solidFill>
              <a:srgbClr val="A50021"/>
            </a:solidFill>
            <a:miter lim="800000"/>
            <a:headEnd/>
            <a:tailEnd/>
          </a:ln>
        </p:spPr>
        <p:txBody>
          <a:bodyPr>
            <a:spAutoFit/>
          </a:bodyPr>
          <a:lstStyle/>
          <a:p>
            <a:pPr>
              <a:lnSpc>
                <a:spcPct val="80000"/>
              </a:lnSpc>
            </a:pPr>
            <a:r>
              <a:rPr lang="es-ES" altLang="ja-JP" sz="2000">
                <a:solidFill>
                  <a:srgbClr val="FF0000"/>
                </a:solidFill>
                <a:latin typeface="Calibri" pitchFamily="34" charset="0"/>
                <a:cs typeface="ＭＳ Ｐゴシック"/>
              </a:rPr>
              <a:t>Tsunami de Syowa-Sanriku,1933</a:t>
            </a:r>
          </a:p>
        </p:txBody>
      </p:sp>
      <p:sp>
        <p:nvSpPr>
          <p:cNvPr id="60420" name="Text Box 7"/>
          <p:cNvSpPr txBox="1">
            <a:spLocks noChangeArrowheads="1"/>
          </p:cNvSpPr>
          <p:nvPr/>
        </p:nvSpPr>
        <p:spPr bwMode="auto">
          <a:xfrm>
            <a:off x="755650" y="2420938"/>
            <a:ext cx="1368425" cy="1079500"/>
          </a:xfrm>
          <a:prstGeom prst="rect">
            <a:avLst/>
          </a:prstGeom>
          <a:solidFill>
            <a:schemeClr val="bg1"/>
          </a:solidFill>
          <a:ln w="9525">
            <a:solidFill>
              <a:srgbClr val="0000CC"/>
            </a:solidFill>
            <a:miter lim="800000"/>
            <a:headEnd/>
            <a:tailEnd/>
          </a:ln>
        </p:spPr>
        <p:txBody>
          <a:bodyPr>
            <a:spAutoFit/>
          </a:bodyPr>
          <a:lstStyle/>
          <a:p>
            <a:pPr>
              <a:lnSpc>
                <a:spcPct val="80000"/>
              </a:lnSpc>
            </a:pPr>
            <a:r>
              <a:rPr lang="es-ES" altLang="ja-JP" sz="2000">
                <a:solidFill>
                  <a:srgbClr val="0000CC"/>
                </a:solidFill>
                <a:latin typeface="Calibri" pitchFamily="34" charset="0"/>
                <a:cs typeface="ＭＳ Ｐゴシック"/>
              </a:rPr>
              <a:t>Tsunami del 11 de marzo de, 2011</a:t>
            </a:r>
          </a:p>
        </p:txBody>
      </p:sp>
      <p:sp>
        <p:nvSpPr>
          <p:cNvPr id="60421" name="Line 8"/>
          <p:cNvSpPr>
            <a:spLocks noChangeShapeType="1"/>
          </p:cNvSpPr>
          <p:nvPr/>
        </p:nvSpPr>
        <p:spPr bwMode="auto">
          <a:xfrm>
            <a:off x="2484438" y="1989138"/>
            <a:ext cx="1079500" cy="935037"/>
          </a:xfrm>
          <a:prstGeom prst="line">
            <a:avLst/>
          </a:prstGeom>
          <a:noFill/>
          <a:ln w="9525">
            <a:solidFill>
              <a:srgbClr val="A50021"/>
            </a:solidFill>
            <a:round/>
            <a:headEnd/>
            <a:tailEnd type="triangle" w="med" len="med"/>
          </a:ln>
        </p:spPr>
        <p:txBody>
          <a:bodyPr/>
          <a:lstStyle/>
          <a:p>
            <a:endParaRPr lang="es-ES"/>
          </a:p>
        </p:txBody>
      </p:sp>
      <p:sp>
        <p:nvSpPr>
          <p:cNvPr id="60422" name="Line 9"/>
          <p:cNvSpPr>
            <a:spLocks noChangeShapeType="1"/>
          </p:cNvSpPr>
          <p:nvPr/>
        </p:nvSpPr>
        <p:spPr bwMode="auto">
          <a:xfrm flipH="1">
            <a:off x="4787900" y="2060575"/>
            <a:ext cx="2232025" cy="863600"/>
          </a:xfrm>
          <a:prstGeom prst="line">
            <a:avLst/>
          </a:prstGeom>
          <a:noFill/>
          <a:ln w="9525">
            <a:solidFill>
              <a:srgbClr val="333399"/>
            </a:solidFill>
            <a:round/>
            <a:headEnd/>
            <a:tailEnd type="triangle" w="med" len="med"/>
          </a:ln>
        </p:spPr>
        <p:txBody>
          <a:bodyPr/>
          <a:lstStyle/>
          <a:p>
            <a:endParaRPr lang="es-ES"/>
          </a:p>
        </p:txBody>
      </p:sp>
      <p:sp>
        <p:nvSpPr>
          <p:cNvPr id="60423" name="Line 10"/>
          <p:cNvSpPr>
            <a:spLocks noChangeShapeType="1"/>
          </p:cNvSpPr>
          <p:nvPr/>
        </p:nvSpPr>
        <p:spPr bwMode="auto">
          <a:xfrm>
            <a:off x="2051050" y="3213100"/>
            <a:ext cx="792163" cy="863600"/>
          </a:xfrm>
          <a:prstGeom prst="line">
            <a:avLst/>
          </a:prstGeom>
          <a:noFill/>
          <a:ln w="9525">
            <a:solidFill>
              <a:srgbClr val="0000CC"/>
            </a:solidFill>
            <a:round/>
            <a:headEnd/>
            <a:tailEnd type="triangle" w="med" len="med"/>
          </a:ln>
        </p:spPr>
        <p:txBody>
          <a:bodyPr/>
          <a:lstStyle/>
          <a:p>
            <a:endParaRPr lang="es-ES"/>
          </a:p>
        </p:txBody>
      </p:sp>
      <p:sp>
        <p:nvSpPr>
          <p:cNvPr id="60424" name="Text Box 12"/>
          <p:cNvSpPr txBox="1">
            <a:spLocks noChangeArrowheads="1"/>
          </p:cNvSpPr>
          <p:nvPr/>
        </p:nvSpPr>
        <p:spPr bwMode="auto">
          <a:xfrm>
            <a:off x="6156325" y="333375"/>
            <a:ext cx="2736850" cy="955675"/>
          </a:xfrm>
          <a:prstGeom prst="rect">
            <a:avLst/>
          </a:prstGeom>
          <a:noFill/>
          <a:ln w="9525">
            <a:solidFill>
              <a:srgbClr val="006600"/>
            </a:solidFill>
            <a:miter lim="800000"/>
            <a:headEnd/>
            <a:tailEnd/>
          </a:ln>
        </p:spPr>
        <p:txBody>
          <a:bodyPr>
            <a:spAutoFit/>
          </a:bodyPr>
          <a:lstStyle/>
          <a:p>
            <a:pPr>
              <a:spcBef>
                <a:spcPct val="50000"/>
              </a:spcBef>
            </a:pPr>
            <a:r>
              <a:rPr lang="es-ES" altLang="ja-JP" sz="2800">
                <a:latin typeface="Calibri" pitchFamily="34" charset="0"/>
                <a:cs typeface="ＭＳ Ｐゴシック"/>
              </a:rPr>
              <a:t>Área principal de Yamada-machi </a:t>
            </a:r>
          </a:p>
        </p:txBody>
      </p:sp>
      <p:sp>
        <p:nvSpPr>
          <p:cNvPr id="60425" name="テキスト ボックス 11"/>
          <p:cNvSpPr txBox="1">
            <a:spLocks noChangeArrowheads="1"/>
          </p:cNvSpPr>
          <p:nvPr/>
        </p:nvSpPr>
        <p:spPr bwMode="auto">
          <a:xfrm>
            <a:off x="539750" y="6021388"/>
            <a:ext cx="2736850" cy="304800"/>
          </a:xfrm>
          <a:prstGeom prst="rect">
            <a:avLst/>
          </a:prstGeom>
          <a:solidFill>
            <a:schemeClr val="bg1"/>
          </a:solidFill>
          <a:ln w="9525">
            <a:noFill/>
            <a:miter lim="800000"/>
            <a:headEnd/>
            <a:tailEnd/>
          </a:ln>
        </p:spPr>
        <p:txBody>
          <a:bodyPr>
            <a:spAutoFit/>
          </a:bodyPr>
          <a:lstStyle/>
          <a:p>
            <a:r>
              <a:rPr lang="ja-JP" altLang="es-ES" sz="1400">
                <a:latin typeface="Calibri" pitchFamily="34" charset="0"/>
                <a:cs typeface="ＭＳ Ｐゴシック"/>
              </a:rPr>
              <a:t>エイト日本技術開発提供図に加筆</a:t>
            </a:r>
          </a:p>
        </p:txBody>
      </p:sp>
      <p:sp>
        <p:nvSpPr>
          <p:cNvPr id="60426" name="テキスト ボックス 12"/>
          <p:cNvSpPr txBox="1">
            <a:spLocks noChangeArrowheads="1"/>
          </p:cNvSpPr>
          <p:nvPr/>
        </p:nvSpPr>
        <p:spPr bwMode="auto">
          <a:xfrm>
            <a:off x="7019925" y="2997200"/>
            <a:ext cx="1728788" cy="1781175"/>
          </a:xfrm>
          <a:prstGeom prst="rect">
            <a:avLst/>
          </a:prstGeom>
          <a:solidFill>
            <a:schemeClr val="bg1"/>
          </a:solidFill>
          <a:ln w="9525">
            <a:noFill/>
            <a:miter lim="800000"/>
            <a:headEnd/>
            <a:tailEnd/>
          </a:ln>
        </p:spPr>
        <p:txBody>
          <a:bodyPr>
            <a:spAutoFit/>
          </a:bodyPr>
          <a:lstStyle/>
          <a:p>
            <a:pPr>
              <a:lnSpc>
                <a:spcPts val="1900"/>
              </a:lnSpc>
            </a:pPr>
            <a:r>
              <a:rPr lang="es-ES" altLang="ja-JP">
                <a:latin typeface="Calibri" pitchFamily="34" charset="0"/>
                <a:cs typeface="ＭＳ Ｐゴシック"/>
              </a:rPr>
              <a:t>Las lecciones de hace 78 años se han ido borrando, pero las de hace 51 años aún se recuerdan.</a:t>
            </a:r>
            <a:endParaRPr lang="ja-JP" altLang="es-ES">
              <a:latin typeface="Calibri" pitchFamily="34" charset="0"/>
              <a:cs typeface="ＭＳ Ｐゴシック"/>
            </a:endParaRPr>
          </a:p>
        </p:txBody>
      </p:sp>
      <p:sp>
        <p:nvSpPr>
          <p:cNvPr id="12" name="スライド番号プレースホルダー 4"/>
          <p:cNvSpPr>
            <a:spLocks noGrp="1"/>
          </p:cNvSpPr>
          <p:nvPr>
            <p:ph type="sldNum" sz="quarter" idx="12"/>
          </p:nvPr>
        </p:nvSpPr>
        <p:spPr>
          <a:xfrm>
            <a:off x="8243888" y="6496050"/>
            <a:ext cx="762000" cy="365125"/>
          </a:xfrm>
        </p:spPr>
        <p:txBody>
          <a:bodyPr/>
          <a:lstStyle/>
          <a:p>
            <a:pPr>
              <a:defRPr/>
            </a:pPr>
            <a:fld id="{7075C188-6A2E-4019-B559-6858C24FB7D8}" type="slidenum">
              <a:rPr lang="ja-JP" altLang="en-US" sz="1400"/>
              <a:pPr>
                <a:defRPr/>
              </a:pPr>
              <a:t>23</a:t>
            </a:fld>
            <a:endParaRPr lang="ja-JP" altLang="en-US" sz="1400" dirty="0"/>
          </a:p>
        </p:txBody>
      </p:sp>
      <p:sp>
        <p:nvSpPr>
          <p:cNvPr id="60428" name="Text Box 7"/>
          <p:cNvSpPr txBox="1">
            <a:spLocks noChangeArrowheads="1"/>
          </p:cNvSpPr>
          <p:nvPr/>
        </p:nvSpPr>
        <p:spPr bwMode="auto">
          <a:xfrm>
            <a:off x="539750" y="6381750"/>
            <a:ext cx="3744913" cy="215900"/>
          </a:xfrm>
          <a:prstGeom prst="rect">
            <a:avLst/>
          </a:prstGeom>
          <a:solidFill>
            <a:srgbClr val="FFFFFF"/>
          </a:solidFill>
          <a:ln w="9525" algn="in">
            <a:solidFill>
              <a:srgbClr val="FFFFFF"/>
            </a:solidFill>
            <a:miter lim="800000"/>
            <a:headEnd/>
            <a:tailEnd/>
          </a:ln>
        </p:spPr>
        <p:txBody>
          <a:bodyPr lIns="36576" tIns="36576" rIns="36576" bIns="36576"/>
          <a:lstStyle/>
          <a:p>
            <a:pPr>
              <a:lnSpc>
                <a:spcPct val="90000"/>
              </a:lnSpc>
              <a:spcBef>
                <a:spcPct val="50000"/>
              </a:spcBef>
            </a:pPr>
            <a:r>
              <a:rPr lang="es-ES" altLang="ja-JP" sz="1600">
                <a:solidFill>
                  <a:srgbClr val="000000"/>
                </a:solidFill>
                <a:latin typeface="Calibri" pitchFamily="34" charset="0"/>
                <a:ea typeface="MS Mincho"/>
                <a:cs typeface="ＭＳ Ｐゴシック"/>
              </a:rPr>
              <a:t>Fuente: Yozo GOTO, Universidad de</a:t>
            </a:r>
            <a:r>
              <a:rPr lang="es-ES" altLang="ja-JP" sz="1600">
                <a:latin typeface="Calibri" pitchFamily="34" charset="0"/>
                <a:ea typeface="MS Mincho"/>
                <a:cs typeface="ＭＳ Ｐゴシック"/>
              </a:rPr>
              <a:t> Tokyo</a:t>
            </a:r>
            <a:endParaRPr lang="ja-JP" altLang="es-ES" sz="1600">
              <a:latin typeface="Calibri" pitchFamily="34" charset="0"/>
              <a:ea typeface="MS Mincho"/>
              <a:cs typeface="ＭＳ Ｐゴシック"/>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274638"/>
            <a:ext cx="8229600" cy="706437"/>
          </a:xfrm>
        </p:spPr>
        <p:txBody>
          <a:bodyPr/>
          <a:lstStyle/>
          <a:p>
            <a:pPr eaLnBrk="1" hangingPunct="1"/>
            <a:r>
              <a:rPr lang="es-ES" altLang="ja-JP" sz="3200" smtClean="0"/>
              <a:t>Factores en la toma de decisiones sobre la evacuación</a:t>
            </a:r>
          </a:p>
        </p:txBody>
      </p:sp>
      <p:sp>
        <p:nvSpPr>
          <p:cNvPr id="62466" name="AutoShape 4"/>
          <p:cNvSpPr>
            <a:spLocks noChangeArrowheads="1"/>
          </p:cNvSpPr>
          <p:nvPr/>
        </p:nvSpPr>
        <p:spPr bwMode="auto">
          <a:xfrm>
            <a:off x="3348038" y="3068638"/>
            <a:ext cx="2160587" cy="1368425"/>
          </a:xfrm>
          <a:prstGeom prst="roundRect">
            <a:avLst>
              <a:gd name="adj" fmla="val 16667"/>
            </a:avLst>
          </a:prstGeom>
          <a:solidFill>
            <a:srgbClr val="FFFF00"/>
          </a:solidFill>
          <a:ln w="9525">
            <a:solidFill>
              <a:schemeClr val="tx1"/>
            </a:solidFill>
            <a:round/>
            <a:headEnd/>
            <a:tailEnd/>
          </a:ln>
        </p:spPr>
        <p:txBody>
          <a:bodyPr wrap="none" anchor="ctr"/>
          <a:lstStyle/>
          <a:p>
            <a:pPr algn="ctr">
              <a:lnSpc>
                <a:spcPct val="80000"/>
              </a:lnSpc>
              <a:spcBef>
                <a:spcPct val="20000"/>
              </a:spcBef>
            </a:pPr>
            <a:r>
              <a:rPr lang="es-ES" altLang="ja-JP" sz="2800">
                <a:latin typeface="Calibri" pitchFamily="34" charset="0"/>
                <a:cs typeface="ＭＳ Ｐゴシック"/>
              </a:rPr>
              <a:t>Decisión </a:t>
            </a:r>
          </a:p>
          <a:p>
            <a:pPr algn="ctr">
              <a:lnSpc>
                <a:spcPct val="80000"/>
              </a:lnSpc>
              <a:spcBef>
                <a:spcPct val="20000"/>
              </a:spcBef>
            </a:pPr>
            <a:r>
              <a:rPr lang="es-ES" altLang="ja-JP" sz="2800">
                <a:latin typeface="Calibri" pitchFamily="34" charset="0"/>
                <a:cs typeface="ＭＳ Ｐゴシック"/>
              </a:rPr>
              <a:t>de evacuar </a:t>
            </a:r>
          </a:p>
        </p:txBody>
      </p:sp>
      <p:sp>
        <p:nvSpPr>
          <p:cNvPr id="62467" name="AutoShape 5"/>
          <p:cNvSpPr>
            <a:spLocks noChangeArrowheads="1"/>
          </p:cNvSpPr>
          <p:nvPr/>
        </p:nvSpPr>
        <p:spPr bwMode="auto">
          <a:xfrm>
            <a:off x="539750" y="2060575"/>
            <a:ext cx="2160588" cy="865188"/>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Temblor grande</a:t>
            </a:r>
          </a:p>
        </p:txBody>
      </p:sp>
      <p:sp>
        <p:nvSpPr>
          <p:cNvPr id="62468" name="AutoShape 6"/>
          <p:cNvSpPr>
            <a:spLocks noChangeArrowheads="1"/>
          </p:cNvSpPr>
          <p:nvPr/>
        </p:nvSpPr>
        <p:spPr bwMode="auto">
          <a:xfrm>
            <a:off x="3348038" y="1628775"/>
            <a:ext cx="2089150" cy="720725"/>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Alerta de tsunami </a:t>
            </a:r>
          </a:p>
          <a:p>
            <a:pPr algn="ctr"/>
            <a:r>
              <a:rPr lang="es-ES" altLang="ja-JP">
                <a:latin typeface="Calibri" pitchFamily="34" charset="0"/>
                <a:cs typeface="ＭＳ Ｐゴシック"/>
              </a:rPr>
              <a:t>grande</a:t>
            </a:r>
          </a:p>
        </p:txBody>
      </p:sp>
      <p:sp>
        <p:nvSpPr>
          <p:cNvPr id="62469" name="AutoShape 7"/>
          <p:cNvSpPr>
            <a:spLocks noChangeArrowheads="1"/>
          </p:cNvSpPr>
          <p:nvPr/>
        </p:nvSpPr>
        <p:spPr bwMode="auto">
          <a:xfrm>
            <a:off x="6084888" y="2060575"/>
            <a:ext cx="2592387" cy="7921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Iniciado por los vecinos</a:t>
            </a:r>
          </a:p>
        </p:txBody>
      </p:sp>
      <p:sp>
        <p:nvSpPr>
          <p:cNvPr id="62470" name="AutoShape 8"/>
          <p:cNvSpPr>
            <a:spLocks noChangeArrowheads="1"/>
          </p:cNvSpPr>
          <p:nvPr/>
        </p:nvSpPr>
        <p:spPr bwMode="auto">
          <a:xfrm>
            <a:off x="684213" y="4652963"/>
            <a:ext cx="2089150"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Cautela </a:t>
            </a:r>
          </a:p>
        </p:txBody>
      </p:sp>
      <p:sp>
        <p:nvSpPr>
          <p:cNvPr id="62471" name="AutoShape 9"/>
          <p:cNvSpPr>
            <a:spLocks noChangeArrowheads="1"/>
          </p:cNvSpPr>
          <p:nvPr/>
        </p:nvSpPr>
        <p:spPr bwMode="auto">
          <a:xfrm>
            <a:off x="395288" y="3500438"/>
            <a:ext cx="2016125" cy="649287"/>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Educación para </a:t>
            </a:r>
          </a:p>
          <a:p>
            <a:pPr algn="ctr"/>
            <a:r>
              <a:rPr lang="es-ES" altLang="ja-JP">
                <a:latin typeface="Calibri" pitchFamily="34" charset="0"/>
                <a:cs typeface="ＭＳ Ｐゴシック"/>
              </a:rPr>
              <a:t>desastres</a:t>
            </a:r>
          </a:p>
        </p:txBody>
      </p:sp>
      <p:sp>
        <p:nvSpPr>
          <p:cNvPr id="62472" name="AutoShape 10"/>
          <p:cNvSpPr>
            <a:spLocks noChangeArrowheads="1"/>
          </p:cNvSpPr>
          <p:nvPr/>
        </p:nvSpPr>
        <p:spPr bwMode="auto">
          <a:xfrm>
            <a:off x="6659563" y="3429000"/>
            <a:ext cx="1584325" cy="720725"/>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Simulacro de</a:t>
            </a:r>
          </a:p>
          <a:p>
            <a:pPr algn="ctr"/>
            <a:r>
              <a:rPr lang="es-ES" altLang="ja-JP">
                <a:latin typeface="Calibri" pitchFamily="34" charset="0"/>
                <a:cs typeface="ＭＳ Ｐゴシック"/>
              </a:rPr>
              <a:t> desastre</a:t>
            </a:r>
          </a:p>
        </p:txBody>
      </p:sp>
      <p:sp>
        <p:nvSpPr>
          <p:cNvPr id="62473" name="AutoShape 11"/>
          <p:cNvSpPr>
            <a:spLocks noChangeArrowheads="1"/>
          </p:cNvSpPr>
          <p:nvPr/>
        </p:nvSpPr>
        <p:spPr bwMode="auto">
          <a:xfrm>
            <a:off x="6156325" y="4724400"/>
            <a:ext cx="2160588" cy="865188"/>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Facilidad para la </a:t>
            </a:r>
          </a:p>
          <a:p>
            <a:pPr algn="ctr"/>
            <a:r>
              <a:rPr lang="es-ES" altLang="ja-JP">
                <a:latin typeface="Calibri" pitchFamily="34" charset="0"/>
                <a:cs typeface="ＭＳ Ｐゴシック"/>
              </a:rPr>
              <a:t>evacuación</a:t>
            </a:r>
          </a:p>
        </p:txBody>
      </p:sp>
      <p:sp>
        <p:nvSpPr>
          <p:cNvPr id="62474" name="AutoShape 12"/>
          <p:cNvSpPr>
            <a:spLocks noChangeArrowheads="1"/>
          </p:cNvSpPr>
          <p:nvPr/>
        </p:nvSpPr>
        <p:spPr bwMode="auto">
          <a:xfrm>
            <a:off x="3492500" y="5373688"/>
            <a:ext cx="1943100" cy="6477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Mapa de riesgos</a:t>
            </a:r>
          </a:p>
        </p:txBody>
      </p:sp>
      <p:sp>
        <p:nvSpPr>
          <p:cNvPr id="62475" name="Line 13"/>
          <p:cNvSpPr>
            <a:spLocks noChangeShapeType="1"/>
          </p:cNvSpPr>
          <p:nvPr/>
        </p:nvSpPr>
        <p:spPr bwMode="auto">
          <a:xfrm>
            <a:off x="2771775" y="2852738"/>
            <a:ext cx="504825" cy="287337"/>
          </a:xfrm>
          <a:prstGeom prst="line">
            <a:avLst/>
          </a:prstGeom>
          <a:noFill/>
          <a:ln w="9525">
            <a:solidFill>
              <a:schemeClr val="tx1"/>
            </a:solidFill>
            <a:round/>
            <a:headEnd/>
            <a:tailEnd type="triangle" w="med" len="med"/>
          </a:ln>
        </p:spPr>
        <p:txBody>
          <a:bodyPr/>
          <a:lstStyle/>
          <a:p>
            <a:endParaRPr lang="es-ES"/>
          </a:p>
        </p:txBody>
      </p:sp>
      <p:sp>
        <p:nvSpPr>
          <p:cNvPr id="62476" name="Line 14"/>
          <p:cNvSpPr>
            <a:spLocks noChangeShapeType="1"/>
          </p:cNvSpPr>
          <p:nvPr/>
        </p:nvSpPr>
        <p:spPr bwMode="auto">
          <a:xfrm flipV="1">
            <a:off x="2843213" y="4365625"/>
            <a:ext cx="433387" cy="287338"/>
          </a:xfrm>
          <a:prstGeom prst="line">
            <a:avLst/>
          </a:prstGeom>
          <a:noFill/>
          <a:ln w="9525">
            <a:solidFill>
              <a:schemeClr val="tx1"/>
            </a:solidFill>
            <a:round/>
            <a:headEnd/>
            <a:tailEnd type="triangle" w="med" len="med"/>
          </a:ln>
        </p:spPr>
        <p:txBody>
          <a:bodyPr/>
          <a:lstStyle/>
          <a:p>
            <a:endParaRPr lang="es-ES"/>
          </a:p>
        </p:txBody>
      </p:sp>
      <p:sp>
        <p:nvSpPr>
          <p:cNvPr id="62477" name="Line 15"/>
          <p:cNvSpPr>
            <a:spLocks noChangeShapeType="1"/>
          </p:cNvSpPr>
          <p:nvPr/>
        </p:nvSpPr>
        <p:spPr bwMode="auto">
          <a:xfrm flipH="1" flipV="1">
            <a:off x="5508625" y="4437063"/>
            <a:ext cx="503238" cy="287337"/>
          </a:xfrm>
          <a:prstGeom prst="line">
            <a:avLst/>
          </a:prstGeom>
          <a:noFill/>
          <a:ln w="9525">
            <a:solidFill>
              <a:schemeClr val="tx1"/>
            </a:solidFill>
            <a:round/>
            <a:headEnd/>
            <a:tailEnd type="triangle" w="med" len="med"/>
          </a:ln>
        </p:spPr>
        <p:txBody>
          <a:bodyPr/>
          <a:lstStyle/>
          <a:p>
            <a:endParaRPr lang="es-ES"/>
          </a:p>
        </p:txBody>
      </p:sp>
      <p:sp>
        <p:nvSpPr>
          <p:cNvPr id="62478" name="Line 16"/>
          <p:cNvSpPr>
            <a:spLocks noChangeShapeType="1"/>
          </p:cNvSpPr>
          <p:nvPr/>
        </p:nvSpPr>
        <p:spPr bwMode="auto">
          <a:xfrm flipH="1">
            <a:off x="5580063" y="2781300"/>
            <a:ext cx="504825" cy="358775"/>
          </a:xfrm>
          <a:prstGeom prst="line">
            <a:avLst/>
          </a:prstGeom>
          <a:noFill/>
          <a:ln w="9525">
            <a:solidFill>
              <a:schemeClr val="tx1"/>
            </a:solidFill>
            <a:round/>
            <a:headEnd/>
            <a:tailEnd type="triangle" w="med" len="med"/>
          </a:ln>
        </p:spPr>
        <p:txBody>
          <a:bodyPr/>
          <a:lstStyle/>
          <a:p>
            <a:endParaRPr lang="es-ES"/>
          </a:p>
        </p:txBody>
      </p:sp>
      <p:sp>
        <p:nvSpPr>
          <p:cNvPr id="62479" name="Line 17"/>
          <p:cNvSpPr>
            <a:spLocks noChangeShapeType="1"/>
          </p:cNvSpPr>
          <p:nvPr/>
        </p:nvSpPr>
        <p:spPr bwMode="auto">
          <a:xfrm>
            <a:off x="4427538" y="2492375"/>
            <a:ext cx="0" cy="504825"/>
          </a:xfrm>
          <a:prstGeom prst="line">
            <a:avLst/>
          </a:prstGeom>
          <a:noFill/>
          <a:ln w="9525">
            <a:solidFill>
              <a:schemeClr val="tx1"/>
            </a:solidFill>
            <a:round/>
            <a:headEnd/>
            <a:tailEnd type="triangle" w="med" len="med"/>
          </a:ln>
        </p:spPr>
        <p:txBody>
          <a:bodyPr/>
          <a:lstStyle/>
          <a:p>
            <a:endParaRPr lang="es-ES"/>
          </a:p>
        </p:txBody>
      </p:sp>
      <p:sp>
        <p:nvSpPr>
          <p:cNvPr id="62480" name="Line 18"/>
          <p:cNvSpPr>
            <a:spLocks noChangeShapeType="1"/>
          </p:cNvSpPr>
          <p:nvPr/>
        </p:nvSpPr>
        <p:spPr bwMode="auto">
          <a:xfrm flipV="1">
            <a:off x="1547813" y="2997200"/>
            <a:ext cx="0" cy="360363"/>
          </a:xfrm>
          <a:prstGeom prst="line">
            <a:avLst/>
          </a:prstGeom>
          <a:noFill/>
          <a:ln w="9525">
            <a:solidFill>
              <a:schemeClr val="tx1"/>
            </a:solidFill>
            <a:round/>
            <a:headEnd/>
            <a:tailEnd type="triangle" w="med" len="med"/>
          </a:ln>
        </p:spPr>
        <p:txBody>
          <a:bodyPr/>
          <a:lstStyle/>
          <a:p>
            <a:endParaRPr lang="es-ES"/>
          </a:p>
        </p:txBody>
      </p:sp>
      <p:sp>
        <p:nvSpPr>
          <p:cNvPr id="62481" name="Line 19"/>
          <p:cNvSpPr>
            <a:spLocks noChangeShapeType="1"/>
          </p:cNvSpPr>
          <p:nvPr/>
        </p:nvSpPr>
        <p:spPr bwMode="auto">
          <a:xfrm>
            <a:off x="1547813" y="4292600"/>
            <a:ext cx="0" cy="288925"/>
          </a:xfrm>
          <a:prstGeom prst="line">
            <a:avLst/>
          </a:prstGeom>
          <a:noFill/>
          <a:ln w="9525">
            <a:solidFill>
              <a:schemeClr val="tx1"/>
            </a:solidFill>
            <a:round/>
            <a:headEnd/>
            <a:tailEnd type="triangle" w="med" len="med"/>
          </a:ln>
        </p:spPr>
        <p:txBody>
          <a:bodyPr/>
          <a:lstStyle/>
          <a:p>
            <a:endParaRPr lang="es-ES"/>
          </a:p>
        </p:txBody>
      </p:sp>
      <p:sp>
        <p:nvSpPr>
          <p:cNvPr id="62482" name="Line 20"/>
          <p:cNvSpPr>
            <a:spLocks noChangeShapeType="1"/>
          </p:cNvSpPr>
          <p:nvPr/>
        </p:nvSpPr>
        <p:spPr bwMode="auto">
          <a:xfrm>
            <a:off x="7380288" y="4221163"/>
            <a:ext cx="0" cy="431800"/>
          </a:xfrm>
          <a:prstGeom prst="line">
            <a:avLst/>
          </a:prstGeom>
          <a:noFill/>
          <a:ln w="9525">
            <a:solidFill>
              <a:schemeClr val="tx1"/>
            </a:solidFill>
            <a:round/>
            <a:headEnd/>
            <a:tailEnd type="triangle" w="med" len="med"/>
          </a:ln>
        </p:spPr>
        <p:txBody>
          <a:bodyPr/>
          <a:lstStyle/>
          <a:p>
            <a:endParaRPr lang="es-ES"/>
          </a:p>
        </p:txBody>
      </p:sp>
      <p:sp>
        <p:nvSpPr>
          <p:cNvPr id="62483" name="Line 21"/>
          <p:cNvSpPr>
            <a:spLocks noChangeShapeType="1"/>
          </p:cNvSpPr>
          <p:nvPr/>
        </p:nvSpPr>
        <p:spPr bwMode="auto">
          <a:xfrm flipV="1">
            <a:off x="7380288" y="2997200"/>
            <a:ext cx="0" cy="287338"/>
          </a:xfrm>
          <a:prstGeom prst="line">
            <a:avLst/>
          </a:prstGeom>
          <a:noFill/>
          <a:ln w="9525">
            <a:solidFill>
              <a:schemeClr val="tx1"/>
            </a:solidFill>
            <a:round/>
            <a:headEnd/>
            <a:tailEnd type="triangle" w="med" len="med"/>
          </a:ln>
        </p:spPr>
        <p:txBody>
          <a:bodyPr/>
          <a:lstStyle/>
          <a:p>
            <a:endParaRPr lang="es-ES"/>
          </a:p>
        </p:txBody>
      </p:sp>
      <p:sp>
        <p:nvSpPr>
          <p:cNvPr id="62484" name="Line 22"/>
          <p:cNvSpPr>
            <a:spLocks noChangeShapeType="1"/>
          </p:cNvSpPr>
          <p:nvPr/>
        </p:nvSpPr>
        <p:spPr bwMode="auto">
          <a:xfrm flipH="1" flipV="1">
            <a:off x="2843213" y="5157788"/>
            <a:ext cx="433387" cy="215900"/>
          </a:xfrm>
          <a:prstGeom prst="line">
            <a:avLst/>
          </a:prstGeom>
          <a:noFill/>
          <a:ln w="9525">
            <a:solidFill>
              <a:schemeClr val="tx1"/>
            </a:solidFill>
            <a:round/>
            <a:headEnd/>
            <a:tailEnd type="triangle" w="med" len="med"/>
          </a:ln>
        </p:spPr>
        <p:txBody>
          <a:bodyPr/>
          <a:lstStyle/>
          <a:p>
            <a:endParaRPr lang="es-ES"/>
          </a:p>
        </p:txBody>
      </p:sp>
      <p:sp>
        <p:nvSpPr>
          <p:cNvPr id="62485" name="Line 23"/>
          <p:cNvSpPr>
            <a:spLocks noChangeShapeType="1"/>
          </p:cNvSpPr>
          <p:nvPr/>
        </p:nvSpPr>
        <p:spPr bwMode="auto">
          <a:xfrm flipV="1">
            <a:off x="5580063" y="5084763"/>
            <a:ext cx="360362" cy="215900"/>
          </a:xfrm>
          <a:prstGeom prst="line">
            <a:avLst/>
          </a:prstGeom>
          <a:noFill/>
          <a:ln w="9525">
            <a:solidFill>
              <a:schemeClr val="tx1"/>
            </a:solidFill>
            <a:round/>
            <a:headEnd/>
            <a:tailEnd type="triangle" w="med" len="med"/>
          </a:ln>
        </p:spPr>
        <p:txBody>
          <a:bodyPr/>
          <a:lstStyle/>
          <a:p>
            <a:endParaRPr lang="es-ES"/>
          </a:p>
        </p:txBody>
      </p:sp>
      <p:sp>
        <p:nvSpPr>
          <p:cNvPr id="23" name="スライド番号プレースホルダー 4"/>
          <p:cNvSpPr>
            <a:spLocks noGrp="1"/>
          </p:cNvSpPr>
          <p:nvPr>
            <p:ph type="sldNum" sz="quarter" idx="12"/>
          </p:nvPr>
        </p:nvSpPr>
        <p:spPr>
          <a:xfrm>
            <a:off x="8243888" y="6496050"/>
            <a:ext cx="762000" cy="365125"/>
          </a:xfrm>
        </p:spPr>
        <p:txBody>
          <a:bodyPr/>
          <a:lstStyle/>
          <a:p>
            <a:pPr>
              <a:defRPr/>
            </a:pPr>
            <a:fld id="{F00A85EE-9D13-4357-8B94-3D071558F995}" type="slidenum">
              <a:rPr lang="ja-JP" altLang="en-US" sz="1400"/>
              <a:pPr>
                <a:defRPr/>
              </a:pPr>
              <a:t>24</a:t>
            </a:fld>
            <a:endParaRPr lang="ja-JP" altLang="en-US" sz="1400" dirty="0"/>
          </a:p>
        </p:txBody>
      </p:sp>
      <p:sp>
        <p:nvSpPr>
          <p:cNvPr id="62487" name="Text Box 7"/>
          <p:cNvSpPr txBox="1">
            <a:spLocks noChangeArrowheads="1"/>
          </p:cNvSpPr>
          <p:nvPr/>
        </p:nvSpPr>
        <p:spPr bwMode="auto">
          <a:xfrm>
            <a:off x="250825" y="6453188"/>
            <a:ext cx="3744913" cy="215900"/>
          </a:xfrm>
          <a:prstGeom prst="rect">
            <a:avLst/>
          </a:prstGeom>
          <a:solidFill>
            <a:srgbClr val="FFFFFF"/>
          </a:solidFill>
          <a:ln w="9525" algn="in">
            <a:solidFill>
              <a:srgbClr val="FFFFFF"/>
            </a:solidFill>
            <a:miter lim="800000"/>
            <a:headEnd/>
            <a:tailEnd/>
          </a:ln>
        </p:spPr>
        <p:txBody>
          <a:bodyPr lIns="36576" tIns="36576" rIns="36576" bIns="36576"/>
          <a:lstStyle/>
          <a:p>
            <a:pPr>
              <a:lnSpc>
                <a:spcPct val="90000"/>
              </a:lnSpc>
              <a:spcBef>
                <a:spcPct val="50000"/>
              </a:spcBef>
            </a:pPr>
            <a:r>
              <a:rPr lang="es-ES" altLang="ja-JP" sz="1600">
                <a:solidFill>
                  <a:srgbClr val="000000"/>
                </a:solidFill>
                <a:latin typeface="Calibri" pitchFamily="34" charset="0"/>
                <a:ea typeface="MS Mincho"/>
                <a:cs typeface="ＭＳ Ｐゴシック"/>
              </a:rPr>
              <a:t>Fuente: Yozo GOTO, Universidad de</a:t>
            </a:r>
            <a:r>
              <a:rPr lang="es-ES" altLang="ja-JP" sz="1600">
                <a:latin typeface="Calibri" pitchFamily="34" charset="0"/>
                <a:ea typeface="MS Mincho"/>
                <a:cs typeface="ＭＳ Ｐゴシック"/>
              </a:rPr>
              <a:t> Tokyo</a:t>
            </a:r>
            <a:endParaRPr lang="ja-JP" altLang="es-ES" sz="1600">
              <a:latin typeface="Calibri" pitchFamily="34" charset="0"/>
              <a:ea typeface="MS Mincho"/>
              <a:cs typeface="ＭＳ Ｐゴシック"/>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457200" y="274638"/>
            <a:ext cx="8229600" cy="706437"/>
          </a:xfrm>
        </p:spPr>
        <p:txBody>
          <a:bodyPr/>
          <a:lstStyle/>
          <a:p>
            <a:pPr eaLnBrk="1" hangingPunct="1"/>
            <a:r>
              <a:rPr lang="es-ES" altLang="ja-JP" sz="3200" smtClean="0"/>
              <a:t>Factores que retrasan el inicio de la evacuación</a:t>
            </a:r>
          </a:p>
        </p:txBody>
      </p:sp>
      <p:sp>
        <p:nvSpPr>
          <p:cNvPr id="64514" name="AutoShape 4"/>
          <p:cNvSpPr>
            <a:spLocks noChangeArrowheads="1"/>
          </p:cNvSpPr>
          <p:nvPr/>
        </p:nvSpPr>
        <p:spPr bwMode="auto">
          <a:xfrm>
            <a:off x="3276600" y="3644900"/>
            <a:ext cx="2663825" cy="1368425"/>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s-ES" altLang="ja-JP" sz="2400">
                <a:latin typeface="Calibri" pitchFamily="34" charset="0"/>
                <a:cs typeface="ＭＳ Ｐゴシック"/>
              </a:rPr>
              <a:t>Retraso en el inicio </a:t>
            </a:r>
          </a:p>
          <a:p>
            <a:pPr algn="ctr"/>
            <a:r>
              <a:rPr lang="es-ES" altLang="ja-JP" sz="2400">
                <a:latin typeface="Calibri" pitchFamily="34" charset="0"/>
                <a:cs typeface="ＭＳ Ｐゴシック"/>
              </a:rPr>
              <a:t>de la evacuación</a:t>
            </a:r>
          </a:p>
        </p:txBody>
      </p:sp>
      <p:sp>
        <p:nvSpPr>
          <p:cNvPr id="64515" name="AutoShape 5"/>
          <p:cNvSpPr>
            <a:spLocks noChangeArrowheads="1"/>
          </p:cNvSpPr>
          <p:nvPr/>
        </p:nvSpPr>
        <p:spPr bwMode="auto">
          <a:xfrm>
            <a:off x="2124075" y="1341438"/>
            <a:ext cx="4535488" cy="6477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No puede oírse el sistema</a:t>
            </a:r>
          </a:p>
          <a:p>
            <a:pPr algn="ctr"/>
            <a:r>
              <a:rPr lang="es-ES" altLang="ja-JP">
                <a:latin typeface="Calibri" pitchFamily="34" charset="0"/>
                <a:cs typeface="ＭＳ Ｐゴシック"/>
              </a:rPr>
              <a:t> inalámbrico de la comunidad</a:t>
            </a:r>
          </a:p>
        </p:txBody>
      </p:sp>
      <p:sp>
        <p:nvSpPr>
          <p:cNvPr id="64516" name="AutoShape 6"/>
          <p:cNvSpPr>
            <a:spLocks noChangeArrowheads="1"/>
          </p:cNvSpPr>
          <p:nvPr/>
        </p:nvSpPr>
        <p:spPr bwMode="auto">
          <a:xfrm>
            <a:off x="250825" y="2420938"/>
            <a:ext cx="3889375" cy="720725"/>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No puede usarse la TV debido </a:t>
            </a:r>
          </a:p>
          <a:p>
            <a:pPr algn="ctr"/>
            <a:r>
              <a:rPr lang="es-ES" altLang="ja-JP">
                <a:latin typeface="Calibri" pitchFamily="34" charset="0"/>
                <a:cs typeface="ＭＳ Ｐゴシック"/>
              </a:rPr>
              <a:t>al corte de energía</a:t>
            </a:r>
          </a:p>
        </p:txBody>
      </p:sp>
      <p:sp>
        <p:nvSpPr>
          <p:cNvPr id="64517" name="AutoShape 7"/>
          <p:cNvSpPr>
            <a:spLocks noChangeArrowheads="1"/>
          </p:cNvSpPr>
          <p:nvPr/>
        </p:nvSpPr>
        <p:spPr bwMode="auto">
          <a:xfrm>
            <a:off x="4643438" y="2349500"/>
            <a:ext cx="4105275" cy="935038"/>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La primera alerta de tsunami anuncia un </a:t>
            </a:r>
          </a:p>
          <a:p>
            <a:pPr algn="ctr"/>
            <a:r>
              <a:rPr lang="es-ES" altLang="ja-JP">
                <a:latin typeface="Calibri" pitchFamily="34" charset="0"/>
                <a:cs typeface="ＭＳ Ｐゴシック"/>
              </a:rPr>
              <a:t>tsunami de baja altura</a:t>
            </a:r>
          </a:p>
        </p:txBody>
      </p:sp>
      <p:sp>
        <p:nvSpPr>
          <p:cNvPr id="64518" name="AutoShape 9"/>
          <p:cNvSpPr>
            <a:spLocks noChangeArrowheads="1"/>
          </p:cNvSpPr>
          <p:nvPr/>
        </p:nvSpPr>
        <p:spPr bwMode="auto">
          <a:xfrm>
            <a:off x="4211638" y="5373688"/>
            <a:ext cx="4392612" cy="10080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Debido a experiencias anteriores, se asumió que la </a:t>
            </a:r>
          </a:p>
          <a:p>
            <a:pPr algn="ctr"/>
            <a:r>
              <a:rPr lang="es-ES" altLang="ja-JP">
                <a:latin typeface="Calibri" pitchFamily="34" charset="0"/>
                <a:cs typeface="ＭＳ Ｐゴシック"/>
              </a:rPr>
              <a:t>vivienda estaba en un área segura</a:t>
            </a:r>
          </a:p>
        </p:txBody>
      </p:sp>
      <p:sp>
        <p:nvSpPr>
          <p:cNvPr id="64519" name="AutoShape 10"/>
          <p:cNvSpPr>
            <a:spLocks noChangeArrowheads="1"/>
          </p:cNvSpPr>
          <p:nvPr/>
        </p:nvSpPr>
        <p:spPr bwMode="auto">
          <a:xfrm>
            <a:off x="395288" y="5373688"/>
            <a:ext cx="3097212" cy="10080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Debían hacerse cargo de otros </a:t>
            </a:r>
          </a:p>
          <a:p>
            <a:pPr algn="ctr"/>
            <a:r>
              <a:rPr lang="es-ES" altLang="ja-JP">
                <a:latin typeface="Calibri" pitchFamily="34" charset="0"/>
                <a:cs typeface="ＭＳ Ｐゴシック"/>
              </a:rPr>
              <a:t> necesitaban ayuda</a:t>
            </a:r>
          </a:p>
        </p:txBody>
      </p:sp>
      <p:sp>
        <p:nvSpPr>
          <p:cNvPr id="64520" name="AutoShape 11"/>
          <p:cNvSpPr>
            <a:spLocks noChangeArrowheads="1"/>
          </p:cNvSpPr>
          <p:nvPr/>
        </p:nvSpPr>
        <p:spPr bwMode="auto">
          <a:xfrm>
            <a:off x="250825" y="3860800"/>
            <a:ext cx="2736850" cy="10080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Regreso a casa para </a:t>
            </a:r>
          </a:p>
          <a:p>
            <a:pPr algn="ctr"/>
            <a:r>
              <a:rPr lang="es-ES" altLang="ja-JP">
                <a:latin typeface="Calibri" pitchFamily="34" charset="0"/>
                <a:cs typeface="ＭＳ Ｐゴシック"/>
              </a:rPr>
              <a:t>reunirse con la familia</a:t>
            </a:r>
          </a:p>
        </p:txBody>
      </p:sp>
      <p:sp>
        <p:nvSpPr>
          <p:cNvPr id="64521" name="AutoShape 12"/>
          <p:cNvSpPr>
            <a:spLocks noChangeArrowheads="1"/>
          </p:cNvSpPr>
          <p:nvPr/>
        </p:nvSpPr>
        <p:spPr bwMode="auto">
          <a:xfrm>
            <a:off x="6227763" y="3789363"/>
            <a:ext cx="2592387" cy="10795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Se esperaba que el rompeolas</a:t>
            </a:r>
          </a:p>
          <a:p>
            <a:pPr algn="ctr"/>
            <a:r>
              <a:rPr lang="es-ES" altLang="ja-JP">
                <a:latin typeface="Calibri" pitchFamily="34" charset="0"/>
                <a:cs typeface="ＭＳ Ｐゴシック"/>
              </a:rPr>
              <a:t> detuviera al tsunami</a:t>
            </a:r>
          </a:p>
        </p:txBody>
      </p:sp>
      <p:cxnSp>
        <p:nvCxnSpPr>
          <p:cNvPr id="14" name="直線矢印コネクタ 13"/>
          <p:cNvCxnSpPr>
            <a:stCxn id="64515" idx="2"/>
          </p:cNvCxnSpPr>
          <p:nvPr/>
        </p:nvCxnSpPr>
        <p:spPr>
          <a:xfrm rot="16200000" flipH="1">
            <a:off x="3617119" y="2763044"/>
            <a:ext cx="1584325" cy="36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6200000" flipH="1">
            <a:off x="3276600" y="3141663"/>
            <a:ext cx="503237" cy="50323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5400000">
            <a:off x="5148263" y="3284538"/>
            <a:ext cx="360362" cy="36036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64520" idx="3"/>
            <a:endCxn id="64514" idx="1"/>
          </p:cNvCxnSpPr>
          <p:nvPr/>
        </p:nvCxnSpPr>
        <p:spPr>
          <a:xfrm flipV="1">
            <a:off x="2987675" y="4329113"/>
            <a:ext cx="288925" cy="3651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64521" idx="1"/>
            <a:endCxn id="64514" idx="3"/>
          </p:cNvCxnSpPr>
          <p:nvPr/>
        </p:nvCxnSpPr>
        <p:spPr>
          <a:xfrm rot="10800000">
            <a:off x="5940425" y="4329113"/>
            <a:ext cx="287338" cy="158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5400000" flipH="1" flipV="1">
            <a:off x="3348037" y="5013326"/>
            <a:ext cx="360363" cy="36036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16200000" flipV="1">
            <a:off x="5580062" y="5013326"/>
            <a:ext cx="360363" cy="36036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 name="スライド番号プレースホルダー 4"/>
          <p:cNvSpPr>
            <a:spLocks noGrp="1"/>
          </p:cNvSpPr>
          <p:nvPr>
            <p:ph type="sldNum" sz="quarter" idx="12"/>
          </p:nvPr>
        </p:nvSpPr>
        <p:spPr>
          <a:xfrm>
            <a:off x="8243888" y="6496050"/>
            <a:ext cx="762000" cy="365125"/>
          </a:xfrm>
        </p:spPr>
        <p:txBody>
          <a:bodyPr/>
          <a:lstStyle/>
          <a:p>
            <a:pPr>
              <a:defRPr/>
            </a:pPr>
            <a:fld id="{2036FE14-3964-4F35-9E25-527F1859F794}" type="slidenum">
              <a:rPr lang="ja-JP" altLang="en-US" sz="1400"/>
              <a:pPr>
                <a:defRPr/>
              </a:pPr>
              <a:t>25</a:t>
            </a:fld>
            <a:endParaRPr lang="ja-JP" altLang="en-US" sz="1400" dirty="0"/>
          </a:p>
        </p:txBody>
      </p:sp>
      <p:sp>
        <p:nvSpPr>
          <p:cNvPr id="64530" name="Text Box 7"/>
          <p:cNvSpPr txBox="1">
            <a:spLocks noChangeArrowheads="1"/>
          </p:cNvSpPr>
          <p:nvPr/>
        </p:nvSpPr>
        <p:spPr bwMode="auto">
          <a:xfrm>
            <a:off x="395288" y="6453188"/>
            <a:ext cx="3744912" cy="215900"/>
          </a:xfrm>
          <a:prstGeom prst="rect">
            <a:avLst/>
          </a:prstGeom>
          <a:solidFill>
            <a:srgbClr val="FFFFFF"/>
          </a:solidFill>
          <a:ln w="9525" algn="in">
            <a:solidFill>
              <a:srgbClr val="FFFFFF"/>
            </a:solidFill>
            <a:miter lim="800000"/>
            <a:headEnd/>
            <a:tailEnd/>
          </a:ln>
        </p:spPr>
        <p:txBody>
          <a:bodyPr lIns="36576" tIns="36576" rIns="36576" bIns="36576"/>
          <a:lstStyle/>
          <a:p>
            <a:pPr>
              <a:lnSpc>
                <a:spcPct val="90000"/>
              </a:lnSpc>
              <a:spcBef>
                <a:spcPct val="50000"/>
              </a:spcBef>
            </a:pPr>
            <a:r>
              <a:rPr lang="es-ES" altLang="ja-JP" sz="1600">
                <a:solidFill>
                  <a:srgbClr val="000000"/>
                </a:solidFill>
                <a:latin typeface="Calibri" pitchFamily="34" charset="0"/>
                <a:ea typeface="MS Mincho"/>
                <a:cs typeface="ＭＳ Ｐゴシック"/>
              </a:rPr>
              <a:t>Fuente: Yozo GOTO, Universidad de</a:t>
            </a:r>
            <a:r>
              <a:rPr lang="es-ES" altLang="ja-JP" sz="1600">
                <a:latin typeface="Calibri" pitchFamily="34" charset="0"/>
                <a:ea typeface="MS Mincho"/>
                <a:cs typeface="ＭＳ Ｐゴシック"/>
              </a:rPr>
              <a:t> Tokyo</a:t>
            </a:r>
            <a:endParaRPr lang="ja-JP" altLang="es-ES" sz="1600">
              <a:latin typeface="Calibri" pitchFamily="34" charset="0"/>
              <a:ea typeface="MS Mincho"/>
              <a:cs typeface="ＭＳ Ｐゴシック"/>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57200" y="53975"/>
            <a:ext cx="8229600" cy="1143000"/>
          </a:xfrm>
        </p:spPr>
        <p:txBody>
          <a:bodyPr/>
          <a:lstStyle/>
          <a:p>
            <a:pPr eaLnBrk="1" hangingPunct="1"/>
            <a:r>
              <a:rPr lang="es-ES" altLang="ja-JP" sz="3200" smtClean="0"/>
              <a:t>Factores de la evacuación incompleta</a:t>
            </a:r>
          </a:p>
        </p:txBody>
      </p:sp>
      <p:sp>
        <p:nvSpPr>
          <p:cNvPr id="66562" name="AutoShape 4"/>
          <p:cNvSpPr>
            <a:spLocks noChangeArrowheads="1"/>
          </p:cNvSpPr>
          <p:nvPr/>
        </p:nvSpPr>
        <p:spPr bwMode="auto">
          <a:xfrm>
            <a:off x="2771775" y="2708275"/>
            <a:ext cx="3240088" cy="1081088"/>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s-ES" altLang="ja-JP" sz="2400">
                <a:latin typeface="Calibri" pitchFamily="34" charset="0"/>
                <a:cs typeface="ＭＳ Ｐゴシック"/>
              </a:rPr>
              <a:t>Evacuación incompleta</a:t>
            </a:r>
          </a:p>
        </p:txBody>
      </p:sp>
      <p:sp>
        <p:nvSpPr>
          <p:cNvPr id="66563" name="AutoShape 5"/>
          <p:cNvSpPr>
            <a:spLocks noChangeArrowheads="1"/>
          </p:cNvSpPr>
          <p:nvPr/>
        </p:nvSpPr>
        <p:spPr bwMode="auto">
          <a:xfrm>
            <a:off x="4859338" y="1484313"/>
            <a:ext cx="3816350" cy="936625"/>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Regresa a casa  cuando el rompeolas </a:t>
            </a:r>
          </a:p>
          <a:p>
            <a:pPr algn="ctr"/>
            <a:r>
              <a:rPr lang="es-ES" altLang="ja-JP">
                <a:latin typeface="Calibri" pitchFamily="34" charset="0"/>
                <a:cs typeface="ＭＳ Ｐゴシック"/>
              </a:rPr>
              <a:t>detiene la primera ola del tsunami *</a:t>
            </a:r>
            <a:r>
              <a:rPr lang="es-ES" altLang="ja-JP" baseline="30000">
                <a:latin typeface="Calibri" pitchFamily="34" charset="0"/>
                <a:cs typeface="ＭＳ Ｐゴシック"/>
              </a:rPr>
              <a:t>1</a:t>
            </a:r>
          </a:p>
        </p:txBody>
      </p:sp>
      <p:sp>
        <p:nvSpPr>
          <p:cNvPr id="66564" name="AutoShape 6"/>
          <p:cNvSpPr>
            <a:spLocks noChangeArrowheads="1"/>
          </p:cNvSpPr>
          <p:nvPr/>
        </p:nvSpPr>
        <p:spPr bwMode="auto">
          <a:xfrm>
            <a:off x="5003800" y="4076700"/>
            <a:ext cx="2881313" cy="936625"/>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El primer refugio no estaba </a:t>
            </a:r>
          </a:p>
          <a:p>
            <a:pPr algn="ctr"/>
            <a:r>
              <a:rPr lang="es-ES" altLang="ja-JP">
                <a:latin typeface="Calibri" pitchFamily="34" charset="0"/>
                <a:cs typeface="ＭＳ Ｐゴシック"/>
              </a:rPr>
              <a:t>suficientemente alto*</a:t>
            </a:r>
            <a:r>
              <a:rPr lang="es-ES" altLang="ja-JP" baseline="30000">
                <a:latin typeface="Calibri" pitchFamily="34" charset="0"/>
                <a:cs typeface="ＭＳ Ｐゴシック"/>
              </a:rPr>
              <a:t>3</a:t>
            </a:r>
          </a:p>
        </p:txBody>
      </p:sp>
      <p:sp>
        <p:nvSpPr>
          <p:cNvPr id="66565" name="AutoShape 7"/>
          <p:cNvSpPr>
            <a:spLocks noChangeArrowheads="1"/>
          </p:cNvSpPr>
          <p:nvPr/>
        </p:nvSpPr>
        <p:spPr bwMode="auto">
          <a:xfrm>
            <a:off x="1258888" y="4076700"/>
            <a:ext cx="2879725" cy="936625"/>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Se vio envuelto en un atasco</a:t>
            </a:r>
          </a:p>
          <a:p>
            <a:pPr algn="ctr"/>
            <a:r>
              <a:rPr lang="es-ES" altLang="ja-JP">
                <a:latin typeface="Calibri" pitchFamily="34" charset="0"/>
                <a:cs typeface="ＭＳ Ｐゴシック"/>
              </a:rPr>
              <a:t> durante</a:t>
            </a:r>
          </a:p>
          <a:p>
            <a:pPr algn="ctr"/>
            <a:r>
              <a:rPr lang="es-ES" altLang="ja-JP">
                <a:latin typeface="Calibri" pitchFamily="34" charset="0"/>
                <a:cs typeface="ＭＳ Ｐゴシック"/>
              </a:rPr>
              <a:t>la evacuación en coche*</a:t>
            </a:r>
            <a:r>
              <a:rPr lang="es-ES" altLang="ja-JP" baseline="30000">
                <a:latin typeface="Calibri" pitchFamily="34" charset="0"/>
                <a:cs typeface="ＭＳ Ｐゴシック"/>
              </a:rPr>
              <a:t>2</a:t>
            </a:r>
          </a:p>
        </p:txBody>
      </p:sp>
      <p:sp>
        <p:nvSpPr>
          <p:cNvPr id="66566" name="AutoShape 8"/>
          <p:cNvSpPr>
            <a:spLocks noChangeArrowheads="1"/>
          </p:cNvSpPr>
          <p:nvPr/>
        </p:nvSpPr>
        <p:spPr bwMode="auto">
          <a:xfrm>
            <a:off x="395288" y="1484313"/>
            <a:ext cx="3889375" cy="936625"/>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Regresa a casa al ver que la primera ola</a:t>
            </a:r>
          </a:p>
          <a:p>
            <a:pPr algn="ctr"/>
            <a:r>
              <a:rPr lang="es-ES" altLang="ja-JP">
                <a:latin typeface="Calibri" pitchFamily="34" charset="0"/>
                <a:cs typeface="ＭＳ Ｐゴシック"/>
              </a:rPr>
              <a:t> del tsunami retrocede*</a:t>
            </a:r>
            <a:r>
              <a:rPr lang="es-ES" altLang="ja-JP" baseline="30000">
                <a:latin typeface="Calibri" pitchFamily="34" charset="0"/>
                <a:cs typeface="ＭＳ Ｐゴシック"/>
              </a:rPr>
              <a:t>1</a:t>
            </a:r>
          </a:p>
        </p:txBody>
      </p:sp>
      <p:sp>
        <p:nvSpPr>
          <p:cNvPr id="66567" name="AutoShape 9"/>
          <p:cNvSpPr>
            <a:spLocks noChangeArrowheads="1"/>
          </p:cNvSpPr>
          <p:nvPr/>
        </p:nvSpPr>
        <p:spPr bwMode="auto">
          <a:xfrm>
            <a:off x="323850" y="2852738"/>
            <a:ext cx="2087563"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Inicio demorado</a:t>
            </a:r>
          </a:p>
        </p:txBody>
      </p:sp>
      <p:sp>
        <p:nvSpPr>
          <p:cNvPr id="66568" name="AutoShape 10"/>
          <p:cNvSpPr>
            <a:spLocks noChangeArrowheads="1"/>
          </p:cNvSpPr>
          <p:nvPr/>
        </p:nvSpPr>
        <p:spPr bwMode="auto">
          <a:xfrm>
            <a:off x="6372225" y="2781300"/>
            <a:ext cx="2520950" cy="8636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s-ES" altLang="ja-JP">
                <a:latin typeface="Calibri" pitchFamily="34" charset="0"/>
                <a:cs typeface="ＭＳ Ｐゴシック"/>
              </a:rPr>
              <a:t>Ruta de evacuación </a:t>
            </a:r>
          </a:p>
          <a:p>
            <a:pPr algn="ctr"/>
            <a:r>
              <a:rPr lang="es-ES" altLang="ja-JP">
                <a:latin typeface="Calibri" pitchFamily="34" charset="0"/>
                <a:cs typeface="ＭＳ Ｐゴシック"/>
              </a:rPr>
              <a:t>demorada*</a:t>
            </a:r>
            <a:r>
              <a:rPr lang="es-ES" altLang="ja-JP" baseline="30000">
                <a:latin typeface="Calibri" pitchFamily="34" charset="0"/>
                <a:cs typeface="ＭＳ Ｐゴシック"/>
              </a:rPr>
              <a:t>1</a:t>
            </a:r>
          </a:p>
        </p:txBody>
      </p:sp>
      <p:cxnSp>
        <p:nvCxnSpPr>
          <p:cNvPr id="13" name="直線矢印コネクタ 12"/>
          <p:cNvCxnSpPr/>
          <p:nvPr/>
        </p:nvCxnSpPr>
        <p:spPr>
          <a:xfrm>
            <a:off x="3492500" y="2420938"/>
            <a:ext cx="287338" cy="287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5400000">
            <a:off x="5328444" y="2456657"/>
            <a:ext cx="287337"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66567" idx="3"/>
            <a:endCxn id="66562" idx="1"/>
          </p:cNvCxnSpPr>
          <p:nvPr/>
        </p:nvCxnSpPr>
        <p:spPr>
          <a:xfrm>
            <a:off x="2411413" y="3249613"/>
            <a:ext cx="3603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66568" idx="1"/>
            <a:endCxn id="66562" idx="3"/>
          </p:cNvCxnSpPr>
          <p:nvPr/>
        </p:nvCxnSpPr>
        <p:spPr>
          <a:xfrm rot="10800000" flipV="1">
            <a:off x="6011863" y="3213100"/>
            <a:ext cx="360362" cy="36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rot="5400000" flipH="1" flipV="1">
            <a:off x="3492500" y="3789363"/>
            <a:ext cx="287337" cy="2873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rot="10800000">
            <a:off x="5292725" y="3789363"/>
            <a:ext cx="358775" cy="287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575" name="テキスト ボックス 25"/>
          <p:cNvSpPr txBox="1">
            <a:spLocks noChangeArrowheads="1"/>
          </p:cNvSpPr>
          <p:nvPr/>
        </p:nvSpPr>
        <p:spPr bwMode="auto">
          <a:xfrm>
            <a:off x="574675" y="4797425"/>
            <a:ext cx="8569325" cy="1558925"/>
          </a:xfrm>
          <a:prstGeom prst="rect">
            <a:avLst/>
          </a:prstGeom>
          <a:noFill/>
          <a:ln w="9525">
            <a:noFill/>
            <a:miter lim="800000"/>
            <a:headEnd/>
            <a:tailEnd/>
          </a:ln>
        </p:spPr>
        <p:txBody>
          <a:bodyPr>
            <a:spAutoFit/>
          </a:bodyPr>
          <a:lstStyle/>
          <a:p>
            <a:r>
              <a:rPr lang="es-ES" altLang="ja-JP" sz="1600">
                <a:latin typeface="Calibri" pitchFamily="34" charset="0"/>
                <a:cs typeface="ＭＳ Ｐゴシック"/>
              </a:rPr>
              <a:t>*1  De los testigos en Yamada-machi</a:t>
            </a:r>
          </a:p>
          <a:p>
            <a:r>
              <a:rPr lang="es-ES" altLang="ja-JP" sz="1600">
                <a:latin typeface="Calibri" pitchFamily="34" charset="0"/>
                <a:cs typeface="ＭＳ Ｐゴシック"/>
              </a:rPr>
              <a:t>*2  63,4% de los evacuados realizaron la evacuación en sus coches, y 36,6% se vieron atrapados en atascos de tráfico..</a:t>
            </a:r>
          </a:p>
          <a:p>
            <a:r>
              <a:rPr lang="es-ES" altLang="ja-JP" sz="1600">
                <a:latin typeface="Calibri" pitchFamily="34" charset="0"/>
                <a:cs typeface="ＭＳ Ｐゴシック"/>
              </a:rPr>
              <a:t>     (</a:t>
            </a:r>
            <a:r>
              <a:rPr lang="es-ES" altLang="ja-JP" sz="1400">
                <a:latin typeface="Calibri" pitchFamily="34" charset="0"/>
                <a:cs typeface="ＭＳ Ｐゴシック"/>
              </a:rPr>
              <a:t>Prof. Seki de la Uni. de  Toyo.</a:t>
            </a:r>
            <a:r>
              <a:rPr lang="ja-JP" altLang="es-ES" sz="1600">
                <a:latin typeface="Calibri" pitchFamily="34" charset="0"/>
                <a:cs typeface="ＭＳ Ｐゴシック"/>
              </a:rPr>
              <a:t>　</a:t>
            </a:r>
            <a:r>
              <a:rPr lang="es-ES" altLang="ja-JP" sz="1600">
                <a:latin typeface="Calibri" pitchFamily="34" charset="0"/>
                <a:cs typeface="ＭＳ Ｐゴシック"/>
              </a:rPr>
              <a:t> </a:t>
            </a:r>
            <a:r>
              <a:rPr lang="es-ES" altLang="ja-JP" sz="1400">
                <a:latin typeface="Calibri" pitchFamily="34" charset="0"/>
                <a:cs typeface="ＭＳ Ｐゴシック"/>
                <a:hlinkClick r:id="rId3"/>
              </a:rPr>
              <a:t>http://www.47news.jp/news/2011/05/post_20110523172902.html</a:t>
            </a:r>
            <a:r>
              <a:rPr lang="es-ES" altLang="ja-JP" sz="1400">
                <a:latin typeface="Calibri" pitchFamily="34" charset="0"/>
                <a:cs typeface="ＭＳ Ｐゴシック"/>
              </a:rPr>
              <a:t> </a:t>
            </a:r>
            <a:r>
              <a:rPr lang="ja-JP" altLang="es-ES" sz="1400">
                <a:latin typeface="Calibri" pitchFamily="34" charset="0"/>
                <a:cs typeface="ＭＳ Ｐゴシック"/>
              </a:rPr>
              <a:t>）</a:t>
            </a:r>
            <a:endParaRPr lang="es-ES" altLang="ja-JP" sz="1600">
              <a:latin typeface="Calibri" pitchFamily="34" charset="0"/>
              <a:cs typeface="ＭＳ Ｐゴシック"/>
            </a:endParaRPr>
          </a:p>
          <a:p>
            <a:r>
              <a:rPr lang="es-ES" altLang="ja-JP" sz="1600">
                <a:latin typeface="Calibri" pitchFamily="34" charset="0"/>
                <a:cs typeface="ＭＳ Ｐゴシック"/>
              </a:rPr>
              <a:t>*3  56% de los primeros lugares de refugio fueron barridos por el tsunami. </a:t>
            </a:r>
          </a:p>
          <a:p>
            <a:r>
              <a:rPr lang="ja-JP" altLang="es-ES" sz="1600">
                <a:latin typeface="Calibri" pitchFamily="34" charset="0"/>
                <a:cs typeface="ＭＳ Ｐゴシック"/>
              </a:rPr>
              <a:t>　　 </a:t>
            </a:r>
            <a:r>
              <a:rPr lang="es-ES" altLang="ja-JP" sz="1600">
                <a:latin typeface="Calibri" pitchFamily="34" charset="0"/>
                <a:cs typeface="ＭＳ Ｐゴシック"/>
              </a:rPr>
              <a:t>(</a:t>
            </a:r>
            <a:r>
              <a:rPr lang="es-ES" altLang="ja-JP" sz="1400">
                <a:latin typeface="Calibri" pitchFamily="34" charset="0"/>
                <a:cs typeface="ＭＳ Ｐゴシック"/>
              </a:rPr>
              <a:t>Higashi Nippon Broadcasting Co.,Ltd. </a:t>
            </a:r>
            <a:r>
              <a:rPr lang="es-ES" altLang="ja-JP" sz="1400">
                <a:latin typeface="Calibri" pitchFamily="34" charset="0"/>
                <a:cs typeface="ＭＳ Ｐゴシック"/>
                <a:hlinkClick r:id="rId4"/>
              </a:rPr>
              <a:t>http://www.surece.co.jp/src/press/backnumber/20110428.html</a:t>
            </a:r>
            <a:r>
              <a:rPr lang="es-ES" altLang="ja-JP" sz="1400">
                <a:latin typeface="Calibri" pitchFamily="34" charset="0"/>
                <a:cs typeface="ＭＳ Ｐゴシック"/>
              </a:rPr>
              <a:t>)</a:t>
            </a:r>
            <a:endParaRPr lang="ja-JP" altLang="es-ES" sz="1600">
              <a:latin typeface="Calibri" pitchFamily="34" charset="0"/>
              <a:cs typeface="ＭＳ Ｐゴシック"/>
            </a:endParaRPr>
          </a:p>
        </p:txBody>
      </p:sp>
      <p:sp>
        <p:nvSpPr>
          <p:cNvPr id="17" name="スライド番号プレースホルダー 4"/>
          <p:cNvSpPr>
            <a:spLocks noGrp="1"/>
          </p:cNvSpPr>
          <p:nvPr>
            <p:ph type="sldNum" sz="quarter" idx="12"/>
          </p:nvPr>
        </p:nvSpPr>
        <p:spPr>
          <a:xfrm>
            <a:off x="8243888" y="6496050"/>
            <a:ext cx="762000" cy="365125"/>
          </a:xfrm>
        </p:spPr>
        <p:txBody>
          <a:bodyPr/>
          <a:lstStyle/>
          <a:p>
            <a:pPr>
              <a:defRPr/>
            </a:pPr>
            <a:fld id="{CFC1C6CD-97E2-49A1-973D-BE78F766043E}" type="slidenum">
              <a:rPr lang="ja-JP" altLang="en-US" sz="1400"/>
              <a:pPr>
                <a:defRPr/>
              </a:pPr>
              <a:t>26</a:t>
            </a:fld>
            <a:endParaRPr lang="ja-JP" altLang="en-US" sz="1400" dirty="0"/>
          </a:p>
        </p:txBody>
      </p:sp>
      <p:sp>
        <p:nvSpPr>
          <p:cNvPr id="66577" name="Text Box 7"/>
          <p:cNvSpPr txBox="1">
            <a:spLocks noChangeArrowheads="1"/>
          </p:cNvSpPr>
          <p:nvPr/>
        </p:nvSpPr>
        <p:spPr bwMode="auto">
          <a:xfrm>
            <a:off x="395288" y="6453188"/>
            <a:ext cx="3744912" cy="215900"/>
          </a:xfrm>
          <a:prstGeom prst="rect">
            <a:avLst/>
          </a:prstGeom>
          <a:solidFill>
            <a:srgbClr val="FFFFFF"/>
          </a:solidFill>
          <a:ln w="9525" algn="in">
            <a:solidFill>
              <a:srgbClr val="FFFFFF"/>
            </a:solidFill>
            <a:miter lim="800000"/>
            <a:headEnd/>
            <a:tailEnd/>
          </a:ln>
        </p:spPr>
        <p:txBody>
          <a:bodyPr lIns="36576" tIns="36576" rIns="36576" bIns="36576"/>
          <a:lstStyle/>
          <a:p>
            <a:pPr>
              <a:lnSpc>
                <a:spcPct val="90000"/>
              </a:lnSpc>
              <a:spcBef>
                <a:spcPct val="50000"/>
              </a:spcBef>
            </a:pPr>
            <a:r>
              <a:rPr lang="es-ES" altLang="ja-JP" sz="1600">
                <a:solidFill>
                  <a:srgbClr val="000000"/>
                </a:solidFill>
                <a:latin typeface="Calibri" pitchFamily="34" charset="0"/>
                <a:ea typeface="MS Mincho"/>
                <a:cs typeface="ＭＳ Ｐゴシック"/>
              </a:rPr>
              <a:t>Fuente: Yozo GOTO, Universidad de </a:t>
            </a:r>
            <a:r>
              <a:rPr lang="es-ES" altLang="ja-JP" sz="1600">
                <a:latin typeface="Calibri" pitchFamily="34" charset="0"/>
                <a:ea typeface="MS Mincho"/>
                <a:cs typeface="ＭＳ Ｐゴシック"/>
              </a:rPr>
              <a:t>Tokyo</a:t>
            </a:r>
            <a:endParaRPr lang="ja-JP" altLang="es-ES" sz="1600">
              <a:latin typeface="Calibri" pitchFamily="34" charset="0"/>
              <a:ea typeface="MS Mincho"/>
              <a:cs typeface="ＭＳ Ｐゴシック"/>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タイトル 1"/>
          <p:cNvSpPr>
            <a:spLocks noGrp="1"/>
          </p:cNvSpPr>
          <p:nvPr>
            <p:ph type="title"/>
          </p:nvPr>
        </p:nvSpPr>
        <p:spPr/>
        <p:txBody>
          <a:bodyPr/>
          <a:lstStyle/>
          <a:p>
            <a:pPr eaLnBrk="1" hangingPunct="1"/>
            <a:r>
              <a:rPr lang="en-US" altLang="ja-JP" sz="4000" smtClean="0"/>
              <a:t>Debate actual </a:t>
            </a:r>
            <a:br>
              <a:rPr lang="en-US" altLang="ja-JP" sz="4000" smtClean="0"/>
            </a:br>
            <a:r>
              <a:rPr lang="en-US" altLang="ja-JP" sz="4000" smtClean="0"/>
              <a:t>Mitigación del desastre </a:t>
            </a:r>
            <a:br>
              <a:rPr lang="en-US" altLang="ja-JP" sz="4000" smtClean="0"/>
            </a:br>
            <a:r>
              <a:rPr lang="en-US" altLang="ja-JP" sz="4000" smtClean="0"/>
              <a:t>del tsunami </a:t>
            </a:r>
            <a:endParaRPr lang="ja-JP" altLang="en-US" sz="4000" smtClean="0"/>
          </a:p>
        </p:txBody>
      </p:sp>
      <p:sp>
        <p:nvSpPr>
          <p:cNvPr id="68610" name="コンテンツ プレースホルダ 2"/>
          <p:cNvSpPr>
            <a:spLocks noGrp="1"/>
          </p:cNvSpPr>
          <p:nvPr>
            <p:ph idx="1"/>
          </p:nvPr>
        </p:nvSpPr>
        <p:spPr/>
        <p:txBody>
          <a:bodyPr/>
          <a:lstStyle/>
          <a:p>
            <a:pPr eaLnBrk="1" hangingPunct="1">
              <a:lnSpc>
                <a:spcPct val="80000"/>
              </a:lnSpc>
              <a:buFont typeface="Arial" charset="0"/>
              <a:buNone/>
            </a:pPr>
            <a:r>
              <a:rPr lang="es-ES" altLang="ja-JP" sz="2500" smtClean="0"/>
              <a:t>Tsunami de nivel-1</a:t>
            </a:r>
          </a:p>
          <a:p>
            <a:pPr eaLnBrk="1" hangingPunct="1">
              <a:lnSpc>
                <a:spcPct val="80000"/>
              </a:lnSpc>
            </a:pPr>
            <a:r>
              <a:rPr lang="es-ES" altLang="ja-JP" sz="2500" smtClean="0"/>
              <a:t>Período de retorno: unos 100 años (¿50 – 150?)</a:t>
            </a:r>
          </a:p>
          <a:p>
            <a:pPr eaLnBrk="1" hangingPunct="1">
              <a:lnSpc>
                <a:spcPct val="80000"/>
              </a:lnSpc>
            </a:pPr>
            <a:r>
              <a:rPr lang="es-ES" altLang="ja-JP" sz="2500" smtClean="0"/>
              <a:t>Protección de vidas humanas y propiedades</a:t>
            </a:r>
          </a:p>
          <a:p>
            <a:pPr eaLnBrk="1" hangingPunct="1">
              <a:lnSpc>
                <a:spcPct val="80000"/>
              </a:lnSpc>
            </a:pPr>
            <a:r>
              <a:rPr lang="es-ES" altLang="ja-JP" sz="2500" smtClean="0"/>
              <a:t>Medidas estructurales</a:t>
            </a:r>
          </a:p>
          <a:p>
            <a:pPr eaLnBrk="1" hangingPunct="1">
              <a:lnSpc>
                <a:spcPct val="80000"/>
              </a:lnSpc>
              <a:buFont typeface="Arial" charset="0"/>
              <a:buNone/>
            </a:pPr>
            <a:endParaRPr lang="es-ES" altLang="ja-JP" sz="2500" smtClean="0"/>
          </a:p>
          <a:p>
            <a:pPr eaLnBrk="1" hangingPunct="1">
              <a:lnSpc>
                <a:spcPct val="80000"/>
              </a:lnSpc>
              <a:buFont typeface="Arial" charset="0"/>
              <a:buNone/>
            </a:pPr>
            <a:r>
              <a:rPr lang="es-ES" altLang="ja-JP" sz="2500" smtClean="0"/>
              <a:t>Tsunami de nivel 2</a:t>
            </a:r>
          </a:p>
          <a:p>
            <a:pPr eaLnBrk="1" hangingPunct="1">
              <a:lnSpc>
                <a:spcPct val="80000"/>
              </a:lnSpc>
            </a:pPr>
            <a:r>
              <a:rPr lang="es-ES" altLang="ja-JP" sz="2500" smtClean="0"/>
              <a:t>Período de retorno: unos 1000 años (?)</a:t>
            </a:r>
          </a:p>
          <a:p>
            <a:pPr eaLnBrk="1" hangingPunct="1">
              <a:lnSpc>
                <a:spcPct val="80000"/>
              </a:lnSpc>
            </a:pPr>
            <a:r>
              <a:rPr lang="es-ES" altLang="ja-JP" sz="2500" smtClean="0"/>
              <a:t>Mayor que el tsunami de nivel 1</a:t>
            </a:r>
          </a:p>
          <a:p>
            <a:pPr eaLnBrk="1" hangingPunct="1">
              <a:lnSpc>
                <a:spcPct val="80000"/>
              </a:lnSpc>
            </a:pPr>
            <a:r>
              <a:rPr lang="es-ES" altLang="ja-JP" sz="2500" smtClean="0"/>
              <a:t>Protección, al menos, de las vidas humanas</a:t>
            </a:r>
          </a:p>
          <a:p>
            <a:pPr eaLnBrk="1" hangingPunct="1">
              <a:lnSpc>
                <a:spcPct val="80000"/>
              </a:lnSpc>
            </a:pPr>
            <a:r>
              <a:rPr lang="es-ES" altLang="ja-JP" sz="2500" smtClean="0"/>
              <a:t>Planificación de la ciudad y de medidas no estructurales tales como un sistema de evacuación</a:t>
            </a:r>
            <a:endParaRPr lang="ja-JP" altLang="es-ES" sz="2500" smtClean="0"/>
          </a:p>
        </p:txBody>
      </p:sp>
      <p:sp>
        <p:nvSpPr>
          <p:cNvPr id="4" name="スライド番号プレースホルダー 4"/>
          <p:cNvSpPr>
            <a:spLocks noGrp="1"/>
          </p:cNvSpPr>
          <p:nvPr>
            <p:ph type="sldNum" sz="quarter" idx="12"/>
          </p:nvPr>
        </p:nvSpPr>
        <p:spPr>
          <a:xfrm>
            <a:off x="8243888" y="6496050"/>
            <a:ext cx="762000" cy="365125"/>
          </a:xfrm>
        </p:spPr>
        <p:txBody>
          <a:bodyPr/>
          <a:lstStyle/>
          <a:p>
            <a:pPr>
              <a:defRPr/>
            </a:pPr>
            <a:fld id="{290C6B3C-C4ED-45DE-B4FA-DF3033A2C301}" type="slidenum">
              <a:rPr lang="ja-JP" altLang="en-US" sz="1400"/>
              <a:pPr>
                <a:defRPr/>
              </a:pPr>
              <a:t>27</a:t>
            </a:fld>
            <a:endParaRPr lang="ja-JP" alt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107950" y="131763"/>
            <a:ext cx="5688013" cy="457200"/>
          </a:xfrm>
          <a:prstGeom prst="rect">
            <a:avLst/>
          </a:prstGeom>
          <a:noFill/>
          <a:ln w="9525">
            <a:noFill/>
            <a:miter lim="800000"/>
            <a:headEnd/>
            <a:tailEnd/>
          </a:ln>
        </p:spPr>
        <p:txBody>
          <a:bodyPr>
            <a:spAutoFit/>
          </a:bodyPr>
          <a:lstStyle/>
          <a:p>
            <a:r>
              <a:rPr lang="es-ES" altLang="ja-JP" sz="2400" b="1">
                <a:solidFill>
                  <a:srgbClr val="0070C0"/>
                </a:solidFill>
                <a:latin typeface="Calibri" pitchFamily="34" charset="0"/>
                <a:cs typeface="ＭＳ Ｐゴシック"/>
              </a:rPr>
              <a:t>Fuente de los fondos para la recuperación</a:t>
            </a:r>
          </a:p>
        </p:txBody>
      </p:sp>
      <p:sp>
        <p:nvSpPr>
          <p:cNvPr id="70658" name="Text Box 6"/>
          <p:cNvSpPr txBox="1">
            <a:spLocks noChangeArrowheads="1"/>
          </p:cNvSpPr>
          <p:nvPr/>
        </p:nvSpPr>
        <p:spPr bwMode="auto">
          <a:xfrm>
            <a:off x="107950" y="549275"/>
            <a:ext cx="8785225" cy="1490663"/>
          </a:xfrm>
          <a:prstGeom prst="rect">
            <a:avLst/>
          </a:prstGeom>
          <a:noFill/>
          <a:ln w="25400">
            <a:solidFill>
              <a:schemeClr val="tx1"/>
            </a:solidFill>
            <a:miter lim="800000"/>
            <a:headEnd/>
            <a:tailEnd/>
          </a:ln>
        </p:spPr>
        <p:txBody>
          <a:bodyPr>
            <a:spAutoFit/>
          </a:bodyPr>
          <a:lstStyle/>
          <a:p>
            <a:r>
              <a:rPr lang="ja-JP" altLang="es-ES">
                <a:latin typeface="Calibri" pitchFamily="34" charset="0"/>
                <a:cs typeface="ＭＳ Ｐゴシック"/>
              </a:rPr>
              <a:t>・</a:t>
            </a:r>
            <a:r>
              <a:rPr lang="es-ES" altLang="ja-JP">
                <a:latin typeface="Calibri" pitchFamily="34" charset="0"/>
                <a:cs typeface="ＭＳ Ｐゴシック"/>
              </a:rPr>
              <a:t>De acuerdo con la Política de Recuperación Básica, la recuperación de la deuda debe gestionarse como un bono gubernamental independiente, y el método de reembolso debe clarificarse por adelantado; ésta será la fuente básica de los fondos para la recuperación.</a:t>
            </a:r>
          </a:p>
          <a:p>
            <a:pPr>
              <a:buFontTx/>
              <a:buChar char="•"/>
            </a:pPr>
            <a:r>
              <a:rPr lang="es-ES" altLang="ja-JP">
                <a:latin typeface="Calibri" pitchFamily="34" charset="0"/>
                <a:cs typeface="ＭＳ Ｐゴシック"/>
              </a:rPr>
              <a:t>En la práctica, la emisión de préstamos de recuperación  es un caso especial dentro de la ley básica; es necesario crear una ley especial para los bonos públicos.</a:t>
            </a:r>
          </a:p>
        </p:txBody>
      </p:sp>
      <p:sp>
        <p:nvSpPr>
          <p:cNvPr id="70659" name="Rectangle 11"/>
          <p:cNvSpPr>
            <a:spLocks noChangeArrowheads="1"/>
          </p:cNvSpPr>
          <p:nvPr/>
        </p:nvSpPr>
        <p:spPr bwMode="auto">
          <a:xfrm>
            <a:off x="179388" y="2035175"/>
            <a:ext cx="5761037" cy="822325"/>
          </a:xfrm>
          <a:prstGeom prst="rect">
            <a:avLst/>
          </a:prstGeom>
          <a:noFill/>
          <a:ln w="9525">
            <a:noFill/>
            <a:miter lim="800000"/>
            <a:headEnd/>
            <a:tailEnd/>
          </a:ln>
        </p:spPr>
        <p:txBody>
          <a:bodyPr>
            <a:spAutoFit/>
          </a:bodyPr>
          <a:lstStyle/>
          <a:p>
            <a:r>
              <a:rPr lang="es-ES" altLang="ja-JP" sz="2400" b="1">
                <a:solidFill>
                  <a:srgbClr val="0070C0"/>
                </a:solidFill>
                <a:latin typeface="Calibri" pitchFamily="34" charset="0"/>
                <a:cs typeface="ＭＳ Ｐゴシック"/>
              </a:rPr>
              <a:t>Actividades para garantizar los fondos de recuperación</a:t>
            </a:r>
          </a:p>
        </p:txBody>
      </p:sp>
      <p:sp>
        <p:nvSpPr>
          <p:cNvPr id="70660" name="Text Box 12"/>
          <p:cNvSpPr txBox="1">
            <a:spLocks noChangeArrowheads="1"/>
          </p:cNvSpPr>
          <p:nvPr/>
        </p:nvSpPr>
        <p:spPr bwMode="auto">
          <a:xfrm>
            <a:off x="88900" y="5688013"/>
            <a:ext cx="8648700" cy="1155700"/>
          </a:xfrm>
          <a:prstGeom prst="rect">
            <a:avLst/>
          </a:prstGeom>
          <a:noFill/>
          <a:ln w="9525">
            <a:noFill/>
            <a:miter lim="800000"/>
            <a:headEnd/>
            <a:tailEnd/>
          </a:ln>
        </p:spPr>
        <p:txBody>
          <a:bodyPr>
            <a:spAutoFit/>
          </a:bodyPr>
          <a:lstStyle/>
          <a:p>
            <a:pPr marL="177800" indent="-177800"/>
            <a:r>
              <a:rPr lang="es-ES" altLang="es-ES" sz="1400" b="1">
                <a:latin typeface="Calibri" pitchFamily="34" charset="0"/>
                <a:cs typeface="ＭＳ Ｐゴシック"/>
              </a:rPr>
              <a:t>De los 4 trillones de yenes en la 1ra revisión, 2,5 trillones será del presupuesto para pensiones, como fuente temporal de los fondos para la recuperación</a:t>
            </a:r>
            <a:r>
              <a:rPr lang="ja-JP" altLang="es-ES" sz="1400" b="1">
                <a:latin typeface="Calibri" pitchFamily="34" charset="0"/>
                <a:cs typeface="ＭＳ Ｐゴシック"/>
              </a:rPr>
              <a:t>・</a:t>
            </a:r>
          </a:p>
          <a:p>
            <a:pPr marL="177800" indent="-177800"/>
            <a:r>
              <a:rPr lang="es-ES" altLang="ja-JP" sz="1400" b="1">
                <a:latin typeface="Calibri" pitchFamily="34" charset="0"/>
                <a:cs typeface="ＭＳ Ｐゴシック"/>
              </a:rPr>
              <a:t>Fuentes de reembolso en consideración: impuesto a las ganancias, impuesto corporativo, impuesto al tabaco</a:t>
            </a:r>
          </a:p>
          <a:p>
            <a:pPr marL="177800" indent="-177800"/>
            <a:r>
              <a:rPr lang="es-ES" altLang="ja-JP" sz="1400" b="1">
                <a:latin typeface="Calibri" pitchFamily="34" charset="0"/>
                <a:cs typeface="ＭＳ Ｐゴシック"/>
              </a:rPr>
              <a:t>el 3er presupuesto complementario, incluidos 9,1 trillones de yenes para gastos relacionados con el desastre, determinados por el Gabinete.</a:t>
            </a:r>
            <a:r>
              <a:rPr lang="es-ES" altLang="ja-JP" sz="1400">
                <a:latin typeface="Calibri" pitchFamily="34" charset="0"/>
                <a:cs typeface="ＭＳ Ｐゴシック"/>
              </a:rPr>
              <a:t> </a:t>
            </a:r>
            <a:endParaRPr lang="ja-JP" altLang="es-ES" sz="1400" b="1">
              <a:latin typeface="Calibri" pitchFamily="34" charset="0"/>
              <a:cs typeface="ＭＳ Ｐゴシック"/>
            </a:endParaRPr>
          </a:p>
        </p:txBody>
      </p:sp>
      <p:sp>
        <p:nvSpPr>
          <p:cNvPr id="70661" name="Text Box 29"/>
          <p:cNvSpPr txBox="1">
            <a:spLocks noChangeArrowheads="1"/>
          </p:cNvSpPr>
          <p:nvPr/>
        </p:nvSpPr>
        <p:spPr bwMode="auto">
          <a:xfrm>
            <a:off x="5114925" y="2414588"/>
            <a:ext cx="3170238" cy="366712"/>
          </a:xfrm>
          <a:prstGeom prst="rect">
            <a:avLst/>
          </a:prstGeom>
          <a:solidFill>
            <a:schemeClr val="bg1"/>
          </a:solidFill>
          <a:ln w="9525">
            <a:noFill/>
            <a:miter lim="800000"/>
            <a:headEnd/>
            <a:tailEnd/>
          </a:ln>
        </p:spPr>
        <p:txBody>
          <a:bodyPr wrap="none">
            <a:spAutoFit/>
          </a:bodyPr>
          <a:lstStyle/>
          <a:p>
            <a:pPr algn="ctr"/>
            <a:r>
              <a:rPr lang="es-ES" altLang="ja-JP">
                <a:latin typeface="Calibri" pitchFamily="34" charset="0"/>
                <a:cs typeface="ＭＳ Ｐゴシック"/>
              </a:rPr>
              <a:t>23 trillones de yenes en 10 años</a:t>
            </a:r>
            <a:endParaRPr lang="ja-JP" altLang="es-ES">
              <a:latin typeface="Calibri" pitchFamily="34" charset="0"/>
              <a:cs typeface="ＭＳ Ｐゴシック"/>
            </a:endParaRPr>
          </a:p>
        </p:txBody>
      </p:sp>
      <p:grpSp>
        <p:nvGrpSpPr>
          <p:cNvPr id="70662" name="Group 26"/>
          <p:cNvGrpSpPr>
            <a:grpSpLocks/>
          </p:cNvGrpSpPr>
          <p:nvPr/>
        </p:nvGrpSpPr>
        <p:grpSpPr bwMode="auto">
          <a:xfrm>
            <a:off x="1446213" y="2654300"/>
            <a:ext cx="6553200" cy="2736850"/>
            <a:chOff x="703" y="1752"/>
            <a:chExt cx="4128" cy="1724"/>
          </a:xfrm>
        </p:grpSpPr>
        <p:sp>
          <p:nvSpPr>
            <p:cNvPr id="70665" name="Rectangle 15"/>
            <p:cNvSpPr>
              <a:spLocks noChangeArrowheads="1"/>
            </p:cNvSpPr>
            <p:nvPr/>
          </p:nvSpPr>
          <p:spPr bwMode="auto">
            <a:xfrm>
              <a:off x="703" y="2160"/>
              <a:ext cx="4128" cy="499"/>
            </a:xfrm>
            <a:prstGeom prst="rect">
              <a:avLst/>
            </a:prstGeom>
            <a:solidFill>
              <a:schemeClr val="accent1"/>
            </a:solidFill>
            <a:ln w="9525">
              <a:solidFill>
                <a:schemeClr val="tx1"/>
              </a:solidFill>
              <a:miter lim="800000"/>
              <a:headEnd/>
              <a:tailEnd/>
            </a:ln>
          </p:spPr>
          <p:txBody>
            <a:bodyPr wrap="none" anchor="ctr"/>
            <a:lstStyle/>
            <a:p>
              <a:endParaRPr lang="ja-JP" altLang="es-ES">
                <a:latin typeface="Calibri" pitchFamily="34" charset="0"/>
                <a:cs typeface="ＭＳ Ｐゴシック"/>
              </a:endParaRPr>
            </a:p>
          </p:txBody>
        </p:sp>
        <p:sp>
          <p:nvSpPr>
            <p:cNvPr id="70666" name="Rectangle 16"/>
            <p:cNvSpPr>
              <a:spLocks noChangeArrowheads="1"/>
            </p:cNvSpPr>
            <p:nvPr/>
          </p:nvSpPr>
          <p:spPr bwMode="auto">
            <a:xfrm>
              <a:off x="1655" y="2886"/>
              <a:ext cx="2540" cy="545"/>
            </a:xfrm>
            <a:prstGeom prst="rect">
              <a:avLst/>
            </a:prstGeom>
            <a:solidFill>
              <a:srgbClr val="FF3300"/>
            </a:solidFill>
            <a:ln w="9525">
              <a:solidFill>
                <a:schemeClr val="tx1"/>
              </a:solidFill>
              <a:miter lim="800000"/>
              <a:headEnd/>
              <a:tailEnd/>
            </a:ln>
          </p:spPr>
          <p:txBody>
            <a:bodyPr anchor="ctr"/>
            <a:lstStyle/>
            <a:p>
              <a:pPr algn="ctr"/>
              <a:endParaRPr lang="ja-JP" altLang="es-ES">
                <a:latin typeface="Calibri" pitchFamily="34" charset="0"/>
                <a:cs typeface="ＭＳ Ｐゴシック"/>
              </a:endParaRPr>
            </a:p>
          </p:txBody>
        </p:sp>
        <p:sp>
          <p:nvSpPr>
            <p:cNvPr id="70667" name="Rectangle 17"/>
            <p:cNvSpPr>
              <a:spLocks noChangeArrowheads="1"/>
            </p:cNvSpPr>
            <p:nvPr/>
          </p:nvSpPr>
          <p:spPr bwMode="auto">
            <a:xfrm>
              <a:off x="703" y="2160"/>
              <a:ext cx="952" cy="499"/>
            </a:xfrm>
            <a:prstGeom prst="rect">
              <a:avLst/>
            </a:prstGeom>
            <a:solidFill>
              <a:srgbClr val="0066FF">
                <a:alpha val="39999"/>
              </a:srgbClr>
            </a:solidFill>
            <a:ln w="9525">
              <a:solidFill>
                <a:schemeClr val="tx1"/>
              </a:solidFill>
              <a:miter lim="800000"/>
              <a:headEnd/>
              <a:tailEnd/>
            </a:ln>
          </p:spPr>
          <p:txBody>
            <a:bodyPr wrap="none" anchor="ctr"/>
            <a:lstStyle/>
            <a:p>
              <a:pPr algn="ctr"/>
              <a:r>
                <a:rPr lang="es-ES" altLang="ja-JP" sz="2400">
                  <a:solidFill>
                    <a:schemeClr val="bg1"/>
                  </a:solidFill>
                  <a:latin typeface="Calibri" pitchFamily="34" charset="0"/>
                  <a:cs typeface="ＭＳ Ｐゴシック"/>
                </a:rPr>
                <a:t>6 tr. yenes</a:t>
              </a:r>
              <a:endParaRPr lang="ja-JP" altLang="es-ES" sz="2400">
                <a:solidFill>
                  <a:schemeClr val="bg1"/>
                </a:solidFill>
                <a:latin typeface="Calibri" pitchFamily="34" charset="0"/>
                <a:cs typeface="ＭＳ Ｐゴシック"/>
              </a:endParaRPr>
            </a:p>
          </p:txBody>
        </p:sp>
        <p:sp>
          <p:nvSpPr>
            <p:cNvPr id="70668" name="AutoShape 19"/>
            <p:cNvSpPr>
              <a:spLocks noChangeArrowheads="1"/>
            </p:cNvSpPr>
            <p:nvPr/>
          </p:nvSpPr>
          <p:spPr bwMode="auto">
            <a:xfrm>
              <a:off x="703" y="2614"/>
              <a:ext cx="862" cy="862"/>
            </a:xfrm>
            <a:prstGeom prst="upArrowCallout">
              <a:avLst>
                <a:gd name="adj1" fmla="val 25000"/>
                <a:gd name="adj2" fmla="val 25000"/>
                <a:gd name="adj3" fmla="val 16667"/>
                <a:gd name="adj4" fmla="val 66667"/>
              </a:avLst>
            </a:prstGeom>
            <a:noFill/>
            <a:ln w="9525">
              <a:solidFill>
                <a:schemeClr val="tx1"/>
              </a:solidFill>
              <a:miter lim="800000"/>
              <a:headEnd/>
              <a:tailEnd/>
            </a:ln>
          </p:spPr>
          <p:txBody>
            <a:bodyPr wrap="none" anchor="ctr"/>
            <a:lstStyle/>
            <a:p>
              <a:endParaRPr lang="ja-JP" altLang="es-ES">
                <a:latin typeface="Calibri" pitchFamily="34" charset="0"/>
                <a:cs typeface="ＭＳ Ｐゴシック"/>
              </a:endParaRPr>
            </a:p>
          </p:txBody>
        </p:sp>
        <p:sp>
          <p:nvSpPr>
            <p:cNvPr id="70669" name="Text Box 22"/>
            <p:cNvSpPr txBox="1">
              <a:spLocks noChangeArrowheads="1"/>
            </p:cNvSpPr>
            <p:nvPr/>
          </p:nvSpPr>
          <p:spPr bwMode="auto">
            <a:xfrm>
              <a:off x="757" y="2898"/>
              <a:ext cx="798" cy="460"/>
            </a:xfrm>
            <a:prstGeom prst="rect">
              <a:avLst/>
            </a:prstGeom>
            <a:noFill/>
            <a:ln w="9525">
              <a:noFill/>
              <a:miter lim="800000"/>
              <a:headEnd/>
              <a:tailEnd/>
            </a:ln>
          </p:spPr>
          <p:txBody>
            <a:bodyPr wrap="none">
              <a:spAutoFit/>
            </a:bodyPr>
            <a:lstStyle/>
            <a:p>
              <a:pPr algn="ctr"/>
              <a:r>
                <a:rPr lang="es-ES" altLang="ja-JP" sz="1400">
                  <a:latin typeface="Calibri" pitchFamily="34" charset="0"/>
                  <a:cs typeface="ＭＳ Ｐゴシック"/>
                </a:rPr>
                <a:t>1</a:t>
              </a:r>
              <a:r>
                <a:rPr lang="es-ES" altLang="ja-JP" sz="1400" baseline="30000">
                  <a:latin typeface="Calibri" pitchFamily="34" charset="0"/>
                  <a:cs typeface="ＭＳ Ｐゴシック"/>
                </a:rPr>
                <a:t>st</a:t>
              </a:r>
              <a:r>
                <a:rPr lang="es-ES" altLang="ja-JP" sz="1400">
                  <a:latin typeface="Calibri" pitchFamily="34" charset="0"/>
                  <a:cs typeface="ＭＳ Ｐゴシック"/>
                </a:rPr>
                <a:t> revisión, </a:t>
              </a:r>
            </a:p>
            <a:p>
              <a:pPr algn="ctr"/>
              <a:r>
                <a:rPr lang="es-ES" altLang="ja-JP" sz="1400">
                  <a:latin typeface="Calibri" pitchFamily="34" charset="0"/>
                  <a:cs typeface="ＭＳ Ｐゴシック"/>
                </a:rPr>
                <a:t>2</a:t>
              </a:r>
              <a:r>
                <a:rPr lang="es-ES" altLang="ja-JP" sz="1400" baseline="30000">
                  <a:latin typeface="Calibri" pitchFamily="34" charset="0"/>
                  <a:cs typeface="ＭＳ Ｐゴシック"/>
                </a:rPr>
                <a:t>nd</a:t>
              </a:r>
              <a:r>
                <a:rPr lang="es-ES" altLang="ja-JP" sz="1400">
                  <a:latin typeface="Calibri" pitchFamily="34" charset="0"/>
                  <a:cs typeface="ＭＳ Ｐゴシック"/>
                </a:rPr>
                <a:t> revisión</a:t>
              </a:r>
            </a:p>
            <a:p>
              <a:pPr algn="ctr"/>
              <a:r>
                <a:rPr lang="es-ES" altLang="ja-JP" sz="1400">
                  <a:latin typeface="Calibri" pitchFamily="34" charset="0"/>
                  <a:cs typeface="ＭＳ Ｐゴシック"/>
                </a:rPr>
                <a:t>Pago completo</a:t>
              </a:r>
            </a:p>
          </p:txBody>
        </p:sp>
        <p:cxnSp>
          <p:nvCxnSpPr>
            <p:cNvPr id="70670" name="AutoShape 25"/>
            <p:cNvCxnSpPr>
              <a:cxnSpLocks noChangeShapeType="1"/>
            </p:cNvCxnSpPr>
            <p:nvPr/>
          </p:nvCxnSpPr>
          <p:spPr bwMode="auto">
            <a:xfrm>
              <a:off x="703" y="2024"/>
              <a:ext cx="3492" cy="0"/>
            </a:xfrm>
            <a:prstGeom prst="straightConnector1">
              <a:avLst/>
            </a:prstGeom>
            <a:noFill/>
            <a:ln w="63500">
              <a:solidFill>
                <a:srgbClr val="FF6600"/>
              </a:solidFill>
              <a:round/>
              <a:headEnd/>
              <a:tailEnd type="triangle" w="med" len="med"/>
            </a:ln>
          </p:spPr>
        </p:cxnSp>
        <p:sp>
          <p:nvSpPr>
            <p:cNvPr id="70671" name="Text Box 26"/>
            <p:cNvSpPr txBox="1">
              <a:spLocks noChangeArrowheads="1"/>
            </p:cNvSpPr>
            <p:nvPr/>
          </p:nvSpPr>
          <p:spPr bwMode="auto">
            <a:xfrm>
              <a:off x="1949" y="1888"/>
              <a:ext cx="1924" cy="231"/>
            </a:xfrm>
            <a:prstGeom prst="rect">
              <a:avLst/>
            </a:prstGeom>
            <a:solidFill>
              <a:schemeClr val="bg1"/>
            </a:solidFill>
            <a:ln w="9525">
              <a:noFill/>
              <a:miter lim="800000"/>
              <a:headEnd/>
              <a:tailEnd/>
            </a:ln>
          </p:spPr>
          <p:txBody>
            <a:bodyPr wrap="none">
              <a:spAutoFit/>
            </a:bodyPr>
            <a:lstStyle/>
            <a:p>
              <a:pPr algn="ctr"/>
              <a:r>
                <a:rPr lang="es-ES" altLang="ja-JP">
                  <a:latin typeface="Calibri" pitchFamily="34" charset="0"/>
                  <a:cs typeface="ＭＳ Ｐゴシック"/>
                </a:rPr>
                <a:t>19 trillones de yenes en 5 años</a:t>
              </a:r>
              <a:endParaRPr lang="ja-JP" altLang="es-ES">
                <a:latin typeface="Calibri" pitchFamily="34" charset="0"/>
                <a:cs typeface="ＭＳ Ｐゴシック"/>
              </a:endParaRPr>
            </a:p>
          </p:txBody>
        </p:sp>
        <p:cxnSp>
          <p:nvCxnSpPr>
            <p:cNvPr id="70672" name="AutoShape 27"/>
            <p:cNvCxnSpPr>
              <a:cxnSpLocks noChangeShapeType="1"/>
            </p:cNvCxnSpPr>
            <p:nvPr/>
          </p:nvCxnSpPr>
          <p:spPr bwMode="auto">
            <a:xfrm>
              <a:off x="703" y="1843"/>
              <a:ext cx="4128" cy="0"/>
            </a:xfrm>
            <a:prstGeom prst="straightConnector1">
              <a:avLst/>
            </a:prstGeom>
            <a:noFill/>
            <a:ln w="63500">
              <a:solidFill>
                <a:srgbClr val="FF6600"/>
              </a:solidFill>
              <a:round/>
              <a:headEnd/>
              <a:tailEnd type="triangle" w="med" len="med"/>
            </a:ln>
          </p:spPr>
        </p:cxnSp>
        <p:sp>
          <p:nvSpPr>
            <p:cNvPr id="70673" name="Line 32"/>
            <p:cNvSpPr>
              <a:spLocks noChangeShapeType="1"/>
            </p:cNvSpPr>
            <p:nvPr/>
          </p:nvSpPr>
          <p:spPr bwMode="auto">
            <a:xfrm>
              <a:off x="4195" y="1932"/>
              <a:ext cx="0" cy="726"/>
            </a:xfrm>
            <a:prstGeom prst="line">
              <a:avLst/>
            </a:prstGeom>
            <a:noFill/>
            <a:ln w="25400">
              <a:solidFill>
                <a:schemeClr val="tx1"/>
              </a:solidFill>
              <a:round/>
              <a:headEnd/>
              <a:tailEnd/>
            </a:ln>
          </p:spPr>
          <p:txBody>
            <a:bodyPr/>
            <a:lstStyle/>
            <a:p>
              <a:endParaRPr lang="es-ES"/>
            </a:p>
          </p:txBody>
        </p:sp>
        <p:sp>
          <p:nvSpPr>
            <p:cNvPr id="70674" name="Rectangle 33"/>
            <p:cNvSpPr>
              <a:spLocks noChangeArrowheads="1"/>
            </p:cNvSpPr>
            <p:nvPr/>
          </p:nvSpPr>
          <p:spPr bwMode="auto">
            <a:xfrm>
              <a:off x="1655" y="2887"/>
              <a:ext cx="1044" cy="544"/>
            </a:xfrm>
            <a:prstGeom prst="rect">
              <a:avLst/>
            </a:prstGeom>
            <a:solidFill>
              <a:srgbClr val="0066FF"/>
            </a:solidFill>
            <a:ln w="9525">
              <a:solidFill>
                <a:schemeClr val="tx1"/>
              </a:solidFill>
              <a:miter lim="800000"/>
              <a:headEnd/>
              <a:tailEnd/>
            </a:ln>
          </p:spPr>
          <p:txBody>
            <a:bodyPr anchor="ctr"/>
            <a:lstStyle/>
            <a:p>
              <a:pPr algn="ctr"/>
              <a:r>
                <a:rPr lang="es-ES" altLang="ja-JP" sz="1400">
                  <a:solidFill>
                    <a:schemeClr val="bg1"/>
                  </a:solidFill>
                  <a:latin typeface="Calibri" pitchFamily="34" charset="0"/>
                  <a:cs typeface="ＭＳ Ｐゴシック"/>
                </a:rPr>
                <a:t>Reducción del gasto anual, fondos  no tributarios</a:t>
              </a:r>
            </a:p>
          </p:txBody>
        </p:sp>
        <p:sp>
          <p:nvSpPr>
            <p:cNvPr id="70675" name="Text Box 36"/>
            <p:cNvSpPr txBox="1">
              <a:spLocks noChangeArrowheads="1"/>
            </p:cNvSpPr>
            <p:nvPr/>
          </p:nvSpPr>
          <p:spPr bwMode="auto">
            <a:xfrm>
              <a:off x="2744" y="2933"/>
              <a:ext cx="1406" cy="326"/>
            </a:xfrm>
            <a:prstGeom prst="rect">
              <a:avLst/>
            </a:prstGeom>
            <a:noFill/>
            <a:ln w="9525">
              <a:noFill/>
              <a:miter lim="800000"/>
              <a:headEnd/>
              <a:tailEnd/>
            </a:ln>
          </p:spPr>
          <p:txBody>
            <a:bodyPr>
              <a:spAutoFit/>
            </a:bodyPr>
            <a:lstStyle/>
            <a:p>
              <a:pPr algn="ctr"/>
              <a:r>
                <a:rPr lang="es-ES" altLang="ja-JP" sz="1400">
                  <a:solidFill>
                    <a:schemeClr val="bg1"/>
                  </a:solidFill>
                  <a:latin typeface="Calibri" pitchFamily="34" charset="0"/>
                  <a:cs typeface="ＭＳ Ｐゴシック"/>
                </a:rPr>
                <a:t>Medidas del sistema tributario</a:t>
              </a:r>
            </a:p>
          </p:txBody>
        </p:sp>
        <p:sp>
          <p:nvSpPr>
            <p:cNvPr id="70676" name="正方形/長方形 22"/>
            <p:cNvSpPr>
              <a:spLocks noChangeArrowheads="1"/>
            </p:cNvSpPr>
            <p:nvPr/>
          </p:nvSpPr>
          <p:spPr bwMode="auto">
            <a:xfrm>
              <a:off x="2021" y="2235"/>
              <a:ext cx="1727" cy="288"/>
            </a:xfrm>
            <a:prstGeom prst="rect">
              <a:avLst/>
            </a:prstGeom>
            <a:noFill/>
            <a:ln w="9525">
              <a:noFill/>
              <a:miter lim="800000"/>
              <a:headEnd/>
              <a:tailEnd/>
            </a:ln>
          </p:spPr>
          <p:txBody>
            <a:bodyPr wrap="none">
              <a:spAutoFit/>
            </a:bodyPr>
            <a:lstStyle/>
            <a:p>
              <a:pPr algn="ctr"/>
              <a:r>
                <a:rPr lang="es-ES" altLang="ja-JP" sz="2400">
                  <a:latin typeface="Calibri" pitchFamily="34" charset="0"/>
                  <a:cs typeface="ＭＳ Ｐゴシック"/>
                </a:rPr>
                <a:t>13 trillones de yenes</a:t>
              </a:r>
              <a:endParaRPr lang="ja-JP" altLang="es-ES" sz="2400">
                <a:latin typeface="Calibri" pitchFamily="34" charset="0"/>
                <a:cs typeface="ＭＳ Ｐゴシック"/>
              </a:endParaRPr>
            </a:p>
          </p:txBody>
        </p:sp>
        <p:sp>
          <p:nvSpPr>
            <p:cNvPr id="70677" name="Line 32"/>
            <p:cNvSpPr>
              <a:spLocks noChangeShapeType="1"/>
            </p:cNvSpPr>
            <p:nvPr/>
          </p:nvSpPr>
          <p:spPr bwMode="auto">
            <a:xfrm>
              <a:off x="4830" y="1752"/>
              <a:ext cx="0" cy="907"/>
            </a:xfrm>
            <a:prstGeom prst="line">
              <a:avLst/>
            </a:prstGeom>
            <a:noFill/>
            <a:ln w="25400">
              <a:solidFill>
                <a:schemeClr val="tx1"/>
              </a:solidFill>
              <a:round/>
              <a:headEnd/>
              <a:tailEnd/>
            </a:ln>
          </p:spPr>
          <p:txBody>
            <a:bodyPr/>
            <a:lstStyle/>
            <a:p>
              <a:endParaRPr lang="es-ES"/>
            </a:p>
          </p:txBody>
        </p:sp>
      </p:grpSp>
      <p:sp>
        <p:nvSpPr>
          <p:cNvPr id="46089" name="スライド番号プレースホルダー 4"/>
          <p:cNvSpPr>
            <a:spLocks noGrp="1"/>
          </p:cNvSpPr>
          <p:nvPr>
            <p:ph type="sldNum" sz="quarter" idx="12"/>
          </p:nvPr>
        </p:nvSpPr>
        <p:spPr>
          <a:xfrm>
            <a:off x="8243888" y="6496050"/>
            <a:ext cx="762000" cy="365125"/>
          </a:xfrm>
        </p:spPr>
        <p:txBody>
          <a:bodyPr/>
          <a:lstStyle/>
          <a:p>
            <a:pPr>
              <a:defRPr/>
            </a:pPr>
            <a:fld id="{4F0711EA-ED46-430E-82C2-45C99DF747C9}" type="slidenum">
              <a:rPr lang="ja-JP" altLang="en-US" smtClean="0">
                <a:latin typeface="Arial" charset="0"/>
              </a:rPr>
              <a:pPr>
                <a:defRPr/>
              </a:pPr>
              <a:t>28</a:t>
            </a:fld>
            <a:endParaRPr lang="en-US" altLang="ja-JP" smtClean="0">
              <a:latin typeface="Arial" charset="0"/>
            </a:endParaRPr>
          </a:p>
        </p:txBody>
      </p:sp>
      <p:sp>
        <p:nvSpPr>
          <p:cNvPr id="70664" name="テキスト ボックス 24"/>
          <p:cNvSpPr txBox="1">
            <a:spLocks noChangeArrowheads="1"/>
          </p:cNvSpPr>
          <p:nvPr/>
        </p:nvSpPr>
        <p:spPr bwMode="auto">
          <a:xfrm>
            <a:off x="2908300" y="5257800"/>
            <a:ext cx="5889625" cy="517525"/>
          </a:xfrm>
          <a:prstGeom prst="rect">
            <a:avLst/>
          </a:prstGeom>
          <a:noFill/>
          <a:ln w="9525">
            <a:noFill/>
            <a:miter lim="800000"/>
            <a:headEnd/>
            <a:tailEnd/>
          </a:ln>
        </p:spPr>
        <p:txBody>
          <a:bodyPr>
            <a:spAutoFit/>
          </a:bodyPr>
          <a:lstStyle/>
          <a:p>
            <a:r>
              <a:rPr lang="es-ES" altLang="ja-JP" sz="1400">
                <a:latin typeface="Calibri" pitchFamily="34" charset="0"/>
                <a:cs typeface="ＭＳ Ｐゴシック"/>
              </a:rPr>
              <a:t>“Préstamos de recuperación” emitidos como medida temporal, reembolso de medidas del sistema tributario.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idx="4294967295"/>
          </p:nvPr>
        </p:nvSpPr>
        <p:spPr>
          <a:xfrm>
            <a:off x="250825" y="188913"/>
            <a:ext cx="4773613" cy="561975"/>
          </a:xfrm>
        </p:spPr>
        <p:txBody>
          <a:bodyPr/>
          <a:lstStyle/>
          <a:p>
            <a:pPr algn="l" eaLnBrk="1" hangingPunct="1"/>
            <a:r>
              <a:rPr lang="ja-JP" altLang="es-ES" sz="1800" b="1" smtClean="0"/>
              <a:t>（</a:t>
            </a:r>
            <a:r>
              <a:rPr lang="es-ES" altLang="ja-JP" sz="1800" b="1" smtClean="0"/>
              <a:t>para referencia</a:t>
            </a:r>
            <a:r>
              <a:rPr lang="ja-JP" altLang="es-ES" sz="1800" b="1" smtClean="0"/>
              <a:t>）</a:t>
            </a:r>
            <a:br>
              <a:rPr lang="ja-JP" altLang="es-ES" sz="1800" b="1" smtClean="0"/>
            </a:br>
            <a:r>
              <a:rPr lang="es-ES" altLang="ja-JP" sz="1800" b="1" smtClean="0"/>
              <a:t>Balance acumulado de la deuda nacional </a:t>
            </a:r>
          </a:p>
        </p:txBody>
      </p:sp>
      <p:graphicFrame>
        <p:nvGraphicFramePr>
          <p:cNvPr id="75778" name="Object 3"/>
          <p:cNvGraphicFramePr>
            <a:graphicFrameLocks noChangeAspect="1"/>
          </p:cNvGraphicFramePr>
          <p:nvPr>
            <p:ph sz="half" idx="4294967295"/>
          </p:nvPr>
        </p:nvGraphicFramePr>
        <p:xfrm>
          <a:off x="457200" y="2749550"/>
          <a:ext cx="4038600" cy="2225675"/>
        </p:xfrm>
        <a:graphic>
          <a:graphicData uri="http://schemas.openxmlformats.org/presentationml/2006/ole">
            <p:oleObj spid="_x0000_s75778" name="グラフ" r:id="rId4" imgW="8229499" imgH="4533804" progId="MSGraph.Chart.8">
              <p:embed followColorScheme="full"/>
            </p:oleObj>
          </a:graphicData>
        </a:graphic>
      </p:graphicFrame>
      <p:sp>
        <p:nvSpPr>
          <p:cNvPr id="75780" name="Text Box 10"/>
          <p:cNvSpPr txBox="1">
            <a:spLocks noChangeArrowheads="1"/>
          </p:cNvSpPr>
          <p:nvPr/>
        </p:nvSpPr>
        <p:spPr bwMode="auto">
          <a:xfrm>
            <a:off x="250825" y="6308725"/>
            <a:ext cx="4392613" cy="457200"/>
          </a:xfrm>
          <a:prstGeom prst="rect">
            <a:avLst/>
          </a:prstGeom>
          <a:noFill/>
          <a:ln w="9525">
            <a:noFill/>
            <a:miter lim="800000"/>
            <a:headEnd/>
            <a:tailEnd/>
          </a:ln>
        </p:spPr>
        <p:txBody>
          <a:bodyPr>
            <a:spAutoFit/>
          </a:bodyPr>
          <a:lstStyle/>
          <a:p>
            <a:pPr>
              <a:spcBef>
                <a:spcPct val="50000"/>
              </a:spcBef>
            </a:pPr>
            <a:r>
              <a:rPr lang="es-ES" altLang="ja-JP" sz="1200">
                <a:latin typeface="Calibri" pitchFamily="34" charset="0"/>
                <a:cs typeface="ＭＳ Ｐゴシック"/>
              </a:rPr>
              <a:t>Fuente: Ministerio de Finanzas, Gobierno de Japón</a:t>
            </a:r>
            <a:r>
              <a:rPr lang="ja-JP" altLang="es-ES" sz="1200">
                <a:latin typeface="Calibri" pitchFamily="34" charset="0"/>
                <a:cs typeface="ＭＳ Ｐゴシック"/>
              </a:rPr>
              <a:t>（</a:t>
            </a:r>
            <a:r>
              <a:rPr lang="es-ES" altLang="ja-JP" sz="1200">
                <a:latin typeface="Calibri" pitchFamily="34" charset="0"/>
                <a:cs typeface="ＭＳ Ｐゴシック"/>
              </a:rPr>
              <a:t>http://www.mof.go.jp/tax_policy/summary/condition/004.htm</a:t>
            </a:r>
            <a:r>
              <a:rPr lang="ja-JP" altLang="es-ES" sz="1200">
                <a:latin typeface="Calibri" pitchFamily="34" charset="0"/>
                <a:cs typeface="ＭＳ Ｐゴシック"/>
              </a:rPr>
              <a:t>）</a:t>
            </a:r>
            <a:endParaRPr lang="es-ES" altLang="ja-JP" sz="1200">
              <a:latin typeface="Calibri" pitchFamily="34" charset="0"/>
              <a:cs typeface="ＭＳ Ｐゴシック"/>
            </a:endParaRPr>
          </a:p>
        </p:txBody>
      </p:sp>
      <p:pic>
        <p:nvPicPr>
          <p:cNvPr id="75781" name="Picture 4"/>
          <p:cNvPicPr>
            <a:picLocks noChangeAspect="1" noChangeArrowheads="1"/>
          </p:cNvPicPr>
          <p:nvPr/>
        </p:nvPicPr>
        <p:blipFill>
          <a:blip r:embed="rId5" cstate="print"/>
          <a:srcRect/>
          <a:stretch>
            <a:fillRect/>
          </a:stretch>
        </p:blipFill>
        <p:spPr bwMode="auto">
          <a:xfrm>
            <a:off x="323850" y="1052513"/>
            <a:ext cx="4032250" cy="4905375"/>
          </a:xfrm>
          <a:prstGeom prst="rect">
            <a:avLst/>
          </a:prstGeom>
          <a:noFill/>
          <a:ln w="9525">
            <a:noFill/>
            <a:miter lim="800000"/>
            <a:headEnd/>
            <a:tailEnd/>
          </a:ln>
        </p:spPr>
      </p:pic>
      <p:pic>
        <p:nvPicPr>
          <p:cNvPr id="75782" name="Picture 5"/>
          <p:cNvPicPr>
            <a:picLocks noGrp="1" noChangeAspect="1" noChangeArrowheads="1"/>
          </p:cNvPicPr>
          <p:nvPr>
            <p:ph sz="half" idx="4294967295"/>
          </p:nvPr>
        </p:nvPicPr>
        <p:blipFill>
          <a:blip r:embed="rId6" cstate="print"/>
          <a:srcRect/>
          <a:stretch>
            <a:fillRect/>
          </a:stretch>
        </p:blipFill>
        <p:spPr>
          <a:xfrm>
            <a:off x="4427538" y="1125538"/>
            <a:ext cx="4545012" cy="4679950"/>
          </a:xfrm>
        </p:spPr>
      </p:pic>
      <p:pic>
        <p:nvPicPr>
          <p:cNvPr id="75783" name="Picture 6"/>
          <p:cNvPicPr>
            <a:picLocks noChangeAspect="1" noChangeArrowheads="1"/>
          </p:cNvPicPr>
          <p:nvPr/>
        </p:nvPicPr>
        <p:blipFill>
          <a:blip r:embed="rId7" cstate="print"/>
          <a:srcRect/>
          <a:stretch>
            <a:fillRect/>
          </a:stretch>
        </p:blipFill>
        <p:spPr bwMode="auto">
          <a:xfrm>
            <a:off x="395288" y="5949950"/>
            <a:ext cx="3821112" cy="358775"/>
          </a:xfrm>
          <a:prstGeom prst="rect">
            <a:avLst/>
          </a:prstGeom>
          <a:noFill/>
          <a:ln w="9525">
            <a:noFill/>
            <a:miter lim="800000"/>
            <a:headEnd/>
            <a:tailEnd/>
          </a:ln>
        </p:spPr>
      </p:pic>
      <p:sp>
        <p:nvSpPr>
          <p:cNvPr id="75784" name="テキスト ボックス 12"/>
          <p:cNvSpPr txBox="1">
            <a:spLocks noChangeArrowheads="1"/>
          </p:cNvSpPr>
          <p:nvPr/>
        </p:nvSpPr>
        <p:spPr bwMode="auto">
          <a:xfrm>
            <a:off x="611188" y="836613"/>
            <a:ext cx="2559050" cy="366712"/>
          </a:xfrm>
          <a:prstGeom prst="rect">
            <a:avLst/>
          </a:prstGeom>
          <a:noFill/>
          <a:ln w="9525">
            <a:noFill/>
            <a:miter lim="800000"/>
            <a:headEnd/>
            <a:tailEnd/>
          </a:ln>
        </p:spPr>
        <p:txBody>
          <a:bodyPr wrap="none">
            <a:spAutoFit/>
          </a:bodyPr>
          <a:lstStyle/>
          <a:p>
            <a:r>
              <a:rPr lang="es-ES" altLang="ja-JP" b="1">
                <a:latin typeface="Calibri" pitchFamily="34" charset="0"/>
                <a:cs typeface="ＭＳ Ｐゴシック"/>
              </a:rPr>
              <a:t>Deuda nacional japonesa</a:t>
            </a:r>
          </a:p>
        </p:txBody>
      </p:sp>
      <p:sp>
        <p:nvSpPr>
          <p:cNvPr id="75785" name="テキスト ボックス 13"/>
          <p:cNvSpPr txBox="1">
            <a:spLocks noChangeArrowheads="1"/>
          </p:cNvSpPr>
          <p:nvPr/>
        </p:nvSpPr>
        <p:spPr bwMode="auto">
          <a:xfrm>
            <a:off x="4500563" y="836613"/>
            <a:ext cx="3036887" cy="366712"/>
          </a:xfrm>
          <a:prstGeom prst="rect">
            <a:avLst/>
          </a:prstGeom>
          <a:noFill/>
          <a:ln w="9525">
            <a:noFill/>
            <a:miter lim="800000"/>
            <a:headEnd/>
            <a:tailEnd/>
          </a:ln>
        </p:spPr>
        <p:txBody>
          <a:bodyPr wrap="none">
            <a:spAutoFit/>
          </a:bodyPr>
          <a:lstStyle/>
          <a:p>
            <a:r>
              <a:rPr lang="es-ES" altLang="ja-JP" b="1">
                <a:latin typeface="Calibri" pitchFamily="34" charset="0"/>
                <a:cs typeface="ＭＳ Ｐゴシック"/>
              </a:rPr>
              <a:t>Deuda nacional por país, 2010</a:t>
            </a:r>
          </a:p>
        </p:txBody>
      </p:sp>
      <p:sp>
        <p:nvSpPr>
          <p:cNvPr id="75786" name="テキスト ボックス 14"/>
          <p:cNvSpPr txBox="1">
            <a:spLocks noChangeArrowheads="1"/>
          </p:cNvSpPr>
          <p:nvPr/>
        </p:nvSpPr>
        <p:spPr bwMode="auto">
          <a:xfrm>
            <a:off x="4500563" y="6165850"/>
            <a:ext cx="4157662" cy="639763"/>
          </a:xfrm>
          <a:prstGeom prst="rect">
            <a:avLst/>
          </a:prstGeom>
          <a:noFill/>
          <a:ln w="9525">
            <a:noFill/>
            <a:miter lim="800000"/>
            <a:headEnd/>
            <a:tailEnd/>
          </a:ln>
        </p:spPr>
        <p:txBody>
          <a:bodyPr wrap="none">
            <a:spAutoFit/>
          </a:bodyPr>
          <a:lstStyle/>
          <a:p>
            <a:r>
              <a:rPr lang="es-ES" altLang="ja-JP" sz="1200">
                <a:latin typeface="Calibri" pitchFamily="34" charset="0"/>
                <a:cs typeface="ＭＳ Ｐゴシック"/>
              </a:rPr>
              <a:t>Fuente</a:t>
            </a:r>
            <a:r>
              <a:rPr lang="ja-JP" altLang="es-ES" sz="1200">
                <a:latin typeface="Calibri" pitchFamily="34" charset="0"/>
                <a:cs typeface="ＭＳ Ｐゴシック"/>
              </a:rPr>
              <a:t>：</a:t>
            </a:r>
            <a:r>
              <a:rPr lang="es-ES" altLang="ja-JP" sz="1200">
                <a:latin typeface="Calibri" pitchFamily="34" charset="0"/>
                <a:cs typeface="ＭＳ Ｐゴシック"/>
              </a:rPr>
              <a:t>Libro Mudnial de Hechos de la </a:t>
            </a:r>
            <a:r>
              <a:rPr lang="ja-JP" altLang="es-ES" sz="1200">
                <a:latin typeface="Calibri" pitchFamily="34" charset="0"/>
                <a:cs typeface="ＭＳ Ｐゴシック"/>
              </a:rPr>
              <a:t>CIA 2011</a:t>
            </a:r>
            <a:endParaRPr lang="es-ES" altLang="ja-JP" sz="1200">
              <a:latin typeface="Calibri" pitchFamily="34" charset="0"/>
              <a:cs typeface="ＭＳ Ｐゴシック"/>
            </a:endParaRPr>
          </a:p>
          <a:p>
            <a:r>
              <a:rPr lang="ja-JP" altLang="es-ES" sz="1200">
                <a:latin typeface="Calibri" pitchFamily="34" charset="0"/>
                <a:cs typeface="ＭＳ Ｐゴシック"/>
              </a:rPr>
              <a:t>（</a:t>
            </a:r>
            <a:r>
              <a:rPr lang="es-ES" altLang="ja-JP" sz="1200">
                <a:latin typeface="Calibri" pitchFamily="34" charset="0"/>
                <a:cs typeface="ＭＳ Ｐゴシック"/>
              </a:rPr>
              <a:t> https://www.cia.gov/library/publications/the-world-factbook/</a:t>
            </a:r>
          </a:p>
          <a:p>
            <a:r>
              <a:rPr lang="es-ES" altLang="ja-JP" sz="1200">
                <a:latin typeface="Calibri" pitchFamily="34" charset="0"/>
                <a:cs typeface="ＭＳ Ｐゴシック"/>
              </a:rPr>
              <a:t>rankorder/2186rank.html </a:t>
            </a:r>
            <a:r>
              <a:rPr lang="ja-JP" altLang="es-ES" sz="1200">
                <a:latin typeface="Calibri" pitchFamily="34" charset="0"/>
                <a:cs typeface="ＭＳ Ｐゴシック"/>
              </a:rPr>
              <a:t>）</a:t>
            </a:r>
          </a:p>
        </p:txBody>
      </p:sp>
      <p:sp>
        <p:nvSpPr>
          <p:cNvPr id="75787" name="Rectangle 7"/>
          <p:cNvSpPr>
            <a:spLocks noChangeArrowheads="1"/>
          </p:cNvSpPr>
          <p:nvPr/>
        </p:nvSpPr>
        <p:spPr bwMode="auto">
          <a:xfrm>
            <a:off x="4500563" y="5805488"/>
            <a:ext cx="4038600" cy="336550"/>
          </a:xfrm>
          <a:prstGeom prst="rect">
            <a:avLst/>
          </a:prstGeom>
          <a:noFill/>
          <a:ln w="9525">
            <a:noFill/>
            <a:miter lim="800000"/>
            <a:headEnd/>
            <a:tailEnd/>
          </a:ln>
        </p:spPr>
        <p:txBody>
          <a:bodyPr wrap="none" anchor="ctr">
            <a:spAutoFit/>
          </a:bodyPr>
          <a:lstStyle/>
          <a:p>
            <a:r>
              <a:rPr lang="ja-JP" altLang="es-ES" sz="800">
                <a:latin typeface="Calibri" pitchFamily="34" charset="0"/>
                <a:cs typeface="ＭＳ Ｐゴシック"/>
              </a:rPr>
              <a:t>公債(Public Debt)とは国・地方自治体など全ての公的機関の債務から自国通貨での払戻金</a:t>
            </a:r>
            <a:endParaRPr lang="es-ES" altLang="ja-JP" sz="800">
              <a:latin typeface="Calibri" pitchFamily="34" charset="0"/>
              <a:cs typeface="ＭＳ Ｐゴシック"/>
            </a:endParaRPr>
          </a:p>
          <a:p>
            <a:r>
              <a:rPr lang="ja-JP" altLang="es-ES" sz="800">
                <a:latin typeface="Calibri" pitchFamily="34" charset="0"/>
                <a:cs typeface="ＭＳ Ｐゴシック"/>
              </a:rPr>
              <a:t>を差し引いたものである </a:t>
            </a:r>
          </a:p>
        </p:txBody>
      </p:sp>
      <p:sp>
        <p:nvSpPr>
          <p:cNvPr id="16" name="スライド番号プレースホルダー 4"/>
          <p:cNvSpPr>
            <a:spLocks noGrp="1"/>
          </p:cNvSpPr>
          <p:nvPr>
            <p:ph type="sldNum" sz="quarter" idx="12"/>
          </p:nvPr>
        </p:nvSpPr>
        <p:spPr>
          <a:xfrm>
            <a:off x="8243888" y="6496050"/>
            <a:ext cx="762000" cy="365125"/>
          </a:xfrm>
        </p:spPr>
        <p:txBody>
          <a:bodyPr/>
          <a:lstStyle/>
          <a:p>
            <a:pPr>
              <a:defRPr/>
            </a:pPr>
            <a:fld id="{4445B6AB-9829-4EF0-A53A-6124B9469021}" type="slidenum">
              <a:rPr lang="ja-JP" altLang="en-US" sz="1400"/>
              <a:pPr>
                <a:defRPr/>
              </a:pPr>
              <a:t>29</a:t>
            </a:fld>
            <a:endParaRPr lang="ja-JP" altLang="en-US" sz="1400" dirty="0"/>
          </a:p>
        </p:txBody>
      </p:sp>
      <p:sp>
        <p:nvSpPr>
          <p:cNvPr id="75789" name="テキスト ボックス 12"/>
          <p:cNvSpPr txBox="1">
            <a:spLocks noChangeArrowheads="1"/>
          </p:cNvSpPr>
          <p:nvPr/>
        </p:nvSpPr>
        <p:spPr bwMode="auto">
          <a:xfrm>
            <a:off x="5943600" y="1196975"/>
            <a:ext cx="762000" cy="290513"/>
          </a:xfrm>
          <a:prstGeom prst="rect">
            <a:avLst/>
          </a:prstGeom>
          <a:solidFill>
            <a:schemeClr val="bg1"/>
          </a:solidFill>
          <a:ln w="9525">
            <a:noFill/>
            <a:miter lim="800000"/>
            <a:headEnd/>
            <a:tailEnd/>
          </a:ln>
        </p:spPr>
        <p:txBody>
          <a:bodyPr wrap="none">
            <a:spAutoFit/>
          </a:bodyPr>
          <a:lstStyle/>
          <a:p>
            <a:pPr algn="ctr"/>
            <a:r>
              <a:rPr lang="es-ES" altLang="ja-JP" sz="800" b="1">
                <a:latin typeface="Calibri" pitchFamily="34" charset="0"/>
                <a:cs typeface="ＭＳ Ｐゴシック"/>
              </a:rPr>
              <a:t>National debt</a:t>
            </a:r>
          </a:p>
          <a:p>
            <a:pPr algn="ctr">
              <a:lnSpc>
                <a:spcPts val="600"/>
              </a:lnSpc>
            </a:pPr>
            <a:r>
              <a:rPr lang="es-ES" altLang="ja-JP" sz="800" b="1">
                <a:latin typeface="Calibri" pitchFamily="34" charset="0"/>
                <a:cs typeface="ＭＳ Ｐゴシック"/>
              </a:rPr>
              <a:t>(billion USD)</a:t>
            </a:r>
            <a:endParaRPr lang="ja-JP" altLang="es-ES" sz="800" b="1">
              <a:latin typeface="Calibri" pitchFamily="34" charset="0"/>
              <a:cs typeface="ＭＳ Ｐゴシック"/>
            </a:endParaRPr>
          </a:p>
        </p:txBody>
      </p:sp>
      <p:sp>
        <p:nvSpPr>
          <p:cNvPr id="75790" name="テキスト ボックス 13"/>
          <p:cNvSpPr txBox="1">
            <a:spLocks noChangeArrowheads="1"/>
          </p:cNvSpPr>
          <p:nvPr/>
        </p:nvSpPr>
        <p:spPr bwMode="auto">
          <a:xfrm>
            <a:off x="6735763" y="1196975"/>
            <a:ext cx="898525" cy="290513"/>
          </a:xfrm>
          <a:prstGeom prst="rect">
            <a:avLst/>
          </a:prstGeom>
          <a:solidFill>
            <a:schemeClr val="bg1"/>
          </a:solidFill>
          <a:ln w="9525">
            <a:noFill/>
            <a:miter lim="800000"/>
            <a:headEnd/>
            <a:tailEnd/>
          </a:ln>
        </p:spPr>
        <p:txBody>
          <a:bodyPr wrap="none">
            <a:spAutoFit/>
          </a:bodyPr>
          <a:lstStyle/>
          <a:p>
            <a:pPr algn="ctr"/>
            <a:r>
              <a:rPr lang="es-ES" altLang="ja-JP" sz="800" b="1">
                <a:latin typeface="Calibri" pitchFamily="34" charset="0"/>
                <a:cs typeface="ＭＳ Ｐゴシック"/>
              </a:rPr>
              <a:t>Ratio of National</a:t>
            </a:r>
          </a:p>
          <a:p>
            <a:pPr algn="ctr">
              <a:lnSpc>
                <a:spcPts val="600"/>
              </a:lnSpc>
            </a:pPr>
            <a:r>
              <a:rPr lang="es-ES" altLang="ja-JP" sz="800" b="1">
                <a:latin typeface="Calibri" pitchFamily="34" charset="0"/>
                <a:cs typeface="ＭＳ Ｐゴシック"/>
              </a:rPr>
              <a:t>Debt to GDP</a:t>
            </a:r>
            <a:endParaRPr lang="ja-JP" altLang="es-ES" sz="800" b="1">
              <a:latin typeface="Calibri" pitchFamily="34" charset="0"/>
              <a:cs typeface="ＭＳ Ｐゴシック"/>
            </a:endParaRPr>
          </a:p>
        </p:txBody>
      </p:sp>
      <p:sp>
        <p:nvSpPr>
          <p:cNvPr id="75791" name="テキスト ボックス 14"/>
          <p:cNvSpPr txBox="1">
            <a:spLocks noChangeArrowheads="1"/>
          </p:cNvSpPr>
          <p:nvPr/>
        </p:nvSpPr>
        <p:spPr bwMode="auto">
          <a:xfrm>
            <a:off x="7812088" y="1196975"/>
            <a:ext cx="936625" cy="290513"/>
          </a:xfrm>
          <a:prstGeom prst="rect">
            <a:avLst/>
          </a:prstGeom>
          <a:solidFill>
            <a:schemeClr val="bg1"/>
          </a:solidFill>
          <a:ln w="9525">
            <a:noFill/>
            <a:miter lim="800000"/>
            <a:headEnd/>
            <a:tailEnd/>
          </a:ln>
        </p:spPr>
        <p:txBody>
          <a:bodyPr>
            <a:spAutoFit/>
          </a:bodyPr>
          <a:lstStyle/>
          <a:p>
            <a:pPr algn="ctr"/>
            <a:r>
              <a:rPr lang="es-ES" altLang="ja-JP" sz="800" b="1">
                <a:latin typeface="Calibri" pitchFamily="34" charset="0"/>
                <a:cs typeface="ＭＳ Ｐゴシック"/>
              </a:rPr>
              <a:t>National Debt</a:t>
            </a:r>
          </a:p>
          <a:p>
            <a:pPr algn="ctr">
              <a:lnSpc>
                <a:spcPts val="600"/>
              </a:lnSpc>
            </a:pPr>
            <a:r>
              <a:rPr lang="es-ES" altLang="ja-JP" sz="800" b="1">
                <a:latin typeface="Calibri" pitchFamily="34" charset="0"/>
                <a:cs typeface="ＭＳ Ｐゴシック"/>
              </a:rPr>
              <a:t>per capita</a:t>
            </a:r>
            <a:endParaRPr lang="ja-JP" altLang="es-ES" sz="800" b="1">
              <a:latin typeface="Calibri" pitchFamily="34" charset="0"/>
              <a:cs typeface="ＭＳ Ｐゴシック"/>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468313" y="0"/>
            <a:ext cx="8229600" cy="1143000"/>
          </a:xfrm>
        </p:spPr>
        <p:txBody>
          <a:bodyPr/>
          <a:lstStyle/>
          <a:p>
            <a:pPr eaLnBrk="1" hangingPunct="1"/>
            <a:r>
              <a:rPr lang="es-ES" altLang="ja-JP" smtClean="0"/>
              <a:t>El terremoto y el tsunami</a:t>
            </a:r>
            <a:endParaRPr lang="ja-JP" altLang="es-ES" smtClean="0"/>
          </a:p>
        </p:txBody>
      </p:sp>
      <p:grpSp>
        <p:nvGrpSpPr>
          <p:cNvPr id="19458" name="グループ化 3"/>
          <p:cNvGrpSpPr>
            <a:grpSpLocks/>
          </p:cNvGrpSpPr>
          <p:nvPr/>
        </p:nvGrpSpPr>
        <p:grpSpPr bwMode="auto">
          <a:xfrm>
            <a:off x="4572000" y="1412875"/>
            <a:ext cx="4197350" cy="5140325"/>
            <a:chOff x="0" y="0"/>
            <a:chExt cx="5514975" cy="7112000"/>
          </a:xfrm>
        </p:grpSpPr>
        <p:pic>
          <p:nvPicPr>
            <p:cNvPr id="19474" name="Picture 1"/>
            <p:cNvPicPr>
              <a:picLocks noChangeAspect="1" noChangeArrowheads="1"/>
            </p:cNvPicPr>
            <p:nvPr/>
          </p:nvPicPr>
          <p:blipFill>
            <a:blip r:embed="rId3" cstate="print"/>
            <a:srcRect/>
            <a:stretch>
              <a:fillRect/>
            </a:stretch>
          </p:blipFill>
          <p:spPr bwMode="auto">
            <a:xfrm>
              <a:off x="0" y="0"/>
              <a:ext cx="5514975" cy="3556000"/>
            </a:xfrm>
            <a:prstGeom prst="rect">
              <a:avLst/>
            </a:prstGeom>
            <a:noFill/>
            <a:ln w="9525">
              <a:noFill/>
              <a:miter lim="800000"/>
              <a:headEnd/>
              <a:tailEnd/>
            </a:ln>
          </p:spPr>
        </p:pic>
        <p:pic>
          <p:nvPicPr>
            <p:cNvPr id="19475" name="Picture 2"/>
            <p:cNvPicPr>
              <a:picLocks noChangeAspect="1" noChangeArrowheads="1"/>
            </p:cNvPicPr>
            <p:nvPr/>
          </p:nvPicPr>
          <p:blipFill>
            <a:blip r:embed="rId4" cstate="print"/>
            <a:srcRect/>
            <a:stretch>
              <a:fillRect/>
            </a:stretch>
          </p:blipFill>
          <p:spPr bwMode="auto">
            <a:xfrm>
              <a:off x="0" y="3556000"/>
              <a:ext cx="5514975" cy="3556000"/>
            </a:xfrm>
            <a:prstGeom prst="rect">
              <a:avLst/>
            </a:prstGeom>
            <a:noFill/>
            <a:ln w="9525">
              <a:noFill/>
              <a:miter lim="800000"/>
              <a:headEnd/>
              <a:tailEnd/>
            </a:ln>
          </p:spPr>
        </p:pic>
      </p:grpSp>
      <p:grpSp>
        <p:nvGrpSpPr>
          <p:cNvPr id="19459" name="グループ化 6"/>
          <p:cNvGrpSpPr>
            <a:grpSpLocks/>
          </p:cNvGrpSpPr>
          <p:nvPr/>
        </p:nvGrpSpPr>
        <p:grpSpPr bwMode="auto">
          <a:xfrm>
            <a:off x="468313" y="2613025"/>
            <a:ext cx="4248150" cy="3840163"/>
            <a:chOff x="971600" y="336376"/>
            <a:chExt cx="7210425" cy="5968033"/>
          </a:xfrm>
        </p:grpSpPr>
        <p:pic>
          <p:nvPicPr>
            <p:cNvPr id="19472" name="Picture 2"/>
            <p:cNvPicPr>
              <a:picLocks noChangeAspect="1" noChangeArrowheads="1"/>
            </p:cNvPicPr>
            <p:nvPr/>
          </p:nvPicPr>
          <p:blipFill>
            <a:blip r:embed="rId5" cstate="print"/>
            <a:srcRect/>
            <a:stretch>
              <a:fillRect/>
            </a:stretch>
          </p:blipFill>
          <p:spPr bwMode="auto">
            <a:xfrm>
              <a:off x="971600" y="336376"/>
              <a:ext cx="7210425" cy="3019425"/>
            </a:xfrm>
            <a:prstGeom prst="rect">
              <a:avLst/>
            </a:prstGeom>
            <a:noFill/>
            <a:ln w="9525">
              <a:noFill/>
              <a:miter lim="800000"/>
              <a:headEnd/>
              <a:tailEnd/>
            </a:ln>
          </p:spPr>
        </p:pic>
        <p:pic>
          <p:nvPicPr>
            <p:cNvPr id="19473" name="Picture 3"/>
            <p:cNvPicPr>
              <a:picLocks noChangeAspect="1" noChangeArrowheads="1"/>
            </p:cNvPicPr>
            <p:nvPr/>
          </p:nvPicPr>
          <p:blipFill>
            <a:blip r:embed="rId6" cstate="print"/>
            <a:srcRect/>
            <a:stretch>
              <a:fillRect/>
            </a:stretch>
          </p:blipFill>
          <p:spPr bwMode="auto">
            <a:xfrm>
              <a:off x="971600" y="3284984"/>
              <a:ext cx="7210425" cy="3019425"/>
            </a:xfrm>
            <a:prstGeom prst="rect">
              <a:avLst/>
            </a:prstGeom>
            <a:noFill/>
            <a:ln w="9525">
              <a:noFill/>
              <a:miter lim="800000"/>
              <a:headEnd/>
              <a:tailEnd/>
            </a:ln>
          </p:spPr>
        </p:pic>
      </p:grpSp>
      <p:cxnSp>
        <p:nvCxnSpPr>
          <p:cNvPr id="11" name="直線矢印コネクタ 10"/>
          <p:cNvCxnSpPr/>
          <p:nvPr/>
        </p:nvCxnSpPr>
        <p:spPr>
          <a:xfrm>
            <a:off x="7308850" y="2636838"/>
            <a:ext cx="1079500" cy="431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a:off x="6660356" y="4148932"/>
            <a:ext cx="2663825" cy="10810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a:off x="7190581" y="2591594"/>
            <a:ext cx="288925" cy="90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a:off x="8217694" y="3023394"/>
            <a:ext cx="288925" cy="90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459788" y="3357563"/>
            <a:ext cx="207962" cy="6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308850" y="6021388"/>
            <a:ext cx="206375" cy="63500"/>
          </a:xfrm>
          <a:prstGeom prst="line">
            <a:avLst/>
          </a:prstGeom>
        </p:spPr>
        <p:style>
          <a:lnRef idx="1">
            <a:schemeClr val="accent1"/>
          </a:lnRef>
          <a:fillRef idx="0">
            <a:schemeClr val="accent1"/>
          </a:fillRef>
          <a:effectRef idx="0">
            <a:schemeClr val="accent1"/>
          </a:effectRef>
          <a:fontRef idx="minor">
            <a:schemeClr val="tx1"/>
          </a:fontRef>
        </p:style>
      </p:cxnSp>
      <p:sp>
        <p:nvSpPr>
          <p:cNvPr id="19466" name="テキスト ボックス 22"/>
          <p:cNvSpPr txBox="1">
            <a:spLocks noChangeArrowheads="1"/>
          </p:cNvSpPr>
          <p:nvPr/>
        </p:nvSpPr>
        <p:spPr bwMode="auto">
          <a:xfrm rot="1217297">
            <a:off x="7562850" y="2479675"/>
            <a:ext cx="817563" cy="366713"/>
          </a:xfrm>
          <a:prstGeom prst="rect">
            <a:avLst/>
          </a:prstGeom>
          <a:noFill/>
          <a:ln w="9525">
            <a:noFill/>
            <a:miter lim="800000"/>
            <a:headEnd/>
            <a:tailEnd/>
          </a:ln>
        </p:spPr>
        <p:txBody>
          <a:bodyPr wrap="none">
            <a:spAutoFit/>
          </a:bodyPr>
          <a:lstStyle/>
          <a:p>
            <a:r>
              <a:rPr lang="es-ES" altLang="ja-JP">
                <a:latin typeface="Calibri" pitchFamily="34" charset="0"/>
                <a:cs typeface="ＭＳ Ｐゴシック"/>
              </a:rPr>
              <a:t>150km</a:t>
            </a:r>
            <a:endParaRPr lang="ja-JP" altLang="es-ES">
              <a:latin typeface="Calibri" pitchFamily="34" charset="0"/>
              <a:cs typeface="ＭＳ Ｐゴシック"/>
            </a:endParaRPr>
          </a:p>
        </p:txBody>
      </p:sp>
      <p:sp>
        <p:nvSpPr>
          <p:cNvPr id="19467" name="テキスト ボックス 23"/>
          <p:cNvSpPr txBox="1">
            <a:spLocks noChangeArrowheads="1"/>
          </p:cNvSpPr>
          <p:nvPr/>
        </p:nvSpPr>
        <p:spPr bwMode="auto">
          <a:xfrm rot="-4010704">
            <a:off x="7742238" y="4656138"/>
            <a:ext cx="817562" cy="366712"/>
          </a:xfrm>
          <a:prstGeom prst="rect">
            <a:avLst/>
          </a:prstGeom>
          <a:noFill/>
          <a:ln w="9525">
            <a:noFill/>
            <a:miter lim="800000"/>
            <a:headEnd/>
            <a:tailEnd/>
          </a:ln>
        </p:spPr>
        <p:txBody>
          <a:bodyPr wrap="none">
            <a:spAutoFit/>
          </a:bodyPr>
          <a:lstStyle/>
          <a:p>
            <a:r>
              <a:rPr lang="es-ES" altLang="ja-JP">
                <a:latin typeface="Calibri" pitchFamily="34" charset="0"/>
                <a:cs typeface="ＭＳ Ｐゴシック"/>
              </a:rPr>
              <a:t>450km</a:t>
            </a:r>
            <a:endParaRPr lang="ja-JP" altLang="es-ES">
              <a:latin typeface="Calibri" pitchFamily="34" charset="0"/>
              <a:cs typeface="ＭＳ Ｐゴシック"/>
            </a:endParaRPr>
          </a:p>
        </p:txBody>
      </p:sp>
      <p:sp>
        <p:nvSpPr>
          <p:cNvPr id="19468" name="テキスト ボックス 18"/>
          <p:cNvSpPr txBox="1">
            <a:spLocks noChangeArrowheads="1"/>
          </p:cNvSpPr>
          <p:nvPr/>
        </p:nvSpPr>
        <p:spPr bwMode="auto">
          <a:xfrm>
            <a:off x="2843213" y="2420938"/>
            <a:ext cx="550862" cy="304800"/>
          </a:xfrm>
          <a:prstGeom prst="rect">
            <a:avLst/>
          </a:prstGeom>
          <a:noFill/>
          <a:ln w="9525">
            <a:noFill/>
            <a:miter lim="800000"/>
            <a:headEnd/>
            <a:tailEnd/>
          </a:ln>
        </p:spPr>
        <p:txBody>
          <a:bodyPr wrap="none">
            <a:spAutoFit/>
          </a:bodyPr>
          <a:lstStyle/>
          <a:p>
            <a:r>
              <a:rPr lang="es-ES" altLang="ja-JP" sz="1400">
                <a:solidFill>
                  <a:srgbClr val="FF0000"/>
                </a:solidFill>
                <a:latin typeface="Calibri" pitchFamily="34" charset="0"/>
                <a:cs typeface="ＭＳ Ｐゴシック"/>
              </a:rPr>
              <a:t>9.3m</a:t>
            </a:r>
            <a:endParaRPr lang="ja-JP" altLang="es-ES" sz="1400">
              <a:solidFill>
                <a:srgbClr val="FF0000"/>
              </a:solidFill>
              <a:latin typeface="Calibri" pitchFamily="34" charset="0"/>
              <a:cs typeface="ＭＳ Ｐゴシック"/>
            </a:endParaRPr>
          </a:p>
        </p:txBody>
      </p:sp>
      <p:sp>
        <p:nvSpPr>
          <p:cNvPr id="19469" name="正方形/長方形 19"/>
          <p:cNvSpPr>
            <a:spLocks noChangeArrowheads="1"/>
          </p:cNvSpPr>
          <p:nvPr/>
        </p:nvSpPr>
        <p:spPr bwMode="auto">
          <a:xfrm>
            <a:off x="395288" y="981075"/>
            <a:ext cx="4572000" cy="2427288"/>
          </a:xfrm>
          <a:prstGeom prst="rect">
            <a:avLst/>
          </a:prstGeom>
          <a:noFill/>
          <a:ln w="9525">
            <a:noFill/>
            <a:miter lim="800000"/>
            <a:headEnd/>
            <a:tailEnd/>
          </a:ln>
        </p:spPr>
        <p:txBody>
          <a:bodyPr>
            <a:spAutoFit/>
          </a:bodyPr>
          <a:lstStyle/>
          <a:p>
            <a:r>
              <a:rPr lang="es-ES" altLang="ja-JP" b="1">
                <a:latin typeface="Calibri" pitchFamily="34" charset="0"/>
                <a:ea typeface="MS Mincho"/>
                <a:cs typeface="Times New Roman" pitchFamily="18" charset="0"/>
              </a:rPr>
              <a:t>Fecha y hora: </a:t>
            </a:r>
          </a:p>
          <a:p>
            <a:r>
              <a:rPr lang="es-ES" altLang="ja-JP">
                <a:latin typeface="Century" pitchFamily="18" charset="0"/>
                <a:ea typeface="MS Mincho"/>
                <a:cs typeface="Times New Roman" pitchFamily="18" charset="0"/>
              </a:rPr>
              <a:t>  </a:t>
            </a:r>
            <a:r>
              <a:rPr lang="es-ES" altLang="ja-JP">
                <a:latin typeface="Calibri" pitchFamily="34" charset="0"/>
                <a:ea typeface="MS Mincho"/>
                <a:cs typeface="Times New Roman" pitchFamily="18" charset="0"/>
              </a:rPr>
              <a:t>11 de marzo de 2011 a las 14:46 JST (5:46 GMT)</a:t>
            </a:r>
            <a:endParaRPr lang="es-ES" altLang="ja-JP" b="1">
              <a:solidFill>
                <a:srgbClr val="333333"/>
              </a:solidFill>
              <a:latin typeface="Century" pitchFamily="18" charset="0"/>
              <a:ea typeface="MS Mincho"/>
              <a:cs typeface="Times New Roman" pitchFamily="18" charset="0"/>
            </a:endParaRPr>
          </a:p>
          <a:p>
            <a:r>
              <a:rPr lang="es-ES" altLang="ja-JP" b="1">
                <a:latin typeface="Calibri" pitchFamily="34" charset="0"/>
                <a:ea typeface="MS Mincho"/>
                <a:cs typeface="Times New Roman" pitchFamily="18" charset="0"/>
              </a:rPr>
              <a:t>Tipo de terremoto:</a:t>
            </a:r>
          </a:p>
          <a:p>
            <a:r>
              <a:rPr lang="es-ES" altLang="ja-JP">
                <a:latin typeface="Calibri" pitchFamily="34" charset="0"/>
                <a:ea typeface="MS Mincho"/>
                <a:cs typeface="Times New Roman" pitchFamily="18" charset="0"/>
              </a:rPr>
              <a:t> Terremoto de falla inversa entre placas, en o cerca de la zona de subducción de la Fosa de Japón</a:t>
            </a:r>
          </a:p>
          <a:p>
            <a:pPr>
              <a:lnSpc>
                <a:spcPct val="150000"/>
              </a:lnSpc>
            </a:pPr>
            <a:r>
              <a:rPr lang="es-ES" altLang="ja-JP" b="1">
                <a:latin typeface="Calibri" pitchFamily="34" charset="0"/>
                <a:ea typeface="MS Mincho"/>
                <a:cs typeface="Times New Roman" pitchFamily="18" charset="0"/>
              </a:rPr>
              <a:t>Altura de las olas del tsunami</a:t>
            </a:r>
          </a:p>
        </p:txBody>
      </p:sp>
      <p:sp>
        <p:nvSpPr>
          <p:cNvPr id="22" name="スライド番号プレースホルダー 4"/>
          <p:cNvSpPr>
            <a:spLocks noGrp="1"/>
          </p:cNvSpPr>
          <p:nvPr>
            <p:ph type="sldNum" sz="quarter" idx="12"/>
          </p:nvPr>
        </p:nvSpPr>
        <p:spPr>
          <a:xfrm>
            <a:off x="8243888" y="6496050"/>
            <a:ext cx="762000" cy="365125"/>
          </a:xfrm>
        </p:spPr>
        <p:txBody>
          <a:bodyPr/>
          <a:lstStyle/>
          <a:p>
            <a:pPr>
              <a:defRPr/>
            </a:pPr>
            <a:fld id="{50F9C446-E3B0-4917-BFB7-A1526D774ED2}" type="slidenum">
              <a:rPr lang="ja-JP" altLang="en-US" sz="1400"/>
              <a:pPr>
                <a:defRPr/>
              </a:pPr>
              <a:t>3</a:t>
            </a:fld>
            <a:endParaRPr lang="ja-JP" altLang="en-US" sz="1400" dirty="0"/>
          </a:p>
        </p:txBody>
      </p:sp>
      <p:sp>
        <p:nvSpPr>
          <p:cNvPr id="19471" name="テキスト ボックス 24"/>
          <p:cNvSpPr txBox="1">
            <a:spLocks noChangeArrowheads="1"/>
          </p:cNvSpPr>
          <p:nvPr/>
        </p:nvSpPr>
        <p:spPr bwMode="auto">
          <a:xfrm>
            <a:off x="7308850" y="4221163"/>
            <a:ext cx="885825" cy="304800"/>
          </a:xfrm>
          <a:prstGeom prst="rect">
            <a:avLst/>
          </a:prstGeom>
          <a:noFill/>
          <a:ln w="9525">
            <a:noFill/>
            <a:miter lim="800000"/>
            <a:headEnd/>
            <a:tailEnd/>
          </a:ln>
        </p:spPr>
        <p:txBody>
          <a:bodyPr wrap="none">
            <a:spAutoFit/>
          </a:bodyPr>
          <a:lstStyle/>
          <a:p>
            <a:r>
              <a:rPr lang="es-ES" altLang="ja-JP" sz="1400" b="1">
                <a:latin typeface="Calibri" pitchFamily="34" charset="0"/>
                <a:cs typeface="ＭＳ Ｐゴシック"/>
              </a:rPr>
              <a:t>epicenter</a:t>
            </a:r>
            <a:endParaRPr lang="ja-JP" altLang="es-ES" sz="1400" b="1">
              <a:latin typeface="Calibri" pitchFamily="34" charset="0"/>
              <a:cs typeface="ＭＳ Ｐゴシック"/>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図 2"/>
          <p:cNvPicPr>
            <a:picLocks noChangeAspect="1" noChangeArrowheads="1"/>
          </p:cNvPicPr>
          <p:nvPr/>
        </p:nvPicPr>
        <p:blipFill>
          <a:blip r:embed="rId3" cstate="print"/>
          <a:srcRect/>
          <a:stretch>
            <a:fillRect/>
          </a:stretch>
        </p:blipFill>
        <p:spPr bwMode="auto">
          <a:xfrm>
            <a:off x="4929188" y="3141663"/>
            <a:ext cx="4214812" cy="3240087"/>
          </a:xfrm>
          <a:prstGeom prst="rect">
            <a:avLst/>
          </a:prstGeom>
          <a:noFill/>
          <a:ln w="9525">
            <a:solidFill>
              <a:schemeClr val="tx1"/>
            </a:solidFill>
            <a:miter lim="800000"/>
            <a:headEnd/>
            <a:tailEnd/>
          </a:ln>
        </p:spPr>
      </p:pic>
      <p:sp>
        <p:nvSpPr>
          <p:cNvPr id="77826" name="タイトル 1"/>
          <p:cNvSpPr txBox="1">
            <a:spLocks/>
          </p:cNvSpPr>
          <p:nvPr/>
        </p:nvSpPr>
        <p:spPr bwMode="auto">
          <a:xfrm>
            <a:off x="468313" y="188913"/>
            <a:ext cx="8229600" cy="849312"/>
          </a:xfrm>
          <a:prstGeom prst="rect">
            <a:avLst/>
          </a:prstGeom>
          <a:noFill/>
          <a:ln w="9525">
            <a:noFill/>
            <a:miter lim="800000"/>
            <a:headEnd/>
            <a:tailEnd/>
          </a:ln>
        </p:spPr>
        <p:txBody>
          <a:bodyPr/>
          <a:lstStyle/>
          <a:p>
            <a:pPr algn="ctr"/>
            <a:r>
              <a:rPr lang="es-ES" altLang="ja-JP" sz="4400">
                <a:latin typeface="Calibri" pitchFamily="34" charset="0"/>
                <a:cs typeface="ＭＳ Ｐゴシック"/>
              </a:rPr>
              <a:t>Planificación de la Recuperación (1)</a:t>
            </a:r>
            <a:endParaRPr lang="ja-JP" altLang="es-ES" sz="4400">
              <a:latin typeface="Calibri" pitchFamily="34" charset="0"/>
              <a:cs typeface="ＭＳ Ｐゴシック"/>
            </a:endParaRPr>
          </a:p>
        </p:txBody>
      </p:sp>
      <p:sp>
        <p:nvSpPr>
          <p:cNvPr id="77827" name="Rectangle 1"/>
          <p:cNvSpPr>
            <a:spLocks noChangeArrowheads="1"/>
          </p:cNvSpPr>
          <p:nvPr/>
        </p:nvSpPr>
        <p:spPr bwMode="auto">
          <a:xfrm>
            <a:off x="395288" y="792163"/>
            <a:ext cx="8497887" cy="2047875"/>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s-ES" altLang="ja-JP" sz="1600" b="1">
                <a:solidFill>
                  <a:srgbClr val="0070C0"/>
                </a:solidFill>
                <a:latin typeface="Calibri" pitchFamily="34" charset="0"/>
                <a:ea typeface="MS Mincho"/>
                <a:cs typeface="Calibri" pitchFamily="34" charset="0"/>
              </a:rPr>
              <a:t>(Reubicación en los casos de áreas de costa de rías)</a:t>
            </a:r>
            <a:endParaRPr lang="es-ES" altLang="ja-JP" sz="1600" b="1">
              <a:ea typeface="MS Mincho"/>
              <a:cs typeface="Calibri" pitchFamily="34" charset="0"/>
            </a:endParaRP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s-ES" altLang="ja-JP" sz="1600">
                <a:latin typeface="Calibri" pitchFamily="34" charset="0"/>
                <a:ea typeface="MS Mincho"/>
                <a:cs typeface="Calibri" pitchFamily="34" charset="0"/>
              </a:rPr>
              <a:t>La reubicación en lugares más altos es una idea básica siempre que haya montañas cerca de las aldeas afectadas. </a:t>
            </a: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s-ES" altLang="ja-JP" sz="1600">
                <a:latin typeface="Calibri" pitchFamily="34" charset="0"/>
                <a:ea typeface="MS Mincho"/>
                <a:cs typeface="Calibri" pitchFamily="34" charset="0"/>
              </a:rPr>
              <a:t>En las áreas junto a rías, muchas de las aldeas de pescadores están ubicadas a lo largo de la costa. Resultan gravemente afectadas y es preciso reubicarlas. Debido a su medio de subsistencia, los residentes quieren vivir en un lugar cercano a su ubicación original que también esté cerca del puerto de pesca. Para cada aldea se implementa una “ubicación por separado”, en la que se las traslada a pequeñas laderas cercanas a su residencia original. </a:t>
            </a:r>
          </a:p>
        </p:txBody>
      </p:sp>
      <p:pic>
        <p:nvPicPr>
          <p:cNvPr id="77828" name="Picture 1" descr="D:\GERRY\Tohoku -SitReps\CAO-WB\Template\land use.bmp"/>
          <p:cNvPicPr>
            <a:picLocks noChangeAspect="1" noChangeArrowheads="1"/>
          </p:cNvPicPr>
          <p:nvPr/>
        </p:nvPicPr>
        <p:blipFill>
          <a:blip r:embed="rId4" cstate="print"/>
          <a:srcRect/>
          <a:stretch>
            <a:fillRect/>
          </a:stretch>
        </p:blipFill>
        <p:spPr bwMode="auto">
          <a:xfrm>
            <a:off x="107950" y="3141663"/>
            <a:ext cx="4735513" cy="3221037"/>
          </a:xfrm>
          <a:prstGeom prst="rect">
            <a:avLst/>
          </a:prstGeom>
          <a:noFill/>
          <a:ln w="9525">
            <a:solidFill>
              <a:schemeClr val="tx1"/>
            </a:solidFill>
            <a:miter lim="800000"/>
            <a:headEnd/>
            <a:tailEnd/>
          </a:ln>
        </p:spPr>
      </p:pic>
      <p:sp>
        <p:nvSpPr>
          <p:cNvPr id="77829" name="テキスト ボックス 5"/>
          <p:cNvSpPr txBox="1">
            <a:spLocks noChangeArrowheads="1"/>
          </p:cNvSpPr>
          <p:nvPr/>
        </p:nvSpPr>
        <p:spPr bwMode="auto">
          <a:xfrm>
            <a:off x="468313" y="2781300"/>
            <a:ext cx="2917825" cy="641350"/>
          </a:xfrm>
          <a:prstGeom prst="rect">
            <a:avLst/>
          </a:prstGeom>
          <a:noFill/>
          <a:ln w="9525">
            <a:noFill/>
            <a:miter lim="800000"/>
            <a:headEnd/>
            <a:tailEnd/>
          </a:ln>
        </p:spPr>
        <p:txBody>
          <a:bodyPr wrap="none">
            <a:spAutoFit/>
          </a:bodyPr>
          <a:lstStyle/>
          <a:p>
            <a:r>
              <a:rPr lang="es-ES" altLang="ja-JP" b="1">
                <a:solidFill>
                  <a:srgbClr val="7030A0"/>
                </a:solidFill>
                <a:latin typeface="Calibri" pitchFamily="34" charset="0"/>
                <a:cs typeface="ＭＳ Ｐゴシック"/>
              </a:rPr>
              <a:t>Plan de uso del terreno para </a:t>
            </a:r>
          </a:p>
          <a:p>
            <a:r>
              <a:rPr lang="es-ES" altLang="ja-JP" b="1">
                <a:solidFill>
                  <a:srgbClr val="7030A0"/>
                </a:solidFill>
                <a:latin typeface="Calibri" pitchFamily="34" charset="0"/>
                <a:cs typeface="ＭＳ Ｐゴシック"/>
              </a:rPr>
              <a:t>la ciudad de Minami-sanriku</a:t>
            </a:r>
            <a:endParaRPr lang="ja-JP" altLang="es-ES" b="1">
              <a:solidFill>
                <a:srgbClr val="7030A0"/>
              </a:solidFill>
              <a:latin typeface="Calibri" pitchFamily="34" charset="0"/>
              <a:cs typeface="ＭＳ Ｐゴシック"/>
            </a:endParaRPr>
          </a:p>
        </p:txBody>
      </p:sp>
      <p:sp>
        <p:nvSpPr>
          <p:cNvPr id="7" name="スライド番号プレースホルダー 4"/>
          <p:cNvSpPr>
            <a:spLocks noGrp="1"/>
          </p:cNvSpPr>
          <p:nvPr>
            <p:ph type="sldNum" sz="quarter" idx="12"/>
          </p:nvPr>
        </p:nvSpPr>
        <p:spPr>
          <a:xfrm>
            <a:off x="8243888" y="6496050"/>
            <a:ext cx="762000" cy="365125"/>
          </a:xfrm>
        </p:spPr>
        <p:txBody>
          <a:bodyPr/>
          <a:lstStyle/>
          <a:p>
            <a:pPr>
              <a:defRPr/>
            </a:pPr>
            <a:fld id="{368628F3-3537-4631-8A37-68A3EA76CF47}" type="slidenum">
              <a:rPr lang="ja-JP" altLang="en-US" sz="1400"/>
              <a:pPr>
                <a:defRPr/>
              </a:pPr>
              <a:t>30</a:t>
            </a:fld>
            <a:endParaRPr lang="ja-JP" altLang="en-US" sz="1400" dirty="0"/>
          </a:p>
        </p:txBody>
      </p:sp>
      <p:sp>
        <p:nvSpPr>
          <p:cNvPr id="77831" name="テキスト ボックス 7"/>
          <p:cNvSpPr txBox="1">
            <a:spLocks noChangeArrowheads="1"/>
          </p:cNvSpPr>
          <p:nvPr/>
        </p:nvSpPr>
        <p:spPr bwMode="auto">
          <a:xfrm>
            <a:off x="4932363" y="2781300"/>
            <a:ext cx="2917825" cy="641350"/>
          </a:xfrm>
          <a:prstGeom prst="rect">
            <a:avLst/>
          </a:prstGeom>
          <a:noFill/>
          <a:ln w="9525">
            <a:noFill/>
            <a:miter lim="800000"/>
            <a:headEnd/>
            <a:tailEnd/>
          </a:ln>
        </p:spPr>
        <p:txBody>
          <a:bodyPr wrap="none">
            <a:spAutoFit/>
          </a:bodyPr>
          <a:lstStyle/>
          <a:p>
            <a:r>
              <a:rPr lang="es-ES" altLang="ja-JP" b="1">
                <a:solidFill>
                  <a:srgbClr val="7030A0"/>
                </a:solidFill>
                <a:latin typeface="Calibri" pitchFamily="34" charset="0"/>
                <a:cs typeface="ＭＳ Ｐゴシック"/>
              </a:rPr>
              <a:t>Plan de uso del terreno para </a:t>
            </a:r>
          </a:p>
          <a:p>
            <a:r>
              <a:rPr lang="es-ES" altLang="ja-JP" b="1">
                <a:solidFill>
                  <a:srgbClr val="7030A0"/>
                </a:solidFill>
                <a:latin typeface="Calibri" pitchFamily="34" charset="0"/>
                <a:cs typeface="ＭＳ Ｐゴシック"/>
              </a:rPr>
              <a:t>la ciudad de Minami-sanriku</a:t>
            </a:r>
            <a:endParaRPr lang="ja-JP" altLang="es-ES" b="1">
              <a:solidFill>
                <a:srgbClr val="7030A0"/>
              </a:solidFill>
              <a:latin typeface="Calibri" pitchFamily="34" charset="0"/>
              <a:cs typeface="ＭＳ Ｐゴシック"/>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図 1"/>
          <p:cNvPicPr>
            <a:picLocks noChangeAspect="1" noChangeArrowheads="1"/>
          </p:cNvPicPr>
          <p:nvPr/>
        </p:nvPicPr>
        <p:blipFill>
          <a:blip r:embed="rId3" cstate="print"/>
          <a:srcRect/>
          <a:stretch>
            <a:fillRect/>
          </a:stretch>
        </p:blipFill>
        <p:spPr bwMode="auto">
          <a:xfrm>
            <a:off x="107950" y="4365625"/>
            <a:ext cx="5313363" cy="1655763"/>
          </a:xfrm>
          <a:prstGeom prst="rect">
            <a:avLst/>
          </a:prstGeom>
          <a:noFill/>
          <a:ln w="9525">
            <a:solidFill>
              <a:schemeClr val="tx1"/>
            </a:solidFill>
            <a:miter lim="800000"/>
            <a:headEnd/>
            <a:tailEnd/>
          </a:ln>
        </p:spPr>
      </p:pic>
      <p:pic>
        <p:nvPicPr>
          <p:cNvPr id="79874" name="図 2"/>
          <p:cNvPicPr>
            <a:picLocks noChangeAspect="1" noChangeArrowheads="1"/>
          </p:cNvPicPr>
          <p:nvPr/>
        </p:nvPicPr>
        <p:blipFill>
          <a:blip r:embed="rId4" cstate="print"/>
          <a:srcRect/>
          <a:stretch>
            <a:fillRect/>
          </a:stretch>
        </p:blipFill>
        <p:spPr bwMode="auto">
          <a:xfrm>
            <a:off x="5508625" y="1700213"/>
            <a:ext cx="3422650" cy="4537075"/>
          </a:xfrm>
          <a:prstGeom prst="rect">
            <a:avLst/>
          </a:prstGeom>
          <a:noFill/>
          <a:ln w="9525">
            <a:solidFill>
              <a:schemeClr val="tx1"/>
            </a:solidFill>
            <a:miter lim="800000"/>
            <a:headEnd/>
            <a:tailEnd/>
          </a:ln>
        </p:spPr>
      </p:pic>
      <p:sp>
        <p:nvSpPr>
          <p:cNvPr id="79875" name="Rectangle 1"/>
          <p:cNvSpPr>
            <a:spLocks noChangeArrowheads="1"/>
          </p:cNvSpPr>
          <p:nvPr/>
        </p:nvSpPr>
        <p:spPr bwMode="auto">
          <a:xfrm>
            <a:off x="179388" y="1443038"/>
            <a:ext cx="5184775" cy="2536825"/>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s-ES" altLang="ja-JP" sz="1600" b="1">
                <a:solidFill>
                  <a:srgbClr val="0070C0"/>
                </a:solidFill>
                <a:latin typeface="Calibri" pitchFamily="34" charset="0"/>
                <a:ea typeface="MS Mincho"/>
                <a:cs typeface="Calibri" pitchFamily="34" charset="0"/>
              </a:rPr>
              <a:t>(Reubicación en caso de llanura costera amplia)</a:t>
            </a:r>
            <a:endParaRPr lang="es-ES" altLang="ja-JP" sz="1600">
              <a:ea typeface="MS Mincho"/>
              <a:cs typeface="Calibri" pitchFamily="34" charset="0"/>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s-ES" altLang="ja-JP" sz="1600">
                <a:ea typeface="MS Mincho"/>
                <a:cs typeface="Calibri" pitchFamily="34" charset="0"/>
              </a:rPr>
              <a:t>En llanuras costeras amplias como la parte costera de la ciudad de </a:t>
            </a:r>
            <a:r>
              <a:rPr lang="es-ES" altLang="ja-JP" sz="1600">
                <a:latin typeface="Calibri" pitchFamily="34" charset="0"/>
                <a:ea typeface="MS Mincho"/>
                <a:cs typeface="Calibri" pitchFamily="34" charset="0"/>
              </a:rPr>
              <a:t>Sendai, el gobierno de la ciudad restringe la construcción de casas en el área y promueve la reubicación de los residentes hacia la parte occidental de la ciudad. </a:t>
            </a: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s-ES" altLang="ja-JP" sz="1600">
                <a:latin typeface="Calibri" pitchFamily="34" charset="0"/>
                <a:ea typeface="MS Mincho"/>
                <a:cs typeface="Calibri" pitchFamily="34" charset="0"/>
              </a:rPr>
              <a:t>Para asegurar las casas se construirán rompeolas en la costa. El gobierno también elevará las carreteras mediante el uso de escombros y otros materiales que funcionarán como rompeolas, y se utilizará bosques costeros para la prevención de desastres. </a:t>
            </a:r>
            <a:endParaRPr lang="es-ES" altLang="ja-JP" sz="1600">
              <a:ea typeface="MS Mincho"/>
              <a:cs typeface="Calibri" pitchFamily="34" charset="0"/>
            </a:endParaRPr>
          </a:p>
        </p:txBody>
      </p:sp>
      <p:sp>
        <p:nvSpPr>
          <p:cNvPr id="79876" name="タイトル 1"/>
          <p:cNvSpPr txBox="1">
            <a:spLocks/>
          </p:cNvSpPr>
          <p:nvPr/>
        </p:nvSpPr>
        <p:spPr bwMode="auto">
          <a:xfrm>
            <a:off x="468313" y="188913"/>
            <a:ext cx="8229600" cy="849312"/>
          </a:xfrm>
          <a:prstGeom prst="rect">
            <a:avLst/>
          </a:prstGeom>
          <a:noFill/>
          <a:ln w="9525">
            <a:noFill/>
            <a:miter lim="800000"/>
            <a:headEnd/>
            <a:tailEnd/>
          </a:ln>
        </p:spPr>
        <p:txBody>
          <a:bodyPr/>
          <a:lstStyle/>
          <a:p>
            <a:pPr algn="ctr"/>
            <a:r>
              <a:rPr lang="es-ES" altLang="ja-JP" sz="4400">
                <a:latin typeface="Calibri" pitchFamily="34" charset="0"/>
                <a:cs typeface="ＭＳ Ｐゴシック"/>
              </a:rPr>
              <a:t>Plan de recuperación (2)</a:t>
            </a:r>
            <a:endParaRPr lang="ja-JP" altLang="es-ES" sz="4400">
              <a:latin typeface="Calibri" pitchFamily="34" charset="0"/>
              <a:cs typeface="ＭＳ Ｐゴシック"/>
            </a:endParaRPr>
          </a:p>
        </p:txBody>
      </p:sp>
      <p:sp>
        <p:nvSpPr>
          <p:cNvPr id="79877" name="テキスト ボックス 5"/>
          <p:cNvSpPr txBox="1">
            <a:spLocks noChangeArrowheads="1"/>
          </p:cNvSpPr>
          <p:nvPr/>
        </p:nvSpPr>
        <p:spPr bwMode="auto">
          <a:xfrm>
            <a:off x="5559425" y="1268413"/>
            <a:ext cx="2436813" cy="641350"/>
          </a:xfrm>
          <a:prstGeom prst="rect">
            <a:avLst/>
          </a:prstGeom>
          <a:noFill/>
          <a:ln w="9525">
            <a:noFill/>
            <a:miter lim="800000"/>
            <a:headEnd/>
            <a:tailEnd/>
          </a:ln>
        </p:spPr>
        <p:txBody>
          <a:bodyPr wrap="none">
            <a:spAutoFit/>
          </a:bodyPr>
          <a:lstStyle/>
          <a:p>
            <a:r>
              <a:rPr lang="es-ES" altLang="ja-JP" b="1">
                <a:solidFill>
                  <a:srgbClr val="7030A0"/>
                </a:solidFill>
                <a:latin typeface="Calibri" pitchFamily="34" charset="0"/>
                <a:cs typeface="ＭＳ Ｐゴシック"/>
              </a:rPr>
              <a:t>Plan de uso del terreno </a:t>
            </a:r>
          </a:p>
          <a:p>
            <a:r>
              <a:rPr lang="es-ES" altLang="ja-JP" b="1">
                <a:solidFill>
                  <a:srgbClr val="7030A0"/>
                </a:solidFill>
                <a:latin typeface="Calibri" pitchFamily="34" charset="0"/>
                <a:cs typeface="ＭＳ Ｐゴシック"/>
              </a:rPr>
              <a:t>de la ciudad de Sendai</a:t>
            </a:r>
            <a:endParaRPr lang="ja-JP" altLang="es-ES" b="1">
              <a:solidFill>
                <a:srgbClr val="7030A0"/>
              </a:solidFill>
              <a:latin typeface="Calibri" pitchFamily="34" charset="0"/>
              <a:cs typeface="ＭＳ Ｐゴシック"/>
            </a:endParaRPr>
          </a:p>
        </p:txBody>
      </p:sp>
      <p:sp>
        <p:nvSpPr>
          <p:cNvPr id="7" name="スライド番号プレースホルダー 4"/>
          <p:cNvSpPr>
            <a:spLocks noGrp="1"/>
          </p:cNvSpPr>
          <p:nvPr>
            <p:ph type="sldNum" sz="quarter" idx="12"/>
          </p:nvPr>
        </p:nvSpPr>
        <p:spPr>
          <a:xfrm>
            <a:off x="8243888" y="6496050"/>
            <a:ext cx="762000" cy="365125"/>
          </a:xfrm>
        </p:spPr>
        <p:txBody>
          <a:bodyPr/>
          <a:lstStyle/>
          <a:p>
            <a:pPr>
              <a:defRPr/>
            </a:pPr>
            <a:fld id="{77CAACE6-9E91-47F4-9659-831493CB1CB7}" type="slidenum">
              <a:rPr lang="ja-JP" altLang="en-US" sz="1400"/>
              <a:pPr>
                <a:defRPr/>
              </a:pPr>
              <a:t>31</a:t>
            </a:fld>
            <a:endParaRPr lang="ja-JP" altLang="en-US" sz="1400" dirty="0"/>
          </a:p>
        </p:txBody>
      </p:sp>
      <p:sp>
        <p:nvSpPr>
          <p:cNvPr id="79879" name="テキスト ボックス 7"/>
          <p:cNvSpPr txBox="1">
            <a:spLocks noChangeArrowheads="1"/>
          </p:cNvSpPr>
          <p:nvPr/>
        </p:nvSpPr>
        <p:spPr bwMode="auto">
          <a:xfrm>
            <a:off x="250825" y="3933825"/>
            <a:ext cx="4552950" cy="366713"/>
          </a:xfrm>
          <a:prstGeom prst="rect">
            <a:avLst/>
          </a:prstGeom>
          <a:noFill/>
          <a:ln w="9525">
            <a:noFill/>
            <a:miter lim="800000"/>
            <a:headEnd/>
            <a:tailEnd/>
          </a:ln>
        </p:spPr>
        <p:txBody>
          <a:bodyPr wrap="none">
            <a:spAutoFit/>
          </a:bodyPr>
          <a:lstStyle/>
          <a:p>
            <a:r>
              <a:rPr lang="es-ES" altLang="ja-JP" b="1">
                <a:solidFill>
                  <a:srgbClr val="7030A0"/>
                </a:solidFill>
                <a:latin typeface="Calibri" pitchFamily="34" charset="0"/>
                <a:cs typeface="ＭＳ Ｐゴシック"/>
              </a:rPr>
              <a:t>Plan de uso del terreno en la ciudad de Sendai</a:t>
            </a:r>
            <a:endParaRPr lang="ja-JP" altLang="es-ES" b="1">
              <a:solidFill>
                <a:srgbClr val="7030A0"/>
              </a:solidFill>
              <a:latin typeface="Calibri" pitchFamily="34" charset="0"/>
              <a:cs typeface="ＭＳ Ｐゴシック"/>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テキスト ボックス 2"/>
          <p:cNvSpPr txBox="1">
            <a:spLocks noChangeArrowheads="1"/>
          </p:cNvSpPr>
          <p:nvPr/>
        </p:nvSpPr>
        <p:spPr bwMode="auto">
          <a:xfrm>
            <a:off x="1403350" y="2724150"/>
            <a:ext cx="6553200" cy="701675"/>
          </a:xfrm>
          <a:prstGeom prst="rect">
            <a:avLst/>
          </a:prstGeom>
          <a:noFill/>
          <a:ln w="9525">
            <a:noFill/>
            <a:miter lim="800000"/>
            <a:headEnd/>
            <a:tailEnd/>
          </a:ln>
        </p:spPr>
        <p:txBody>
          <a:bodyPr>
            <a:spAutoFit/>
          </a:bodyPr>
          <a:lstStyle/>
          <a:p>
            <a:pPr algn="ctr"/>
            <a:r>
              <a:rPr lang="en-US" altLang="ja-JP" sz="4000">
                <a:latin typeface="Calibri" pitchFamily="34" charset="0"/>
                <a:cs typeface="ＭＳ Ｐゴシック"/>
              </a:rPr>
              <a:t>Gracias por su atención.</a:t>
            </a:r>
          </a:p>
        </p:txBody>
      </p:sp>
      <p:sp>
        <p:nvSpPr>
          <p:cNvPr id="5" name="スライド番号プレースホルダー 4"/>
          <p:cNvSpPr>
            <a:spLocks noGrp="1"/>
          </p:cNvSpPr>
          <p:nvPr>
            <p:ph type="sldNum" sz="quarter" idx="12"/>
          </p:nvPr>
        </p:nvSpPr>
        <p:spPr>
          <a:xfrm>
            <a:off x="8274050" y="6464300"/>
            <a:ext cx="762000" cy="365125"/>
          </a:xfrm>
        </p:spPr>
        <p:txBody>
          <a:bodyPr/>
          <a:lstStyle/>
          <a:p>
            <a:pPr>
              <a:defRPr/>
            </a:pPr>
            <a:fld id="{EAB81682-1B32-4263-9FB4-C8F54E429569}" type="slidenum">
              <a:rPr lang="ja-JP" altLang="en-US" sz="1400"/>
              <a:pPr>
                <a:defRPr/>
              </a:pPr>
              <a:t>32</a:t>
            </a:fld>
            <a:endParaRPr lang="ja-JP" altLang="en-US" sz="1400" dirty="0"/>
          </a:p>
        </p:txBody>
      </p:sp>
      <p:sp>
        <p:nvSpPr>
          <p:cNvPr id="81923" name="正方形/長方形 3"/>
          <p:cNvSpPr>
            <a:spLocks noChangeArrowheads="1"/>
          </p:cNvSpPr>
          <p:nvPr/>
        </p:nvSpPr>
        <p:spPr bwMode="auto">
          <a:xfrm>
            <a:off x="2051050" y="4292600"/>
            <a:ext cx="5329238" cy="1552575"/>
          </a:xfrm>
          <a:prstGeom prst="rect">
            <a:avLst/>
          </a:prstGeom>
          <a:noFill/>
          <a:ln w="9525">
            <a:noFill/>
            <a:miter lim="800000"/>
            <a:headEnd/>
            <a:tailEnd/>
          </a:ln>
        </p:spPr>
        <p:txBody>
          <a:bodyPr>
            <a:spAutoFit/>
          </a:bodyPr>
          <a:lstStyle/>
          <a:p>
            <a:r>
              <a:rPr lang="en-US" altLang="ja-JP" sz="2400">
                <a:latin typeface="Calibri" pitchFamily="34" charset="0"/>
                <a:cs typeface="ＭＳ Ｐゴシック"/>
              </a:rPr>
              <a:t>Yasuo Kawawaki</a:t>
            </a:r>
          </a:p>
          <a:p>
            <a:r>
              <a:rPr lang="en-US" altLang="ja-JP" sz="2400">
                <a:latin typeface="Calibri" pitchFamily="34" charset="0"/>
                <a:cs typeface="ＭＳ Ｐゴシック"/>
              </a:rPr>
              <a:t>Plataforma Internacional para la Recuperación (IRP)</a:t>
            </a:r>
            <a:endParaRPr lang="en-US" altLang="ja-JP" sz="2400">
              <a:latin typeface="Calibri" pitchFamily="34" charset="0"/>
              <a:cs typeface="ＭＳ Ｐゴシック"/>
              <a:hlinkClick r:id="rId3"/>
            </a:endParaRPr>
          </a:p>
          <a:p>
            <a:r>
              <a:rPr lang="en-US" altLang="ja-JP" sz="2400">
                <a:latin typeface="Calibri" pitchFamily="34" charset="0"/>
                <a:cs typeface="ＭＳ Ｐゴシック"/>
                <a:hlinkClick r:id="rId3"/>
              </a:rPr>
              <a:t>kawawaki@recoveryplatform.org</a:t>
            </a:r>
            <a:endParaRPr lang="en-US" altLang="ja-JP" sz="2400">
              <a:latin typeface="Calibri" pitchFamily="34" charset="0"/>
              <a:cs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a:blip r:embed="rId3" cstate="print"/>
          <a:srcRect/>
          <a:stretch>
            <a:fillRect/>
          </a:stretch>
        </p:blipFill>
        <p:spPr bwMode="auto">
          <a:xfrm>
            <a:off x="0" y="-26988"/>
            <a:ext cx="9163050" cy="6869113"/>
          </a:xfrm>
          <a:prstGeom prst="rect">
            <a:avLst/>
          </a:prstGeom>
          <a:noFill/>
          <a:ln w="9525">
            <a:noFill/>
            <a:miter lim="800000"/>
            <a:headEnd/>
            <a:tailEnd/>
          </a:ln>
        </p:spPr>
      </p:pic>
      <p:sp>
        <p:nvSpPr>
          <p:cNvPr id="21506" name="正方形/長方形 4"/>
          <p:cNvSpPr>
            <a:spLocks noChangeArrowheads="1"/>
          </p:cNvSpPr>
          <p:nvPr/>
        </p:nvSpPr>
        <p:spPr bwMode="auto">
          <a:xfrm>
            <a:off x="34925" y="6381750"/>
            <a:ext cx="3798888" cy="400050"/>
          </a:xfrm>
          <a:prstGeom prst="rect">
            <a:avLst/>
          </a:prstGeom>
          <a:noFill/>
          <a:ln w="9525">
            <a:noFill/>
            <a:miter lim="800000"/>
            <a:headEnd/>
            <a:tailEnd/>
          </a:ln>
        </p:spPr>
        <p:txBody>
          <a:bodyPr>
            <a:spAutoFit/>
          </a:bodyPr>
          <a:lstStyle/>
          <a:p>
            <a:r>
              <a:rPr lang="en-US" altLang="ja-JP" sz="1000">
                <a:latin typeface="Calibri" pitchFamily="34" charset="0"/>
                <a:cs typeface="ＭＳ Ｐゴシック"/>
              </a:rPr>
              <a:t>Photo Taken at Miyako City, Miyagi</a:t>
            </a:r>
            <a:r>
              <a:rPr lang="ja-JP" altLang="en-US" sz="1000">
                <a:latin typeface="Calibri" pitchFamily="34" charset="0"/>
                <a:cs typeface="ＭＳ Ｐゴシック"/>
              </a:rPr>
              <a:t> </a:t>
            </a:r>
            <a:r>
              <a:rPr lang="en-US" altLang="ja-JP" sz="1000">
                <a:latin typeface="Calibri" pitchFamily="34" charset="0"/>
                <a:cs typeface="ＭＳ Ｐゴシック"/>
              </a:rPr>
              <a:t>Prefecture</a:t>
            </a:r>
          </a:p>
          <a:p>
            <a:r>
              <a:rPr lang="en-US" altLang="ja-JP" sz="1000">
                <a:latin typeface="Calibri" pitchFamily="34" charset="0"/>
                <a:cs typeface="ＭＳ Ｐゴシック"/>
              </a:rPr>
              <a:t>Courtesy of Tarocho Fisheries Cooperative Association</a:t>
            </a:r>
          </a:p>
        </p:txBody>
      </p:sp>
      <p:sp>
        <p:nvSpPr>
          <p:cNvPr id="6" name="スライド番号プレースホルダー 5"/>
          <p:cNvSpPr>
            <a:spLocks noGrp="1"/>
          </p:cNvSpPr>
          <p:nvPr>
            <p:ph type="sldNum" sz="quarter" idx="12"/>
          </p:nvPr>
        </p:nvSpPr>
        <p:spPr>
          <a:xfrm>
            <a:off x="8274050" y="6519863"/>
            <a:ext cx="762000" cy="365125"/>
          </a:xfrm>
        </p:spPr>
        <p:txBody>
          <a:bodyPr/>
          <a:lstStyle/>
          <a:p>
            <a:pPr>
              <a:defRPr/>
            </a:pPr>
            <a:fld id="{EEEFF277-167F-40F7-868D-A7CE66044E8F}" type="slidenum">
              <a:rPr lang="ja-JP" altLang="en-US" sz="1400"/>
              <a:pPr>
                <a:defRPr/>
              </a:pPr>
              <a:t>4</a:t>
            </a:fld>
            <a:endParaRPr lang="ja-JP" altLang="en-US" sz="1400" dirty="0"/>
          </a:p>
        </p:txBody>
      </p:sp>
      <p:sp>
        <p:nvSpPr>
          <p:cNvPr id="21508" name="テキスト ボックス 6"/>
          <p:cNvSpPr txBox="1">
            <a:spLocks noChangeArrowheads="1"/>
          </p:cNvSpPr>
          <p:nvPr/>
        </p:nvSpPr>
        <p:spPr bwMode="auto">
          <a:xfrm>
            <a:off x="107950" y="188913"/>
            <a:ext cx="8424863" cy="885825"/>
          </a:xfrm>
          <a:prstGeom prst="rect">
            <a:avLst/>
          </a:prstGeom>
          <a:noFill/>
          <a:ln w="9525">
            <a:noFill/>
            <a:miter lim="800000"/>
            <a:headEnd/>
            <a:tailEnd/>
          </a:ln>
        </p:spPr>
        <p:txBody>
          <a:bodyPr>
            <a:spAutoFit/>
          </a:bodyPr>
          <a:lstStyle/>
          <a:p>
            <a:r>
              <a:rPr lang="es-ES" altLang="ja-JP" sz="3600">
                <a:solidFill>
                  <a:srgbClr val="03070D"/>
                </a:solidFill>
                <a:latin typeface="Calibri" pitchFamily="34" charset="0"/>
                <a:cs typeface="ＭＳ Ｐゴシック"/>
              </a:rPr>
              <a:t>El tsunami sobrepasó los diques</a:t>
            </a:r>
          </a:p>
          <a:p>
            <a:r>
              <a:rPr lang="es-ES" altLang="ja-JP" sz="1600">
                <a:solidFill>
                  <a:srgbClr val="03070D"/>
                </a:solidFill>
                <a:latin typeface="Calibri" pitchFamily="34" charset="0"/>
                <a:cs typeface="ＭＳ Ｐゴシック"/>
              </a:rPr>
              <a:t>Ciudad de Miyako, prefectura de Iwate, 11 de marzo de 2011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Z:\防災担当フォルダ\030-＠災害\災害：2010---- 発生災害\110311宮城県沖地震\★岩手→官邸\写真\20110314\P314011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3554" name="テキスト ボックス 3"/>
          <p:cNvSpPr txBox="1">
            <a:spLocks noChangeArrowheads="1"/>
          </p:cNvSpPr>
          <p:nvPr/>
        </p:nvSpPr>
        <p:spPr bwMode="auto">
          <a:xfrm>
            <a:off x="250825" y="334963"/>
            <a:ext cx="8281988" cy="641350"/>
          </a:xfrm>
          <a:prstGeom prst="rect">
            <a:avLst/>
          </a:prstGeom>
          <a:noFill/>
          <a:ln w="9525">
            <a:noFill/>
            <a:miter lim="800000"/>
            <a:headEnd/>
            <a:tailEnd/>
          </a:ln>
        </p:spPr>
        <p:txBody>
          <a:bodyPr>
            <a:spAutoFit/>
          </a:bodyPr>
          <a:lstStyle/>
          <a:p>
            <a:r>
              <a:rPr lang="es-ES" altLang="ja-JP" sz="3600">
                <a:solidFill>
                  <a:srgbClr val="03070D"/>
                </a:solidFill>
                <a:latin typeface="Calibri" pitchFamily="34" charset="0"/>
                <a:cs typeface="ＭＳ Ｐゴシック"/>
              </a:rPr>
              <a:t>Daños catastróficos a los edificios</a:t>
            </a:r>
          </a:p>
        </p:txBody>
      </p:sp>
      <p:sp>
        <p:nvSpPr>
          <p:cNvPr id="23555" name="正方形/長方形 1"/>
          <p:cNvSpPr>
            <a:spLocks noChangeArrowheads="1"/>
          </p:cNvSpPr>
          <p:nvPr/>
        </p:nvSpPr>
        <p:spPr bwMode="auto">
          <a:xfrm>
            <a:off x="179388" y="944563"/>
            <a:ext cx="6300787" cy="338137"/>
          </a:xfrm>
          <a:prstGeom prst="rect">
            <a:avLst/>
          </a:prstGeom>
          <a:noFill/>
          <a:ln w="9525">
            <a:noFill/>
            <a:miter lim="800000"/>
            <a:headEnd/>
            <a:tailEnd/>
          </a:ln>
        </p:spPr>
        <p:txBody>
          <a:bodyPr>
            <a:spAutoFit/>
          </a:bodyPr>
          <a:lstStyle/>
          <a:p>
            <a:r>
              <a:rPr lang="es-ES" altLang="ja-JP" sz="1600">
                <a:solidFill>
                  <a:srgbClr val="03070D"/>
                </a:solidFill>
                <a:latin typeface="Calibri" pitchFamily="34" charset="0"/>
                <a:cs typeface="ＭＳ Ｐゴシック"/>
              </a:rPr>
              <a:t>Ciudad de Otsuchi, prefectura de Iwate , 14 de marzo de 2011</a:t>
            </a:r>
          </a:p>
        </p:txBody>
      </p:sp>
      <p:sp>
        <p:nvSpPr>
          <p:cNvPr id="5" name="スライド番号プレースホルダー 4"/>
          <p:cNvSpPr>
            <a:spLocks noGrp="1"/>
          </p:cNvSpPr>
          <p:nvPr>
            <p:ph type="sldNum" sz="quarter" idx="12"/>
          </p:nvPr>
        </p:nvSpPr>
        <p:spPr>
          <a:xfrm>
            <a:off x="8274050" y="6453188"/>
            <a:ext cx="762000" cy="365125"/>
          </a:xfrm>
        </p:spPr>
        <p:txBody>
          <a:bodyPr/>
          <a:lstStyle/>
          <a:p>
            <a:pPr>
              <a:defRPr/>
            </a:pPr>
            <a:fld id="{67130B58-05FA-4BC7-8913-5DEBAEF2374F}" type="slidenum">
              <a:rPr lang="ja-JP" altLang="en-US" sz="1400"/>
              <a:pPr>
                <a:defRPr/>
              </a:pPr>
              <a:t>5</a:t>
            </a:fld>
            <a:endParaRPr lang="ja-JP" alt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全省庁自由読書\【緊対】Ｃ－７\30-各ライン引継・作業用\府防災\国際防災\ＧＰ\P1030981現地調査団空撮.JPG"/>
          <p:cNvPicPr>
            <a:picLocks noChangeAspect="1" noChangeArrowheads="1"/>
          </p:cNvPicPr>
          <p:nvPr/>
        </p:nvPicPr>
        <p:blipFill>
          <a:blip r:embed="rId3" cstate="email">
            <a:extLst>
              <a:ext uri="{28A0092B-C50C-407E-A947-70E740481C1C}"/>
            </a:extLst>
          </a:blip>
          <a:srcRect/>
          <a:stretch>
            <a:fillRect/>
          </a:stretch>
        </p:blipFill>
        <p:spPr bwMode="auto">
          <a:xfrm>
            <a:off x="-5440" y="-28606"/>
            <a:ext cx="9149439" cy="686207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5602" name="テキスト ボックス 3"/>
          <p:cNvSpPr txBox="1">
            <a:spLocks noChangeArrowheads="1"/>
          </p:cNvSpPr>
          <p:nvPr/>
        </p:nvSpPr>
        <p:spPr bwMode="auto">
          <a:xfrm>
            <a:off x="323850" y="242888"/>
            <a:ext cx="8424863" cy="641350"/>
          </a:xfrm>
          <a:prstGeom prst="rect">
            <a:avLst/>
          </a:prstGeom>
          <a:noFill/>
          <a:ln w="9525">
            <a:noFill/>
            <a:miter lim="800000"/>
            <a:headEnd/>
            <a:tailEnd/>
          </a:ln>
        </p:spPr>
        <p:txBody>
          <a:bodyPr>
            <a:spAutoFit/>
          </a:bodyPr>
          <a:lstStyle/>
          <a:p>
            <a:r>
              <a:rPr lang="es-ES" altLang="ja-JP" sz="3600">
                <a:solidFill>
                  <a:srgbClr val="03070D"/>
                </a:solidFill>
                <a:latin typeface="Calibri" pitchFamily="34" charset="0"/>
                <a:cs typeface="ＭＳ Ｐゴシック"/>
              </a:rPr>
              <a:t>Amplia inundación</a:t>
            </a:r>
          </a:p>
        </p:txBody>
      </p:sp>
      <p:sp>
        <p:nvSpPr>
          <p:cNvPr id="25603" name="正方形/長方形 1"/>
          <p:cNvSpPr>
            <a:spLocks noChangeArrowheads="1"/>
          </p:cNvSpPr>
          <p:nvPr/>
        </p:nvSpPr>
        <p:spPr bwMode="auto">
          <a:xfrm>
            <a:off x="384175" y="817563"/>
            <a:ext cx="5051425" cy="581025"/>
          </a:xfrm>
          <a:prstGeom prst="rect">
            <a:avLst/>
          </a:prstGeom>
          <a:noFill/>
          <a:ln w="9525">
            <a:noFill/>
            <a:miter lim="800000"/>
            <a:headEnd/>
            <a:tailEnd/>
          </a:ln>
        </p:spPr>
        <p:txBody>
          <a:bodyPr>
            <a:spAutoFit/>
          </a:bodyPr>
          <a:lstStyle/>
          <a:p>
            <a:r>
              <a:rPr lang="es-ES" altLang="ja-JP" sz="1600">
                <a:solidFill>
                  <a:srgbClr val="03070D"/>
                </a:solidFill>
                <a:latin typeface="Calibri" pitchFamily="34" charset="0"/>
                <a:cs typeface="ＭＳ Ｐゴシック"/>
              </a:rPr>
              <a:t>Fotografía aérea tomada en la Prefectura Iwate el 12 de marzo de 2011</a:t>
            </a:r>
          </a:p>
        </p:txBody>
      </p:sp>
      <p:sp>
        <p:nvSpPr>
          <p:cNvPr id="5" name="スライド番号プレースホルダー 4"/>
          <p:cNvSpPr>
            <a:spLocks noGrp="1"/>
          </p:cNvSpPr>
          <p:nvPr>
            <p:ph type="sldNum" sz="quarter" idx="12"/>
          </p:nvPr>
        </p:nvSpPr>
        <p:spPr>
          <a:xfrm>
            <a:off x="8243888" y="6464300"/>
            <a:ext cx="762000" cy="365125"/>
          </a:xfrm>
        </p:spPr>
        <p:txBody>
          <a:bodyPr/>
          <a:lstStyle/>
          <a:p>
            <a:pPr>
              <a:defRPr/>
            </a:pPr>
            <a:fld id="{9E56015D-F114-4B61-AD98-BD838D38A20B}" type="slidenum">
              <a:rPr lang="ja-JP" altLang="en-US" sz="1400"/>
              <a:pPr>
                <a:defRPr/>
              </a:pPr>
              <a:t>6</a:t>
            </a:fld>
            <a:endParaRPr lang="ja-JP" alt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テキスト ボックス 2"/>
          <p:cNvSpPr txBox="1">
            <a:spLocks noChangeArrowheads="1"/>
          </p:cNvSpPr>
          <p:nvPr/>
        </p:nvSpPr>
        <p:spPr bwMode="auto">
          <a:xfrm>
            <a:off x="323850" y="0"/>
            <a:ext cx="8569325" cy="641350"/>
          </a:xfrm>
          <a:prstGeom prst="rect">
            <a:avLst/>
          </a:prstGeom>
          <a:noFill/>
          <a:ln w="9525">
            <a:noFill/>
            <a:miter lim="800000"/>
            <a:headEnd/>
            <a:tailEnd/>
          </a:ln>
        </p:spPr>
        <p:txBody>
          <a:bodyPr>
            <a:spAutoFit/>
          </a:bodyPr>
          <a:lstStyle/>
          <a:p>
            <a:pPr algn="ctr"/>
            <a:r>
              <a:rPr lang="es-ES" altLang="ja-JP" sz="3600">
                <a:latin typeface="Calibri" pitchFamily="34" charset="0"/>
                <a:cs typeface="ＭＳ Ｐゴシック"/>
              </a:rPr>
              <a:t>Víctimas y daños</a:t>
            </a:r>
          </a:p>
        </p:txBody>
      </p:sp>
      <p:pic>
        <p:nvPicPr>
          <p:cNvPr id="27650" name="Picture 2" descr="死者・行方不明者数110519"/>
          <p:cNvPicPr>
            <a:picLocks noChangeAspect="1" noChangeArrowheads="1"/>
          </p:cNvPicPr>
          <p:nvPr/>
        </p:nvPicPr>
        <p:blipFill>
          <a:blip r:embed="rId3" cstate="print"/>
          <a:srcRect l="2322" t="500" r="1920" b="1595"/>
          <a:stretch>
            <a:fillRect/>
          </a:stretch>
        </p:blipFill>
        <p:spPr bwMode="auto">
          <a:xfrm>
            <a:off x="4984750" y="836613"/>
            <a:ext cx="3043238" cy="4832350"/>
          </a:xfrm>
          <a:prstGeom prst="rect">
            <a:avLst/>
          </a:prstGeom>
          <a:noFill/>
          <a:ln w="9525">
            <a:noFill/>
            <a:miter lim="800000"/>
            <a:headEnd/>
            <a:tailEnd/>
          </a:ln>
        </p:spPr>
      </p:pic>
      <p:sp>
        <p:nvSpPr>
          <p:cNvPr id="27651" name="テキスト ボックス 5"/>
          <p:cNvSpPr txBox="1">
            <a:spLocks noChangeArrowheads="1"/>
          </p:cNvSpPr>
          <p:nvPr/>
        </p:nvSpPr>
        <p:spPr bwMode="auto">
          <a:xfrm>
            <a:off x="7207250" y="4122738"/>
            <a:ext cx="1328738" cy="428625"/>
          </a:xfrm>
          <a:prstGeom prst="rect">
            <a:avLst/>
          </a:prstGeom>
          <a:noFill/>
          <a:ln w="9525">
            <a:noFill/>
            <a:miter lim="800000"/>
            <a:headEnd/>
            <a:tailEnd/>
          </a:ln>
        </p:spPr>
        <p:txBody>
          <a:bodyPr>
            <a:spAutoFit/>
          </a:bodyPr>
          <a:lstStyle/>
          <a:p>
            <a:r>
              <a:rPr lang="es-ES" altLang="ja-JP" sz="1100">
                <a:solidFill>
                  <a:schemeClr val="bg1"/>
                </a:solidFill>
                <a:latin typeface="Calibri" pitchFamily="34" charset="0"/>
                <a:cs typeface="ＭＳ Ｐゴシック"/>
              </a:rPr>
              <a:t>Dead and Missing </a:t>
            </a:r>
          </a:p>
          <a:p>
            <a:r>
              <a:rPr lang="es-ES" altLang="ja-JP" sz="1100">
                <a:solidFill>
                  <a:schemeClr val="bg1"/>
                </a:solidFill>
                <a:latin typeface="Calibri" pitchFamily="34" charset="0"/>
                <a:cs typeface="ＭＳ Ｐゴシック"/>
              </a:rPr>
              <a:t>People by Cities</a:t>
            </a:r>
          </a:p>
        </p:txBody>
      </p:sp>
      <p:sp>
        <p:nvSpPr>
          <p:cNvPr id="27652" name="テキスト ボックス 17"/>
          <p:cNvSpPr txBox="1">
            <a:spLocks noChangeArrowheads="1"/>
          </p:cNvSpPr>
          <p:nvPr/>
        </p:nvSpPr>
        <p:spPr bwMode="auto">
          <a:xfrm>
            <a:off x="4859338" y="5876925"/>
            <a:ext cx="2520950" cy="638175"/>
          </a:xfrm>
          <a:prstGeom prst="rect">
            <a:avLst/>
          </a:prstGeom>
          <a:noFill/>
          <a:ln w="9525">
            <a:noFill/>
            <a:miter lim="800000"/>
            <a:headEnd/>
            <a:tailEnd/>
          </a:ln>
        </p:spPr>
        <p:txBody>
          <a:bodyPr>
            <a:spAutoFit/>
          </a:bodyPr>
          <a:lstStyle/>
          <a:p>
            <a:r>
              <a:rPr lang="es-ES" altLang="ja-JP" sz="900">
                <a:cs typeface="ＭＳ Ｐゴシック"/>
              </a:rPr>
              <a:t>Fuente: Oficina del Gabinete (información obtenida en las páginas Web de los gobiernos de prefectura y de la Agencia de Política Nacional </a:t>
            </a:r>
            <a:endParaRPr lang="ja-JP" altLang="es-ES" sz="900">
              <a:cs typeface="ＭＳ Ｐゴシック"/>
            </a:endParaRPr>
          </a:p>
        </p:txBody>
      </p:sp>
      <p:grpSp>
        <p:nvGrpSpPr>
          <p:cNvPr id="27653" name="グループ化 18"/>
          <p:cNvGrpSpPr>
            <a:grpSpLocks/>
          </p:cNvGrpSpPr>
          <p:nvPr/>
        </p:nvGrpSpPr>
        <p:grpSpPr bwMode="auto">
          <a:xfrm>
            <a:off x="7666038" y="5084763"/>
            <a:ext cx="1477962" cy="1330325"/>
            <a:chOff x="7236296" y="4293096"/>
            <a:chExt cx="1478301" cy="1330537"/>
          </a:xfrm>
        </p:grpSpPr>
        <p:sp>
          <p:nvSpPr>
            <p:cNvPr id="27667" name="テキスト ボックス 6"/>
            <p:cNvSpPr txBox="1">
              <a:spLocks noChangeArrowheads="1"/>
            </p:cNvSpPr>
            <p:nvPr/>
          </p:nvSpPr>
          <p:spPr bwMode="auto">
            <a:xfrm>
              <a:off x="7550693" y="4529671"/>
              <a:ext cx="1124207" cy="244514"/>
            </a:xfrm>
            <a:prstGeom prst="rect">
              <a:avLst/>
            </a:prstGeom>
            <a:noFill/>
            <a:ln w="9525">
              <a:noFill/>
              <a:miter lim="800000"/>
              <a:headEnd/>
              <a:tailEnd/>
            </a:ln>
          </p:spPr>
          <p:txBody>
            <a:bodyPr>
              <a:spAutoFit/>
            </a:bodyPr>
            <a:lstStyle/>
            <a:p>
              <a:r>
                <a:rPr lang="es-ES" altLang="ja-JP" sz="1000">
                  <a:latin typeface="Calibri" pitchFamily="34" charset="0"/>
                  <a:cs typeface="ＭＳ Ｐゴシック"/>
                </a:rPr>
                <a:t>Más de 1,000</a:t>
              </a:r>
              <a:endParaRPr lang="ja-JP" altLang="es-ES" sz="1000">
                <a:latin typeface="Calibri" pitchFamily="34" charset="0"/>
                <a:cs typeface="ＭＳ Ｐゴシック"/>
              </a:endParaRPr>
            </a:p>
          </p:txBody>
        </p:sp>
        <p:sp>
          <p:nvSpPr>
            <p:cNvPr id="8" name="正方形/長方形 7"/>
            <p:cNvSpPr/>
            <p:nvPr/>
          </p:nvSpPr>
          <p:spPr>
            <a:xfrm>
              <a:off x="7295046" y="4620173"/>
              <a:ext cx="293755" cy="1000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bg1"/>
                </a:solidFill>
              </a:endParaRPr>
            </a:p>
          </p:txBody>
        </p:sp>
        <p:sp>
          <p:nvSpPr>
            <p:cNvPr id="27669" name="テキスト ボックス 8"/>
            <p:cNvSpPr txBox="1">
              <a:spLocks noChangeArrowheads="1"/>
            </p:cNvSpPr>
            <p:nvPr/>
          </p:nvSpPr>
          <p:spPr bwMode="auto">
            <a:xfrm>
              <a:off x="7550693" y="4763071"/>
              <a:ext cx="1163904" cy="396938"/>
            </a:xfrm>
            <a:prstGeom prst="rect">
              <a:avLst/>
            </a:prstGeom>
            <a:noFill/>
            <a:ln w="9525">
              <a:noFill/>
              <a:miter lim="800000"/>
              <a:headEnd/>
              <a:tailEnd/>
            </a:ln>
          </p:spPr>
          <p:txBody>
            <a:bodyPr>
              <a:spAutoFit/>
            </a:bodyPr>
            <a:lstStyle/>
            <a:p>
              <a:r>
                <a:rPr lang="es-ES" altLang="ja-JP" sz="1000">
                  <a:latin typeface="Calibri" pitchFamily="34" charset="0"/>
                  <a:cs typeface="ＭＳ Ｐゴシック"/>
                </a:rPr>
                <a:t>500 – 999 personas</a:t>
              </a:r>
              <a:endParaRPr lang="ja-JP" altLang="es-ES" sz="1000">
                <a:latin typeface="Calibri" pitchFamily="34" charset="0"/>
                <a:cs typeface="ＭＳ Ｐゴシック"/>
              </a:endParaRPr>
            </a:p>
          </p:txBody>
        </p:sp>
        <p:sp>
          <p:nvSpPr>
            <p:cNvPr id="10" name="正方形/長方形 9"/>
            <p:cNvSpPr/>
            <p:nvPr/>
          </p:nvSpPr>
          <p:spPr>
            <a:xfrm>
              <a:off x="7299811" y="4828168"/>
              <a:ext cx="293754" cy="984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bg1"/>
                </a:solidFill>
              </a:endParaRPr>
            </a:p>
          </p:txBody>
        </p:sp>
        <p:sp>
          <p:nvSpPr>
            <p:cNvPr id="27671" name="テキスト ボックス 10"/>
            <p:cNvSpPr txBox="1">
              <a:spLocks noChangeArrowheads="1"/>
            </p:cNvSpPr>
            <p:nvPr/>
          </p:nvSpPr>
          <p:spPr bwMode="auto">
            <a:xfrm>
              <a:off x="7550357" y="4958616"/>
              <a:ext cx="1125108" cy="246221"/>
            </a:xfrm>
            <a:prstGeom prst="rect">
              <a:avLst/>
            </a:prstGeom>
            <a:noFill/>
            <a:ln w="9525">
              <a:noFill/>
              <a:miter lim="800000"/>
              <a:headEnd/>
              <a:tailEnd/>
            </a:ln>
          </p:spPr>
          <p:txBody>
            <a:bodyPr>
              <a:spAutoFit/>
            </a:bodyPr>
            <a:lstStyle/>
            <a:p>
              <a:r>
                <a:rPr lang="es-ES" altLang="ja-JP" sz="1000">
                  <a:latin typeface="Calibri" pitchFamily="34" charset="0"/>
                  <a:cs typeface="ＭＳ Ｐゴシック"/>
                </a:rPr>
                <a:t>100-499 personas</a:t>
              </a:r>
              <a:endParaRPr lang="ja-JP" altLang="es-ES" sz="1000">
                <a:latin typeface="Calibri" pitchFamily="34" charset="0"/>
                <a:cs typeface="ＭＳ Ｐゴシック"/>
              </a:endParaRPr>
            </a:p>
          </p:txBody>
        </p:sp>
        <p:sp>
          <p:nvSpPr>
            <p:cNvPr id="12" name="正方形/長方形 11"/>
            <p:cNvSpPr/>
            <p:nvPr/>
          </p:nvSpPr>
          <p:spPr>
            <a:xfrm>
              <a:off x="7301398" y="5034576"/>
              <a:ext cx="293755" cy="984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bg1"/>
                </a:solidFill>
              </a:endParaRPr>
            </a:p>
          </p:txBody>
        </p:sp>
        <p:sp>
          <p:nvSpPr>
            <p:cNvPr id="27673" name="テキスト ボックス 12"/>
            <p:cNvSpPr txBox="1">
              <a:spLocks noChangeArrowheads="1"/>
            </p:cNvSpPr>
            <p:nvPr/>
          </p:nvSpPr>
          <p:spPr bwMode="auto">
            <a:xfrm>
              <a:off x="7550356" y="5161388"/>
              <a:ext cx="986163" cy="246221"/>
            </a:xfrm>
            <a:prstGeom prst="rect">
              <a:avLst/>
            </a:prstGeom>
            <a:noFill/>
            <a:ln w="9525">
              <a:noFill/>
              <a:miter lim="800000"/>
              <a:headEnd/>
              <a:tailEnd/>
            </a:ln>
          </p:spPr>
          <p:txBody>
            <a:bodyPr>
              <a:spAutoFit/>
            </a:bodyPr>
            <a:lstStyle/>
            <a:p>
              <a:r>
                <a:rPr lang="es-ES" altLang="ja-JP" sz="1000">
                  <a:latin typeface="Calibri" pitchFamily="34" charset="0"/>
                  <a:cs typeface="ＭＳ Ｐゴシック"/>
                </a:rPr>
                <a:t>10-99 personas</a:t>
              </a:r>
              <a:endParaRPr lang="ja-JP" altLang="es-ES" sz="1000">
                <a:latin typeface="Calibri" pitchFamily="34" charset="0"/>
                <a:cs typeface="ＭＳ Ｐゴシック"/>
              </a:endParaRPr>
            </a:p>
          </p:txBody>
        </p:sp>
        <p:sp>
          <p:nvSpPr>
            <p:cNvPr id="14" name="正方形/長方形 13"/>
            <p:cNvSpPr/>
            <p:nvPr/>
          </p:nvSpPr>
          <p:spPr>
            <a:xfrm>
              <a:off x="7302986" y="5234633"/>
              <a:ext cx="293754" cy="9844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bg1"/>
                </a:solidFill>
              </a:endParaRPr>
            </a:p>
          </p:txBody>
        </p:sp>
        <p:sp>
          <p:nvSpPr>
            <p:cNvPr id="27675" name="テキスト ボックス 14"/>
            <p:cNvSpPr txBox="1">
              <a:spLocks noChangeArrowheads="1"/>
            </p:cNvSpPr>
            <p:nvPr/>
          </p:nvSpPr>
          <p:spPr bwMode="auto">
            <a:xfrm>
              <a:off x="7550357" y="5377412"/>
              <a:ext cx="909084" cy="246221"/>
            </a:xfrm>
            <a:prstGeom prst="rect">
              <a:avLst/>
            </a:prstGeom>
            <a:noFill/>
            <a:ln w="9525">
              <a:noFill/>
              <a:miter lim="800000"/>
              <a:headEnd/>
              <a:tailEnd/>
            </a:ln>
          </p:spPr>
          <p:txBody>
            <a:bodyPr>
              <a:spAutoFit/>
            </a:bodyPr>
            <a:lstStyle/>
            <a:p>
              <a:r>
                <a:rPr lang="es-ES" altLang="ja-JP" sz="1000">
                  <a:latin typeface="Calibri" pitchFamily="34" charset="0"/>
                  <a:cs typeface="ＭＳ Ｐゴシック"/>
                </a:rPr>
                <a:t>1-9 personas</a:t>
              </a:r>
              <a:endParaRPr lang="ja-JP" altLang="es-ES" sz="1000">
                <a:latin typeface="Calibri" pitchFamily="34" charset="0"/>
                <a:cs typeface="ＭＳ Ｐゴシック"/>
              </a:endParaRPr>
            </a:p>
          </p:txBody>
        </p:sp>
        <p:sp>
          <p:nvSpPr>
            <p:cNvPr id="16" name="正方形/長方形 15"/>
            <p:cNvSpPr/>
            <p:nvPr/>
          </p:nvSpPr>
          <p:spPr>
            <a:xfrm>
              <a:off x="7304574" y="5442629"/>
              <a:ext cx="293755" cy="98441"/>
            </a:xfrm>
            <a:prstGeom prst="rect">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bg1"/>
                </a:solidFill>
              </a:endParaRPr>
            </a:p>
          </p:txBody>
        </p:sp>
        <p:sp>
          <p:nvSpPr>
            <p:cNvPr id="27677" name="正方形/長方形 16"/>
            <p:cNvSpPr>
              <a:spLocks noChangeArrowheads="1"/>
            </p:cNvSpPr>
            <p:nvPr/>
          </p:nvSpPr>
          <p:spPr bwMode="auto">
            <a:xfrm>
              <a:off x="7236296" y="4293096"/>
              <a:ext cx="1141674" cy="244514"/>
            </a:xfrm>
            <a:prstGeom prst="rect">
              <a:avLst/>
            </a:prstGeom>
            <a:noFill/>
            <a:ln w="9525">
              <a:noFill/>
              <a:miter lim="800000"/>
              <a:headEnd/>
              <a:tailEnd/>
            </a:ln>
          </p:spPr>
          <p:txBody>
            <a:bodyPr wrap="none">
              <a:spAutoFit/>
            </a:bodyPr>
            <a:lstStyle/>
            <a:p>
              <a:r>
                <a:rPr lang="es-ES" altLang="ja-JP" sz="1000">
                  <a:latin typeface="Calibri" pitchFamily="34" charset="0"/>
                  <a:cs typeface="ＭＳ Ｐゴシック"/>
                </a:rPr>
                <a:t>As of 26 May 2011</a:t>
              </a:r>
              <a:endParaRPr lang="ja-JP" altLang="es-ES" sz="1000">
                <a:latin typeface="Calibri" pitchFamily="34" charset="0"/>
                <a:cs typeface="ＭＳ Ｐゴシック"/>
              </a:endParaRPr>
            </a:p>
          </p:txBody>
        </p:sp>
      </p:grpSp>
      <p:sp>
        <p:nvSpPr>
          <p:cNvPr id="27654" name="テキスト ボックス 21"/>
          <p:cNvSpPr txBox="1">
            <a:spLocks noChangeArrowheads="1"/>
          </p:cNvSpPr>
          <p:nvPr/>
        </p:nvSpPr>
        <p:spPr bwMode="auto">
          <a:xfrm>
            <a:off x="107950" y="692150"/>
            <a:ext cx="4679950" cy="8462963"/>
          </a:xfrm>
          <a:prstGeom prst="rect">
            <a:avLst/>
          </a:prstGeom>
          <a:noFill/>
          <a:ln w="9525">
            <a:noFill/>
            <a:miter lim="800000"/>
            <a:headEnd/>
            <a:tailEnd/>
          </a:ln>
        </p:spPr>
        <p:txBody>
          <a:bodyPr>
            <a:spAutoFit/>
          </a:bodyPr>
          <a:lstStyle/>
          <a:p>
            <a:pPr marL="342900" indent="-342900">
              <a:lnSpc>
                <a:spcPct val="150000"/>
              </a:lnSpc>
            </a:pPr>
            <a:r>
              <a:rPr lang="es-ES" altLang="ja-JP" sz="2200">
                <a:latin typeface="Calibri" pitchFamily="34" charset="0"/>
                <a:cs typeface="ＭＳ Ｐゴシック"/>
              </a:rPr>
              <a:t>Al 5 de julio de 2011</a:t>
            </a:r>
          </a:p>
          <a:p>
            <a:pPr marL="342900" indent="-342900">
              <a:lnSpc>
                <a:spcPct val="150000"/>
              </a:lnSpc>
              <a:buFont typeface="Arial" charset="0"/>
              <a:buChar char="•"/>
            </a:pPr>
            <a:r>
              <a:rPr lang="es-ES" altLang="ja-JP" sz="2200">
                <a:latin typeface="Calibri" pitchFamily="34" charset="0"/>
                <a:cs typeface="ＭＳ Ｐゴシック"/>
              </a:rPr>
              <a:t>15.534 muertos confirmados y 7.092 desaparecidos </a:t>
            </a:r>
          </a:p>
          <a:p>
            <a:pPr marL="342900" indent="-342900">
              <a:lnSpc>
                <a:spcPct val="150000"/>
              </a:lnSpc>
              <a:buFont typeface="Arial" charset="0"/>
              <a:buChar char="•"/>
            </a:pPr>
            <a:r>
              <a:rPr lang="es-ES" altLang="ja-JP" sz="2200">
                <a:latin typeface="Calibri" pitchFamily="34" charset="0"/>
                <a:cs typeface="ＭＳ Ｐゴシック"/>
              </a:rPr>
              <a:t>111.044 edificios completamente destruidos, aproximadamente 400.000 edificios parcialmente destruidos</a:t>
            </a:r>
          </a:p>
          <a:p>
            <a:pPr marL="342900" indent="-342900">
              <a:lnSpc>
                <a:spcPct val="150000"/>
              </a:lnSpc>
              <a:buFont typeface="Arial" charset="0"/>
              <a:buChar char="•"/>
            </a:pPr>
            <a:r>
              <a:rPr lang="es-ES" altLang="ja-JP" sz="2200">
                <a:latin typeface="Calibri" pitchFamily="34" charset="0"/>
                <a:cs typeface="ＭＳ Ｐゴシック"/>
              </a:rPr>
              <a:t>561 kilómetros cuadrados inundados</a:t>
            </a:r>
          </a:p>
          <a:p>
            <a:pPr marL="342900" indent="-342900">
              <a:lnSpc>
                <a:spcPct val="150000"/>
              </a:lnSpc>
              <a:buFont typeface="Arial" charset="0"/>
              <a:buChar char="•"/>
            </a:pPr>
            <a:r>
              <a:rPr lang="es-ES" altLang="ja-JP" sz="2200">
                <a:latin typeface="Calibri" pitchFamily="34" charset="0"/>
                <a:cs typeface="ＭＳ Ｐゴシック"/>
              </a:rPr>
              <a:t>Daños estimados en las 7 prefecturas:  17 trillones de yenes japoneses (211 mil millones de dólares estadounidenses)</a:t>
            </a:r>
          </a:p>
          <a:p>
            <a:pPr marL="342900" indent="-342900">
              <a:lnSpc>
                <a:spcPct val="150000"/>
              </a:lnSpc>
            </a:pPr>
            <a:r>
              <a:rPr lang="es-ES" altLang="ja-JP" sz="2000">
                <a:latin typeface="Calibri" pitchFamily="34" charset="0"/>
                <a:cs typeface="ＭＳ Ｐゴシック"/>
              </a:rPr>
              <a:t>	   c.f.   Huracán Katrina: 125 mil millones de dólares estadounidenses</a:t>
            </a:r>
          </a:p>
          <a:p>
            <a:pPr marL="342900" indent="-342900">
              <a:lnSpc>
                <a:spcPct val="150000"/>
              </a:lnSpc>
            </a:pPr>
            <a:r>
              <a:rPr lang="es-ES" altLang="ja-JP" sz="2000">
                <a:latin typeface="Calibri" pitchFamily="34" charset="0"/>
                <a:cs typeface="ＭＳ Ｐゴシック"/>
              </a:rPr>
              <a:t>                 Terremoto de Kobe:  100 mil millones de dólares estadounidenses</a:t>
            </a:r>
            <a:endParaRPr lang="ja-JP" altLang="es-ES" sz="2000">
              <a:latin typeface="Calibri" pitchFamily="34" charset="0"/>
              <a:cs typeface="ＭＳ Ｐゴシック"/>
            </a:endParaRPr>
          </a:p>
        </p:txBody>
      </p:sp>
      <p:sp>
        <p:nvSpPr>
          <p:cNvPr id="27" name="右中かっこ 26"/>
          <p:cNvSpPr/>
          <p:nvPr/>
        </p:nvSpPr>
        <p:spPr>
          <a:xfrm>
            <a:off x="7019925" y="1628775"/>
            <a:ext cx="504825" cy="1871663"/>
          </a:xfrm>
          <a:prstGeom prst="rightBrace">
            <a:avLst>
              <a:gd name="adj1" fmla="val 37865"/>
              <a:gd name="adj2" fmla="val 48697"/>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28" name="右中かっこ 27"/>
          <p:cNvSpPr/>
          <p:nvPr/>
        </p:nvSpPr>
        <p:spPr>
          <a:xfrm>
            <a:off x="7019925" y="3500438"/>
            <a:ext cx="504825" cy="1728787"/>
          </a:xfrm>
          <a:prstGeom prst="rightBrace">
            <a:avLst>
              <a:gd name="adj1" fmla="val 37865"/>
              <a:gd name="adj2" fmla="val 48697"/>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37" name="正方形/長方形 36"/>
          <p:cNvSpPr/>
          <p:nvPr/>
        </p:nvSpPr>
        <p:spPr>
          <a:xfrm>
            <a:off x="7524750" y="1844675"/>
            <a:ext cx="1439863" cy="1439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a:solidFill>
                  <a:srgbClr val="FF0000"/>
                </a:solidFill>
                <a:cs typeface="ＭＳ Ｐゴシック"/>
              </a:rPr>
              <a:t>Costa de Sanriku</a:t>
            </a:r>
          </a:p>
          <a:p>
            <a:pPr>
              <a:defRPr/>
            </a:pPr>
            <a:r>
              <a:rPr lang="en-US" altLang="ja-JP">
                <a:solidFill>
                  <a:schemeClr val="tx1"/>
                </a:solidFill>
                <a:cs typeface="ＭＳ Ｐゴシック"/>
              </a:rPr>
              <a:t>Costa de ria</a:t>
            </a:r>
          </a:p>
          <a:p>
            <a:pPr>
              <a:defRPr/>
            </a:pPr>
            <a:r>
              <a:rPr lang="en-US" altLang="ja-JP">
                <a:solidFill>
                  <a:schemeClr val="tx1"/>
                </a:solidFill>
                <a:cs typeface="ＭＳ Ｐゴシック"/>
              </a:rPr>
              <a:t>(costa dentada)</a:t>
            </a:r>
            <a:endParaRPr lang="ja-JP" altLang="en-US">
              <a:solidFill>
                <a:schemeClr val="tx1"/>
              </a:solidFill>
              <a:cs typeface="ＭＳ Ｐゴシック"/>
            </a:endParaRPr>
          </a:p>
        </p:txBody>
      </p:sp>
      <p:sp>
        <p:nvSpPr>
          <p:cNvPr id="38" name="正方形/長方形 37"/>
          <p:cNvSpPr/>
          <p:nvPr/>
        </p:nvSpPr>
        <p:spPr>
          <a:xfrm>
            <a:off x="7451725" y="3789363"/>
            <a:ext cx="1296988" cy="100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a:solidFill>
                  <a:srgbClr val="FF0000"/>
                </a:solidFill>
              </a:rPr>
              <a:t>Planicie llana</a:t>
            </a:r>
            <a:endParaRPr lang="ja-JP" altLang="en-US">
              <a:solidFill>
                <a:srgbClr val="FF0000"/>
              </a:solidFill>
            </a:endParaRPr>
          </a:p>
        </p:txBody>
      </p:sp>
      <p:sp>
        <p:nvSpPr>
          <p:cNvPr id="23" name="円/楕円 22"/>
          <p:cNvSpPr/>
          <p:nvPr/>
        </p:nvSpPr>
        <p:spPr>
          <a:xfrm>
            <a:off x="6443663" y="3284538"/>
            <a:ext cx="288925" cy="288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5" name="直線矢印コネクタ 24"/>
          <p:cNvCxnSpPr>
            <a:endCxn id="23" idx="1"/>
          </p:cNvCxnSpPr>
          <p:nvPr/>
        </p:nvCxnSpPr>
        <p:spPr>
          <a:xfrm>
            <a:off x="5580063" y="2565400"/>
            <a:ext cx="906462"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4572000" y="2205038"/>
            <a:ext cx="136842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a:solidFill>
                  <a:schemeClr val="tx1"/>
                </a:solidFill>
              </a:rPr>
              <a:t>Ciudad de Sendai</a:t>
            </a:r>
            <a:endParaRPr lang="ja-JP" altLang="en-US">
              <a:solidFill>
                <a:schemeClr val="tx1"/>
              </a:solidFill>
            </a:endParaRPr>
          </a:p>
        </p:txBody>
      </p:sp>
      <p:sp>
        <p:nvSpPr>
          <p:cNvPr id="30" name="円/楕円 29"/>
          <p:cNvSpPr/>
          <p:nvPr/>
        </p:nvSpPr>
        <p:spPr>
          <a:xfrm>
            <a:off x="5795963" y="5084763"/>
            <a:ext cx="288925" cy="288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1" name="直線矢印コネクタ 30"/>
          <p:cNvCxnSpPr/>
          <p:nvPr/>
        </p:nvCxnSpPr>
        <p:spPr>
          <a:xfrm rot="16200000" flipH="1">
            <a:off x="4536282" y="3753644"/>
            <a:ext cx="1943100" cy="7191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4427538" y="2781300"/>
            <a:ext cx="136842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Tokyo</a:t>
            </a:r>
            <a:endParaRPr lang="ja-JP" altLang="en-US" dirty="0">
              <a:solidFill>
                <a:schemeClr val="tx1"/>
              </a:solidFill>
            </a:endParaRPr>
          </a:p>
        </p:txBody>
      </p:sp>
      <p:sp>
        <p:nvSpPr>
          <p:cNvPr id="32" name="スライド番号プレースホルダー 4"/>
          <p:cNvSpPr>
            <a:spLocks noGrp="1"/>
          </p:cNvSpPr>
          <p:nvPr>
            <p:ph type="sldNum" sz="quarter" idx="12"/>
          </p:nvPr>
        </p:nvSpPr>
        <p:spPr>
          <a:xfrm>
            <a:off x="8243888" y="6496050"/>
            <a:ext cx="762000" cy="365125"/>
          </a:xfrm>
        </p:spPr>
        <p:txBody>
          <a:bodyPr/>
          <a:lstStyle/>
          <a:p>
            <a:pPr>
              <a:defRPr/>
            </a:pPr>
            <a:fld id="{723E7285-194A-4738-8F41-3D7AC1ED76E6}" type="slidenum">
              <a:rPr lang="ja-JP" altLang="en-US" sz="1400"/>
              <a:pPr>
                <a:defRPr/>
              </a:pPr>
              <a:t>7</a:t>
            </a:fld>
            <a:endParaRPr lang="ja-JP" altLang="en-US" sz="1400" dirty="0"/>
          </a:p>
        </p:txBody>
      </p:sp>
      <p:sp>
        <p:nvSpPr>
          <p:cNvPr id="27666" name="テキスト ボックス 33"/>
          <p:cNvSpPr txBox="1">
            <a:spLocks noChangeArrowheads="1"/>
          </p:cNvSpPr>
          <p:nvPr/>
        </p:nvSpPr>
        <p:spPr bwMode="auto">
          <a:xfrm>
            <a:off x="7597775" y="4581525"/>
            <a:ext cx="1668463" cy="730250"/>
          </a:xfrm>
          <a:prstGeom prst="rect">
            <a:avLst/>
          </a:prstGeom>
          <a:noFill/>
          <a:ln w="9525">
            <a:noFill/>
            <a:miter lim="800000"/>
            <a:headEnd/>
            <a:tailEnd/>
          </a:ln>
        </p:spPr>
        <p:txBody>
          <a:bodyPr wrap="none">
            <a:spAutoFit/>
          </a:bodyPr>
          <a:lstStyle/>
          <a:p>
            <a:r>
              <a:rPr lang="es-ES" altLang="ja-JP" sz="1400" b="1">
                <a:latin typeface="Calibri" pitchFamily="34" charset="0"/>
                <a:cs typeface="ＭＳ Ｐゴシック"/>
              </a:rPr>
              <a:t>Personas muertas y </a:t>
            </a:r>
          </a:p>
          <a:p>
            <a:r>
              <a:rPr lang="es-ES" altLang="ja-JP" sz="1400" b="1">
                <a:latin typeface="Calibri" pitchFamily="34" charset="0"/>
                <a:cs typeface="ＭＳ Ｐゴシック"/>
              </a:rPr>
              <a:t>desaparecidos por </a:t>
            </a:r>
          </a:p>
          <a:p>
            <a:r>
              <a:rPr lang="es-ES" altLang="ja-JP" sz="1400" b="1">
                <a:latin typeface="Calibri" pitchFamily="34" charset="0"/>
                <a:cs typeface="ＭＳ Ｐゴシック"/>
              </a:rPr>
              <a:t>ciudad</a:t>
            </a:r>
            <a:endParaRPr lang="ja-JP" altLang="es-ES" sz="1400" b="1">
              <a:latin typeface="Calibri" pitchFamily="34" charset="0"/>
              <a:cs typeface="ＭＳ Ｐ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番号プレースホルダー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A1CA6-2DD3-4419-A218-E24EEAD1643B}" type="slidenum">
              <a:rPr lang="ja-JP" altLang="en-US" sz="1600">
                <a:solidFill>
                  <a:schemeClr val="bg1"/>
                </a:solidFill>
              </a:rPr>
              <a:pPr fontAlgn="base">
                <a:spcBef>
                  <a:spcPct val="0"/>
                </a:spcBef>
                <a:spcAft>
                  <a:spcPct val="0"/>
                </a:spcAft>
                <a:defRPr/>
              </a:pPr>
              <a:t>8</a:t>
            </a:fld>
            <a:endParaRPr lang="en-US" altLang="ja-JP" sz="1600">
              <a:solidFill>
                <a:schemeClr val="bg1"/>
              </a:solidFill>
            </a:endParaRPr>
          </a:p>
        </p:txBody>
      </p:sp>
      <p:sp>
        <p:nvSpPr>
          <p:cNvPr id="29698" name="テキスト ボックス 4"/>
          <p:cNvSpPr txBox="1">
            <a:spLocks noChangeArrowheads="1"/>
          </p:cNvSpPr>
          <p:nvPr/>
        </p:nvSpPr>
        <p:spPr bwMode="auto">
          <a:xfrm>
            <a:off x="107950" y="115888"/>
            <a:ext cx="9036050" cy="1190625"/>
          </a:xfrm>
          <a:prstGeom prst="rect">
            <a:avLst/>
          </a:prstGeom>
          <a:noFill/>
          <a:ln w="9525">
            <a:noFill/>
            <a:miter lim="800000"/>
            <a:headEnd/>
            <a:tailEnd/>
          </a:ln>
        </p:spPr>
        <p:txBody>
          <a:bodyPr>
            <a:spAutoFit/>
          </a:bodyPr>
          <a:lstStyle/>
          <a:p>
            <a:r>
              <a:rPr lang="en-US" altLang="ja-JP" sz="3600">
                <a:latin typeface="Calibri" pitchFamily="34" charset="0"/>
                <a:cs typeface="ＭＳ Ｐゴシック"/>
              </a:rPr>
              <a:t>El número de víctimas disminuye en los desastres anteriores</a:t>
            </a:r>
            <a:endParaRPr lang="en-US" altLang="ja-JP" sz="2000">
              <a:latin typeface="Calibri" pitchFamily="34" charset="0"/>
              <a:cs typeface="ＭＳ Ｐゴシック"/>
            </a:endParaRPr>
          </a:p>
        </p:txBody>
      </p:sp>
      <p:pic>
        <p:nvPicPr>
          <p:cNvPr id="29699" name="Picture 1"/>
          <p:cNvPicPr>
            <a:picLocks noChangeAspect="1" noChangeArrowheads="1"/>
          </p:cNvPicPr>
          <p:nvPr/>
        </p:nvPicPr>
        <p:blipFill>
          <a:blip r:embed="rId3" cstate="print"/>
          <a:srcRect/>
          <a:stretch>
            <a:fillRect/>
          </a:stretch>
        </p:blipFill>
        <p:spPr bwMode="auto">
          <a:xfrm>
            <a:off x="179388" y="908050"/>
            <a:ext cx="8796337" cy="5789613"/>
          </a:xfrm>
          <a:prstGeom prst="rect">
            <a:avLst/>
          </a:prstGeom>
          <a:noFill/>
          <a:ln w="9525">
            <a:noFill/>
            <a:miter lim="800000"/>
            <a:headEnd/>
            <a:tailEnd/>
          </a:ln>
        </p:spPr>
      </p:pic>
      <p:sp>
        <p:nvSpPr>
          <p:cNvPr id="6" name="スライド番号プレースホルダー 4"/>
          <p:cNvSpPr txBox="1">
            <a:spLocks/>
          </p:cNvSpPr>
          <p:nvPr/>
        </p:nvSpPr>
        <p:spPr>
          <a:xfrm>
            <a:off x="8243888" y="6496050"/>
            <a:ext cx="762000" cy="365125"/>
          </a:xfrm>
          <a:prstGeom prst="rect">
            <a:avLst/>
          </a:prstGeom>
        </p:spPr>
        <p:txBody>
          <a:bodyPr anchor="ctr"/>
          <a:lstStyle/>
          <a:p>
            <a:pPr algn="r" fontAlgn="auto">
              <a:spcBef>
                <a:spcPts val="0"/>
              </a:spcBef>
              <a:spcAft>
                <a:spcPts val="0"/>
              </a:spcAft>
              <a:defRPr/>
            </a:pPr>
            <a:fld id="{FB9E4457-837E-46BE-9653-A8F76D88F565}" type="slidenum">
              <a:rPr lang="ja-JP" altLang="en-US" sz="1400">
                <a:solidFill>
                  <a:schemeClr val="tx1">
                    <a:tint val="75000"/>
                  </a:schemeClr>
                </a:solidFill>
                <a:latin typeface="+mn-lt"/>
                <a:ea typeface="+mn-ea"/>
                <a:cs typeface="+mn-cs"/>
              </a:rPr>
              <a:pPr algn="r" fontAlgn="auto">
                <a:spcBef>
                  <a:spcPts val="0"/>
                </a:spcBef>
                <a:spcAft>
                  <a:spcPts val="0"/>
                </a:spcAft>
                <a:defRPr/>
              </a:pPr>
              <a:t>8</a:t>
            </a:fld>
            <a:endParaRPr lang="ja-JP" altLang="en-US" sz="1400" dirty="0">
              <a:solidFill>
                <a:schemeClr val="tx1">
                  <a:tint val="75000"/>
                </a:schemeClr>
              </a:solidFill>
              <a:latin typeface="+mn-lt"/>
              <a:ea typeface="+mn-ea"/>
              <a:cs typeface="+mn-cs"/>
            </a:endParaRPr>
          </a:p>
        </p:txBody>
      </p:sp>
      <p:sp>
        <p:nvSpPr>
          <p:cNvPr id="29701" name="テキスト ボックス 6"/>
          <p:cNvSpPr txBox="1">
            <a:spLocks noChangeArrowheads="1"/>
          </p:cNvSpPr>
          <p:nvPr/>
        </p:nvSpPr>
        <p:spPr bwMode="auto">
          <a:xfrm>
            <a:off x="3484563" y="692150"/>
            <a:ext cx="1314450" cy="366713"/>
          </a:xfrm>
          <a:prstGeom prst="rect">
            <a:avLst/>
          </a:prstGeom>
          <a:noFill/>
          <a:ln w="9525">
            <a:noFill/>
            <a:miter lim="800000"/>
            <a:headEnd/>
            <a:tailEnd/>
          </a:ln>
        </p:spPr>
        <p:txBody>
          <a:bodyPr wrap="none">
            <a:spAutoFit/>
          </a:bodyPr>
          <a:lstStyle/>
          <a:p>
            <a:r>
              <a:rPr lang="en-US" altLang="ja-JP">
                <a:latin typeface="Calibri" pitchFamily="34" charset="0"/>
                <a:cs typeface="ＭＳ Ｐゴシック"/>
              </a:rPr>
              <a:t>Japón 1945-</a:t>
            </a:r>
            <a:endParaRPr lang="ja-JP" altLang="en-US">
              <a:latin typeface="Calibri" pitchFamily="34" charset="0"/>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231775" y="23813"/>
            <a:ext cx="8786813" cy="1135062"/>
          </a:xfrm>
        </p:spPr>
        <p:txBody>
          <a:bodyPr/>
          <a:lstStyle/>
          <a:p>
            <a:pPr eaLnBrk="1" hangingPunct="1"/>
            <a:r>
              <a:rPr lang="es-ES" altLang="ja-JP" sz="3600" smtClean="0"/>
              <a:t>Proyecciones de revisión de daños</a:t>
            </a:r>
          </a:p>
        </p:txBody>
      </p:sp>
      <p:pic>
        <p:nvPicPr>
          <p:cNvPr id="31746" name="Picture 2" descr="InsertedImage.jpg"/>
          <p:cNvPicPr>
            <a:picLocks noChangeAspect="1"/>
          </p:cNvPicPr>
          <p:nvPr/>
        </p:nvPicPr>
        <p:blipFill>
          <a:blip r:embed="rId3" cstate="print"/>
          <a:srcRect/>
          <a:stretch>
            <a:fillRect/>
          </a:stretch>
        </p:blipFill>
        <p:spPr bwMode="auto">
          <a:xfrm>
            <a:off x="611188" y="1052513"/>
            <a:ext cx="8124825" cy="4943475"/>
          </a:xfrm>
          <a:prstGeom prst="rect">
            <a:avLst/>
          </a:prstGeom>
          <a:noFill/>
          <a:ln w="25400">
            <a:solidFill>
              <a:srgbClr val="FFFFFF"/>
            </a:solidFill>
            <a:miter lim="0"/>
            <a:headEnd/>
            <a:tailEnd/>
          </a:ln>
        </p:spPr>
      </p:pic>
      <p:sp>
        <p:nvSpPr>
          <p:cNvPr id="31747" name="Rectangle 3"/>
          <p:cNvSpPr>
            <a:spLocks/>
          </p:cNvSpPr>
          <p:nvPr/>
        </p:nvSpPr>
        <p:spPr bwMode="auto">
          <a:xfrm>
            <a:off x="784225" y="5913438"/>
            <a:ext cx="7604125" cy="800100"/>
          </a:xfrm>
          <a:prstGeom prst="rect">
            <a:avLst/>
          </a:prstGeom>
          <a:noFill/>
          <a:ln w="12700">
            <a:noFill/>
            <a:miter lim="0"/>
            <a:headEnd/>
            <a:tailEnd/>
          </a:ln>
        </p:spPr>
        <p:txBody>
          <a:bodyPr lIns="35717" tIns="35717" rIns="35717" bIns="35717" anchor="ctr">
            <a:spAutoFit/>
          </a:bodyPr>
          <a:lstStyle/>
          <a:p>
            <a:r>
              <a:rPr lang="es-ES" altLang="ja-JP" sz="2400">
                <a:latin typeface="Calibri" pitchFamily="34" charset="0"/>
                <a:cs typeface="ＭＳ Ｐゴシック"/>
              </a:rPr>
              <a:t>Gran diferencia entre la altura proyectada del tsunami y la real</a:t>
            </a:r>
          </a:p>
        </p:txBody>
      </p:sp>
      <p:sp>
        <p:nvSpPr>
          <p:cNvPr id="5" name="スライド番号プレースホルダー 4"/>
          <p:cNvSpPr>
            <a:spLocks noGrp="1"/>
          </p:cNvSpPr>
          <p:nvPr>
            <p:ph type="sldNum" sz="quarter" idx="12"/>
          </p:nvPr>
        </p:nvSpPr>
        <p:spPr>
          <a:xfrm>
            <a:off x="8243888" y="6496050"/>
            <a:ext cx="762000" cy="365125"/>
          </a:xfrm>
        </p:spPr>
        <p:txBody>
          <a:bodyPr/>
          <a:lstStyle/>
          <a:p>
            <a:pPr>
              <a:defRPr/>
            </a:pPr>
            <a:fld id="{67260FD7-328A-4BF1-A037-910962CE5622}" type="slidenum">
              <a:rPr lang="ja-JP" altLang="en-US" sz="1400"/>
              <a:pPr>
                <a:defRPr/>
              </a:pPr>
              <a:t>9</a:t>
            </a:fld>
            <a:endParaRPr lang="ja-JP" altLang="en-US" sz="1400"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3306</TotalTime>
  <Words>4202</Words>
  <Application>Microsoft Office PowerPoint</Application>
  <PresentationFormat>On-screen Show (4:3)</PresentationFormat>
  <Paragraphs>581</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テーマ</vt:lpstr>
      <vt:lpstr>グラフ</vt:lpstr>
      <vt:lpstr>Desastre del terremoto y tsunami en Japón – Experiencia y lecciones</vt:lpstr>
      <vt:lpstr>Slide 2</vt:lpstr>
      <vt:lpstr>El terremoto y el tsunami</vt:lpstr>
      <vt:lpstr>Slide 4</vt:lpstr>
      <vt:lpstr>Slide 5</vt:lpstr>
      <vt:lpstr>Slide 6</vt:lpstr>
      <vt:lpstr>Slide 7</vt:lpstr>
      <vt:lpstr>Slide 8</vt:lpstr>
      <vt:lpstr>Proyecciones de revisión de daños</vt:lpstr>
      <vt:lpstr>Medidas estructurales malecón, dique de mar, rompeolas</vt:lpstr>
      <vt:lpstr>Medidas estructurales malecón, dique, rompeolas</vt:lpstr>
      <vt:lpstr>Slide 12</vt:lpstr>
      <vt:lpstr>Slide 13</vt:lpstr>
      <vt:lpstr>Área de la inundación y mapa de riesgos</vt:lpstr>
      <vt:lpstr>Área de inundación y mapa de riesgos</vt:lpstr>
      <vt:lpstr>Área de inundación y altural del tsunami en Minami-Sanriku</vt:lpstr>
      <vt:lpstr>Implicaciones de la preparación  antes del tsunami</vt:lpstr>
      <vt:lpstr>Slide 18</vt:lpstr>
      <vt:lpstr>Reubicación</vt:lpstr>
      <vt:lpstr>Slide 20</vt:lpstr>
      <vt:lpstr>Proporción víctimas=Víctimas/(Víctimas+Refugiados) </vt:lpstr>
      <vt:lpstr>Slide 22</vt:lpstr>
      <vt:lpstr>Slide 23</vt:lpstr>
      <vt:lpstr>Factores en la toma de decisiones sobre la evacuación</vt:lpstr>
      <vt:lpstr>Factores que retrasan el inicio de la evacuación</vt:lpstr>
      <vt:lpstr>Factores de la evacuación incompleta</vt:lpstr>
      <vt:lpstr>Debate actual  Mitigación del desastre  del tsunami </vt:lpstr>
      <vt:lpstr>Slide 28</vt:lpstr>
      <vt:lpstr>（para referencia） Balance acumulado de la deuda nacional </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kawawaki</dc:creator>
  <cp:lastModifiedBy>Gerald Potutan</cp:lastModifiedBy>
  <cp:revision>325</cp:revision>
  <dcterms:created xsi:type="dcterms:W3CDTF">2011-07-10T01:19:36Z</dcterms:created>
  <dcterms:modified xsi:type="dcterms:W3CDTF">2012-04-23T00:01:48Z</dcterms:modified>
</cp:coreProperties>
</file>